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1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424" r:id="rId2"/>
    <p:sldId id="462" r:id="rId3"/>
    <p:sldId id="427" r:id="rId4"/>
    <p:sldId id="448" r:id="rId5"/>
    <p:sldId id="433" r:id="rId6"/>
    <p:sldId id="434" r:id="rId7"/>
    <p:sldId id="451" r:id="rId8"/>
    <p:sldId id="402" r:id="rId9"/>
    <p:sldId id="431" r:id="rId10"/>
    <p:sldId id="432" r:id="rId11"/>
    <p:sldId id="443" r:id="rId12"/>
    <p:sldId id="437" r:id="rId13"/>
    <p:sldId id="428" r:id="rId14"/>
    <p:sldId id="441" r:id="rId15"/>
    <p:sldId id="435" r:id="rId16"/>
    <p:sldId id="442" r:id="rId17"/>
    <p:sldId id="440" r:id="rId18"/>
    <p:sldId id="430" r:id="rId19"/>
  </p:sldIdLst>
  <p:sldSz cx="9721850" cy="576103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15">
          <p15:clr>
            <a:srgbClr val="A4A3A4"/>
          </p15:clr>
        </p15:guide>
        <p15:guide id="2" pos="306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CC"/>
    <a:srgbClr val="F7FF93"/>
    <a:srgbClr val="59F17D"/>
    <a:srgbClr val="D8FCE1"/>
    <a:srgbClr val="87C7C7"/>
    <a:srgbClr val="F6FB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深色样式 2 - 强调 5/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91EBBBCC-DAD2-459C-BE2E-F6DE35CF9A28}" styleName="深色样式 2 - 强调 3/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306799F8-075E-4A3A-A7F6-7FBC6576F1A4}" styleName="主题样式 2 - 强调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94660"/>
  </p:normalViewPr>
  <p:slideViewPr>
    <p:cSldViewPr>
      <p:cViewPr varScale="1">
        <p:scale>
          <a:sx n="80" d="100"/>
          <a:sy n="80" d="100"/>
        </p:scale>
        <p:origin x="876" y="72"/>
      </p:cViewPr>
      <p:guideLst>
        <p:guide orient="horz" pos="1815"/>
        <p:guide pos="306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8CD9C80B-277C-442C-B4C7-DB18F2C46EC2}" type="datetimeFigureOut">
              <a:rPr lang="en-US"/>
              <a:pPr>
                <a:defRPr/>
              </a:pPr>
              <a:t>3/28/2017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BB33CF89-9B53-4E59-966A-D799826131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7144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F380A999-844F-4B1E-B56B-7A7DF370154A}" type="datetimeFigureOut">
              <a:rPr lang="en-US"/>
              <a:pPr>
                <a:defRPr/>
              </a:pPr>
              <a:t>3/28/2017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36575" y="685800"/>
            <a:ext cx="57848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3E20FB05-D764-4A47-8534-17D81880EE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4337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20FB05-D764-4A47-8534-17D81880EE8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69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20FB05-D764-4A47-8534-17D81880EE8E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625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AC74F-C50A-4A19-95B2-3BFB57AE85E7}" type="datetime1">
              <a:rPr lang="zh-CN" altLang="en-US"/>
              <a:pPr>
                <a:defRPr/>
              </a:pPr>
              <a:t>2017/3/28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71B83-324E-49B1-835B-A722DBE923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328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5E6BE-CB6F-4870-9E02-ECCE941C472F}" type="datetime1">
              <a:rPr lang="zh-CN" altLang="en-US"/>
              <a:pPr>
                <a:defRPr/>
              </a:pPr>
              <a:t>2017/3/28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017D7-3BBC-43B4-A594-F002620E21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672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E:\bobo 2014\东南亚电信\ppt模板\ppt内容页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647700"/>
            <a:ext cx="9717087" cy="511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9"/>
            <a:ext cx="6823422" cy="504056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8532813" y="5340350"/>
            <a:ext cx="703262" cy="3063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E10C0A-270A-43D8-B629-866DCE178D5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5373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85775" y="13494"/>
            <a:ext cx="54546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85775" y="792163"/>
            <a:ext cx="8750300" cy="435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85775" y="5340350"/>
            <a:ext cx="2268538" cy="3063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FCA9935-CA80-4F48-858E-3CA99B2081FB}" type="datetime1">
              <a:rPr lang="zh-CN" altLang="en-US"/>
              <a:pPr>
                <a:defRPr/>
              </a:pPr>
              <a:t>2017/3/28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21050" y="5340350"/>
            <a:ext cx="3079750" cy="3063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67538" y="5340350"/>
            <a:ext cx="2268537" cy="3063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C15CAE2-A8DF-4019-8C9F-57B6C35D48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518319"/>
            <a:ext cx="9721850" cy="0"/>
          </a:xfrm>
          <a:prstGeom prst="line">
            <a:avLst/>
          </a:prstGeom>
          <a:ln w="9525">
            <a:gradFill>
              <a:gsLst>
                <a:gs pos="73350">
                  <a:srgbClr val="D0DCF1"/>
                </a:gs>
                <a:gs pos="0">
                  <a:schemeClr val="accent1">
                    <a:tint val="66000"/>
                    <a:satMod val="160000"/>
                  </a:schemeClr>
                </a:gs>
                <a:gs pos="83000">
                  <a:schemeClr val="accent1">
                    <a:tint val="44500"/>
                    <a:satMod val="160000"/>
                    <a:alpha val="93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6"/>
          <p:cNvSpPr>
            <a:spLocks noGrp="1"/>
          </p:cNvSpPr>
          <p:nvPr>
            <p:ph type="title" idx="4294967295"/>
          </p:nvPr>
        </p:nvSpPr>
        <p:spPr>
          <a:xfrm>
            <a:off x="2717393" y="1736313"/>
            <a:ext cx="7004458" cy="1859002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东南亚电信集团有限公司</a:t>
            </a:r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SEATEL GROUP</a:t>
            </a:r>
            <a:b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月）</a:t>
            </a:r>
          </a:p>
        </p:txBody>
      </p:sp>
      <p:pic>
        <p:nvPicPr>
          <p:cNvPr id="5123" name="图片 1" descr="公司介绍PPT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2185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69925" y="4099719"/>
            <a:ext cx="8686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Topic:</a:t>
            </a:r>
          </a:p>
          <a:p>
            <a:pPr marL="342900" indent="-342900">
              <a:buAutoNum type="arabicPeriod"/>
            </a:pPr>
            <a:r>
              <a:rPr lang="en-US" dirty="0" smtClean="0"/>
              <a:t>Organize IT work and Network </a:t>
            </a:r>
            <a:r>
              <a:rPr lang="en-US" dirty="0" smtClean="0"/>
              <a:t>strategy</a:t>
            </a:r>
            <a:endParaRPr lang="en-US" dirty="0" smtClean="0"/>
          </a:p>
          <a:p>
            <a:pPr algn="r"/>
            <a:r>
              <a:rPr lang="en-US" dirty="0" smtClean="0"/>
              <a:t>By </a:t>
            </a:r>
            <a:r>
              <a:rPr lang="en-US" dirty="0" smtClean="0"/>
              <a:t>Mr. Le </a:t>
            </a:r>
            <a:r>
              <a:rPr lang="en-US" smtClean="0"/>
              <a:t>Vichhaka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33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E10C0A-270A-43D8-B629-866DCE178D52}" type="slidenum">
              <a:rPr lang="zh-CN" altLang="en-US" smtClean="0"/>
              <a:pPr>
                <a:defRPr/>
              </a:pPr>
              <a:t>9</a:t>
            </a:fld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12725" y="1508919"/>
            <a:ext cx="35052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km-KH" altLang="zh-CN" sz="2000" b="1" dirty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ក្រុមហ៊ុនផ្តល់នូវគម្រោងដំណោះស្រាយរូម</a:t>
            </a:r>
            <a:endParaRPr lang="en-US" altLang="zh-CN" sz="20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2575">
              <a:lnSpc>
                <a:spcPct val="150000"/>
              </a:lnSpc>
              <a:buClr>
                <a:schemeClr val="tx1"/>
              </a:buClr>
              <a:buSzPct val="130000"/>
              <a:buFont typeface="Wingdings" panose="05000000000000000000" pitchFamily="2" charset="2"/>
              <a:buChar char="Ø"/>
            </a:pPr>
            <a:r>
              <a:rPr lang="km-KH" altLang="zh-CN" sz="1600" b="1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ទូរគមនាគមន៍</a:t>
            </a:r>
            <a:r>
              <a:rPr lang="km-KH" altLang="zh-CN" sz="1600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ចល័ត </a:t>
            </a:r>
            <a:r>
              <a:rPr lang="en-US" altLang="zh-CN" sz="1600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4G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2575">
              <a:lnSpc>
                <a:spcPct val="150000"/>
              </a:lnSpc>
              <a:buClr>
                <a:schemeClr val="tx1"/>
              </a:buClr>
              <a:buSzPct val="130000"/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km-KH" altLang="zh-CN" sz="1600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ផ្គត់ផ្គង់បណ្តាញអ៊ិនធឺណិត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2575">
              <a:lnSpc>
                <a:spcPct val="150000"/>
              </a:lnSpc>
              <a:buClr>
                <a:schemeClr val="tx1"/>
              </a:buClr>
              <a:buSzPct val="130000"/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/>
              <a:t>C</a:t>
            </a:r>
            <a:r>
              <a:rPr lang="en-US" sz="1600" b="1" dirty="0"/>
              <a:t>loud Hosting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2575">
              <a:lnSpc>
                <a:spcPct val="150000"/>
              </a:lnSpc>
              <a:buClr>
                <a:schemeClr val="tx1"/>
              </a:buClr>
              <a:buSzPct val="130000"/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km-KH" altLang="zh-CN" sz="1600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វីដេអូ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Conference</a:t>
            </a:r>
          </a:p>
          <a:p>
            <a:pPr marL="282575">
              <a:lnSpc>
                <a:spcPct val="150000"/>
              </a:lnSpc>
              <a:buClr>
                <a:schemeClr val="tx1"/>
              </a:buClr>
              <a:buSzPct val="130000"/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km-KH" altLang="zh-CN" sz="1600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ប្រព័ន្ធការិយាល័យចល័ត </a:t>
            </a:r>
            <a:r>
              <a:rPr lang="en-US" altLang="zh-CN" sz="1600" b="1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OA</a:t>
            </a:r>
            <a:endParaRPr lang="km-KH" altLang="zh-CN" sz="1600" b="1" dirty="0" smtClean="0">
              <a:latin typeface="Khmer OS" pitchFamily="2" charset="0"/>
              <a:ea typeface="微软雅黑" panose="020B0503020204020204" pitchFamily="34" charset="-122"/>
              <a:cs typeface="Khmer OS" pitchFamily="2" charset="0"/>
            </a:endParaRPr>
          </a:p>
          <a:p>
            <a:pPr marL="514350" indent="-231775">
              <a:lnSpc>
                <a:spcPct val="150000"/>
              </a:lnSpc>
              <a:buClr>
                <a:schemeClr val="tx1"/>
              </a:buClr>
              <a:buSzPct val="130000"/>
              <a:buFont typeface="Wingdings" panose="05000000000000000000" pitchFamily="2" charset="2"/>
              <a:buChar char="Ø"/>
            </a:pPr>
            <a:r>
              <a:rPr lang="km-KH" altLang="zh-CN" sz="1600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</a:t>
            </a:r>
            <a:r>
              <a:rPr lang="km-KH" altLang="zh-CN" sz="1600" b="1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ការគ្រប់គ្រង និងការកំណត់ទី  តាំងយានយន្ត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12725" y="0"/>
            <a:ext cx="9144000" cy="504056"/>
          </a:xfrm>
        </p:spPr>
        <p:txBody>
          <a:bodyPr anchor="b"/>
          <a:lstStyle/>
          <a:p>
            <a:pPr algn="ctr"/>
            <a:r>
              <a:rPr lang="km-KH" altLang="zh-CN" sz="2400" b="1" dirty="0" smtClean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ប្រតិបត្តិ</a:t>
            </a:r>
            <a:r>
              <a:rPr lang="km-KH" altLang="zh-CN" sz="2400" b="1" dirty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ករទូរគមនាគមន៍ទំនើបបំផុតនៅកម្ពុជា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C:\Users\Haiyan.zou\Documents\Tencent Files\350232003\FileRecv\Risk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701" y="670719"/>
            <a:ext cx="5899411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07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725" y="0"/>
            <a:ext cx="9296400" cy="504056"/>
          </a:xfrm>
        </p:spPr>
        <p:txBody>
          <a:bodyPr anchor="b"/>
          <a:lstStyle/>
          <a:p>
            <a:pPr algn="ctr"/>
            <a:r>
              <a:rPr lang="km-KH" altLang="zh-CN" sz="2400" b="1" dirty="0" smtClean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ព</a:t>
            </a:r>
            <a:r>
              <a:rPr lang="km-KH" altLang="zh-CN" sz="2400" b="1" dirty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ហុបណ្តាញទូរគមនាគមន៍ដែលអាចទុកចិត្ត និងសុវត្ថិភាព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E10C0A-270A-43D8-B629-866DCE178D52}" type="slidenum">
              <a:rPr lang="zh-CN" altLang="en-US" smtClean="0"/>
              <a:pPr>
                <a:defRPr/>
              </a:pPr>
              <a:t>10</a:t>
            </a:fld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155575" y="608926"/>
            <a:ext cx="9372600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km-KH" altLang="zh-CN" sz="1600" b="1" dirty="0" smtClean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សុវត្ថិភាពនៃប្រព័ន្ធដំណើរការ៖</a:t>
            </a:r>
            <a:r>
              <a:rPr lang="km-KH" altLang="zh-CN" sz="1600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</a:t>
            </a:r>
            <a:r>
              <a:rPr lang="km-KH" altLang="zh-CN" sz="1400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ប្រព័ន្ធផ្គត់ផ្គង់ថាមពលមានការធានាខ្ពស់និងច្រើនកម្រិត ប្រព័ន្ធម៉ាស៊ីនត្រជាក់ស្តង់ដា បណ្តាញខ្សែកាបអុបទិកក្រោមដី </a:t>
            </a:r>
            <a:r>
              <a:rPr lang="km-KH" altLang="zh-CN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កម្រិតបញ្ជូន</a:t>
            </a:r>
            <a:r>
              <a:rPr lang="km-KH" altLang="zh-CN" sz="1400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ទិន្នន័យមានស្</a:t>
            </a:r>
            <a:r>
              <a:rPr lang="km-KH" altLang="zh-CN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ថេរភាពខ្ពស់</a:t>
            </a:r>
            <a:r>
              <a:rPr lang="km-KH" altLang="zh-CN" sz="1400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</a:t>
            </a:r>
            <a:r>
              <a:rPr lang="km-KH" altLang="zh-CN" sz="1400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និង</a:t>
            </a:r>
            <a:r>
              <a:rPr lang="km-KH" altLang="zh-CN" sz="1400" b="1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</a:t>
            </a:r>
            <a:r>
              <a:rPr lang="en-US" sz="1400" dirty="0" smtClean="0"/>
              <a:t>dual-system </a:t>
            </a:r>
            <a:r>
              <a:rPr lang="en-US" sz="1400" dirty="0"/>
              <a:t>hot </a:t>
            </a:r>
            <a:r>
              <a:rPr lang="en-US" sz="1400" dirty="0" smtClean="0"/>
              <a:t>backup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km-KH" altLang="zh-CN" sz="1600" b="1" dirty="0" smtClean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ប្រព័ន្ធការពារ</a:t>
            </a:r>
            <a:r>
              <a:rPr lang="en-US" altLang="zh-CN" sz="1600" b="1" dirty="0" smtClean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Virus</a:t>
            </a:r>
            <a:r>
              <a:rPr lang="km-KH" altLang="zh-CN" sz="1600" b="1" dirty="0" smtClean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៖</a:t>
            </a:r>
            <a:r>
              <a:rPr lang="km-KH" altLang="zh-CN" sz="1600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ប្រព័ន្ធការពារមានសុវត្ថិភាពខ្ពស់ច្រើនកម្រិត បច្ចេកវិទ្យាគ្រប់គ្រងហានិភ័យ។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km-KH" altLang="zh-CN" sz="1600" b="1" dirty="0" smtClean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ការពារការលេចធ្លាយព័ត៌មាន៖</a:t>
            </a:r>
            <a:r>
              <a:rPr lang="km-KH" altLang="zh-CN" sz="1600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</a:t>
            </a:r>
            <a:r>
              <a:rPr lang="en-US" sz="1600" dirty="0">
                <a:latin typeface="Khmer OS" pitchFamily="2" charset="0"/>
                <a:cs typeface="Khmer OS" pitchFamily="2" charset="0"/>
              </a:rPr>
              <a:t>End-to-End </a:t>
            </a:r>
            <a:r>
              <a:rPr lang="en-US" sz="1600" dirty="0" smtClean="0">
                <a:latin typeface="Khmer OS" pitchFamily="2" charset="0"/>
                <a:cs typeface="Khmer OS" pitchFamily="2" charset="0"/>
              </a:rPr>
              <a:t>Solution</a:t>
            </a:r>
            <a:r>
              <a:rPr lang="km-KH" sz="1600" dirty="0" smtClean="0">
                <a:latin typeface="Khmer OS" pitchFamily="2" charset="0"/>
                <a:cs typeface="Khmer OS" pitchFamily="2" charset="0"/>
              </a:rPr>
              <a:t> និងប្រព័ន្ធផ្ទៀងផ្ទាត់យ៉ាងតឹងរឹង។</a:t>
            </a:r>
            <a:endParaRPr lang="en-US" altLang="zh-CN" sz="1600" dirty="0">
              <a:latin typeface="Khmer OS" pitchFamily="2" charset="0"/>
              <a:ea typeface="微软雅黑" panose="020B0503020204020204" pitchFamily="34" charset="-122"/>
              <a:cs typeface="Khmer OS" pitchFamily="2" charset="0"/>
            </a:endParaRPr>
          </a:p>
        </p:txBody>
      </p:sp>
      <p:pic>
        <p:nvPicPr>
          <p:cNvPr id="9" name="图片占位符 219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27725" y="2224753"/>
            <a:ext cx="2590800" cy="3246566"/>
          </a:xfrm>
          <a:prstGeom prst="rect">
            <a:avLst/>
          </a:prstGeom>
        </p:spPr>
      </p:pic>
      <p:grpSp>
        <p:nvGrpSpPr>
          <p:cNvPr id="16" name="Group 253"/>
          <p:cNvGrpSpPr/>
          <p:nvPr/>
        </p:nvGrpSpPr>
        <p:grpSpPr>
          <a:xfrm>
            <a:off x="669925" y="2508376"/>
            <a:ext cx="4724400" cy="2831974"/>
            <a:chOff x="0" y="0"/>
            <a:chExt cx="5253181" cy="2616199"/>
          </a:xfrm>
        </p:grpSpPr>
        <p:pic>
          <p:nvPicPr>
            <p:cNvPr id="17" name="20151224_173648.jpg"/>
            <p:cNvPicPr>
              <a:picLocks noChangeAspect="1"/>
            </p:cNvPicPr>
            <p:nvPr/>
          </p:nvPicPr>
          <p:blipFill>
            <a:blip r:embed="rId3">
              <a:extLst/>
            </a:blip>
            <a:srcRect t="9353" b="9353"/>
            <a:stretch>
              <a:fillRect/>
            </a:stretch>
          </p:blipFill>
          <p:spPr>
            <a:xfrm>
              <a:off x="127000" y="88900"/>
              <a:ext cx="4999182" cy="22860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8" name="图片 17"/>
            <p:cNvPicPr>
              <a:picLocks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0"/>
              <a:ext cx="5253183" cy="2616200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203316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725" y="90463"/>
            <a:ext cx="9220200" cy="504056"/>
          </a:xfrm>
        </p:spPr>
        <p:txBody>
          <a:bodyPr anchor="b"/>
          <a:lstStyle/>
          <a:p>
            <a:pPr algn="ctr"/>
            <a:r>
              <a:rPr lang="km-KH" altLang="zh-CN" sz="2400" b="1" dirty="0" smtClean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ព</a:t>
            </a:r>
            <a:r>
              <a:rPr lang="km-KH" altLang="zh-CN" sz="2400" b="1" dirty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ហុបណ្តាញទូរគមនាគមន៍ដែលអាចទុកចិត្ត និងសុវត្ថិភាព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E10C0A-270A-43D8-B629-866DCE178D52}" type="slidenum">
              <a:rPr lang="zh-CN" altLang="en-US" smtClean="0"/>
              <a:pPr>
                <a:defRPr/>
              </a:pPr>
              <a:t>11</a:t>
            </a:fld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08882" y="585589"/>
            <a:ext cx="907164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km-KH" altLang="zh-CN" sz="1400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បានតភ្ជាប់បណ្តាញ</a:t>
            </a:r>
            <a:r>
              <a:rPr lang="km-KH" altLang="zh-CN" sz="1400" b="1" dirty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ខ្សែកាបអុបទិកក្រោមដីទូទាំងប្រទេសប្រវែង ៨.០០០គីឡូម៉ែត្រ</a:t>
            </a:r>
            <a:r>
              <a:rPr lang="km-KH" altLang="zh-CN" sz="1400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ដែលមានកម្រិតបញ្ជូនទិន្នន័យខ្ពស់ ស្ថេរភាពខ្ពស់ អាចទុកចិត្តបាន និង </a:t>
            </a:r>
            <a:r>
              <a:rPr lang="en-US" altLang="zh-CN" sz="1400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Multi-loop protection</a:t>
            </a:r>
            <a:r>
              <a:rPr lang="km-KH" altLang="zh-CN" sz="1400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។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Multi-Direction </a:t>
            </a:r>
            <a:r>
              <a:rPr lang="en-US" altLang="zh-CN" sz="1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sz="1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ndependent International Outlet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6" name="Picture 4" descr="C:\Users\Haiyan.zou\Desktop\CDC PPT\新建文件夹\新建文件夹\V2\cable network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525" y="1509191"/>
            <a:ext cx="4138957" cy="3885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Haiyan.zou\Desktop\CDC PPT\核心网机房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91" y="1585119"/>
            <a:ext cx="4747349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Haiyan.zou\Desktop\CDC PPT\新建文件夹\新建文件夹\V2\cable sectio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5723">
            <a:off x="943689" y="3786653"/>
            <a:ext cx="3384258" cy="1994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797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725" y="0"/>
            <a:ext cx="9372600" cy="504056"/>
          </a:xfrm>
        </p:spPr>
        <p:txBody>
          <a:bodyPr/>
          <a:lstStyle/>
          <a:p>
            <a:pPr algn="ctr"/>
            <a:r>
              <a:rPr lang="km-KH" altLang="zh-CN" sz="2400" b="1" dirty="0" smtClean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ព</a:t>
            </a:r>
            <a:r>
              <a:rPr lang="km-KH" altLang="zh-CN" sz="2400" b="1" dirty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ហុបណ្តាញទូរគមនាគមន៍ដែលអាចទុកចិត្ត និងសុវត្ថិភាព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E10C0A-270A-43D8-B629-866DCE178D52}" type="slidenum">
              <a:rPr lang="zh-CN" altLang="en-US" smtClean="0"/>
              <a:pPr>
                <a:defRPr/>
              </a:pPr>
              <a:t>12</a:t>
            </a:fld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81068" y="791500"/>
            <a:ext cx="1981200" cy="4451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km-KH" altLang="zh-CN" sz="1600" b="1" dirty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ប្រព័ន្ធផ្គត់ផ្គង់ថាមពល</a:t>
            </a:r>
            <a:r>
              <a:rPr lang="km-KH" altLang="zh-CN" b="1" dirty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</a:t>
            </a:r>
            <a:r>
              <a:rPr lang="km-KH" altLang="zh-CN" sz="1400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មានការធានាសុវត្ថិភាព៦កម្រិត (ខ្សែបញ្ជូនថាមពលតង់ស្យុងខ្ពស់ចំនួន២ខ្សែ ម៉ាស៊ីនភ្លើងថាមពលខ្ពស់ចំនួន២គ្រឿង អាគុយថាមពលខ្ពស់ចំនួន២គ្រឿង) ដែលអាចជឿទុកចិត្តបានខ្ពស់បំផុត!</a:t>
            </a:r>
            <a:endParaRPr lang="en-US" altLang="zh-CN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 descr="C:\Users\Haiyan.zou\Desktop\CDC PPT\新建文件夹\新建文件夹\V2\all_0002_power-plan-Backup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525" y="746919"/>
            <a:ext cx="6846554" cy="4495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655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725" y="199"/>
            <a:ext cx="9296400" cy="504056"/>
          </a:xfrm>
        </p:spPr>
        <p:txBody>
          <a:bodyPr anchor="b"/>
          <a:lstStyle/>
          <a:p>
            <a:pPr algn="ctr"/>
            <a:r>
              <a:rPr lang="km-KH" altLang="zh-CN" sz="2400" b="1" dirty="0" smtClean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ព</a:t>
            </a:r>
            <a:r>
              <a:rPr lang="km-KH" altLang="zh-CN" sz="2400" b="1" dirty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ហុបណ្តាញទូរគមនាគមន៍ដែលអាចទុកចិត្ត និងសុវត្ថិភាព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E10C0A-270A-43D8-B629-866DCE178D52}" type="slidenum">
              <a:rPr lang="zh-CN" altLang="en-US" smtClean="0"/>
              <a:pPr>
                <a:defRPr/>
              </a:pPr>
              <a:t>13</a:t>
            </a:fld>
            <a:endParaRPr lang="zh-CN" altLang="en-US" dirty="0"/>
          </a:p>
        </p:txBody>
      </p:sp>
      <p:pic>
        <p:nvPicPr>
          <p:cNvPr id="1026" name="Picture 2" descr="D:\05 自由宣传平台\01 CDC\10 集客用PPT\01 PPT用设计\油机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960" y="1051719"/>
            <a:ext cx="3619254" cy="2062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09733" y="670719"/>
            <a:ext cx="3156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m-KH" altLang="zh-CN" b="1" dirty="0">
                <a:latin typeface="Khmer OS" pitchFamily="2" charset="0"/>
                <a:ea typeface="微软雅黑" pitchFamily="34" charset="-122"/>
                <a:cs typeface="Khmer OS" pitchFamily="2" charset="0"/>
              </a:rPr>
              <a:t>ម៉ាស៊ីនភ្លើងប្រភេទទូកុងទុយន័រ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 descr="D:\05 自由宣传平台\01 CDC\10 集客用PPT\01 PPT用设计\图片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5" y="1051719"/>
            <a:ext cx="3430323" cy="205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27125" y="670719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m-KH" altLang="zh-CN" b="1" dirty="0">
                <a:latin typeface="Khmer OS" pitchFamily="2" charset="0"/>
                <a:ea typeface="微软雅黑" pitchFamily="34" charset="-122"/>
                <a:cs typeface="Khmer OS" pitchFamily="2" charset="0"/>
              </a:rPr>
              <a:t>បន្ទប់ផ្គត់ផ្គង់ថាមពល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8" name="Picture 4" descr="D:\05 自由宣传平台\01 CDC\10 集客用PPT\01 PPT用设计\图片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5" y="3358733"/>
            <a:ext cx="4328379" cy="2153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占位符 205"/>
          <p:cNvPicPr>
            <a:picLocks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5470525" y="3185319"/>
            <a:ext cx="2775392" cy="2286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937125" y="3542474"/>
            <a:ext cx="461665" cy="16344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km-KH" altLang="zh-CN" b="1" dirty="0" smtClean="0">
                <a:latin typeface="Khmer OS" pitchFamily="2" charset="0"/>
                <a:ea typeface="微软雅黑" pitchFamily="34" charset="-122"/>
                <a:cs typeface="Khmer OS" pitchFamily="2" charset="0"/>
              </a:rPr>
              <a:t>បន្ទប់ផ្ទុកអាគុយ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55063" y="3543065"/>
            <a:ext cx="1329210" cy="83099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km-KH" altLang="zh-CN" sz="1600" b="1" dirty="0" smtClean="0">
                <a:latin typeface="Khmer OS" pitchFamily="2" charset="0"/>
                <a:ea typeface="微软雅黑" pitchFamily="34" charset="-122"/>
                <a:cs typeface="Khmer OS" pitchFamily="2" charset="0"/>
              </a:rPr>
              <a:t>បន្ទប់ចែក</a:t>
            </a:r>
          </a:p>
          <a:p>
            <a:r>
              <a:rPr lang="km-KH" altLang="zh-CN" sz="1600" b="1" dirty="0" smtClean="0">
                <a:latin typeface="Khmer OS" pitchFamily="2" charset="0"/>
                <a:ea typeface="微软雅黑" pitchFamily="34" charset="-122"/>
                <a:cs typeface="Khmer OS" pitchFamily="2" charset="0"/>
              </a:rPr>
              <a:t>ចាយអគ្គិសនី</a:t>
            </a:r>
          </a:p>
          <a:p>
            <a:r>
              <a:rPr lang="km-KH" altLang="zh-CN" sz="1600" b="1" dirty="0" smtClean="0">
                <a:latin typeface="Khmer OS" pitchFamily="2" charset="0"/>
                <a:ea typeface="微软雅黑" pitchFamily="34" charset="-122"/>
                <a:cs typeface="Khmer OS" pitchFamily="2" charset="0"/>
              </a:rPr>
              <a:t>តង់ស្យុងខ្ពស់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615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724" y="0"/>
            <a:ext cx="9320237" cy="504056"/>
          </a:xfrm>
        </p:spPr>
        <p:txBody>
          <a:bodyPr anchor="b"/>
          <a:lstStyle/>
          <a:p>
            <a:pPr algn="ctr"/>
            <a:r>
              <a:rPr lang="km-KH" altLang="zh-CN" sz="2400" b="1" dirty="0" smtClean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ព</a:t>
            </a:r>
            <a:r>
              <a:rPr lang="km-KH" altLang="zh-CN" sz="2400" b="1" dirty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ហុបណ្តាញទូរគមនាគមន៍ដែលអាចទុកចិត្ត និងសុវត្ថិភាព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E10C0A-270A-43D8-B629-866DCE178D52}" type="slidenum">
              <a:rPr lang="zh-CN" altLang="en-US" smtClean="0"/>
              <a:pPr>
                <a:defRPr/>
              </a:pPr>
              <a:t>14</a:t>
            </a:fld>
            <a:endParaRPr lang="zh-CN" altLang="en-US" dirty="0"/>
          </a:p>
        </p:txBody>
      </p:sp>
      <p:pic>
        <p:nvPicPr>
          <p:cNvPr id="5" name="Picture Placeholder 17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5725" y="1373208"/>
            <a:ext cx="4367237" cy="3945711"/>
          </a:xfrm>
          <a:prstGeom prst="rect">
            <a:avLst/>
          </a:prstGeom>
        </p:spPr>
      </p:pic>
      <p:pic>
        <p:nvPicPr>
          <p:cNvPr id="7172" name="Picture 4" descr="C:\Users\Haiyan.zou\Desktop\CDC PPT\新建文件夹\4G-VoLTE_0000_Presicis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1" y="1542579"/>
            <a:ext cx="4948105" cy="330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49871" y="60172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km-KH" altLang="zh-CN" sz="1600" b="1" dirty="0" smtClean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ប្រព័ន្ធម៉ាស៊ីនត្រជាក់ស្តង់ដា</a:t>
            </a:r>
            <a:r>
              <a:rPr lang="km-KH" altLang="zh-CN" sz="1600" b="1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ដែលមានប្រសិទ្ធភាពខ្ពស់ សន្សំសំចៃខ្ពស់ ទំនើប និងទ្រង់ទ្រាយធំបំផុតនៅក្នុងវិស័យឧស្សាហកម្មបច្ចេកវិទ្យានិងទូរគមនាគមន៍កម្ពុជា។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132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925" y="1212339"/>
            <a:ext cx="2627533" cy="22382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393" y="1212340"/>
            <a:ext cx="2457715" cy="11191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725" y="0"/>
            <a:ext cx="6823422" cy="504056"/>
          </a:xfrm>
        </p:spPr>
        <p:txBody>
          <a:bodyPr anchor="b"/>
          <a:lstStyle/>
          <a:p>
            <a:pPr algn="ctr"/>
            <a:r>
              <a:rPr lang="km-KH" altLang="zh-CN" sz="2400" b="1" dirty="0" smtClean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កម្ម</a:t>
            </a:r>
            <a:r>
              <a:rPr lang="km-KH" altLang="zh-CN" sz="2400" b="1" dirty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វិធីប្រើប្រាស់សម្បូរបែប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E10C0A-270A-43D8-B629-866DCE178D52}" type="slidenum">
              <a:rPr lang="zh-CN" altLang="en-US" smtClean="0"/>
              <a:pPr>
                <a:defRPr/>
              </a:pPr>
              <a:t>15</a:t>
            </a:fld>
            <a:endParaRPr lang="zh-CN" alt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42" y="2531590"/>
            <a:ext cx="977025" cy="9770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736725" y="4152345"/>
            <a:ext cx="417643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m-KH" altLang="zh-CN" b="1" dirty="0">
                <a:latin typeface="Khmer OS" pitchFamily="2" charset="0"/>
                <a:ea typeface="Microsoft YaHei" pitchFamily="34" charset="-122"/>
                <a:cs typeface="Khmer OS" pitchFamily="2" charset="0"/>
              </a:rPr>
              <a:t>ការអប់រំតាមបណ្តាញអ៊ិនធឺណិ</a:t>
            </a:r>
            <a:r>
              <a:rPr lang="km-KH" altLang="zh-CN" b="1" dirty="0" smtClean="0">
                <a:latin typeface="Khmer OS" pitchFamily="2" charset="0"/>
                <a:ea typeface="Microsoft YaHei" pitchFamily="34" charset="-122"/>
                <a:cs typeface="Khmer OS" pitchFamily="2" charset="0"/>
              </a:rPr>
              <a:t>តចល័ត</a:t>
            </a:r>
            <a:endParaRPr lang="en-US" altLang="zh-CN" b="1" dirty="0" smtClean="0">
              <a:latin typeface="Microsoft YaHei" pitchFamily="34" charset="-122"/>
              <a:ea typeface="Microsoft YaHei" pitchFamily="34" charset="-122"/>
            </a:endParaRPr>
          </a:p>
          <a:p>
            <a:pPr algn="just"/>
            <a:r>
              <a:rPr lang="km-KH" altLang="zh-CN" sz="1600" dirty="0" smtClean="0">
                <a:latin typeface="Khmer OS" pitchFamily="2" charset="0"/>
                <a:ea typeface="Microsoft YaHei" pitchFamily="34" charset="-122"/>
                <a:cs typeface="Khmer OS" pitchFamily="2" charset="0"/>
              </a:rPr>
              <a:t>អប់រំពីចម្ងាយ តាម</a:t>
            </a:r>
            <a:r>
              <a:rPr lang="km-KH" altLang="zh-CN" sz="1600" dirty="0">
                <a:latin typeface="Khmer OS" pitchFamily="2" charset="0"/>
                <a:ea typeface="Microsoft YaHei" pitchFamily="34" charset="-122"/>
                <a:cs typeface="Khmer OS" pitchFamily="2" charset="0"/>
              </a:rPr>
              <a:t>បណ្តាញអ៊ិនធឺណិ</a:t>
            </a:r>
            <a:r>
              <a:rPr lang="km-KH" altLang="zh-CN" sz="1600" dirty="0" smtClean="0">
                <a:latin typeface="Khmer OS" pitchFamily="2" charset="0"/>
                <a:ea typeface="Microsoft YaHei" pitchFamily="34" charset="-122"/>
                <a:cs typeface="Khmer OS" pitchFamily="2" charset="0"/>
              </a:rPr>
              <a:t>តចល័ត ចំណាយប្រាក់តិច សន្សំពេលវេលា!</a:t>
            </a:r>
            <a:endParaRPr lang="zh-TW" altLang="en-US" sz="1600" dirty="0">
              <a:latin typeface="Microsoft YaHei" pitchFamily="34" charset="-122"/>
              <a:ea typeface="Microsoft YaHei" pitchFamily="34" charset="-122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95" y="4107432"/>
            <a:ext cx="972972" cy="97297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725" y="2434807"/>
            <a:ext cx="1509438" cy="150943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95" y="975519"/>
            <a:ext cx="977024" cy="97702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736725" y="823119"/>
            <a:ext cx="3581400" cy="1304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m-KH" altLang="zh-CN" b="1" dirty="0" smtClean="0">
                <a:latin typeface="Khmer OS" pitchFamily="2" charset="0"/>
                <a:ea typeface="Microsoft YaHei" pitchFamily="34" charset="-122"/>
                <a:cs typeface="Khmer OS" pitchFamily="2" charset="0"/>
              </a:rPr>
              <a:t>បណ្តុំសភាពាណិជ្ជកម្ម </a:t>
            </a:r>
            <a:r>
              <a:rPr lang="en-US" altLang="zh-CN" b="1" dirty="0" smtClean="0">
                <a:latin typeface="Khmer OS" pitchFamily="2" charset="0"/>
                <a:ea typeface="Microsoft YaHei" pitchFamily="34" charset="-122"/>
                <a:cs typeface="Khmer OS" pitchFamily="2" charset="0"/>
              </a:rPr>
              <a:t>SEACC</a:t>
            </a:r>
            <a:endParaRPr lang="en-US" altLang="zh-CN" dirty="0">
              <a:latin typeface="Khmer OS" pitchFamily="2" charset="0"/>
              <a:ea typeface="Microsoft YaHei" pitchFamily="34" charset="-122"/>
              <a:cs typeface="Khmer OS" pitchFamily="2" charset="0"/>
            </a:endParaRPr>
          </a:p>
          <a:p>
            <a:pPr>
              <a:lnSpc>
                <a:spcPct val="150000"/>
              </a:lnSpc>
            </a:pPr>
            <a:r>
              <a:rPr lang="km-KH" altLang="zh-CN" dirty="0" smtClean="0">
                <a:latin typeface="Khmer OS" pitchFamily="2" charset="0"/>
                <a:ea typeface="Microsoft YaHei" pitchFamily="34" charset="-122"/>
                <a:cs typeface="Khmer OS" pitchFamily="2" charset="0"/>
              </a:rPr>
              <a:t>បណ្តុំនៃព័ត៌មានសំខាន់ៗពាក់ព័ន្ធនឹងពាណិជ្ជកម្មគ្រប់ប្រភេទ</a:t>
            </a:r>
            <a:endParaRPr lang="zh-TW" altLang="en-US" dirty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36725" y="2347119"/>
            <a:ext cx="26670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m-KH" altLang="zh-CN" b="1" dirty="0" smtClean="0">
                <a:latin typeface="Khmer OS" pitchFamily="2" charset="0"/>
                <a:ea typeface="Microsoft YaHei" pitchFamily="34" charset="-122"/>
                <a:cs typeface="Khmer OS" pitchFamily="2" charset="0"/>
              </a:rPr>
              <a:t>មគ្គុទេសក៍ទេសចរណ៍</a:t>
            </a:r>
            <a:endParaRPr lang="en-US" altLang="zh-CN" b="1" dirty="0" smtClean="0">
              <a:latin typeface="Microsoft YaHei" pitchFamily="34" charset="-122"/>
              <a:ea typeface="Microsoft YaHei" pitchFamily="34" charset="-122"/>
            </a:endParaRPr>
          </a:p>
          <a:p>
            <a:pPr>
              <a:lnSpc>
                <a:spcPct val="150000"/>
              </a:lnSpc>
            </a:pPr>
            <a:r>
              <a:rPr lang="km-KH" altLang="zh-CN" dirty="0" smtClean="0">
                <a:latin typeface="Khmer OS" pitchFamily="2" charset="0"/>
                <a:ea typeface="Microsoft YaHei" pitchFamily="34" charset="-122"/>
                <a:cs typeface="Khmer OS" pitchFamily="2" charset="0"/>
              </a:rPr>
              <a:t>ផ្តល់ទំនុកចិត្តចំពោះដំណើរកំសាន្ត!</a:t>
            </a:r>
            <a:endParaRPr lang="zh-TW" altLang="en-US" dirty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08725" y="3763787"/>
            <a:ext cx="32766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 err="1" smtClean="0">
                <a:latin typeface="Khmer OS" pitchFamily="2" charset="0"/>
                <a:ea typeface="Microsoft YaHei" pitchFamily="34" charset="-122"/>
                <a:cs typeface="Khmer OS" pitchFamily="2" charset="0"/>
              </a:rPr>
              <a:t>Seatel</a:t>
            </a:r>
            <a:r>
              <a:rPr lang="en-US" altLang="zh-CN" b="1" dirty="0" smtClean="0">
                <a:latin typeface="Khmer OS" pitchFamily="2" charset="0"/>
                <a:ea typeface="Microsoft YaHei" pitchFamily="34" charset="-122"/>
                <a:cs typeface="Khmer OS" pitchFamily="2" charset="0"/>
              </a:rPr>
              <a:t> Shop App</a:t>
            </a:r>
            <a:endParaRPr lang="en-US" altLang="zh-CN" b="1" dirty="0" smtClean="0">
              <a:latin typeface="Microsoft YaHei" pitchFamily="34" charset="-122"/>
              <a:ea typeface="Microsoft YaHei" pitchFamily="34" charset="-122"/>
            </a:endParaRPr>
          </a:p>
          <a:p>
            <a:pPr>
              <a:lnSpc>
                <a:spcPct val="120000"/>
              </a:lnSpc>
            </a:pPr>
            <a:r>
              <a:rPr lang="km-KH" altLang="zh-CN" dirty="0" smtClean="0">
                <a:latin typeface="Khmer OS" pitchFamily="2" charset="0"/>
                <a:ea typeface="Microsoft YaHei" pitchFamily="34" charset="-122"/>
                <a:cs typeface="Khmer OS" pitchFamily="2" charset="0"/>
              </a:rPr>
              <a:t>ផ្តល់សេវាកម្ម២៤ម៉ោង!</a:t>
            </a:r>
            <a:endParaRPr lang="zh-TW" altLang="en-US" dirty="0">
              <a:latin typeface="Microsoft YaHei" pitchFamily="34" charset="-122"/>
              <a:ea typeface="Microsoft YaHei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878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6"/>
          <p:cNvSpPr>
            <a:spLocks noGrp="1"/>
          </p:cNvSpPr>
          <p:nvPr>
            <p:ph type="title" idx="4294967295"/>
          </p:nvPr>
        </p:nvSpPr>
        <p:spPr>
          <a:xfrm>
            <a:off x="2717393" y="1736313"/>
            <a:ext cx="7004458" cy="1859002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东南亚电信集团有限公司</a:t>
            </a:r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SEATEL GROUP</a:t>
            </a:r>
            <a:b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月）</a:t>
            </a:r>
          </a:p>
        </p:txBody>
      </p:sp>
      <p:pic>
        <p:nvPicPr>
          <p:cNvPr id="24579" name="图片 1" descr="公司介绍PPT-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" y="0"/>
            <a:ext cx="972185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5" y="137319"/>
            <a:ext cx="1981200" cy="616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355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6"/>
          <p:cNvSpPr>
            <a:spLocks noGrp="1"/>
          </p:cNvSpPr>
          <p:nvPr>
            <p:ph type="title" idx="4294967295"/>
          </p:nvPr>
        </p:nvSpPr>
        <p:spPr>
          <a:xfrm>
            <a:off x="2717393" y="1736313"/>
            <a:ext cx="7004458" cy="1859002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东南亚电信集团有限公司</a:t>
            </a:r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SEATEL GROUP</a:t>
            </a:r>
            <a:b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月）</a:t>
            </a:r>
          </a:p>
        </p:txBody>
      </p:sp>
      <p:pic>
        <p:nvPicPr>
          <p:cNvPr id="25603" name="图片 1" descr="公司介绍PPT-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2185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242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725" y="0"/>
            <a:ext cx="8686800" cy="504056"/>
          </a:xfrm>
        </p:spPr>
        <p:txBody>
          <a:bodyPr anchor="b"/>
          <a:lstStyle/>
          <a:p>
            <a:pPr algn="ctr"/>
            <a:r>
              <a:rPr lang="km-KH" altLang="zh-CN" sz="2400" b="1" dirty="0" smtClean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ការណែរនាំអំពីក្រុមហ៊ុន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E10C0A-270A-43D8-B629-866DCE178D52}" type="slidenum">
              <a:rPr lang="zh-CN" altLang="en-US" smtClean="0"/>
              <a:pPr>
                <a:defRPr/>
              </a:pPr>
              <a:t>1</a:t>
            </a:fld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965325" y="670719"/>
            <a:ext cx="7162800" cy="4549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Clr>
                <a:srgbClr val="0000FF"/>
              </a:buClr>
              <a:buSzPct val="100000"/>
              <a:buFont typeface="Wingdings" panose="05000000000000000000" pitchFamily="2" charset="2"/>
              <a:buChar char="l"/>
            </a:pPr>
            <a:r>
              <a:rPr lang="km-KH" altLang="zh-CN" sz="1400" b="1" dirty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ក្រុមហ៊ុន</a:t>
            </a:r>
            <a:r>
              <a:rPr lang="en-US" altLang="zh-CN" sz="1400" b="1" dirty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South East Asia Telecom Group </a:t>
            </a:r>
            <a:r>
              <a:rPr lang="en-US" altLang="zh-CN" sz="1400" b="1" dirty="0" err="1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Pte</a:t>
            </a:r>
            <a:r>
              <a:rPr lang="en-US" altLang="zh-CN" sz="1400" b="1" dirty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Ltd</a:t>
            </a:r>
            <a:r>
              <a:rPr lang="km-KH" altLang="zh-CN" sz="1400" dirty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</a:t>
            </a:r>
            <a:r>
              <a:rPr lang="km-KH" altLang="zh-CN" sz="1400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(ហៅកាត់ </a:t>
            </a:r>
            <a:r>
              <a:rPr lang="en-US" altLang="zh-CN" sz="1400" b="1" dirty="0" err="1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Seatel</a:t>
            </a:r>
            <a:r>
              <a:rPr lang="en-US" altLang="zh-CN" sz="1400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Group</a:t>
            </a:r>
            <a:r>
              <a:rPr lang="km-KH" altLang="zh-CN" sz="1400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) </a:t>
            </a:r>
            <a:r>
              <a:rPr lang="km-KH" altLang="zh-CN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បានបង្កើតឡើងឆ្នាំ២០១៤នៅប្រទេសសិង្ហបុរី គឺជាក្រុមហ៊ុនវិនិយោគលើប្រព័ន្ធទូរគមនាគមន៍ចល័ត និងសេវាបណ្តាញអ៊ិនធឺណិត។ ក្រុមហ៊ុនបានអនុវត្តនូវយុទ្ធសាស្ត្របណ្តាញអ៊ិនធឺណិតចល័តគ្រប់ជ្រុងជ្រោ</a:t>
            </a:r>
            <a:r>
              <a:rPr lang="km-KH" altLang="zh-CN" sz="1400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យ។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ts val="1000"/>
              </a:lnSpc>
              <a:buSzPct val="100000"/>
              <a:buFont typeface="微软雅黑" panose="020B0503020204020204" pitchFamily="34" charset="-122"/>
              <a:buChar char="●"/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Clr>
                <a:srgbClr val="0000FF"/>
              </a:buClr>
              <a:buSzPct val="100000"/>
              <a:buFont typeface="微软雅黑" panose="020B0503020204020204" pitchFamily="34" charset="-122"/>
              <a:buChar char="●"/>
            </a:pPr>
            <a:r>
              <a:rPr lang="km-KH" altLang="zh-CN" sz="1400" b="1" dirty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ក្រុមហ៊ុន</a:t>
            </a:r>
            <a:r>
              <a:rPr lang="en-US" altLang="zh-CN" sz="1400" b="1" dirty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South East Asia Telecom (Cambodia) Co, Ltd</a:t>
            </a:r>
            <a:r>
              <a:rPr lang="km-KH" altLang="zh-CN" sz="1400" b="1" dirty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</a:t>
            </a:r>
            <a:r>
              <a:rPr lang="en-US" altLang="zh-CN" sz="1400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(</a:t>
            </a:r>
            <a:r>
              <a:rPr lang="en-US" altLang="zh-CN" sz="1400" b="1" dirty="0" err="1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Seatel</a:t>
            </a:r>
            <a:r>
              <a:rPr lang="en-US" altLang="zh-CN" sz="1400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Cambodia)</a:t>
            </a:r>
            <a:r>
              <a:rPr lang="km-KH" altLang="zh-CN" sz="1400" b="1" dirty="0">
                <a:solidFill>
                  <a:srgbClr val="002060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</a:t>
            </a:r>
            <a:r>
              <a:rPr lang="km-KH" altLang="zh-CN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គឺជា</a:t>
            </a:r>
            <a:r>
              <a:rPr lang="km-KH" altLang="zh-CN" sz="1400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បុត្រ ស</a:t>
            </a:r>
            <a:r>
              <a:rPr lang="km-KH" altLang="zh-CN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ម្ព័ន្ធរបស់ក្រុមហ៊ុន</a:t>
            </a:r>
            <a:r>
              <a:rPr lang="en-US" altLang="zh-CN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South East Asia Telecom Group </a:t>
            </a:r>
            <a:r>
              <a:rPr lang="en-US" altLang="zh-CN" sz="1400" dirty="0" err="1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Pte</a:t>
            </a:r>
            <a:r>
              <a:rPr lang="en-US" altLang="zh-CN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</a:t>
            </a:r>
            <a:r>
              <a:rPr lang="en-US" altLang="zh-CN" sz="1400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Ltd</a:t>
            </a:r>
            <a:r>
              <a:rPr lang="km-KH" altLang="zh-CN" sz="1400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បាន</a:t>
            </a:r>
            <a:r>
              <a:rPr lang="km-KH" altLang="zh-CN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បង្កើតឡើងឆ្នាំ</a:t>
            </a:r>
            <a:r>
              <a:rPr lang="km-KH" altLang="zh-CN" sz="1400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២០១៤ ហើយបានបើកសម្ពោធជាផ្លូវការនៅខែសីហា ឆ្នាំ២០១៥ ដែល</a:t>
            </a:r>
            <a:r>
              <a:rPr lang="km-KH" altLang="zh-CN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ទទួល</a:t>
            </a:r>
            <a:r>
              <a:rPr lang="km-KH" altLang="zh-CN" sz="1400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បាអាជ្ញា      ប័</a:t>
            </a:r>
            <a:r>
              <a:rPr lang="km-KH" altLang="zh-CN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ណ្ណទូរគមនាគមន៍ពីរាជរដ្ឋាភិបាលកម្ពុ</a:t>
            </a:r>
            <a:r>
              <a:rPr lang="km-KH" altLang="zh-CN" sz="1400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ជារូ</a:t>
            </a:r>
            <a:r>
              <a:rPr lang="km-KH" altLang="zh-CN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មមាន៖ ទូរគមនាគមន៍ចល័ត ( </a:t>
            </a:r>
            <a:r>
              <a:rPr lang="en-US" altLang="zh-CN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4G LTE</a:t>
            </a:r>
            <a:r>
              <a:rPr lang="km-KH" altLang="zh-CN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) , </a:t>
            </a:r>
            <a:r>
              <a:rPr lang="en-US" altLang="zh-CN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ISP , </a:t>
            </a:r>
            <a:r>
              <a:rPr lang="en-US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Fixed Wireless Phone , VOIP</a:t>
            </a:r>
            <a:r>
              <a:rPr lang="km-KH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ជាដើម ដែលមានអាជីវកម្ម</a:t>
            </a:r>
            <a:r>
              <a:rPr lang="km-KH" sz="1400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គ្របដ</a:t>
            </a:r>
            <a:r>
              <a:rPr lang="km-KH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ណ្តប់លើទូរគមនាគមន៍ចល័ត និងសេវាអ៊ិនធឺណិត។</a:t>
            </a:r>
            <a:endParaRPr lang="en-US" altLang="zh-CN" sz="1400" dirty="0">
              <a:latin typeface="Khmer OS" pitchFamily="2" charset="0"/>
              <a:ea typeface="微软雅黑" panose="020B0503020204020204" pitchFamily="34" charset="-122"/>
              <a:cs typeface="Khmer OS" pitchFamily="2" charset="0"/>
            </a:endParaRPr>
          </a:p>
          <a:p>
            <a:pPr marL="285750" indent="-285750">
              <a:lnSpc>
                <a:spcPts val="1000"/>
              </a:lnSpc>
              <a:buSzPct val="100000"/>
              <a:buFont typeface="微软雅黑" panose="020B0503020204020204" pitchFamily="34" charset="-122"/>
              <a:buChar char="●"/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Clr>
                <a:srgbClr val="0000FF"/>
              </a:buClr>
              <a:buSzPct val="100000"/>
              <a:buFont typeface="微软雅黑" panose="020B0503020204020204" pitchFamily="34" charset="-122"/>
              <a:buChar char="●"/>
            </a:pPr>
            <a:r>
              <a:rPr lang="km-KH" altLang="zh-CN" sz="1400" b="1" dirty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សមាជិករបស់អង្គការទូរគមនាគមន៍អន្តរជាតិ </a:t>
            </a:r>
            <a:r>
              <a:rPr lang="en-US" altLang="zh-CN" sz="1400" b="1" dirty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GSMA</a:t>
            </a:r>
            <a:r>
              <a:rPr lang="km-KH" altLang="zh-CN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៖ ខែកុម្ភៈ ឆ្នាំ២០១៥ អង្គការទូរគមនាគមន៍អន្តរជាតិ </a:t>
            </a:r>
            <a:r>
              <a:rPr lang="en-US" altLang="zh-CN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GSMA (</a:t>
            </a:r>
            <a:r>
              <a:rPr lang="en-US" altLang="zh-CN" sz="1400" dirty="0" err="1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Groupe</a:t>
            </a:r>
            <a:r>
              <a:rPr lang="en-US" altLang="zh-CN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</a:t>
            </a:r>
            <a:r>
              <a:rPr lang="en-US" altLang="zh-CN" sz="1400" dirty="0" err="1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Speciale</a:t>
            </a:r>
            <a:r>
              <a:rPr lang="en-US" altLang="zh-CN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Mobile Association) </a:t>
            </a:r>
            <a:r>
              <a:rPr lang="km-KH" altLang="zh-CN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បានទទួលយកក្រុមហ៊ុន </a:t>
            </a:r>
            <a:r>
              <a:rPr lang="en-US" altLang="zh-CN" sz="1400" dirty="0" err="1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Seatel</a:t>
            </a:r>
            <a:r>
              <a:rPr lang="km-KH" altLang="zh-CN" sz="1400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ធ្វើជាសមាជិករបស់ខ្លួនជាផ្លូវកា</a:t>
            </a:r>
            <a:r>
              <a:rPr lang="km-KH" altLang="zh-CN" sz="1400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រ។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1866106"/>
            <a:ext cx="1371600" cy="139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509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725" y="0"/>
            <a:ext cx="9067800" cy="504056"/>
          </a:xfrm>
        </p:spPr>
        <p:txBody>
          <a:bodyPr anchor="b"/>
          <a:lstStyle/>
          <a:p>
            <a:pPr algn="ctr"/>
            <a:r>
              <a:rPr lang="km-KH" altLang="zh-CN" sz="2400" b="1" dirty="0" smtClean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 </a:t>
            </a:r>
            <a:r>
              <a:rPr lang="km-KH" altLang="zh-CN" sz="2400" b="1" dirty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ក្រុមហ៊ុនអន្តរជាតិសមត្ថភាពខ្ពស់ កំលាំងប្រកួតប្រជែងខ្លាំង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E10C0A-270A-43D8-B629-866DCE178D52}" type="slidenum">
              <a:rPr lang="zh-CN" altLang="en-US" smtClean="0"/>
              <a:pPr>
                <a:defRPr/>
              </a:pPr>
              <a:t>2</a:t>
            </a:fld>
            <a:endParaRPr lang="zh-CN" altLang="en-US" dirty="0"/>
          </a:p>
        </p:txBody>
      </p:sp>
      <p:pic>
        <p:nvPicPr>
          <p:cNvPr id="1027" name="Picture 3" descr="C:\Users\Haiyan.zou\Documents\Tencent Files\350232003\FileRecv\HQ-Building-2 - 副本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25" y="647280"/>
            <a:ext cx="5486400" cy="46716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Rectangle 6"/>
          <p:cNvSpPr/>
          <p:nvPr/>
        </p:nvSpPr>
        <p:spPr>
          <a:xfrm>
            <a:off x="280563" y="1347371"/>
            <a:ext cx="30563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km-KH" altLang="zh-CN" sz="1400" b="1" dirty="0" smtClean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អគារការិយាល័យកណ្តាល </a:t>
            </a:r>
            <a:r>
              <a:rPr lang="en-US" altLang="zh-CN" sz="1400" b="1" dirty="0" err="1" smtClean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Seatel</a:t>
            </a:r>
            <a:endParaRPr lang="en-US" altLang="zh-CN" sz="1400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7338" indent="-287338">
              <a:lnSpc>
                <a:spcPct val="150000"/>
              </a:lnSpc>
              <a:buClr>
                <a:schemeClr val="tx1"/>
              </a:buClr>
            </a:pP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km-KH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km-KH" altLang="zh-CN" sz="1400" b="1" dirty="0" smtClean="0">
                <a:solidFill>
                  <a:srgbClr val="FF0000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ស្ថិតនៅកណ្តាលរាជធានីភ្នំពេញ</a:t>
            </a:r>
            <a:endParaRPr lang="en-US" altLang="zh-CN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km-KH" altLang="zh-CN" sz="1400" b="1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អគារកម្ពស់ ៩ជាន់ ទំហំ៤.៦៦០ ម៉ែត្រការ៉េ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441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725" y="0"/>
            <a:ext cx="9258300" cy="504056"/>
          </a:xfrm>
        </p:spPr>
        <p:txBody>
          <a:bodyPr anchor="b"/>
          <a:lstStyle/>
          <a:p>
            <a:pPr algn="ctr"/>
            <a:r>
              <a:rPr lang="km-KH" altLang="zh-CN" sz="2400" b="1" dirty="0" smtClean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ក្រុម</a:t>
            </a:r>
            <a:r>
              <a:rPr lang="km-KH" altLang="zh-CN" sz="2400" b="1" dirty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ហ៊ុនអន្តរជាតិសមត្ថភាពខ្ពស់ កំលាំងប្រកួតប្រជែងខ្លាំង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E10C0A-270A-43D8-B629-866DCE178D52}" type="slidenum">
              <a:rPr lang="zh-CN" altLang="en-US" smtClean="0"/>
              <a:pPr>
                <a:defRPr/>
              </a:pPr>
              <a:t>3</a:t>
            </a:fld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80563" y="746919"/>
            <a:ext cx="9190462" cy="409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km-KH" altLang="zh-CN" sz="1500" b="1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មានបណ្តាញអាជីវកម្ម (</a:t>
            </a:r>
            <a:r>
              <a:rPr lang="en-US" altLang="zh-CN" sz="1500" b="1" dirty="0" err="1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Seatel</a:t>
            </a:r>
            <a:r>
              <a:rPr lang="en-US" altLang="zh-CN" sz="1500" b="1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Shop</a:t>
            </a:r>
            <a:r>
              <a:rPr lang="km-KH" altLang="zh-CN" sz="1500" b="1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)</a:t>
            </a:r>
            <a:r>
              <a:rPr lang="en-US" altLang="zh-CN" sz="1500" b="1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</a:t>
            </a:r>
            <a:r>
              <a:rPr lang="km-KH" altLang="zh-CN" sz="1500" b="1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នៅទូទាំងប្រទេស ផ្តល់នូវសេវាកម្មដែលល្អបំផុតជូនដល់អតិថិជន។</a:t>
            </a:r>
            <a:endParaRPr lang="en-US" altLang="zh-CN" sz="1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325" y="1481138"/>
            <a:ext cx="2102385" cy="13993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349" y="3232089"/>
            <a:ext cx="2094316" cy="14010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325" y="1481138"/>
            <a:ext cx="2133600" cy="14128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9003" y="3232089"/>
            <a:ext cx="2162022" cy="14010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83" y="1481138"/>
            <a:ext cx="4379242" cy="31519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77445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725" y="0"/>
            <a:ext cx="9220200" cy="504056"/>
          </a:xfrm>
        </p:spPr>
        <p:txBody>
          <a:bodyPr anchor="b"/>
          <a:lstStyle/>
          <a:p>
            <a:pPr algn="ctr"/>
            <a:r>
              <a:rPr lang="km-KH" altLang="zh-CN" sz="2400" b="1" dirty="0" smtClean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ក្រុម</a:t>
            </a:r>
            <a:r>
              <a:rPr lang="km-KH" altLang="zh-CN" sz="2400" b="1" dirty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ហ៊ុនអន្តរជាតិសមត្ថភាពខ្ពស់ កំលាំងប្រកួតប្រជែងខ្លាំង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E10C0A-270A-43D8-B629-866DCE178D52}" type="slidenum">
              <a:rPr lang="zh-CN" altLang="en-US" smtClean="0"/>
              <a:pPr>
                <a:defRPr/>
              </a:pPr>
              <a:t>4</a:t>
            </a:fld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20041" y="627291"/>
            <a:ext cx="928908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km-KH" altLang="zh-CN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ឧទ្យាន</a:t>
            </a:r>
            <a:r>
              <a:rPr lang="km-KH" altLang="zh-CN" b="1" dirty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មជ្ឈមណ្ឌលទិន្នន័យ </a:t>
            </a:r>
            <a:r>
              <a:rPr lang="en-US" altLang="zh-CN" b="1" dirty="0" err="1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Seatel</a:t>
            </a:r>
            <a:r>
              <a:rPr lang="km-KH" altLang="zh-CN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ស្ថិតនៅរាជធានីភ្នំពេញ គ្របដណ្តប់លើផ្ទៃដីទំហំ ១៩.២០០ម៉ែត្រការ៉េ។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km-KH" altLang="zh-CN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បានកសាង</a:t>
            </a:r>
            <a:r>
              <a:rPr lang="km-KH" altLang="zh-CN" b="1" dirty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មជ្ឈមណ្ឌលបណ្តុះបណ្តាលយុវជន</a:t>
            </a:r>
            <a:r>
              <a:rPr lang="km-KH" altLang="zh-CN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ដែលមានលក្ខណៈឈានមុខគេនៅកម្ពុជា។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05" y="2042319"/>
            <a:ext cx="4173887" cy="2667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占位符 150"/>
          <p:cNvPicPr>
            <a:picLocks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632325" y="1966119"/>
            <a:ext cx="4800600" cy="2883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15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725" y="0"/>
            <a:ext cx="9296400" cy="504056"/>
          </a:xfrm>
        </p:spPr>
        <p:txBody>
          <a:bodyPr anchor="b"/>
          <a:lstStyle/>
          <a:p>
            <a:pPr algn="ctr"/>
            <a:r>
              <a:rPr lang="km-KH" altLang="zh-CN" sz="2400" b="1" dirty="0" smtClean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ក្រុម</a:t>
            </a:r>
            <a:r>
              <a:rPr lang="km-KH" altLang="zh-CN" sz="2400" b="1" dirty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ហ៊ុនអន្តរជាតិសមត្ថភាពខ្ពស់ កំលាំងប្រកួតប្រជែងខ្លាំង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E10C0A-270A-43D8-B629-866DCE178D52}" type="slidenum">
              <a:rPr lang="zh-CN" altLang="en-US" smtClean="0"/>
              <a:pPr>
                <a:defRPr/>
              </a:pPr>
              <a:t>5</a:t>
            </a:fld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05039" y="759912"/>
            <a:ext cx="86182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km-KH" altLang="zh-CN" b="1" dirty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មានក្រុមការងារចំរុះជាតិសាសន</a:t>
            </a:r>
            <a:r>
              <a:rPr lang="km-KH" altLang="zh-CN" b="1" dirty="0">
                <a:solidFill>
                  <a:srgbClr val="0000FF"/>
                </a:solidFill>
                <a:latin typeface="Khmer OS"/>
                <a:ea typeface="微软雅黑" panose="020B0503020204020204" pitchFamily="34" charset="-122"/>
                <a:cs typeface="Khmer OS"/>
              </a:rPr>
              <a:t>៍</a:t>
            </a:r>
            <a:r>
              <a:rPr lang="km-KH" altLang="zh-CN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ច្រើនជាង ៥០០នាក់ មកពីប្រទេសផ្សេងៗ</a:t>
            </a:r>
            <a:r>
              <a:rPr lang="km-KH" altLang="zh-CN" b="1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គ្នារូ</a:t>
            </a:r>
            <a:r>
              <a:rPr lang="km-KH" altLang="zh-CN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មមាន៖ កម្ពុជា ចិន កូរ៉េខាងត្បូង អ៊ូសបេគីស្ថាន ម៉ាឡេស៊ី ជប៉ុន និងបារាំងជាដើ</a:t>
            </a:r>
            <a:r>
              <a:rPr lang="km-KH" altLang="zh-CN" b="1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ម។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km-KH" altLang="zh-CN" b="1" dirty="0" smtClean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ដៃគូសហការយ៉ាងស្អិតរមួតផ្នែកគាំពារជួសជុលបណ្តាញ និងផ្នែកទីផ្សារមានចំនួនលើសពី ២០០០នាក់។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12" y="2699544"/>
            <a:ext cx="9248775" cy="2238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8763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E10C0A-270A-43D8-B629-866DCE178D52}" type="slidenum">
              <a:rPr lang="zh-CN" altLang="en-US" smtClean="0"/>
              <a:pPr>
                <a:defRPr/>
              </a:pPr>
              <a:t>6</a:t>
            </a:fld>
            <a:endParaRPr lang="zh-CN" alt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12725" y="61119"/>
            <a:ext cx="9220200" cy="504056"/>
          </a:xfrm>
        </p:spPr>
        <p:txBody>
          <a:bodyPr/>
          <a:lstStyle/>
          <a:p>
            <a:r>
              <a:rPr lang="km-KH" altLang="zh-CN" sz="2400" b="1" dirty="0" smtClean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១. ការរៀបចំយុទ្ធសាស្ត្រគ្រប់គ្រងការងារ </a:t>
            </a:r>
            <a:r>
              <a:rPr lang="en-US" altLang="zh-CN" sz="2400" b="1" dirty="0" smtClean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IT </a:t>
            </a:r>
            <a:r>
              <a:rPr lang="km-KH" altLang="zh-CN" sz="2400" b="1" dirty="0" smtClean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និង បណ្តាញ</a:t>
            </a:r>
            <a:endParaRPr lang="zh-CN" altLang="en-US" sz="2400" dirty="0">
              <a:solidFill>
                <a:srgbClr val="FF0000"/>
              </a:solidFill>
              <a:latin typeface="Khmer OS Muol Light" pitchFamily="2" charset="0"/>
              <a:ea typeface="微软雅黑" panose="020B0503020204020204" pitchFamily="34" charset="-122"/>
              <a:cs typeface="Khmer OS Muol Light" pitchFamily="2" charset="0"/>
            </a:endParaRPr>
          </a:p>
        </p:txBody>
      </p:sp>
      <p:sp>
        <p:nvSpPr>
          <p:cNvPr id="12" name="Rectangle 3"/>
          <p:cNvSpPr/>
          <p:nvPr/>
        </p:nvSpPr>
        <p:spPr>
          <a:xfrm>
            <a:off x="365125" y="746919"/>
            <a:ext cx="89916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m-KH" altLang="zh-CN" b="1" dirty="0" smtClean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កម្លាំងចម្បង</a:t>
            </a:r>
            <a:endParaRPr lang="en-US" altLang="zh-CN" b="1" dirty="0" smtClean="0">
              <a:solidFill>
                <a:srgbClr val="0000FF"/>
              </a:solidFill>
              <a:latin typeface="Khmer OS" pitchFamily="2" charset="0"/>
              <a:ea typeface="微软雅黑" panose="020B0503020204020204" pitchFamily="34" charset="-122"/>
              <a:cs typeface="Khmer OS" pitchFamily="2" charset="0"/>
            </a:endParaRPr>
          </a:p>
          <a:p>
            <a:pPr>
              <a:lnSpc>
                <a:spcPct val="150000"/>
              </a:lnSpc>
            </a:pPr>
            <a:endParaRPr lang="km-KH" altLang="zh-CN" b="1" dirty="0" smtClean="0">
              <a:solidFill>
                <a:srgbClr val="0000FF"/>
              </a:solidFill>
              <a:latin typeface="Khmer OS" pitchFamily="2" charset="0"/>
              <a:ea typeface="微软雅黑" panose="020B0503020204020204" pitchFamily="34" charset="-122"/>
              <a:cs typeface="Khmer OS" pitchFamily="2" charset="0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Technology Management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Cost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Management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Human Resource Management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Hardware &amp;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Software Management</a:t>
            </a:r>
            <a:endParaRPr lang="km-KH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Vendor Management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Risk Management</a:t>
            </a:r>
            <a:endParaRPr lang="km-KH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Image result for ide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202" y="670719"/>
            <a:ext cx="3971925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004" y="945773"/>
            <a:ext cx="3566319" cy="356631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059" y="1437713"/>
            <a:ext cx="4335883" cy="2887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8124" y="761081"/>
            <a:ext cx="3962400" cy="3962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151" y="1411662"/>
            <a:ext cx="4041387" cy="23126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733" y="763585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75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725" y="0"/>
            <a:ext cx="9372600" cy="504056"/>
          </a:xfrm>
        </p:spPr>
        <p:txBody>
          <a:bodyPr anchor="b"/>
          <a:lstStyle/>
          <a:p>
            <a:pPr algn="ctr"/>
            <a:r>
              <a:rPr lang="km-KH" altLang="zh-CN" sz="2400" b="1" dirty="0" smtClean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ប្រតិបត្តិ</a:t>
            </a:r>
            <a:r>
              <a:rPr lang="km-KH" altLang="zh-CN" sz="2400" b="1" dirty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ករទូរគមនាគមន៍ទំនើបបំផុតនៅកម្ពុជា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E10C0A-270A-43D8-B629-866DCE178D52}" type="slidenum">
              <a:rPr lang="zh-CN" altLang="en-US" smtClean="0"/>
              <a:pPr>
                <a:defRPr/>
              </a:pPr>
              <a:t>7</a:t>
            </a:fld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88925" y="1295509"/>
            <a:ext cx="3886200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km-KH" altLang="zh-CN" sz="2000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បណ្តាញទូរគមនាគមន៍ចល័ត </a:t>
            </a:r>
            <a:r>
              <a:rPr lang="en-US" altLang="zh-CN" sz="2000" b="1" dirty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4G </a:t>
            </a:r>
            <a:r>
              <a:rPr lang="en-US" altLang="zh-CN" sz="2000" b="1" dirty="0" err="1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VoLTE</a:t>
            </a:r>
            <a:r>
              <a:rPr lang="en-US" altLang="zh-CN" sz="2000" b="1" dirty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 100% </a:t>
            </a:r>
            <a:r>
              <a:rPr lang="km-KH" altLang="zh-CN" sz="2000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ទំនើបបំផុតនៅអាស៊ីអាគ្នេយ៍។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1" name="Picture 3" descr="C:\Users\Haiyan.zou\Desktop\CDC PPT\新建文件夹\tower_VoLTE_infographic_FINAL_201510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378" y="518319"/>
            <a:ext cx="7227747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513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E10C0A-270A-43D8-B629-866DCE178D52}" type="slidenum">
              <a:rPr lang="zh-CN" altLang="en-US" smtClean="0"/>
              <a:pPr>
                <a:defRPr/>
              </a:pPr>
              <a:t>8</a:t>
            </a:fld>
            <a:endParaRPr lang="zh-CN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12724" y="848434"/>
            <a:ext cx="3886200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km-KH" altLang="zh-CN" sz="2000" b="1" dirty="0">
                <a:solidFill>
                  <a:srgbClr val="0000FF"/>
                </a:solidFill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មជ្ឈមណ្ឌលទិន្នន័យ</a:t>
            </a:r>
            <a:r>
              <a:rPr lang="km-KH" altLang="zh-CN" sz="2000" b="1" dirty="0">
                <a:latin typeface="Khmer OS" pitchFamily="2" charset="0"/>
                <a:ea typeface="微软雅黑" panose="020B0503020204020204" pitchFamily="34" charset="-122"/>
                <a:cs typeface="Khmer OS" pitchFamily="2" charset="0"/>
              </a:rPr>
              <a:t>ទំនើបបំផុតនៅកម្ពុជា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53975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km-KH" sz="2000" dirty="0"/>
              <a:t> </a:t>
            </a:r>
            <a:r>
              <a:rPr lang="en-US" dirty="0"/>
              <a:t>IDC Server Hosting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53975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km-KH" sz="1600" dirty="0" smtClean="0"/>
              <a:t> </a:t>
            </a:r>
            <a:r>
              <a:rPr lang="en-US" sz="1600" dirty="0" smtClean="0"/>
              <a:t>Cloud</a:t>
            </a:r>
            <a:r>
              <a:rPr lang="en-US" sz="1600" dirty="0"/>
              <a:t> Computing Resource Service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53975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/>
              <a:t>E</a:t>
            </a:r>
            <a:r>
              <a:rPr lang="en-US" dirty="0"/>
              <a:t>ntire Technical Solution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12725" y="0"/>
            <a:ext cx="9372600" cy="504056"/>
          </a:xfrm>
        </p:spPr>
        <p:txBody>
          <a:bodyPr anchor="b"/>
          <a:lstStyle/>
          <a:p>
            <a:pPr algn="ctr"/>
            <a:r>
              <a:rPr lang="km-KH" altLang="zh-CN" sz="2400" b="1" dirty="0" smtClean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ប្រតិបត្តិ</a:t>
            </a:r>
            <a:r>
              <a:rPr lang="km-KH" altLang="zh-CN" sz="2400" b="1" dirty="0">
                <a:solidFill>
                  <a:srgbClr val="FF0000"/>
                </a:solidFill>
                <a:latin typeface="Khmer OS Muol Light" pitchFamily="2" charset="0"/>
                <a:ea typeface="微软雅黑" panose="020B0503020204020204" pitchFamily="34" charset="-122"/>
                <a:cs typeface="Khmer OS Muol Light" pitchFamily="2" charset="0"/>
              </a:rPr>
              <a:t>ករទូរគមនាគមន៍ទំនើបបំផុតនៅកម្ពុជា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C:\Users\Haiyan.zou\Desktop\CDC PPT\新建文件夹\cloud-cent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299" y="792738"/>
            <a:ext cx="6440026" cy="454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434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10091</TotalTime>
  <Words>980</Words>
  <Application>Microsoft Office PowerPoint</Application>
  <PresentationFormat>Custom</PresentationFormat>
  <Paragraphs>92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Microsoft YaHei</vt:lpstr>
      <vt:lpstr>Microsoft YaHei</vt:lpstr>
      <vt:lpstr>新細明體</vt:lpstr>
      <vt:lpstr>宋体</vt:lpstr>
      <vt:lpstr>Arial</vt:lpstr>
      <vt:lpstr>Calibri</vt:lpstr>
      <vt:lpstr>DaunPenh</vt:lpstr>
      <vt:lpstr>Khmer OS</vt:lpstr>
      <vt:lpstr>Khmer OS Muol Light</vt:lpstr>
      <vt:lpstr>Wingdings</vt:lpstr>
      <vt:lpstr>Office 主题</vt:lpstr>
      <vt:lpstr>东南亚电信集团有限公司  SEATEL GROUP  （2015年3月）</vt:lpstr>
      <vt:lpstr>ការណែរនាំអំពីក្រុមហ៊ុន</vt:lpstr>
      <vt:lpstr> ក្រុមហ៊ុនអន្តរជាតិសមត្ថភាពខ្ពស់ កំលាំងប្រកួតប្រជែងខ្លាំង</vt:lpstr>
      <vt:lpstr>ក្រុមហ៊ុនអន្តរជាតិសមត្ថភាពខ្ពស់ កំលាំងប្រកួតប្រជែងខ្លាំង</vt:lpstr>
      <vt:lpstr>ក្រុមហ៊ុនអន្តរជាតិសមត្ថភាពខ្ពស់ កំលាំងប្រកួតប្រជែងខ្លាំង</vt:lpstr>
      <vt:lpstr>ក្រុមហ៊ុនអន្តរជាតិសមត្ថភាពខ្ពស់ កំលាំងប្រកួតប្រជែងខ្លាំង</vt:lpstr>
      <vt:lpstr>១. ការរៀបចំយុទ្ធសាស្ត្រគ្រប់គ្រងការងារ IT និង បណ្តាញ</vt:lpstr>
      <vt:lpstr>ប្រតិបត្តិករទូរគមនាគមន៍ទំនើបបំផុតនៅកម្ពុជា</vt:lpstr>
      <vt:lpstr>ប្រតិបត្តិករទូរគមនាគមន៍ទំនើបបំផុតនៅកម្ពុជា</vt:lpstr>
      <vt:lpstr>ប្រតិបត្តិករទូរគមនាគមន៍ទំនើបបំផុតនៅកម្ពុជា</vt:lpstr>
      <vt:lpstr>ពហុបណ្តាញទូរគមនាគមន៍ដែលអាចទុកចិត្ត និងសុវត្ថិភាព</vt:lpstr>
      <vt:lpstr>ពហុបណ្តាញទូរគមនាគមន៍ដែលអាចទុកចិត្ត និងសុវត្ថិភាព</vt:lpstr>
      <vt:lpstr>ពហុបណ្តាញទូរគមនាគមន៍ដែលអាចទុកចិត្ត និងសុវត្ថិភាព</vt:lpstr>
      <vt:lpstr>ពហុបណ្តាញទូរគមនាគមន៍ដែលអាចទុកចិត្ត និងសុវត្ថិភាព</vt:lpstr>
      <vt:lpstr>ពហុបណ្តាញទូរគមនាគមន៍ដែលអាចទុកចិត្ត និងសុវត្ថិភាព</vt:lpstr>
      <vt:lpstr>កម្មវិធីប្រើប្រាស់សម្បូរបែប</vt:lpstr>
      <vt:lpstr>东南亚电信集团有限公司  SEATEL GROUP  （2015年3月）</vt:lpstr>
      <vt:lpstr>东南亚电信集团有限公司  SEATEL GROUP  （2015年3月）</vt:lpstr>
    </vt:vector>
  </TitlesOfParts>
  <Company>MS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hoeung dararith</cp:lastModifiedBy>
  <cp:revision>1716</cp:revision>
  <dcterms:created xsi:type="dcterms:W3CDTF">2014-09-12T10:31:26Z</dcterms:created>
  <dcterms:modified xsi:type="dcterms:W3CDTF">2017-03-28T07:56:08Z</dcterms:modified>
</cp:coreProperties>
</file>