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handoutMasterIdLst>
    <p:handoutMasterId r:id="rId24"/>
  </p:handoutMasterIdLst>
  <p:sldIdLst>
    <p:sldId id="287" r:id="rId3"/>
    <p:sldId id="261" r:id="rId4"/>
    <p:sldId id="264" r:id="rId5"/>
    <p:sldId id="292" r:id="rId6"/>
    <p:sldId id="294" r:id="rId7"/>
    <p:sldId id="295" r:id="rId8"/>
    <p:sldId id="296" r:id="rId9"/>
    <p:sldId id="297" r:id="rId10"/>
    <p:sldId id="298" r:id="rId11"/>
    <p:sldId id="299" r:id="rId12"/>
    <p:sldId id="300" r:id="rId13"/>
    <p:sldId id="301" r:id="rId14"/>
    <p:sldId id="302" r:id="rId15"/>
    <p:sldId id="303" r:id="rId16"/>
    <p:sldId id="304" r:id="rId17"/>
    <p:sldId id="305" r:id="rId18"/>
    <p:sldId id="306" r:id="rId19"/>
    <p:sldId id="265" r:id="rId20"/>
    <p:sldId id="307" r:id="rId21"/>
    <p:sldId id="291"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B7DEE8"/>
    <a:srgbClr val="C0C0C0"/>
    <a:srgbClr val="FF99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74" autoAdjust="0"/>
    <p:restoredTop sz="93548" autoAdjust="0"/>
  </p:normalViewPr>
  <p:slideViewPr>
    <p:cSldViewPr>
      <p:cViewPr varScale="1">
        <p:scale>
          <a:sx n="64" d="100"/>
          <a:sy n="64" d="100"/>
        </p:scale>
        <p:origin x="-159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0" d="100"/>
          <a:sy n="60" d="100"/>
        </p:scale>
        <p:origin x="-249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CAF0564-D046-4C66-880D-A4106F924FBA}" type="datetimeFigureOut">
              <a:rPr lang="en-US" smtClean="0"/>
              <a:pPr/>
              <a:t>3/29/2017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BDD5DD3-948E-4AC2-B4B5-3D318051CC41}" type="slidenum">
              <a:rPr lang="en-US" smtClean="0"/>
              <a:pPr/>
              <a:t>‹#›</a:t>
            </a:fld>
            <a:endParaRPr lang="en-US"/>
          </a:p>
        </p:txBody>
      </p:sp>
    </p:spTree>
    <p:extLst>
      <p:ext uri="{BB962C8B-B14F-4D97-AF65-F5344CB8AC3E}">
        <p14:creationId xmlns:p14="http://schemas.microsoft.com/office/powerpoint/2010/main" xmlns="" val="9273662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958B74-A4D4-4176-A113-CB4CB6D314B2}" type="datetimeFigureOut">
              <a:rPr lang="en-US" smtClean="0"/>
              <a:pPr/>
              <a:t>3/29/2017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79B003-DF9F-4B03-9DC3-667B217D7736}" type="slidenum">
              <a:rPr lang="en-US" smtClean="0"/>
              <a:pPr/>
              <a:t>‹#›</a:t>
            </a:fld>
            <a:endParaRPr lang="en-US"/>
          </a:p>
        </p:txBody>
      </p:sp>
    </p:spTree>
    <p:extLst>
      <p:ext uri="{BB962C8B-B14F-4D97-AF65-F5344CB8AC3E}">
        <p14:creationId xmlns:p14="http://schemas.microsoft.com/office/powerpoint/2010/main" xmlns="" val="34047995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A79B003-DF9F-4B03-9DC3-667B217D7736}" type="slidenum">
              <a:rPr lang="en-US" smtClean="0"/>
              <a:pPr/>
              <a:t>1</a:t>
            </a:fld>
            <a:endParaRPr lang="en-US"/>
          </a:p>
        </p:txBody>
      </p:sp>
    </p:spTree>
    <p:extLst>
      <p:ext uri="{BB962C8B-B14F-4D97-AF65-F5344CB8AC3E}">
        <p14:creationId xmlns:p14="http://schemas.microsoft.com/office/powerpoint/2010/main" xmlns="" val="35057991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734202-311A-498F-B332-0455704B3D38}" type="slidenum">
              <a:rPr lang="en-US"/>
              <a:pPr/>
              <a:t>2</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dirty="0"/>
          </a:p>
        </p:txBody>
      </p:sp>
    </p:spTree>
    <p:extLst>
      <p:ext uri="{BB962C8B-B14F-4D97-AF65-F5344CB8AC3E}">
        <p14:creationId xmlns:p14="http://schemas.microsoft.com/office/powerpoint/2010/main" xmlns="" val="365797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734202-311A-498F-B332-0455704B3D38}" type="slidenum">
              <a:rPr lang="en-US"/>
              <a:pPr/>
              <a:t>3</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4291976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Civil</a:t>
            </a:r>
            <a:r>
              <a:rPr lang="en-US" baseline="0" dirty="0"/>
              <a:t> Society Organization</a:t>
            </a:r>
          </a:p>
          <a:p>
            <a:r>
              <a:rPr lang="en-US" baseline="0" dirty="0"/>
              <a:t>KML: is a standard XML with Geo reference. This is using by mapping tool such as Google Earth.</a:t>
            </a:r>
          </a:p>
          <a:p>
            <a:r>
              <a:rPr lang="en-US" baseline="0" dirty="0"/>
              <a:t>Windows and IOS devices, have to use web browser for collecting data</a:t>
            </a:r>
            <a:endParaRPr lang="th-TH" dirty="0"/>
          </a:p>
        </p:txBody>
      </p:sp>
      <p:sp>
        <p:nvSpPr>
          <p:cNvPr id="4" name="Slide Number Placeholder 3"/>
          <p:cNvSpPr>
            <a:spLocks noGrp="1"/>
          </p:cNvSpPr>
          <p:nvPr>
            <p:ph type="sldNum" sz="quarter" idx="10"/>
          </p:nvPr>
        </p:nvSpPr>
        <p:spPr/>
        <p:txBody>
          <a:bodyPr/>
          <a:lstStyle/>
          <a:p>
            <a:fld id="{3A79B003-DF9F-4B03-9DC3-667B217D7736}" type="slidenum">
              <a:rPr lang="en-US" smtClean="0"/>
              <a:pPr/>
              <a:t>18</a:t>
            </a:fld>
            <a:endParaRPr lang="en-US"/>
          </a:p>
        </p:txBody>
      </p:sp>
    </p:spTree>
    <p:extLst>
      <p:ext uri="{BB962C8B-B14F-4D97-AF65-F5344CB8AC3E}">
        <p14:creationId xmlns:p14="http://schemas.microsoft.com/office/powerpoint/2010/main" xmlns="" val="1849643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Civil</a:t>
            </a:r>
            <a:r>
              <a:rPr lang="en-US" baseline="0" dirty="0"/>
              <a:t> Society Organization</a:t>
            </a:r>
          </a:p>
          <a:p>
            <a:r>
              <a:rPr lang="en-US" baseline="0" dirty="0"/>
              <a:t>KML: is a standard XML with Geo reference. This is using by mapping tool such as Google Earth.</a:t>
            </a:r>
          </a:p>
          <a:p>
            <a:r>
              <a:rPr lang="en-US" baseline="0" dirty="0"/>
              <a:t>Windows and IOS devices, have to use web browser for collecting data</a:t>
            </a:r>
            <a:endParaRPr lang="th-TH" dirty="0"/>
          </a:p>
        </p:txBody>
      </p:sp>
      <p:sp>
        <p:nvSpPr>
          <p:cNvPr id="4" name="Slide Number Placeholder 3"/>
          <p:cNvSpPr>
            <a:spLocks noGrp="1"/>
          </p:cNvSpPr>
          <p:nvPr>
            <p:ph type="sldNum" sz="quarter" idx="10"/>
          </p:nvPr>
        </p:nvSpPr>
        <p:spPr/>
        <p:txBody>
          <a:bodyPr/>
          <a:lstStyle/>
          <a:p>
            <a:fld id="{3A79B003-DF9F-4B03-9DC3-667B217D7736}" type="slidenum">
              <a:rPr lang="en-US" smtClean="0"/>
              <a:pPr/>
              <a:t>19</a:t>
            </a:fld>
            <a:endParaRPr lang="en-US"/>
          </a:p>
        </p:txBody>
      </p:sp>
    </p:spTree>
    <p:extLst>
      <p:ext uri="{BB962C8B-B14F-4D97-AF65-F5344CB8AC3E}">
        <p14:creationId xmlns:p14="http://schemas.microsoft.com/office/powerpoint/2010/main" xmlns="" val="4476559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E99CC08-B4E6-4422-91FD-500060C4589A}" type="datetimeFigureOut">
              <a:rPr lang="ru-RU" smtClean="0"/>
              <a:pPr/>
              <a:t>29.03.2017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CC7D82-6DE8-492A-A5F1-9C4101511BAB}"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E99CC08-B4E6-4422-91FD-500060C4589A}" type="datetimeFigureOut">
              <a:rPr lang="ru-RU" smtClean="0"/>
              <a:pPr/>
              <a:t>29.03.2017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CC7D82-6DE8-492A-A5F1-9C4101511BAB}"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E99CC08-B4E6-4422-91FD-500060C4589A}" type="datetimeFigureOut">
              <a:rPr lang="ru-RU" smtClean="0"/>
              <a:pPr/>
              <a:t>29.03.2017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CC7D82-6DE8-492A-A5F1-9C4101511BAB}"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BB0BD09-24CD-4289-9D3A-4B130FBEE7C4}" type="datetimeFigureOut">
              <a:rPr lang="en-US" smtClean="0"/>
              <a:pPr/>
              <a:t>3/29/2017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CFAA11-5149-4887-8E4B-B670349F4C10}"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BB0BD09-24CD-4289-9D3A-4B130FBEE7C4}" type="datetimeFigureOut">
              <a:rPr lang="en-US" smtClean="0"/>
              <a:pPr/>
              <a:t>3/29/2017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CFAA11-5149-4887-8E4B-B670349F4C10}"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BB0BD09-24CD-4289-9D3A-4B130FBEE7C4}" type="datetimeFigureOut">
              <a:rPr lang="en-US" smtClean="0"/>
              <a:pPr/>
              <a:t>3/29/2017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CFAA11-5149-4887-8E4B-B670349F4C10}"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BB0BD09-24CD-4289-9D3A-4B130FBEE7C4}" type="datetimeFigureOut">
              <a:rPr lang="en-US" smtClean="0"/>
              <a:pPr/>
              <a:t>3/29/2017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CFAA11-5149-4887-8E4B-B670349F4C10}"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BB0BD09-24CD-4289-9D3A-4B130FBEE7C4}" type="datetimeFigureOut">
              <a:rPr lang="en-US" smtClean="0"/>
              <a:pPr/>
              <a:t>3/29/2017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CFAA11-5149-4887-8E4B-B670349F4C10}"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BB0BD09-24CD-4289-9D3A-4B130FBEE7C4}" type="datetimeFigureOut">
              <a:rPr lang="en-US" smtClean="0"/>
              <a:pPr/>
              <a:t>3/29/2017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CFAA11-5149-4887-8E4B-B670349F4C10}"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B0BD09-24CD-4289-9D3A-4B130FBEE7C4}" type="datetimeFigureOut">
              <a:rPr lang="en-US" smtClean="0"/>
              <a:pPr/>
              <a:t>3/29/2017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CFAA11-5149-4887-8E4B-B670349F4C10}"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BB0BD09-24CD-4289-9D3A-4B130FBEE7C4}" type="datetimeFigureOut">
              <a:rPr lang="en-US" smtClean="0"/>
              <a:pPr/>
              <a:t>3/29/2017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CFAA11-5149-4887-8E4B-B670349F4C1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Date Placeholder 6"/>
          <p:cNvSpPr>
            <a:spLocks noGrp="1"/>
          </p:cNvSpPr>
          <p:nvPr>
            <p:ph type="dt" sz="half" idx="10"/>
          </p:nvPr>
        </p:nvSpPr>
        <p:spPr/>
        <p:txBody>
          <a:bodyPr/>
          <a:lstStyle/>
          <a:p>
            <a:fld id="{3E99CC08-B4E6-4422-91FD-500060C4589A}" type="datetimeFigureOut">
              <a:rPr lang="ru-RU" smtClean="0"/>
              <a:pPr/>
              <a:t>29.03.2017</a:t>
            </a:fld>
            <a:endParaRPr lang="ru-RU"/>
          </a:p>
        </p:txBody>
      </p:sp>
      <p:sp>
        <p:nvSpPr>
          <p:cNvPr id="8" name="Slide Number Placeholder 7"/>
          <p:cNvSpPr>
            <a:spLocks noGrp="1"/>
          </p:cNvSpPr>
          <p:nvPr>
            <p:ph type="sldNum" sz="quarter" idx="11"/>
          </p:nvPr>
        </p:nvSpPr>
        <p:spPr/>
        <p:txBody>
          <a:bodyPr/>
          <a:lstStyle/>
          <a:p>
            <a:fld id="{39CC7D82-6DE8-492A-A5F1-9C4101511BAB}" type="slidenum">
              <a:rPr lang="ru-RU" smtClean="0"/>
              <a:pPr/>
              <a:t>‹#›</a:t>
            </a:fld>
            <a:endParaRPr lang="ru-RU"/>
          </a:p>
        </p:txBody>
      </p:sp>
      <p:sp>
        <p:nvSpPr>
          <p:cNvPr id="9" name="Footer Placeholder 8"/>
          <p:cNvSpPr>
            <a:spLocks noGrp="1"/>
          </p:cNvSpPr>
          <p:nvPr>
            <p:ph type="ftr" sz="quarter" idx="12"/>
          </p:nvPr>
        </p:nvSpPr>
        <p:spPr/>
        <p:txBody>
          <a:bodyPr/>
          <a:lstStyle/>
          <a:p>
            <a:endParaRPr lang="ru-RU"/>
          </a:p>
        </p:txBody>
      </p:sp>
      <p:sp>
        <p:nvSpPr>
          <p:cNvPr id="10" name="Title 9"/>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BB0BD09-24CD-4289-9D3A-4B130FBEE7C4}" type="datetimeFigureOut">
              <a:rPr lang="en-US" smtClean="0"/>
              <a:pPr/>
              <a:t>3/29/2017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CFAA11-5149-4887-8E4B-B670349F4C10}"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BB0BD09-24CD-4289-9D3A-4B130FBEE7C4}" type="datetimeFigureOut">
              <a:rPr lang="en-US" smtClean="0"/>
              <a:pPr/>
              <a:t>3/29/2017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CFAA11-5149-4887-8E4B-B670349F4C10}"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BB0BD09-24CD-4289-9D3A-4B130FBEE7C4}" type="datetimeFigureOut">
              <a:rPr lang="en-US" smtClean="0"/>
              <a:pPr/>
              <a:t>3/29/2017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CFAA11-5149-4887-8E4B-B670349F4C1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3E99CC08-B4E6-4422-91FD-500060C4589A}" type="datetimeFigureOut">
              <a:rPr lang="ru-RU" smtClean="0"/>
              <a:pPr/>
              <a:t>29.03.2017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CC7D82-6DE8-492A-A5F1-9C4101511BAB}"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3E99CC08-B4E6-4422-91FD-500060C4589A}" type="datetimeFigureOut">
              <a:rPr lang="ru-RU" smtClean="0"/>
              <a:pPr/>
              <a:t>29.03.2017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CC7D82-6DE8-492A-A5F1-9C4101511BAB}"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3E99CC08-B4E6-4422-91FD-500060C4589A}" type="datetimeFigureOut">
              <a:rPr lang="ru-RU" smtClean="0"/>
              <a:pPr/>
              <a:t>29.03.2017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9CC7D82-6DE8-492A-A5F1-9C4101511BAB}"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3E99CC08-B4E6-4422-91FD-500060C4589A}" type="datetimeFigureOut">
              <a:rPr lang="ru-RU" smtClean="0"/>
              <a:pPr/>
              <a:t>29.03.2017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9CC7D82-6DE8-492A-A5F1-9C4101511BAB}"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E99CC08-B4E6-4422-91FD-500060C4589A}" type="datetimeFigureOut">
              <a:rPr lang="ru-RU" smtClean="0"/>
              <a:pPr/>
              <a:t>29.03.2017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9CC7D82-6DE8-492A-A5F1-9C4101511BA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3E99CC08-B4E6-4422-91FD-500060C4589A}" type="datetimeFigureOut">
              <a:rPr lang="ru-RU" smtClean="0"/>
              <a:pPr/>
              <a:t>29.03.2017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CC7D82-6DE8-492A-A5F1-9C4101511BAB}"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3E99CC08-B4E6-4422-91FD-500060C4589A}" type="datetimeFigureOut">
              <a:rPr lang="ru-RU" smtClean="0"/>
              <a:pPr/>
              <a:t>29.03.2017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CC7D82-6DE8-492A-A5F1-9C4101511BAB}"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99CC08-B4E6-4422-91FD-500060C4589A}" type="datetimeFigureOut">
              <a:rPr lang="ru-RU" smtClean="0"/>
              <a:pPr/>
              <a:t>29.03.2017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CC7D82-6DE8-492A-A5F1-9C4101511BA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B0BD09-24CD-4289-9D3A-4B130FBEE7C4}" type="datetimeFigureOut">
              <a:rPr lang="en-US" smtClean="0"/>
              <a:pPr/>
              <a:t>3/29/2017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CFAA11-5149-4887-8E4B-B670349F4C1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kc.humanitarianresponse.info/yourusername"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2313" y="3717032"/>
            <a:ext cx="7772400" cy="648072"/>
          </a:xfrm>
        </p:spPr>
        <p:txBody>
          <a:bodyPr>
            <a:noAutofit/>
          </a:bodyPr>
          <a:lstStyle/>
          <a:p>
            <a:pPr algn="ctr"/>
            <a:r>
              <a:rPr lang="en-US" sz="2400" kern="0" dirty="0">
                <a:solidFill>
                  <a:srgbClr val="0033CC"/>
                </a:solidFill>
              </a:rPr>
              <a:t>e-soft-group</a:t>
            </a:r>
            <a:br>
              <a:rPr lang="en-US" sz="2400" kern="0" dirty="0">
                <a:solidFill>
                  <a:srgbClr val="0033CC"/>
                </a:solidFill>
              </a:rPr>
            </a:br>
            <a:r>
              <a:rPr lang="en-US" sz="1600" kern="0" dirty="0">
                <a:solidFill>
                  <a:srgbClr val="0033CC"/>
                </a:solidFill>
              </a:rPr>
              <a:t>ON 29-Feb-2017 </a:t>
            </a:r>
            <a:br>
              <a:rPr lang="en-US" sz="1600" kern="0" dirty="0">
                <a:solidFill>
                  <a:srgbClr val="0033CC"/>
                </a:solidFill>
              </a:rPr>
            </a:br>
            <a:endParaRPr lang="en-US" sz="2400" dirty="0"/>
          </a:p>
        </p:txBody>
      </p:sp>
      <p:sp>
        <p:nvSpPr>
          <p:cNvPr id="5" name="Text Placeholder 4"/>
          <p:cNvSpPr>
            <a:spLocks noGrp="1"/>
          </p:cNvSpPr>
          <p:nvPr>
            <p:ph type="body" idx="1"/>
          </p:nvPr>
        </p:nvSpPr>
        <p:spPr>
          <a:xfrm>
            <a:off x="722313" y="2780928"/>
            <a:ext cx="7772400" cy="833884"/>
          </a:xfrm>
        </p:spPr>
        <p:txBody>
          <a:bodyPr>
            <a:normAutofit/>
          </a:bodyPr>
          <a:lstStyle/>
          <a:p>
            <a:pPr algn="ctr"/>
            <a:r>
              <a:rPr lang="en-US" sz="4000" b="1" kern="0" dirty="0">
                <a:solidFill>
                  <a:srgbClr val="0033CC"/>
                </a:solidFill>
                <a:effectLst>
                  <a:outerShdw blurRad="38100" dist="38100" dir="2700000" algn="tl">
                    <a:srgbClr val="000000">
                      <a:alpha val="43137"/>
                    </a:srgbClr>
                  </a:outerShdw>
                </a:effectLst>
              </a:rPr>
              <a:t>The Basics of Kobo Toolbox</a:t>
            </a:r>
            <a:endParaRPr lang="en-US" sz="4000" b="1" dirty="0">
              <a:effectLst>
                <a:outerShdw blurRad="38100" dist="38100" dir="2700000" algn="tl">
                  <a:srgbClr val="000000">
                    <a:alpha val="43137"/>
                  </a:srgbClr>
                </a:outerShdw>
              </a:effectLst>
            </a:endParaRPr>
          </a:p>
        </p:txBody>
      </p:sp>
      <p:sp>
        <p:nvSpPr>
          <p:cNvPr id="6" name="Title 3"/>
          <p:cNvSpPr txBox="1">
            <a:spLocks/>
          </p:cNvSpPr>
          <p:nvPr/>
        </p:nvSpPr>
        <p:spPr>
          <a:xfrm>
            <a:off x="1691680" y="5517232"/>
            <a:ext cx="4892080" cy="936104"/>
          </a:xfrm>
          <a:prstGeom prst="rect">
            <a:avLst/>
          </a:prstGeom>
        </p:spPr>
        <p:txBody>
          <a:bodyPr vert="horz" lIns="91440" tIns="45720" rIns="91440" bIns="45720" rtlCol="0" anchor="t">
            <a:noAutofit/>
          </a:bodyPr>
          <a:lstStyle>
            <a:lvl1pPr algn="l" defTabSz="914400" rtl="0" eaLnBrk="1" latinLnBrk="0" hangingPunct="1">
              <a:spcBef>
                <a:spcPct val="0"/>
              </a:spcBef>
              <a:buNone/>
              <a:defRPr sz="4000" b="1" kern="1200" cap="all">
                <a:solidFill>
                  <a:schemeClr val="tx1"/>
                </a:solidFill>
                <a:latin typeface="+mj-lt"/>
                <a:ea typeface="+mj-ea"/>
                <a:cs typeface="+mj-cs"/>
              </a:defRPr>
            </a:lvl1pPr>
          </a:lstStyle>
          <a:p>
            <a:r>
              <a:rPr lang="en-US" sz="2400" kern="0" dirty="0">
                <a:solidFill>
                  <a:srgbClr val="0033CC"/>
                </a:solidFill>
              </a:rPr>
              <a:t>PRESENTED BY</a:t>
            </a:r>
          </a:p>
          <a:p>
            <a:r>
              <a:rPr lang="en-US" sz="2400" kern="0" dirty="0">
                <a:solidFill>
                  <a:srgbClr val="0033CC"/>
                </a:solidFill>
              </a:rPr>
              <a:t>Mr. </a:t>
            </a:r>
            <a:r>
              <a:rPr lang="en-US" sz="2400" kern="0" dirty="0" err="1">
                <a:solidFill>
                  <a:srgbClr val="0033CC"/>
                </a:solidFill>
              </a:rPr>
              <a:t>Phon</a:t>
            </a:r>
            <a:r>
              <a:rPr lang="en-US" sz="2400" kern="0" dirty="0">
                <a:solidFill>
                  <a:srgbClr val="0033CC"/>
                </a:solidFill>
              </a:rPr>
              <a:t> </a:t>
            </a:r>
            <a:r>
              <a:rPr lang="en-US" sz="2400" kern="0" dirty="0" err="1">
                <a:solidFill>
                  <a:srgbClr val="0033CC"/>
                </a:solidFill>
              </a:rPr>
              <a:t>Sarith</a:t>
            </a:r>
            <a:endParaRPr lang="en-US"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75656" y="1700808"/>
            <a:ext cx="7560840" cy="4896544"/>
          </a:xfrm>
        </p:spPr>
        <p:txBody>
          <a:bodyPr>
            <a:normAutofit/>
          </a:bodyPr>
          <a:lstStyle/>
          <a:p>
            <a:r>
              <a:rPr lang="en-US" sz="2800" dirty="0"/>
              <a:t>On your Kobo Toolbox account, click Add Form. You can either start from Scratch or use your own form (Excel).</a:t>
            </a:r>
          </a:p>
          <a:p>
            <a:r>
              <a:rPr lang="en-US" sz="2800" dirty="0"/>
              <a:t>From the New Form page, you can start adding questions based on your draft questionnaire.</a:t>
            </a:r>
          </a:p>
          <a:p>
            <a:r>
              <a:rPr lang="en-US" sz="2800" dirty="0"/>
              <a:t>Once you have finished your questionnaire, save the project. You can now launch the project in Kobo Collect.</a:t>
            </a:r>
          </a:p>
        </p:txBody>
      </p:sp>
      <p:sp>
        <p:nvSpPr>
          <p:cNvPr id="3" name="Title 2"/>
          <p:cNvSpPr>
            <a:spLocks noGrp="1"/>
          </p:cNvSpPr>
          <p:nvPr>
            <p:ph type="title"/>
          </p:nvPr>
        </p:nvSpPr>
        <p:spPr/>
        <p:txBody>
          <a:bodyPr>
            <a:normAutofit/>
          </a:bodyPr>
          <a:lstStyle/>
          <a:p>
            <a:r>
              <a:rPr lang="en-US" dirty="0"/>
              <a:t>Create your form</a:t>
            </a:r>
          </a:p>
        </p:txBody>
      </p:sp>
    </p:spTree>
    <p:extLst>
      <p:ext uri="{BB962C8B-B14F-4D97-AF65-F5344CB8AC3E}">
        <p14:creationId xmlns:p14="http://schemas.microsoft.com/office/powerpoint/2010/main" xmlns="" val="38367011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9552" y="3068960"/>
            <a:ext cx="8229600" cy="1143000"/>
          </a:xfrm>
        </p:spPr>
        <p:txBody>
          <a:bodyPr>
            <a:normAutofit fontScale="90000"/>
          </a:bodyPr>
          <a:lstStyle/>
          <a:p>
            <a:r>
              <a:rPr lang="en-US" dirty="0"/>
              <a:t>USING YOUR FORM ONLINE AND OFFLINE</a:t>
            </a:r>
          </a:p>
        </p:txBody>
      </p:sp>
    </p:spTree>
    <p:extLst>
      <p:ext uri="{BB962C8B-B14F-4D97-AF65-F5344CB8AC3E}">
        <p14:creationId xmlns:p14="http://schemas.microsoft.com/office/powerpoint/2010/main" xmlns="" val="3994884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55776" y="1700808"/>
            <a:ext cx="6480720" cy="4896544"/>
          </a:xfrm>
        </p:spPr>
        <p:txBody>
          <a:bodyPr>
            <a:normAutofit/>
          </a:bodyPr>
          <a:lstStyle/>
          <a:p>
            <a:r>
              <a:rPr lang="en-US" dirty="0"/>
              <a:t>Kobo Toolbox app for data collection</a:t>
            </a:r>
          </a:p>
          <a:p>
            <a:r>
              <a:rPr lang="en-US" dirty="0"/>
              <a:t>can only be used in phones or tablets using the Android Operating System</a:t>
            </a:r>
          </a:p>
          <a:p>
            <a:r>
              <a:rPr lang="en-US" dirty="0"/>
              <a:t>not available in iPhones and Blackberry phones</a:t>
            </a:r>
          </a:p>
          <a:p>
            <a:r>
              <a:rPr lang="en-US" dirty="0"/>
              <a:t>can be downloaded via Google Play</a:t>
            </a:r>
          </a:p>
        </p:txBody>
      </p:sp>
      <p:sp>
        <p:nvSpPr>
          <p:cNvPr id="3" name="Title 2"/>
          <p:cNvSpPr>
            <a:spLocks noGrp="1"/>
          </p:cNvSpPr>
          <p:nvPr>
            <p:ph type="title"/>
          </p:nvPr>
        </p:nvSpPr>
        <p:spPr/>
        <p:txBody>
          <a:bodyPr>
            <a:normAutofit/>
          </a:bodyPr>
          <a:lstStyle/>
          <a:p>
            <a:r>
              <a:rPr lang="en-US" dirty="0"/>
              <a:t>What is Kobo Collect?</a:t>
            </a:r>
          </a:p>
        </p:txBody>
      </p:sp>
      <p:pic>
        <p:nvPicPr>
          <p:cNvPr id="4" name="Picture 3"/>
          <p:cNvPicPr>
            <a:picLocks noChangeAspect="1"/>
          </p:cNvPicPr>
          <p:nvPr/>
        </p:nvPicPr>
        <p:blipFill>
          <a:blip r:embed="rId2" cstate="print"/>
          <a:stretch>
            <a:fillRect/>
          </a:stretch>
        </p:blipFill>
        <p:spPr>
          <a:xfrm>
            <a:off x="827584" y="2967980"/>
            <a:ext cx="1581150" cy="2362200"/>
          </a:xfrm>
          <a:prstGeom prst="rect">
            <a:avLst/>
          </a:prstGeom>
        </p:spPr>
      </p:pic>
    </p:spTree>
    <p:extLst>
      <p:ext uri="{BB962C8B-B14F-4D97-AF65-F5344CB8AC3E}">
        <p14:creationId xmlns:p14="http://schemas.microsoft.com/office/powerpoint/2010/main" xmlns="" val="4865475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75656" y="1700808"/>
            <a:ext cx="7560840" cy="4896544"/>
          </a:xfrm>
        </p:spPr>
        <p:txBody>
          <a:bodyPr>
            <a:normAutofit/>
          </a:bodyPr>
          <a:lstStyle/>
          <a:p>
            <a:r>
              <a:rPr lang="en-US" sz="2800" dirty="0"/>
              <a:t>Using your phone, go to your Applications and open Play Store. Search for KOBO COLLECT.</a:t>
            </a:r>
          </a:p>
          <a:p>
            <a:pPr marL="0" indent="0">
              <a:buNone/>
            </a:pPr>
            <a:r>
              <a:rPr lang="en-US" sz="2800" dirty="0"/>
              <a:t> </a:t>
            </a:r>
          </a:p>
          <a:p>
            <a:r>
              <a:rPr lang="en-US" sz="2800" dirty="0"/>
              <a:t>Install Kobo Collect on your phone.</a:t>
            </a:r>
          </a:p>
          <a:p>
            <a:pPr marL="0" indent="0">
              <a:buNone/>
            </a:pPr>
            <a:endParaRPr lang="en-US" sz="2800" dirty="0"/>
          </a:p>
          <a:p>
            <a:r>
              <a:rPr lang="en-US" sz="2800" dirty="0"/>
              <a:t>Once installed, open Kobo Collect and look for the General Settings (you need to press the three dots on the side of your screen or press the left button on the bottom of your phone).</a:t>
            </a:r>
          </a:p>
        </p:txBody>
      </p:sp>
      <p:sp>
        <p:nvSpPr>
          <p:cNvPr id="3" name="Title 2"/>
          <p:cNvSpPr>
            <a:spLocks noGrp="1"/>
          </p:cNvSpPr>
          <p:nvPr>
            <p:ph type="title"/>
          </p:nvPr>
        </p:nvSpPr>
        <p:spPr/>
        <p:txBody>
          <a:bodyPr>
            <a:normAutofit/>
          </a:bodyPr>
          <a:lstStyle/>
          <a:p>
            <a:r>
              <a:rPr lang="en-US" dirty="0"/>
              <a:t>Installing Kobo Collect</a:t>
            </a:r>
          </a:p>
        </p:txBody>
      </p:sp>
    </p:spTree>
    <p:extLst>
      <p:ext uri="{BB962C8B-B14F-4D97-AF65-F5344CB8AC3E}">
        <p14:creationId xmlns:p14="http://schemas.microsoft.com/office/powerpoint/2010/main" xmlns="" val="1799167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75656" y="2132856"/>
            <a:ext cx="7560840" cy="4464496"/>
          </a:xfrm>
        </p:spPr>
        <p:txBody>
          <a:bodyPr>
            <a:normAutofit fontScale="92500"/>
          </a:bodyPr>
          <a:lstStyle/>
          <a:p>
            <a:pPr>
              <a:buFontTx/>
              <a:buChar char="-"/>
            </a:pPr>
            <a:r>
              <a:rPr lang="en-US" sz="2800" dirty="0"/>
              <a:t>I n the General Settings page, you will be required to type t he URL. Get your Kobo Toolbox account username and type </a:t>
            </a:r>
            <a:r>
              <a:rPr lang="en-US" sz="2800" dirty="0">
                <a:hlinkClick r:id="rId2"/>
              </a:rPr>
              <a:t>http://kc.humanitarianresponse.info/yourusername</a:t>
            </a:r>
            <a:endParaRPr lang="en-US" sz="2800" dirty="0"/>
          </a:p>
          <a:p>
            <a:pPr marL="0" indent="0">
              <a:buNone/>
            </a:pPr>
            <a:endParaRPr lang="en-US" sz="2800" dirty="0"/>
          </a:p>
          <a:p>
            <a:pPr marL="0" indent="0">
              <a:buNone/>
            </a:pPr>
            <a:r>
              <a:rPr lang="en-US" sz="2800" dirty="0"/>
              <a:t>- Type your username.</a:t>
            </a:r>
          </a:p>
          <a:p>
            <a:pPr marL="0" indent="0">
              <a:buNone/>
            </a:pPr>
            <a:r>
              <a:rPr lang="en-US" sz="2800" dirty="0"/>
              <a:t>Under Google account, type your Gmail account if you have one.</a:t>
            </a:r>
          </a:p>
          <a:p>
            <a:pPr marL="0" indent="0">
              <a:buNone/>
            </a:pPr>
            <a:r>
              <a:rPr lang="en-US" sz="2800" dirty="0"/>
              <a:t>- Go back to the main page (where you will see the form options).</a:t>
            </a:r>
          </a:p>
        </p:txBody>
      </p:sp>
      <p:sp>
        <p:nvSpPr>
          <p:cNvPr id="3" name="Title 2"/>
          <p:cNvSpPr>
            <a:spLocks noGrp="1"/>
          </p:cNvSpPr>
          <p:nvPr>
            <p:ph type="title"/>
          </p:nvPr>
        </p:nvSpPr>
        <p:spPr/>
        <p:txBody>
          <a:bodyPr>
            <a:normAutofit fontScale="90000"/>
          </a:bodyPr>
          <a:lstStyle/>
          <a:p>
            <a:r>
              <a:rPr lang="en-US" dirty="0"/>
              <a:t>Setting up your Kobo Collect account</a:t>
            </a:r>
          </a:p>
        </p:txBody>
      </p:sp>
    </p:spTree>
    <p:extLst>
      <p:ext uri="{BB962C8B-B14F-4D97-AF65-F5344CB8AC3E}">
        <p14:creationId xmlns:p14="http://schemas.microsoft.com/office/powerpoint/2010/main" xmlns="" val="554046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75656" y="1700808"/>
            <a:ext cx="7560840" cy="4896544"/>
          </a:xfrm>
        </p:spPr>
        <p:txBody>
          <a:bodyPr>
            <a:noAutofit/>
          </a:bodyPr>
          <a:lstStyle/>
          <a:p>
            <a:r>
              <a:rPr lang="en-US" sz="2600" dirty="0"/>
              <a:t>Press GET BLANK FORM. Press the check mark beside the form</a:t>
            </a:r>
          </a:p>
          <a:p>
            <a:r>
              <a:rPr lang="en-US" sz="2600" dirty="0"/>
              <a:t>that you want to use and press GET SELECTED.</a:t>
            </a:r>
          </a:p>
          <a:p>
            <a:r>
              <a:rPr lang="en-US" sz="2600" dirty="0"/>
              <a:t>T o start collecting data, press FILL BLANK FORM and choose the form that you want to use.</a:t>
            </a:r>
          </a:p>
          <a:p>
            <a:r>
              <a:rPr lang="en-US" sz="2600" dirty="0"/>
              <a:t>Once you are done in collecting the information, you will reach the last page which says YOU ARE AT THE END THE FORM.</a:t>
            </a:r>
          </a:p>
          <a:p>
            <a:r>
              <a:rPr lang="en-US" sz="2600" dirty="0"/>
              <a:t>Change the NAME of the form if needed.</a:t>
            </a:r>
          </a:p>
          <a:p>
            <a:r>
              <a:rPr lang="en-US" sz="2600" dirty="0"/>
              <a:t>f you are not yet sure with your response, uncheck MARK</a:t>
            </a:r>
          </a:p>
        </p:txBody>
      </p:sp>
      <p:sp>
        <p:nvSpPr>
          <p:cNvPr id="3" name="Title 2"/>
          <p:cNvSpPr>
            <a:spLocks noGrp="1"/>
          </p:cNvSpPr>
          <p:nvPr>
            <p:ph type="title"/>
          </p:nvPr>
        </p:nvSpPr>
        <p:spPr/>
        <p:txBody>
          <a:bodyPr>
            <a:normAutofit/>
          </a:bodyPr>
          <a:lstStyle/>
          <a:p>
            <a:r>
              <a:rPr lang="en-US" b="1" dirty="0"/>
              <a:t>Collecting and saving data</a:t>
            </a:r>
            <a:endParaRPr lang="en-US" dirty="0"/>
          </a:p>
        </p:txBody>
      </p:sp>
    </p:spTree>
    <p:extLst>
      <p:ext uri="{BB962C8B-B14F-4D97-AF65-F5344CB8AC3E}">
        <p14:creationId xmlns:p14="http://schemas.microsoft.com/office/powerpoint/2010/main" xmlns="" val="2714471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75656" y="1700808"/>
            <a:ext cx="7560840" cy="4896544"/>
          </a:xfrm>
        </p:spPr>
        <p:txBody>
          <a:bodyPr>
            <a:normAutofit fontScale="85000" lnSpcReduction="10000"/>
          </a:bodyPr>
          <a:lstStyle/>
          <a:p>
            <a:r>
              <a:rPr lang="en-US" sz="2800" dirty="0"/>
              <a:t>Press SAVE FORM AND EXIT. For saved forms but not yet</a:t>
            </a:r>
          </a:p>
          <a:p>
            <a:r>
              <a:rPr lang="en-US" sz="2800" dirty="0"/>
              <a:t>submitted, look at EDIT SAVED FORM and retrieve the form.</a:t>
            </a:r>
          </a:p>
          <a:p>
            <a:r>
              <a:rPr lang="en-US" sz="2800" dirty="0"/>
              <a:t>Click GO TO START, review your responses until you reach the end. Repeat step 11 and make sure that MARK FORM AS</a:t>
            </a:r>
          </a:p>
          <a:p>
            <a:r>
              <a:rPr lang="en-US" sz="2800" dirty="0"/>
              <a:t>F INALIZED has been checked. You will return to the main page.</a:t>
            </a:r>
          </a:p>
          <a:p>
            <a:r>
              <a:rPr lang="en-US" sz="2800" dirty="0"/>
              <a:t>You will see your completed forms under SEND FINALIZED</a:t>
            </a:r>
          </a:p>
          <a:p>
            <a:r>
              <a:rPr lang="en-US" sz="2800" dirty="0"/>
              <a:t>F ORM.</a:t>
            </a:r>
          </a:p>
          <a:p>
            <a:r>
              <a:rPr lang="en-US" sz="2800" dirty="0"/>
              <a:t>Once you have Internet access, check all your finalized forms and press SEND.</a:t>
            </a:r>
          </a:p>
        </p:txBody>
      </p:sp>
      <p:sp>
        <p:nvSpPr>
          <p:cNvPr id="3" name="Title 2"/>
          <p:cNvSpPr>
            <a:spLocks noGrp="1"/>
          </p:cNvSpPr>
          <p:nvPr>
            <p:ph type="title"/>
          </p:nvPr>
        </p:nvSpPr>
        <p:spPr/>
        <p:txBody>
          <a:bodyPr>
            <a:normAutofit/>
          </a:bodyPr>
          <a:lstStyle/>
          <a:p>
            <a:r>
              <a:rPr lang="en-US" dirty="0"/>
              <a:t>Submitting your form</a:t>
            </a:r>
          </a:p>
        </p:txBody>
      </p:sp>
    </p:spTree>
    <p:extLst>
      <p:ext uri="{BB962C8B-B14F-4D97-AF65-F5344CB8AC3E}">
        <p14:creationId xmlns:p14="http://schemas.microsoft.com/office/powerpoint/2010/main" xmlns="" val="27707155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75656" y="2492896"/>
            <a:ext cx="7560840" cy="4104456"/>
          </a:xfrm>
        </p:spPr>
        <p:txBody>
          <a:bodyPr>
            <a:normAutofit/>
          </a:bodyPr>
          <a:lstStyle/>
          <a:p>
            <a:r>
              <a:rPr lang="en-US" sz="2800" dirty="0"/>
              <a:t>Under FORMS, select PROJECTS and choose the project which you’re working on.</a:t>
            </a:r>
          </a:p>
          <a:p>
            <a:endParaRPr lang="en-US" sz="2800" dirty="0"/>
          </a:p>
          <a:p>
            <a:r>
              <a:rPr lang="en-US" sz="2800" dirty="0"/>
              <a:t>Once selected, look for Add Data and click on Enter Data in a Web Browser.</a:t>
            </a:r>
          </a:p>
          <a:p>
            <a:endParaRPr lang="en-US" sz="2800" dirty="0"/>
          </a:p>
          <a:p>
            <a:r>
              <a:rPr lang="en-US" sz="2800" dirty="0"/>
              <a:t>Share the form link to your users.</a:t>
            </a:r>
          </a:p>
        </p:txBody>
      </p:sp>
      <p:sp>
        <p:nvSpPr>
          <p:cNvPr id="3" name="Title 2"/>
          <p:cNvSpPr>
            <a:spLocks noGrp="1"/>
          </p:cNvSpPr>
          <p:nvPr>
            <p:ph type="title"/>
          </p:nvPr>
        </p:nvSpPr>
        <p:spPr>
          <a:xfrm>
            <a:off x="539552" y="548680"/>
            <a:ext cx="8229600" cy="1143000"/>
          </a:xfrm>
        </p:spPr>
        <p:txBody>
          <a:bodyPr>
            <a:normAutofit/>
          </a:bodyPr>
          <a:lstStyle/>
          <a:p>
            <a:r>
              <a:rPr lang="en-US" dirty="0"/>
              <a:t>Using your form online</a:t>
            </a:r>
          </a:p>
        </p:txBody>
      </p:sp>
    </p:spTree>
    <p:extLst>
      <p:ext uri="{BB962C8B-B14F-4D97-AF65-F5344CB8AC3E}">
        <p14:creationId xmlns:p14="http://schemas.microsoft.com/office/powerpoint/2010/main" xmlns="" val="1181317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15616" y="2852936"/>
            <a:ext cx="7315200" cy="715962"/>
          </a:xfrm>
        </p:spPr>
        <p:txBody>
          <a:bodyPr>
            <a:normAutofit/>
          </a:bodyPr>
          <a:lstStyle/>
          <a:p>
            <a:r>
              <a:rPr lang="en-US" sz="2800" b="1" dirty="0"/>
              <a:t>SOURCES AND REFERENCES</a:t>
            </a:r>
          </a:p>
        </p:txBody>
      </p:sp>
    </p:spTree>
    <p:extLst>
      <p:ext uri="{BB962C8B-B14F-4D97-AF65-F5344CB8AC3E}">
        <p14:creationId xmlns:p14="http://schemas.microsoft.com/office/powerpoint/2010/main" xmlns="" val="42668020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66167" y="620688"/>
            <a:ext cx="7315200" cy="715962"/>
          </a:xfrm>
        </p:spPr>
        <p:txBody>
          <a:bodyPr>
            <a:noAutofit/>
          </a:bodyPr>
          <a:lstStyle/>
          <a:p>
            <a:r>
              <a:rPr lang="en-US" sz="4800" b="1" dirty="0"/>
              <a:t>Want to learn more?</a:t>
            </a:r>
          </a:p>
        </p:txBody>
      </p:sp>
      <p:pic>
        <p:nvPicPr>
          <p:cNvPr id="6" name="Picture 5"/>
          <p:cNvPicPr>
            <a:picLocks noChangeAspect="1"/>
          </p:cNvPicPr>
          <p:nvPr/>
        </p:nvPicPr>
        <p:blipFill>
          <a:blip r:embed="rId3" cstate="print"/>
          <a:stretch>
            <a:fillRect/>
          </a:stretch>
        </p:blipFill>
        <p:spPr>
          <a:xfrm>
            <a:off x="1166167" y="1988840"/>
            <a:ext cx="7734300" cy="4591050"/>
          </a:xfrm>
          <a:prstGeom prst="rect">
            <a:avLst/>
          </a:prstGeom>
        </p:spPr>
      </p:pic>
    </p:spTree>
    <p:extLst>
      <p:ext uri="{BB962C8B-B14F-4D97-AF65-F5344CB8AC3E}">
        <p14:creationId xmlns:p14="http://schemas.microsoft.com/office/powerpoint/2010/main" xmlns="" val="13045932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type="title"/>
          </p:nvPr>
        </p:nvSpPr>
        <p:spPr>
          <a:xfrm>
            <a:off x="990600" y="116632"/>
            <a:ext cx="7315200" cy="715962"/>
          </a:xfrm>
        </p:spPr>
        <p:txBody>
          <a:bodyPr>
            <a:normAutofit/>
          </a:bodyPr>
          <a:lstStyle/>
          <a:p>
            <a:r>
              <a:rPr lang="en-US" sz="2800" b="1" dirty="0"/>
              <a:t>COMPANY PROFILE</a:t>
            </a:r>
            <a:endParaRPr lang="ru-RU" sz="2800" b="1" dirty="0"/>
          </a:p>
        </p:txBody>
      </p:sp>
      <p:sp>
        <p:nvSpPr>
          <p:cNvPr id="17413" name="Rectangle 5"/>
          <p:cNvSpPr>
            <a:spLocks noGrp="1" noChangeArrowheads="1"/>
          </p:cNvSpPr>
          <p:nvPr>
            <p:ph type="body" idx="1"/>
          </p:nvPr>
        </p:nvSpPr>
        <p:spPr>
          <a:xfrm>
            <a:off x="1619672" y="836712"/>
            <a:ext cx="7524328" cy="4680520"/>
          </a:xfrm>
        </p:spPr>
        <p:txBody>
          <a:bodyPr>
            <a:noAutofit/>
          </a:bodyPr>
          <a:lstStyle/>
          <a:p>
            <a:pPr marL="0" indent="0">
              <a:buNone/>
            </a:pPr>
            <a:r>
              <a:rPr lang="en-US" sz="1800" b="1" dirty="0"/>
              <a:t>E-Soft-Group</a:t>
            </a:r>
            <a:r>
              <a:rPr lang="en-US" sz="1800" dirty="0"/>
              <a:t> is one of a lead software development and web design provider in Cambodia. We provide a customize software solution with high quality, affordable and attractive rates for customers; yet powerful and cost effective for business as well. The team has been committed to provide enterprise-class components enabling developers to rapidly build robust web and desktop application. </a:t>
            </a:r>
            <a:r>
              <a:rPr lang="en-US" sz="1800" b="1" dirty="0"/>
              <a:t> </a:t>
            </a:r>
            <a:br>
              <a:rPr lang="en-US" sz="1800" b="1" dirty="0"/>
            </a:br>
            <a:endParaRPr lang="en-US" sz="1200" b="1" dirty="0"/>
          </a:p>
          <a:p>
            <a:pPr marL="0" indent="0">
              <a:buNone/>
            </a:pPr>
            <a:r>
              <a:rPr lang="en-US" sz="1800" b="1" dirty="0"/>
              <a:t>OUR HISTORY</a:t>
            </a:r>
          </a:p>
          <a:p>
            <a:pPr marL="0" indent="0">
              <a:buNone/>
            </a:pPr>
            <a:r>
              <a:rPr lang="en-US" sz="1800" b="1" dirty="0"/>
              <a:t>E-Soft-Group</a:t>
            </a:r>
            <a:r>
              <a:rPr lang="en-US" sz="1800" dirty="0"/>
              <a:t> is group of talented individual and team from different field including IT and M&amp;E specialist with many years of experience working with many institutes such as private sector (garment factories, construction company, restaurant, tour company, mart),  government and NGOs (RACHA, CWS). Almost a decade ago of services, our team was already develop several customize software solution, providing clients the user friendly visualize, monitor and manage their business data and report. Below are the most recent clients that we supported.</a:t>
            </a:r>
            <a:endParaRPr lang="ru-RU" sz="1800" dirty="0"/>
          </a:p>
        </p:txBody>
      </p:sp>
      <p:pic>
        <p:nvPicPr>
          <p:cNvPr id="4" name="Picture 3" descr="trusted client.jpg"/>
          <p:cNvPicPr/>
          <p:nvPr/>
        </p:nvPicPr>
        <p:blipFill>
          <a:blip r:embed="rId3" cstate="print"/>
          <a:stretch>
            <a:fillRect/>
          </a:stretch>
        </p:blipFill>
        <p:spPr>
          <a:xfrm>
            <a:off x="1691680" y="5517232"/>
            <a:ext cx="6647815" cy="720080"/>
          </a:xfrm>
          <a:prstGeom prst="rect">
            <a:avLst/>
          </a:prstGeom>
        </p:spPr>
      </p:pic>
      <p:pic>
        <p:nvPicPr>
          <p:cNvPr id="5" name="Picture 4" descr="It-solution-cambodia.png"/>
          <p:cNvPicPr>
            <a:picLocks noChangeAspect="1"/>
          </p:cNvPicPr>
          <p:nvPr/>
        </p:nvPicPr>
        <p:blipFill>
          <a:blip r:embed="rId4" cstate="print"/>
          <a:stretch>
            <a:fillRect/>
          </a:stretch>
        </p:blipFill>
        <p:spPr>
          <a:xfrm>
            <a:off x="1763688" y="6381328"/>
            <a:ext cx="1647825" cy="432158"/>
          </a:xfrm>
          <a:prstGeom prst="rect">
            <a:avLst/>
          </a:prstGeom>
        </p:spPr>
      </p:pic>
      <p:pic>
        <p:nvPicPr>
          <p:cNvPr id="6" name="Picture 5" descr="winna_group.JPG"/>
          <p:cNvPicPr>
            <a:picLocks noChangeAspect="1"/>
          </p:cNvPicPr>
          <p:nvPr/>
        </p:nvPicPr>
        <p:blipFill>
          <a:blip r:embed="rId5" cstate="print"/>
          <a:stretch>
            <a:fillRect/>
          </a:stretch>
        </p:blipFill>
        <p:spPr>
          <a:xfrm>
            <a:off x="3491880" y="6353944"/>
            <a:ext cx="1777770" cy="459432"/>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0134" y="2492896"/>
            <a:ext cx="3480435" cy="3480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 Placeholder 4"/>
          <p:cNvSpPr txBox="1">
            <a:spLocks/>
          </p:cNvSpPr>
          <p:nvPr/>
        </p:nvSpPr>
        <p:spPr>
          <a:xfrm>
            <a:off x="4376134" y="3483019"/>
            <a:ext cx="4746656" cy="150018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6600" b="1" dirty="0">
                <a:solidFill>
                  <a:schemeClr val="accent1">
                    <a:lumMod val="75000"/>
                  </a:schemeClr>
                </a:solidFill>
                <a:effectLst>
                  <a:outerShdw blurRad="38100" dist="38100" dir="2700000" algn="tl">
                    <a:srgbClr val="000000">
                      <a:alpha val="43137"/>
                    </a:srgbClr>
                  </a:outerShdw>
                </a:effectLst>
              </a:rPr>
              <a:t>Thank You!</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type="title"/>
          </p:nvPr>
        </p:nvSpPr>
        <p:spPr>
          <a:xfrm>
            <a:off x="755576" y="980728"/>
            <a:ext cx="7315200" cy="715962"/>
          </a:xfrm>
        </p:spPr>
        <p:txBody>
          <a:bodyPr>
            <a:noAutofit/>
          </a:bodyPr>
          <a:lstStyle/>
          <a:p>
            <a:r>
              <a:rPr lang="en-US" sz="6000" b="1" dirty="0"/>
              <a:t>Outline</a:t>
            </a:r>
            <a:endParaRPr lang="ru-RU" sz="6000" dirty="0"/>
          </a:p>
        </p:txBody>
      </p:sp>
      <p:sp>
        <p:nvSpPr>
          <p:cNvPr id="3" name="Content Placeholder 2"/>
          <p:cNvSpPr>
            <a:spLocks noGrp="1"/>
          </p:cNvSpPr>
          <p:nvPr>
            <p:ph idx="1"/>
          </p:nvPr>
        </p:nvSpPr>
        <p:spPr>
          <a:xfrm>
            <a:off x="1619672" y="2420888"/>
            <a:ext cx="7315200" cy="3463652"/>
          </a:xfrm>
        </p:spPr>
        <p:txBody>
          <a:bodyPr>
            <a:noAutofit/>
          </a:bodyPr>
          <a:lstStyle/>
          <a:p>
            <a:pPr marL="0" indent="0">
              <a:buNone/>
            </a:pPr>
            <a:r>
              <a:rPr lang="en-US" b="1" dirty="0"/>
              <a:t>1.	Introduction</a:t>
            </a:r>
          </a:p>
          <a:p>
            <a:pPr marL="0" indent="0">
              <a:buNone/>
            </a:pPr>
            <a:r>
              <a:rPr lang="en-US" b="1" dirty="0"/>
              <a:t>2.	Target Audience</a:t>
            </a:r>
          </a:p>
          <a:p>
            <a:pPr marL="0" indent="0">
              <a:buNone/>
            </a:pPr>
            <a:r>
              <a:rPr lang="en-US" b="1" dirty="0"/>
              <a:t>3.	Creating your form online</a:t>
            </a:r>
          </a:p>
          <a:p>
            <a:pPr marL="0" indent="0">
              <a:buNone/>
            </a:pPr>
            <a:r>
              <a:rPr lang="en-US" b="1" dirty="0"/>
              <a:t>4.	Using your form online and offline</a:t>
            </a:r>
          </a:p>
          <a:p>
            <a:pPr marL="0" indent="0">
              <a:buNone/>
            </a:pPr>
            <a:r>
              <a:rPr lang="en-US" b="1" dirty="0"/>
              <a:t>5.	Sources and references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75656" y="1700808"/>
            <a:ext cx="7560840" cy="4896544"/>
          </a:xfrm>
        </p:spPr>
        <p:txBody>
          <a:bodyPr>
            <a:normAutofit/>
          </a:bodyPr>
          <a:lstStyle/>
          <a:p>
            <a:r>
              <a:rPr lang="en-US" sz="2800" dirty="0" err="1"/>
              <a:t>KoBoToolbox</a:t>
            </a:r>
            <a:r>
              <a:rPr lang="en-US" sz="2800" dirty="0"/>
              <a:t> is a suite of tools for field data collection which you can use with your mobile devices and laptops</a:t>
            </a:r>
          </a:p>
          <a:p>
            <a:endParaRPr lang="en-US" sz="2800" dirty="0"/>
          </a:p>
          <a:p>
            <a:r>
              <a:rPr lang="en-US" sz="2800" dirty="0"/>
              <a:t>It is similar to the Open Data Kit (ODK), a de facto open source mobile data collection</a:t>
            </a:r>
          </a:p>
          <a:p>
            <a:pPr marL="0" indent="0">
              <a:buNone/>
            </a:pPr>
            <a:endParaRPr lang="en-US" sz="2800" dirty="0"/>
          </a:p>
          <a:p>
            <a:r>
              <a:rPr lang="en-US" sz="2800" dirty="0"/>
              <a:t>It allows you to create forms and use them on your mobile devices as it creates an offline or online database of your form responses.</a:t>
            </a:r>
          </a:p>
        </p:txBody>
      </p:sp>
      <p:sp>
        <p:nvSpPr>
          <p:cNvPr id="3" name="Title 2"/>
          <p:cNvSpPr>
            <a:spLocks noGrp="1"/>
          </p:cNvSpPr>
          <p:nvPr>
            <p:ph type="title"/>
          </p:nvPr>
        </p:nvSpPr>
        <p:spPr/>
        <p:txBody>
          <a:bodyPr>
            <a:normAutofit/>
          </a:bodyPr>
          <a:lstStyle/>
          <a:p>
            <a:r>
              <a:rPr lang="en-US" dirty="0"/>
              <a:t>What is Kobo Toolbox?</a:t>
            </a:r>
          </a:p>
        </p:txBody>
      </p:sp>
    </p:spTree>
    <p:extLst>
      <p:ext uri="{BB962C8B-B14F-4D97-AF65-F5344CB8AC3E}">
        <p14:creationId xmlns:p14="http://schemas.microsoft.com/office/powerpoint/2010/main" xmlns="" val="40460716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96924" y="764704"/>
            <a:ext cx="8229600" cy="1143000"/>
          </a:xfrm>
        </p:spPr>
        <p:txBody>
          <a:bodyPr>
            <a:normAutofit/>
          </a:bodyPr>
          <a:lstStyle/>
          <a:p>
            <a:r>
              <a:rPr lang="en-US" dirty="0"/>
              <a:t>Setting-up your account</a:t>
            </a:r>
          </a:p>
        </p:txBody>
      </p:sp>
      <p:sp>
        <p:nvSpPr>
          <p:cNvPr id="4" name="Title 2"/>
          <p:cNvSpPr txBox="1">
            <a:spLocks/>
          </p:cNvSpPr>
          <p:nvPr/>
        </p:nvSpPr>
        <p:spPr>
          <a:xfrm>
            <a:off x="683568" y="206084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a:t>http://kobo.humanitarianresponse.info</a:t>
            </a:r>
          </a:p>
        </p:txBody>
      </p:sp>
      <p:pic>
        <p:nvPicPr>
          <p:cNvPr id="8" name="Content Placeholder 7"/>
          <p:cNvPicPr>
            <a:picLocks noGrp="1" noChangeAspect="1"/>
          </p:cNvPicPr>
          <p:nvPr>
            <p:ph idx="1"/>
          </p:nvPr>
        </p:nvPicPr>
        <p:blipFill>
          <a:blip r:embed="rId2" cstate="print"/>
          <a:stretch>
            <a:fillRect/>
          </a:stretch>
        </p:blipFill>
        <p:spPr>
          <a:xfrm>
            <a:off x="1187624" y="3022096"/>
            <a:ext cx="7344815" cy="3503248"/>
          </a:xfrm>
          <a:prstGeom prst="rect">
            <a:avLst/>
          </a:prstGeom>
        </p:spPr>
      </p:pic>
    </p:spTree>
    <p:extLst>
      <p:ext uri="{BB962C8B-B14F-4D97-AF65-F5344CB8AC3E}">
        <p14:creationId xmlns:p14="http://schemas.microsoft.com/office/powerpoint/2010/main" xmlns="" val="2011795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9552" y="2852936"/>
            <a:ext cx="8229600" cy="1143000"/>
          </a:xfrm>
        </p:spPr>
        <p:txBody>
          <a:bodyPr>
            <a:normAutofit/>
          </a:bodyPr>
          <a:lstStyle/>
          <a:p>
            <a:r>
              <a:rPr lang="en-US" dirty="0"/>
              <a:t>TARGET AUDIENCE</a:t>
            </a:r>
          </a:p>
        </p:txBody>
      </p:sp>
    </p:spTree>
    <p:extLst>
      <p:ext uri="{BB962C8B-B14F-4D97-AF65-F5344CB8AC3E}">
        <p14:creationId xmlns:p14="http://schemas.microsoft.com/office/powerpoint/2010/main" xmlns="" val="1156782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75656" y="1700808"/>
            <a:ext cx="7560840" cy="4896544"/>
          </a:xfrm>
        </p:spPr>
        <p:txBody>
          <a:bodyPr>
            <a:normAutofit/>
          </a:bodyPr>
          <a:lstStyle/>
          <a:p>
            <a:r>
              <a:rPr lang="en-US" sz="2800" dirty="0"/>
              <a:t>Anyone who needs to use a mobile-based data collection system</a:t>
            </a:r>
          </a:p>
          <a:p>
            <a:endParaRPr lang="en-US" sz="2800" dirty="0"/>
          </a:p>
          <a:p>
            <a:r>
              <a:rPr lang="en-US" sz="2800" dirty="0"/>
              <a:t>Students, journalists, government staff, humanitarian and development actors</a:t>
            </a:r>
          </a:p>
          <a:p>
            <a:r>
              <a:rPr lang="en-US" sz="2800" dirty="0"/>
              <a:t>Unlike other ODK platforms, Kobo Toolbox provides unlimited ever space to humanitarian organizations, taking off from the frequent use of ODK and other similar tools during humanitarian response.</a:t>
            </a:r>
          </a:p>
        </p:txBody>
      </p:sp>
      <p:sp>
        <p:nvSpPr>
          <p:cNvPr id="3" name="Title 2"/>
          <p:cNvSpPr>
            <a:spLocks noGrp="1"/>
          </p:cNvSpPr>
          <p:nvPr>
            <p:ph type="title"/>
          </p:nvPr>
        </p:nvSpPr>
        <p:spPr/>
        <p:txBody>
          <a:bodyPr>
            <a:normAutofit/>
          </a:bodyPr>
          <a:lstStyle/>
          <a:p>
            <a:r>
              <a:rPr lang="en-US" dirty="0"/>
              <a:t>Who is it for?</a:t>
            </a:r>
          </a:p>
        </p:txBody>
      </p:sp>
    </p:spTree>
    <p:extLst>
      <p:ext uri="{BB962C8B-B14F-4D97-AF65-F5344CB8AC3E}">
        <p14:creationId xmlns:p14="http://schemas.microsoft.com/office/powerpoint/2010/main" xmlns="" val="20695610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55576" y="2996952"/>
            <a:ext cx="8229600" cy="1143000"/>
          </a:xfrm>
        </p:spPr>
        <p:txBody>
          <a:bodyPr>
            <a:normAutofit/>
          </a:bodyPr>
          <a:lstStyle/>
          <a:p>
            <a:r>
              <a:rPr lang="en-US" dirty="0"/>
              <a:t>CREATING YOUR FORM ONLIN</a:t>
            </a:r>
          </a:p>
        </p:txBody>
      </p:sp>
    </p:spTree>
    <p:extLst>
      <p:ext uri="{BB962C8B-B14F-4D97-AF65-F5344CB8AC3E}">
        <p14:creationId xmlns:p14="http://schemas.microsoft.com/office/powerpoint/2010/main" xmlns="" val="3828108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59632" y="2060848"/>
            <a:ext cx="7560840" cy="1944216"/>
          </a:xfrm>
        </p:spPr>
        <p:txBody>
          <a:bodyPr>
            <a:normAutofit fontScale="92500" lnSpcReduction="20000"/>
          </a:bodyPr>
          <a:lstStyle/>
          <a:p>
            <a:r>
              <a:rPr lang="en-US" sz="2800" dirty="0"/>
              <a:t>Draft your survey form - write down your questions and possible answers.</a:t>
            </a:r>
          </a:p>
          <a:p>
            <a:endParaRPr lang="en-US" sz="2800" dirty="0"/>
          </a:p>
          <a:p>
            <a:r>
              <a:rPr lang="en-US" sz="2800" dirty="0"/>
              <a:t>Remember: Kobo Toolbox can only create a form if your questions are answerable with the following:</a:t>
            </a:r>
          </a:p>
        </p:txBody>
      </p:sp>
      <p:sp>
        <p:nvSpPr>
          <p:cNvPr id="3" name="Title 2"/>
          <p:cNvSpPr>
            <a:spLocks noGrp="1"/>
          </p:cNvSpPr>
          <p:nvPr>
            <p:ph type="title"/>
          </p:nvPr>
        </p:nvSpPr>
        <p:spPr>
          <a:xfrm>
            <a:off x="925252" y="332656"/>
            <a:ext cx="8229600" cy="1143000"/>
          </a:xfrm>
        </p:spPr>
        <p:txBody>
          <a:bodyPr>
            <a:normAutofit/>
          </a:bodyPr>
          <a:lstStyle/>
          <a:p>
            <a:r>
              <a:rPr lang="en-US" dirty="0"/>
              <a:t>CREATING YOUR FORM ONLIN</a:t>
            </a:r>
          </a:p>
        </p:txBody>
      </p:sp>
      <p:pic>
        <p:nvPicPr>
          <p:cNvPr id="4" name="Picture 3"/>
          <p:cNvPicPr>
            <a:picLocks noChangeAspect="1"/>
          </p:cNvPicPr>
          <p:nvPr/>
        </p:nvPicPr>
        <p:blipFill>
          <a:blip r:embed="rId2" cstate="print"/>
          <a:stretch>
            <a:fillRect/>
          </a:stretch>
        </p:blipFill>
        <p:spPr>
          <a:xfrm>
            <a:off x="876300" y="3861048"/>
            <a:ext cx="7810500" cy="2676525"/>
          </a:xfrm>
          <a:prstGeom prst="rect">
            <a:avLst/>
          </a:prstGeom>
        </p:spPr>
      </p:pic>
    </p:spTree>
    <p:extLst>
      <p:ext uri="{BB962C8B-B14F-4D97-AF65-F5344CB8AC3E}">
        <p14:creationId xmlns:p14="http://schemas.microsoft.com/office/powerpoint/2010/main" xmlns="" val="431301868"/>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2216</TotalTime>
  <Words>813</Words>
  <Application>Microsoft Office PowerPoint</Application>
  <PresentationFormat>On-screen Show (4:3)</PresentationFormat>
  <Paragraphs>90</Paragraphs>
  <Slides>20</Slides>
  <Notes>5</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Тема Office</vt:lpstr>
      <vt:lpstr>Custom Design</vt:lpstr>
      <vt:lpstr>e-soft-group ON 29-Feb-2017  </vt:lpstr>
      <vt:lpstr>COMPANY PROFILE</vt:lpstr>
      <vt:lpstr>Outline</vt:lpstr>
      <vt:lpstr>What is Kobo Toolbox?</vt:lpstr>
      <vt:lpstr>Setting-up your account</vt:lpstr>
      <vt:lpstr>TARGET AUDIENCE</vt:lpstr>
      <vt:lpstr>Who is it for?</vt:lpstr>
      <vt:lpstr>CREATING YOUR FORM ONLIN</vt:lpstr>
      <vt:lpstr>CREATING YOUR FORM ONLIN</vt:lpstr>
      <vt:lpstr>Create your form</vt:lpstr>
      <vt:lpstr>USING YOUR FORM ONLINE AND OFFLINE</vt:lpstr>
      <vt:lpstr>What is Kobo Collect?</vt:lpstr>
      <vt:lpstr>Installing Kobo Collect</vt:lpstr>
      <vt:lpstr>Setting up your Kobo Collect account</vt:lpstr>
      <vt:lpstr>Collecting and saving data</vt:lpstr>
      <vt:lpstr>Submitting your form</vt:lpstr>
      <vt:lpstr>Using your form online</vt:lpstr>
      <vt:lpstr>SOURCES AND REFERENCES</vt:lpstr>
      <vt:lpstr>Want to learn more?</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Here</dc:title>
  <dc:creator>1</dc:creator>
  <cp:lastModifiedBy>kmara</cp:lastModifiedBy>
  <cp:revision>129</cp:revision>
  <dcterms:created xsi:type="dcterms:W3CDTF">2013-08-02T12:03:30Z</dcterms:created>
  <dcterms:modified xsi:type="dcterms:W3CDTF">2017-03-29T13:49:31Z</dcterms:modified>
</cp:coreProperties>
</file>