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52" r:id="rId1"/>
  </p:sldMasterIdLst>
  <p:notesMasterIdLst>
    <p:notesMasterId r:id="rId32"/>
  </p:notesMasterIdLst>
  <p:sldIdLst>
    <p:sldId id="305" r:id="rId2"/>
    <p:sldId id="306" r:id="rId3"/>
    <p:sldId id="285" r:id="rId4"/>
    <p:sldId id="284" r:id="rId5"/>
    <p:sldId id="310" r:id="rId6"/>
    <p:sldId id="273" r:id="rId7"/>
    <p:sldId id="311" r:id="rId8"/>
    <p:sldId id="303" r:id="rId9"/>
    <p:sldId id="288" r:id="rId10"/>
    <p:sldId id="312" r:id="rId11"/>
    <p:sldId id="286" r:id="rId12"/>
    <p:sldId id="270" r:id="rId13"/>
    <p:sldId id="272" r:id="rId14"/>
    <p:sldId id="271" r:id="rId15"/>
    <p:sldId id="313" r:id="rId16"/>
    <p:sldId id="274" r:id="rId17"/>
    <p:sldId id="278" r:id="rId18"/>
    <p:sldId id="290" r:id="rId19"/>
    <p:sldId id="289" r:id="rId20"/>
    <p:sldId id="301" r:id="rId21"/>
    <p:sldId id="291" r:id="rId22"/>
    <p:sldId id="292" r:id="rId23"/>
    <p:sldId id="293" r:id="rId24"/>
    <p:sldId id="294" r:id="rId25"/>
    <p:sldId id="295" r:id="rId26"/>
    <p:sldId id="314" r:id="rId27"/>
    <p:sldId id="262" r:id="rId28"/>
    <p:sldId id="315" r:id="rId29"/>
    <p:sldId id="316" r:id="rId30"/>
    <p:sldId id="309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006600"/>
    <a:srgbClr val="00CCFF"/>
    <a:srgbClr val="669900"/>
    <a:srgbClr val="666633"/>
    <a:srgbClr val="33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-1410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5EA7E0-147F-41BC-A24A-E9D23D9DBBD8}" type="doc">
      <dgm:prSet loTypeId="urn:microsoft.com/office/officeart/2005/8/layout/chevron2" loCatId="process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E02014DA-CB5F-4135-AC90-497EF9876C3E}">
      <dgm:prSet phldrT="[Text]"/>
      <dgm:spPr/>
      <dgm:t>
        <a:bodyPr/>
        <a:lstStyle/>
        <a:p>
          <a:r>
            <a:rPr lang="en-US" dirty="0" smtClean="0"/>
            <a:t>1</a:t>
          </a:r>
          <a:endParaRPr lang="en-US" dirty="0"/>
        </a:p>
      </dgm:t>
    </dgm:pt>
    <dgm:pt modelId="{59E3394A-15C9-4FD0-BC60-1EE94EDD36F5}" type="parTrans" cxnId="{7181B14B-3166-4BB6-8A3A-123485EF56E6}">
      <dgm:prSet/>
      <dgm:spPr/>
      <dgm:t>
        <a:bodyPr/>
        <a:lstStyle/>
        <a:p>
          <a:endParaRPr lang="en-US"/>
        </a:p>
      </dgm:t>
    </dgm:pt>
    <dgm:pt modelId="{F66459FD-962B-4E95-B4BE-CC16A6DC3C87}" type="sibTrans" cxnId="{7181B14B-3166-4BB6-8A3A-123485EF56E6}">
      <dgm:prSet/>
      <dgm:spPr/>
      <dgm:t>
        <a:bodyPr/>
        <a:lstStyle/>
        <a:p>
          <a:endParaRPr lang="en-US"/>
        </a:p>
      </dgm:t>
    </dgm:pt>
    <dgm:pt modelId="{808614A1-F052-45A6-85A3-86E577A1C221}">
      <dgm:prSet phldrT="[Text]" custT="1"/>
      <dgm:spPr/>
      <dgm:t>
        <a:bodyPr/>
        <a:lstStyle/>
        <a:p>
          <a:r>
            <a:rPr lang="en-US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What are Internal Controls?</a:t>
          </a:r>
          <a:endParaRPr lang="en-US" sz="3200" dirty="0">
            <a:solidFill>
              <a:schemeClr val="tx1"/>
            </a:solidFill>
          </a:endParaRPr>
        </a:p>
      </dgm:t>
    </dgm:pt>
    <dgm:pt modelId="{FDD4D47D-1B3A-4582-943C-4587F372233D}" type="parTrans" cxnId="{446F5FE2-92EE-41BA-AE73-CDC3BFEA0A40}">
      <dgm:prSet/>
      <dgm:spPr/>
      <dgm:t>
        <a:bodyPr/>
        <a:lstStyle/>
        <a:p>
          <a:endParaRPr lang="en-US"/>
        </a:p>
      </dgm:t>
    </dgm:pt>
    <dgm:pt modelId="{BB85E612-5255-4F49-BEED-1F5D4A1177BE}" type="sibTrans" cxnId="{446F5FE2-92EE-41BA-AE73-CDC3BFEA0A40}">
      <dgm:prSet/>
      <dgm:spPr/>
      <dgm:t>
        <a:bodyPr/>
        <a:lstStyle/>
        <a:p>
          <a:endParaRPr lang="en-US"/>
        </a:p>
      </dgm:t>
    </dgm:pt>
    <dgm:pt modelId="{1464073F-027E-4809-8799-FAD0242B6D2A}">
      <dgm:prSet phldrT="[Text]"/>
      <dgm:spPr/>
      <dgm:t>
        <a:bodyPr/>
        <a:lstStyle/>
        <a:p>
          <a:r>
            <a:rPr lang="en-US" dirty="0" smtClean="0"/>
            <a:t>2</a:t>
          </a:r>
          <a:endParaRPr lang="en-US" dirty="0"/>
        </a:p>
      </dgm:t>
    </dgm:pt>
    <dgm:pt modelId="{EE5AD93F-015B-41B2-9FB3-2174886BCE3E}" type="parTrans" cxnId="{166818D3-47A6-4323-B2C5-BECC037F46DA}">
      <dgm:prSet/>
      <dgm:spPr/>
      <dgm:t>
        <a:bodyPr/>
        <a:lstStyle/>
        <a:p>
          <a:endParaRPr lang="en-US"/>
        </a:p>
      </dgm:t>
    </dgm:pt>
    <dgm:pt modelId="{B6DFF02E-1983-4266-AB3D-12CDBC8ED0EC}" type="sibTrans" cxnId="{166818D3-47A6-4323-B2C5-BECC037F46DA}">
      <dgm:prSet/>
      <dgm:spPr/>
      <dgm:t>
        <a:bodyPr/>
        <a:lstStyle/>
        <a:p>
          <a:endParaRPr lang="en-US"/>
        </a:p>
      </dgm:t>
    </dgm:pt>
    <dgm:pt modelId="{92CCC82E-F5A3-47E3-A9AB-F46CA4DA5282}">
      <dgm:prSet phldrT="[Text]" custT="1"/>
      <dgm:spPr/>
      <dgm:t>
        <a:bodyPr/>
        <a:lstStyle/>
        <a:p>
          <a:r>
            <a:rPr lang="en-US" sz="32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Why Internal Controls are Important?</a:t>
          </a:r>
          <a:endParaRPr lang="en-US" sz="3200" dirty="0">
            <a:solidFill>
              <a:srgbClr val="006600"/>
            </a:solidFill>
          </a:endParaRPr>
        </a:p>
      </dgm:t>
    </dgm:pt>
    <dgm:pt modelId="{C10C7A7E-6D41-42CE-A539-EC573F21E929}" type="parTrans" cxnId="{2F7B44B3-1E3B-4586-91C6-654D33FE3EA2}">
      <dgm:prSet/>
      <dgm:spPr/>
      <dgm:t>
        <a:bodyPr/>
        <a:lstStyle/>
        <a:p>
          <a:endParaRPr lang="en-US"/>
        </a:p>
      </dgm:t>
    </dgm:pt>
    <dgm:pt modelId="{55FDE1EB-CA8A-4131-B987-D2891C15F27E}" type="sibTrans" cxnId="{2F7B44B3-1E3B-4586-91C6-654D33FE3EA2}">
      <dgm:prSet/>
      <dgm:spPr/>
      <dgm:t>
        <a:bodyPr/>
        <a:lstStyle/>
        <a:p>
          <a:endParaRPr lang="en-US"/>
        </a:p>
      </dgm:t>
    </dgm:pt>
    <dgm:pt modelId="{37AC12CA-FDB0-4002-B687-D06C5737F0FF}">
      <dgm:prSet phldrT="[Text]"/>
      <dgm:spPr/>
      <dgm:t>
        <a:bodyPr/>
        <a:lstStyle/>
        <a:p>
          <a:r>
            <a:rPr lang="en-US" dirty="0" smtClean="0"/>
            <a:t>3</a:t>
          </a:r>
          <a:endParaRPr lang="en-US" dirty="0"/>
        </a:p>
      </dgm:t>
    </dgm:pt>
    <dgm:pt modelId="{11CD3FA3-D359-4480-AFDA-DA87164ABF7A}" type="parTrans" cxnId="{1A0E5420-9F92-4FB2-89A9-AB11610E4EC7}">
      <dgm:prSet/>
      <dgm:spPr/>
      <dgm:t>
        <a:bodyPr/>
        <a:lstStyle/>
        <a:p>
          <a:endParaRPr lang="en-US"/>
        </a:p>
      </dgm:t>
    </dgm:pt>
    <dgm:pt modelId="{755BDE7E-060F-4B1D-8139-AFF431B28547}" type="sibTrans" cxnId="{1A0E5420-9F92-4FB2-89A9-AB11610E4EC7}">
      <dgm:prSet/>
      <dgm:spPr/>
      <dgm:t>
        <a:bodyPr/>
        <a:lstStyle/>
        <a:p>
          <a:endParaRPr lang="en-US"/>
        </a:p>
      </dgm:t>
    </dgm:pt>
    <dgm:pt modelId="{F913E777-4E29-42A6-9BE0-7FD07CACCADC}">
      <dgm:prSet phldrT="[Text]" custT="1"/>
      <dgm:spPr/>
      <dgm:t>
        <a:bodyPr/>
        <a:lstStyle/>
        <a:p>
          <a:r>
            <a:rPr lang="en-US" sz="2800" b="1" dirty="0" smtClean="0">
              <a:solidFill>
                <a:schemeClr val="accent5">
                  <a:lumMod val="50000"/>
                </a:schemeClr>
              </a:solidFill>
              <a:effectLst/>
            </a:rPr>
            <a:t>What are Management Role &amp; Responsibility?</a:t>
          </a:r>
          <a:endParaRPr lang="en-US" sz="2800" dirty="0">
            <a:solidFill>
              <a:schemeClr val="accent5">
                <a:lumMod val="50000"/>
              </a:schemeClr>
            </a:solidFill>
            <a:effectLst/>
          </a:endParaRPr>
        </a:p>
      </dgm:t>
    </dgm:pt>
    <dgm:pt modelId="{C76066BD-B4A1-4474-9099-BF938355E7E2}" type="parTrans" cxnId="{C3F98AB8-3C7C-4343-B174-2F90B0A60308}">
      <dgm:prSet/>
      <dgm:spPr/>
      <dgm:t>
        <a:bodyPr/>
        <a:lstStyle/>
        <a:p>
          <a:endParaRPr lang="en-US"/>
        </a:p>
      </dgm:t>
    </dgm:pt>
    <dgm:pt modelId="{CE2B063C-E2EB-498C-8768-EA26881A69A3}" type="sibTrans" cxnId="{C3F98AB8-3C7C-4343-B174-2F90B0A60308}">
      <dgm:prSet/>
      <dgm:spPr/>
      <dgm:t>
        <a:bodyPr/>
        <a:lstStyle/>
        <a:p>
          <a:endParaRPr lang="en-US"/>
        </a:p>
      </dgm:t>
    </dgm:pt>
    <dgm:pt modelId="{8F4CEBC4-8F78-48D5-9A00-1DC42C4AE303}">
      <dgm:prSet phldrT="[Text]"/>
      <dgm:spPr/>
      <dgm:t>
        <a:bodyPr/>
        <a:lstStyle/>
        <a:p>
          <a:r>
            <a:rPr lang="en-US" dirty="0" smtClean="0"/>
            <a:t>4</a:t>
          </a:r>
          <a:endParaRPr lang="en-US" dirty="0"/>
        </a:p>
      </dgm:t>
    </dgm:pt>
    <dgm:pt modelId="{94AB219B-9880-4AA2-B7D9-4C2CFF802111}" type="parTrans" cxnId="{724C3785-5589-4078-A2E0-4C75AA4DEF33}">
      <dgm:prSet/>
      <dgm:spPr/>
      <dgm:t>
        <a:bodyPr/>
        <a:lstStyle/>
        <a:p>
          <a:endParaRPr lang="en-US"/>
        </a:p>
      </dgm:t>
    </dgm:pt>
    <dgm:pt modelId="{6531F918-2044-4879-995B-F012E474927A}" type="sibTrans" cxnId="{724C3785-5589-4078-A2E0-4C75AA4DEF33}">
      <dgm:prSet/>
      <dgm:spPr/>
      <dgm:t>
        <a:bodyPr/>
        <a:lstStyle/>
        <a:p>
          <a:endParaRPr lang="en-US"/>
        </a:p>
      </dgm:t>
    </dgm:pt>
    <dgm:pt modelId="{2EF8C713-F342-4CD0-B5AD-751B938D3F03}">
      <dgm:prSet custT="1"/>
      <dgm:spPr/>
      <dgm:t>
        <a:bodyPr/>
        <a:lstStyle/>
        <a:p>
          <a:r>
            <a:rPr lang="en-US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What are Types of Internal Controls?</a:t>
          </a:r>
          <a:endParaRPr lang="en-US" sz="32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2BA196-7AE3-4D8A-AA82-470CFA1A9790}" type="parTrans" cxnId="{CDC7F7CE-0B69-4430-92F2-706053B40894}">
      <dgm:prSet/>
      <dgm:spPr/>
      <dgm:t>
        <a:bodyPr/>
        <a:lstStyle/>
        <a:p>
          <a:endParaRPr lang="en-US"/>
        </a:p>
      </dgm:t>
    </dgm:pt>
    <dgm:pt modelId="{8BAE2197-7A44-406B-B491-5EB9B7C5B982}" type="sibTrans" cxnId="{CDC7F7CE-0B69-4430-92F2-706053B40894}">
      <dgm:prSet/>
      <dgm:spPr/>
      <dgm:t>
        <a:bodyPr/>
        <a:lstStyle/>
        <a:p>
          <a:endParaRPr lang="en-US"/>
        </a:p>
      </dgm:t>
    </dgm:pt>
    <dgm:pt modelId="{66447424-D1FA-4C43-A1BF-DFC9CD5E9592}">
      <dgm:prSet/>
      <dgm:spPr/>
      <dgm:t>
        <a:bodyPr/>
        <a:lstStyle/>
        <a:p>
          <a:r>
            <a:rPr lang="en-US" dirty="0" smtClean="0"/>
            <a:t>5</a:t>
          </a:r>
          <a:endParaRPr lang="en-US" dirty="0"/>
        </a:p>
      </dgm:t>
    </dgm:pt>
    <dgm:pt modelId="{19A96474-E8C1-4DE3-82CF-84D568ED9FEC}" type="parTrans" cxnId="{DE701806-EFDD-4734-8440-DB0C94F8C085}">
      <dgm:prSet/>
      <dgm:spPr/>
      <dgm:t>
        <a:bodyPr/>
        <a:lstStyle/>
        <a:p>
          <a:endParaRPr lang="en-US"/>
        </a:p>
      </dgm:t>
    </dgm:pt>
    <dgm:pt modelId="{6CF82220-34BF-4C76-AFD0-E919E6892710}" type="sibTrans" cxnId="{DE701806-EFDD-4734-8440-DB0C94F8C085}">
      <dgm:prSet/>
      <dgm:spPr/>
      <dgm:t>
        <a:bodyPr/>
        <a:lstStyle/>
        <a:p>
          <a:endParaRPr lang="en-US"/>
        </a:p>
      </dgm:t>
    </dgm:pt>
    <dgm:pt modelId="{7DA56124-209D-4106-8E6C-E0685BD633DE}">
      <dgm:prSet custT="1"/>
      <dgm:spPr/>
      <dgm:t>
        <a:bodyPr/>
        <a:lstStyle/>
        <a:p>
          <a:r>
            <a:rPr lang="en-AU" sz="36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What are Special Policies?</a:t>
          </a:r>
          <a:endParaRPr lang="en-US" sz="3600" dirty="0">
            <a:solidFill>
              <a:schemeClr val="accent2">
                <a:lumMod val="75000"/>
              </a:schemeClr>
            </a:solidFill>
          </a:endParaRPr>
        </a:p>
      </dgm:t>
    </dgm:pt>
    <dgm:pt modelId="{5929742F-6695-4478-8A0A-DD5AFC82775B}" type="parTrans" cxnId="{9893B9BD-B761-4B1A-BE62-70A363A98F8C}">
      <dgm:prSet/>
      <dgm:spPr/>
      <dgm:t>
        <a:bodyPr/>
        <a:lstStyle/>
        <a:p>
          <a:endParaRPr lang="en-US"/>
        </a:p>
      </dgm:t>
    </dgm:pt>
    <dgm:pt modelId="{254ADECB-C547-4657-90A3-0F59B7456547}" type="sibTrans" cxnId="{9893B9BD-B761-4B1A-BE62-70A363A98F8C}">
      <dgm:prSet/>
      <dgm:spPr/>
      <dgm:t>
        <a:bodyPr/>
        <a:lstStyle/>
        <a:p>
          <a:endParaRPr lang="en-US"/>
        </a:p>
      </dgm:t>
    </dgm:pt>
    <dgm:pt modelId="{2EB88380-7777-4F4E-B3B3-B2396CA4EB0A}">
      <dgm:prSet phldrT="[Text]"/>
      <dgm:spPr/>
      <dgm:t>
        <a:bodyPr/>
        <a:lstStyle/>
        <a:p>
          <a:endParaRPr lang="en-US" dirty="0"/>
        </a:p>
      </dgm:t>
    </dgm:pt>
    <dgm:pt modelId="{2B2E14CD-B8F7-4B82-A46F-1CDA4A7B01FC}" type="parTrans" cxnId="{440619EB-87AC-47BB-897F-EFD8DC86AB30}">
      <dgm:prSet/>
      <dgm:spPr/>
      <dgm:t>
        <a:bodyPr/>
        <a:lstStyle/>
        <a:p>
          <a:endParaRPr lang="en-US"/>
        </a:p>
      </dgm:t>
    </dgm:pt>
    <dgm:pt modelId="{90982B3E-68EF-444A-BEC0-2A2896E2AA50}" type="sibTrans" cxnId="{440619EB-87AC-47BB-897F-EFD8DC86AB30}">
      <dgm:prSet/>
      <dgm:spPr/>
      <dgm:t>
        <a:bodyPr/>
        <a:lstStyle/>
        <a:p>
          <a:endParaRPr lang="en-US"/>
        </a:p>
      </dgm:t>
    </dgm:pt>
    <dgm:pt modelId="{F645FF22-3B28-44FA-B380-E0CAF0788571}">
      <dgm:prSet custT="1"/>
      <dgm:spPr/>
      <dgm:t>
        <a:bodyPr/>
        <a:lstStyle/>
        <a:p>
          <a:r>
            <a:rPr lang="en-US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Contents</a:t>
          </a:r>
          <a:r>
            <a:rPr lang="en-US" sz="3600" dirty="0" smtClean="0">
              <a:solidFill>
                <a:srgbClr val="FF0000"/>
              </a:solidFill>
            </a:rPr>
            <a:t>:</a:t>
          </a:r>
          <a:endParaRPr lang="en-US" sz="3600" dirty="0">
            <a:solidFill>
              <a:srgbClr val="FF0000"/>
            </a:solidFill>
          </a:endParaRPr>
        </a:p>
      </dgm:t>
    </dgm:pt>
    <dgm:pt modelId="{1CB70AEB-5103-4638-847B-BECE50C28C82}" type="parTrans" cxnId="{52CF0721-6EBE-42D6-9EF8-A66AE3F93C4D}">
      <dgm:prSet/>
      <dgm:spPr/>
      <dgm:t>
        <a:bodyPr/>
        <a:lstStyle/>
        <a:p>
          <a:endParaRPr lang="en-US"/>
        </a:p>
      </dgm:t>
    </dgm:pt>
    <dgm:pt modelId="{26CA9135-342A-44F5-9705-810347BDB58B}" type="sibTrans" cxnId="{52CF0721-6EBE-42D6-9EF8-A66AE3F93C4D}">
      <dgm:prSet/>
      <dgm:spPr/>
      <dgm:t>
        <a:bodyPr/>
        <a:lstStyle/>
        <a:p>
          <a:endParaRPr lang="en-US"/>
        </a:p>
      </dgm:t>
    </dgm:pt>
    <dgm:pt modelId="{8E136DE0-C371-4B2D-9387-607433390E8A}" type="pres">
      <dgm:prSet presAssocID="{915EA7E0-147F-41BC-A24A-E9D23D9DBBD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928042E-347A-4237-85F5-4F8E44263DA7}" type="pres">
      <dgm:prSet presAssocID="{2EB88380-7777-4F4E-B3B3-B2396CA4EB0A}" presName="composite" presStyleCnt="0"/>
      <dgm:spPr/>
    </dgm:pt>
    <dgm:pt modelId="{029885ED-B7B4-473F-AA2A-3E72AFF76EAC}" type="pres">
      <dgm:prSet presAssocID="{2EB88380-7777-4F4E-B3B3-B2396CA4EB0A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332913-AEF3-4350-8F5F-69D6B3F4C8E5}" type="pres">
      <dgm:prSet presAssocID="{2EB88380-7777-4F4E-B3B3-B2396CA4EB0A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41CB77-115C-4F3F-8601-4141E8937E62}" type="pres">
      <dgm:prSet presAssocID="{90982B3E-68EF-444A-BEC0-2A2896E2AA50}" presName="sp" presStyleCnt="0"/>
      <dgm:spPr/>
    </dgm:pt>
    <dgm:pt modelId="{124B1E72-7D5D-453E-A4AD-8FC76C7B4CC4}" type="pres">
      <dgm:prSet presAssocID="{E02014DA-CB5F-4135-AC90-497EF9876C3E}" presName="composite" presStyleCnt="0"/>
      <dgm:spPr/>
    </dgm:pt>
    <dgm:pt modelId="{92E1CC53-D824-4C37-BA0E-8E3E394CDE54}" type="pres">
      <dgm:prSet presAssocID="{E02014DA-CB5F-4135-AC90-497EF9876C3E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8F92C6-F15A-4700-8DD7-46D17F00F201}" type="pres">
      <dgm:prSet presAssocID="{E02014DA-CB5F-4135-AC90-497EF9876C3E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7DC0EC-71C1-40B6-B1CD-A8A083538DBF}" type="pres">
      <dgm:prSet presAssocID="{F66459FD-962B-4E95-B4BE-CC16A6DC3C87}" presName="sp" presStyleCnt="0"/>
      <dgm:spPr/>
    </dgm:pt>
    <dgm:pt modelId="{38263D02-A0F8-4BAD-A4C7-355338C1FC70}" type="pres">
      <dgm:prSet presAssocID="{1464073F-027E-4809-8799-FAD0242B6D2A}" presName="composite" presStyleCnt="0"/>
      <dgm:spPr/>
    </dgm:pt>
    <dgm:pt modelId="{D80CF534-71E2-4028-B19E-1B6CBD504D7E}" type="pres">
      <dgm:prSet presAssocID="{1464073F-027E-4809-8799-FAD0242B6D2A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220DE6-0DB8-4031-9A07-EA575D97E956}" type="pres">
      <dgm:prSet presAssocID="{1464073F-027E-4809-8799-FAD0242B6D2A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3EBE29-20F3-4FA6-92A3-F7FF1DF599E6}" type="pres">
      <dgm:prSet presAssocID="{B6DFF02E-1983-4266-AB3D-12CDBC8ED0EC}" presName="sp" presStyleCnt="0"/>
      <dgm:spPr/>
    </dgm:pt>
    <dgm:pt modelId="{7107C32D-E68C-4EDC-85AC-EC952CBF934C}" type="pres">
      <dgm:prSet presAssocID="{37AC12CA-FDB0-4002-B687-D06C5737F0FF}" presName="composite" presStyleCnt="0"/>
      <dgm:spPr/>
    </dgm:pt>
    <dgm:pt modelId="{37B18B03-6606-4B42-966B-43A005038E7C}" type="pres">
      <dgm:prSet presAssocID="{37AC12CA-FDB0-4002-B687-D06C5737F0FF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6E6B7F-E34D-4393-A4DC-151D6DBBC80B}" type="pres">
      <dgm:prSet presAssocID="{37AC12CA-FDB0-4002-B687-D06C5737F0FF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CAC47B-1B72-45C0-B915-12E347BAA087}" type="pres">
      <dgm:prSet presAssocID="{755BDE7E-060F-4B1D-8139-AFF431B28547}" presName="sp" presStyleCnt="0"/>
      <dgm:spPr/>
    </dgm:pt>
    <dgm:pt modelId="{2DD750CB-07EA-4236-8ECB-35BF95EEE912}" type="pres">
      <dgm:prSet presAssocID="{8F4CEBC4-8F78-48D5-9A00-1DC42C4AE303}" presName="composite" presStyleCnt="0"/>
      <dgm:spPr/>
    </dgm:pt>
    <dgm:pt modelId="{F3CCA0AD-5F0E-4279-99EC-AA59E512EF9E}" type="pres">
      <dgm:prSet presAssocID="{8F4CEBC4-8F78-48D5-9A00-1DC42C4AE303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4754D3-33E5-469C-8F22-1D4793254272}" type="pres">
      <dgm:prSet presAssocID="{8F4CEBC4-8F78-48D5-9A00-1DC42C4AE303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0F48DC-8BD4-45FD-98D6-52BFF83B3890}" type="pres">
      <dgm:prSet presAssocID="{6531F918-2044-4879-995B-F012E474927A}" presName="sp" presStyleCnt="0"/>
      <dgm:spPr/>
    </dgm:pt>
    <dgm:pt modelId="{A99D9B1E-DC6C-43D5-BDF4-EB89519678B3}" type="pres">
      <dgm:prSet presAssocID="{66447424-D1FA-4C43-A1BF-DFC9CD5E9592}" presName="composite" presStyleCnt="0"/>
      <dgm:spPr/>
    </dgm:pt>
    <dgm:pt modelId="{9B5A6B97-69C1-43D7-A1E1-CD5FBE598183}" type="pres">
      <dgm:prSet presAssocID="{66447424-D1FA-4C43-A1BF-DFC9CD5E9592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D16A93-CFD0-4B29-A3F3-B6CC4A729A8F}" type="pres">
      <dgm:prSet presAssocID="{66447424-D1FA-4C43-A1BF-DFC9CD5E9592}" presName="descendantText" presStyleLbl="alignAcc1" presStyleIdx="5" presStyleCnt="6" custScaleX="80212" custLinFactNeighborX="-2625" custLinFactNeighborY="-28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B758ADD-8795-4D0B-B24A-8DF6B8CFCE07}" type="presOf" srcId="{2EB88380-7777-4F4E-B3B3-B2396CA4EB0A}" destId="{029885ED-B7B4-473F-AA2A-3E72AFF76EAC}" srcOrd="0" destOrd="0" presId="urn:microsoft.com/office/officeart/2005/8/layout/chevron2"/>
    <dgm:cxn modelId="{8582511A-F1CA-40B9-B262-EEEE4E9DB13B}" type="presOf" srcId="{915EA7E0-147F-41BC-A24A-E9D23D9DBBD8}" destId="{8E136DE0-C371-4B2D-9387-607433390E8A}" srcOrd="0" destOrd="0" presId="urn:microsoft.com/office/officeart/2005/8/layout/chevron2"/>
    <dgm:cxn modelId="{DE701806-EFDD-4734-8440-DB0C94F8C085}" srcId="{915EA7E0-147F-41BC-A24A-E9D23D9DBBD8}" destId="{66447424-D1FA-4C43-A1BF-DFC9CD5E9592}" srcOrd="5" destOrd="0" parTransId="{19A96474-E8C1-4DE3-82CF-84D568ED9FEC}" sibTransId="{6CF82220-34BF-4C76-AFD0-E919E6892710}"/>
    <dgm:cxn modelId="{1C92EACF-9DA2-43E1-982C-6798991E94DD}" type="presOf" srcId="{37AC12CA-FDB0-4002-B687-D06C5737F0FF}" destId="{37B18B03-6606-4B42-966B-43A005038E7C}" srcOrd="0" destOrd="0" presId="urn:microsoft.com/office/officeart/2005/8/layout/chevron2"/>
    <dgm:cxn modelId="{81E04E9E-2FB1-4246-8B4F-4BFDEB1D354D}" type="presOf" srcId="{F913E777-4E29-42A6-9BE0-7FD07CACCADC}" destId="{0E6E6B7F-E34D-4393-A4DC-151D6DBBC80B}" srcOrd="0" destOrd="0" presId="urn:microsoft.com/office/officeart/2005/8/layout/chevron2"/>
    <dgm:cxn modelId="{1A0E5420-9F92-4FB2-89A9-AB11610E4EC7}" srcId="{915EA7E0-147F-41BC-A24A-E9D23D9DBBD8}" destId="{37AC12CA-FDB0-4002-B687-D06C5737F0FF}" srcOrd="3" destOrd="0" parTransId="{11CD3FA3-D359-4480-AFDA-DA87164ABF7A}" sibTransId="{755BDE7E-060F-4B1D-8139-AFF431B28547}"/>
    <dgm:cxn modelId="{AA6D253B-5366-4034-AF7E-6CE9B7B9EA33}" type="presOf" srcId="{E02014DA-CB5F-4135-AC90-497EF9876C3E}" destId="{92E1CC53-D824-4C37-BA0E-8E3E394CDE54}" srcOrd="0" destOrd="0" presId="urn:microsoft.com/office/officeart/2005/8/layout/chevron2"/>
    <dgm:cxn modelId="{95693844-62A3-4799-B544-416CBCF3816E}" type="presOf" srcId="{2EF8C713-F342-4CD0-B5AD-751B938D3F03}" destId="{664754D3-33E5-469C-8F22-1D4793254272}" srcOrd="0" destOrd="0" presId="urn:microsoft.com/office/officeart/2005/8/layout/chevron2"/>
    <dgm:cxn modelId="{DC32BB5A-14DF-4F11-ABB2-04DE312E1382}" type="presOf" srcId="{7DA56124-209D-4106-8E6C-E0685BD633DE}" destId="{A4D16A93-CFD0-4B29-A3F3-B6CC4A729A8F}" srcOrd="0" destOrd="0" presId="urn:microsoft.com/office/officeart/2005/8/layout/chevron2"/>
    <dgm:cxn modelId="{E6B2DB38-0700-4FFD-8C3F-64CE8A7705B9}" type="presOf" srcId="{808614A1-F052-45A6-85A3-86E577A1C221}" destId="{B48F92C6-F15A-4700-8DD7-46D17F00F201}" srcOrd="0" destOrd="0" presId="urn:microsoft.com/office/officeart/2005/8/layout/chevron2"/>
    <dgm:cxn modelId="{440619EB-87AC-47BB-897F-EFD8DC86AB30}" srcId="{915EA7E0-147F-41BC-A24A-E9D23D9DBBD8}" destId="{2EB88380-7777-4F4E-B3B3-B2396CA4EB0A}" srcOrd="0" destOrd="0" parTransId="{2B2E14CD-B8F7-4B82-A46F-1CDA4A7B01FC}" sibTransId="{90982B3E-68EF-444A-BEC0-2A2896E2AA50}"/>
    <dgm:cxn modelId="{72BA29B5-0C17-4C3C-BBD6-9ACFEA54CABD}" type="presOf" srcId="{F645FF22-3B28-44FA-B380-E0CAF0788571}" destId="{D5332913-AEF3-4350-8F5F-69D6B3F4C8E5}" srcOrd="0" destOrd="0" presId="urn:microsoft.com/office/officeart/2005/8/layout/chevron2"/>
    <dgm:cxn modelId="{8F2191E9-83E4-43BE-B212-904A054B8FDD}" type="presOf" srcId="{8F4CEBC4-8F78-48D5-9A00-1DC42C4AE303}" destId="{F3CCA0AD-5F0E-4279-99EC-AA59E512EF9E}" srcOrd="0" destOrd="0" presId="urn:microsoft.com/office/officeart/2005/8/layout/chevron2"/>
    <dgm:cxn modelId="{25C50042-3BAF-46BA-80A7-49F2A2EE08D0}" type="presOf" srcId="{66447424-D1FA-4C43-A1BF-DFC9CD5E9592}" destId="{9B5A6B97-69C1-43D7-A1E1-CD5FBE598183}" srcOrd="0" destOrd="0" presId="urn:microsoft.com/office/officeart/2005/8/layout/chevron2"/>
    <dgm:cxn modelId="{9893B9BD-B761-4B1A-BE62-70A363A98F8C}" srcId="{66447424-D1FA-4C43-A1BF-DFC9CD5E9592}" destId="{7DA56124-209D-4106-8E6C-E0685BD633DE}" srcOrd="0" destOrd="0" parTransId="{5929742F-6695-4478-8A0A-DD5AFC82775B}" sibTransId="{254ADECB-C547-4657-90A3-0F59B7456547}"/>
    <dgm:cxn modelId="{C3F98AB8-3C7C-4343-B174-2F90B0A60308}" srcId="{37AC12CA-FDB0-4002-B687-D06C5737F0FF}" destId="{F913E777-4E29-42A6-9BE0-7FD07CACCADC}" srcOrd="0" destOrd="0" parTransId="{C76066BD-B4A1-4474-9099-BF938355E7E2}" sibTransId="{CE2B063C-E2EB-498C-8768-EA26881A69A3}"/>
    <dgm:cxn modelId="{724C3785-5589-4078-A2E0-4C75AA4DEF33}" srcId="{915EA7E0-147F-41BC-A24A-E9D23D9DBBD8}" destId="{8F4CEBC4-8F78-48D5-9A00-1DC42C4AE303}" srcOrd="4" destOrd="0" parTransId="{94AB219B-9880-4AA2-B7D9-4C2CFF802111}" sibTransId="{6531F918-2044-4879-995B-F012E474927A}"/>
    <dgm:cxn modelId="{166818D3-47A6-4323-B2C5-BECC037F46DA}" srcId="{915EA7E0-147F-41BC-A24A-E9D23D9DBBD8}" destId="{1464073F-027E-4809-8799-FAD0242B6D2A}" srcOrd="2" destOrd="0" parTransId="{EE5AD93F-015B-41B2-9FB3-2174886BCE3E}" sibTransId="{B6DFF02E-1983-4266-AB3D-12CDBC8ED0EC}"/>
    <dgm:cxn modelId="{2F7B44B3-1E3B-4586-91C6-654D33FE3EA2}" srcId="{1464073F-027E-4809-8799-FAD0242B6D2A}" destId="{92CCC82E-F5A3-47E3-A9AB-F46CA4DA5282}" srcOrd="0" destOrd="0" parTransId="{C10C7A7E-6D41-42CE-A539-EC573F21E929}" sibTransId="{55FDE1EB-CA8A-4131-B987-D2891C15F27E}"/>
    <dgm:cxn modelId="{FBCE6491-CDF2-4360-8DB2-F547B1E50C72}" type="presOf" srcId="{92CCC82E-F5A3-47E3-A9AB-F46CA4DA5282}" destId="{42220DE6-0DB8-4031-9A07-EA575D97E956}" srcOrd="0" destOrd="0" presId="urn:microsoft.com/office/officeart/2005/8/layout/chevron2"/>
    <dgm:cxn modelId="{7181B14B-3166-4BB6-8A3A-123485EF56E6}" srcId="{915EA7E0-147F-41BC-A24A-E9D23D9DBBD8}" destId="{E02014DA-CB5F-4135-AC90-497EF9876C3E}" srcOrd="1" destOrd="0" parTransId="{59E3394A-15C9-4FD0-BC60-1EE94EDD36F5}" sibTransId="{F66459FD-962B-4E95-B4BE-CC16A6DC3C87}"/>
    <dgm:cxn modelId="{446F5FE2-92EE-41BA-AE73-CDC3BFEA0A40}" srcId="{E02014DA-CB5F-4135-AC90-497EF9876C3E}" destId="{808614A1-F052-45A6-85A3-86E577A1C221}" srcOrd="0" destOrd="0" parTransId="{FDD4D47D-1B3A-4582-943C-4587F372233D}" sibTransId="{BB85E612-5255-4F49-BEED-1F5D4A1177BE}"/>
    <dgm:cxn modelId="{52CF0721-6EBE-42D6-9EF8-A66AE3F93C4D}" srcId="{2EB88380-7777-4F4E-B3B3-B2396CA4EB0A}" destId="{F645FF22-3B28-44FA-B380-E0CAF0788571}" srcOrd="0" destOrd="0" parTransId="{1CB70AEB-5103-4638-847B-BECE50C28C82}" sibTransId="{26CA9135-342A-44F5-9705-810347BDB58B}"/>
    <dgm:cxn modelId="{CDC7F7CE-0B69-4430-92F2-706053B40894}" srcId="{8F4CEBC4-8F78-48D5-9A00-1DC42C4AE303}" destId="{2EF8C713-F342-4CD0-B5AD-751B938D3F03}" srcOrd="0" destOrd="0" parTransId="{8A2BA196-7AE3-4D8A-AA82-470CFA1A9790}" sibTransId="{8BAE2197-7A44-406B-B491-5EB9B7C5B982}"/>
    <dgm:cxn modelId="{D28FD52A-9440-4FCE-BF00-5C66353724E4}" type="presOf" srcId="{1464073F-027E-4809-8799-FAD0242B6D2A}" destId="{D80CF534-71E2-4028-B19E-1B6CBD504D7E}" srcOrd="0" destOrd="0" presId="urn:microsoft.com/office/officeart/2005/8/layout/chevron2"/>
    <dgm:cxn modelId="{D8DE9B93-C211-4C0A-A3C5-7A9328A63AC6}" type="presParOf" srcId="{8E136DE0-C371-4B2D-9387-607433390E8A}" destId="{3928042E-347A-4237-85F5-4F8E44263DA7}" srcOrd="0" destOrd="0" presId="urn:microsoft.com/office/officeart/2005/8/layout/chevron2"/>
    <dgm:cxn modelId="{12DA8019-AD3A-429B-8D8A-0F5781EE512B}" type="presParOf" srcId="{3928042E-347A-4237-85F5-4F8E44263DA7}" destId="{029885ED-B7B4-473F-AA2A-3E72AFF76EAC}" srcOrd="0" destOrd="0" presId="urn:microsoft.com/office/officeart/2005/8/layout/chevron2"/>
    <dgm:cxn modelId="{95C6EBD4-C05B-4B7D-AE72-62AABF940853}" type="presParOf" srcId="{3928042E-347A-4237-85F5-4F8E44263DA7}" destId="{D5332913-AEF3-4350-8F5F-69D6B3F4C8E5}" srcOrd="1" destOrd="0" presId="urn:microsoft.com/office/officeart/2005/8/layout/chevron2"/>
    <dgm:cxn modelId="{203D364F-DB67-4747-AEC1-B6AC83378741}" type="presParOf" srcId="{8E136DE0-C371-4B2D-9387-607433390E8A}" destId="{CE41CB77-115C-4F3F-8601-4141E8937E62}" srcOrd="1" destOrd="0" presId="urn:microsoft.com/office/officeart/2005/8/layout/chevron2"/>
    <dgm:cxn modelId="{14322D22-9EB3-4A1A-A77F-3515A079292A}" type="presParOf" srcId="{8E136DE0-C371-4B2D-9387-607433390E8A}" destId="{124B1E72-7D5D-453E-A4AD-8FC76C7B4CC4}" srcOrd="2" destOrd="0" presId="urn:microsoft.com/office/officeart/2005/8/layout/chevron2"/>
    <dgm:cxn modelId="{262D9F97-B267-44FD-9E0B-F49BF85C7250}" type="presParOf" srcId="{124B1E72-7D5D-453E-A4AD-8FC76C7B4CC4}" destId="{92E1CC53-D824-4C37-BA0E-8E3E394CDE54}" srcOrd="0" destOrd="0" presId="urn:microsoft.com/office/officeart/2005/8/layout/chevron2"/>
    <dgm:cxn modelId="{92EF7950-43D7-4EA8-9872-36DE46FD4BBD}" type="presParOf" srcId="{124B1E72-7D5D-453E-A4AD-8FC76C7B4CC4}" destId="{B48F92C6-F15A-4700-8DD7-46D17F00F201}" srcOrd="1" destOrd="0" presId="urn:microsoft.com/office/officeart/2005/8/layout/chevron2"/>
    <dgm:cxn modelId="{D2286F98-991C-452B-9B57-9F5D97B9A0F9}" type="presParOf" srcId="{8E136DE0-C371-4B2D-9387-607433390E8A}" destId="{0E7DC0EC-71C1-40B6-B1CD-A8A083538DBF}" srcOrd="3" destOrd="0" presId="urn:microsoft.com/office/officeart/2005/8/layout/chevron2"/>
    <dgm:cxn modelId="{144F4C4B-0766-4706-BE6D-9E6174D74669}" type="presParOf" srcId="{8E136DE0-C371-4B2D-9387-607433390E8A}" destId="{38263D02-A0F8-4BAD-A4C7-355338C1FC70}" srcOrd="4" destOrd="0" presId="urn:microsoft.com/office/officeart/2005/8/layout/chevron2"/>
    <dgm:cxn modelId="{16229EB7-1670-4B25-A7B0-09C84E023C47}" type="presParOf" srcId="{38263D02-A0F8-4BAD-A4C7-355338C1FC70}" destId="{D80CF534-71E2-4028-B19E-1B6CBD504D7E}" srcOrd="0" destOrd="0" presId="urn:microsoft.com/office/officeart/2005/8/layout/chevron2"/>
    <dgm:cxn modelId="{2AC518C3-1112-485C-B6BC-4278BF98A08B}" type="presParOf" srcId="{38263D02-A0F8-4BAD-A4C7-355338C1FC70}" destId="{42220DE6-0DB8-4031-9A07-EA575D97E956}" srcOrd="1" destOrd="0" presId="urn:microsoft.com/office/officeart/2005/8/layout/chevron2"/>
    <dgm:cxn modelId="{1B63950F-AEA1-43BC-9588-24CEE28F06C7}" type="presParOf" srcId="{8E136DE0-C371-4B2D-9387-607433390E8A}" destId="{D73EBE29-20F3-4FA6-92A3-F7FF1DF599E6}" srcOrd="5" destOrd="0" presId="urn:microsoft.com/office/officeart/2005/8/layout/chevron2"/>
    <dgm:cxn modelId="{6AF98B69-6BED-4914-8FB4-CA2B74E804D0}" type="presParOf" srcId="{8E136DE0-C371-4B2D-9387-607433390E8A}" destId="{7107C32D-E68C-4EDC-85AC-EC952CBF934C}" srcOrd="6" destOrd="0" presId="urn:microsoft.com/office/officeart/2005/8/layout/chevron2"/>
    <dgm:cxn modelId="{D2618224-2FE2-475F-897E-D7008A2F5A9E}" type="presParOf" srcId="{7107C32D-E68C-4EDC-85AC-EC952CBF934C}" destId="{37B18B03-6606-4B42-966B-43A005038E7C}" srcOrd="0" destOrd="0" presId="urn:microsoft.com/office/officeart/2005/8/layout/chevron2"/>
    <dgm:cxn modelId="{FF8597E5-797A-4B74-8C7F-DD26A0485F94}" type="presParOf" srcId="{7107C32D-E68C-4EDC-85AC-EC952CBF934C}" destId="{0E6E6B7F-E34D-4393-A4DC-151D6DBBC80B}" srcOrd="1" destOrd="0" presId="urn:microsoft.com/office/officeart/2005/8/layout/chevron2"/>
    <dgm:cxn modelId="{F94B4BD1-9DDC-4B28-BD9A-A00B8C193F89}" type="presParOf" srcId="{8E136DE0-C371-4B2D-9387-607433390E8A}" destId="{C0CAC47B-1B72-45C0-B915-12E347BAA087}" srcOrd="7" destOrd="0" presId="urn:microsoft.com/office/officeart/2005/8/layout/chevron2"/>
    <dgm:cxn modelId="{511F02AB-E746-424D-9374-1DBDD49196EE}" type="presParOf" srcId="{8E136DE0-C371-4B2D-9387-607433390E8A}" destId="{2DD750CB-07EA-4236-8ECB-35BF95EEE912}" srcOrd="8" destOrd="0" presId="urn:microsoft.com/office/officeart/2005/8/layout/chevron2"/>
    <dgm:cxn modelId="{662CD30E-E69D-493B-A7B8-CD032491DAFC}" type="presParOf" srcId="{2DD750CB-07EA-4236-8ECB-35BF95EEE912}" destId="{F3CCA0AD-5F0E-4279-99EC-AA59E512EF9E}" srcOrd="0" destOrd="0" presId="urn:microsoft.com/office/officeart/2005/8/layout/chevron2"/>
    <dgm:cxn modelId="{D3BED6C4-1E0D-4B0D-BD89-70C0BE3C4807}" type="presParOf" srcId="{2DD750CB-07EA-4236-8ECB-35BF95EEE912}" destId="{664754D3-33E5-469C-8F22-1D4793254272}" srcOrd="1" destOrd="0" presId="urn:microsoft.com/office/officeart/2005/8/layout/chevron2"/>
    <dgm:cxn modelId="{426DD631-8621-46F6-A58A-7BE9E7FB7C05}" type="presParOf" srcId="{8E136DE0-C371-4B2D-9387-607433390E8A}" destId="{010F48DC-8BD4-45FD-98D6-52BFF83B3890}" srcOrd="9" destOrd="0" presId="urn:microsoft.com/office/officeart/2005/8/layout/chevron2"/>
    <dgm:cxn modelId="{3EA765BA-B6C6-460F-8C2E-F4AAEEB439D4}" type="presParOf" srcId="{8E136DE0-C371-4B2D-9387-607433390E8A}" destId="{A99D9B1E-DC6C-43D5-BDF4-EB89519678B3}" srcOrd="10" destOrd="0" presId="urn:microsoft.com/office/officeart/2005/8/layout/chevron2"/>
    <dgm:cxn modelId="{CC015318-C300-47B7-BE8F-5598C7E1E64D}" type="presParOf" srcId="{A99D9B1E-DC6C-43D5-BDF4-EB89519678B3}" destId="{9B5A6B97-69C1-43D7-A1E1-CD5FBE598183}" srcOrd="0" destOrd="0" presId="urn:microsoft.com/office/officeart/2005/8/layout/chevron2"/>
    <dgm:cxn modelId="{8F5B6C6A-58D0-4F9A-B33D-C09B60A6F805}" type="presParOf" srcId="{A99D9B1E-DC6C-43D5-BDF4-EB89519678B3}" destId="{A4D16A93-CFD0-4B29-A3F3-B6CC4A729A8F}" srcOrd="1" destOrd="0" presId="urn:microsoft.com/office/officeart/2005/8/layout/chevron2"/>
  </dgm:cxnLst>
  <dgm:bg/>
  <dgm:whole>
    <a:ln w="38100"/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F1AE82-149E-44FA-B02F-A0BFA5DFD321}" type="doc">
      <dgm:prSet loTypeId="urn:microsoft.com/office/officeart/2005/8/layout/matrix1" loCatId="matrix" qsTypeId="urn:microsoft.com/office/officeart/2005/8/quickstyle/simple5" qsCatId="simple" csTypeId="urn:microsoft.com/office/officeart/2005/8/colors/colorful1#2" csCatId="colorful" phldr="1"/>
      <dgm:spPr/>
      <dgm:t>
        <a:bodyPr/>
        <a:lstStyle/>
        <a:p>
          <a:endParaRPr lang="en-US"/>
        </a:p>
      </dgm:t>
    </dgm:pt>
    <dgm:pt modelId="{FCF4C13C-B712-4BB4-BFF6-561A7558D837}">
      <dgm:prSet phldrT="[Text]" custT="1"/>
      <dgm:spPr/>
      <dgm:t>
        <a:bodyPr/>
        <a:lstStyle/>
        <a:p>
          <a:r>
            <a:rPr lang="en-AU" sz="8000" b="1" dirty="0" smtClean="0">
              <a:latin typeface="+mn-lt"/>
            </a:rPr>
            <a:t>4</a:t>
          </a:r>
          <a:r>
            <a:rPr lang="en-AU" sz="8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P</a:t>
          </a:r>
          <a:r>
            <a:rPr lang="en-AU" sz="8000" b="1" dirty="0" smtClean="0">
              <a:latin typeface="+mn-lt"/>
            </a:rPr>
            <a:t>s</a:t>
          </a:r>
          <a:r>
            <a:rPr lang="en-AU" sz="7200" b="1" dirty="0" smtClean="0">
              <a:latin typeface="+mn-lt"/>
            </a:rPr>
            <a:t> </a:t>
          </a:r>
          <a:r>
            <a:rPr lang="en-AU" sz="4800" b="1" dirty="0" smtClean="0">
              <a:latin typeface="+mn-lt"/>
            </a:rPr>
            <a:t>are Important </a:t>
          </a:r>
          <a:endParaRPr lang="en-US" sz="4800" dirty="0"/>
        </a:p>
      </dgm:t>
    </dgm:pt>
    <dgm:pt modelId="{4EBB6C66-76D5-4796-8741-BC849ACE51CF}" type="parTrans" cxnId="{F881CC50-A1C5-4AC4-AA6C-45CCCE7E3881}">
      <dgm:prSet/>
      <dgm:spPr/>
      <dgm:t>
        <a:bodyPr/>
        <a:lstStyle/>
        <a:p>
          <a:endParaRPr lang="en-US" sz="2400"/>
        </a:p>
      </dgm:t>
    </dgm:pt>
    <dgm:pt modelId="{BB15C659-CE17-4FD8-9E96-01C667B203B5}" type="sibTrans" cxnId="{F881CC50-A1C5-4AC4-AA6C-45CCCE7E3881}">
      <dgm:prSet/>
      <dgm:spPr/>
      <dgm:t>
        <a:bodyPr/>
        <a:lstStyle/>
        <a:p>
          <a:endParaRPr lang="en-US" sz="2400"/>
        </a:p>
      </dgm:t>
    </dgm:pt>
    <dgm:pt modelId="{05FD573C-8B51-40D3-9C32-34F0F0BB9C20}">
      <dgm:prSet phldrT="[Text]" custT="1"/>
      <dgm:spPr/>
      <dgm:t>
        <a:bodyPr/>
        <a:lstStyle/>
        <a:p>
          <a:r>
            <a:rPr lang="en-AU" sz="6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</a:t>
          </a:r>
          <a:r>
            <a:rPr lang="en-AU" sz="4000" b="1" dirty="0" smtClean="0"/>
            <a:t>olicies and Procedures</a:t>
          </a:r>
          <a:endParaRPr lang="en-US" sz="4000" dirty="0"/>
        </a:p>
      </dgm:t>
    </dgm:pt>
    <dgm:pt modelId="{7CB1B90C-6131-4F4F-A98B-045F50F1A54A}" type="parTrans" cxnId="{35D06EC5-E81F-46C8-A65D-FC09527A5412}">
      <dgm:prSet/>
      <dgm:spPr/>
      <dgm:t>
        <a:bodyPr/>
        <a:lstStyle/>
        <a:p>
          <a:endParaRPr lang="en-US" sz="2400"/>
        </a:p>
      </dgm:t>
    </dgm:pt>
    <dgm:pt modelId="{B971FA67-3607-4A71-BD72-2601EC54D9B7}" type="sibTrans" cxnId="{35D06EC5-E81F-46C8-A65D-FC09527A5412}">
      <dgm:prSet/>
      <dgm:spPr/>
      <dgm:t>
        <a:bodyPr/>
        <a:lstStyle/>
        <a:p>
          <a:endParaRPr lang="en-US" sz="2400"/>
        </a:p>
      </dgm:t>
    </dgm:pt>
    <dgm:pt modelId="{938F7038-730C-47BE-9A13-5AD8F163E505}">
      <dgm:prSet phldrT="[Text]" custT="1"/>
      <dgm:spPr/>
      <dgm:t>
        <a:bodyPr/>
        <a:lstStyle/>
        <a:p>
          <a:r>
            <a:rPr lang="en-AU" sz="6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</a:t>
          </a:r>
          <a:r>
            <a:rPr lang="en-AU" sz="4400" b="1" dirty="0" smtClean="0"/>
            <a:t>eople</a:t>
          </a:r>
          <a:endParaRPr lang="en-US" sz="4400" dirty="0"/>
        </a:p>
      </dgm:t>
    </dgm:pt>
    <dgm:pt modelId="{6BA250CD-B0C2-404C-BBDB-DD6A5B48A1FC}" type="parTrans" cxnId="{B4ADEA73-4AB9-4BF6-AA6A-E664D5D53B32}">
      <dgm:prSet/>
      <dgm:spPr/>
      <dgm:t>
        <a:bodyPr/>
        <a:lstStyle/>
        <a:p>
          <a:endParaRPr lang="en-US" sz="2400"/>
        </a:p>
      </dgm:t>
    </dgm:pt>
    <dgm:pt modelId="{C73A66E4-5B69-47AA-9CE7-9D0EA0AB5437}" type="sibTrans" cxnId="{B4ADEA73-4AB9-4BF6-AA6A-E664D5D53B32}">
      <dgm:prSet/>
      <dgm:spPr/>
      <dgm:t>
        <a:bodyPr/>
        <a:lstStyle/>
        <a:p>
          <a:endParaRPr lang="en-US" sz="2400"/>
        </a:p>
      </dgm:t>
    </dgm:pt>
    <dgm:pt modelId="{0F7B591E-41D0-4023-8C90-309CE629AFAE}">
      <dgm:prSet phldrT="[Text]" custT="1"/>
      <dgm:spPr/>
      <dgm:t>
        <a:bodyPr/>
        <a:lstStyle/>
        <a:p>
          <a:r>
            <a:rPr lang="en-AU" sz="6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</a:t>
          </a:r>
          <a:r>
            <a:rPr lang="en-AU" sz="4000" b="1" dirty="0" smtClean="0"/>
            <a:t>articipation</a:t>
          </a:r>
          <a:endParaRPr lang="en-US" sz="4400" dirty="0"/>
        </a:p>
      </dgm:t>
    </dgm:pt>
    <dgm:pt modelId="{61DA73FB-9CBE-4B8C-8014-328243B16873}" type="parTrans" cxnId="{FD8BDAEE-C3BD-403A-84A6-72DCD01F024C}">
      <dgm:prSet/>
      <dgm:spPr/>
      <dgm:t>
        <a:bodyPr/>
        <a:lstStyle/>
        <a:p>
          <a:endParaRPr lang="en-US" sz="2400"/>
        </a:p>
      </dgm:t>
    </dgm:pt>
    <dgm:pt modelId="{B51AF458-CD95-4E13-AC7E-2BAC4B191A61}" type="sibTrans" cxnId="{FD8BDAEE-C3BD-403A-84A6-72DCD01F024C}">
      <dgm:prSet/>
      <dgm:spPr/>
      <dgm:t>
        <a:bodyPr/>
        <a:lstStyle/>
        <a:p>
          <a:endParaRPr lang="en-US" sz="2400"/>
        </a:p>
      </dgm:t>
    </dgm:pt>
    <dgm:pt modelId="{9EC7F389-9794-48B2-9A11-6ACDC4C3F646}">
      <dgm:prSet phldrT="[Text]" custT="1"/>
      <dgm:spPr/>
      <dgm:t>
        <a:bodyPr/>
        <a:lstStyle/>
        <a:p>
          <a:r>
            <a:rPr lang="en-AU" sz="6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</a:t>
          </a:r>
          <a:r>
            <a:rPr lang="en-AU" sz="4400" b="1" dirty="0" smtClean="0"/>
            <a:t>romotion</a:t>
          </a:r>
          <a:endParaRPr lang="en-US" sz="4400" dirty="0"/>
        </a:p>
      </dgm:t>
    </dgm:pt>
    <dgm:pt modelId="{77E202AA-FAD8-492F-A993-29F75EF038CD}" type="parTrans" cxnId="{550E031A-7762-4A36-9985-E424AA07DE9D}">
      <dgm:prSet/>
      <dgm:spPr/>
      <dgm:t>
        <a:bodyPr/>
        <a:lstStyle/>
        <a:p>
          <a:endParaRPr lang="en-US" sz="2400"/>
        </a:p>
      </dgm:t>
    </dgm:pt>
    <dgm:pt modelId="{D355D8F8-3BE5-4CD5-BA0D-34D93FE15D6F}" type="sibTrans" cxnId="{550E031A-7762-4A36-9985-E424AA07DE9D}">
      <dgm:prSet/>
      <dgm:spPr/>
      <dgm:t>
        <a:bodyPr/>
        <a:lstStyle/>
        <a:p>
          <a:endParaRPr lang="en-US" sz="2400"/>
        </a:p>
      </dgm:t>
    </dgm:pt>
    <dgm:pt modelId="{C6FD8CDC-FC30-450F-99B2-CCC42E437A3F}" type="pres">
      <dgm:prSet presAssocID="{4DF1AE82-149E-44FA-B02F-A0BFA5DFD321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AF56DE5-7EC8-4789-845F-2C257A4A853B}" type="pres">
      <dgm:prSet presAssocID="{4DF1AE82-149E-44FA-B02F-A0BFA5DFD321}" presName="matrix" presStyleCnt="0"/>
      <dgm:spPr/>
    </dgm:pt>
    <dgm:pt modelId="{181FE2A1-E22D-439E-A0EF-6B13E09E9B0B}" type="pres">
      <dgm:prSet presAssocID="{4DF1AE82-149E-44FA-B02F-A0BFA5DFD321}" presName="tile1" presStyleLbl="node1" presStyleIdx="0" presStyleCnt="4"/>
      <dgm:spPr/>
      <dgm:t>
        <a:bodyPr/>
        <a:lstStyle/>
        <a:p>
          <a:endParaRPr lang="en-US"/>
        </a:p>
      </dgm:t>
    </dgm:pt>
    <dgm:pt modelId="{1F1B23CC-72B6-4546-A43D-30278269ED06}" type="pres">
      <dgm:prSet presAssocID="{4DF1AE82-149E-44FA-B02F-A0BFA5DFD321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4EE193-BDA9-4D7A-A74F-C0D11F8B11AF}" type="pres">
      <dgm:prSet presAssocID="{4DF1AE82-149E-44FA-B02F-A0BFA5DFD321}" presName="tile2" presStyleLbl="node1" presStyleIdx="1" presStyleCnt="4" custScaleX="105111"/>
      <dgm:spPr/>
      <dgm:t>
        <a:bodyPr/>
        <a:lstStyle/>
        <a:p>
          <a:endParaRPr lang="en-US"/>
        </a:p>
      </dgm:t>
    </dgm:pt>
    <dgm:pt modelId="{13BBB4D8-B396-426E-AD58-136826A0A909}" type="pres">
      <dgm:prSet presAssocID="{4DF1AE82-149E-44FA-B02F-A0BFA5DFD321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D7AA5A-5968-4BD0-A7DD-5EA63DE8C1F2}" type="pres">
      <dgm:prSet presAssocID="{4DF1AE82-149E-44FA-B02F-A0BFA5DFD321}" presName="tile3" presStyleLbl="node1" presStyleIdx="2" presStyleCnt="4"/>
      <dgm:spPr/>
      <dgm:t>
        <a:bodyPr/>
        <a:lstStyle/>
        <a:p>
          <a:endParaRPr lang="en-US"/>
        </a:p>
      </dgm:t>
    </dgm:pt>
    <dgm:pt modelId="{79FB6925-6274-4EFC-9B09-FAC921C77157}" type="pres">
      <dgm:prSet presAssocID="{4DF1AE82-149E-44FA-B02F-A0BFA5DFD321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7A2DA5-9ECD-431D-B190-FB9C8218ABAB}" type="pres">
      <dgm:prSet presAssocID="{4DF1AE82-149E-44FA-B02F-A0BFA5DFD321}" presName="tile4" presStyleLbl="node1" presStyleIdx="3" presStyleCnt="4" custScaleX="108859" custLinFactNeighborX="-2726" custLinFactNeighborY="0"/>
      <dgm:spPr/>
      <dgm:t>
        <a:bodyPr/>
        <a:lstStyle/>
        <a:p>
          <a:endParaRPr lang="en-US"/>
        </a:p>
      </dgm:t>
    </dgm:pt>
    <dgm:pt modelId="{81A9BF5C-D7F8-4FAB-A653-DAFF30C67592}" type="pres">
      <dgm:prSet presAssocID="{4DF1AE82-149E-44FA-B02F-A0BFA5DFD321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E75FED-4CDE-4D80-B863-FEF26BB9B490}" type="pres">
      <dgm:prSet presAssocID="{4DF1AE82-149E-44FA-B02F-A0BFA5DFD321}" presName="centerTile" presStyleLbl="fgShp" presStyleIdx="0" presStyleCnt="1" custScaleX="297015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F03430C6-2BFE-4538-AEE2-7AA18988525C}" type="presOf" srcId="{0F7B591E-41D0-4023-8C90-309CE629AFAE}" destId="{79FB6925-6274-4EFC-9B09-FAC921C77157}" srcOrd="1" destOrd="0" presId="urn:microsoft.com/office/officeart/2005/8/layout/matrix1"/>
    <dgm:cxn modelId="{B4ADEA73-4AB9-4BF6-AA6A-E664D5D53B32}" srcId="{FCF4C13C-B712-4BB4-BFF6-561A7558D837}" destId="{938F7038-730C-47BE-9A13-5AD8F163E505}" srcOrd="1" destOrd="0" parTransId="{6BA250CD-B0C2-404C-BBDB-DD6A5B48A1FC}" sibTransId="{C73A66E4-5B69-47AA-9CE7-9D0EA0AB5437}"/>
    <dgm:cxn modelId="{A63087B2-A326-4E44-A261-5D876C779E4E}" type="presOf" srcId="{4DF1AE82-149E-44FA-B02F-A0BFA5DFD321}" destId="{C6FD8CDC-FC30-450F-99B2-CCC42E437A3F}" srcOrd="0" destOrd="0" presId="urn:microsoft.com/office/officeart/2005/8/layout/matrix1"/>
    <dgm:cxn modelId="{F881CC50-A1C5-4AC4-AA6C-45CCCE7E3881}" srcId="{4DF1AE82-149E-44FA-B02F-A0BFA5DFD321}" destId="{FCF4C13C-B712-4BB4-BFF6-561A7558D837}" srcOrd="0" destOrd="0" parTransId="{4EBB6C66-76D5-4796-8741-BC849ACE51CF}" sibTransId="{BB15C659-CE17-4FD8-9E96-01C667B203B5}"/>
    <dgm:cxn modelId="{9924F8D6-1A15-4F96-B7C9-BA2AF4AE2626}" type="presOf" srcId="{05FD573C-8B51-40D3-9C32-34F0F0BB9C20}" destId="{1F1B23CC-72B6-4546-A43D-30278269ED06}" srcOrd="1" destOrd="0" presId="urn:microsoft.com/office/officeart/2005/8/layout/matrix1"/>
    <dgm:cxn modelId="{CC36AF5E-A09C-480B-9014-FA05156CF32C}" type="presOf" srcId="{938F7038-730C-47BE-9A13-5AD8F163E505}" destId="{734EE193-BDA9-4D7A-A74F-C0D11F8B11AF}" srcOrd="0" destOrd="0" presId="urn:microsoft.com/office/officeart/2005/8/layout/matrix1"/>
    <dgm:cxn modelId="{EC19AFBA-3601-4AE1-8E48-3D6CF039558A}" type="presOf" srcId="{0F7B591E-41D0-4023-8C90-309CE629AFAE}" destId="{99D7AA5A-5968-4BD0-A7DD-5EA63DE8C1F2}" srcOrd="0" destOrd="0" presId="urn:microsoft.com/office/officeart/2005/8/layout/matrix1"/>
    <dgm:cxn modelId="{FAFAAABD-A151-4A5D-9B82-F78523278DEE}" type="presOf" srcId="{938F7038-730C-47BE-9A13-5AD8F163E505}" destId="{13BBB4D8-B396-426E-AD58-136826A0A909}" srcOrd="1" destOrd="0" presId="urn:microsoft.com/office/officeart/2005/8/layout/matrix1"/>
    <dgm:cxn modelId="{70ECD6F8-8A25-4E1D-9A2A-286F13E1F5E4}" type="presOf" srcId="{9EC7F389-9794-48B2-9A11-6ACDC4C3F646}" destId="{81A9BF5C-D7F8-4FAB-A653-DAFF30C67592}" srcOrd="1" destOrd="0" presId="urn:microsoft.com/office/officeart/2005/8/layout/matrix1"/>
    <dgm:cxn modelId="{BE4DDBAF-014B-4A9D-BB1A-773213AA0BCF}" type="presOf" srcId="{FCF4C13C-B712-4BB4-BFF6-561A7558D837}" destId="{B0E75FED-4CDE-4D80-B863-FEF26BB9B490}" srcOrd="0" destOrd="0" presId="urn:microsoft.com/office/officeart/2005/8/layout/matrix1"/>
    <dgm:cxn modelId="{35D06EC5-E81F-46C8-A65D-FC09527A5412}" srcId="{FCF4C13C-B712-4BB4-BFF6-561A7558D837}" destId="{05FD573C-8B51-40D3-9C32-34F0F0BB9C20}" srcOrd="0" destOrd="0" parTransId="{7CB1B90C-6131-4F4F-A98B-045F50F1A54A}" sibTransId="{B971FA67-3607-4A71-BD72-2601EC54D9B7}"/>
    <dgm:cxn modelId="{550E031A-7762-4A36-9985-E424AA07DE9D}" srcId="{FCF4C13C-B712-4BB4-BFF6-561A7558D837}" destId="{9EC7F389-9794-48B2-9A11-6ACDC4C3F646}" srcOrd="3" destOrd="0" parTransId="{77E202AA-FAD8-492F-A993-29F75EF038CD}" sibTransId="{D355D8F8-3BE5-4CD5-BA0D-34D93FE15D6F}"/>
    <dgm:cxn modelId="{9B8F4237-0067-495F-8FFE-3A6FB365ED12}" type="presOf" srcId="{05FD573C-8B51-40D3-9C32-34F0F0BB9C20}" destId="{181FE2A1-E22D-439E-A0EF-6B13E09E9B0B}" srcOrd="0" destOrd="0" presId="urn:microsoft.com/office/officeart/2005/8/layout/matrix1"/>
    <dgm:cxn modelId="{FD8BDAEE-C3BD-403A-84A6-72DCD01F024C}" srcId="{FCF4C13C-B712-4BB4-BFF6-561A7558D837}" destId="{0F7B591E-41D0-4023-8C90-309CE629AFAE}" srcOrd="2" destOrd="0" parTransId="{61DA73FB-9CBE-4B8C-8014-328243B16873}" sibTransId="{B51AF458-CD95-4E13-AC7E-2BAC4B191A61}"/>
    <dgm:cxn modelId="{35E7D8FC-E128-48D6-A123-CB575767A19F}" type="presOf" srcId="{9EC7F389-9794-48B2-9A11-6ACDC4C3F646}" destId="{497A2DA5-9ECD-431D-B190-FB9C8218ABAB}" srcOrd="0" destOrd="0" presId="urn:microsoft.com/office/officeart/2005/8/layout/matrix1"/>
    <dgm:cxn modelId="{3C69B570-BDE0-409C-9C98-F520576796E8}" type="presParOf" srcId="{C6FD8CDC-FC30-450F-99B2-CCC42E437A3F}" destId="{9AF56DE5-7EC8-4789-845F-2C257A4A853B}" srcOrd="0" destOrd="0" presId="urn:microsoft.com/office/officeart/2005/8/layout/matrix1"/>
    <dgm:cxn modelId="{B46BBB4A-5C76-4BDC-BCAF-4DE8CEEA211F}" type="presParOf" srcId="{9AF56DE5-7EC8-4789-845F-2C257A4A853B}" destId="{181FE2A1-E22D-439E-A0EF-6B13E09E9B0B}" srcOrd="0" destOrd="0" presId="urn:microsoft.com/office/officeart/2005/8/layout/matrix1"/>
    <dgm:cxn modelId="{9E3BBEF5-7A44-4E50-80D5-08D500986AA0}" type="presParOf" srcId="{9AF56DE5-7EC8-4789-845F-2C257A4A853B}" destId="{1F1B23CC-72B6-4546-A43D-30278269ED06}" srcOrd="1" destOrd="0" presId="urn:microsoft.com/office/officeart/2005/8/layout/matrix1"/>
    <dgm:cxn modelId="{CB437745-2A40-4FF0-B8CB-ED03BBA120F8}" type="presParOf" srcId="{9AF56DE5-7EC8-4789-845F-2C257A4A853B}" destId="{734EE193-BDA9-4D7A-A74F-C0D11F8B11AF}" srcOrd="2" destOrd="0" presId="urn:microsoft.com/office/officeart/2005/8/layout/matrix1"/>
    <dgm:cxn modelId="{EFCD927C-788B-48FD-95CD-54C38D86C8E5}" type="presParOf" srcId="{9AF56DE5-7EC8-4789-845F-2C257A4A853B}" destId="{13BBB4D8-B396-426E-AD58-136826A0A909}" srcOrd="3" destOrd="0" presId="urn:microsoft.com/office/officeart/2005/8/layout/matrix1"/>
    <dgm:cxn modelId="{1D4ED4CC-1C15-41A0-B800-988E7E083879}" type="presParOf" srcId="{9AF56DE5-7EC8-4789-845F-2C257A4A853B}" destId="{99D7AA5A-5968-4BD0-A7DD-5EA63DE8C1F2}" srcOrd="4" destOrd="0" presId="urn:microsoft.com/office/officeart/2005/8/layout/matrix1"/>
    <dgm:cxn modelId="{28D35A0D-3DBA-4F6A-B5FA-0B8DEF21BA67}" type="presParOf" srcId="{9AF56DE5-7EC8-4789-845F-2C257A4A853B}" destId="{79FB6925-6274-4EFC-9B09-FAC921C77157}" srcOrd="5" destOrd="0" presId="urn:microsoft.com/office/officeart/2005/8/layout/matrix1"/>
    <dgm:cxn modelId="{F3B9B1AC-106C-490D-B89D-84BB414EFB15}" type="presParOf" srcId="{9AF56DE5-7EC8-4789-845F-2C257A4A853B}" destId="{497A2DA5-9ECD-431D-B190-FB9C8218ABAB}" srcOrd="6" destOrd="0" presId="urn:microsoft.com/office/officeart/2005/8/layout/matrix1"/>
    <dgm:cxn modelId="{B517986D-F2D0-4A99-A671-A9383CDEDE62}" type="presParOf" srcId="{9AF56DE5-7EC8-4789-845F-2C257A4A853B}" destId="{81A9BF5C-D7F8-4FAB-A653-DAFF30C67592}" srcOrd="7" destOrd="0" presId="urn:microsoft.com/office/officeart/2005/8/layout/matrix1"/>
    <dgm:cxn modelId="{012ECD0C-AF5C-45AA-90F5-5DF3ACD244E1}" type="presParOf" srcId="{C6FD8CDC-FC30-450F-99B2-CCC42E437A3F}" destId="{B0E75FED-4CDE-4D80-B863-FEF26BB9B490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9885ED-B7B4-473F-AA2A-3E72AFF76EAC}">
      <dsp:nvSpPr>
        <dsp:cNvPr id="0" name=""/>
        <dsp:cNvSpPr/>
      </dsp:nvSpPr>
      <dsp:spPr>
        <a:xfrm rot="5400000">
          <a:off x="-156234" y="159660"/>
          <a:ext cx="1041564" cy="72909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/>
        </a:p>
      </dsp:txBody>
      <dsp:txXfrm rot="5400000">
        <a:off x="-156234" y="159660"/>
        <a:ext cx="1041564" cy="729095"/>
      </dsp:txXfrm>
    </dsp:sp>
    <dsp:sp modelId="{D5332913-AEF3-4350-8F5F-69D6B3F4C8E5}">
      <dsp:nvSpPr>
        <dsp:cNvPr id="0" name=""/>
        <dsp:cNvSpPr/>
      </dsp:nvSpPr>
      <dsp:spPr>
        <a:xfrm rot="5400000">
          <a:off x="4136505" y="-3403984"/>
          <a:ext cx="677017" cy="74918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6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Contents</a:t>
          </a:r>
          <a:r>
            <a:rPr lang="en-US" sz="3600" kern="1200" dirty="0" smtClean="0">
              <a:solidFill>
                <a:srgbClr val="FF0000"/>
              </a:solidFill>
            </a:rPr>
            <a:t>:</a:t>
          </a:r>
          <a:endParaRPr lang="en-US" sz="3600" kern="1200" dirty="0">
            <a:solidFill>
              <a:srgbClr val="FF0000"/>
            </a:solidFill>
          </a:endParaRPr>
        </a:p>
      </dsp:txBody>
      <dsp:txXfrm rot="5400000">
        <a:off x="4136505" y="-3403984"/>
        <a:ext cx="677017" cy="7491837"/>
      </dsp:txXfrm>
    </dsp:sp>
    <dsp:sp modelId="{92E1CC53-D824-4C37-BA0E-8E3E394CDE54}">
      <dsp:nvSpPr>
        <dsp:cNvPr id="0" name=""/>
        <dsp:cNvSpPr/>
      </dsp:nvSpPr>
      <dsp:spPr>
        <a:xfrm rot="5400000">
          <a:off x="-156234" y="1104577"/>
          <a:ext cx="1041564" cy="729095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1</a:t>
          </a:r>
          <a:endParaRPr lang="en-US" sz="2000" kern="1200" dirty="0"/>
        </a:p>
      </dsp:txBody>
      <dsp:txXfrm rot="5400000">
        <a:off x="-156234" y="1104577"/>
        <a:ext cx="1041564" cy="729095"/>
      </dsp:txXfrm>
    </dsp:sp>
    <dsp:sp modelId="{B48F92C6-F15A-4700-8DD7-46D17F00F201}">
      <dsp:nvSpPr>
        <dsp:cNvPr id="0" name=""/>
        <dsp:cNvSpPr/>
      </dsp:nvSpPr>
      <dsp:spPr>
        <a:xfrm rot="5400000">
          <a:off x="4136505" y="-2459067"/>
          <a:ext cx="677017" cy="74918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What are Internal Controls?</a:t>
          </a:r>
          <a:endParaRPr lang="en-US" sz="3200" kern="1200" dirty="0">
            <a:solidFill>
              <a:schemeClr val="tx1"/>
            </a:solidFill>
          </a:endParaRPr>
        </a:p>
      </dsp:txBody>
      <dsp:txXfrm rot="5400000">
        <a:off x="4136505" y="-2459067"/>
        <a:ext cx="677017" cy="7491837"/>
      </dsp:txXfrm>
    </dsp:sp>
    <dsp:sp modelId="{D80CF534-71E2-4028-B19E-1B6CBD504D7E}">
      <dsp:nvSpPr>
        <dsp:cNvPr id="0" name=""/>
        <dsp:cNvSpPr/>
      </dsp:nvSpPr>
      <dsp:spPr>
        <a:xfrm rot="5400000">
          <a:off x="-156234" y="2049495"/>
          <a:ext cx="1041564" cy="729095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2</a:t>
          </a:r>
          <a:endParaRPr lang="en-US" sz="2000" kern="1200" dirty="0"/>
        </a:p>
      </dsp:txBody>
      <dsp:txXfrm rot="5400000">
        <a:off x="-156234" y="2049495"/>
        <a:ext cx="1041564" cy="729095"/>
      </dsp:txXfrm>
    </dsp:sp>
    <dsp:sp modelId="{42220DE6-0DB8-4031-9A07-EA575D97E956}">
      <dsp:nvSpPr>
        <dsp:cNvPr id="0" name=""/>
        <dsp:cNvSpPr/>
      </dsp:nvSpPr>
      <dsp:spPr>
        <a:xfrm rot="5400000">
          <a:off x="4136505" y="-1514149"/>
          <a:ext cx="677017" cy="74918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b="1" kern="1200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Why Internal Controls are Important?</a:t>
          </a:r>
          <a:endParaRPr lang="en-US" sz="3200" kern="1200" dirty="0">
            <a:solidFill>
              <a:srgbClr val="006600"/>
            </a:solidFill>
          </a:endParaRPr>
        </a:p>
      </dsp:txBody>
      <dsp:txXfrm rot="5400000">
        <a:off x="4136505" y="-1514149"/>
        <a:ext cx="677017" cy="7491837"/>
      </dsp:txXfrm>
    </dsp:sp>
    <dsp:sp modelId="{37B18B03-6606-4B42-966B-43A005038E7C}">
      <dsp:nvSpPr>
        <dsp:cNvPr id="0" name=""/>
        <dsp:cNvSpPr/>
      </dsp:nvSpPr>
      <dsp:spPr>
        <a:xfrm rot="5400000">
          <a:off x="-156234" y="2994412"/>
          <a:ext cx="1041564" cy="729095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3</a:t>
          </a:r>
          <a:endParaRPr lang="en-US" sz="2000" kern="1200" dirty="0"/>
        </a:p>
      </dsp:txBody>
      <dsp:txXfrm rot="5400000">
        <a:off x="-156234" y="2994412"/>
        <a:ext cx="1041564" cy="729095"/>
      </dsp:txXfrm>
    </dsp:sp>
    <dsp:sp modelId="{0E6E6B7F-E34D-4393-A4DC-151D6DBBC80B}">
      <dsp:nvSpPr>
        <dsp:cNvPr id="0" name=""/>
        <dsp:cNvSpPr/>
      </dsp:nvSpPr>
      <dsp:spPr>
        <a:xfrm rot="5400000">
          <a:off x="4136505" y="-569232"/>
          <a:ext cx="677017" cy="74918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b="1" kern="1200" dirty="0" smtClean="0">
              <a:solidFill>
                <a:schemeClr val="accent5">
                  <a:lumMod val="50000"/>
                </a:schemeClr>
              </a:solidFill>
              <a:effectLst/>
            </a:rPr>
            <a:t>What are Management Role &amp; Responsibility?</a:t>
          </a:r>
          <a:endParaRPr lang="en-US" sz="2800" kern="1200" dirty="0">
            <a:solidFill>
              <a:schemeClr val="accent5">
                <a:lumMod val="50000"/>
              </a:schemeClr>
            </a:solidFill>
            <a:effectLst/>
          </a:endParaRPr>
        </a:p>
      </dsp:txBody>
      <dsp:txXfrm rot="5400000">
        <a:off x="4136505" y="-569232"/>
        <a:ext cx="677017" cy="7491837"/>
      </dsp:txXfrm>
    </dsp:sp>
    <dsp:sp modelId="{F3CCA0AD-5F0E-4279-99EC-AA59E512EF9E}">
      <dsp:nvSpPr>
        <dsp:cNvPr id="0" name=""/>
        <dsp:cNvSpPr/>
      </dsp:nvSpPr>
      <dsp:spPr>
        <a:xfrm rot="5400000">
          <a:off x="-156234" y="3939329"/>
          <a:ext cx="1041564" cy="729095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4</a:t>
          </a:r>
          <a:endParaRPr lang="en-US" sz="2000" kern="1200" dirty="0"/>
        </a:p>
      </dsp:txBody>
      <dsp:txXfrm rot="5400000">
        <a:off x="-156234" y="3939329"/>
        <a:ext cx="1041564" cy="729095"/>
      </dsp:txXfrm>
    </dsp:sp>
    <dsp:sp modelId="{664754D3-33E5-469C-8F22-1D4793254272}">
      <dsp:nvSpPr>
        <dsp:cNvPr id="0" name=""/>
        <dsp:cNvSpPr/>
      </dsp:nvSpPr>
      <dsp:spPr>
        <a:xfrm rot="5400000">
          <a:off x="4136505" y="375684"/>
          <a:ext cx="677017" cy="74918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What are Types of Internal Controls?</a:t>
          </a:r>
          <a:endParaRPr lang="en-US" sz="32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4136505" y="375684"/>
        <a:ext cx="677017" cy="7491837"/>
      </dsp:txXfrm>
    </dsp:sp>
    <dsp:sp modelId="{9B5A6B97-69C1-43D7-A1E1-CD5FBE598183}">
      <dsp:nvSpPr>
        <dsp:cNvPr id="0" name=""/>
        <dsp:cNvSpPr/>
      </dsp:nvSpPr>
      <dsp:spPr>
        <a:xfrm rot="5400000">
          <a:off x="-156234" y="4884247"/>
          <a:ext cx="1041564" cy="72909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5</a:t>
          </a:r>
          <a:endParaRPr lang="en-US" sz="2000" kern="1200" dirty="0"/>
        </a:p>
      </dsp:txBody>
      <dsp:txXfrm rot="5400000">
        <a:off x="-156234" y="4884247"/>
        <a:ext cx="1041564" cy="729095"/>
      </dsp:txXfrm>
    </dsp:sp>
    <dsp:sp modelId="{A4D16A93-CFD0-4B29-A3F3-B6CC4A729A8F}">
      <dsp:nvSpPr>
        <dsp:cNvPr id="0" name=""/>
        <dsp:cNvSpPr/>
      </dsp:nvSpPr>
      <dsp:spPr>
        <a:xfrm rot="5400000">
          <a:off x="3491013" y="2042854"/>
          <a:ext cx="677017" cy="600935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3600" b="1" kern="12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What are Special Policies?</a:t>
          </a:r>
          <a:endParaRPr lang="en-US" sz="3600" kern="1200" dirty="0">
            <a:solidFill>
              <a:schemeClr val="accent2">
                <a:lumMod val="75000"/>
              </a:schemeClr>
            </a:solidFill>
          </a:endParaRPr>
        </a:p>
      </dsp:txBody>
      <dsp:txXfrm rot="5400000">
        <a:off x="3491013" y="2042854"/>
        <a:ext cx="677017" cy="600935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81FE2A1-E22D-439E-A0EF-6B13E09E9B0B}">
      <dsp:nvSpPr>
        <dsp:cNvPr id="0" name=""/>
        <dsp:cNvSpPr/>
      </dsp:nvSpPr>
      <dsp:spPr>
        <a:xfrm rot="16200000">
          <a:off x="419664" y="-508379"/>
          <a:ext cx="2988859" cy="4005618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26720" tIns="426720" rIns="426720" bIns="42672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6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</a:t>
          </a:r>
          <a:r>
            <a:rPr lang="en-AU" sz="4000" b="1" kern="1200" dirty="0" smtClean="0"/>
            <a:t>olicies and Procedures</a:t>
          </a:r>
          <a:endParaRPr lang="en-US" sz="4000" kern="1200" dirty="0"/>
        </a:p>
      </dsp:txBody>
      <dsp:txXfrm rot="16200000">
        <a:off x="793272" y="-881986"/>
        <a:ext cx="2241644" cy="4005618"/>
      </dsp:txXfrm>
    </dsp:sp>
    <dsp:sp modelId="{734EE193-BDA9-4D7A-A74F-C0D11F8B11AF}">
      <dsp:nvSpPr>
        <dsp:cNvPr id="0" name=""/>
        <dsp:cNvSpPr/>
      </dsp:nvSpPr>
      <dsp:spPr>
        <a:xfrm>
          <a:off x="3814540" y="0"/>
          <a:ext cx="4210345" cy="2988859"/>
        </a:xfrm>
        <a:prstGeom prst="round1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69392" tIns="469392" rIns="469392" bIns="469392" numCol="1" spcCol="1270" anchor="ctr" anchorCtr="0">
          <a:noAutofit/>
        </a:bodyPr>
        <a:lstStyle/>
        <a:p>
          <a:pPr lvl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66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</a:t>
          </a:r>
          <a:r>
            <a:rPr lang="en-AU" sz="4400" b="1" kern="1200" dirty="0" smtClean="0"/>
            <a:t>eople</a:t>
          </a:r>
          <a:endParaRPr lang="en-US" sz="4400" kern="1200" dirty="0"/>
        </a:p>
      </dsp:txBody>
      <dsp:txXfrm>
        <a:off x="3814540" y="0"/>
        <a:ext cx="4210345" cy="2241644"/>
      </dsp:txXfrm>
    </dsp:sp>
    <dsp:sp modelId="{99D7AA5A-5968-4BD0-A7DD-5EA63DE8C1F2}">
      <dsp:nvSpPr>
        <dsp:cNvPr id="0" name=""/>
        <dsp:cNvSpPr/>
      </dsp:nvSpPr>
      <dsp:spPr>
        <a:xfrm rot="10800000">
          <a:off x="-88714" y="2988859"/>
          <a:ext cx="4005618" cy="2988859"/>
        </a:xfrm>
        <a:prstGeom prst="round1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69392" tIns="469392" rIns="469392" bIns="469392" numCol="1" spcCol="1270" anchor="ctr" anchorCtr="0">
          <a:noAutofit/>
        </a:bodyPr>
        <a:lstStyle/>
        <a:p>
          <a:pPr lvl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66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</a:t>
          </a:r>
          <a:r>
            <a:rPr lang="en-AU" sz="4000" b="1" kern="1200" dirty="0" smtClean="0"/>
            <a:t>articipation</a:t>
          </a:r>
          <a:endParaRPr lang="en-US" sz="4400" kern="1200" dirty="0"/>
        </a:p>
      </dsp:txBody>
      <dsp:txXfrm rot="10800000">
        <a:off x="-88714" y="3736074"/>
        <a:ext cx="4005618" cy="2241644"/>
      </dsp:txXfrm>
    </dsp:sp>
    <dsp:sp modelId="{497A2DA5-9ECD-431D-B190-FB9C8218ABAB}">
      <dsp:nvSpPr>
        <dsp:cNvPr id="0" name=""/>
        <dsp:cNvSpPr/>
      </dsp:nvSpPr>
      <dsp:spPr>
        <a:xfrm rot="5400000">
          <a:off x="4316089" y="2303051"/>
          <a:ext cx="2988859" cy="4360475"/>
        </a:xfrm>
        <a:prstGeom prst="round1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69392" tIns="469392" rIns="469392" bIns="469392" numCol="1" spcCol="1270" anchor="ctr" anchorCtr="0">
          <a:noAutofit/>
        </a:bodyPr>
        <a:lstStyle/>
        <a:p>
          <a:pPr lvl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66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</a:t>
          </a:r>
          <a:r>
            <a:rPr lang="en-AU" sz="4400" b="1" kern="1200" dirty="0" smtClean="0"/>
            <a:t>romotion</a:t>
          </a:r>
          <a:endParaRPr lang="en-US" sz="4400" kern="1200" dirty="0"/>
        </a:p>
      </dsp:txBody>
      <dsp:txXfrm rot="5400000">
        <a:off x="4689697" y="2676658"/>
        <a:ext cx="2241644" cy="4360475"/>
      </dsp:txXfrm>
    </dsp:sp>
    <dsp:sp modelId="{B0E75FED-4CDE-4D80-B863-FEF26BB9B490}">
      <dsp:nvSpPr>
        <dsp:cNvPr id="0" name=""/>
        <dsp:cNvSpPr/>
      </dsp:nvSpPr>
      <dsp:spPr>
        <a:xfrm>
          <a:off x="436432" y="2241644"/>
          <a:ext cx="7138371" cy="1494429"/>
        </a:xfrm>
        <a:prstGeom prst="roundRect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304800" tIns="304800" rIns="304800" bIns="304800" numCol="1" spcCol="1270" anchor="ctr" anchorCtr="0">
          <a:noAutofit/>
        </a:bodyPr>
        <a:lstStyle/>
        <a:p>
          <a:pPr lvl="0" algn="ctr" defTabSz="3556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8000" b="1" kern="1200" dirty="0" smtClean="0">
              <a:latin typeface="+mn-lt"/>
            </a:rPr>
            <a:t>4</a:t>
          </a:r>
          <a:r>
            <a:rPr lang="en-AU" sz="8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P</a:t>
          </a:r>
          <a:r>
            <a:rPr lang="en-AU" sz="8000" b="1" kern="1200" dirty="0" smtClean="0">
              <a:latin typeface="+mn-lt"/>
            </a:rPr>
            <a:t>s</a:t>
          </a:r>
          <a:r>
            <a:rPr lang="en-AU" sz="7200" b="1" kern="1200" dirty="0" smtClean="0">
              <a:latin typeface="+mn-lt"/>
            </a:rPr>
            <a:t> </a:t>
          </a:r>
          <a:r>
            <a:rPr lang="en-AU" sz="4800" b="1" kern="1200" dirty="0" smtClean="0">
              <a:latin typeface="+mn-lt"/>
            </a:rPr>
            <a:t>are Important </a:t>
          </a:r>
          <a:endParaRPr lang="en-US" sz="4800" kern="1200" dirty="0"/>
        </a:p>
      </dsp:txBody>
      <dsp:txXfrm>
        <a:off x="436432" y="2241644"/>
        <a:ext cx="7138371" cy="14944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CD7E65-5552-4625-A1D3-C983EB38121F}" type="datetimeFigureOut">
              <a:rPr lang="en-US" smtClean="0"/>
              <a:pPr/>
              <a:t>8/11/2017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61F782-63EC-4A1D-9DF5-D1D221A704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1163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47C3F-FF16-4500-9A15-157C6F92544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09390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47C3F-FF16-4500-9A15-157C6F92544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031650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47C3F-FF16-4500-9A15-157C6F925445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87513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89677602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96323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35352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02181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92426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34289957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57054986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89638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611740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95089721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15593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59889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8.png"/><Relationship Id="rId18" Type="http://schemas.microsoft.com/office/2007/relationships/hdphoto" Target="../media/hdphoto4.wdp"/><Relationship Id="rId3" Type="http://schemas.openxmlformats.org/officeDocument/2006/relationships/diagramLayout" Target="../diagrams/layout1.xml"/><Relationship Id="rId21" Type="http://schemas.openxmlformats.org/officeDocument/2006/relationships/image" Target="../media/image12.png"/><Relationship Id="rId7" Type="http://schemas.openxmlformats.org/officeDocument/2006/relationships/image" Target="../media/image3.jpeg"/><Relationship Id="rId12" Type="http://schemas.openxmlformats.org/officeDocument/2006/relationships/image" Target="../media/image7.jpeg"/><Relationship Id="rId17" Type="http://schemas.openxmlformats.org/officeDocument/2006/relationships/image" Target="../media/image10.png"/><Relationship Id="rId2" Type="http://schemas.openxmlformats.org/officeDocument/2006/relationships/diagramData" Target="../diagrams/data1.xml"/><Relationship Id="rId16" Type="http://schemas.microsoft.com/office/2007/relationships/hdphoto" Target="../media/hdphoto3.wdp"/><Relationship Id="rId20" Type="http://schemas.microsoft.com/office/2007/relationships/hdphoto" Target="../media/hdphoto5.wdp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6.png"/><Relationship Id="rId5" Type="http://schemas.openxmlformats.org/officeDocument/2006/relationships/diagramColors" Target="../diagrams/colors1.xml"/><Relationship Id="rId15" Type="http://schemas.openxmlformats.org/officeDocument/2006/relationships/image" Target="../media/image9.png"/><Relationship Id="rId23" Type="http://schemas.openxmlformats.org/officeDocument/2006/relationships/image" Target="../media/image13.jpeg"/><Relationship Id="rId10" Type="http://schemas.microsoft.com/office/2007/relationships/hdphoto" Target="../media/hdphoto1.wdp"/><Relationship Id="rId19" Type="http://schemas.openxmlformats.org/officeDocument/2006/relationships/image" Target="../media/image11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5.jpeg"/><Relationship Id="rId14" Type="http://schemas.microsoft.com/office/2007/relationships/hdphoto" Target="../media/hdphoto2.wdp"/><Relationship Id="rId22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AutoShape 4" descr="data:image/jpeg;base64,/9j/4AAQSkZJRgABAQAAAQABAAD/2wCEAAkGBhQSERISEhQWFRQWFBoYFRUUFBUUFxUVFhYVFBUVFBcXGyYeFxkkGRgVHy8gIycpLCwsFR4xNTAqNSYrLCkBCQoKDgwOGQ8PGiwcHSUuKSosKSwpLCwsLCksLCksLCwsLCwpLCwpLCwsKSwsLCwpKSwsLCwpLCwsLCkpLCwsLP/AABEIAP4AxgMBIgACEQEDEQH/xAAcAAEAAwADAQEAAAAAAAAAAAAABAUGAgMHAQj/xAA8EAACAQIDBAgDBgUEAwAAAAAAAQIDEQQFIRIxQVEGImFxgaGxwROR0QcUMkJS8CNygrLhYpKi8UNTwv/EABoBAAIDAQEAAAAAAAAAAAAAAAAEAgMFAQb/xAAjEQACAgIDAAIDAQEAAAAAAAAAAQIRAyEEEjEyUSJBYROB/9oADAMBAAIRAxEAPwD3E+OVj6Z7pBi/4sKfDZv2Xbt9CE59I2WYsf8ApLqaBM+lFlOJcZqDej8nwsXpzHPurO5cbxyoAAsKgAAAAAAAAAAAAAAAAAAAAAAAAAAAKuPSKm5uMVKSTttK1vDXUsoTuk1uZGM4y8ZOUJR+So5AAkQBj87e1i5coqK8r+5rqjsm+wx+DqbcUxbkSpJDvDj+Tl9EmF1Z8TTUKm1GL5pMzMd6NDgqsXCKTTsknZ7nbiQ472yfLWkyQABwzwAAAAAAAAAAAAAAAAAAAAAAAFF0uzF0qFou0p6f0/m9l4l6ZHpzhpSlRt+HrLufVfp6FWZtQdDHGipZUmRejdS+82WDfUXZdeZlsqwHw4p69viaHK6t1JPen6r/AAxXjOnQ1zaltE4AD5mnGpud+TMVksrwuuRr8xlajVfKEv7WYPo/X3IU5D2h/hrUi8jHXuYwNZxnJrepbuDT1sdtusu3/BHpv+LPvX9qFfGN/JNP6NTSqbSTXE5EPK59S3Jte/uTDTi7SZjzXWTQABIiAAAAAAAAAAAAAAAAAAAAcKtVRTlJ2SV2+SWrMPnOe/eJwUVaMW7c3e2r5dxcdOMe4UFBb5y1/ljq/PZMVklXaW1/qa+TE+Rk30NTh4VX+j/4bbDX+F4E7K3132x9yvovqItMuWv9P0KcW5xI5/jIsAAaRmkTNp2oVX/ol6WMHk9K03yubLpPUthar7F5yimZbKmJcn1GhxPGXnw1dPiV9Ov/AB6seTj/AGxLBvQqq2HcMQp8Jxs+9Xt5PyFZ/Y3j/dmkyqVpSjzSa9H7FmUeEq2nB9tn46F4aOF3EzORGpWAAXC4AAAAAAAAAAAAAAAAAAABiPtHq2VPsjJ/Nx+hk+iik4btPiSfovW5ffaNW2quz+mCXi7y90Rei9NKnSS/Sn4y6z82zMzO5s3eP+OFGtw1Pqlngd6X+n6EShHQlYWXXj3ex3FqSEcztMsAAaQgRsywiq0qlN/mg181o/mYLJq92ejM8thF0MXVpPhN27nrF/JoU5K0mPcR+o19SLcT7OG1HzXeccHVukd8la4s9oY8dHSleOhfYattRUua8+PmUNPRtFnlVX8UeWq8f35l/HlToo5EbjZYAAdEAAAAAAAAAAAAAAAAAAB1YmuoQlN7oxbfgrgB5h05xCdet3pfKKj6o55JOypW/RH+1FXm85VHs75Tl/yk7+5b4PB2lG2ltOzTQyJu22ehiusVE2eHl1TuwjvOP74MiUH1bE7LI9Zvs9WWY9yijPyaTZZAA0zOB530+o/DxVOqvzwV++La9Nk9EMd9pOFvRpT/AEya/wByv/8AJTmVwZfx3WREfJscnFalu8TGSsmeawzGUIWXP5IuMkzPVdZ/Mz034av+aezZwhfvO3C1HCW1v0s18iFQxd5tcbKS7nvXzuSXPU7FuLsplG9MvaVVSSa3M5lJgsZ8OVn+F7+x8y6TNHHNTVmdlxuDPoALCoAAAAAAAAAAAAABUdKMSo4epG/WlGyjxeqvZd1ydjswhSjtTfcuL7kY3F4l1JSqS7XbsW5LsRRlyUqXo1x8TlLt+kU2WZbOVRzlGyS6u1ZavRu3d6mhw+DatdEXL4t6tlr8S3FvsM+tGrN2Sow0J2Vr8Xh7kR7idlkbJ9/sXYV+aM7M/wAGTQAaIiDP9OKW1hX2Ti/WPuaArukOFdTDVYrV7N0ubi1JLyIzVxaJ43UkzyDFQSi7kTL6uzLV9q7jtzWZHy2mpxvf8MrP1X77DONhOtG7yjFbTjLl6Gia48GZXI5rga2lC8SK3ojN1s6XFtE/K8fupy38H7EHYa7Doc9p2W/nu8iUJODtFc4LIqZqgVuXY96Qqb+EufY+31LI0YyUlaMyUXF0wACREAAAAAAAV2a53Cjp+KfCK9ZckRs/z74S2IWc3ve9QXN9vYZJpu8pO99bvVvtF8ubrpejeHj9vyl4SMVjJ1puc+yyW5LkrndTwsvD2Kyni1tGhwNVNCUns0PitHGnhoJaaPxOzCYd31d7P/okSirXOVDRHLb0V9tHaWGA3Pv9iujEsMv3PvLsHzFM3xJYANATAAADxT7QcmqYWrKWy3RnJuE1uV9dh8mvNLvtlcqzT4bmnptLzV/qz9H4vBwqwlTqRU4SVpRkrprk0eLdOvs8eDl8WleWHb0b1lSb3Rm+MeUvB82pkxVtD2PPen6dGRdI7Tsz0rLMxU4o8KlTcJXWjv8Au5tui/ShWUZO0kKtNOxzspKj1GLuddTDrufYVWBzyMralpTxSZ2/spprw4fBfO5Jo4ucdzuuT18959TQcCyOvCMmpaaJ+Hx0Z6bnyftzJJRVKJKwGZ6/Dqfi/K/1dnf6jMMt6kK5MNK4lmcalRRTbaSW9vRI4YnExpwlOTtFK7/fMxGY5zKvLXSCfVh7vmyc8iiRxYnkf8LnH9KNXGiv62v7V7v5FXVzGtPR1JWfJ2/tsQY1Ujj971FJZG/R+OKMfEd33OK1lq+F/oRcfiNLI7vi3I2KpaFVk2yps1LXd+9TSZXVkld69q1KvA4dylqX1KnZWiu929Col2/RMhX2tGSYSIclZakV457Vo+J0j6XaZY5cuq3zfoV2X5dOdpVNI8I8X38kXcY20Q5gxu+zEc018UfQAOCoAAADrr0IzjKE0pRkmpRaumno00dgADxXpt0HlhJOcE5UG+rLe4X3Qn6J8dOJhqjdOW1w5rgfp3F4SNWEqdSKlCSalF7mmeIdM+h1TAVHJJzw8n1Z2va/5KnKXbx4ckrkx1teDmLLen6V2FzKcYqpF3jxs7mzyDpNGolrryZhMDQs9uhJa/ipN2T57L9i7pZVGcdqneEuXaJsbTPTMJjVJbydSqI81y3NalJ7NS/eafAZ4nxOxZGUUzUbJV5vhm4tretxLwuMUkduIjeLLfSpXFmMzPpd8enSpX60L/G/njJxjfwW1/UiBHF2Rm8wn8LMMXH/AFxfzhE7Xim9xyUm3suSUVotq+ZWIEs+V7Mg1ZtkLEULasrZJOjbZZmUZW1LSt1rJa3POcvxD2kos3GCxDjC61m9I33J832LlxINgW1KMYtU4/iteb5Lgu9+neWuHpIq8qwyhHVtt6yk97bd233stYxlN7FNavjwiubOqLbISkkRMbJzkoQTb7N5c5RkSppSnrL5pfV9pKy7K40lprJ75Pe/oiaPYsCjuXolkzOWl4AAMi4AAAAAAAAAAOvEYeNSMoTipRkrSjJXTT4NPedgADwnpv0PlgcR/Bv8Kd5U73ducL816NFblfSXZdpaM9l6eKm8JJTV5Nr4fNTXFeF79/aeB5zhlt3SEMsUpUaGGTlE3KxUasbogVMXKk910VuQyskaGWD20L2XUSsm6V6pN6GzoZopRvcwGB6MNy0ZoZ5fKlSk9rW2lufAkmckkee9Jajnj8TUSew5Rgpfl+JGF3C/O2vgfcBWTVj0fN+hChk06Vr1oN4mT4uqutPv6l4LuR5Jh6z2l2lmSHWiGOfZFxjalt1ilxWKkyyqYWUkcaOWyUtUVXRYkRMvqNM2GS1W7b7nbk/RmnOzlE2GDyynSSUYpfviyDlZ3w55TgZ1Hbdzb4Grw2FjBWiu98W+bGFwyhFRXi+b5ncaeLF0Vv0zcmTu/wCAAFxUAAAAAAAAAAAAAAA+N2ADBdOcS5VtjhCK+cltP2+Rh6uS7bvY1ea1/i1Zz/VK67lpHySOqnhTJySuTZr4o9YpFRgMlSe40eEy2x9w2FZbYWlYpJSOWEwaitxNwGC26ib/AAwd++X5fr4I4JlzgqGzFc3q+8c48LlYpmnSO6UU009U967D84Z/lzw2Jq0v/XUaX8t7xfjGz8T9Injv2xZVsYmFZLSrTs/56fVf/Fw+QxyI3GyvjSqVEXo/UjUirpGihk8WtDzfo5mDp1Er6M9VyuspxRmM0KOeAwbiTkuZ3UoCtTIHLRfYGpeEfl8iQQcol1H2P6E42sTuCZk5FUmAAWEAAAAAAAAAAAAAAFR0mx3w6LS/FPqru/M/l6otzB57mPxqzt+GPVj2ri/F+xTmn1iXYYdpEGlRvqWFKgcMNC5Y0aRmM02zjSokmnA5wgdiiCRU2dmDobU0vF+H+S6IWW0bRcufov2yaaeGPWIhllcgY37Vsr+LgJTS61GSmv5X1JeUr/0myI+YYRVaVSlLdOEovukmvcskuyaIQl1kmfmKMmn3G/6JZ5dKLMLisM4TlF74tp96dn5lhk1VwmmjJkjYX0e14aqmkSJw0M9kOP2kjS09URSsqlo7cpnZyjzV/l/2WhTUJbM4vtt4PQuTR4zuFfQjnX5WAAMlAAAAAAAAAAAAONWoopybskrt8kgAqOk2ZfDpbKfWnouyP5n7eJj6NG535ljXWqym926K5RW5e/izuwtPcZuafZmphh0iScHTLCB0UYEylEoOtnOERsXaiuLscmd+X07ycuXq/wDHqXY49pJFMpUmyxhGySXA+gGmIAAAB4H07y74ePxC4Oe2u6aU/cq8FCzNt9reC2cVTqL89K3jBtPycTI4WGpl5VUmjWxu4JmtyHE2sbrA1LpHnmVPgbPKquiRStM7LaLeqi2w9Tain2efEqpaok5XV3x8V7+w1x5VOvsTyxuN/RYAA0BQAAAAAAAAAAGX6V5rf+DF9s35qPu/AuM6zNUKbl+Z6RXbz7kYW7k227tu7b4t72LZ8lLqhrj47fZnKjEtsJTImFolrRhZCDHmzsjTJUDpgjvOopZ8lIssFTtBduvz/wAFdShtSUeb17uJcjnHj7IWzvxAADYsAAAGF+1jBbVCjU/RUcfCcb+sV8zzPC7z2jp1hPiYGuuMUpr+iSk/JM8XgrMz+SqlZo8Z3CjQZa9TWZfO1jJZXqjR5bVFS40+Glc5qWzJSXB+XE6cLLRHfOJNfZU/aLiMrpNcT6QcsraOL3rd3E41IS7RTM+UeroAAmRAAAAcalRRTk3ZJXbfBLecjL9LM1/8EX2z9VH3+RCcuqsnCHd0U+cZk69Ry/KtIrlH6vedVGB0wgTKEDNk72zUiqVEvDUyxjEi0ESoakCLO6mjm2Io4yZIgS8shduXLReP78yxI+Bp2gu3X5/4sSDSxR6xSEMjuTAALCAAAAdGNw/xKc4PdKEo/wC5Ne54E42dnv496P0IeF9IsL8PF14cqsrdze0vJoU5K0mOcR7aO/Kqho8K9bmTy+eqNNhnuYixx+mrwU9ETuBU4CoWsGdRVM4xqbMlL59xcp3KepEm5bWvHZe9eg1xp0+otmja7EwADwqAAAEHN8yVGm58d0Vzlw8OPgYGU3JuTd23dvm3rctc/wARKtVfCMLxir/Nvtb9EV6wz7PMRzNyf8H8KUVv05UYE+jTOihQfYTqKF3Fl7mq9O6nDQk0IHQmSIVDqgypzR2tnGEdppc3Y4uqduBqJTu76Lzf7ZOEG2kRlNKJcJH0j/fV2+X1H31dvl9TSECQCP8AfV2+X1H31dvl9QAkAj/fV2+X1H31dvl9QAkHkX2j4XYx0pfrhCXlsP8AtPVfvq7fL6mE+0nA/FnQnCyezKL2tNE01uvzZTnjcC/jyqZhsE9TU4J9VFFh8omnvj839DQ4LCyS1t+/Az+rH5SRc4CpuLqjPQocJBrQt6FQ4oshKSJjONCrsTT4ce5nF1l2nCpUROpJ2iu09MvgQcHjlsK99NPkd331dvl9TTTtWItU6JAI6xi7fL6n06c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758" name="AutoShape 6" descr="data:image/jpeg;base64,/9j/4AAQSkZJRgABAQAAAQABAAD/2wCEAAkGBhQSERISEhQWFRQWFBoYFRUUFBUUFxUVFhYVFBUVFBcXGyYeFxkkGRgVHy8gIycpLCwsFR4xNTAqNSYrLCkBCQoKDgwOGQ8PGiwcHSUuKSosKSwpLCwsLCksLCksLCwsLCwpLCwpLCwsKSwsLCwpKSwsLCwpLCwsLCkpLCwsLP/AABEIAP4AxgMBIgACEQEDEQH/xAAcAAEAAwADAQEAAAAAAAAAAAAABAUGAgMHAQj/xAA8EAACAQIDBAgDBgUEAwAAAAAAAQIDEQQFIRIxQVEGImFxgaGxwROR0QcUMkJS8CNygrLhYpKi8UNTwv/EABoBAAIDAQEAAAAAAAAAAAAAAAAEAgMFAQb/xAAjEQACAgIDAAIDAQEAAAAAAAAAAQIRAyEEEjEyUSJBYROB/9oADAMBAAIRAxEAPwD3E+OVj6Z7pBi/4sKfDZv2Xbt9CE59I2WYsf8ApLqaBM+lFlOJcZqDej8nwsXpzHPurO5cbxyoAAsKgAAAAAAAAAAAAAAAAAAAAAAAAAAAKuPSKm5uMVKSTttK1vDXUsoTuk1uZGM4y8ZOUJR+So5AAkQBj87e1i5coqK8r+5rqjsm+wx+DqbcUxbkSpJDvDj+Tl9EmF1Z8TTUKm1GL5pMzMd6NDgqsXCKTTsknZ7nbiQ472yfLWkyQABwzwAAAAAAAAAAAAAAAAAAAAAAAFF0uzF0qFou0p6f0/m9l4l6ZHpzhpSlRt+HrLufVfp6FWZtQdDHGipZUmRejdS+82WDfUXZdeZlsqwHw4p69viaHK6t1JPen6r/AAxXjOnQ1zaltE4AD5mnGpud+TMVksrwuuRr8xlajVfKEv7WYPo/X3IU5D2h/hrUi8jHXuYwNZxnJrepbuDT1sdtusu3/BHpv+LPvX9qFfGN/JNP6NTSqbSTXE5EPK59S3Jte/uTDTi7SZjzXWTQABIiAAAAAAAAAAAAAAAAAAAAcKtVRTlJ2SV2+SWrMPnOe/eJwUVaMW7c3e2r5dxcdOMe4UFBb5y1/ljq/PZMVklXaW1/qa+TE+Rk30NTh4VX+j/4bbDX+F4E7K3132x9yvovqItMuWv9P0KcW5xI5/jIsAAaRmkTNp2oVX/ol6WMHk9K03yubLpPUthar7F5yimZbKmJcn1GhxPGXnw1dPiV9Ov/AB6seTj/AGxLBvQqq2HcMQp8Jxs+9Xt5PyFZ/Y3j/dmkyqVpSjzSa9H7FmUeEq2nB9tn46F4aOF3EzORGpWAAXC4AAAAAAAAAAAAAAAAAAABiPtHq2VPsjJ/Nx+hk+iik4btPiSfovW5ffaNW2quz+mCXi7y90Rei9NKnSS/Sn4y6z82zMzO5s3eP+OFGtw1Pqlngd6X+n6EShHQlYWXXj3ex3FqSEcztMsAAaQgRsywiq0qlN/mg181o/mYLJq92ejM8thF0MXVpPhN27nrF/JoU5K0mPcR+o19SLcT7OG1HzXeccHVukd8la4s9oY8dHSleOhfYattRUua8+PmUNPRtFnlVX8UeWq8f35l/HlToo5EbjZYAAdEAAAAAAAAAAAAAAAAAAB1YmuoQlN7oxbfgrgB5h05xCdet3pfKKj6o55JOypW/RH+1FXm85VHs75Tl/yk7+5b4PB2lG2ltOzTQyJu22ehiusVE2eHl1TuwjvOP74MiUH1bE7LI9Zvs9WWY9yijPyaTZZAA0zOB530+o/DxVOqvzwV++La9Nk9EMd9pOFvRpT/AEya/wByv/8AJTmVwZfx3WREfJscnFalu8TGSsmeawzGUIWXP5IuMkzPVdZ/Mz034av+aezZwhfvO3C1HCW1v0s18iFQxd5tcbKS7nvXzuSXPU7FuLsplG9MvaVVSSa3M5lJgsZ8OVn+F7+x8y6TNHHNTVmdlxuDPoALCoAAAAAAAAAAAAABUdKMSo4epG/WlGyjxeqvZd1ydjswhSjtTfcuL7kY3F4l1JSqS7XbsW5LsRRlyUqXo1x8TlLt+kU2WZbOVRzlGyS6u1ZavRu3d6mhw+DatdEXL4t6tlr8S3FvsM+tGrN2Sow0J2Vr8Xh7kR7idlkbJ9/sXYV+aM7M/wAGTQAaIiDP9OKW1hX2Ti/WPuaArukOFdTDVYrV7N0ubi1JLyIzVxaJ43UkzyDFQSi7kTL6uzLV9q7jtzWZHy2mpxvf8MrP1X77DONhOtG7yjFbTjLl6Gia48GZXI5rga2lC8SK3ojN1s6XFtE/K8fupy38H7EHYa7Doc9p2W/nu8iUJODtFc4LIqZqgVuXY96Qqb+EufY+31LI0YyUlaMyUXF0wACREAAAAAAAV2a53Cjp+KfCK9ZckRs/z74S2IWc3ve9QXN9vYZJpu8pO99bvVvtF8ubrpejeHj9vyl4SMVjJ1puc+yyW5LkrndTwsvD2Kyni1tGhwNVNCUns0PitHGnhoJaaPxOzCYd31d7P/okSirXOVDRHLb0V9tHaWGA3Pv9iujEsMv3PvLsHzFM3xJYANATAAADxT7QcmqYWrKWy3RnJuE1uV9dh8mvNLvtlcqzT4bmnptLzV/qz9H4vBwqwlTqRU4SVpRkrprk0eLdOvs8eDl8WleWHb0b1lSb3Rm+MeUvB82pkxVtD2PPen6dGRdI7Tsz0rLMxU4o8KlTcJXWjv8Au5tui/ShWUZO0kKtNOxzspKj1GLuddTDrufYVWBzyMralpTxSZ2/spprw4fBfO5Jo4ucdzuuT18959TQcCyOvCMmpaaJ+Hx0Z6bnyftzJJRVKJKwGZ6/Dqfi/K/1dnf6jMMt6kK5MNK4lmcalRRTbaSW9vRI4YnExpwlOTtFK7/fMxGY5zKvLXSCfVh7vmyc8iiRxYnkf8LnH9KNXGiv62v7V7v5FXVzGtPR1JWfJ2/tsQY1Ujj971FJZG/R+OKMfEd33OK1lq+F/oRcfiNLI7vi3I2KpaFVk2yps1LXd+9TSZXVkld69q1KvA4dylqX1KnZWiu929Col2/RMhX2tGSYSIclZakV457Vo+J0j6XaZY5cuq3zfoV2X5dOdpVNI8I8X38kXcY20Q5gxu+zEc018UfQAOCoAAADrr0IzjKE0pRkmpRaumno00dgADxXpt0HlhJOcE5UG+rLe4X3Qn6J8dOJhqjdOW1w5rgfp3F4SNWEqdSKlCSalF7mmeIdM+h1TAVHJJzw8n1Z2va/5KnKXbx4ckrkx1teDmLLen6V2FzKcYqpF3jxs7mzyDpNGolrryZhMDQs9uhJa/ipN2T57L9i7pZVGcdqneEuXaJsbTPTMJjVJbydSqI81y3NalJ7NS/eafAZ4nxOxZGUUzUbJV5vhm4tretxLwuMUkduIjeLLfSpXFmMzPpd8enSpX60L/G/njJxjfwW1/UiBHF2Rm8wn8LMMXH/AFxfzhE7Xim9xyUm3suSUVotq+ZWIEs+V7Mg1ZtkLEULasrZJOjbZZmUZW1LSt1rJa3POcvxD2kos3GCxDjC61m9I33J832LlxINgW1KMYtU4/iteb5Lgu9+neWuHpIq8qwyhHVtt6yk97bd233stYxlN7FNavjwiubOqLbISkkRMbJzkoQTb7N5c5RkSppSnrL5pfV9pKy7K40lprJ75Pe/oiaPYsCjuXolkzOWl4AAMi4AAAAAAAAAAOvEYeNSMoTipRkrSjJXTT4NPedgADwnpv0PlgcR/Bv8Kd5U73ducL816NFblfSXZdpaM9l6eKm8JJTV5Nr4fNTXFeF79/aeB5zhlt3SEMsUpUaGGTlE3KxUasbogVMXKk910VuQyskaGWD20L2XUSsm6V6pN6GzoZopRvcwGB6MNy0ZoZ5fKlSk9rW2lufAkmckkee9Jajnj8TUSew5Rgpfl+JGF3C/O2vgfcBWTVj0fN+hChk06Vr1oN4mT4uqutPv6l4LuR5Jh6z2l2lmSHWiGOfZFxjalt1ilxWKkyyqYWUkcaOWyUtUVXRYkRMvqNM2GS1W7b7nbk/RmnOzlE2GDyynSSUYpfviyDlZ3w55TgZ1Hbdzb4Grw2FjBWiu98W+bGFwyhFRXi+b5ncaeLF0Vv0zcmTu/wCAAFxUAAAAAAAAAAAAAAA+N2ADBdOcS5VtjhCK+cltP2+Rh6uS7bvY1ea1/i1Zz/VK67lpHySOqnhTJySuTZr4o9YpFRgMlSe40eEy2x9w2FZbYWlYpJSOWEwaitxNwGC26ib/AAwd++X5fr4I4JlzgqGzFc3q+8c48LlYpmnSO6UU009U967D84Z/lzw2Jq0v/XUaX8t7xfjGz8T9Injv2xZVsYmFZLSrTs/56fVf/Fw+QxyI3GyvjSqVEXo/UjUirpGihk8WtDzfo5mDp1Er6M9VyuspxRmM0KOeAwbiTkuZ3UoCtTIHLRfYGpeEfl8iQQcol1H2P6E42sTuCZk5FUmAAWEAAAAAAAAAAAAAAFR0mx3w6LS/FPqru/M/l6otzB57mPxqzt+GPVj2ri/F+xTmn1iXYYdpEGlRvqWFKgcMNC5Y0aRmM02zjSokmnA5wgdiiCRU2dmDobU0vF+H+S6IWW0bRcufov2yaaeGPWIhllcgY37Vsr+LgJTS61GSmv5X1JeUr/0myI+YYRVaVSlLdOEovukmvcskuyaIQl1kmfmKMmn3G/6JZ5dKLMLisM4TlF74tp96dn5lhk1VwmmjJkjYX0e14aqmkSJw0M9kOP2kjS09URSsqlo7cpnZyjzV/l/2WhTUJbM4vtt4PQuTR4zuFfQjnX5WAAMlAAAAAAAAAAAAONWoopybskrt8kgAqOk2ZfDpbKfWnouyP5n7eJj6NG535ljXWqym926K5RW5e/izuwtPcZuafZmphh0iScHTLCB0UYEylEoOtnOERsXaiuLscmd+X07ycuXq/wDHqXY49pJFMpUmyxhGySXA+gGmIAAAB4H07y74ePxC4Oe2u6aU/cq8FCzNt9reC2cVTqL89K3jBtPycTI4WGpl5VUmjWxu4JmtyHE2sbrA1LpHnmVPgbPKquiRStM7LaLeqi2w9Tain2efEqpaok5XV3x8V7+w1x5VOvsTyxuN/RYAA0BQAAAAAAAAAAGX6V5rf+DF9s35qPu/AuM6zNUKbl+Z6RXbz7kYW7k227tu7b4t72LZ8lLqhrj47fZnKjEtsJTImFolrRhZCDHmzsjTJUDpgjvOopZ8lIssFTtBduvz/wAFdShtSUeb17uJcjnHj7IWzvxAADYsAAAGF+1jBbVCjU/RUcfCcb+sV8zzPC7z2jp1hPiYGuuMUpr+iSk/JM8XgrMz+SqlZo8Z3CjQZa9TWZfO1jJZXqjR5bVFS40+Glc5qWzJSXB+XE6cLLRHfOJNfZU/aLiMrpNcT6QcsraOL3rd3E41IS7RTM+UeroAAmRAAAAcalRRTk3ZJXbfBLecjL9LM1/8EX2z9VH3+RCcuqsnCHd0U+cZk69Ry/KtIrlH6vedVGB0wgTKEDNk72zUiqVEvDUyxjEi0ESoakCLO6mjm2Io4yZIgS8shduXLReP78yxI+Bp2gu3X5/4sSDSxR6xSEMjuTAALCAAAAdGNw/xKc4PdKEo/wC5Ne54E42dnv496P0IeF9IsL8PF14cqsrdze0vJoU5K0mOcR7aO/Kqho8K9bmTy+eqNNhnuYixx+mrwU9ETuBU4CoWsGdRVM4xqbMlL59xcp3KepEm5bWvHZe9eg1xp0+otmja7EwADwqAAAEHN8yVGm58d0Vzlw8OPgYGU3JuTd23dvm3rctc/wARKtVfCMLxir/Nvtb9EV6wz7PMRzNyf8H8KUVv05UYE+jTOihQfYTqKF3Fl7mq9O6nDQk0IHQmSIVDqgypzR2tnGEdppc3Y4uqduBqJTu76Lzf7ZOEG2kRlNKJcJH0j/fV2+X1H31dvl9TSECQCP8AfV2+X1H31dvl9QAkAj/fV2+X1H31dvl9QAkHkX2j4XYx0pfrhCXlsP8AtPVfvq7fL6mE+0nA/FnQnCyezKL2tNE01uvzZTnjcC/jyqZhsE9TU4J9VFFh8omnvj839DQ4LCyS1t+/Az+rH5SRc4CpuLqjPQocJBrQt6FQ4oshKSJjONCrsTT4ce5nF1l2nCpUROpJ2iu09MvgQcHjlsK99NPkd331dvl9TTTtWItU6JAI6xi7fL6n06c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760" name="AutoShape 8" descr="data:image/jpeg;base64,/9j/4AAQSkZJRgABAQAAAQABAAD/2wCEAAkGBhQSERISEhQWFRQWFBoYFRUUFBUUFxUVFhYVFBUVFBcXGyYeFxkkGRgVHy8gIycpLCwsFR4xNTAqNSYrLCkBCQoKDgwOGQ8PGiwcHSUuKSosKSwpLCwsLCksLCksLCwsLCwpLCwpLCwsKSwsLCwpKSwsLCwpLCwsLCkpLCwsLP/AABEIAP4AxgMBIgACEQEDEQH/xAAcAAEAAwADAQEAAAAAAAAAAAAABAUGAgMHAQj/xAA8EAACAQIDBAgDBgUEAwAAAAAAAQIDEQQFIRIxQVEGImFxgaGxwROR0QcUMkJS8CNygrLhYpKi8UNTwv/EABoBAAIDAQEAAAAAAAAAAAAAAAAEAgMFAQb/xAAjEQACAgIDAAIDAQEAAAAAAAAAAQIRAyEEEjEyUSJBYROB/9oADAMBAAIRAxEAPwD3E+OVj6Z7pBi/4sKfDZv2Xbt9CE59I2WYsf8ApLqaBM+lFlOJcZqDej8nwsXpzHPurO5cbxyoAAsKgAAAAAAAAAAAAAAAAAAAAAAAAAAAKuPSKm5uMVKSTttK1vDXUsoTuk1uZGM4y8ZOUJR+So5AAkQBj87e1i5coqK8r+5rqjsm+wx+DqbcUxbkSpJDvDj+Tl9EmF1Z8TTUKm1GL5pMzMd6NDgqsXCKTTsknZ7nbiQ472yfLWkyQABwzwAAAAAAAAAAAAAAAAAAAAAAAFF0uzF0qFou0p6f0/m9l4l6ZHpzhpSlRt+HrLufVfp6FWZtQdDHGipZUmRejdS+82WDfUXZdeZlsqwHw4p69viaHK6t1JPen6r/AAxXjOnQ1zaltE4AD5mnGpud+TMVksrwuuRr8xlajVfKEv7WYPo/X3IU5D2h/hrUi8jHXuYwNZxnJrepbuDT1sdtusu3/BHpv+LPvX9qFfGN/JNP6NTSqbSTXE5EPK59S3Jte/uTDTi7SZjzXWTQABIiAAAAAAAAAAAAAAAAAAAAcKtVRTlJ2SV2+SWrMPnOe/eJwUVaMW7c3e2r5dxcdOMe4UFBb5y1/ljq/PZMVklXaW1/qa+TE+Rk30NTh4VX+j/4bbDX+F4E7K3132x9yvovqItMuWv9P0KcW5xI5/jIsAAaRmkTNp2oVX/ol6WMHk9K03yubLpPUthar7F5yimZbKmJcn1GhxPGXnw1dPiV9Ov/AB6seTj/AGxLBvQqq2HcMQp8Jxs+9Xt5PyFZ/Y3j/dmkyqVpSjzSa9H7FmUeEq2nB9tn46F4aOF3EzORGpWAAXC4AAAAAAAAAAAAAAAAAAABiPtHq2VPsjJ/Nx+hk+iik4btPiSfovW5ffaNW2quz+mCXi7y90Rei9NKnSS/Sn4y6z82zMzO5s3eP+OFGtw1Pqlngd6X+n6EShHQlYWXXj3ex3FqSEcztMsAAaQgRsywiq0qlN/mg181o/mYLJq92ejM8thF0MXVpPhN27nrF/JoU5K0mPcR+o19SLcT7OG1HzXeccHVukd8la4s9oY8dHSleOhfYattRUua8+PmUNPRtFnlVX8UeWq8f35l/HlToo5EbjZYAAdEAAAAAAAAAAAAAAAAAAB1YmuoQlN7oxbfgrgB5h05xCdet3pfKKj6o55JOypW/RH+1FXm85VHs75Tl/yk7+5b4PB2lG2ltOzTQyJu22ehiusVE2eHl1TuwjvOP74MiUH1bE7LI9Zvs9WWY9yijPyaTZZAA0zOB530+o/DxVOqvzwV++La9Nk9EMd9pOFvRpT/AEya/wByv/8AJTmVwZfx3WREfJscnFalu8TGSsmeawzGUIWXP5IuMkzPVdZ/Mz034av+aezZwhfvO3C1HCW1v0s18iFQxd5tcbKS7nvXzuSXPU7FuLsplG9MvaVVSSa3M5lJgsZ8OVn+F7+x8y6TNHHNTVmdlxuDPoALCoAAAAAAAAAAAAABUdKMSo4epG/WlGyjxeqvZd1ydjswhSjtTfcuL7kY3F4l1JSqS7XbsW5LsRRlyUqXo1x8TlLt+kU2WZbOVRzlGyS6u1ZavRu3d6mhw+DatdEXL4t6tlr8S3FvsM+tGrN2Sow0J2Vr8Xh7kR7idlkbJ9/sXYV+aM7M/wAGTQAaIiDP9OKW1hX2Ti/WPuaArukOFdTDVYrV7N0ubi1JLyIzVxaJ43UkzyDFQSi7kTL6uzLV9q7jtzWZHy2mpxvf8MrP1X77DONhOtG7yjFbTjLl6Gia48GZXI5rga2lC8SK3ojN1s6XFtE/K8fupy38H7EHYa7Doc9p2W/nu8iUJODtFc4LIqZqgVuXY96Qqb+EufY+31LI0YyUlaMyUXF0wACREAAAAAAAV2a53Cjp+KfCK9ZckRs/z74S2IWc3ve9QXN9vYZJpu8pO99bvVvtF8ubrpejeHj9vyl4SMVjJ1puc+yyW5LkrndTwsvD2Kyni1tGhwNVNCUns0PitHGnhoJaaPxOzCYd31d7P/okSirXOVDRHLb0V9tHaWGA3Pv9iujEsMv3PvLsHzFM3xJYANATAAADxT7QcmqYWrKWy3RnJuE1uV9dh8mvNLvtlcqzT4bmnptLzV/qz9H4vBwqwlTqRU4SVpRkrprk0eLdOvs8eDl8WleWHb0b1lSb3Rm+MeUvB82pkxVtD2PPen6dGRdI7Tsz0rLMxU4o8KlTcJXWjv8Au5tui/ShWUZO0kKtNOxzspKj1GLuddTDrufYVWBzyMralpTxSZ2/spprw4fBfO5Jo4ucdzuuT18959TQcCyOvCMmpaaJ+Hx0Z6bnyftzJJRVKJKwGZ6/Dqfi/K/1dnf6jMMt6kK5MNK4lmcalRRTbaSW9vRI4YnExpwlOTtFK7/fMxGY5zKvLXSCfVh7vmyc8iiRxYnkf8LnH9KNXGiv62v7V7v5FXVzGtPR1JWfJ2/tsQY1Ujj971FJZG/R+OKMfEd33OK1lq+F/oRcfiNLI7vi3I2KpaFVk2yps1LXd+9TSZXVkld69q1KvA4dylqX1KnZWiu929Col2/RMhX2tGSYSIclZakV457Vo+J0j6XaZY5cuq3zfoV2X5dOdpVNI8I8X38kXcY20Q5gxu+zEc018UfQAOCoAAADrr0IzjKE0pRkmpRaumno00dgADxXpt0HlhJOcE5UG+rLe4X3Qn6J8dOJhqjdOW1w5rgfp3F4SNWEqdSKlCSalF7mmeIdM+h1TAVHJJzw8n1Z2va/5KnKXbx4ckrkx1teDmLLen6V2FzKcYqpF3jxs7mzyDpNGolrryZhMDQs9uhJa/ipN2T57L9i7pZVGcdqneEuXaJsbTPTMJjVJbydSqI81y3NalJ7NS/eafAZ4nxOxZGUUzUbJV5vhm4tretxLwuMUkduIjeLLfSpXFmMzPpd8enSpX60L/G/njJxjfwW1/UiBHF2Rm8wn8LMMXH/AFxfzhE7Xim9xyUm3suSUVotq+ZWIEs+V7Mg1ZtkLEULasrZJOjbZZmUZW1LSt1rJa3POcvxD2kos3GCxDjC61m9I33J832LlxINgW1KMYtU4/iteb5Lgu9+neWuHpIq8qwyhHVtt6yk97bd233stYxlN7FNavjwiubOqLbISkkRMbJzkoQTb7N5c5RkSppSnrL5pfV9pKy7K40lprJ75Pe/oiaPYsCjuXolkzOWl4AAMi4AAAAAAAAAAOvEYeNSMoTipRkrSjJXTT4NPedgADwnpv0PlgcR/Bv8Kd5U73ducL816NFblfSXZdpaM9l6eKm8JJTV5Nr4fNTXFeF79/aeB5zhlt3SEMsUpUaGGTlE3KxUasbogVMXKk910VuQyskaGWD20L2XUSsm6V6pN6GzoZopRvcwGB6MNy0ZoZ5fKlSk9rW2lufAkmckkee9Jajnj8TUSew5Rgpfl+JGF3C/O2vgfcBWTVj0fN+hChk06Vr1oN4mT4uqutPv6l4LuR5Jh6z2l2lmSHWiGOfZFxjalt1ilxWKkyyqYWUkcaOWyUtUVXRYkRMvqNM2GS1W7b7nbk/RmnOzlE2GDyynSSUYpfviyDlZ3w55TgZ1Hbdzb4Grw2FjBWiu98W+bGFwyhFRXi+b5ncaeLF0Vv0zcmTu/wCAAFxUAAAAAAAAAAAAAAA+N2ADBdOcS5VtjhCK+cltP2+Rh6uS7bvY1ea1/i1Zz/VK67lpHySOqnhTJySuTZr4o9YpFRgMlSe40eEy2x9w2FZbYWlYpJSOWEwaitxNwGC26ib/AAwd++X5fr4I4JlzgqGzFc3q+8c48LlYpmnSO6UU009U967D84Z/lzw2Jq0v/XUaX8t7xfjGz8T9Injv2xZVsYmFZLSrTs/56fVf/Fw+QxyI3GyvjSqVEXo/UjUirpGihk8WtDzfo5mDp1Er6M9VyuspxRmM0KOeAwbiTkuZ3UoCtTIHLRfYGpeEfl8iQQcol1H2P6E42sTuCZk5FUmAAWEAAAAAAAAAAAAAAFR0mx3w6LS/FPqru/M/l6otzB57mPxqzt+GPVj2ri/F+xTmn1iXYYdpEGlRvqWFKgcMNC5Y0aRmM02zjSokmnA5wgdiiCRU2dmDobU0vF+H+S6IWW0bRcufov2yaaeGPWIhllcgY37Vsr+LgJTS61GSmv5X1JeUr/0myI+YYRVaVSlLdOEovukmvcskuyaIQl1kmfmKMmn3G/6JZ5dKLMLisM4TlF74tp96dn5lhk1VwmmjJkjYX0e14aqmkSJw0M9kOP2kjS09URSsqlo7cpnZyjzV/l/2WhTUJbM4vtt4PQuTR4zuFfQjnX5WAAMlAAAAAAAAAAAAONWoopybskrt8kgAqOk2ZfDpbKfWnouyP5n7eJj6NG535ljXWqym926K5RW5e/izuwtPcZuafZmphh0iScHTLCB0UYEylEoOtnOERsXaiuLscmd+X07ycuXq/wDHqXY49pJFMpUmyxhGySXA+gGmIAAAB4H07y74ePxC4Oe2u6aU/cq8FCzNt9reC2cVTqL89K3jBtPycTI4WGpl5VUmjWxu4JmtyHE2sbrA1LpHnmVPgbPKquiRStM7LaLeqi2w9Tain2efEqpaok5XV3x8V7+w1x5VOvsTyxuN/RYAA0BQAAAAAAAAAAGX6V5rf+DF9s35qPu/AuM6zNUKbl+Z6RXbz7kYW7k227tu7b4t72LZ8lLqhrj47fZnKjEtsJTImFolrRhZCDHmzsjTJUDpgjvOopZ8lIssFTtBduvz/wAFdShtSUeb17uJcjnHj7IWzvxAADYsAAAGF+1jBbVCjU/RUcfCcb+sV8zzPC7z2jp1hPiYGuuMUpr+iSk/JM8XgrMz+SqlZo8Z3CjQZa9TWZfO1jJZXqjR5bVFS40+Glc5qWzJSXB+XE6cLLRHfOJNfZU/aLiMrpNcT6QcsraOL3rd3E41IS7RTM+UeroAAmRAAAAcalRRTk3ZJXbfBLecjL9LM1/8EX2z9VH3+RCcuqsnCHd0U+cZk69Ry/KtIrlH6vedVGB0wgTKEDNk72zUiqVEvDUyxjEi0ESoakCLO6mjm2Io4yZIgS8shduXLReP78yxI+Bp2gu3X5/4sSDSxR6xSEMjuTAALCAAAAdGNw/xKc4PdKEo/wC5Ne54E42dnv496P0IeF9IsL8PF14cqsrdze0vJoU5K0mOcR7aO/Kqho8K9bmTy+eqNNhnuYixx+mrwU9ETuBU4CoWsGdRVM4xqbMlL59xcp3KepEm5bWvHZe9eg1xp0+otmja7EwADwqAAAEHN8yVGm58d0Vzlw8OPgYGU3JuTd23dvm3rctc/wARKtVfCMLxir/Nvtb9EV6wz7PMRzNyf8H8KUVv05UYE+jTOihQfYTqKF3Fl7mq9O6nDQk0IHQmSIVDqgypzR2tnGEdppc3Y4uqduBqJTu76Lzf7ZOEG2kRlNKJcJH0j/fV2+X1H31dvl9TSECQCP8AfV2+X1H31dvl9QAkAj/fV2+X1H31dvl9QAkHkX2j4XYx0pfrhCXlsP8AtPVfvq7fL6mE+0nA/FnQnCyezKL2tNE01uvzZTnjcC/jyqZhsE9TU4J9VFFh8omnvj839DQ4LCyS1t+/Az+rH5SRc4CpuLqjPQocJBrQt6FQ4oshKSJjONCrsTT4ce5nF1l2nCpUROpJ2iu09MvgQcHjlsK99NPkd331dvl9TTTtWItU6JAI6xi7fL6n06c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2074460" y="1064525"/>
            <a:ext cx="4276205" cy="4269475"/>
            <a:chOff x="2769265" y="1752600"/>
            <a:chExt cx="3581400" cy="3581400"/>
          </a:xfrm>
        </p:grpSpPr>
        <p:sp>
          <p:nvSpPr>
            <p:cNvPr id="2" name="Oval 1"/>
            <p:cNvSpPr/>
            <p:nvPr/>
          </p:nvSpPr>
          <p:spPr>
            <a:xfrm>
              <a:off x="2769265" y="1752600"/>
              <a:ext cx="3581400" cy="3581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 descr="ide_logo_hi_res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0238" y="2914650"/>
              <a:ext cx="2239454" cy="1257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="" xmlns:p14="http://schemas.microsoft.com/office/powerpoint/2010/main" val="5242128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2951224"/>
            <a:ext cx="9144000" cy="895713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endParaRPr lang="en-US" sz="8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10-Point Star 2"/>
          <p:cNvSpPr/>
          <p:nvPr/>
        </p:nvSpPr>
        <p:spPr>
          <a:xfrm>
            <a:off x="1700464" y="496781"/>
            <a:ext cx="5678905" cy="5775158"/>
          </a:xfrm>
          <a:prstGeom prst="star10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bg1"/>
                </a:solidFill>
              </a:rPr>
              <a:t>What are Management Role and Responsibility?</a:t>
            </a:r>
            <a:endParaRPr lang="en-US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752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2041"/>
            <a:ext cx="9144000" cy="808509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Management Role and Responsibility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971" y="1228299"/>
            <a:ext cx="8134066" cy="5104262"/>
          </a:xfrm>
        </p:spPr>
        <p:txBody>
          <a:bodyPr>
            <a:noAutofit/>
          </a:bodyPr>
          <a:lstStyle/>
          <a:p>
            <a:pPr marL="257168" indent="-257168">
              <a:buClr>
                <a:srgbClr val="FFFF00"/>
              </a:buClr>
              <a:buFont typeface="+mj-lt"/>
              <a:buAutoNum type="arabicPeriod"/>
            </a:pPr>
            <a:r>
              <a:rPr lang="en-US" sz="3200" dirty="0" smtClean="0">
                <a:solidFill>
                  <a:schemeClr val="bg1"/>
                </a:solidFill>
              </a:rPr>
              <a:t>Management </a:t>
            </a:r>
            <a:r>
              <a:rPr lang="en-US" sz="3200" dirty="0">
                <a:solidFill>
                  <a:schemeClr val="bg1"/>
                </a:solidFill>
              </a:rPr>
              <a:t>is responsible for establishing a good system of internal controls at projects and its offices</a:t>
            </a:r>
            <a:r>
              <a:rPr lang="en-US" sz="3200" dirty="0" smtClean="0">
                <a:solidFill>
                  <a:schemeClr val="bg1"/>
                </a:solidFill>
              </a:rPr>
              <a:t>.</a:t>
            </a:r>
          </a:p>
          <a:p>
            <a:pPr marL="257168" indent="-257168">
              <a:buClr>
                <a:srgbClr val="FFFF00"/>
              </a:buClr>
              <a:buFont typeface="+mj-lt"/>
              <a:buAutoNum type="arabicPeriod"/>
            </a:pPr>
            <a:endParaRPr lang="en-US" sz="1100" dirty="0">
              <a:solidFill>
                <a:schemeClr val="bg1"/>
              </a:solidFill>
            </a:endParaRPr>
          </a:p>
          <a:p>
            <a:pPr marL="257168" indent="-257168">
              <a:buClr>
                <a:srgbClr val="FFFF00"/>
              </a:buClr>
              <a:buFont typeface="+mj-lt"/>
              <a:buAutoNum type="arabicPeriod"/>
            </a:pPr>
            <a:r>
              <a:rPr lang="en-US" sz="3200" dirty="0" smtClean="0">
                <a:solidFill>
                  <a:schemeClr val="bg1"/>
                </a:solidFill>
              </a:rPr>
              <a:t>All </a:t>
            </a:r>
            <a:r>
              <a:rPr lang="en-US" sz="3200" dirty="0">
                <a:solidFill>
                  <a:schemeClr val="bg1"/>
                </a:solidFill>
              </a:rPr>
              <a:t>managers have the responsibility to make sure internal controls are understood and followed by staff. </a:t>
            </a:r>
            <a:endParaRPr lang="en-US" sz="3200" dirty="0" smtClean="0">
              <a:solidFill>
                <a:schemeClr val="bg1"/>
              </a:solidFill>
            </a:endParaRPr>
          </a:p>
          <a:p>
            <a:pPr marL="257168" indent="-257168">
              <a:buClr>
                <a:srgbClr val="FFFF00"/>
              </a:buClr>
              <a:buFont typeface="+mj-lt"/>
              <a:buAutoNum type="arabicPeriod"/>
            </a:pPr>
            <a:endParaRPr lang="en-US" sz="1100" dirty="0">
              <a:solidFill>
                <a:schemeClr val="bg1"/>
              </a:solidFill>
            </a:endParaRPr>
          </a:p>
          <a:p>
            <a:pPr marL="257168" indent="-257168">
              <a:buClr>
                <a:srgbClr val="FFFF00"/>
              </a:buClr>
              <a:buFont typeface="+mj-lt"/>
              <a:buAutoNum type="arabicPeriod"/>
            </a:pPr>
            <a:r>
              <a:rPr lang="en-US" sz="3200" dirty="0" smtClean="0">
                <a:solidFill>
                  <a:schemeClr val="bg1"/>
                </a:solidFill>
              </a:rPr>
              <a:t>Management </a:t>
            </a:r>
            <a:r>
              <a:rPr lang="en-US" sz="3200" dirty="0">
                <a:solidFill>
                  <a:schemeClr val="bg1"/>
                </a:solidFill>
              </a:rPr>
              <a:t>should be informed of problems, issues and any suggestions for improvement.</a:t>
            </a:r>
          </a:p>
          <a:p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913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9143999" cy="657225"/>
          </a:xfrm>
        </p:spPr>
        <p:txBody>
          <a:bodyPr>
            <a:normAutofit/>
          </a:bodyPr>
          <a:lstStyle/>
          <a:p>
            <a:pPr algn="ctr"/>
            <a:r>
              <a:rPr lang="en-AU" sz="4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Manager’s Financial Role</a:t>
            </a:r>
            <a:endParaRPr lang="en-US" sz="4000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2012" y="667634"/>
            <a:ext cx="8748215" cy="6067534"/>
          </a:xfrm>
        </p:spPr>
        <p:txBody>
          <a:bodyPr>
            <a:noAutofit/>
          </a:bodyPr>
          <a:lstStyle/>
          <a:p>
            <a:r>
              <a:rPr lang="en-A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Policies and Procedures</a:t>
            </a:r>
          </a:p>
          <a:p>
            <a:r>
              <a:rPr lang="en-AU" dirty="0" smtClean="0">
                <a:solidFill>
                  <a:schemeClr val="bg1"/>
                </a:solidFill>
              </a:rPr>
              <a:t>A </a:t>
            </a:r>
            <a:r>
              <a:rPr lang="en-AU" dirty="0">
                <a:solidFill>
                  <a:schemeClr val="bg1"/>
                </a:solidFill>
              </a:rPr>
              <a:t>manager should fully understand his financial role and responsibilities within his project, and must have clear understanding of </a:t>
            </a:r>
            <a:r>
              <a:rPr lang="en-AU" dirty="0" smtClean="0">
                <a:solidFill>
                  <a:schemeClr val="bg1"/>
                </a:solidFill>
              </a:rPr>
              <a:t>the Organization </a:t>
            </a:r>
            <a:r>
              <a:rPr lang="en-AU" dirty="0">
                <a:solidFill>
                  <a:schemeClr val="bg1"/>
                </a:solidFill>
              </a:rPr>
              <a:t>financial policies and procedures</a:t>
            </a:r>
            <a:r>
              <a:rPr lang="en-AU" dirty="0" smtClean="0">
                <a:solidFill>
                  <a:schemeClr val="bg1"/>
                </a:solidFill>
              </a:rPr>
              <a:t>.</a:t>
            </a:r>
            <a:endParaRPr lang="en-AU" dirty="0">
              <a:solidFill>
                <a:schemeClr val="bg1"/>
              </a:solidFill>
            </a:endParaRPr>
          </a:p>
          <a:p>
            <a:endParaRPr lang="en-AU" sz="11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A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</a:t>
            </a:r>
            <a:r>
              <a:rPr lang="en-A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should a manager be aware of:</a:t>
            </a:r>
            <a:endParaRPr 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57168" indent="-257168">
              <a:buClr>
                <a:srgbClr val="FFFF00"/>
              </a:buClr>
              <a:buFont typeface="+mj-lt"/>
              <a:buAutoNum type="arabicPeriod"/>
            </a:pPr>
            <a:r>
              <a:rPr lang="en-AU" dirty="0">
                <a:solidFill>
                  <a:schemeClr val="bg1"/>
                </a:solidFill>
              </a:rPr>
              <a:t>Donor’s required financial reporting and processes, i.e. financial reporting format, date of submission of reports, audit requirements, etc.</a:t>
            </a:r>
            <a:endParaRPr lang="en-US" dirty="0">
              <a:solidFill>
                <a:schemeClr val="bg1"/>
              </a:solidFill>
            </a:endParaRPr>
          </a:p>
          <a:p>
            <a:pPr marL="257168" indent="-257168">
              <a:buClr>
                <a:srgbClr val="FFFF00"/>
              </a:buClr>
              <a:buFont typeface="+mj-lt"/>
              <a:buAutoNum type="arabicPeriod"/>
            </a:pPr>
            <a:r>
              <a:rPr lang="en-AU" dirty="0">
                <a:solidFill>
                  <a:schemeClr val="bg1"/>
                </a:solidFill>
              </a:rPr>
              <a:t>Project’s plans and budgets</a:t>
            </a:r>
            <a:endParaRPr lang="en-US" dirty="0">
              <a:solidFill>
                <a:schemeClr val="bg1"/>
              </a:solidFill>
            </a:endParaRPr>
          </a:p>
          <a:p>
            <a:pPr marL="257168" indent="-257168">
              <a:buClr>
                <a:srgbClr val="FFFF00"/>
              </a:buClr>
              <a:buFont typeface="+mj-lt"/>
              <a:buAutoNum type="arabicPeriod"/>
            </a:pPr>
            <a:r>
              <a:rPr lang="en-AU" dirty="0">
                <a:solidFill>
                  <a:schemeClr val="bg1"/>
                </a:solidFill>
              </a:rPr>
              <a:t>Cash needs during the month</a:t>
            </a:r>
            <a:endParaRPr lang="en-US" dirty="0">
              <a:solidFill>
                <a:schemeClr val="bg1"/>
              </a:solidFill>
            </a:endParaRPr>
          </a:p>
          <a:p>
            <a:pPr marL="257168" indent="-257168">
              <a:buClr>
                <a:srgbClr val="FFFF00"/>
              </a:buClr>
              <a:buFont typeface="+mj-lt"/>
              <a:buAutoNum type="arabicPeriod"/>
            </a:pPr>
            <a:r>
              <a:rPr lang="en-AU" dirty="0">
                <a:solidFill>
                  <a:schemeClr val="bg1"/>
                </a:solidFill>
              </a:rPr>
              <a:t>Level of financial approvals</a:t>
            </a:r>
            <a:endParaRPr lang="en-US" dirty="0">
              <a:solidFill>
                <a:schemeClr val="bg1"/>
              </a:solidFill>
            </a:endParaRPr>
          </a:p>
          <a:p>
            <a:pPr marL="257168" indent="-257168">
              <a:buClr>
                <a:srgbClr val="FFFF00"/>
              </a:buClr>
              <a:buFont typeface="+mj-lt"/>
              <a:buAutoNum type="arabicPeriod"/>
            </a:pPr>
            <a:r>
              <a:rPr lang="en-AU" dirty="0">
                <a:solidFill>
                  <a:schemeClr val="bg1"/>
                </a:solidFill>
              </a:rPr>
              <a:t>Manual of </a:t>
            </a:r>
            <a:r>
              <a:rPr lang="en-AU" dirty="0" smtClean="0">
                <a:solidFill>
                  <a:schemeClr val="bg1"/>
                </a:solidFill>
              </a:rPr>
              <a:t>Organization </a:t>
            </a:r>
            <a:r>
              <a:rPr lang="en-AU" dirty="0">
                <a:solidFill>
                  <a:schemeClr val="bg1"/>
                </a:solidFill>
              </a:rPr>
              <a:t>Financial policies and procedures</a:t>
            </a:r>
            <a:endParaRPr lang="en-US" dirty="0">
              <a:solidFill>
                <a:schemeClr val="bg1"/>
              </a:solidFill>
            </a:endParaRPr>
          </a:p>
          <a:p>
            <a:pPr marL="257168" indent="-257168">
              <a:buClr>
                <a:srgbClr val="FFFF00"/>
              </a:buClr>
              <a:buFont typeface="+mj-lt"/>
              <a:buAutoNum type="arabicPeriod"/>
            </a:pPr>
            <a:r>
              <a:rPr lang="en-AU" dirty="0">
                <a:solidFill>
                  <a:schemeClr val="bg1"/>
                </a:solidFill>
              </a:rPr>
              <a:t>Financial information in the Monthly Project Financial Report, i.e. monitoring of actual expenditures against the budget</a:t>
            </a:r>
            <a:endParaRPr lang="en-US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876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pPr algn="ctr"/>
            <a:r>
              <a:rPr lang="en-AU" sz="3600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Manager’s Financial </a:t>
            </a:r>
            <a:r>
              <a:rPr lang="en-AU" sz="3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Role (cont’)</a:t>
            </a:r>
            <a:endParaRPr lang="en-US" sz="3600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422" y="900752"/>
            <a:ext cx="8775510" cy="5957247"/>
          </a:xfrm>
        </p:spPr>
        <p:txBody>
          <a:bodyPr>
            <a:noAutofit/>
          </a:bodyPr>
          <a:lstStyle/>
          <a:p>
            <a:r>
              <a:rPr lang="en-AU" sz="2800" b="1" dirty="0">
                <a:solidFill>
                  <a:srgbClr val="FFFF00"/>
                </a:solidFill>
              </a:rPr>
              <a:t>Budget</a:t>
            </a:r>
            <a:endParaRPr lang="en-AU" sz="2800" dirty="0">
              <a:solidFill>
                <a:srgbClr val="FFFF00"/>
              </a:solidFill>
            </a:endParaRPr>
          </a:p>
          <a:p>
            <a:pPr marL="257175" indent="-257175">
              <a:buFont typeface="Wingdings" pitchFamily="2" charset="2"/>
              <a:buChar char="v"/>
            </a:pPr>
            <a:r>
              <a:rPr lang="en-AU" sz="2800" dirty="0" smtClean="0">
                <a:solidFill>
                  <a:schemeClr val="bg1"/>
                </a:solidFill>
              </a:rPr>
              <a:t>It </a:t>
            </a:r>
            <a:r>
              <a:rPr lang="en-AU" sz="2800" dirty="0">
                <a:solidFill>
                  <a:schemeClr val="bg1"/>
                </a:solidFill>
              </a:rPr>
              <a:t>is the responsibility of the Program / Project Managers to monitor actual spending of project expenditures against its </a:t>
            </a:r>
            <a:r>
              <a:rPr lang="en-AU" sz="2800" dirty="0" smtClean="0">
                <a:solidFill>
                  <a:schemeClr val="bg1"/>
                </a:solidFill>
              </a:rPr>
              <a:t>budget.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257175" indent="-257175">
              <a:buFont typeface="Wingdings" pitchFamily="2" charset="2"/>
              <a:buChar char="v"/>
            </a:pPr>
            <a:r>
              <a:rPr lang="en-AU" sz="2800" dirty="0" smtClean="0">
                <a:solidFill>
                  <a:schemeClr val="bg1"/>
                </a:solidFill>
              </a:rPr>
              <a:t>The </a:t>
            </a:r>
            <a:r>
              <a:rPr lang="en-AU" sz="2800" dirty="0">
                <a:solidFill>
                  <a:schemeClr val="bg1"/>
                </a:solidFill>
              </a:rPr>
              <a:t>Program/ Project Manager should ensure that the following requirements are met:</a:t>
            </a:r>
            <a:endParaRPr lang="en-US" sz="2800" dirty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AU" sz="2400" dirty="0" smtClean="0">
                <a:solidFill>
                  <a:schemeClr val="bg1"/>
                </a:solidFill>
              </a:rPr>
              <a:t>Donor’s </a:t>
            </a:r>
            <a:r>
              <a:rPr lang="en-AU" sz="2400" dirty="0">
                <a:solidFill>
                  <a:schemeClr val="bg1"/>
                </a:solidFill>
              </a:rPr>
              <a:t>funds are properly spent according to the planned </a:t>
            </a:r>
            <a:r>
              <a:rPr lang="en-AU" sz="2400" dirty="0" smtClean="0">
                <a:solidFill>
                  <a:schemeClr val="bg1"/>
                </a:solidFill>
              </a:rPr>
              <a:t>activities</a:t>
            </a:r>
            <a:endParaRPr lang="en-US" sz="2400" dirty="0">
              <a:solidFill>
                <a:schemeClr val="bg1"/>
              </a:solidFill>
            </a:endParaRPr>
          </a:p>
          <a:p>
            <a:pPr marL="971550" lvl="1" indent="-514350">
              <a:buClr>
                <a:srgbClr val="FFFF00"/>
              </a:buClr>
              <a:buFont typeface="+mj-lt"/>
              <a:buAutoNum type="arabicPeriod"/>
            </a:pPr>
            <a:r>
              <a:rPr lang="en-AU" sz="2400" dirty="0" smtClean="0">
                <a:solidFill>
                  <a:schemeClr val="bg1"/>
                </a:solidFill>
              </a:rPr>
              <a:t>The </a:t>
            </a:r>
            <a:r>
              <a:rPr lang="en-AU" sz="2400" dirty="0">
                <a:solidFill>
                  <a:schemeClr val="bg1"/>
                </a:solidFill>
              </a:rPr>
              <a:t>key project staff understands the budget line items where project payments should be </a:t>
            </a:r>
            <a:r>
              <a:rPr lang="en-AU" sz="2400" dirty="0" smtClean="0">
                <a:solidFill>
                  <a:schemeClr val="bg1"/>
                </a:solidFill>
              </a:rPr>
              <a:t>charged.</a:t>
            </a:r>
          </a:p>
          <a:p>
            <a:pPr marL="971550" lvl="1" indent="-514350">
              <a:buClr>
                <a:srgbClr val="FFFF00"/>
              </a:buClr>
              <a:buFont typeface="+mj-lt"/>
              <a:buAutoNum type="arabicPeriod"/>
            </a:pPr>
            <a:r>
              <a:rPr lang="en-AU" sz="2400" dirty="0" smtClean="0">
                <a:solidFill>
                  <a:schemeClr val="bg1"/>
                </a:solidFill>
              </a:rPr>
              <a:t>Sufficient </a:t>
            </a:r>
            <a:r>
              <a:rPr lang="en-AU" sz="2400" dirty="0">
                <a:solidFill>
                  <a:schemeClr val="bg1"/>
                </a:solidFill>
              </a:rPr>
              <a:t>contribution for </a:t>
            </a:r>
            <a:r>
              <a:rPr lang="en-AU" sz="2400" dirty="0" smtClean="0">
                <a:solidFill>
                  <a:schemeClr val="bg1"/>
                </a:solidFill>
              </a:rPr>
              <a:t>the project </a:t>
            </a:r>
            <a:r>
              <a:rPr lang="en-AU" sz="2400" dirty="0">
                <a:solidFill>
                  <a:schemeClr val="bg1"/>
                </a:solidFill>
              </a:rPr>
              <a:t>support cost is budgeted, i.e. for finance, admin and management support </a:t>
            </a:r>
            <a:r>
              <a:rPr lang="en-AU" sz="2400" dirty="0" smtClean="0">
                <a:solidFill>
                  <a:schemeClr val="bg1"/>
                </a:solidFill>
              </a:rPr>
              <a:t>cost.</a:t>
            </a:r>
          </a:p>
          <a:p>
            <a:pPr marL="971550" lvl="1" indent="-514350">
              <a:buClr>
                <a:srgbClr val="FFFF00"/>
              </a:buClr>
              <a:buFont typeface="+mj-lt"/>
              <a:buAutoNum type="arabicPeriod"/>
            </a:pPr>
            <a:r>
              <a:rPr lang="en-AU" sz="2400" dirty="0" smtClean="0">
                <a:solidFill>
                  <a:schemeClr val="bg1"/>
                </a:solidFill>
              </a:rPr>
              <a:t>The </a:t>
            </a:r>
            <a:r>
              <a:rPr lang="en-AU" sz="2400" dirty="0">
                <a:solidFill>
                  <a:schemeClr val="bg1"/>
                </a:solidFill>
              </a:rPr>
              <a:t>actual expenditures of the project do not exceed donor’s approved </a:t>
            </a:r>
            <a:r>
              <a:rPr lang="en-AU" dirty="0">
                <a:solidFill>
                  <a:schemeClr val="bg1"/>
                </a:solidFill>
              </a:rPr>
              <a:t>budget.</a:t>
            </a:r>
            <a:endParaRPr lang="en-US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797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3151"/>
            <a:ext cx="3875964" cy="434663"/>
          </a:xfrm>
        </p:spPr>
        <p:txBody>
          <a:bodyPr>
            <a:noAutofit/>
          </a:bodyPr>
          <a:lstStyle/>
          <a:p>
            <a:r>
              <a:rPr lang="en-AU" sz="2800" b="1" dirty="0">
                <a:solidFill>
                  <a:srgbClr val="FFFF00"/>
                </a:solidFill>
                <a:latin typeface="+mn-lt"/>
              </a:rPr>
              <a:t>Manager’s Financial Role</a:t>
            </a:r>
            <a:endParaRPr lang="en-US" sz="2800" dirty="0">
              <a:solidFill>
                <a:srgbClr val="FFFF00"/>
              </a:solidFill>
              <a:latin typeface="+mn-lt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02840359"/>
              </p:ext>
            </p:extLst>
          </p:nvPr>
        </p:nvGraphicFramePr>
        <p:xfrm>
          <a:off x="84326" y="709683"/>
          <a:ext cx="8935873" cy="618613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943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801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86134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826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1800" dirty="0">
                          <a:solidFill>
                            <a:srgbClr val="00B0F0"/>
                          </a:solidFill>
                          <a:effectLst/>
                        </a:rPr>
                        <a:t>Responsibility</a:t>
                      </a:r>
                      <a:endParaRPr lang="en-US" sz="180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4572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1800" b="1" kern="1200" dirty="0">
                          <a:solidFill>
                            <a:srgbClr val="00B0F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Program/ Project Manager</a:t>
                      </a:r>
                      <a:endParaRPr lang="en-US" sz="1800" b="1" kern="1200" dirty="0">
                        <a:solidFill>
                          <a:srgbClr val="00B0F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4572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1800" b="1" kern="1200" dirty="0">
                          <a:solidFill>
                            <a:srgbClr val="00B0F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Finance Officer</a:t>
                      </a:r>
                      <a:endParaRPr lang="en-US" sz="1800" b="1" kern="1200" dirty="0">
                        <a:solidFill>
                          <a:srgbClr val="00B0F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4778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AU" sz="14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dirty="0" smtClean="0">
                          <a:solidFill>
                            <a:schemeClr val="bg1"/>
                          </a:solidFill>
                          <a:effectLst/>
                        </a:rPr>
                        <a:t>Financial Management</a:t>
                      </a:r>
                    </a:p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b="1" dirty="0">
                          <a:solidFill>
                            <a:schemeClr val="bg1"/>
                          </a:solidFill>
                          <a:effectLst/>
                        </a:rPr>
                        <a:t>The Manager</a:t>
                      </a:r>
                      <a:r>
                        <a:rPr lang="en-AU" sz="14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>
                          <a:solidFill>
                            <a:srgbClr val="FFFF00"/>
                          </a:solidFill>
                          <a:effectLst/>
                        </a:rPr>
                        <a:t>is responsible for the overall management of its project, which includes the financial management.</a:t>
                      </a:r>
                      <a:endParaRPr lang="en-US" sz="1400" b="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dirty="0">
                          <a:solidFill>
                            <a:srgbClr val="FFFF00"/>
                          </a:solidFill>
                          <a:effectLst/>
                        </a:rPr>
                        <a:t>The Finance staff </a:t>
                      </a:r>
                      <a:r>
                        <a:rPr lang="en-AU" sz="1400" b="0" dirty="0">
                          <a:solidFill>
                            <a:schemeClr val="bg1"/>
                          </a:solidFill>
                          <a:effectLst/>
                        </a:rPr>
                        <a:t>provides technical support and financial information to the Project Manager.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3434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AU" sz="14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dirty="0" smtClean="0">
                          <a:solidFill>
                            <a:schemeClr val="bg1"/>
                          </a:solidFill>
                          <a:effectLst/>
                        </a:rPr>
                        <a:t>Cash Management</a:t>
                      </a:r>
                    </a:p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b="1" dirty="0">
                          <a:solidFill>
                            <a:schemeClr val="bg1"/>
                          </a:solidFill>
                          <a:effectLst/>
                        </a:rPr>
                        <a:t>The Manager</a:t>
                      </a:r>
                      <a:r>
                        <a:rPr lang="en-AU" sz="14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>
                          <a:solidFill>
                            <a:srgbClr val="FFFF00"/>
                          </a:solidFill>
                          <a:effectLst/>
                        </a:rPr>
                        <a:t>informs the Finance Officer the total cash needs of the project during the month.</a:t>
                      </a:r>
                      <a:endParaRPr lang="en-US" sz="1400" b="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b="1" dirty="0">
                          <a:solidFill>
                            <a:srgbClr val="FFFF00"/>
                          </a:solidFill>
                          <a:effectLst/>
                        </a:rPr>
                        <a:t>The Finance staff</a:t>
                      </a:r>
                      <a:r>
                        <a:rPr lang="en-AU" sz="14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>
                          <a:solidFill>
                            <a:schemeClr val="bg1"/>
                          </a:solidFill>
                          <a:effectLst/>
                        </a:rPr>
                        <a:t>ensures that cash is available at the project level for the implementation of project activities.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819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AU" sz="14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dirty="0" smtClean="0">
                          <a:solidFill>
                            <a:schemeClr val="bg1"/>
                          </a:solidFill>
                          <a:effectLst/>
                        </a:rPr>
                        <a:t>Purchasing</a:t>
                      </a:r>
                    </a:p>
                  </a:txBody>
                  <a:tcPr marL="39102" marR="391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b="1" dirty="0">
                          <a:solidFill>
                            <a:schemeClr val="bg1"/>
                          </a:solidFill>
                          <a:effectLst/>
                        </a:rPr>
                        <a:t>The Manager</a:t>
                      </a:r>
                      <a:r>
                        <a:rPr lang="en-AU" sz="14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>
                          <a:solidFill>
                            <a:srgbClr val="FFFF00"/>
                          </a:solidFill>
                          <a:effectLst/>
                        </a:rPr>
                        <a:t>makes the decision on which materials or services should be procured for its project.</a:t>
                      </a:r>
                      <a:endParaRPr lang="en-US" sz="1400" b="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b="1" dirty="0">
                          <a:solidFill>
                            <a:srgbClr val="FFFF00"/>
                          </a:solidFill>
                          <a:effectLst/>
                        </a:rPr>
                        <a:t>The Admin Staff or </a:t>
                      </a:r>
                      <a:r>
                        <a:rPr lang="en-AU" sz="1400" b="1" dirty="0" smtClean="0">
                          <a:solidFill>
                            <a:srgbClr val="FFFF00"/>
                          </a:solidFill>
                          <a:effectLst/>
                        </a:rPr>
                        <a:t>Procurement Staff </a:t>
                      </a:r>
                      <a:r>
                        <a:rPr lang="en-AU" sz="1400" b="0" dirty="0">
                          <a:solidFill>
                            <a:schemeClr val="bg1"/>
                          </a:solidFill>
                          <a:effectLst/>
                        </a:rPr>
                        <a:t>ensures that the material and/ or service approved by the Project Manager for procurement gets paid and delivered to the project on a timely manner.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434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AU" sz="14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dirty="0" smtClean="0">
                          <a:solidFill>
                            <a:schemeClr val="bg1"/>
                          </a:solidFill>
                          <a:effectLst/>
                        </a:rPr>
                        <a:t>Cash Disbursement</a:t>
                      </a:r>
                    </a:p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b="1" dirty="0">
                          <a:solidFill>
                            <a:schemeClr val="bg1"/>
                          </a:solidFill>
                          <a:effectLst/>
                        </a:rPr>
                        <a:t>The Manager</a:t>
                      </a:r>
                      <a:r>
                        <a:rPr lang="en-AU" sz="14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>
                          <a:solidFill>
                            <a:srgbClr val="FFFF00"/>
                          </a:solidFill>
                          <a:effectLst/>
                        </a:rPr>
                        <a:t>assumes the responsibility of disbursing project’s fund.</a:t>
                      </a:r>
                      <a:endParaRPr lang="en-US" sz="1400" b="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dirty="0">
                          <a:solidFill>
                            <a:srgbClr val="FFFF00"/>
                          </a:solidFill>
                          <a:effectLst/>
                        </a:rPr>
                        <a:t>The Finance staff </a:t>
                      </a:r>
                      <a:r>
                        <a:rPr lang="en-AU" sz="1400" b="0" dirty="0">
                          <a:solidFill>
                            <a:schemeClr val="bg1"/>
                          </a:solidFill>
                          <a:effectLst/>
                        </a:rPr>
                        <a:t>is responsible in releasing project’s fund after securing approval from the Project Manager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1406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dirty="0" smtClean="0">
                          <a:solidFill>
                            <a:schemeClr val="bg1"/>
                          </a:solidFill>
                          <a:effectLst/>
                        </a:rPr>
                        <a:t>Coding </a:t>
                      </a:r>
                      <a:r>
                        <a:rPr lang="en-AU" sz="1400" dirty="0">
                          <a:solidFill>
                            <a:schemeClr val="bg1"/>
                          </a:solidFill>
                          <a:effectLst/>
                        </a:rPr>
                        <a:t>of Project Expenditures </a:t>
                      </a:r>
                      <a:endParaRPr lang="en-AU" sz="1400" dirty="0" smtClean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b="1" dirty="0">
                          <a:solidFill>
                            <a:schemeClr val="bg1"/>
                          </a:solidFill>
                          <a:effectLst/>
                        </a:rPr>
                        <a:t>The Manager</a:t>
                      </a:r>
                      <a:r>
                        <a:rPr lang="en-AU" sz="14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>
                          <a:solidFill>
                            <a:srgbClr val="FFFF00"/>
                          </a:solidFill>
                          <a:effectLst/>
                        </a:rPr>
                        <a:t>takes responsibility in approving the project’s expenditures to the proper project budget line items, in the Finance Voucher and Purchase Order.</a:t>
                      </a:r>
                      <a:endParaRPr lang="en-US" sz="1400" b="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dirty="0">
                          <a:solidFill>
                            <a:srgbClr val="FFFF00"/>
                          </a:solidFill>
                          <a:effectLst/>
                        </a:rPr>
                        <a:t>The Finance staff</a:t>
                      </a:r>
                      <a:r>
                        <a:rPr lang="en-AU" sz="14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>
                          <a:solidFill>
                            <a:schemeClr val="bg1"/>
                          </a:solidFill>
                          <a:effectLst/>
                        </a:rPr>
                        <a:t>encode the budget line information in the accounting software for the preparation of project financial report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0298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dirty="0" smtClean="0">
                          <a:solidFill>
                            <a:schemeClr val="bg1"/>
                          </a:solidFill>
                          <a:effectLst/>
                        </a:rPr>
                        <a:t>Financial </a:t>
                      </a:r>
                      <a:r>
                        <a:rPr lang="en-AU" sz="1400" dirty="0">
                          <a:solidFill>
                            <a:schemeClr val="bg1"/>
                          </a:solidFill>
                          <a:effectLst/>
                        </a:rPr>
                        <a:t>Reporting/ Budget </a:t>
                      </a:r>
                      <a:r>
                        <a:rPr lang="en-AU" sz="1400" dirty="0" smtClean="0">
                          <a:solidFill>
                            <a:schemeClr val="bg1"/>
                          </a:solidFill>
                          <a:effectLst/>
                        </a:rPr>
                        <a:t>Monitoring</a:t>
                      </a:r>
                    </a:p>
                  </a:txBody>
                  <a:tcPr marL="39102" marR="391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b="1" dirty="0">
                          <a:solidFill>
                            <a:schemeClr val="bg1"/>
                          </a:solidFill>
                          <a:effectLst/>
                        </a:rPr>
                        <a:t>The Manager</a:t>
                      </a:r>
                      <a:r>
                        <a:rPr lang="en-AU" sz="14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>
                          <a:solidFill>
                            <a:srgbClr val="FFFF00"/>
                          </a:solidFill>
                          <a:effectLst/>
                        </a:rPr>
                        <a:t>is responsible in monitoring its actual project’ expenditures against its budget.</a:t>
                      </a:r>
                      <a:endParaRPr lang="en-US" sz="1400" b="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dirty="0">
                          <a:solidFill>
                            <a:srgbClr val="FFFF00"/>
                          </a:solidFill>
                          <a:effectLst/>
                        </a:rPr>
                        <a:t>The Finance staff</a:t>
                      </a:r>
                      <a:r>
                        <a:rPr lang="en-AU" sz="14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>
                          <a:solidFill>
                            <a:schemeClr val="bg1"/>
                          </a:solidFill>
                          <a:effectLst/>
                        </a:rPr>
                        <a:t>is responsible in providing Monthly Financial Report to the Project Manager on a timely manner.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9961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dirty="0" smtClean="0">
                          <a:solidFill>
                            <a:schemeClr val="bg1"/>
                          </a:solidFill>
                          <a:effectLst/>
                        </a:rPr>
                        <a:t>Donor’s Financial Requirements</a:t>
                      </a:r>
                    </a:p>
                  </a:txBody>
                  <a:tcPr marL="39102" marR="391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b="1" dirty="0">
                          <a:solidFill>
                            <a:schemeClr val="bg1"/>
                          </a:solidFill>
                          <a:effectLst/>
                        </a:rPr>
                        <a:t>The Manager</a:t>
                      </a:r>
                      <a:r>
                        <a:rPr lang="en-AU" sz="14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>
                          <a:solidFill>
                            <a:srgbClr val="FFFF00"/>
                          </a:solidFill>
                          <a:effectLst/>
                        </a:rPr>
                        <a:t>takes responsibility in ensuring that financial </a:t>
                      </a:r>
                      <a:r>
                        <a:rPr lang="en-AU" sz="1400" b="0" dirty="0" smtClean="0">
                          <a:solidFill>
                            <a:srgbClr val="FFFF00"/>
                          </a:solidFill>
                          <a:effectLst/>
                        </a:rPr>
                        <a:t>procedures </a:t>
                      </a:r>
                      <a:r>
                        <a:rPr lang="en-AU" sz="1400" b="0" dirty="0">
                          <a:solidFill>
                            <a:srgbClr val="FFFF00"/>
                          </a:solidFill>
                          <a:effectLst/>
                        </a:rPr>
                        <a:t>and requirements are met by </a:t>
                      </a:r>
                      <a:r>
                        <a:rPr lang="en-AU" sz="1400" b="0" dirty="0" smtClean="0">
                          <a:solidFill>
                            <a:srgbClr val="FFFF00"/>
                          </a:solidFill>
                          <a:effectLst/>
                        </a:rPr>
                        <a:t>the Organization.</a:t>
                      </a:r>
                      <a:endParaRPr lang="en-US" sz="1400" b="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400" dirty="0">
                          <a:solidFill>
                            <a:srgbClr val="FFFF00"/>
                          </a:solidFill>
                          <a:effectLst/>
                        </a:rPr>
                        <a:t>The Finance staff</a:t>
                      </a:r>
                      <a:r>
                        <a:rPr lang="en-AU" sz="14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>
                          <a:solidFill>
                            <a:schemeClr val="bg1"/>
                          </a:solidFill>
                          <a:effectLst/>
                        </a:rPr>
                        <a:t>assist the Project Manager in meeting the donor’s requirements by providing the financial reports on timely manner. 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9102" marR="39102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998492" y="244494"/>
            <a:ext cx="39407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Areas of Responsibilities</a:t>
            </a: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78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2951224"/>
            <a:ext cx="9144000" cy="895713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endParaRPr lang="en-US" sz="8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10-Point Star 2"/>
          <p:cNvSpPr/>
          <p:nvPr/>
        </p:nvSpPr>
        <p:spPr>
          <a:xfrm>
            <a:off x="1700464" y="496781"/>
            <a:ext cx="5678905" cy="5775158"/>
          </a:xfrm>
          <a:prstGeom prst="star10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b="1" dirty="0" smtClean="0">
              <a:solidFill>
                <a:srgbClr val="FFFF00"/>
              </a:solidFill>
            </a:endParaRPr>
          </a:p>
          <a:p>
            <a:pPr algn="ctr"/>
            <a:r>
              <a:rPr lang="en-US" sz="5400" b="1" dirty="0" smtClean="0">
                <a:solidFill>
                  <a:srgbClr val="FFFF00"/>
                </a:solidFill>
              </a:rPr>
              <a:t>What </a:t>
            </a:r>
            <a:r>
              <a:rPr lang="en-US" sz="5400" b="1" dirty="0">
                <a:solidFill>
                  <a:srgbClr val="FFFF00"/>
                </a:solidFill>
              </a:rPr>
              <a:t>are Types </a:t>
            </a:r>
            <a:r>
              <a:rPr lang="en-US" sz="5400" b="1" dirty="0" smtClean="0">
                <a:solidFill>
                  <a:srgbClr val="FFFF00"/>
                </a:solidFill>
              </a:rPr>
              <a:t>of Internal </a:t>
            </a:r>
            <a:r>
              <a:rPr lang="en-US" sz="5400" b="1" dirty="0">
                <a:solidFill>
                  <a:srgbClr val="FFFF00"/>
                </a:solidFill>
              </a:rPr>
              <a:t>Controls?</a:t>
            </a:r>
            <a:br>
              <a:rPr lang="en-US" sz="5400" b="1" dirty="0">
                <a:solidFill>
                  <a:srgbClr val="FFFF00"/>
                </a:solidFill>
              </a:rPr>
            </a:br>
            <a:endParaRPr 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495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7421"/>
            <a:ext cx="9144000" cy="545771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Types of Internal </a:t>
            </a:r>
            <a:r>
              <a:rPr lang="en-US" sz="4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Controls</a:t>
            </a:r>
            <a:endParaRPr lang="en-US" sz="4000" b="1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3081" y="791570"/>
            <a:ext cx="8311486" cy="5786652"/>
          </a:xfrm>
        </p:spPr>
        <p:txBody>
          <a:bodyPr>
            <a:noAutofit/>
          </a:bodyPr>
          <a:lstStyle/>
          <a:p>
            <a:pPr marL="457200" indent="-457200">
              <a:buClr>
                <a:srgbClr val="FFFF00"/>
              </a:buClr>
              <a:buFont typeface="+mj-lt"/>
              <a:buAutoNum type="arabicPeriod"/>
            </a:pPr>
            <a:r>
              <a:rPr lang="en-US" sz="3200" dirty="0" smtClean="0">
                <a:solidFill>
                  <a:schemeClr val="bg1"/>
                </a:solidFill>
              </a:rPr>
              <a:t>Competent</a:t>
            </a:r>
            <a:r>
              <a:rPr lang="en-US" sz="3200" dirty="0">
                <a:solidFill>
                  <a:schemeClr val="bg1"/>
                </a:solidFill>
              </a:rPr>
              <a:t>, trustworthy staff with clear lines of authority </a:t>
            </a:r>
            <a:r>
              <a:rPr lang="en-US" sz="3200" dirty="0" smtClean="0">
                <a:solidFill>
                  <a:schemeClr val="bg1"/>
                </a:solidFill>
              </a:rPr>
              <a:t>and </a:t>
            </a:r>
            <a:r>
              <a:rPr lang="en-US" sz="3200" dirty="0">
                <a:solidFill>
                  <a:schemeClr val="bg1"/>
                </a:solidFill>
              </a:rPr>
              <a:t>responsibility</a:t>
            </a:r>
          </a:p>
          <a:p>
            <a:pPr marL="457200" indent="-457200">
              <a:buClr>
                <a:srgbClr val="FFFF00"/>
              </a:buClr>
              <a:buFont typeface="+mj-lt"/>
              <a:buAutoNum type="arabicPeriod"/>
            </a:pPr>
            <a:r>
              <a:rPr lang="en-US" sz="3200" dirty="0">
                <a:solidFill>
                  <a:schemeClr val="bg1"/>
                </a:solidFill>
              </a:rPr>
              <a:t>Level of authority </a:t>
            </a:r>
          </a:p>
          <a:p>
            <a:pPr marL="457200" indent="-457200">
              <a:buClr>
                <a:srgbClr val="FFFF00"/>
              </a:buClr>
              <a:buFont typeface="+mj-lt"/>
              <a:buAutoNum type="arabicPeriod"/>
            </a:pPr>
            <a:r>
              <a:rPr lang="en-US" sz="3200" dirty="0">
                <a:solidFill>
                  <a:schemeClr val="bg1"/>
                </a:solidFill>
              </a:rPr>
              <a:t>Segregation of duties and responsibilities</a:t>
            </a:r>
          </a:p>
          <a:p>
            <a:pPr marL="457200" indent="-457200">
              <a:buClr>
                <a:srgbClr val="FFFF00"/>
              </a:buClr>
              <a:buFont typeface="+mj-lt"/>
              <a:buAutoNum type="arabicPeriod"/>
            </a:pPr>
            <a:r>
              <a:rPr lang="en-US" sz="3200" dirty="0" smtClean="0">
                <a:solidFill>
                  <a:schemeClr val="bg1"/>
                </a:solidFill>
              </a:rPr>
              <a:t>Organization Structure</a:t>
            </a:r>
          </a:p>
          <a:p>
            <a:pPr marL="457200" indent="-457200">
              <a:buClr>
                <a:srgbClr val="FFFF00"/>
              </a:buClr>
              <a:buFont typeface="+mj-lt"/>
              <a:buAutoNum type="arabicPeriod"/>
            </a:pPr>
            <a:r>
              <a:rPr lang="en-US" sz="3200" dirty="0" smtClean="0">
                <a:solidFill>
                  <a:schemeClr val="bg1"/>
                </a:solidFill>
              </a:rPr>
              <a:t>Adequate </a:t>
            </a:r>
            <a:r>
              <a:rPr lang="en-US" sz="3200" dirty="0">
                <a:solidFill>
                  <a:schemeClr val="bg1"/>
                </a:solidFill>
              </a:rPr>
              <a:t>documents and records</a:t>
            </a:r>
          </a:p>
          <a:p>
            <a:pPr marL="457200" indent="-457200">
              <a:buClr>
                <a:srgbClr val="FFFF00"/>
              </a:buClr>
              <a:buFont typeface="+mj-lt"/>
              <a:buAutoNum type="arabicPeriod"/>
            </a:pPr>
            <a:r>
              <a:rPr lang="en-US" sz="3200" dirty="0">
                <a:solidFill>
                  <a:schemeClr val="bg1"/>
                </a:solidFill>
              </a:rPr>
              <a:t>Proper procedures for record keeping</a:t>
            </a:r>
          </a:p>
          <a:p>
            <a:pPr marL="457200" indent="-457200">
              <a:buClr>
                <a:srgbClr val="FFFF00"/>
              </a:buClr>
              <a:buFont typeface="+mj-lt"/>
              <a:buAutoNum type="arabicPeriod"/>
            </a:pPr>
            <a:r>
              <a:rPr lang="en-US" sz="3200" dirty="0">
                <a:solidFill>
                  <a:schemeClr val="bg1"/>
                </a:solidFill>
              </a:rPr>
              <a:t>Physical control over assets and records</a:t>
            </a:r>
          </a:p>
          <a:p>
            <a:pPr marL="457200" indent="-457200">
              <a:buClr>
                <a:srgbClr val="FFFF00"/>
              </a:buClr>
              <a:buFont typeface="+mj-lt"/>
              <a:buAutoNum type="arabicPeriod"/>
            </a:pPr>
            <a:r>
              <a:rPr lang="en-US" sz="3200" dirty="0">
                <a:solidFill>
                  <a:schemeClr val="bg1"/>
                </a:solidFill>
              </a:rPr>
              <a:t>Independent checks on performance</a:t>
            </a:r>
          </a:p>
          <a:p>
            <a:pPr marL="457200" indent="-457200">
              <a:buClr>
                <a:srgbClr val="FFFF00"/>
              </a:buClr>
              <a:buFont typeface="+mj-lt"/>
              <a:buAutoNum type="arabicPeriod"/>
            </a:pPr>
            <a:r>
              <a:rPr lang="en-US" sz="3200" dirty="0">
                <a:solidFill>
                  <a:schemeClr val="bg1"/>
                </a:solidFill>
              </a:rPr>
              <a:t>Preparation of financial </a:t>
            </a:r>
            <a:r>
              <a:rPr lang="en-US" sz="3200" dirty="0" smtClean="0">
                <a:solidFill>
                  <a:schemeClr val="bg1"/>
                </a:solidFill>
              </a:rPr>
              <a:t>reports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479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93" y="346667"/>
            <a:ext cx="8024884" cy="998138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+mn-lt"/>
              </a:rPr>
              <a:t>1- Competent, trustworthy staff with </a:t>
            </a:r>
            <a:r>
              <a:rPr lang="en-US" sz="3200" b="1" dirty="0" smtClean="0">
                <a:solidFill>
                  <a:srgbClr val="FFFF00"/>
                </a:solidFill>
                <a:latin typeface="+mn-lt"/>
              </a:rPr>
              <a:t/>
            </a:r>
            <a:br>
              <a:rPr lang="en-US" sz="3200" b="1" dirty="0" smtClean="0">
                <a:solidFill>
                  <a:srgbClr val="FFFF00"/>
                </a:solidFill>
                <a:latin typeface="+mn-lt"/>
              </a:rPr>
            </a:br>
            <a:r>
              <a:rPr lang="en-US" sz="3200" b="1" dirty="0" smtClean="0">
                <a:solidFill>
                  <a:srgbClr val="FFFF00"/>
                </a:solidFill>
                <a:latin typeface="+mn-lt"/>
              </a:rPr>
              <a:t>     clear lines </a:t>
            </a:r>
            <a:r>
              <a:rPr lang="en-US" sz="3200" b="1" dirty="0">
                <a:solidFill>
                  <a:srgbClr val="FFFF00"/>
                </a:solidFill>
                <a:latin typeface="+mn-lt"/>
              </a:rPr>
              <a:t>of authority and responsibility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9433" y="1770085"/>
            <a:ext cx="8325134" cy="3743609"/>
          </a:xfrm>
        </p:spPr>
        <p:txBody>
          <a:bodyPr>
            <a:noAutofit/>
          </a:bodyPr>
          <a:lstStyle/>
          <a:p>
            <a:pPr marL="257168" indent="-257168">
              <a:lnSpc>
                <a:spcPct val="100000"/>
              </a:lnSpc>
              <a:buClr>
                <a:srgbClr val="FFFF00"/>
              </a:buClr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Staff  are carefully selected and trained to do their job and have clear job </a:t>
            </a:r>
            <a:r>
              <a:rPr lang="en-US" sz="3200" b="1" dirty="0" smtClean="0">
                <a:solidFill>
                  <a:schemeClr val="bg1"/>
                </a:solidFill>
              </a:rPr>
              <a:t>description</a:t>
            </a:r>
          </a:p>
          <a:p>
            <a:pPr marL="257168" indent="-257168">
              <a:lnSpc>
                <a:spcPct val="100000"/>
              </a:lnSpc>
              <a:buClr>
                <a:srgbClr val="FFFF00"/>
              </a:buClr>
              <a:buFont typeface="+mj-lt"/>
              <a:buAutoNum type="arabicPeriod"/>
            </a:pPr>
            <a:endParaRPr lang="en-US" sz="1100" b="1" dirty="0">
              <a:solidFill>
                <a:schemeClr val="bg1"/>
              </a:solidFill>
            </a:endParaRPr>
          </a:p>
          <a:p>
            <a:pPr marL="257168" indent="-257168">
              <a:lnSpc>
                <a:spcPct val="100000"/>
              </a:lnSpc>
              <a:buClr>
                <a:srgbClr val="FFFF00"/>
              </a:buClr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Authority limits for accounting voucher and Purchase Order are understood and </a:t>
            </a:r>
            <a:r>
              <a:rPr lang="en-US" sz="3200" b="1" dirty="0" smtClean="0">
                <a:solidFill>
                  <a:schemeClr val="bg1"/>
                </a:solidFill>
              </a:rPr>
              <a:t>followed</a:t>
            </a:r>
          </a:p>
          <a:p>
            <a:pPr marL="257168" indent="-257168">
              <a:lnSpc>
                <a:spcPct val="100000"/>
              </a:lnSpc>
              <a:buClr>
                <a:srgbClr val="FFFF00"/>
              </a:buClr>
              <a:buFont typeface="+mj-lt"/>
              <a:buAutoNum type="arabicPeriod"/>
            </a:pPr>
            <a:endParaRPr lang="en-US" sz="1100" b="1" dirty="0">
              <a:solidFill>
                <a:schemeClr val="bg1"/>
              </a:solidFill>
            </a:endParaRPr>
          </a:p>
          <a:p>
            <a:pPr marL="257168" indent="-257168">
              <a:lnSpc>
                <a:spcPct val="100000"/>
              </a:lnSpc>
              <a:buClr>
                <a:srgbClr val="FFFF00"/>
              </a:buClr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Staff are oriented on HR and finance policies &amp; procedures</a:t>
            </a:r>
          </a:p>
        </p:txBody>
      </p:sp>
    </p:spTree>
    <p:extLst>
      <p:ext uri="{BB962C8B-B14F-4D97-AF65-F5344CB8AC3E}">
        <p14:creationId xmlns="" xmlns:p14="http://schemas.microsoft.com/office/powerpoint/2010/main" val="230666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254" y="0"/>
            <a:ext cx="7461428" cy="998138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FFFF00"/>
                </a:solidFill>
                <a:latin typeface="+mn-lt"/>
              </a:rPr>
              <a:t>2- Level of Authority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146" y="1460310"/>
            <a:ext cx="7908971" cy="4558353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It is important for Organization staff to understand the key positions within the Organization which have financial approval responsibilities. </a:t>
            </a:r>
          </a:p>
          <a:p>
            <a:pPr marL="342900" indent="-342900">
              <a:buFont typeface="+mj-lt"/>
              <a:buAutoNum type="arabicPeriod"/>
            </a:pPr>
            <a:endParaRPr lang="en-US" sz="1100" b="1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Various positions within Organization are given responsibilities to approve the financial transactions.</a:t>
            </a:r>
          </a:p>
          <a:p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008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069" y="199301"/>
            <a:ext cx="8952931" cy="715100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FFFF00"/>
                </a:solidFill>
                <a:latin typeface="+mn-lt"/>
              </a:rPr>
              <a:t>3- Segregation of duties and </a:t>
            </a:r>
            <a:r>
              <a:rPr lang="en-US" sz="3600" b="1" dirty="0" smtClean="0">
                <a:solidFill>
                  <a:srgbClr val="FFFF00"/>
                </a:solidFill>
                <a:latin typeface="+mn-lt"/>
              </a:rPr>
              <a:t>responsibilities </a:t>
            </a:r>
            <a:endParaRPr lang="en-US" sz="3600" b="1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955" y="914399"/>
            <a:ext cx="8461612" cy="5199797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8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Staff who is responsible for keeping records of Organization’s assets does not have custody of the assets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Staff </a:t>
            </a:r>
            <a:r>
              <a:rPr lang="en-US" sz="28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approving purchases are different from those doing the purchasing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Authority </a:t>
            </a:r>
            <a:r>
              <a:rPr lang="en-US" sz="28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levels should be set for senior management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Capital </a:t>
            </a:r>
            <a:r>
              <a:rPr lang="en-US" sz="28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expenditures over USD X,XXX must be approved by the Country Director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All </a:t>
            </a:r>
            <a:r>
              <a:rPr lang="en-US" sz="28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contracts must be signed by the Country Director or authorized staff delegated by the Country Director in his/ her absence. </a:t>
            </a:r>
          </a:p>
          <a:p>
            <a:pPr lvl="0"/>
            <a:r>
              <a:rPr lang="en-US" i="1" dirty="0" smtClean="0">
                <a:solidFill>
                  <a:srgbClr val="FFC000"/>
                </a:solidFill>
                <a:sym typeface="Wingdings" panose="05000000000000000000" pitchFamily="2" charset="2"/>
              </a:rPr>
              <a:t> </a:t>
            </a:r>
            <a:r>
              <a:rPr lang="en-US" i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Proper segregation of duties permits the work of one person to act as a check on work performed by another person.</a:t>
            </a:r>
          </a:p>
          <a:p>
            <a:pPr lvl="0"/>
            <a:endParaRPr lang="en-US" sz="2800" b="1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849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1940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en-US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cript MT Bold" panose="03040602040607080904" pitchFamily="66" charset="0"/>
              </a:rPr>
              <a:t>W</a:t>
            </a:r>
            <a:r>
              <a:rPr lang="en-US" sz="1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cript MT Bold" panose="03040602040607080904" pitchFamily="66" charset="0"/>
              </a:rPr>
              <a:t>elcome</a:t>
            </a:r>
            <a:endParaRPr lang="en-US" sz="19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cript MT Bold" panose="030406020406070809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98638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769412">
            <a:off x="217307" y="1187506"/>
            <a:ext cx="7113133" cy="1306512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  <a:latin typeface="+mn-lt"/>
              </a:rPr>
              <a:t>4- Organization Structure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098" y="2320285"/>
            <a:ext cx="8896697" cy="4312527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  <a:buClr>
                <a:srgbClr val="FFFF00"/>
              </a:buClr>
            </a:pPr>
            <a:r>
              <a:rPr lang="en-US" sz="1800" b="1" dirty="0">
                <a:solidFill>
                  <a:schemeClr val="bg1"/>
                </a:solidFill>
              </a:rPr>
              <a:t>			</a:t>
            </a:r>
            <a:endParaRPr lang="en-US" sz="1600" i="1" dirty="0">
              <a:solidFill>
                <a:schemeClr val="bg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62098" y="5254682"/>
            <a:ext cx="8896697" cy="10232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FFFF00"/>
                </a:solidFill>
              </a:rPr>
              <a:t>Country Director/ Program director- </a:t>
            </a:r>
            <a:r>
              <a:rPr lang="en-US" sz="2000" i="1" dirty="0">
                <a:solidFill>
                  <a:schemeClr val="bg1"/>
                </a:solidFill>
              </a:rPr>
              <a:t>response and approve person on financial reports</a:t>
            </a:r>
            <a:endParaRPr lang="en-US" sz="2000" dirty="0">
              <a:solidFill>
                <a:srgbClr val="FFC000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2811439" y="4109601"/>
            <a:ext cx="6247356" cy="5465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FFFF00"/>
                </a:solidFill>
              </a:rPr>
              <a:t>Finance/Accountant-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i="1" dirty="0">
                <a:solidFill>
                  <a:schemeClr val="bg1"/>
                </a:solidFill>
              </a:rPr>
              <a:t>verify person on calculation and documentation</a:t>
            </a:r>
            <a:endParaRPr lang="en-US" sz="2000" dirty="0">
              <a:solidFill>
                <a:srgbClr val="FFC000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733266" y="4654081"/>
            <a:ext cx="7325530" cy="60060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>
                <a:solidFill>
                  <a:srgbClr val="FFFF00"/>
                </a:solidFill>
              </a:rPr>
              <a:t>Finance Manager-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i="1" dirty="0">
                <a:solidFill>
                  <a:schemeClr val="bg1"/>
                </a:solidFill>
              </a:rPr>
              <a:t>preparation of financial reports</a:t>
            </a:r>
            <a:endParaRPr lang="en-US" sz="2000" dirty="0">
              <a:solidFill>
                <a:srgbClr val="FFC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451458" y="3536022"/>
            <a:ext cx="4607337" cy="57358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FFFF00"/>
                </a:solidFill>
              </a:rPr>
              <a:t>Authority Line Manager- </a:t>
            </a:r>
            <a:r>
              <a:rPr lang="en-US" sz="2000" i="1" dirty="0">
                <a:solidFill>
                  <a:schemeClr val="bg1"/>
                </a:solidFill>
              </a:rPr>
              <a:t>approve person</a:t>
            </a:r>
            <a:endParaRPr lang="en-US" sz="2000" i="1" dirty="0">
              <a:solidFill>
                <a:srgbClr val="FFC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568287" y="3005772"/>
            <a:ext cx="3490509" cy="52993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FFFF00"/>
                </a:solidFill>
              </a:rPr>
              <a:t>Direct Supervisor- </a:t>
            </a:r>
            <a:r>
              <a:rPr lang="en-US" sz="2000" i="1" dirty="0">
                <a:solidFill>
                  <a:schemeClr val="bg1"/>
                </a:solidFill>
              </a:rPr>
              <a:t>check person</a:t>
            </a:r>
            <a:endParaRPr lang="en-US" sz="2000" i="1" dirty="0">
              <a:solidFill>
                <a:srgbClr val="FFC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178722" y="2452980"/>
            <a:ext cx="1880073" cy="55487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FFFF00"/>
                </a:solidFill>
              </a:rPr>
              <a:t>Staff-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i="1" dirty="0">
                <a:solidFill>
                  <a:schemeClr val="bg1"/>
                </a:solidFill>
              </a:rPr>
              <a:t>requester</a:t>
            </a:r>
            <a:endParaRPr lang="en-US" sz="2000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969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80793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FFFF00"/>
                </a:solidFill>
                <a:latin typeface="+mn-lt"/>
              </a:rPr>
              <a:t>5- Adequate documents and </a:t>
            </a:r>
            <a:r>
              <a:rPr lang="en-US" sz="3600" b="1" dirty="0" smtClean="0">
                <a:solidFill>
                  <a:srgbClr val="FFFF00"/>
                </a:solidFill>
                <a:latin typeface="+mn-lt"/>
              </a:rPr>
              <a:t>records</a:t>
            </a:r>
            <a:endParaRPr lang="en-US" sz="3600" b="1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6728" y="1241946"/>
            <a:ext cx="8379725" cy="5254388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Accounting Forms are simple in layout and easily understood and completed</a:t>
            </a:r>
          </a:p>
          <a:p>
            <a:pPr marL="342900" indent="-342900">
              <a:buFont typeface="+mj-lt"/>
              <a:buAutoNum type="arabicPeriod"/>
            </a:pPr>
            <a:endParaRPr lang="en-US" sz="1100" b="1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Accounting Form is designed to ensure that sufficient internal controls are in place and transactions are properly accounted for.</a:t>
            </a:r>
          </a:p>
          <a:p>
            <a:pPr marL="342900" indent="-342900">
              <a:buFont typeface="+mj-lt"/>
              <a:buAutoNum type="arabicPeriod"/>
            </a:pPr>
            <a:endParaRPr lang="en-US" sz="1100" b="1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Appropriated documentation supports and explains the transactions</a:t>
            </a:r>
          </a:p>
          <a:p>
            <a:pPr marL="342900" indent="-342900">
              <a:buFont typeface="+mj-lt"/>
              <a:buAutoNum type="arabicPeriod"/>
            </a:pPr>
            <a:endParaRPr lang="en-US" sz="1100" b="1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All unusual expenditures should be fully explained and approved in writing</a:t>
            </a:r>
          </a:p>
          <a:p>
            <a:pPr marL="342900" indent="-342900">
              <a:buFont typeface="+mj-lt"/>
              <a:buAutoNum type="arabicPeriod"/>
            </a:pPr>
            <a:endParaRPr lang="en-US" sz="3200" b="1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sz="3200" b="1" dirty="0">
              <a:solidFill>
                <a:schemeClr val="bg1"/>
              </a:solidFill>
            </a:endParaRPr>
          </a:p>
          <a:p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318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03040"/>
            <a:ext cx="9144000" cy="998138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FFFF00"/>
                </a:solidFill>
                <a:latin typeface="+mn-lt"/>
              </a:rPr>
              <a:t>6- Proper procedures for record keeping</a:t>
            </a:r>
            <a:br>
              <a:rPr lang="en-US" sz="3600" b="1" dirty="0">
                <a:solidFill>
                  <a:srgbClr val="FFFF00"/>
                </a:solidFill>
                <a:latin typeface="+mn-lt"/>
              </a:rPr>
            </a:br>
            <a:endParaRPr lang="en-US" sz="3600" b="1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446" y="1583058"/>
            <a:ext cx="7596401" cy="4353718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Finance Vouchers are completed for all financial transactions</a:t>
            </a:r>
          </a:p>
          <a:p>
            <a:pPr marL="342900" indent="-342900">
              <a:buFont typeface="+mj-lt"/>
              <a:buAutoNum type="arabicPeriod"/>
            </a:pPr>
            <a:endParaRPr lang="en-US" sz="1100" b="1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Finance Vouchers are numbered and filed after entering on accounting software</a:t>
            </a:r>
          </a:p>
          <a:p>
            <a:pPr marL="342900" indent="-342900">
              <a:buFont typeface="+mj-lt"/>
              <a:buAutoNum type="arabicPeriod"/>
            </a:pPr>
            <a:endParaRPr lang="en-US" sz="1100" b="1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Usage of pre-numbered forms for official receipts, cash payments and check payments</a:t>
            </a:r>
          </a:p>
          <a:p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761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834" y="633277"/>
            <a:ext cx="9146834" cy="998138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FFFF00"/>
                </a:solidFill>
                <a:latin typeface="+mn-lt"/>
              </a:rPr>
              <a:t>7- Physical control over assets and records</a:t>
            </a:r>
            <a:br>
              <a:rPr lang="en-US" sz="3600" b="1" dirty="0">
                <a:solidFill>
                  <a:srgbClr val="FFFF00"/>
                </a:solidFill>
                <a:latin typeface="+mn-lt"/>
              </a:rPr>
            </a:br>
            <a:endParaRPr lang="en-US" sz="3600" b="1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6855" y="1758552"/>
            <a:ext cx="8084887" cy="3987155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Office doors are locked after office hours daily</a:t>
            </a:r>
          </a:p>
          <a:p>
            <a:pPr marL="342900" indent="-342900">
              <a:buFont typeface="+mj-lt"/>
              <a:buAutoNum type="arabicPeriod"/>
            </a:pPr>
            <a:endParaRPr lang="en-US" sz="1100" b="1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Backup and hard copies made for important computer files</a:t>
            </a:r>
          </a:p>
          <a:p>
            <a:pPr marL="342900" indent="-342900">
              <a:buFont typeface="+mj-lt"/>
              <a:buAutoNum type="arabicPeriod"/>
            </a:pPr>
            <a:endParaRPr lang="en-US" sz="1100" b="1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Maintenance of asset inventory listing</a:t>
            </a:r>
          </a:p>
          <a:p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929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28812"/>
            <a:ext cx="9144000" cy="977159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FFFF00"/>
                </a:solidFill>
                <a:latin typeface="+mn-lt"/>
              </a:rPr>
              <a:t>8- Independent checks on performance</a:t>
            </a:r>
            <a:br>
              <a:rPr lang="en-US" sz="3600" b="1" dirty="0">
                <a:solidFill>
                  <a:srgbClr val="FFFF00"/>
                </a:solidFill>
                <a:latin typeface="+mn-lt"/>
              </a:rPr>
            </a:br>
            <a:endParaRPr lang="en-US" sz="3600" b="1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380" y="1703964"/>
            <a:ext cx="8235013" cy="3741493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Independent cash count of fund in safe. </a:t>
            </a:r>
          </a:p>
          <a:p>
            <a:pPr marL="342900" indent="-342900">
              <a:buFont typeface="+mj-lt"/>
              <a:buAutoNum type="arabicPeriod"/>
            </a:pPr>
            <a:endParaRPr lang="en-US" sz="1100" b="1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Cash count sheets to agree cash balances with cash on hand.</a:t>
            </a:r>
          </a:p>
          <a:p>
            <a:pPr marL="342900" indent="-342900">
              <a:buFont typeface="+mj-lt"/>
              <a:buAutoNum type="arabicPeriod"/>
            </a:pPr>
            <a:endParaRPr lang="en-US" sz="1100" b="1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Program / Project manager reviews the monthly financial reports</a:t>
            </a:r>
          </a:p>
          <a:p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034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01264"/>
            <a:ext cx="9144001" cy="998138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FFFF00"/>
                </a:solidFill>
                <a:latin typeface="+mn-lt"/>
              </a:rPr>
              <a:t>9- Preparation of financial reports</a:t>
            </a:r>
            <a:br>
              <a:rPr lang="en-US" sz="3600" b="1" dirty="0">
                <a:solidFill>
                  <a:srgbClr val="FFFF00"/>
                </a:solidFill>
                <a:latin typeface="+mn-lt"/>
              </a:rPr>
            </a:br>
            <a:endParaRPr lang="en-US" sz="3600" b="1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841" y="1703965"/>
            <a:ext cx="8434317" cy="4314698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3600" b="1" dirty="0">
                <a:solidFill>
                  <a:schemeClr val="bg1"/>
                </a:solidFill>
              </a:rPr>
              <a:t>Preparation of monthly financial statements and trial </a:t>
            </a:r>
            <a:r>
              <a:rPr lang="en-US" sz="3600" b="1" dirty="0" smtClean="0">
                <a:solidFill>
                  <a:schemeClr val="bg1"/>
                </a:solidFill>
              </a:rPr>
              <a:t>balance.</a:t>
            </a:r>
          </a:p>
          <a:p>
            <a:pPr marL="342900" indent="-342900">
              <a:buFont typeface="+mj-lt"/>
              <a:buAutoNum type="arabicPeriod"/>
            </a:pPr>
            <a:endParaRPr lang="en-US" sz="1200" b="1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600" b="1" dirty="0" smtClean="0">
                <a:solidFill>
                  <a:schemeClr val="bg1"/>
                </a:solidFill>
              </a:rPr>
              <a:t>Preparation </a:t>
            </a:r>
            <a:r>
              <a:rPr lang="en-US" sz="3600" b="1" dirty="0">
                <a:solidFill>
                  <a:schemeClr val="bg1"/>
                </a:solidFill>
              </a:rPr>
              <a:t>of bank reconciliation statement to agree bank balance against the </a:t>
            </a:r>
            <a:r>
              <a:rPr lang="en-US" sz="3600" b="1" dirty="0" smtClean="0">
                <a:solidFill>
                  <a:schemeClr val="bg1"/>
                </a:solidFill>
              </a:rPr>
              <a:t>records.</a:t>
            </a:r>
          </a:p>
          <a:p>
            <a:pPr marL="342900" indent="-342900">
              <a:buFont typeface="+mj-lt"/>
              <a:buAutoNum type="arabicPeriod"/>
            </a:pPr>
            <a:endParaRPr lang="en-US" sz="1200" b="1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600" b="1" dirty="0" smtClean="0">
                <a:solidFill>
                  <a:schemeClr val="bg1"/>
                </a:solidFill>
              </a:rPr>
              <a:t>Preparation </a:t>
            </a:r>
            <a:r>
              <a:rPr lang="en-US" sz="3600" b="1" dirty="0">
                <a:solidFill>
                  <a:schemeClr val="bg1"/>
                </a:solidFill>
              </a:rPr>
              <a:t>of donor report and </a:t>
            </a:r>
            <a:r>
              <a:rPr lang="en-US" sz="3600" b="1" dirty="0" err="1">
                <a:solidFill>
                  <a:schemeClr val="bg1"/>
                </a:solidFill>
              </a:rPr>
              <a:t>BvA</a:t>
            </a:r>
            <a:endParaRPr lang="en-US" sz="3600" b="1" dirty="0">
              <a:solidFill>
                <a:schemeClr val="bg1"/>
              </a:solidFill>
            </a:endParaRPr>
          </a:p>
          <a:p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004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2951224"/>
            <a:ext cx="9144000" cy="895713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endParaRPr lang="en-US" sz="8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10-Point Star 2"/>
          <p:cNvSpPr/>
          <p:nvPr/>
        </p:nvSpPr>
        <p:spPr>
          <a:xfrm>
            <a:off x="1700464" y="496781"/>
            <a:ext cx="5678905" cy="5775158"/>
          </a:xfrm>
          <a:prstGeom prst="star10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solidFill>
                  <a:schemeClr val="bg1"/>
                </a:solidFill>
              </a:rPr>
              <a:t>What are Special Policies?</a:t>
            </a:r>
            <a:endParaRPr 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876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4512"/>
            <a:ext cx="9144000" cy="774479"/>
          </a:xfrm>
        </p:spPr>
        <p:txBody>
          <a:bodyPr>
            <a:normAutofit/>
          </a:bodyPr>
          <a:lstStyle/>
          <a:p>
            <a:pPr algn="ctr"/>
            <a:r>
              <a:rPr lang="en-AU" sz="4400" b="1" dirty="0">
                <a:solidFill>
                  <a:srgbClr val="FFFF00"/>
                </a:solidFill>
                <a:latin typeface="+mn-lt"/>
              </a:rPr>
              <a:t>Special Policies</a:t>
            </a:r>
            <a:endParaRPr lang="en-US" sz="44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2263" y="1228299"/>
            <a:ext cx="8325134" cy="5104262"/>
          </a:xfrm>
        </p:spPr>
        <p:txBody>
          <a:bodyPr>
            <a:noAutofit/>
          </a:bodyPr>
          <a:lstStyle/>
          <a:p>
            <a:pPr marL="257168" indent="-257168">
              <a:buClr>
                <a:srgbClr val="FFFF00"/>
              </a:buClr>
              <a:buFont typeface="+mj-lt"/>
              <a:buAutoNum type="arabicPeriod"/>
            </a:pPr>
            <a:r>
              <a:rPr lang="en-AU" sz="3200" b="1" dirty="0">
                <a:solidFill>
                  <a:schemeClr val="bg1"/>
                </a:solidFill>
              </a:rPr>
              <a:t>Commissions, Gifts and </a:t>
            </a:r>
            <a:r>
              <a:rPr lang="en-AU" sz="3200" b="1" dirty="0" smtClean="0">
                <a:solidFill>
                  <a:schemeClr val="bg1"/>
                </a:solidFill>
              </a:rPr>
              <a:t>Bribes</a:t>
            </a:r>
            <a:endParaRPr lang="en-AU" sz="3200" b="1" dirty="0">
              <a:solidFill>
                <a:schemeClr val="bg1"/>
              </a:solidFill>
            </a:endParaRPr>
          </a:p>
          <a:p>
            <a:pPr marL="257168" indent="-257168">
              <a:buClr>
                <a:srgbClr val="FFFF00"/>
              </a:buClr>
              <a:buFont typeface="+mj-lt"/>
              <a:buAutoNum type="arabicPeriod"/>
            </a:pPr>
            <a:r>
              <a:rPr lang="en-AU" sz="3200" b="1" dirty="0" smtClean="0">
                <a:solidFill>
                  <a:schemeClr val="bg1"/>
                </a:solidFill>
              </a:rPr>
              <a:t>Fraud </a:t>
            </a:r>
            <a:r>
              <a:rPr lang="en-AU" sz="3200" b="1" dirty="0">
                <a:solidFill>
                  <a:schemeClr val="bg1"/>
                </a:solidFill>
              </a:rPr>
              <a:t>and Other </a:t>
            </a:r>
            <a:r>
              <a:rPr lang="en-AU" sz="3200" b="1" dirty="0" smtClean="0">
                <a:solidFill>
                  <a:schemeClr val="bg1"/>
                </a:solidFill>
              </a:rPr>
              <a:t>Irregularities</a:t>
            </a:r>
          </a:p>
          <a:p>
            <a:pPr marL="257168" indent="-257168">
              <a:buClr>
                <a:srgbClr val="FFFF00"/>
              </a:buClr>
              <a:buFont typeface="+mj-lt"/>
              <a:buAutoNum type="arabicPeriod"/>
            </a:pPr>
            <a:r>
              <a:rPr lang="en-AU" sz="3200" b="1" dirty="0" smtClean="0">
                <a:solidFill>
                  <a:schemeClr val="bg1"/>
                </a:solidFill>
              </a:rPr>
              <a:t>Approval </a:t>
            </a:r>
            <a:r>
              <a:rPr lang="en-AU" sz="3200" b="1" dirty="0">
                <a:solidFill>
                  <a:schemeClr val="bg1"/>
                </a:solidFill>
              </a:rPr>
              <a:t>of Personal </a:t>
            </a:r>
            <a:r>
              <a:rPr lang="en-AU" sz="3200" b="1" dirty="0" smtClean="0">
                <a:solidFill>
                  <a:schemeClr val="bg1"/>
                </a:solidFill>
              </a:rPr>
              <a:t>Expenses</a:t>
            </a:r>
            <a:r>
              <a:rPr lang="en-AU" sz="3200" b="1" dirty="0">
                <a:solidFill>
                  <a:schemeClr val="bg1"/>
                </a:solidFill>
              </a:rPr>
              <a:t>	</a:t>
            </a:r>
            <a:endParaRPr lang="en-AU" sz="3200" b="1" dirty="0" smtClean="0">
              <a:solidFill>
                <a:schemeClr val="bg1"/>
              </a:solidFill>
            </a:endParaRPr>
          </a:p>
          <a:p>
            <a:pPr marL="257168" indent="-257168">
              <a:buClr>
                <a:srgbClr val="FFFF00"/>
              </a:buClr>
              <a:buFont typeface="+mj-lt"/>
              <a:buAutoNum type="arabicPeriod"/>
            </a:pPr>
            <a:r>
              <a:rPr lang="en-AU" sz="3200" b="1" dirty="0" smtClean="0">
                <a:solidFill>
                  <a:schemeClr val="bg1"/>
                </a:solidFill>
              </a:rPr>
              <a:t>Lost </a:t>
            </a:r>
            <a:r>
              <a:rPr lang="en-AU" sz="3200" b="1" dirty="0">
                <a:solidFill>
                  <a:schemeClr val="bg1"/>
                </a:solidFill>
              </a:rPr>
              <a:t>or Stolen </a:t>
            </a:r>
            <a:r>
              <a:rPr lang="en-AU" sz="3200" b="1" dirty="0" smtClean="0">
                <a:solidFill>
                  <a:schemeClr val="bg1"/>
                </a:solidFill>
              </a:rPr>
              <a:t>Assets</a:t>
            </a:r>
          </a:p>
          <a:p>
            <a:pPr marL="257168" indent="-257168">
              <a:buClr>
                <a:srgbClr val="FFFF00"/>
              </a:buClr>
              <a:buFont typeface="+mj-lt"/>
              <a:buAutoNum type="arabicPeriod"/>
            </a:pPr>
            <a:r>
              <a:rPr lang="en-AU" sz="3200" b="1" dirty="0" smtClean="0">
                <a:solidFill>
                  <a:schemeClr val="bg1"/>
                </a:solidFill>
              </a:rPr>
              <a:t>Private </a:t>
            </a:r>
            <a:r>
              <a:rPr lang="en-AU" sz="3200" b="1" dirty="0">
                <a:solidFill>
                  <a:schemeClr val="bg1"/>
                </a:solidFill>
              </a:rPr>
              <a:t>Use of </a:t>
            </a:r>
            <a:r>
              <a:rPr lang="en-AU" sz="3200" b="1" dirty="0" smtClean="0">
                <a:solidFill>
                  <a:schemeClr val="bg1"/>
                </a:solidFill>
              </a:rPr>
              <a:t>Organization’s properties (vehicles, computers…)</a:t>
            </a:r>
            <a:endParaRPr lang="en-US" sz="3200" b="1" dirty="0">
              <a:solidFill>
                <a:schemeClr val="bg1"/>
              </a:solidFill>
            </a:endParaRPr>
          </a:p>
          <a:p>
            <a:endParaRPr lang="en-GB" sz="2800" dirty="0" smtClean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algn="just"/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 </a:t>
            </a:r>
            <a:r>
              <a:rPr lang="en-GB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Inappropriate </a:t>
            </a:r>
            <a:r>
              <a:rPr lang="en-GB" sz="28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segregation of duties increases the probability of fraud, carelessness, and unreliable record </a:t>
            </a:r>
            <a:r>
              <a:rPr lang="en-GB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keeping.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10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="" xmlns:p14="http://schemas.microsoft.com/office/powerpoint/2010/main" val="144090596"/>
              </p:ext>
            </p:extLst>
          </p:nvPr>
        </p:nvGraphicFramePr>
        <p:xfrm>
          <a:off x="504967" y="477672"/>
          <a:ext cx="8011236" cy="5977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401984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3" y="194839"/>
            <a:ext cx="8366077" cy="71956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40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Internal controls checklist </a:t>
            </a:r>
            <a:r>
              <a:rPr lang="en-US" sz="40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summary</a:t>
            </a:r>
            <a:endParaRPr lang="en-US" sz="4000" b="1" dirty="0">
              <a:ln w="1905"/>
              <a:solidFill>
                <a:srgbClr val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842" y="1091821"/>
            <a:ext cx="8461612" cy="5431809"/>
          </a:xfr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003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en-US" sz="2800" dirty="0" smtClean="0"/>
              <a:t>The following checklist can be used to identify internal controls that are either currently used or required within your organization: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sz="3200" b="1" dirty="0" smtClean="0">
                <a:solidFill>
                  <a:srgbClr val="000000"/>
                </a:solidFill>
              </a:rPr>
              <a:t>Well documented </a:t>
            </a:r>
            <a:r>
              <a:rPr lang="en-US" sz="3200" b="1" dirty="0" smtClean="0">
                <a:solidFill>
                  <a:srgbClr val="000000"/>
                </a:solidFill>
              </a:rPr>
              <a:t>policies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sz="3200" b="1" dirty="0" smtClean="0">
                <a:solidFill>
                  <a:srgbClr val="000000"/>
                </a:solidFill>
              </a:rPr>
              <a:t>Segregation of </a:t>
            </a:r>
            <a:r>
              <a:rPr lang="en-US" sz="3200" b="1" dirty="0" smtClean="0">
                <a:solidFill>
                  <a:srgbClr val="000000"/>
                </a:solidFill>
              </a:rPr>
              <a:t>duties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sz="3200" b="1" dirty="0" smtClean="0">
                <a:solidFill>
                  <a:srgbClr val="000000"/>
                </a:solidFill>
              </a:rPr>
              <a:t>Approvals, </a:t>
            </a:r>
            <a:r>
              <a:rPr lang="en-US" sz="3200" b="1" dirty="0" smtClean="0">
                <a:solidFill>
                  <a:srgbClr val="000000"/>
                </a:solidFill>
              </a:rPr>
              <a:t>Authorizations</a:t>
            </a:r>
            <a:r>
              <a:rPr lang="en-US" sz="3200" b="1" dirty="0" smtClean="0">
                <a:solidFill>
                  <a:srgbClr val="000000"/>
                </a:solidFill>
              </a:rPr>
              <a:t>, </a:t>
            </a:r>
            <a:r>
              <a:rPr lang="en-US" sz="3200" b="1" dirty="0" smtClean="0">
                <a:solidFill>
                  <a:srgbClr val="000000"/>
                </a:solidFill>
              </a:rPr>
              <a:t>Verifications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sz="3200" b="1" dirty="0" smtClean="0">
                <a:solidFill>
                  <a:srgbClr val="000000"/>
                </a:solidFill>
              </a:rPr>
              <a:t>Reconciliations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sz="3200" b="1" dirty="0" smtClean="0">
                <a:solidFill>
                  <a:srgbClr val="000000"/>
                </a:solidFill>
              </a:rPr>
              <a:t>Supervision/ Performance </a:t>
            </a:r>
            <a:r>
              <a:rPr lang="en-US" sz="3200" b="1" dirty="0" smtClean="0">
                <a:solidFill>
                  <a:srgbClr val="000000"/>
                </a:solidFill>
              </a:rPr>
              <a:t>Reviews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sz="3200" b="1" dirty="0" smtClean="0">
                <a:solidFill>
                  <a:srgbClr val="000000"/>
                </a:solidFill>
              </a:rPr>
              <a:t>Security of A</a:t>
            </a:r>
            <a:r>
              <a:rPr lang="en-US" sz="3200" b="1" dirty="0" smtClean="0">
                <a:solidFill>
                  <a:srgbClr val="000000"/>
                </a:solidFill>
              </a:rPr>
              <a:t>ssets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sz="3200" b="1" dirty="0" smtClean="0">
                <a:solidFill>
                  <a:srgbClr val="000000"/>
                </a:solidFill>
              </a:rPr>
              <a:t>General information systems </a:t>
            </a:r>
            <a:r>
              <a:rPr lang="en-US" sz="3200" b="1" dirty="0" smtClean="0">
                <a:solidFill>
                  <a:srgbClr val="000000"/>
                </a:solidFill>
              </a:rPr>
              <a:t>controls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sz="3200" b="1" dirty="0" smtClean="0">
                <a:solidFill>
                  <a:srgbClr val="000000"/>
                </a:solidFill>
              </a:rPr>
              <a:t>Internal and external audits</a:t>
            </a:r>
            <a:endParaRPr lang="en-US" sz="3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26340" y="4012443"/>
            <a:ext cx="43399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Prepared and presented by:</a:t>
            </a:r>
          </a:p>
          <a:p>
            <a:pPr algn="ctr"/>
            <a:r>
              <a:rPr lang="en-US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Mr</a:t>
            </a:r>
            <a:r>
              <a:rPr lang="en-US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Chhoeu Chhardaphea</a:t>
            </a:r>
          </a:p>
          <a:p>
            <a:pPr algn="ctr"/>
            <a:r>
              <a:rPr lang="en-US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Compliance </a:t>
            </a:r>
            <a:r>
              <a:rPr lang="en-US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Manager</a:t>
            </a:r>
            <a:endParaRPr lang="en-US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316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ay Chhun\Desktop\Coaching Discussoin Results\Butterfly-edited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0" b="99639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57571">
            <a:off x="2608353" y="1448930"/>
            <a:ext cx="2805409" cy="26889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219200" y="3624352"/>
            <a:ext cx="6548844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5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Script MT Bold" panose="03040602040607080904" pitchFamily="66" charset="0"/>
              </a:rPr>
              <a:t>Thank</a:t>
            </a:r>
            <a:r>
              <a:rPr lang="en-US" sz="11500" b="1" dirty="0">
                <a:solidFill>
                  <a:srgbClr val="FFFF00"/>
                </a:solidFill>
                <a:latin typeface="Script MT Bold" panose="03040602040607080904" pitchFamily="66" charset="0"/>
              </a:rPr>
              <a:t> you</a:t>
            </a:r>
            <a:endParaRPr lang="en-US" sz="115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13158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="" xmlns:p14="http://schemas.microsoft.com/office/powerpoint/2010/main" val="3205844791"/>
              </p:ext>
            </p:extLst>
          </p:nvPr>
        </p:nvGraphicFramePr>
        <p:xfrm>
          <a:off x="745648" y="259312"/>
          <a:ext cx="8220933" cy="57730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6" name="Picture 8" descr="http://i.colnect.net/images/f/269/733/10000-Riels-back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14755">
            <a:off x="5411237" y="6257978"/>
            <a:ext cx="1103691" cy="5003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Content Placeholder 46"/>
          <p:cNvPicPr>
            <a:picLocks noGrp="1" noChangeAspect="1"/>
          </p:cNvPicPr>
          <p:nvPr>
            <p:ph idx="1"/>
          </p:nvPr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7354"/>
          <a:stretch/>
        </p:blipFill>
        <p:spPr>
          <a:xfrm rot="19046018">
            <a:off x="1883665" y="5768862"/>
            <a:ext cx="923130" cy="1478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Picture 2" descr="C:\Users\Ul Thaven\Desktop\Purchase order -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42931">
            <a:off x="2924868" y="5716728"/>
            <a:ext cx="1017359" cy="1563577"/>
          </a:xfrm>
          <a:prstGeom prst="rect">
            <a:avLst/>
          </a:prstGeom>
          <a:noFill/>
          <a:ln w="0">
            <a:noFill/>
          </a:ln>
          <a:effectLst>
            <a:outerShdw dist="266700" algn="ctr" rotWithShape="0">
              <a:schemeClr val="tx1">
                <a:alpha val="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34704">
            <a:off x="6347334" y="5744586"/>
            <a:ext cx="1117043" cy="1652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 rot="16200000">
            <a:off x="-2117404" y="2795240"/>
            <a:ext cx="4872248" cy="5373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Internal Controls</a:t>
            </a:r>
            <a:endParaRPr lang="en-US" sz="4400" b="1" spc="38" dirty="0">
              <a:ln w="11430"/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2" descr="C:\Users\Ul Thaven\Desktop\Per diem claim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29801">
            <a:off x="3977324" y="5508009"/>
            <a:ext cx="1023960" cy="1520438"/>
          </a:xfrm>
          <a:prstGeom prst="rect">
            <a:avLst/>
          </a:prstGeom>
          <a:noFill/>
          <a:ln w="0">
            <a:noFill/>
          </a:ln>
          <a:effectLst>
            <a:outerShdw blurRad="393700" dir="9180000" sx="98000" sy="98000" algn="ctr" rotWithShape="0">
              <a:schemeClr val="tx1">
                <a:alpha val="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="" xmlns:a14="http://schemas.microsoft.com/office/drawing/2010/main">
                  <a14:imgLayer r:embed="rId14">
                    <a14:imgEffect>
                      <a14:backgroundRemoval t="0" b="100000" l="3220" r="93753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222" y="4045812"/>
            <a:ext cx="2262913" cy="2822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://m.c.lnkd.licdn.com/mpr/mpr/p/2/005/071/2df/0389abe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="" xmlns:a14="http://schemas.microsoft.com/office/drawing/2010/main">
                  <a14:imgLayer r:embed="rId16">
                    <a14:imgEffect>
                      <a14:backgroundRemoval t="2347" b="93662" l="625" r="99063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2178">
            <a:off x="4048945" y="6198866"/>
            <a:ext cx="1504074" cy="10011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omputersoftaos.com/wp-content/uploads/2012/11/MaxPNG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="" xmlns:a14="http://schemas.microsoft.com/office/drawing/2010/main">
                  <a14:imgLayer r:embed="rId18">
                    <a14:imgEffect>
                      <a14:backgroundRemoval t="2294" b="92268" l="750" r="94563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5" y="5746761"/>
            <a:ext cx="1636181" cy="12036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ecx.images-amazon.com/images/I/51XGA3OkfyL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="" xmlns:a14="http://schemas.microsoft.com/office/drawing/2010/main">
                  <a14:imgLayer r:embed="rId20">
                    <a14:imgEffect>
                      <a14:backgroundRemoval t="0" b="100000" l="0" r="994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8156">
            <a:off x="4219320" y="5703733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BEBA8EAE-BF5A-486C-A8C5-ECC9F3942E4B}">
                <a14:imgProps xmlns="" xmlns:a14="http://schemas.microsoft.com/office/drawing/2010/main">
                  <a14:imgLayer r:embed="rId22">
                    <a14:imgEffect>
                      <a14:backgroundRemoval t="1501" b="100000" l="4504" r="84852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663" y="5044027"/>
            <a:ext cx="2493075" cy="187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 descr="http://www.holiday-in-angkor-wat.com/images/cambodian-money-5000f.jp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944" y="6356684"/>
            <a:ext cx="1080422" cy="5013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0034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2951224"/>
            <a:ext cx="9144000" cy="895713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endParaRPr lang="en-US" sz="8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10-Point Star 2"/>
          <p:cNvSpPr/>
          <p:nvPr/>
        </p:nvSpPr>
        <p:spPr>
          <a:xfrm>
            <a:off x="1700464" y="496781"/>
            <a:ext cx="5678905" cy="5775158"/>
          </a:xfrm>
          <a:prstGeom prst="star10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are Internal Controls?</a:t>
            </a:r>
            <a:endParaRPr 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342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419" y="341195"/>
            <a:ext cx="8161671" cy="1041494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Internal Controls are the methods and procedures used: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0251" y="1528549"/>
            <a:ext cx="8654156" cy="5008728"/>
          </a:xfrm>
        </p:spPr>
        <p:txBody>
          <a:bodyPr>
            <a:noAutofit/>
          </a:bodyPr>
          <a:lstStyle/>
          <a:p>
            <a:pPr marL="1200150" lvl="1" indent="-742950">
              <a:buFont typeface="+mj-lt"/>
              <a:buAutoNum type="arabicPeriod"/>
            </a:pPr>
            <a:r>
              <a:rPr lang="en-US" sz="3600" dirty="0" smtClean="0">
                <a:solidFill>
                  <a:srgbClr val="FFFF00"/>
                </a:solidFill>
              </a:rPr>
              <a:t>To </a:t>
            </a:r>
            <a:r>
              <a:rPr lang="en-US" sz="3600" dirty="0">
                <a:solidFill>
                  <a:srgbClr val="FFFF00"/>
                </a:solidFill>
              </a:rPr>
              <a:t>protect assets,</a:t>
            </a:r>
          </a:p>
          <a:p>
            <a:pPr marL="1200150" lvl="1" indent="-742950">
              <a:buFont typeface="+mj-lt"/>
              <a:buAutoNum type="arabicPeriod"/>
            </a:pPr>
            <a:r>
              <a:rPr lang="en-US" sz="3600" dirty="0">
                <a:solidFill>
                  <a:srgbClr val="FFFF00"/>
                </a:solidFill>
              </a:rPr>
              <a:t>to  ensure accounting information is correct,</a:t>
            </a:r>
          </a:p>
          <a:p>
            <a:pPr marL="1200150" lvl="1" indent="-742950">
              <a:buFont typeface="+mj-lt"/>
              <a:buAutoNum type="arabicPeriod"/>
            </a:pPr>
            <a:r>
              <a:rPr lang="en-US" sz="3600" dirty="0">
                <a:solidFill>
                  <a:srgbClr val="FFFF00"/>
                </a:solidFill>
              </a:rPr>
              <a:t>T</a:t>
            </a:r>
            <a:r>
              <a:rPr lang="en-US" sz="3600" dirty="0" smtClean="0">
                <a:solidFill>
                  <a:srgbClr val="FFFF00"/>
                </a:solidFill>
              </a:rPr>
              <a:t>o </a:t>
            </a:r>
            <a:r>
              <a:rPr lang="en-US" sz="3600" dirty="0">
                <a:solidFill>
                  <a:srgbClr val="FFFF00"/>
                </a:solidFill>
              </a:rPr>
              <a:t>deter and detect fraud and error</a:t>
            </a:r>
          </a:p>
          <a:p>
            <a:pPr marL="1200150" lvl="1" indent="-742950">
              <a:buFont typeface="+mj-lt"/>
              <a:buAutoNum type="arabicPeriod"/>
            </a:pPr>
            <a:r>
              <a:rPr lang="en-US" sz="3600" dirty="0">
                <a:solidFill>
                  <a:srgbClr val="FFFF00"/>
                </a:solidFill>
              </a:rPr>
              <a:t>to  ensure operations run efficiently, and</a:t>
            </a:r>
          </a:p>
          <a:p>
            <a:pPr marL="1200150" lvl="1" indent="-742950">
              <a:buFont typeface="+mj-lt"/>
              <a:buAutoNum type="arabicPeriod"/>
            </a:pPr>
            <a:r>
              <a:rPr lang="en-US" sz="3600" dirty="0">
                <a:solidFill>
                  <a:srgbClr val="FFFF00"/>
                </a:solidFill>
              </a:rPr>
              <a:t>T</a:t>
            </a:r>
            <a:r>
              <a:rPr lang="en-US" sz="3600" dirty="0" smtClean="0">
                <a:solidFill>
                  <a:srgbClr val="FFFF00"/>
                </a:solidFill>
              </a:rPr>
              <a:t>o  </a:t>
            </a:r>
            <a:r>
              <a:rPr lang="en-US" sz="3600" dirty="0">
                <a:solidFill>
                  <a:srgbClr val="FFFF00"/>
                </a:solidFill>
              </a:rPr>
              <a:t>ensure policies set by management are being followed</a:t>
            </a:r>
            <a:r>
              <a:rPr lang="en-US" sz="1800" dirty="0">
                <a:solidFill>
                  <a:srgbClr val="FFFF00"/>
                </a:solidFill>
              </a:rPr>
              <a:t>.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527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2951224"/>
            <a:ext cx="9144000" cy="895713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endParaRPr lang="en-US" sz="8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10-Point Star 2"/>
          <p:cNvSpPr/>
          <p:nvPr/>
        </p:nvSpPr>
        <p:spPr>
          <a:xfrm>
            <a:off x="1700464" y="496781"/>
            <a:ext cx="5678905" cy="5775158"/>
          </a:xfrm>
          <a:prstGeom prst="star10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bg1"/>
                </a:solidFill>
              </a:rPr>
              <a:t>Why Internal Controls are Importance</a:t>
            </a:r>
            <a:r>
              <a:rPr lang="en-US" sz="5400" b="1" dirty="0" smtClean="0">
                <a:solidFill>
                  <a:schemeClr val="bg1"/>
                </a:solidFill>
              </a:rPr>
              <a:t>?</a:t>
            </a:r>
            <a:endParaRPr 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75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08509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Strong internal controls are importance: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8364" y="1037230"/>
            <a:ext cx="8707272" cy="5622878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3000" dirty="0">
                <a:solidFill>
                  <a:schemeClr val="bg1"/>
                </a:solidFill>
              </a:rPr>
              <a:t>handling funds received and expended by the organization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000" dirty="0">
                <a:solidFill>
                  <a:schemeClr val="bg1"/>
                </a:solidFill>
              </a:rPr>
              <a:t>preparing appropriate and timely financial reporting to board members and senior management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000" dirty="0">
                <a:solidFill>
                  <a:schemeClr val="bg1"/>
                </a:solidFill>
              </a:rPr>
              <a:t>conducting the annual audit of the organization’s financial statements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000" dirty="0">
                <a:solidFill>
                  <a:schemeClr val="bg1"/>
                </a:solidFill>
              </a:rPr>
              <a:t>evaluating the performance of the organization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000" dirty="0">
                <a:solidFill>
                  <a:schemeClr val="bg1"/>
                </a:solidFill>
              </a:rPr>
              <a:t>evaluating staff and programs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000" dirty="0">
                <a:solidFill>
                  <a:schemeClr val="bg1"/>
                </a:solidFill>
              </a:rPr>
              <a:t>maintaining inventory records of property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000" dirty="0">
                <a:solidFill>
                  <a:schemeClr val="bg1"/>
                </a:solidFill>
              </a:rPr>
              <a:t>implementing personnel and conflicts of interest policies.</a:t>
            </a:r>
          </a:p>
        </p:txBody>
      </p:sp>
    </p:spTree>
    <p:extLst>
      <p:ext uri="{BB962C8B-B14F-4D97-AF65-F5344CB8AC3E}">
        <p14:creationId xmlns="" xmlns:p14="http://schemas.microsoft.com/office/powerpoint/2010/main" val="152002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348" y="0"/>
            <a:ext cx="8463395" cy="736979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Internal Controls are needed </a:t>
            </a: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because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832512"/>
            <a:ext cx="9143999" cy="6025487"/>
          </a:xfrm>
        </p:spPr>
        <p:txBody>
          <a:bodyPr>
            <a:noAutofit/>
          </a:bodyPr>
          <a:lstStyle/>
          <a:p>
            <a:pPr marL="557213" indent="-557213">
              <a:buFont typeface="+mj-lt"/>
              <a:buAutoNum type="arabicPeriod"/>
            </a:pPr>
            <a:r>
              <a:rPr lang="en-US" sz="3200" dirty="0">
                <a:solidFill>
                  <a:schemeClr val="bg1"/>
                </a:solidFill>
              </a:rPr>
              <a:t>Internal controls reduce the temptation to steal because of the likelihood of detection. </a:t>
            </a:r>
            <a:r>
              <a:rPr lang="en-US" sz="2600" i="1" dirty="0">
                <a:solidFill>
                  <a:srgbClr val="FFFF00"/>
                </a:solidFill>
              </a:rPr>
              <a:t>(Organization’s work involves large sums of donor’s funds in its projects and offices.  Handling this money can cause temptation to staff)</a:t>
            </a:r>
            <a:r>
              <a:rPr lang="en-US" sz="2600" dirty="0">
                <a:solidFill>
                  <a:srgbClr val="FFFF00"/>
                </a:solidFill>
              </a:rPr>
              <a:t>.</a:t>
            </a:r>
          </a:p>
          <a:p>
            <a:pPr marL="557213" indent="-557213">
              <a:buFont typeface="+mj-lt"/>
              <a:buAutoNum type="arabicPeriod"/>
            </a:pPr>
            <a:r>
              <a:rPr lang="en-US" sz="3200" dirty="0">
                <a:solidFill>
                  <a:schemeClr val="bg1"/>
                </a:solidFill>
              </a:rPr>
              <a:t>Strong internal controls help the staff to do the commitments</a:t>
            </a:r>
            <a:r>
              <a:rPr lang="en-US" dirty="0">
                <a:solidFill>
                  <a:schemeClr val="bg1"/>
                </a:solidFill>
              </a:rPr>
              <a:t>.</a:t>
            </a:r>
            <a:r>
              <a:rPr lang="en-US" i="1" dirty="0">
                <a:solidFill>
                  <a:srgbClr val="FFFF00"/>
                </a:solidFill>
              </a:rPr>
              <a:t> </a:t>
            </a:r>
            <a:r>
              <a:rPr lang="en-US" sz="2600" i="1" dirty="0">
                <a:solidFill>
                  <a:srgbClr val="FFFF00"/>
                </a:solidFill>
              </a:rPr>
              <a:t>(Organization has made a commitment to its mission, vision, donors, partners and the communities where it works to be responsible of the funds given).</a:t>
            </a:r>
          </a:p>
          <a:p>
            <a:pPr marL="557213" indent="-557213">
              <a:buFont typeface="+mj-lt"/>
              <a:buAutoNum type="arabicPeriod"/>
            </a:pPr>
            <a:r>
              <a:rPr lang="en-US" sz="3200" dirty="0">
                <a:solidFill>
                  <a:schemeClr val="bg1"/>
                </a:solidFill>
              </a:rPr>
              <a:t>Internal controls and systems help the staff and the organization to be more accountable for the funds given</a:t>
            </a:r>
            <a:r>
              <a:rPr lang="en-US" sz="2800" dirty="0">
                <a:solidFill>
                  <a:schemeClr val="bg1"/>
                </a:solidFill>
              </a:rPr>
              <a:t>.</a:t>
            </a:r>
            <a:r>
              <a:rPr lang="en-US" sz="2800" i="1" dirty="0">
                <a:solidFill>
                  <a:srgbClr val="FFFF00"/>
                </a:solidFill>
              </a:rPr>
              <a:t> </a:t>
            </a:r>
            <a:r>
              <a:rPr lang="en-US" sz="2600" i="1" dirty="0">
                <a:solidFill>
                  <a:srgbClr val="FFFF00"/>
                </a:solidFill>
              </a:rPr>
              <a:t>(While Organization places a high level of trust in its staff, this must be balanced with the need to be accountable). </a:t>
            </a:r>
          </a:p>
          <a:p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895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3414</TotalTime>
  <Words>1394</Words>
  <Application>Microsoft Office PowerPoint</Application>
  <PresentationFormat>On-screen Show (4:3)</PresentationFormat>
  <Paragraphs>190</Paragraphs>
  <Slides>30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1_Office Theme</vt:lpstr>
      <vt:lpstr>Slide 1</vt:lpstr>
      <vt:lpstr>Welcome</vt:lpstr>
      <vt:lpstr>Slide 3</vt:lpstr>
      <vt:lpstr>Slide 4</vt:lpstr>
      <vt:lpstr>Slide 5</vt:lpstr>
      <vt:lpstr>Internal Controls are the methods and procedures used:</vt:lpstr>
      <vt:lpstr>Slide 7</vt:lpstr>
      <vt:lpstr>Strong internal controls are importance:</vt:lpstr>
      <vt:lpstr>Internal Controls are needed because</vt:lpstr>
      <vt:lpstr>Slide 10</vt:lpstr>
      <vt:lpstr>Management Role and Responsibility</vt:lpstr>
      <vt:lpstr>Manager’s Financial Role</vt:lpstr>
      <vt:lpstr>Manager’s Financial Role (cont’)</vt:lpstr>
      <vt:lpstr>Manager’s Financial Role</vt:lpstr>
      <vt:lpstr>Slide 15</vt:lpstr>
      <vt:lpstr>Types of Internal Controls</vt:lpstr>
      <vt:lpstr>1- Competent, trustworthy staff with       clear lines of authority and responsibility</vt:lpstr>
      <vt:lpstr>2- Level of Authority</vt:lpstr>
      <vt:lpstr>3- Segregation of duties and responsibilities </vt:lpstr>
      <vt:lpstr>4- Organization Structure</vt:lpstr>
      <vt:lpstr>5- Adequate documents and records</vt:lpstr>
      <vt:lpstr>6- Proper procedures for record keeping </vt:lpstr>
      <vt:lpstr>7- Physical control over assets and records </vt:lpstr>
      <vt:lpstr>8- Independent checks on performance </vt:lpstr>
      <vt:lpstr>9- Preparation of financial reports </vt:lpstr>
      <vt:lpstr>Slide 26</vt:lpstr>
      <vt:lpstr>Special Policies</vt:lpstr>
      <vt:lpstr>Slide 28</vt:lpstr>
      <vt:lpstr>Internal controls checklist summary</vt:lpstr>
      <vt:lpstr>Slide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Grant management</dc:title>
  <dc:creator>Admin</dc:creator>
  <cp:lastModifiedBy>kmara</cp:lastModifiedBy>
  <cp:revision>403</cp:revision>
  <dcterms:created xsi:type="dcterms:W3CDTF">2016-04-15T02:24:46Z</dcterms:created>
  <dcterms:modified xsi:type="dcterms:W3CDTF">2017-08-11T04:35:08Z</dcterms:modified>
</cp:coreProperties>
</file>