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376" r:id="rId9"/>
    <p:sldId id="284" r:id="rId10"/>
    <p:sldId id="326" r:id="rId11"/>
    <p:sldId id="377" r:id="rId12"/>
    <p:sldId id="285" r:id="rId13"/>
    <p:sldId id="286" r:id="rId14"/>
    <p:sldId id="378" r:id="rId15"/>
    <p:sldId id="380" r:id="rId16"/>
    <p:sldId id="379" r:id="rId17"/>
    <p:sldId id="381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5377B"/>
    <a:srgbClr val="0081EA"/>
    <a:srgbClr val="0081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0" d="100"/>
          <a:sy n="70" d="100"/>
        </p:scale>
        <p:origin x="132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05E02B-701E-4977-84B2-27F140D5770F}" type="datetimeFigureOut">
              <a:rPr lang="en-US" smtClean="0"/>
              <a:t>11/6/2018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1324E8-D606-44F2-8022-7A5C6AD40D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47488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864707-BB8B-094D-B302-11D587443D4A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4093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864707-BB8B-094D-B302-11D587443D4A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02039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B42FA-6DAB-4E83-8586-89B2537ECE33}" type="datetimeFigureOut">
              <a:rPr lang="en-US" smtClean="0"/>
              <a:t>11/6/2018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94948-0BC4-4ACA-9861-16BD7F3890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8871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B42FA-6DAB-4E83-8586-89B2537ECE33}" type="datetimeFigureOut">
              <a:rPr lang="en-US" smtClean="0"/>
              <a:t>11/6/2018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94948-0BC4-4ACA-9861-16BD7F3890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81599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B42FA-6DAB-4E83-8586-89B2537ECE33}" type="datetimeFigureOut">
              <a:rPr lang="en-US" smtClean="0"/>
              <a:t>11/6/2018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94948-0BC4-4ACA-9861-16BD7F3890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3906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B42FA-6DAB-4E83-8586-89B2537ECE33}" type="datetimeFigureOut">
              <a:rPr lang="en-US" smtClean="0"/>
              <a:t>11/6/2018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94948-0BC4-4ACA-9861-16BD7F3890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83428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B42FA-6DAB-4E83-8586-89B2537ECE33}" type="datetimeFigureOut">
              <a:rPr lang="en-US" smtClean="0"/>
              <a:t>11/6/2018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94948-0BC4-4ACA-9861-16BD7F3890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17062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B42FA-6DAB-4E83-8586-89B2537ECE33}" type="datetimeFigureOut">
              <a:rPr lang="en-US" smtClean="0"/>
              <a:t>11/6/2018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94948-0BC4-4ACA-9861-16BD7F3890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41947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B42FA-6DAB-4E83-8586-89B2537ECE33}" type="datetimeFigureOut">
              <a:rPr lang="en-US" smtClean="0"/>
              <a:t>11/6/2018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94948-0BC4-4ACA-9861-16BD7F3890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19727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B42FA-6DAB-4E83-8586-89B2537ECE33}" type="datetimeFigureOut">
              <a:rPr lang="en-US" smtClean="0"/>
              <a:t>11/6/2018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94948-0BC4-4ACA-9861-16BD7F3890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0471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B42FA-6DAB-4E83-8586-89B2537ECE33}" type="datetimeFigureOut">
              <a:rPr lang="en-US" smtClean="0"/>
              <a:t>11/6/2018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94948-0BC4-4ACA-9861-16BD7F3890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41536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B42FA-6DAB-4E83-8586-89B2537ECE33}" type="datetimeFigureOut">
              <a:rPr lang="en-US" smtClean="0"/>
              <a:t>11/6/2018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94948-0BC4-4ACA-9861-16BD7F3890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27158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B42FA-6DAB-4E83-8586-89B2537ECE33}" type="datetimeFigureOut">
              <a:rPr lang="en-US" smtClean="0"/>
              <a:t>11/6/2018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94948-0BC4-4ACA-9861-16BD7F3890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9989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CB42FA-6DAB-4E83-8586-89B2537ECE33}" type="datetimeFigureOut">
              <a:rPr lang="en-US" smtClean="0"/>
              <a:t>11/6/2018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D94948-0BC4-4ACA-9861-16BD7F3890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98020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9B0F85-BFD8-432F-A5C9-5112885CB9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73033" y="637327"/>
            <a:ext cx="7194884" cy="1355848"/>
          </a:xfrm>
        </p:spPr>
        <p:txBody>
          <a:bodyPr>
            <a:normAutofit/>
          </a:bodyPr>
          <a:lstStyle/>
          <a:p>
            <a:pPr algn="l"/>
            <a:r>
              <a:rPr lang="en-US" sz="3600" dirty="0">
                <a:solidFill>
                  <a:srgbClr val="05377B"/>
                </a:solidFill>
                <a:latin typeface="Bahnschrift Condensed" panose="020B0502040204020203" pitchFamily="34" charset="0"/>
              </a:rPr>
              <a:t>Short Review on: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BE97271-7F4B-4FFE-9E7F-1E8B60642A0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27797" y="2291805"/>
            <a:ext cx="8040120" cy="1655762"/>
          </a:xfrm>
        </p:spPr>
        <p:txBody>
          <a:bodyPr>
            <a:normAutofit/>
          </a:bodyPr>
          <a:lstStyle/>
          <a:p>
            <a:r>
              <a:rPr lang="en-US" sz="2800" b="1" dirty="0">
                <a:solidFill>
                  <a:srgbClr val="0081E9"/>
                </a:solidFill>
              </a:rPr>
              <a:t>Sharing the Flesh Out practical exercise on</a:t>
            </a:r>
          </a:p>
          <a:p>
            <a:r>
              <a:rPr lang="en-US" sz="2800" b="1" dirty="0">
                <a:solidFill>
                  <a:srgbClr val="0081E9"/>
                </a:solidFill>
              </a:rPr>
              <a:t>“Using Smartphone for Video Development”,</a:t>
            </a:r>
            <a:endParaRPr lang="en-US" b="1" dirty="0">
              <a:solidFill>
                <a:srgbClr val="0081E9"/>
              </a:solidFill>
            </a:endParaRPr>
          </a:p>
          <a:p>
            <a:r>
              <a:rPr lang="en-US" sz="1400" dirty="0">
                <a:solidFill>
                  <a:srgbClr val="0081E9"/>
                </a:solidFill>
              </a:rPr>
              <a:t>Presented at the previous ICT Learning Forum by:</a:t>
            </a:r>
          </a:p>
          <a:p>
            <a:r>
              <a:rPr lang="en-US" sz="1400" dirty="0">
                <a:solidFill>
                  <a:srgbClr val="0081E9"/>
                </a:solidFill>
              </a:rPr>
              <a:t>Mr. </a:t>
            </a:r>
            <a:r>
              <a:rPr lang="en-US" sz="1400" dirty="0" err="1">
                <a:solidFill>
                  <a:srgbClr val="0081E9"/>
                </a:solidFill>
              </a:rPr>
              <a:t>Koy</a:t>
            </a:r>
            <a:r>
              <a:rPr lang="en-US" sz="1400" dirty="0">
                <a:solidFill>
                  <a:srgbClr val="0081E9"/>
                </a:solidFill>
              </a:rPr>
              <a:t> </a:t>
            </a:r>
            <a:r>
              <a:rPr lang="en-US" sz="1400" dirty="0" err="1">
                <a:solidFill>
                  <a:srgbClr val="0081E9"/>
                </a:solidFill>
              </a:rPr>
              <a:t>Borey</a:t>
            </a:r>
            <a:r>
              <a:rPr lang="en-US" sz="1400" dirty="0">
                <a:solidFill>
                  <a:srgbClr val="0081E9"/>
                </a:solidFill>
              </a:rPr>
              <a:t>, </a:t>
            </a:r>
            <a:r>
              <a:rPr lang="en-US" sz="1400" dirty="0" err="1">
                <a:solidFill>
                  <a:srgbClr val="0081E9"/>
                </a:solidFill>
              </a:rPr>
              <a:t>Executve</a:t>
            </a:r>
            <a:r>
              <a:rPr lang="en-US" sz="1400" dirty="0">
                <a:solidFill>
                  <a:srgbClr val="0081E9"/>
                </a:solidFill>
              </a:rPr>
              <a:t> Director, MEDIA ONE &amp; Mr. Son </a:t>
            </a:r>
            <a:r>
              <a:rPr lang="en-US" sz="1400" dirty="0" err="1">
                <a:solidFill>
                  <a:srgbClr val="0081E9"/>
                </a:solidFill>
              </a:rPr>
              <a:t>Siveth</a:t>
            </a:r>
            <a:r>
              <a:rPr lang="en-US" sz="1400" dirty="0">
                <a:solidFill>
                  <a:srgbClr val="0081E9"/>
                </a:solidFill>
              </a:rPr>
              <a:t>, Advisor, MEDIA ONE</a:t>
            </a:r>
          </a:p>
          <a:p>
            <a:endParaRPr lang="en-US" sz="1200" dirty="0">
              <a:solidFill>
                <a:srgbClr val="0081E9"/>
              </a:solidFill>
            </a:endParaRPr>
          </a:p>
        </p:txBody>
      </p:sp>
      <p:pic>
        <p:nvPicPr>
          <p:cNvPr id="4" name="Picture 10" descr="CCC-logo-small.jpg">
            <a:extLst>
              <a:ext uri="{FF2B5EF4-FFF2-40B4-BE49-F238E27FC236}">
                <a16:creationId xmlns:a16="http://schemas.microsoft.com/office/drawing/2014/main" id="{3AC84DF7-C3B8-4F0A-A325-59EB53DF33BB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8758" y="222583"/>
            <a:ext cx="1184275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0" descr="GPP-Small.jpg">
            <a:extLst>
              <a:ext uri="{FF2B5EF4-FFF2-40B4-BE49-F238E27FC236}">
                <a16:creationId xmlns:a16="http://schemas.microsoft.com/office/drawing/2014/main" id="{4F634BA4-B447-4311-B8F0-92F5AE53AA58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rcRect t="903" b="803"/>
          <a:stretch>
            <a:fillRect/>
          </a:stretch>
        </p:blipFill>
        <p:spPr bwMode="auto">
          <a:xfrm>
            <a:off x="7748336" y="5945688"/>
            <a:ext cx="11430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56F4D0DF-A8A9-41D5-BADD-377FE770E8E3}"/>
              </a:ext>
            </a:extLst>
          </p:cNvPr>
          <p:cNvSpPr txBox="1">
            <a:spLocks/>
          </p:cNvSpPr>
          <p:nvPr/>
        </p:nvSpPr>
        <p:spPr>
          <a:xfrm>
            <a:off x="806116" y="4708478"/>
            <a:ext cx="7194884" cy="67331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700" dirty="0">
                <a:solidFill>
                  <a:srgbClr val="05377B"/>
                </a:solidFill>
                <a:latin typeface="Bahnschrift Condensed" panose="020B0502040204020203" pitchFamily="34" charset="0"/>
              </a:rPr>
              <a:t>Review by: </a:t>
            </a:r>
            <a:r>
              <a:rPr lang="en-US" sz="1700" dirty="0" err="1">
                <a:solidFill>
                  <a:srgbClr val="05377B"/>
                </a:solidFill>
                <a:latin typeface="Bahnschrift Condensed" panose="020B0502040204020203" pitchFamily="34" charset="0"/>
              </a:rPr>
              <a:t>Chhouk</a:t>
            </a:r>
            <a:r>
              <a:rPr lang="en-US" sz="1700" dirty="0">
                <a:solidFill>
                  <a:srgbClr val="05377B"/>
                </a:solidFill>
                <a:latin typeface="Bahnschrift Condensed" panose="020B0502040204020203" pitchFamily="34" charset="0"/>
              </a:rPr>
              <a:t> </a:t>
            </a:r>
            <a:r>
              <a:rPr lang="en-US" sz="1700" dirty="0" err="1">
                <a:solidFill>
                  <a:srgbClr val="05377B"/>
                </a:solidFill>
                <a:latin typeface="Bahnschrift Condensed" panose="020B0502040204020203" pitchFamily="34" charset="0"/>
              </a:rPr>
              <a:t>Phalputhiridh</a:t>
            </a:r>
            <a:r>
              <a:rPr lang="en-US" sz="1400" dirty="0">
                <a:solidFill>
                  <a:srgbClr val="05377B"/>
                </a:solidFill>
                <a:latin typeface="Bahnschrift Condensed" panose="020B0502040204020203" pitchFamily="34" charset="0"/>
              </a:rPr>
              <a:t>,</a:t>
            </a:r>
          </a:p>
          <a:p>
            <a:r>
              <a:rPr lang="en-US" sz="1400" dirty="0">
                <a:solidFill>
                  <a:srgbClr val="05377B"/>
                </a:solidFill>
                <a:latin typeface="Bahnschrift Condensed" panose="020B0502040204020203" pitchFamily="34" charset="0"/>
              </a:rPr>
              <a:t>Communications Specialist, CCC</a:t>
            </a:r>
          </a:p>
        </p:txBody>
      </p:sp>
    </p:spTree>
    <p:extLst>
      <p:ext uri="{BB962C8B-B14F-4D97-AF65-F5344CB8AC3E}">
        <p14:creationId xmlns:p14="http://schemas.microsoft.com/office/powerpoint/2010/main" val="2979670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24419E-F69F-4CFA-9F6B-7C2E1C59CE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365128"/>
            <a:ext cx="7258050" cy="1325563"/>
          </a:xfrm>
        </p:spPr>
        <p:txBody>
          <a:bodyPr/>
          <a:lstStyle/>
          <a:p>
            <a:r>
              <a:rPr lang="en-US" dirty="0">
                <a:solidFill>
                  <a:srgbClr val="05377B"/>
                </a:solidFill>
                <a:latin typeface="Bahnschrift Condensed" panose="020B0502040204020203" pitchFamily="34" charset="0"/>
              </a:rPr>
              <a:t>Video Development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204A4F3-45B8-432F-BF9E-4629E52A4C0C}"/>
              </a:ext>
            </a:extLst>
          </p:cNvPr>
          <p:cNvSpPr/>
          <p:nvPr/>
        </p:nvSpPr>
        <p:spPr>
          <a:xfrm>
            <a:off x="521208" y="2496312"/>
            <a:ext cx="1261872" cy="2057400"/>
          </a:xfrm>
          <a:prstGeom prst="rect">
            <a:avLst/>
          </a:prstGeom>
          <a:noFill/>
          <a:ln w="38100">
            <a:solidFill>
              <a:srgbClr val="05377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rgbClr val="05377B"/>
                </a:solidFill>
              </a:rPr>
              <a:t>Development of storytelling and its impact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67340A74-70F1-4FC6-AB78-1138EA1C7554}"/>
              </a:ext>
            </a:extLst>
          </p:cNvPr>
          <p:cNvSpPr/>
          <p:nvPr/>
        </p:nvSpPr>
        <p:spPr>
          <a:xfrm>
            <a:off x="125730" y="4142232"/>
            <a:ext cx="658368" cy="6583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1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8641AF7-300C-426E-AD62-1845A98859D0}"/>
              </a:ext>
            </a:extLst>
          </p:cNvPr>
          <p:cNvSpPr/>
          <p:nvPr/>
        </p:nvSpPr>
        <p:spPr>
          <a:xfrm>
            <a:off x="1917192" y="2496312"/>
            <a:ext cx="1261872" cy="2057400"/>
          </a:xfrm>
          <a:prstGeom prst="rect">
            <a:avLst/>
          </a:prstGeom>
          <a:noFill/>
          <a:ln w="38100">
            <a:solidFill>
              <a:srgbClr val="05377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rgbClr val="05377B"/>
                </a:solidFill>
              </a:rPr>
              <a:t>Development of Story Plan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9C9FFE0E-4281-4340-B4B6-22D1146EB3DE}"/>
              </a:ext>
            </a:extLst>
          </p:cNvPr>
          <p:cNvSpPr/>
          <p:nvPr/>
        </p:nvSpPr>
        <p:spPr>
          <a:xfrm>
            <a:off x="1521714" y="4142232"/>
            <a:ext cx="658368" cy="6583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2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29E2C23-3242-411C-8939-8ADDBFFD7806}"/>
              </a:ext>
            </a:extLst>
          </p:cNvPr>
          <p:cNvSpPr/>
          <p:nvPr/>
        </p:nvSpPr>
        <p:spPr>
          <a:xfrm>
            <a:off x="3313176" y="2496312"/>
            <a:ext cx="1261872" cy="2057400"/>
          </a:xfrm>
          <a:prstGeom prst="rect">
            <a:avLst/>
          </a:prstGeom>
          <a:noFill/>
          <a:ln w="38100">
            <a:solidFill>
              <a:srgbClr val="05377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rgbClr val="05377B"/>
                </a:solidFill>
              </a:rPr>
              <a:t>Development of Storyboard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CA8EB222-9F58-4181-BA11-287D2372AB6C}"/>
              </a:ext>
            </a:extLst>
          </p:cNvPr>
          <p:cNvSpPr/>
          <p:nvPr/>
        </p:nvSpPr>
        <p:spPr>
          <a:xfrm>
            <a:off x="2917698" y="4142232"/>
            <a:ext cx="658368" cy="6583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3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DD37DC9-A868-48B5-960E-C9BFD0CB4481}"/>
              </a:ext>
            </a:extLst>
          </p:cNvPr>
          <p:cNvSpPr/>
          <p:nvPr/>
        </p:nvSpPr>
        <p:spPr>
          <a:xfrm>
            <a:off x="4709160" y="2496312"/>
            <a:ext cx="1261872" cy="2057400"/>
          </a:xfrm>
          <a:prstGeom prst="rect">
            <a:avLst/>
          </a:prstGeom>
          <a:noFill/>
          <a:ln w="38100">
            <a:solidFill>
              <a:srgbClr val="05377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05377B"/>
                </a:solidFill>
              </a:rPr>
              <a:t>Interview &amp; Vox-Pop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9DA28E1D-ECAA-451C-9725-FFCB0B992DA8}"/>
              </a:ext>
            </a:extLst>
          </p:cNvPr>
          <p:cNvSpPr/>
          <p:nvPr/>
        </p:nvSpPr>
        <p:spPr>
          <a:xfrm>
            <a:off x="4313682" y="4142232"/>
            <a:ext cx="658368" cy="6583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4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A21CB62-7DD4-4103-8D71-8749BC6269A5}"/>
              </a:ext>
            </a:extLst>
          </p:cNvPr>
          <p:cNvSpPr/>
          <p:nvPr/>
        </p:nvSpPr>
        <p:spPr>
          <a:xfrm>
            <a:off x="6092190" y="2496312"/>
            <a:ext cx="1261872" cy="2057400"/>
          </a:xfrm>
          <a:prstGeom prst="rect">
            <a:avLst/>
          </a:prstGeom>
          <a:noFill/>
          <a:ln w="38100">
            <a:solidFill>
              <a:srgbClr val="05377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05377B"/>
                </a:solidFill>
              </a:rPr>
              <a:t>Video Shooting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723A8414-3AA0-4093-B060-0BEAEB40683B}"/>
              </a:ext>
            </a:extLst>
          </p:cNvPr>
          <p:cNvSpPr/>
          <p:nvPr/>
        </p:nvSpPr>
        <p:spPr>
          <a:xfrm>
            <a:off x="5696712" y="4142232"/>
            <a:ext cx="658368" cy="6583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5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53BF1E0-6F2F-42C9-AC6F-0D3ADB080105}"/>
              </a:ext>
            </a:extLst>
          </p:cNvPr>
          <p:cNvSpPr/>
          <p:nvPr/>
        </p:nvSpPr>
        <p:spPr>
          <a:xfrm>
            <a:off x="7488174" y="2496312"/>
            <a:ext cx="1261872" cy="2057400"/>
          </a:xfrm>
          <a:prstGeom prst="rect">
            <a:avLst/>
          </a:prstGeom>
          <a:noFill/>
          <a:ln w="38100">
            <a:solidFill>
              <a:srgbClr val="05377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05377B"/>
                </a:solidFill>
              </a:rPr>
              <a:t>Video Editing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E336BC26-81EB-41F6-A8F5-17964C96E94E}"/>
              </a:ext>
            </a:extLst>
          </p:cNvPr>
          <p:cNvSpPr/>
          <p:nvPr/>
        </p:nvSpPr>
        <p:spPr>
          <a:xfrm>
            <a:off x="7092696" y="4142232"/>
            <a:ext cx="658368" cy="6583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1505761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958281-D0F7-4E10-91EA-7D35D2B631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500062"/>
            <a:ext cx="7886700" cy="1325563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rgbClr val="05377B"/>
                </a:solidFill>
                <a:latin typeface="Bahnschrift Condensed" panose="020B0502040204020203" pitchFamily="34" charset="0"/>
              </a:rPr>
              <a:t>Development of story telling and its impact</a:t>
            </a:r>
            <a:endParaRPr lang="en-US" sz="36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13077C1-CA37-433F-9EC7-33BADCF00A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3146" y="2065027"/>
            <a:ext cx="6097708" cy="361119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F3860791-3457-4D8B-BE8E-15D60F5E5743}"/>
              </a:ext>
            </a:extLst>
          </p:cNvPr>
          <p:cNvSpPr/>
          <p:nvPr/>
        </p:nvSpPr>
        <p:spPr>
          <a:xfrm>
            <a:off x="1523146" y="3870626"/>
            <a:ext cx="1579056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m-KH" sz="1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hmer OS Siemreap" panose="02000500000000020004" pitchFamily="2" charset="0"/>
                <a:cs typeface="Khmer OS Siemreap" panose="02000500000000020004" pitchFamily="2" charset="0"/>
              </a:rPr>
              <a:t>ចំណុចចាប់ផ្តើម</a:t>
            </a:r>
            <a:endParaRPr lang="en-US" sz="1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Khmer OS Siemreap" panose="02000500000000020004" pitchFamily="2" charset="0"/>
              <a:cs typeface="Khmer OS Siemreap" panose="02000500000000020004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DA188AD-DF9D-4FA2-88C5-CF3D31721DC8}"/>
              </a:ext>
            </a:extLst>
          </p:cNvPr>
          <p:cNvSpPr/>
          <p:nvPr/>
        </p:nvSpPr>
        <p:spPr>
          <a:xfrm>
            <a:off x="2312674" y="3289260"/>
            <a:ext cx="1579056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m-KH" sz="1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hmer OS Siemreap" panose="02000500000000020004" pitchFamily="2" charset="0"/>
                <a:cs typeface="Khmer OS Siemreap" panose="02000500000000020004" pitchFamily="2" charset="0"/>
              </a:rPr>
              <a:t>ប្រឈមបញ្ហា</a:t>
            </a:r>
            <a:endParaRPr lang="en-US" sz="1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Khmer OS Siemreap" panose="02000500000000020004" pitchFamily="2" charset="0"/>
              <a:cs typeface="Khmer OS Siemreap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73B7E26-0FC3-4612-AE62-B8257BA54BB7}"/>
              </a:ext>
            </a:extLst>
          </p:cNvPr>
          <p:cNvSpPr/>
          <p:nvPr/>
        </p:nvSpPr>
        <p:spPr>
          <a:xfrm>
            <a:off x="4108042" y="2540348"/>
            <a:ext cx="1579056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m-KH" sz="1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hmer OS Siemreap" panose="02000500000000020004" pitchFamily="2" charset="0"/>
                <a:cs typeface="Khmer OS Siemreap" panose="02000500000000020004" pitchFamily="2" charset="0"/>
              </a:rPr>
              <a:t>ជម្នះបញ្ហា</a:t>
            </a:r>
            <a:endParaRPr lang="en-US" sz="1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Khmer OS Siemreap" panose="02000500000000020004" pitchFamily="2" charset="0"/>
              <a:cs typeface="Khmer OS Siemreap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A21482B-55BE-425A-A5E8-E7BB83E3395C}"/>
              </a:ext>
            </a:extLst>
          </p:cNvPr>
          <p:cNvSpPr/>
          <p:nvPr/>
        </p:nvSpPr>
        <p:spPr>
          <a:xfrm>
            <a:off x="5145686" y="3716737"/>
            <a:ext cx="1579056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m-KH" sz="1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hmer OS Siemreap" panose="02000500000000020004" pitchFamily="2" charset="0"/>
                <a:cs typeface="Khmer OS Siemreap" panose="02000500000000020004" pitchFamily="2" charset="0"/>
              </a:rPr>
              <a:t>ដំណោះស្រាយ</a:t>
            </a:r>
            <a:endParaRPr lang="en-US" sz="1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Khmer OS Siemreap" panose="02000500000000020004" pitchFamily="2" charset="0"/>
              <a:cs typeface="Khmer OS Siemreap" panose="02000500000000020004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9FCDED7-1BBF-47E3-82A5-A4407EE3DF2C}"/>
              </a:ext>
            </a:extLst>
          </p:cNvPr>
          <p:cNvSpPr/>
          <p:nvPr/>
        </p:nvSpPr>
        <p:spPr>
          <a:xfrm>
            <a:off x="276514" y="3870625"/>
            <a:ext cx="1579056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m-KH" sz="10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hmer OS Freehand" panose="02000500000000020004" pitchFamily="2" charset="0"/>
                <a:cs typeface="Khmer OS Freehand" panose="02000500000000020004" pitchFamily="2" charset="0"/>
              </a:rPr>
              <a:t>ទីកន្លែង​​ និង ឬពេល</a:t>
            </a:r>
          </a:p>
          <a:p>
            <a:pPr algn="ctr"/>
            <a:r>
              <a:rPr lang="km-KH" sz="10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hmer OS Freehand" panose="02000500000000020004" pitchFamily="2" charset="0"/>
                <a:cs typeface="Khmer OS Freehand" panose="02000500000000020004" pitchFamily="2" charset="0"/>
              </a:rPr>
              <a:t>ចាប់កកើតនៃរឿង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454AB52-4578-42CA-9294-00F08E96325E}"/>
              </a:ext>
            </a:extLst>
          </p:cNvPr>
          <p:cNvSpPr/>
          <p:nvPr/>
        </p:nvSpPr>
        <p:spPr>
          <a:xfrm>
            <a:off x="1599346" y="2849803"/>
            <a:ext cx="1579056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m-KH" sz="10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hmer OS Freehand" panose="02000500000000020004" pitchFamily="2" charset="0"/>
                <a:cs typeface="Khmer OS Freehand" panose="02000500000000020004" pitchFamily="2" charset="0"/>
              </a:rPr>
              <a:t>តួអង្គសំខាន់នៃរឿងជួបប្រទះ​​បញ្ហា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6A2525B-9DAE-43A8-8628-2A90F3639066}"/>
              </a:ext>
            </a:extLst>
          </p:cNvPr>
          <p:cNvSpPr/>
          <p:nvPr/>
        </p:nvSpPr>
        <p:spPr>
          <a:xfrm>
            <a:off x="3479962" y="1720506"/>
            <a:ext cx="1579056" cy="55399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m-KH" sz="10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hmer OS Freehand" panose="02000500000000020004" pitchFamily="2" charset="0"/>
                <a:cs typeface="Khmer OS Freehand" panose="02000500000000020004" pitchFamily="2" charset="0"/>
              </a:rPr>
              <a:t>តួអង្គសំខាន់នៃរឿងមិនមានជម្រើសតែនៅតែខិតខំបន្ត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3BE3678-DE13-4234-A533-07930533CD11}"/>
              </a:ext>
            </a:extLst>
          </p:cNvPr>
          <p:cNvSpPr/>
          <p:nvPr/>
        </p:nvSpPr>
        <p:spPr>
          <a:xfrm>
            <a:off x="5252272" y="3049858"/>
            <a:ext cx="2108648" cy="55399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m-KH" sz="10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hmer OS Freehand" panose="02000500000000020004" pitchFamily="2" charset="0"/>
                <a:cs typeface="Khmer OS Freehand" panose="02000500000000020004" pitchFamily="2" charset="0"/>
              </a:rPr>
              <a:t>ដំណោះស្រាយសមស្របនៅចុងបញ្ចប់​បន្ទាប់ពីចំណុចរបត់​ ឬការខិតខំប្រឹងប្រែង</a:t>
            </a:r>
          </a:p>
        </p:txBody>
      </p:sp>
    </p:spTree>
    <p:extLst>
      <p:ext uri="{BB962C8B-B14F-4D97-AF65-F5344CB8AC3E}">
        <p14:creationId xmlns:p14="http://schemas.microsoft.com/office/powerpoint/2010/main" val="3746173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24419E-F69F-4CFA-9F6B-7C2E1C59CE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365128"/>
            <a:ext cx="7258050" cy="1325563"/>
          </a:xfrm>
        </p:spPr>
        <p:txBody>
          <a:bodyPr/>
          <a:lstStyle/>
          <a:p>
            <a:r>
              <a:rPr lang="en-US" dirty="0">
                <a:solidFill>
                  <a:srgbClr val="05377B"/>
                </a:solidFill>
                <a:latin typeface="Bahnschrift Condensed" panose="020B0502040204020203" pitchFamily="34" charset="0"/>
              </a:rPr>
              <a:t>Development of Story Plan</a:t>
            </a:r>
          </a:p>
        </p:txBody>
      </p:sp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92F9A78B-55EC-4159-8C3E-FD5D78A9ACF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0009646"/>
              </p:ext>
            </p:extLst>
          </p:nvPr>
        </p:nvGraphicFramePr>
        <p:xfrm>
          <a:off x="639610" y="1499617"/>
          <a:ext cx="7864780" cy="4799892"/>
        </p:xfrm>
        <a:graphic>
          <a:graphicData uri="http://schemas.openxmlformats.org/drawingml/2006/table">
            <a:tbl>
              <a:tblPr firstRow="1" firstCol="1" bandRow="1">
                <a:tableStyleId>{7DF18680-E054-41AD-8BC1-D1AEF772440D}</a:tableStyleId>
              </a:tblPr>
              <a:tblGrid>
                <a:gridCol w="1966193">
                  <a:extLst>
                    <a:ext uri="{9D8B030D-6E8A-4147-A177-3AD203B41FA5}">
                      <a16:colId xmlns:a16="http://schemas.microsoft.com/office/drawing/2014/main" val="3542261839"/>
                    </a:ext>
                  </a:extLst>
                </a:gridCol>
                <a:gridCol w="2170795">
                  <a:extLst>
                    <a:ext uri="{9D8B030D-6E8A-4147-A177-3AD203B41FA5}">
                      <a16:colId xmlns:a16="http://schemas.microsoft.com/office/drawing/2014/main" val="2047814910"/>
                    </a:ext>
                  </a:extLst>
                </a:gridCol>
                <a:gridCol w="1863896">
                  <a:extLst>
                    <a:ext uri="{9D8B030D-6E8A-4147-A177-3AD203B41FA5}">
                      <a16:colId xmlns:a16="http://schemas.microsoft.com/office/drawing/2014/main" val="1623734862"/>
                    </a:ext>
                  </a:extLst>
                </a:gridCol>
                <a:gridCol w="1863896">
                  <a:extLst>
                    <a:ext uri="{9D8B030D-6E8A-4147-A177-3AD203B41FA5}">
                      <a16:colId xmlns:a16="http://schemas.microsoft.com/office/drawing/2014/main" val="3510529160"/>
                    </a:ext>
                  </a:extLst>
                </a:gridCol>
              </a:tblGrid>
              <a:tr h="130864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474335" algn="ctr"/>
                          <a:tab pos="5942330" algn="ctr"/>
                        </a:tabLst>
                      </a:pPr>
                      <a:r>
                        <a:rPr lang="en-US" sz="2900" dirty="0">
                          <a:effectLst/>
                        </a:rPr>
                        <a:t> </a:t>
                      </a:r>
                      <a:endParaRPr lang="en-US" sz="2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unPenh"/>
                      </a:endParaRPr>
                    </a:p>
                  </a:txBody>
                  <a:tcPr marL="61020" marR="6102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474335" algn="ctr"/>
                          <a:tab pos="5942330" algn="ctr"/>
                        </a:tabLst>
                      </a:pPr>
                      <a:r>
                        <a:rPr lang="en-US" sz="2900" dirty="0">
                          <a:effectLst/>
                        </a:rPr>
                        <a:t>Short video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5474335" algn="ctr"/>
                          <a:tab pos="5942330" algn="ctr"/>
                        </a:tabLst>
                        <a:defRPr/>
                      </a:pPr>
                      <a:r>
                        <a:rPr lang="km-KH" sz="29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ប្លង់រឿង</a:t>
                      </a:r>
                      <a:endParaRPr lang="en-US" sz="29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marL="61020" marR="6102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474335" algn="ctr"/>
                          <a:tab pos="5942330" algn="ctr"/>
                        </a:tabLst>
                      </a:pPr>
                      <a:r>
                        <a:rPr lang="en-US" sz="2900" dirty="0">
                          <a:effectLst/>
                        </a:rPr>
                        <a:t>Picture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5474335" algn="ctr"/>
                          <a:tab pos="5942330" algn="ctr"/>
                        </a:tabLst>
                        <a:defRPr/>
                      </a:pPr>
                      <a:r>
                        <a:rPr lang="km-KH" sz="29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ប្លង់រូប</a:t>
                      </a:r>
                      <a:endParaRPr lang="en-US" sz="29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474335" algn="ctr"/>
                          <a:tab pos="5942330" algn="ctr"/>
                        </a:tabLst>
                      </a:pPr>
                      <a:endParaRPr lang="en-US" sz="2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unPenh"/>
                      </a:endParaRPr>
                    </a:p>
                  </a:txBody>
                  <a:tcPr marL="61020" marR="6102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474335" algn="ctr"/>
                          <a:tab pos="5942330" algn="ctr"/>
                        </a:tabLst>
                      </a:pPr>
                      <a:r>
                        <a:rPr lang="en-US" sz="2900" dirty="0">
                          <a:effectLst/>
                        </a:rPr>
                        <a:t>Audio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5474335" algn="ctr"/>
                          <a:tab pos="5942330" algn="ctr"/>
                        </a:tabLst>
                        <a:defRPr/>
                      </a:pPr>
                      <a:r>
                        <a:rPr lang="km-KH" sz="29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ប្លង់សម្លេង</a:t>
                      </a:r>
                      <a:endParaRPr lang="en-US" sz="29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474335" algn="ctr"/>
                          <a:tab pos="5942330" algn="ctr"/>
                        </a:tabLst>
                      </a:pPr>
                      <a:endParaRPr lang="en-US" sz="2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unPenh"/>
                      </a:endParaRPr>
                    </a:p>
                  </a:txBody>
                  <a:tcPr marL="61020" marR="61020" marT="0" marB="0"/>
                </a:tc>
                <a:extLst>
                  <a:ext uri="{0D108BD9-81ED-4DB2-BD59-A6C34878D82A}">
                    <a16:rowId xmlns:a16="http://schemas.microsoft.com/office/drawing/2014/main" val="3255246233"/>
                  </a:ext>
                </a:extLst>
              </a:tr>
              <a:tr h="1008594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474335" algn="ctr"/>
                          <a:tab pos="5942330" algn="ctr"/>
                        </a:tabLst>
                      </a:pPr>
                      <a:r>
                        <a:rPr lang="en-US" sz="2900" dirty="0">
                          <a:effectLst/>
                        </a:rPr>
                        <a:t>Starting point </a:t>
                      </a:r>
                      <a:endParaRPr lang="en-US" sz="2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unPenh"/>
                      </a:endParaRPr>
                    </a:p>
                  </a:txBody>
                  <a:tcPr marL="61020" marR="6102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474335" algn="ctr"/>
                          <a:tab pos="5942330" algn="ctr"/>
                        </a:tabLst>
                      </a:pPr>
                      <a:r>
                        <a:rPr lang="en-US" sz="2900">
                          <a:effectLst/>
                        </a:rPr>
                        <a:t> </a:t>
                      </a:r>
                      <a:endParaRPr lang="en-US" sz="2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unPenh"/>
                      </a:endParaRPr>
                    </a:p>
                  </a:txBody>
                  <a:tcPr marL="61020" marR="6102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474335" algn="ctr"/>
                          <a:tab pos="5942330" algn="ctr"/>
                        </a:tabLst>
                      </a:pPr>
                      <a:r>
                        <a:rPr lang="en-US" sz="2900">
                          <a:effectLst/>
                        </a:rPr>
                        <a:t> </a:t>
                      </a:r>
                      <a:endParaRPr lang="en-US" sz="2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unPenh"/>
                      </a:endParaRPr>
                    </a:p>
                  </a:txBody>
                  <a:tcPr marL="61020" marR="6102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474335" algn="ctr"/>
                          <a:tab pos="5942330" algn="ctr"/>
                        </a:tabLst>
                      </a:pPr>
                      <a:r>
                        <a:rPr lang="en-US" sz="2900">
                          <a:effectLst/>
                        </a:rPr>
                        <a:t> </a:t>
                      </a:r>
                      <a:endParaRPr lang="en-US" sz="2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unPenh"/>
                      </a:endParaRPr>
                    </a:p>
                  </a:txBody>
                  <a:tcPr marL="61020" marR="61020" marT="0" marB="0"/>
                </a:tc>
                <a:extLst>
                  <a:ext uri="{0D108BD9-81ED-4DB2-BD59-A6C34878D82A}">
                    <a16:rowId xmlns:a16="http://schemas.microsoft.com/office/drawing/2014/main" val="647233940"/>
                  </a:ext>
                </a:extLst>
              </a:tr>
              <a:tr h="821806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474335" algn="ctr"/>
                          <a:tab pos="5942330" algn="ctr"/>
                        </a:tabLst>
                      </a:pPr>
                      <a:r>
                        <a:rPr lang="en-US" sz="2900">
                          <a:effectLst/>
                        </a:rPr>
                        <a:t>Problem</a:t>
                      </a:r>
                      <a:endParaRPr lang="en-US" sz="2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unPenh"/>
                      </a:endParaRPr>
                    </a:p>
                  </a:txBody>
                  <a:tcPr marL="61020" marR="6102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474335" algn="ctr"/>
                          <a:tab pos="5942330" algn="ctr"/>
                        </a:tabLst>
                      </a:pPr>
                      <a:r>
                        <a:rPr lang="en-US" sz="2900">
                          <a:effectLst/>
                        </a:rPr>
                        <a:t> </a:t>
                      </a:r>
                      <a:endParaRPr lang="en-US" sz="2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unPenh"/>
                      </a:endParaRPr>
                    </a:p>
                  </a:txBody>
                  <a:tcPr marL="61020" marR="6102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474335" algn="ctr"/>
                          <a:tab pos="5942330" algn="ctr"/>
                        </a:tabLst>
                      </a:pPr>
                      <a:r>
                        <a:rPr lang="en-US" sz="2900">
                          <a:effectLst/>
                        </a:rPr>
                        <a:t> </a:t>
                      </a:r>
                      <a:endParaRPr lang="en-US" sz="2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unPenh"/>
                      </a:endParaRPr>
                    </a:p>
                  </a:txBody>
                  <a:tcPr marL="61020" marR="6102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474335" algn="ctr"/>
                          <a:tab pos="5942330" algn="ctr"/>
                        </a:tabLst>
                      </a:pPr>
                      <a:r>
                        <a:rPr lang="en-US" sz="2900">
                          <a:effectLst/>
                        </a:rPr>
                        <a:t> </a:t>
                      </a:r>
                      <a:endParaRPr lang="en-US" sz="2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unPenh"/>
                      </a:endParaRPr>
                    </a:p>
                  </a:txBody>
                  <a:tcPr marL="61020" marR="61020" marT="0" marB="0"/>
                </a:tc>
                <a:extLst>
                  <a:ext uri="{0D108BD9-81ED-4DB2-BD59-A6C34878D82A}">
                    <a16:rowId xmlns:a16="http://schemas.microsoft.com/office/drawing/2014/main" val="566108656"/>
                  </a:ext>
                </a:extLst>
              </a:tr>
              <a:tr h="821806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474335" algn="ctr"/>
                          <a:tab pos="5942330" algn="ctr"/>
                        </a:tabLst>
                      </a:pPr>
                      <a:r>
                        <a:rPr lang="en-US" sz="2900">
                          <a:effectLst/>
                        </a:rPr>
                        <a:t>Challenge</a:t>
                      </a:r>
                      <a:endParaRPr lang="en-US" sz="2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unPenh"/>
                      </a:endParaRPr>
                    </a:p>
                  </a:txBody>
                  <a:tcPr marL="61020" marR="6102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474335" algn="ctr"/>
                          <a:tab pos="5942330" algn="ctr"/>
                        </a:tabLst>
                      </a:pPr>
                      <a:r>
                        <a:rPr lang="en-US" sz="2900">
                          <a:effectLst/>
                        </a:rPr>
                        <a:t> </a:t>
                      </a:r>
                      <a:endParaRPr lang="en-US" sz="2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unPenh"/>
                      </a:endParaRPr>
                    </a:p>
                  </a:txBody>
                  <a:tcPr marL="61020" marR="6102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474335" algn="ctr"/>
                          <a:tab pos="5942330" algn="ctr"/>
                        </a:tabLst>
                      </a:pPr>
                      <a:r>
                        <a:rPr lang="en-US" sz="2900">
                          <a:effectLst/>
                        </a:rPr>
                        <a:t> </a:t>
                      </a:r>
                      <a:endParaRPr lang="en-US" sz="2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unPenh"/>
                      </a:endParaRPr>
                    </a:p>
                  </a:txBody>
                  <a:tcPr marL="61020" marR="6102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474335" algn="ctr"/>
                          <a:tab pos="5942330" algn="ctr"/>
                        </a:tabLst>
                      </a:pPr>
                      <a:r>
                        <a:rPr lang="en-US" sz="2900">
                          <a:effectLst/>
                        </a:rPr>
                        <a:t> </a:t>
                      </a:r>
                      <a:endParaRPr lang="en-US" sz="2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unPenh"/>
                      </a:endParaRPr>
                    </a:p>
                  </a:txBody>
                  <a:tcPr marL="61020" marR="61020" marT="0" marB="0"/>
                </a:tc>
                <a:extLst>
                  <a:ext uri="{0D108BD9-81ED-4DB2-BD59-A6C34878D82A}">
                    <a16:rowId xmlns:a16="http://schemas.microsoft.com/office/drawing/2014/main" val="1246799297"/>
                  </a:ext>
                </a:extLst>
              </a:tr>
              <a:tr h="821806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474335" algn="ctr"/>
                          <a:tab pos="5942330" algn="ctr"/>
                        </a:tabLst>
                      </a:pPr>
                      <a:r>
                        <a:rPr lang="en-US" sz="2900">
                          <a:effectLst/>
                        </a:rPr>
                        <a:t>Solution</a:t>
                      </a:r>
                      <a:endParaRPr lang="en-US" sz="2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unPenh"/>
                      </a:endParaRPr>
                    </a:p>
                  </a:txBody>
                  <a:tcPr marL="61020" marR="6102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474335" algn="ctr"/>
                          <a:tab pos="5942330" algn="ctr"/>
                        </a:tabLst>
                      </a:pPr>
                      <a:r>
                        <a:rPr lang="en-US" sz="2900">
                          <a:effectLst/>
                        </a:rPr>
                        <a:t> </a:t>
                      </a:r>
                      <a:endParaRPr lang="en-US" sz="2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unPenh"/>
                      </a:endParaRPr>
                    </a:p>
                  </a:txBody>
                  <a:tcPr marL="61020" marR="6102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474335" algn="ctr"/>
                          <a:tab pos="5942330" algn="ctr"/>
                        </a:tabLst>
                      </a:pPr>
                      <a:r>
                        <a:rPr lang="en-US" sz="2900">
                          <a:effectLst/>
                        </a:rPr>
                        <a:t> </a:t>
                      </a:r>
                      <a:endParaRPr lang="en-US" sz="2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unPenh"/>
                      </a:endParaRPr>
                    </a:p>
                  </a:txBody>
                  <a:tcPr marL="61020" marR="6102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474335" algn="ctr"/>
                          <a:tab pos="5942330" algn="ctr"/>
                        </a:tabLst>
                      </a:pPr>
                      <a:r>
                        <a:rPr lang="en-US" sz="2900" dirty="0">
                          <a:effectLst/>
                        </a:rPr>
                        <a:t> </a:t>
                      </a:r>
                      <a:endParaRPr lang="en-US" sz="2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unPenh"/>
                      </a:endParaRPr>
                    </a:p>
                  </a:txBody>
                  <a:tcPr marL="61020" marR="61020" marT="0" marB="0"/>
                </a:tc>
                <a:extLst>
                  <a:ext uri="{0D108BD9-81ED-4DB2-BD59-A6C34878D82A}">
                    <a16:rowId xmlns:a16="http://schemas.microsoft.com/office/drawing/2014/main" val="14050914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90173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F824CF-2653-4456-BB61-BA03F0BF39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5377B"/>
                </a:solidFill>
                <a:latin typeface="Bahnschrift Condensed" panose="020B0502040204020203" pitchFamily="34" charset="0"/>
              </a:rPr>
              <a:t>Development of Storyboard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2BEF29E-CA60-4718-B5DE-B730DF5E1E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5520" y="1690691"/>
            <a:ext cx="6512959" cy="4428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9274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5C9681-8900-46E3-AFC1-5C40C8FEDF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500062"/>
            <a:ext cx="7886700" cy="1325563"/>
          </a:xfrm>
        </p:spPr>
        <p:txBody>
          <a:bodyPr/>
          <a:lstStyle/>
          <a:p>
            <a:r>
              <a:rPr lang="en-US" dirty="0">
                <a:solidFill>
                  <a:srgbClr val="05377B"/>
                </a:solidFill>
                <a:latin typeface="Bahnschrift Condensed" panose="020B0502040204020203" pitchFamily="34" charset="0"/>
              </a:rPr>
              <a:t>Interview &amp; Vox-pop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1EC91C-E695-4AC1-AB4C-A3ECC89D11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6603" y="1825625"/>
            <a:ext cx="8529851" cy="3880231"/>
          </a:xfrm>
        </p:spPr>
        <p:txBody>
          <a:bodyPr>
            <a:normAutofit fontScale="92500" lnSpcReduction="20000"/>
          </a:bodyPr>
          <a:lstStyle/>
          <a:p>
            <a:r>
              <a:rPr lang="en-US" dirty="0" err="1"/>
              <a:t>VoxPop</a:t>
            </a:r>
            <a:r>
              <a:rPr lang="en-US" dirty="0"/>
              <a:t>:</a:t>
            </a:r>
          </a:p>
          <a:p>
            <a:pPr lvl="1"/>
            <a:r>
              <a:rPr lang="en-US" dirty="0"/>
              <a:t>Using one question asking many people’s opinions in public on a particular topic. </a:t>
            </a:r>
          </a:p>
          <a:p>
            <a:pPr marL="457200" lvl="1" indent="0">
              <a:buNone/>
            </a:pPr>
            <a:endParaRPr lang="en-US" dirty="0"/>
          </a:p>
          <a:p>
            <a:pPr lvl="1"/>
            <a:r>
              <a:rPr lang="en-US" dirty="0"/>
              <a:t>We use Vox-Pop to:</a:t>
            </a:r>
          </a:p>
          <a:p>
            <a:pPr lvl="2"/>
            <a:r>
              <a:rPr lang="en-US" dirty="0"/>
              <a:t>get different opinions about something</a:t>
            </a:r>
          </a:p>
          <a:p>
            <a:pPr lvl="2"/>
            <a:r>
              <a:rPr lang="en-US" dirty="0"/>
              <a:t>evaluate something, like services or products, etc.</a:t>
            </a:r>
          </a:p>
          <a:p>
            <a:pPr marL="914400" lvl="2" indent="0">
              <a:buNone/>
            </a:pPr>
            <a:endParaRPr lang="en-US" dirty="0"/>
          </a:p>
          <a:p>
            <a:pPr lvl="1"/>
            <a:r>
              <a:rPr lang="en-US" dirty="0"/>
              <a:t>To do Video Vox-Pop:</a:t>
            </a:r>
          </a:p>
          <a:p>
            <a:pPr lvl="2"/>
            <a:r>
              <a:rPr lang="en-US" dirty="0"/>
              <a:t>Keep your questions short, simple and easy to understand </a:t>
            </a:r>
          </a:p>
          <a:p>
            <a:pPr lvl="2"/>
            <a:r>
              <a:rPr lang="en-US" dirty="0"/>
              <a:t>Ask the same number of men and women </a:t>
            </a:r>
          </a:p>
          <a:p>
            <a:pPr lvl="2"/>
            <a:r>
              <a:rPr lang="en-US" dirty="0"/>
              <a:t>Do not stay in one place; ask different people in different areas to get different backgrounds </a:t>
            </a:r>
          </a:p>
          <a:p>
            <a:pPr lvl="2"/>
            <a:r>
              <a:rPr lang="en-US" dirty="0"/>
              <a:t>Try to capture different emotions: funny, sad or angry</a:t>
            </a:r>
          </a:p>
          <a:p>
            <a:pPr lvl="2"/>
            <a:endParaRPr lang="en-US" dirty="0"/>
          </a:p>
          <a:p>
            <a:pPr lvl="2"/>
            <a:endParaRPr lang="en-US" dirty="0"/>
          </a:p>
          <a:p>
            <a:pPr lvl="1"/>
            <a:endParaRPr lang="en-US" dirty="0"/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751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5C9681-8900-46E3-AFC1-5C40C8FEDF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500062"/>
            <a:ext cx="7886700" cy="1325563"/>
          </a:xfrm>
        </p:spPr>
        <p:txBody>
          <a:bodyPr/>
          <a:lstStyle/>
          <a:p>
            <a:r>
              <a:rPr lang="en-US" dirty="0">
                <a:solidFill>
                  <a:srgbClr val="05377B"/>
                </a:solidFill>
                <a:latin typeface="Bahnschrift Condensed" panose="020B0502040204020203" pitchFamily="34" charset="0"/>
              </a:rPr>
              <a:t>Interview &amp; Vox-pop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1EC91C-E695-4AC1-AB4C-A3ECC89D11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247629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Interview:</a:t>
            </a:r>
          </a:p>
          <a:p>
            <a:pPr lvl="1"/>
            <a:r>
              <a:rPr lang="en-US" dirty="0"/>
              <a:t>Have a conversation between two people by using many questions to ask about particular topic.</a:t>
            </a:r>
          </a:p>
          <a:p>
            <a:pPr marL="457200" lvl="1" indent="0">
              <a:buNone/>
            </a:pPr>
            <a:endParaRPr lang="en-US" dirty="0"/>
          </a:p>
          <a:p>
            <a:pPr lvl="1"/>
            <a:r>
              <a:rPr lang="en-US" dirty="0"/>
              <a:t>We use Vox-Pop to:</a:t>
            </a:r>
          </a:p>
          <a:p>
            <a:pPr lvl="2"/>
            <a:r>
              <a:rPr lang="en-US" dirty="0"/>
              <a:t>get different opinions about something</a:t>
            </a:r>
          </a:p>
          <a:p>
            <a:pPr lvl="2"/>
            <a:r>
              <a:rPr lang="en-US" dirty="0"/>
              <a:t>evaluate something, like services or products, etc.</a:t>
            </a:r>
          </a:p>
          <a:p>
            <a:pPr marL="914400" lvl="2" indent="0">
              <a:buNone/>
            </a:pPr>
            <a:endParaRPr lang="en-US" dirty="0"/>
          </a:p>
          <a:p>
            <a:pPr lvl="1"/>
            <a:r>
              <a:rPr lang="en-US" dirty="0"/>
              <a:t>To do Video Vox-Pop:</a:t>
            </a:r>
          </a:p>
          <a:p>
            <a:pPr lvl="2"/>
            <a:r>
              <a:rPr lang="en-US" dirty="0"/>
              <a:t>Keep your questions short, simple and easy to understand </a:t>
            </a:r>
          </a:p>
          <a:p>
            <a:pPr lvl="2"/>
            <a:r>
              <a:rPr lang="en-US" dirty="0"/>
              <a:t>Ask the same number of men and women </a:t>
            </a:r>
          </a:p>
          <a:p>
            <a:pPr lvl="2"/>
            <a:r>
              <a:rPr lang="en-US" dirty="0"/>
              <a:t>Do not stay in one place; ask different people in different areas to get different backgrounds </a:t>
            </a:r>
          </a:p>
          <a:p>
            <a:pPr lvl="2"/>
            <a:r>
              <a:rPr lang="en-US" dirty="0"/>
              <a:t>Try to capture different emotions: funny, sad or angry</a:t>
            </a:r>
          </a:p>
          <a:p>
            <a:pPr lvl="2"/>
            <a:endParaRPr lang="en-US" dirty="0"/>
          </a:p>
          <a:p>
            <a:pPr lvl="2"/>
            <a:endParaRPr lang="en-US" dirty="0"/>
          </a:p>
          <a:p>
            <a:pPr lvl="1"/>
            <a:endParaRPr lang="en-US" dirty="0"/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5385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en-US" sz="4000" b="1" dirty="0"/>
              <a:t>Interview Phases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5841" y="1819006"/>
            <a:ext cx="6965245" cy="3603812"/>
          </a:xfrm>
        </p:spPr>
        <p:txBody>
          <a:bodyPr>
            <a:normAutofit/>
          </a:bodyPr>
          <a:lstStyle/>
          <a:p>
            <a:pPr lvl="0"/>
            <a:r>
              <a:rPr lang="en-US" sz="3200" dirty="0"/>
              <a:t>Preparation Stage</a:t>
            </a:r>
          </a:p>
          <a:p>
            <a:pPr lvl="0"/>
            <a:r>
              <a:rPr lang="en-US" sz="3200" dirty="0"/>
              <a:t>Before the interview</a:t>
            </a:r>
          </a:p>
          <a:p>
            <a:pPr lvl="0"/>
            <a:r>
              <a:rPr lang="en-US" sz="3200" dirty="0"/>
              <a:t>During the interview</a:t>
            </a:r>
          </a:p>
          <a:p>
            <a:pPr lvl="0"/>
            <a:r>
              <a:rPr lang="en-US" sz="3200" dirty="0"/>
              <a:t>After the interview</a:t>
            </a:r>
            <a:endParaRPr lang="en-US" sz="3200" dirty="0">
              <a:effectLst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8</a:t>
            </a:fld>
            <a:endParaRPr lang="en-US"/>
          </a:p>
        </p:txBody>
      </p:sp>
      <p:sp>
        <p:nvSpPr>
          <p:cNvPr id="8" name="Footer Placeholder 3"/>
          <p:cNvSpPr txBox="1">
            <a:spLocks/>
          </p:cNvSpPr>
          <p:nvPr/>
        </p:nvSpPr>
        <p:spPr>
          <a:xfrm>
            <a:off x="172107" y="6482861"/>
            <a:ext cx="20973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100" b="1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Development Innovations</a:t>
            </a:r>
          </a:p>
        </p:txBody>
      </p:sp>
    </p:spTree>
    <p:extLst>
      <p:ext uri="{BB962C8B-B14F-4D97-AF65-F5344CB8AC3E}">
        <p14:creationId xmlns:p14="http://schemas.microsoft.com/office/powerpoint/2010/main" val="2366172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b="1" dirty="0"/>
              <a:t>Preparation Stage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61171" y="1915519"/>
            <a:ext cx="6585965" cy="3893633"/>
          </a:xfrm>
        </p:spPr>
        <p:txBody>
          <a:bodyPr>
            <a:normAutofit/>
          </a:bodyPr>
          <a:lstStyle/>
          <a:p>
            <a:r>
              <a:rPr lang="en-US" dirty="0"/>
              <a:t>Draft your questions (open question, simple and easy)</a:t>
            </a:r>
          </a:p>
          <a:p>
            <a:r>
              <a:rPr lang="en-US" dirty="0"/>
              <a:t>Prepare the Consent Form</a:t>
            </a:r>
          </a:p>
          <a:p>
            <a:r>
              <a:rPr lang="en-US" dirty="0"/>
              <a:t>Know where the interview will take place (address, contact person)</a:t>
            </a:r>
          </a:p>
          <a:p>
            <a:pPr marL="454025" lvl="2" indent="-454025">
              <a:spcBef>
                <a:spcPts val="2000"/>
              </a:spcBef>
            </a:pPr>
            <a:r>
              <a:rPr lang="en-US" sz="2400" dirty="0"/>
              <a:t>Prepare equipment </a:t>
            </a:r>
          </a:p>
          <a:p>
            <a:pPr marL="454025" lvl="2" indent="-454025">
              <a:spcBef>
                <a:spcPts val="2000"/>
              </a:spcBef>
            </a:pPr>
            <a:r>
              <a:rPr lang="en-US" sz="2400" dirty="0"/>
              <a:t>Define role (interviewer and camera person)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9</a:t>
            </a:fld>
            <a:endParaRPr lang="en-US"/>
          </a:p>
        </p:txBody>
      </p:sp>
      <p:sp>
        <p:nvSpPr>
          <p:cNvPr id="8" name="Footer Placeholder 3"/>
          <p:cNvSpPr txBox="1">
            <a:spLocks/>
          </p:cNvSpPr>
          <p:nvPr/>
        </p:nvSpPr>
        <p:spPr>
          <a:xfrm>
            <a:off x="172107" y="6482861"/>
            <a:ext cx="20973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100" b="1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Development Innovations</a:t>
            </a:r>
          </a:p>
        </p:txBody>
      </p:sp>
    </p:spTree>
    <p:extLst>
      <p:ext uri="{BB962C8B-B14F-4D97-AF65-F5344CB8AC3E}">
        <p14:creationId xmlns:p14="http://schemas.microsoft.com/office/powerpoint/2010/main" val="1221876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Development Innovations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10</a:t>
            </a:fld>
            <a:endParaRPr lang="en-US"/>
          </a:p>
        </p:txBody>
      </p:sp>
      <p:pic>
        <p:nvPicPr>
          <p:cNvPr id="2" name="Picture 1" descr="Screen Shot 2016-12-06 at 8.27.45 AM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136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017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b="1" dirty="0"/>
              <a:t>Before the Interview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4163" y="1915519"/>
            <a:ext cx="7777116" cy="3893633"/>
          </a:xfrm>
        </p:spPr>
        <p:txBody>
          <a:bodyPr>
            <a:normAutofit/>
          </a:bodyPr>
          <a:lstStyle/>
          <a:p>
            <a:pPr marL="365760" lvl="1" indent="0">
              <a:buNone/>
            </a:pPr>
            <a:r>
              <a:rPr lang="en-US" dirty="0">
                <a:effectLst/>
              </a:rPr>
              <a:t>A. Interviewer</a:t>
            </a:r>
          </a:p>
          <a:p>
            <a:pPr lvl="2"/>
            <a:r>
              <a:rPr lang="en-US" dirty="0">
                <a:effectLst/>
              </a:rPr>
              <a:t>Asking for permission (</a:t>
            </a:r>
            <a:r>
              <a:rPr lang="en-US" dirty="0"/>
              <a:t>w</a:t>
            </a:r>
            <a:r>
              <a:rPr lang="en-US" dirty="0">
                <a:effectLst/>
              </a:rPr>
              <a:t>ritten consent is recommended</a:t>
            </a:r>
            <a:r>
              <a:rPr lang="en-US" dirty="0"/>
              <a:t> or video </a:t>
            </a:r>
            <a:r>
              <a:rPr lang="en-US" dirty="0">
                <a:effectLst/>
              </a:rPr>
              <a:t>record the consent)  </a:t>
            </a:r>
          </a:p>
          <a:p>
            <a:pPr lvl="2"/>
            <a:r>
              <a:rPr lang="en-US" dirty="0"/>
              <a:t>Check how you should address the interviewee (some people might have more than one position) </a:t>
            </a:r>
          </a:p>
          <a:p>
            <a:pPr marL="68580" indent="0">
              <a:buNone/>
            </a:pPr>
            <a:r>
              <a:rPr lang="en-US" dirty="0"/>
              <a:t>   </a:t>
            </a:r>
            <a:r>
              <a:rPr lang="en-US" dirty="0">
                <a:effectLst/>
              </a:rPr>
              <a:t>B. Camera person </a:t>
            </a:r>
          </a:p>
          <a:p>
            <a:pPr lvl="2"/>
            <a:r>
              <a:rPr lang="en-US" dirty="0">
                <a:effectLst/>
              </a:rPr>
              <a:t>Set up equipment </a:t>
            </a:r>
          </a:p>
          <a:p>
            <a:pPr lvl="2"/>
            <a:r>
              <a:rPr lang="en-US" dirty="0"/>
              <a:t>Test camera and sound by record a shot clip and play (level sound ok? Any background noise?) </a:t>
            </a:r>
            <a:endParaRPr lang="en-US" dirty="0">
              <a:effectLst/>
            </a:endParaRPr>
          </a:p>
          <a:p>
            <a:pPr lvl="2"/>
            <a:r>
              <a:rPr lang="en-US" dirty="0"/>
              <a:t>Say “Camera is ready” when ready to start</a:t>
            </a:r>
            <a:endParaRPr lang="en-US" dirty="0">
              <a:effectLst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11</a:t>
            </a:fld>
            <a:endParaRPr lang="en-US"/>
          </a:p>
        </p:txBody>
      </p:sp>
      <p:sp>
        <p:nvSpPr>
          <p:cNvPr id="8" name="Footer Placeholder 3"/>
          <p:cNvSpPr txBox="1">
            <a:spLocks/>
          </p:cNvSpPr>
          <p:nvPr/>
        </p:nvSpPr>
        <p:spPr>
          <a:xfrm>
            <a:off x="172107" y="6482861"/>
            <a:ext cx="20973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100" b="1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Development Innovations</a:t>
            </a:r>
          </a:p>
        </p:txBody>
      </p:sp>
    </p:spTree>
    <p:extLst>
      <p:ext uri="{BB962C8B-B14F-4D97-AF65-F5344CB8AC3E}">
        <p14:creationId xmlns:p14="http://schemas.microsoft.com/office/powerpoint/2010/main" val="1641721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b="1" dirty="0"/>
              <a:t>During the interview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8082" y="1281643"/>
            <a:ext cx="8283338" cy="4483794"/>
          </a:xfrm>
        </p:spPr>
        <p:txBody>
          <a:bodyPr>
            <a:noAutofit/>
          </a:bodyPr>
          <a:lstStyle/>
          <a:p>
            <a:pPr marL="68580" indent="0">
              <a:buNone/>
            </a:pPr>
            <a:r>
              <a:rPr lang="en-US" dirty="0">
                <a:effectLst/>
              </a:rPr>
              <a:t>DO:</a:t>
            </a:r>
          </a:p>
          <a:p>
            <a:r>
              <a:rPr lang="en-US" dirty="0">
                <a:effectLst/>
              </a:rPr>
              <a:t>Be confident</a:t>
            </a:r>
          </a:p>
          <a:p>
            <a:r>
              <a:rPr lang="en-US" dirty="0"/>
              <a:t>E</a:t>
            </a:r>
            <a:r>
              <a:rPr lang="en-US" dirty="0">
                <a:effectLst/>
              </a:rPr>
              <a:t>ncourage them to answer with full sentence  </a:t>
            </a:r>
          </a:p>
          <a:p>
            <a:r>
              <a:rPr lang="en-US" dirty="0">
                <a:effectLst/>
              </a:rPr>
              <a:t>If they don’t understand the question, simplify it rather than just repeating question </a:t>
            </a:r>
          </a:p>
          <a:p>
            <a:r>
              <a:rPr lang="en-US" dirty="0">
                <a:effectLst/>
              </a:rPr>
              <a:t>Maintain eye contact, nod and smile </a:t>
            </a:r>
          </a:p>
          <a:p>
            <a:pPr marL="68580" indent="0">
              <a:buNone/>
            </a:pPr>
            <a:r>
              <a:rPr lang="en-US" dirty="0"/>
              <a:t>Don’t: </a:t>
            </a:r>
          </a:p>
          <a:p>
            <a:r>
              <a:rPr lang="en-US" sz="2400" dirty="0"/>
              <a:t>Do not talk over the interviewee or finish their sentence</a:t>
            </a:r>
          </a:p>
          <a:p>
            <a:r>
              <a:rPr lang="en-US" sz="2400" dirty="0"/>
              <a:t>Do not reply “</a:t>
            </a:r>
            <a:r>
              <a:rPr lang="is-IS" sz="2400" dirty="0"/>
              <a:t>Yes...Oh...“ </a:t>
            </a:r>
          </a:p>
          <a:p>
            <a:r>
              <a:rPr lang="is-IS" sz="2400" dirty="0"/>
              <a:t>Don’t make noise</a:t>
            </a:r>
            <a:endParaRPr lang="en-US" sz="2400" dirty="0"/>
          </a:p>
          <a:p>
            <a:pPr marL="68580" indent="0">
              <a:buNone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12</a:t>
            </a:fld>
            <a:endParaRPr lang="en-US"/>
          </a:p>
        </p:txBody>
      </p:sp>
      <p:sp>
        <p:nvSpPr>
          <p:cNvPr id="10" name="Footer Placeholder 3"/>
          <p:cNvSpPr txBox="1">
            <a:spLocks/>
          </p:cNvSpPr>
          <p:nvPr/>
        </p:nvSpPr>
        <p:spPr>
          <a:xfrm>
            <a:off x="172107" y="6482861"/>
            <a:ext cx="20973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100" b="1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Development Innovations</a:t>
            </a:r>
          </a:p>
        </p:txBody>
      </p:sp>
    </p:spTree>
    <p:extLst>
      <p:ext uri="{BB962C8B-B14F-4D97-AF65-F5344CB8AC3E}">
        <p14:creationId xmlns:p14="http://schemas.microsoft.com/office/powerpoint/2010/main" val="2351272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b="1" dirty="0"/>
              <a:t>After the interview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3612" y="1690691"/>
            <a:ext cx="7016776" cy="3893633"/>
          </a:xfrm>
        </p:spPr>
        <p:txBody>
          <a:bodyPr>
            <a:noAutofit/>
          </a:bodyPr>
          <a:lstStyle/>
          <a:p>
            <a:pPr marL="68580" indent="0">
              <a:buNone/>
            </a:pPr>
            <a:r>
              <a:rPr lang="en-US" sz="3200" dirty="0">
                <a:effectLst/>
              </a:rPr>
              <a:t>A-Interviewee: </a:t>
            </a:r>
          </a:p>
          <a:p>
            <a:pPr lvl="1"/>
            <a:r>
              <a:rPr lang="en-US" sz="2800" dirty="0">
                <a:effectLst/>
              </a:rPr>
              <a:t>Check if you’ve covered all questions </a:t>
            </a:r>
          </a:p>
          <a:p>
            <a:pPr lvl="1"/>
            <a:r>
              <a:rPr lang="en-US" sz="2800" dirty="0"/>
              <a:t>Make sure you have all the information (name in </a:t>
            </a:r>
            <a:r>
              <a:rPr lang="en-US" sz="2800" dirty="0" err="1"/>
              <a:t>Kh&amp;Eng</a:t>
            </a:r>
            <a:r>
              <a:rPr lang="en-US" sz="2800" dirty="0"/>
              <a:t>, title, phone, collect name card if possible)</a:t>
            </a:r>
          </a:p>
          <a:p>
            <a:pPr lvl="1"/>
            <a:r>
              <a:rPr lang="en-US" sz="2800" dirty="0">
                <a:effectLst/>
              </a:rPr>
              <a:t>Thank them </a:t>
            </a:r>
          </a:p>
          <a:p>
            <a:pPr lvl="1"/>
            <a:r>
              <a:rPr lang="en-US" sz="2800" b="1" dirty="0">
                <a:effectLst/>
              </a:rPr>
              <a:t>Never guarantee it will be broadcast</a:t>
            </a:r>
            <a:r>
              <a:rPr lang="en-US" sz="2800" dirty="0">
                <a:effectLst/>
              </a:rPr>
              <a:t> </a:t>
            </a:r>
          </a:p>
          <a:p>
            <a:pPr marL="68580" lvl="1" indent="0">
              <a:buNone/>
            </a:pPr>
            <a:r>
              <a:rPr lang="en-US" sz="2800" dirty="0"/>
              <a:t>B-Camera person:</a:t>
            </a:r>
          </a:p>
          <a:p>
            <a:pPr marL="617220" lvl="2"/>
            <a:r>
              <a:rPr lang="en-US" sz="2400" dirty="0"/>
              <a:t>Check if your video recorded. Is the sound ok? </a:t>
            </a:r>
          </a:p>
          <a:p>
            <a:pPr marL="388620" lvl="2" indent="0">
              <a:buNone/>
            </a:pPr>
            <a:r>
              <a:rPr lang="en-US" sz="2400" dirty="0"/>
              <a:t> </a:t>
            </a:r>
          </a:p>
          <a:p>
            <a:endParaRPr lang="en-US" sz="32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13</a:t>
            </a:fld>
            <a:endParaRPr lang="en-US"/>
          </a:p>
        </p:txBody>
      </p:sp>
      <p:sp>
        <p:nvSpPr>
          <p:cNvPr id="8" name="Footer Placeholder 3"/>
          <p:cNvSpPr txBox="1">
            <a:spLocks/>
          </p:cNvSpPr>
          <p:nvPr/>
        </p:nvSpPr>
        <p:spPr>
          <a:xfrm>
            <a:off x="172107" y="6482861"/>
            <a:ext cx="20973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100" b="1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Development Innovations</a:t>
            </a:r>
          </a:p>
        </p:txBody>
      </p:sp>
    </p:spTree>
    <p:extLst>
      <p:ext uri="{BB962C8B-B14F-4D97-AF65-F5344CB8AC3E}">
        <p14:creationId xmlns:p14="http://schemas.microsoft.com/office/powerpoint/2010/main" val="1360543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F824CF-2653-4456-BB61-BA03F0BF39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66218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en-US" sz="4800" dirty="0">
                <a:solidFill>
                  <a:srgbClr val="05377B"/>
                </a:solidFill>
                <a:latin typeface="Bahnschrift Condensed" panose="020B0502040204020203" pitchFamily="34" charset="0"/>
              </a:rPr>
              <a:t>Video Shooting &amp; Editing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1996650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F824CF-2653-4456-BB61-BA03F0BF39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66218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en-US" sz="4000" dirty="0">
                <a:solidFill>
                  <a:srgbClr val="05377B"/>
                </a:solidFill>
                <a:latin typeface="Bahnschrift Condensed" panose="020B0502040204020203" pitchFamily="34" charset="0"/>
              </a:rPr>
              <a:t>Part II: Writing a good content for social media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3425829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658242-A684-4F96-90F1-85C133E3D5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5377B"/>
                </a:solidFill>
                <a:latin typeface="Bahnschrift Condensed" panose="020B0502040204020203" pitchFamily="34" charset="0"/>
              </a:rPr>
              <a:t>Writing a good content for social media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764255-CD42-4CD5-A7B1-A9F937ED3B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7300" y="1526919"/>
            <a:ext cx="7886700" cy="4351338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/>
              <a:t>Don’t be tell “me </a:t>
            </a:r>
            <a:r>
              <a:rPr lang="en-US" dirty="0" err="1"/>
              <a:t>me</a:t>
            </a:r>
            <a:r>
              <a:rPr lang="en-US" dirty="0"/>
              <a:t> </a:t>
            </a:r>
            <a:r>
              <a:rPr lang="en-US" dirty="0" err="1"/>
              <a:t>me</a:t>
            </a:r>
            <a:r>
              <a:rPr lang="en-US" dirty="0"/>
              <a:t>”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Don’t be afraid to be brief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Use extra punctuation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Ask a question and say “You”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Avoid Abstract Titles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Tell people what to expect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Check your spelling and grammar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Don’t forget your context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Don’t auto-post your context</a:t>
            </a:r>
          </a:p>
        </p:txBody>
      </p:sp>
    </p:spTree>
    <p:extLst>
      <p:ext uri="{BB962C8B-B14F-4D97-AF65-F5344CB8AC3E}">
        <p14:creationId xmlns:p14="http://schemas.microsoft.com/office/powerpoint/2010/main" val="56991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F824CF-2653-4456-BB61-BA03F0BF39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1354" y="2766218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en-US" dirty="0">
                <a:solidFill>
                  <a:srgbClr val="05377B"/>
                </a:solidFill>
                <a:latin typeface="Bahnschrift Condensed" panose="020B0502040204020203" pitchFamily="34" charset="0"/>
              </a:rPr>
              <a:t>Thank You!!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1436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8818</TotalTime>
  <Words>696</Words>
  <Application>Microsoft Office PowerPoint</Application>
  <PresentationFormat>On-screen Show (4:3)</PresentationFormat>
  <Paragraphs>150</Paragraphs>
  <Slides>17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7" baseType="lpstr">
      <vt:lpstr>Arial</vt:lpstr>
      <vt:lpstr>Bahnschrift Condensed</vt:lpstr>
      <vt:lpstr>Calibri</vt:lpstr>
      <vt:lpstr>Calibri Light</vt:lpstr>
      <vt:lpstr>DaunPenh</vt:lpstr>
      <vt:lpstr>Khmer OS Freehand</vt:lpstr>
      <vt:lpstr>Khmer OS Siemreap</vt:lpstr>
      <vt:lpstr>Khmer OS System</vt:lpstr>
      <vt:lpstr>Times New Roman</vt:lpstr>
      <vt:lpstr>Office Theme</vt:lpstr>
      <vt:lpstr>Short Review on:</vt:lpstr>
      <vt:lpstr>Video Development</vt:lpstr>
      <vt:lpstr>Development of story telling and its impact</vt:lpstr>
      <vt:lpstr>Development of Story Plan</vt:lpstr>
      <vt:lpstr>Development of Storyboard</vt:lpstr>
      <vt:lpstr>Interview &amp; Vox-pop</vt:lpstr>
      <vt:lpstr>Interview &amp; Vox-pop</vt:lpstr>
      <vt:lpstr>Interview Phases</vt:lpstr>
      <vt:lpstr>Preparation Stage</vt:lpstr>
      <vt:lpstr>PowerPoint Presentation</vt:lpstr>
      <vt:lpstr>Before the Interview</vt:lpstr>
      <vt:lpstr>During the interview</vt:lpstr>
      <vt:lpstr>After the interview</vt:lpstr>
      <vt:lpstr>Video Shooting &amp; Editing</vt:lpstr>
      <vt:lpstr>Part II: Writing a good content for social media</vt:lpstr>
      <vt:lpstr>Writing a good content for social media</vt:lpstr>
      <vt:lpstr>Thank You!!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Video Competition</dc:title>
  <dc:creator>Puthiridh Chhouk</dc:creator>
  <cp:lastModifiedBy>Keo Mara</cp:lastModifiedBy>
  <cp:revision>15</cp:revision>
  <dcterms:created xsi:type="dcterms:W3CDTF">2018-08-01T17:23:56Z</dcterms:created>
  <dcterms:modified xsi:type="dcterms:W3CDTF">2018-11-12T03:40:58Z</dcterms:modified>
</cp:coreProperties>
</file>