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9" r:id="rId1"/>
    <p:sldMasterId id="2147483686" r:id="rId2"/>
    <p:sldMasterId id="2147483692" r:id="rId3"/>
    <p:sldMasterId id="2147483715" r:id="rId4"/>
  </p:sldMasterIdLst>
  <p:notesMasterIdLst>
    <p:notesMasterId r:id="rId18"/>
  </p:notesMasterIdLst>
  <p:handoutMasterIdLst>
    <p:handoutMasterId r:id="rId19"/>
  </p:handoutMasterIdLst>
  <p:sldIdLst>
    <p:sldId id="468" r:id="rId5"/>
    <p:sldId id="470" r:id="rId6"/>
    <p:sldId id="471" r:id="rId7"/>
    <p:sldId id="472" r:id="rId8"/>
    <p:sldId id="473" r:id="rId9"/>
    <p:sldId id="474" r:id="rId10"/>
    <p:sldId id="475" r:id="rId11"/>
    <p:sldId id="476" r:id="rId12"/>
    <p:sldId id="477" r:id="rId13"/>
    <p:sldId id="478" r:id="rId14"/>
    <p:sldId id="479" r:id="rId15"/>
    <p:sldId id="480" r:id="rId16"/>
    <p:sldId id="481" r:id="rId17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FDL" initials="DFDL" lastIdx="3" clrIdx="0"/>
  <p:cmAuthor id="1" name="Irene Madigan" initials="IM" lastIdx="5" clrIdx="1"/>
  <p:cmAuthor id="2" name="Adam Glen" initials="AG" lastIdx="40" clrIdx="2">
    <p:extLst>
      <p:ext uri="{19B8F6BF-5375-455C-9EA6-DF929625EA0E}">
        <p15:presenceInfo xmlns:p15="http://schemas.microsoft.com/office/powerpoint/2012/main" xmlns="" userId="Adam Gle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D3F"/>
    <a:srgbClr val="EBE728"/>
    <a:srgbClr val="A9A7AC"/>
    <a:srgbClr val="E8E800"/>
    <a:srgbClr val="262626"/>
    <a:srgbClr val="D5D5D5"/>
    <a:srgbClr val="004E3F"/>
    <a:srgbClr val="A7A9AC"/>
    <a:srgbClr val="FF4F4F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16" autoAdjust="0"/>
    <p:restoredTop sz="90191" autoAdjust="0"/>
  </p:normalViewPr>
  <p:slideViewPr>
    <p:cSldViewPr>
      <p:cViewPr>
        <p:scale>
          <a:sx n="73" d="100"/>
          <a:sy n="73" d="100"/>
        </p:scale>
        <p:origin x="-1488" y="-60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73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CA438-50C1-46F3-985B-4CAA3DCA81B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8EB92B-7ED9-4695-9014-1B1636AC2E3A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Background</a:t>
          </a:r>
        </a:p>
      </dgm:t>
    </dgm:pt>
    <dgm:pt modelId="{BA7DE94A-199F-446F-BB09-CF12620DA928}" type="parTrans" cxnId="{0964FFCC-22EB-4005-8E70-CF2DA555204A}">
      <dgm:prSet/>
      <dgm:spPr/>
      <dgm:t>
        <a:bodyPr/>
        <a:lstStyle/>
        <a:p>
          <a:endParaRPr lang="en-US"/>
        </a:p>
      </dgm:t>
    </dgm:pt>
    <dgm:pt modelId="{D2A17705-E950-4E71-8F69-D8ED02E85293}" type="sibTrans" cxnId="{0964FFCC-22EB-4005-8E70-CF2DA555204A}">
      <dgm:prSet/>
      <dgm:spPr/>
      <dgm:t>
        <a:bodyPr/>
        <a:lstStyle/>
        <a:p>
          <a:endParaRPr lang="en-US"/>
        </a:p>
      </dgm:t>
    </dgm:pt>
    <dgm:pt modelId="{C583EF66-E32E-4B8E-8737-567B1D1B0464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/>
            <a:t>Dialogue with GDT</a:t>
          </a:r>
        </a:p>
      </dgm:t>
    </dgm:pt>
    <dgm:pt modelId="{B05219BD-BADB-49BC-A07C-F3E6CBEB0586}" type="parTrans" cxnId="{81D3AFEC-C1E6-4A06-ABCC-644F61C66BDD}">
      <dgm:prSet/>
      <dgm:spPr/>
      <dgm:t>
        <a:bodyPr/>
        <a:lstStyle/>
        <a:p>
          <a:endParaRPr lang="en-US"/>
        </a:p>
      </dgm:t>
    </dgm:pt>
    <dgm:pt modelId="{7A4051D2-FFA8-4B7A-BF0D-2E6916FA6CDA}" type="sibTrans" cxnId="{81D3AFEC-C1E6-4A06-ABCC-644F61C66BDD}">
      <dgm:prSet/>
      <dgm:spPr/>
      <dgm:t>
        <a:bodyPr/>
        <a:lstStyle/>
        <a:p>
          <a:endParaRPr lang="en-US"/>
        </a:p>
      </dgm:t>
    </dgm:pt>
    <dgm:pt modelId="{752AD030-2452-4161-8D69-2A28C43B274B}" type="pres">
      <dgm:prSet presAssocID="{A05CA438-50C1-46F3-985B-4CAA3DCA81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8E00A06-E29D-4B8A-A6E4-6F3CBB72742B}" type="pres">
      <dgm:prSet presAssocID="{778EB92B-7ED9-4695-9014-1B1636AC2E3A}" presName="composite" presStyleCnt="0"/>
      <dgm:spPr/>
    </dgm:pt>
    <dgm:pt modelId="{EC97F6D8-41B4-42BF-99DF-EE369598EE5B}" type="pres">
      <dgm:prSet presAssocID="{778EB92B-7ED9-4695-9014-1B1636AC2E3A}" presName="bentUpArrow1" presStyleLbl="alignImgPlace1" presStyleIdx="0" presStyleCnt="1"/>
      <dgm:spPr/>
    </dgm:pt>
    <dgm:pt modelId="{296F04F8-CD14-4AC9-AD33-94822F056E8F}" type="pres">
      <dgm:prSet presAssocID="{778EB92B-7ED9-4695-9014-1B1636AC2E3A}" presName="ParentText" presStyleLbl="node1" presStyleIdx="0" presStyleCnt="2" custScaleX="1415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AE949-97D1-4B55-B2B7-B057619D87B0}" type="pres">
      <dgm:prSet presAssocID="{778EB92B-7ED9-4695-9014-1B1636AC2E3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2C57BF2-E3CF-4999-B966-2C6A22EB8257}" type="pres">
      <dgm:prSet presAssocID="{D2A17705-E950-4E71-8F69-D8ED02E85293}" presName="sibTrans" presStyleCnt="0"/>
      <dgm:spPr/>
    </dgm:pt>
    <dgm:pt modelId="{57365F08-4A4D-4756-8800-C2E23FE10C26}" type="pres">
      <dgm:prSet presAssocID="{C583EF66-E32E-4B8E-8737-567B1D1B0464}" presName="composite" presStyleCnt="0"/>
      <dgm:spPr/>
    </dgm:pt>
    <dgm:pt modelId="{1E954822-3E20-41FD-9FCF-2EB54F5BE472}" type="pres">
      <dgm:prSet presAssocID="{C583EF66-E32E-4B8E-8737-567B1D1B0464}" presName="ParentText" presStyleLbl="node1" presStyleIdx="1" presStyleCnt="2" custScaleX="13750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B1D0DF-E57E-4A75-9350-8F613DB89DB1}" type="presOf" srcId="{778EB92B-7ED9-4695-9014-1B1636AC2E3A}" destId="{296F04F8-CD14-4AC9-AD33-94822F056E8F}" srcOrd="0" destOrd="0" presId="urn:microsoft.com/office/officeart/2005/8/layout/StepDownProcess"/>
    <dgm:cxn modelId="{0964FFCC-22EB-4005-8E70-CF2DA555204A}" srcId="{A05CA438-50C1-46F3-985B-4CAA3DCA81B5}" destId="{778EB92B-7ED9-4695-9014-1B1636AC2E3A}" srcOrd="0" destOrd="0" parTransId="{BA7DE94A-199F-446F-BB09-CF12620DA928}" sibTransId="{D2A17705-E950-4E71-8F69-D8ED02E85293}"/>
    <dgm:cxn modelId="{CAA3E401-16F0-47C6-B66C-659DD110309C}" type="presOf" srcId="{C583EF66-E32E-4B8E-8737-567B1D1B0464}" destId="{1E954822-3E20-41FD-9FCF-2EB54F5BE472}" srcOrd="0" destOrd="0" presId="urn:microsoft.com/office/officeart/2005/8/layout/StepDownProcess"/>
    <dgm:cxn modelId="{E8B91224-3A83-4240-80C5-AE6BD195B865}" type="presOf" srcId="{A05CA438-50C1-46F3-985B-4CAA3DCA81B5}" destId="{752AD030-2452-4161-8D69-2A28C43B274B}" srcOrd="0" destOrd="0" presId="urn:microsoft.com/office/officeart/2005/8/layout/StepDownProcess"/>
    <dgm:cxn modelId="{81D3AFEC-C1E6-4A06-ABCC-644F61C66BDD}" srcId="{A05CA438-50C1-46F3-985B-4CAA3DCA81B5}" destId="{C583EF66-E32E-4B8E-8737-567B1D1B0464}" srcOrd="1" destOrd="0" parTransId="{B05219BD-BADB-49BC-A07C-F3E6CBEB0586}" sibTransId="{7A4051D2-FFA8-4B7A-BF0D-2E6916FA6CDA}"/>
    <dgm:cxn modelId="{5D48C426-CAEC-4552-BBD9-5100C4499828}" type="presParOf" srcId="{752AD030-2452-4161-8D69-2A28C43B274B}" destId="{F8E00A06-E29D-4B8A-A6E4-6F3CBB72742B}" srcOrd="0" destOrd="0" presId="urn:microsoft.com/office/officeart/2005/8/layout/StepDownProcess"/>
    <dgm:cxn modelId="{D7E2740C-F696-421A-BF3D-AD027ABE4ADB}" type="presParOf" srcId="{F8E00A06-E29D-4B8A-A6E4-6F3CBB72742B}" destId="{EC97F6D8-41B4-42BF-99DF-EE369598EE5B}" srcOrd="0" destOrd="0" presId="urn:microsoft.com/office/officeart/2005/8/layout/StepDownProcess"/>
    <dgm:cxn modelId="{AC7A6BE2-37AB-479A-BD83-18AF31EF75B7}" type="presParOf" srcId="{F8E00A06-E29D-4B8A-A6E4-6F3CBB72742B}" destId="{296F04F8-CD14-4AC9-AD33-94822F056E8F}" srcOrd="1" destOrd="0" presId="urn:microsoft.com/office/officeart/2005/8/layout/StepDownProcess"/>
    <dgm:cxn modelId="{4CA05486-F56D-41D4-B39E-737CEF17E9A5}" type="presParOf" srcId="{F8E00A06-E29D-4B8A-A6E4-6F3CBB72742B}" destId="{21AAE949-97D1-4B55-B2B7-B057619D87B0}" srcOrd="2" destOrd="0" presId="urn:microsoft.com/office/officeart/2005/8/layout/StepDownProcess"/>
    <dgm:cxn modelId="{679166A2-87CD-425E-A6BD-FBBDB4C8D77B}" type="presParOf" srcId="{752AD030-2452-4161-8D69-2A28C43B274B}" destId="{52C57BF2-E3CF-4999-B966-2C6A22EB8257}" srcOrd="1" destOrd="0" presId="urn:microsoft.com/office/officeart/2005/8/layout/StepDownProcess"/>
    <dgm:cxn modelId="{ABA55D2F-35D5-486E-8FF8-31B6D348A55C}" type="presParOf" srcId="{752AD030-2452-4161-8D69-2A28C43B274B}" destId="{57365F08-4A4D-4756-8800-C2E23FE10C26}" srcOrd="2" destOrd="0" presId="urn:microsoft.com/office/officeart/2005/8/layout/StepDownProcess"/>
    <dgm:cxn modelId="{3F31ED11-8407-4297-80CC-5E8DB72176D8}" type="presParOf" srcId="{57365F08-4A4D-4756-8800-C2E23FE10C26}" destId="{1E954822-3E20-41FD-9FCF-2EB54F5BE47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5CA438-50C1-46F3-985B-4CAA3DCA81B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8EB92B-7ED9-4695-9014-1B1636AC2E3A}">
      <dgm:prSet phldrT="[Text]" custT="1"/>
      <dgm:spPr/>
      <dgm:t>
        <a:bodyPr/>
        <a:lstStyle/>
        <a:p>
          <a:r>
            <a:rPr lang="en-US" sz="3200" dirty="0"/>
            <a:t>Implication of legal environment</a:t>
          </a:r>
        </a:p>
        <a:p>
          <a:r>
            <a:rPr lang="en-US" sz="2400" dirty="0"/>
            <a:t>(LANGO, cybercrime,…Taxation Laws)</a:t>
          </a:r>
        </a:p>
      </dgm:t>
    </dgm:pt>
    <dgm:pt modelId="{BA7DE94A-199F-446F-BB09-CF12620DA928}" type="parTrans" cxnId="{0964FFCC-22EB-4005-8E70-CF2DA555204A}">
      <dgm:prSet/>
      <dgm:spPr/>
      <dgm:t>
        <a:bodyPr/>
        <a:lstStyle/>
        <a:p>
          <a:endParaRPr lang="en-US"/>
        </a:p>
      </dgm:t>
    </dgm:pt>
    <dgm:pt modelId="{D2A17705-E950-4E71-8F69-D8ED02E85293}" type="sibTrans" cxnId="{0964FFCC-22EB-4005-8E70-CF2DA555204A}">
      <dgm:prSet/>
      <dgm:spPr/>
      <dgm:t>
        <a:bodyPr/>
        <a:lstStyle/>
        <a:p>
          <a:endParaRPr lang="en-US"/>
        </a:p>
      </dgm:t>
    </dgm:pt>
    <dgm:pt modelId="{C583EF66-E32E-4B8E-8737-567B1D1B0464}">
      <dgm:prSet phldrT="[Text]" custT="1"/>
      <dgm:spPr/>
      <dgm:t>
        <a:bodyPr/>
        <a:lstStyle/>
        <a:p>
          <a:r>
            <a:rPr lang="en-US" sz="3300" dirty="0"/>
            <a:t>Set up CSO Taxation Working Group</a:t>
          </a:r>
        </a:p>
        <a:p>
          <a:r>
            <a:rPr lang="en-US" sz="2000" dirty="0"/>
            <a:t>(29 April 2016: 1</a:t>
          </a:r>
          <a:r>
            <a:rPr lang="en-US" sz="2000" baseline="30000" dirty="0"/>
            <a:t>st</a:t>
          </a:r>
          <a:r>
            <a:rPr lang="en-US" sz="2000" dirty="0"/>
            <a:t> Meeting)</a:t>
          </a:r>
        </a:p>
      </dgm:t>
    </dgm:pt>
    <dgm:pt modelId="{B05219BD-BADB-49BC-A07C-F3E6CBEB0586}" type="parTrans" cxnId="{81D3AFEC-C1E6-4A06-ABCC-644F61C66BDD}">
      <dgm:prSet/>
      <dgm:spPr/>
      <dgm:t>
        <a:bodyPr/>
        <a:lstStyle/>
        <a:p>
          <a:endParaRPr lang="en-US"/>
        </a:p>
      </dgm:t>
    </dgm:pt>
    <dgm:pt modelId="{7A4051D2-FFA8-4B7A-BF0D-2E6916FA6CDA}" type="sibTrans" cxnId="{81D3AFEC-C1E6-4A06-ABCC-644F61C66BDD}">
      <dgm:prSet/>
      <dgm:spPr/>
      <dgm:t>
        <a:bodyPr/>
        <a:lstStyle/>
        <a:p>
          <a:endParaRPr lang="en-US"/>
        </a:p>
      </dgm:t>
    </dgm:pt>
    <dgm:pt modelId="{752AD030-2452-4161-8D69-2A28C43B274B}" type="pres">
      <dgm:prSet presAssocID="{A05CA438-50C1-46F3-985B-4CAA3DCA81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8E00A06-E29D-4B8A-A6E4-6F3CBB72742B}" type="pres">
      <dgm:prSet presAssocID="{778EB92B-7ED9-4695-9014-1B1636AC2E3A}" presName="composite" presStyleCnt="0"/>
      <dgm:spPr/>
    </dgm:pt>
    <dgm:pt modelId="{EC97F6D8-41B4-42BF-99DF-EE369598EE5B}" type="pres">
      <dgm:prSet presAssocID="{778EB92B-7ED9-4695-9014-1B1636AC2E3A}" presName="bentUpArrow1" presStyleLbl="alignImgPlace1" presStyleIdx="0" presStyleCnt="1" custFlipVert="1" custScaleX="6264" custScaleY="8813" custLinFactNeighborX="-30806" custLinFactNeighborY="505"/>
      <dgm:spPr>
        <a:solidFill>
          <a:schemeClr val="accent2"/>
        </a:solidFill>
      </dgm:spPr>
    </dgm:pt>
    <dgm:pt modelId="{296F04F8-CD14-4AC9-AD33-94822F056E8F}" type="pres">
      <dgm:prSet presAssocID="{778EB92B-7ED9-4695-9014-1B1636AC2E3A}" presName="ParentText" presStyleLbl="node1" presStyleIdx="0" presStyleCnt="2" custScaleX="141512" custLinFactNeighborY="-1620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AE949-97D1-4B55-B2B7-B057619D87B0}" type="pres">
      <dgm:prSet presAssocID="{778EB92B-7ED9-4695-9014-1B1636AC2E3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2C57BF2-E3CF-4999-B966-2C6A22EB8257}" type="pres">
      <dgm:prSet presAssocID="{D2A17705-E950-4E71-8F69-D8ED02E85293}" presName="sibTrans" presStyleCnt="0"/>
      <dgm:spPr/>
    </dgm:pt>
    <dgm:pt modelId="{57365F08-4A4D-4756-8800-C2E23FE10C26}" type="pres">
      <dgm:prSet presAssocID="{C583EF66-E32E-4B8E-8737-567B1D1B0464}" presName="composite" presStyleCnt="0"/>
      <dgm:spPr/>
    </dgm:pt>
    <dgm:pt modelId="{1E954822-3E20-41FD-9FCF-2EB54F5BE472}" type="pres">
      <dgm:prSet presAssocID="{C583EF66-E32E-4B8E-8737-567B1D1B0464}" presName="ParentText" presStyleLbl="node1" presStyleIdx="1" presStyleCnt="2" custScaleX="137508" custLinFactNeighborY="1651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B1D0DF-E57E-4A75-9350-8F613DB89DB1}" type="presOf" srcId="{778EB92B-7ED9-4695-9014-1B1636AC2E3A}" destId="{296F04F8-CD14-4AC9-AD33-94822F056E8F}" srcOrd="0" destOrd="0" presId="urn:microsoft.com/office/officeart/2005/8/layout/StepDownProcess"/>
    <dgm:cxn modelId="{0964FFCC-22EB-4005-8E70-CF2DA555204A}" srcId="{A05CA438-50C1-46F3-985B-4CAA3DCA81B5}" destId="{778EB92B-7ED9-4695-9014-1B1636AC2E3A}" srcOrd="0" destOrd="0" parTransId="{BA7DE94A-199F-446F-BB09-CF12620DA928}" sibTransId="{D2A17705-E950-4E71-8F69-D8ED02E85293}"/>
    <dgm:cxn modelId="{CAA3E401-16F0-47C6-B66C-659DD110309C}" type="presOf" srcId="{C583EF66-E32E-4B8E-8737-567B1D1B0464}" destId="{1E954822-3E20-41FD-9FCF-2EB54F5BE472}" srcOrd="0" destOrd="0" presId="urn:microsoft.com/office/officeart/2005/8/layout/StepDownProcess"/>
    <dgm:cxn modelId="{E8B91224-3A83-4240-80C5-AE6BD195B865}" type="presOf" srcId="{A05CA438-50C1-46F3-985B-4CAA3DCA81B5}" destId="{752AD030-2452-4161-8D69-2A28C43B274B}" srcOrd="0" destOrd="0" presId="urn:microsoft.com/office/officeart/2005/8/layout/StepDownProcess"/>
    <dgm:cxn modelId="{81D3AFEC-C1E6-4A06-ABCC-644F61C66BDD}" srcId="{A05CA438-50C1-46F3-985B-4CAA3DCA81B5}" destId="{C583EF66-E32E-4B8E-8737-567B1D1B0464}" srcOrd="1" destOrd="0" parTransId="{B05219BD-BADB-49BC-A07C-F3E6CBEB0586}" sibTransId="{7A4051D2-FFA8-4B7A-BF0D-2E6916FA6CDA}"/>
    <dgm:cxn modelId="{5D48C426-CAEC-4552-BBD9-5100C4499828}" type="presParOf" srcId="{752AD030-2452-4161-8D69-2A28C43B274B}" destId="{F8E00A06-E29D-4B8A-A6E4-6F3CBB72742B}" srcOrd="0" destOrd="0" presId="urn:microsoft.com/office/officeart/2005/8/layout/StepDownProcess"/>
    <dgm:cxn modelId="{D7E2740C-F696-421A-BF3D-AD027ABE4ADB}" type="presParOf" srcId="{F8E00A06-E29D-4B8A-A6E4-6F3CBB72742B}" destId="{EC97F6D8-41B4-42BF-99DF-EE369598EE5B}" srcOrd="0" destOrd="0" presId="urn:microsoft.com/office/officeart/2005/8/layout/StepDownProcess"/>
    <dgm:cxn modelId="{AC7A6BE2-37AB-479A-BD83-18AF31EF75B7}" type="presParOf" srcId="{F8E00A06-E29D-4B8A-A6E4-6F3CBB72742B}" destId="{296F04F8-CD14-4AC9-AD33-94822F056E8F}" srcOrd="1" destOrd="0" presId="urn:microsoft.com/office/officeart/2005/8/layout/StepDownProcess"/>
    <dgm:cxn modelId="{4CA05486-F56D-41D4-B39E-737CEF17E9A5}" type="presParOf" srcId="{F8E00A06-E29D-4B8A-A6E4-6F3CBB72742B}" destId="{21AAE949-97D1-4B55-B2B7-B057619D87B0}" srcOrd="2" destOrd="0" presId="urn:microsoft.com/office/officeart/2005/8/layout/StepDownProcess"/>
    <dgm:cxn modelId="{679166A2-87CD-425E-A6BD-FBBDB4C8D77B}" type="presParOf" srcId="{752AD030-2452-4161-8D69-2A28C43B274B}" destId="{52C57BF2-E3CF-4999-B966-2C6A22EB8257}" srcOrd="1" destOrd="0" presId="urn:microsoft.com/office/officeart/2005/8/layout/StepDownProcess"/>
    <dgm:cxn modelId="{ABA55D2F-35D5-486E-8FF8-31B6D348A55C}" type="presParOf" srcId="{752AD030-2452-4161-8D69-2A28C43B274B}" destId="{57365F08-4A4D-4756-8800-C2E23FE10C26}" srcOrd="2" destOrd="0" presId="urn:microsoft.com/office/officeart/2005/8/layout/StepDownProcess"/>
    <dgm:cxn modelId="{3F31ED11-8407-4297-80CC-5E8DB72176D8}" type="presParOf" srcId="{57365F08-4A4D-4756-8800-C2E23FE10C26}" destId="{1E954822-3E20-41FD-9FCF-2EB54F5BE47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5CA438-50C1-46F3-985B-4CAA3DCA81B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8EB92B-7ED9-4695-9014-1B1636AC2E3A}">
      <dgm:prSet phldrT="[Text]" custT="1"/>
      <dgm:spPr>
        <a:solidFill>
          <a:srgbClr val="00FF00"/>
        </a:solidFill>
      </dgm:spPr>
      <dgm:t>
        <a:bodyPr/>
        <a:lstStyle/>
        <a:p>
          <a:pPr algn="ctr"/>
          <a:r>
            <a:rPr lang="en-US" sz="3200" dirty="0"/>
            <a:t>Objectives:</a:t>
          </a:r>
        </a:p>
      </dgm:t>
    </dgm:pt>
    <dgm:pt modelId="{BA7DE94A-199F-446F-BB09-CF12620DA928}" type="parTrans" cxnId="{0964FFCC-22EB-4005-8E70-CF2DA555204A}">
      <dgm:prSet/>
      <dgm:spPr/>
      <dgm:t>
        <a:bodyPr/>
        <a:lstStyle/>
        <a:p>
          <a:endParaRPr lang="en-US"/>
        </a:p>
      </dgm:t>
    </dgm:pt>
    <dgm:pt modelId="{D2A17705-E950-4E71-8F69-D8ED02E85293}" type="sibTrans" cxnId="{0964FFCC-22EB-4005-8E70-CF2DA555204A}">
      <dgm:prSet/>
      <dgm:spPr/>
      <dgm:t>
        <a:bodyPr/>
        <a:lstStyle/>
        <a:p>
          <a:endParaRPr lang="en-US"/>
        </a:p>
      </dgm:t>
    </dgm:pt>
    <dgm:pt modelId="{C583EF66-E32E-4B8E-8737-567B1D1B0464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400" dirty="0"/>
            <a:t>1. Clear understanding/support CCC members on taxation issues</a:t>
          </a:r>
        </a:p>
      </dgm:t>
    </dgm:pt>
    <dgm:pt modelId="{B05219BD-BADB-49BC-A07C-F3E6CBEB0586}" type="parTrans" cxnId="{81D3AFEC-C1E6-4A06-ABCC-644F61C66BDD}">
      <dgm:prSet/>
      <dgm:spPr/>
      <dgm:t>
        <a:bodyPr/>
        <a:lstStyle/>
        <a:p>
          <a:endParaRPr lang="en-US"/>
        </a:p>
      </dgm:t>
    </dgm:pt>
    <dgm:pt modelId="{7A4051D2-FFA8-4B7A-BF0D-2E6916FA6CDA}" type="sibTrans" cxnId="{81D3AFEC-C1E6-4A06-ABCC-644F61C66BDD}">
      <dgm:prSet/>
      <dgm:spPr/>
      <dgm:t>
        <a:bodyPr/>
        <a:lstStyle/>
        <a:p>
          <a:endParaRPr lang="en-US"/>
        </a:p>
      </dgm:t>
    </dgm:pt>
    <dgm:pt modelId="{752AD030-2452-4161-8D69-2A28C43B274B}" type="pres">
      <dgm:prSet presAssocID="{A05CA438-50C1-46F3-985B-4CAA3DCA81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8E00A06-E29D-4B8A-A6E4-6F3CBB72742B}" type="pres">
      <dgm:prSet presAssocID="{778EB92B-7ED9-4695-9014-1B1636AC2E3A}" presName="composite" presStyleCnt="0"/>
      <dgm:spPr/>
    </dgm:pt>
    <dgm:pt modelId="{EC97F6D8-41B4-42BF-99DF-EE369598EE5B}" type="pres">
      <dgm:prSet presAssocID="{778EB92B-7ED9-4695-9014-1B1636AC2E3A}" presName="bentUpArrow1" presStyleLbl="alignImgPlace1" presStyleIdx="0" presStyleCnt="1" custFlipVert="1" custScaleX="6264" custScaleY="8813" custLinFactNeighborX="-30806" custLinFactNeighborY="505"/>
      <dgm:spPr>
        <a:solidFill>
          <a:schemeClr val="accent2"/>
        </a:solidFill>
      </dgm:spPr>
    </dgm:pt>
    <dgm:pt modelId="{296F04F8-CD14-4AC9-AD33-94822F056E8F}" type="pres">
      <dgm:prSet presAssocID="{778EB92B-7ED9-4695-9014-1B1636AC2E3A}" presName="ParentText" presStyleLbl="node1" presStyleIdx="0" presStyleCnt="2" custScaleX="141512" custScaleY="45682" custLinFactNeighborX="-13347" custLinFactNeighborY="-4813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AE949-97D1-4B55-B2B7-B057619D87B0}" type="pres">
      <dgm:prSet presAssocID="{778EB92B-7ED9-4695-9014-1B1636AC2E3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2C57BF2-E3CF-4999-B966-2C6A22EB8257}" type="pres">
      <dgm:prSet presAssocID="{D2A17705-E950-4E71-8F69-D8ED02E85293}" presName="sibTrans" presStyleCnt="0"/>
      <dgm:spPr/>
    </dgm:pt>
    <dgm:pt modelId="{57365F08-4A4D-4756-8800-C2E23FE10C26}" type="pres">
      <dgm:prSet presAssocID="{C583EF66-E32E-4B8E-8737-567B1D1B0464}" presName="composite" presStyleCnt="0"/>
      <dgm:spPr/>
    </dgm:pt>
    <dgm:pt modelId="{1E954822-3E20-41FD-9FCF-2EB54F5BE472}" type="pres">
      <dgm:prSet presAssocID="{C583EF66-E32E-4B8E-8737-567B1D1B0464}" presName="ParentText" presStyleLbl="node1" presStyleIdx="1" presStyleCnt="2" custScaleX="134230" custScaleY="40675" custLinFactNeighborX="-82713" custLinFactNeighborY="-543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B1D0DF-E57E-4A75-9350-8F613DB89DB1}" type="presOf" srcId="{778EB92B-7ED9-4695-9014-1B1636AC2E3A}" destId="{296F04F8-CD14-4AC9-AD33-94822F056E8F}" srcOrd="0" destOrd="0" presId="urn:microsoft.com/office/officeart/2005/8/layout/StepDownProcess"/>
    <dgm:cxn modelId="{0964FFCC-22EB-4005-8E70-CF2DA555204A}" srcId="{A05CA438-50C1-46F3-985B-4CAA3DCA81B5}" destId="{778EB92B-7ED9-4695-9014-1B1636AC2E3A}" srcOrd="0" destOrd="0" parTransId="{BA7DE94A-199F-446F-BB09-CF12620DA928}" sibTransId="{D2A17705-E950-4E71-8F69-D8ED02E85293}"/>
    <dgm:cxn modelId="{CAA3E401-16F0-47C6-B66C-659DD110309C}" type="presOf" srcId="{C583EF66-E32E-4B8E-8737-567B1D1B0464}" destId="{1E954822-3E20-41FD-9FCF-2EB54F5BE472}" srcOrd="0" destOrd="0" presId="urn:microsoft.com/office/officeart/2005/8/layout/StepDownProcess"/>
    <dgm:cxn modelId="{E8B91224-3A83-4240-80C5-AE6BD195B865}" type="presOf" srcId="{A05CA438-50C1-46F3-985B-4CAA3DCA81B5}" destId="{752AD030-2452-4161-8D69-2A28C43B274B}" srcOrd="0" destOrd="0" presId="urn:microsoft.com/office/officeart/2005/8/layout/StepDownProcess"/>
    <dgm:cxn modelId="{81D3AFEC-C1E6-4A06-ABCC-644F61C66BDD}" srcId="{A05CA438-50C1-46F3-985B-4CAA3DCA81B5}" destId="{C583EF66-E32E-4B8E-8737-567B1D1B0464}" srcOrd="1" destOrd="0" parTransId="{B05219BD-BADB-49BC-A07C-F3E6CBEB0586}" sibTransId="{7A4051D2-FFA8-4B7A-BF0D-2E6916FA6CDA}"/>
    <dgm:cxn modelId="{5D48C426-CAEC-4552-BBD9-5100C4499828}" type="presParOf" srcId="{752AD030-2452-4161-8D69-2A28C43B274B}" destId="{F8E00A06-E29D-4B8A-A6E4-6F3CBB72742B}" srcOrd="0" destOrd="0" presId="urn:microsoft.com/office/officeart/2005/8/layout/StepDownProcess"/>
    <dgm:cxn modelId="{D7E2740C-F696-421A-BF3D-AD027ABE4ADB}" type="presParOf" srcId="{F8E00A06-E29D-4B8A-A6E4-6F3CBB72742B}" destId="{EC97F6D8-41B4-42BF-99DF-EE369598EE5B}" srcOrd="0" destOrd="0" presId="urn:microsoft.com/office/officeart/2005/8/layout/StepDownProcess"/>
    <dgm:cxn modelId="{AC7A6BE2-37AB-479A-BD83-18AF31EF75B7}" type="presParOf" srcId="{F8E00A06-E29D-4B8A-A6E4-6F3CBB72742B}" destId="{296F04F8-CD14-4AC9-AD33-94822F056E8F}" srcOrd="1" destOrd="0" presId="urn:microsoft.com/office/officeart/2005/8/layout/StepDownProcess"/>
    <dgm:cxn modelId="{4CA05486-F56D-41D4-B39E-737CEF17E9A5}" type="presParOf" srcId="{F8E00A06-E29D-4B8A-A6E4-6F3CBB72742B}" destId="{21AAE949-97D1-4B55-B2B7-B057619D87B0}" srcOrd="2" destOrd="0" presId="urn:microsoft.com/office/officeart/2005/8/layout/StepDownProcess"/>
    <dgm:cxn modelId="{679166A2-87CD-425E-A6BD-FBBDB4C8D77B}" type="presParOf" srcId="{752AD030-2452-4161-8D69-2A28C43B274B}" destId="{52C57BF2-E3CF-4999-B966-2C6A22EB8257}" srcOrd="1" destOrd="0" presId="urn:microsoft.com/office/officeart/2005/8/layout/StepDownProcess"/>
    <dgm:cxn modelId="{ABA55D2F-35D5-486E-8FF8-31B6D348A55C}" type="presParOf" srcId="{752AD030-2452-4161-8D69-2A28C43B274B}" destId="{57365F08-4A4D-4756-8800-C2E23FE10C26}" srcOrd="2" destOrd="0" presId="urn:microsoft.com/office/officeart/2005/8/layout/StepDownProcess"/>
    <dgm:cxn modelId="{3F31ED11-8407-4297-80CC-5E8DB72176D8}" type="presParOf" srcId="{57365F08-4A4D-4756-8800-C2E23FE10C26}" destId="{1E954822-3E20-41FD-9FCF-2EB54F5BE47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5CA438-50C1-46F3-985B-4CAA3DCA81B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8EB92B-7ED9-4695-9014-1B1636AC2E3A}">
      <dgm:prSet phldrT="[Text]" custT="1"/>
      <dgm:spPr>
        <a:solidFill>
          <a:srgbClr val="00FF00"/>
        </a:solidFill>
      </dgm:spPr>
      <dgm:t>
        <a:bodyPr/>
        <a:lstStyle/>
        <a:p>
          <a:pPr algn="ctr"/>
          <a:endParaRPr lang="en-US" sz="3200" dirty="0"/>
        </a:p>
        <a:p>
          <a:pPr algn="ctr"/>
          <a:r>
            <a:rPr lang="en-US" sz="3200" dirty="0"/>
            <a:t>. Conducted 9 meetings already</a:t>
          </a:r>
        </a:p>
        <a:p>
          <a:pPr algn="ctr"/>
          <a:r>
            <a:rPr lang="en-US" sz="3200" dirty="0"/>
            <a:t>(</a:t>
          </a:r>
          <a:r>
            <a:rPr lang="en-US" sz="2000" dirty="0"/>
            <a:t>a lot of discussions, action points,…) </a:t>
          </a:r>
        </a:p>
        <a:p>
          <a:pPr algn="ctr"/>
          <a:endParaRPr lang="en-US" sz="3200" dirty="0"/>
        </a:p>
      </dgm:t>
    </dgm:pt>
    <dgm:pt modelId="{BA7DE94A-199F-446F-BB09-CF12620DA928}" type="parTrans" cxnId="{0964FFCC-22EB-4005-8E70-CF2DA555204A}">
      <dgm:prSet/>
      <dgm:spPr/>
      <dgm:t>
        <a:bodyPr/>
        <a:lstStyle/>
        <a:p>
          <a:endParaRPr lang="en-US"/>
        </a:p>
      </dgm:t>
    </dgm:pt>
    <dgm:pt modelId="{D2A17705-E950-4E71-8F69-D8ED02E85293}" type="sibTrans" cxnId="{0964FFCC-22EB-4005-8E70-CF2DA555204A}">
      <dgm:prSet/>
      <dgm:spPr/>
      <dgm:t>
        <a:bodyPr/>
        <a:lstStyle/>
        <a:p>
          <a:endParaRPr lang="en-US"/>
        </a:p>
      </dgm:t>
    </dgm:pt>
    <dgm:pt modelId="{C583EF66-E32E-4B8E-8737-567B1D1B0464}">
      <dgm:prSet phldrT="[Text]" custT="1"/>
      <dgm:spPr>
        <a:solidFill>
          <a:srgbClr val="00B0F0"/>
        </a:solidFill>
      </dgm:spPr>
      <dgm:t>
        <a:bodyPr/>
        <a:lstStyle/>
        <a:p>
          <a:endParaRPr lang="en-US" sz="2400" dirty="0"/>
        </a:p>
        <a:p>
          <a:r>
            <a:rPr lang="en-US" sz="2400" dirty="0"/>
            <a:t>. Signed </a:t>
          </a:r>
          <a:r>
            <a:rPr lang="en-US" sz="2400" dirty="0" err="1"/>
            <a:t>MoU</a:t>
          </a:r>
          <a:r>
            <a:rPr lang="en-US" sz="2400" dirty="0"/>
            <a:t> with LAC</a:t>
          </a:r>
        </a:p>
        <a:p>
          <a:r>
            <a:rPr lang="en-US" sz="2000" dirty="0"/>
            <a:t>(Support / advise: LANGO, labor law, other related laws…taxation law) with lawyer support.</a:t>
          </a:r>
        </a:p>
        <a:p>
          <a:endParaRPr lang="en-US" sz="2000" dirty="0"/>
        </a:p>
      </dgm:t>
    </dgm:pt>
    <dgm:pt modelId="{B05219BD-BADB-49BC-A07C-F3E6CBEB0586}" type="parTrans" cxnId="{81D3AFEC-C1E6-4A06-ABCC-644F61C66BDD}">
      <dgm:prSet/>
      <dgm:spPr/>
      <dgm:t>
        <a:bodyPr/>
        <a:lstStyle/>
        <a:p>
          <a:endParaRPr lang="en-US"/>
        </a:p>
      </dgm:t>
    </dgm:pt>
    <dgm:pt modelId="{7A4051D2-FFA8-4B7A-BF0D-2E6916FA6CDA}" type="sibTrans" cxnId="{81D3AFEC-C1E6-4A06-ABCC-644F61C66BDD}">
      <dgm:prSet/>
      <dgm:spPr/>
      <dgm:t>
        <a:bodyPr/>
        <a:lstStyle/>
        <a:p>
          <a:endParaRPr lang="en-US"/>
        </a:p>
      </dgm:t>
    </dgm:pt>
    <dgm:pt modelId="{C961C4E7-D5DE-4EDC-91D1-ED1E04D621C3}">
      <dgm:prSet phldrT="[Text]" custT="1"/>
      <dgm:spPr>
        <a:solidFill>
          <a:srgbClr val="00B0F0"/>
        </a:solidFill>
      </dgm:spPr>
      <dgm:t>
        <a:bodyPr/>
        <a:lstStyle/>
        <a:p>
          <a:endParaRPr lang="en-US" sz="1000" dirty="0"/>
        </a:p>
        <a:p>
          <a:r>
            <a:rPr lang="en-US" sz="2400" dirty="0"/>
            <a:t>. Signed </a:t>
          </a:r>
          <a:r>
            <a:rPr lang="en-US" sz="2400" dirty="0" err="1"/>
            <a:t>MoU</a:t>
          </a:r>
          <a:r>
            <a:rPr lang="en-US" sz="2400" dirty="0"/>
            <a:t> with DFDL</a:t>
          </a:r>
        </a:p>
        <a:p>
          <a:r>
            <a:rPr lang="en-US" sz="2000" dirty="0"/>
            <a:t>(Support / advise: taxation law).</a:t>
          </a:r>
        </a:p>
        <a:p>
          <a:endParaRPr lang="en-US" sz="2400" dirty="0"/>
        </a:p>
      </dgm:t>
    </dgm:pt>
    <dgm:pt modelId="{C4C087D6-56E3-4026-B7F9-2F3AAD18BF47}" type="parTrans" cxnId="{801A7DE4-9363-4902-83C1-A1B2246D2FAF}">
      <dgm:prSet/>
      <dgm:spPr/>
      <dgm:t>
        <a:bodyPr/>
        <a:lstStyle/>
        <a:p>
          <a:endParaRPr lang="en-US"/>
        </a:p>
      </dgm:t>
    </dgm:pt>
    <dgm:pt modelId="{7A1D1D9B-919F-4321-9C7B-ADE8576E50DD}" type="sibTrans" cxnId="{801A7DE4-9363-4902-83C1-A1B2246D2FAF}">
      <dgm:prSet/>
      <dgm:spPr/>
      <dgm:t>
        <a:bodyPr/>
        <a:lstStyle/>
        <a:p>
          <a:endParaRPr lang="en-US"/>
        </a:p>
      </dgm:t>
    </dgm:pt>
    <dgm:pt modelId="{752AD030-2452-4161-8D69-2A28C43B274B}" type="pres">
      <dgm:prSet presAssocID="{A05CA438-50C1-46F3-985B-4CAA3DCA81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8E00A06-E29D-4B8A-A6E4-6F3CBB72742B}" type="pres">
      <dgm:prSet presAssocID="{778EB92B-7ED9-4695-9014-1B1636AC2E3A}" presName="composite" presStyleCnt="0"/>
      <dgm:spPr/>
    </dgm:pt>
    <dgm:pt modelId="{EC97F6D8-41B4-42BF-99DF-EE369598EE5B}" type="pres">
      <dgm:prSet presAssocID="{778EB92B-7ED9-4695-9014-1B1636AC2E3A}" presName="bentUpArrow1" presStyleLbl="alignImgPlace1" presStyleIdx="0" presStyleCnt="2" custFlipVert="1" custScaleX="6264" custScaleY="8813" custLinFactNeighborX="-30806" custLinFactNeighborY="505"/>
      <dgm:spPr>
        <a:solidFill>
          <a:schemeClr val="accent2"/>
        </a:solidFill>
      </dgm:spPr>
    </dgm:pt>
    <dgm:pt modelId="{296F04F8-CD14-4AC9-AD33-94822F056E8F}" type="pres">
      <dgm:prSet presAssocID="{778EB92B-7ED9-4695-9014-1B1636AC2E3A}" presName="ParentText" presStyleLbl="node1" presStyleIdx="0" presStyleCnt="3" custScaleX="329942" custScaleY="161968" custLinFactNeighborX="-245" custLinFactNeighborY="-5244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AE949-97D1-4B55-B2B7-B057619D87B0}" type="pres">
      <dgm:prSet presAssocID="{778EB92B-7ED9-4695-9014-1B1636AC2E3A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52C57BF2-E3CF-4999-B966-2C6A22EB8257}" type="pres">
      <dgm:prSet presAssocID="{D2A17705-E950-4E71-8F69-D8ED02E85293}" presName="sibTrans" presStyleCnt="0"/>
      <dgm:spPr/>
    </dgm:pt>
    <dgm:pt modelId="{57365F08-4A4D-4756-8800-C2E23FE10C26}" type="pres">
      <dgm:prSet presAssocID="{C583EF66-E32E-4B8E-8737-567B1D1B0464}" presName="composite" presStyleCnt="0"/>
      <dgm:spPr/>
    </dgm:pt>
    <dgm:pt modelId="{37E98224-E86B-422C-9BE8-EBC7AC1B27DF}" type="pres">
      <dgm:prSet presAssocID="{C583EF66-E32E-4B8E-8737-567B1D1B0464}" presName="bentUpArrow1" presStyleLbl="alignImgPlace1" presStyleIdx="1" presStyleCnt="2"/>
      <dgm:spPr/>
    </dgm:pt>
    <dgm:pt modelId="{1E954822-3E20-41FD-9FCF-2EB54F5BE472}" type="pres">
      <dgm:prSet presAssocID="{C583EF66-E32E-4B8E-8737-567B1D1B0464}" presName="ParentText" presStyleLbl="node1" presStyleIdx="1" presStyleCnt="3" custScaleX="360163" custScaleY="134383" custLinFactNeighborX="-31790" custLinFactNeighborY="2157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64327F-DF4D-4D92-AE8E-0BD062323618}" type="pres">
      <dgm:prSet presAssocID="{C583EF66-E32E-4B8E-8737-567B1D1B0464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D2E72759-CFDC-4AED-9CCC-797BC65BAAE8}" type="pres">
      <dgm:prSet presAssocID="{7A4051D2-FFA8-4B7A-BF0D-2E6916FA6CDA}" presName="sibTrans" presStyleCnt="0"/>
      <dgm:spPr/>
    </dgm:pt>
    <dgm:pt modelId="{61E379C0-31F6-4A83-AD5A-6B7B8940C0A1}" type="pres">
      <dgm:prSet presAssocID="{C961C4E7-D5DE-4EDC-91D1-ED1E04D621C3}" presName="composite" presStyleCnt="0"/>
      <dgm:spPr/>
    </dgm:pt>
    <dgm:pt modelId="{79409A18-3F6C-4132-AB41-EE108BF41869}" type="pres">
      <dgm:prSet presAssocID="{C961C4E7-D5DE-4EDC-91D1-ED1E04D621C3}" presName="ParentText" presStyleLbl="node1" presStyleIdx="2" presStyleCnt="3" custScaleX="325426" custScaleY="123502" custLinFactNeighborX="-30429" custLinFactNeighborY="495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1A7DE4-9363-4902-83C1-A1B2246D2FAF}" srcId="{A05CA438-50C1-46F3-985B-4CAA3DCA81B5}" destId="{C961C4E7-D5DE-4EDC-91D1-ED1E04D621C3}" srcOrd="2" destOrd="0" parTransId="{C4C087D6-56E3-4026-B7F9-2F3AAD18BF47}" sibTransId="{7A1D1D9B-919F-4321-9C7B-ADE8576E50DD}"/>
    <dgm:cxn modelId="{01B1D0DF-E57E-4A75-9350-8F613DB89DB1}" type="presOf" srcId="{778EB92B-7ED9-4695-9014-1B1636AC2E3A}" destId="{296F04F8-CD14-4AC9-AD33-94822F056E8F}" srcOrd="0" destOrd="0" presId="urn:microsoft.com/office/officeart/2005/8/layout/StepDownProcess"/>
    <dgm:cxn modelId="{0964FFCC-22EB-4005-8E70-CF2DA555204A}" srcId="{A05CA438-50C1-46F3-985B-4CAA3DCA81B5}" destId="{778EB92B-7ED9-4695-9014-1B1636AC2E3A}" srcOrd="0" destOrd="0" parTransId="{BA7DE94A-199F-446F-BB09-CF12620DA928}" sibTransId="{D2A17705-E950-4E71-8F69-D8ED02E85293}"/>
    <dgm:cxn modelId="{CAA3E401-16F0-47C6-B66C-659DD110309C}" type="presOf" srcId="{C583EF66-E32E-4B8E-8737-567B1D1B0464}" destId="{1E954822-3E20-41FD-9FCF-2EB54F5BE472}" srcOrd="0" destOrd="0" presId="urn:microsoft.com/office/officeart/2005/8/layout/StepDownProcess"/>
    <dgm:cxn modelId="{D50D6ED8-E849-40D4-B261-E522013F864D}" type="presOf" srcId="{C961C4E7-D5DE-4EDC-91D1-ED1E04D621C3}" destId="{79409A18-3F6C-4132-AB41-EE108BF41869}" srcOrd="0" destOrd="0" presId="urn:microsoft.com/office/officeart/2005/8/layout/StepDownProcess"/>
    <dgm:cxn modelId="{E8B91224-3A83-4240-80C5-AE6BD195B865}" type="presOf" srcId="{A05CA438-50C1-46F3-985B-4CAA3DCA81B5}" destId="{752AD030-2452-4161-8D69-2A28C43B274B}" srcOrd="0" destOrd="0" presId="urn:microsoft.com/office/officeart/2005/8/layout/StepDownProcess"/>
    <dgm:cxn modelId="{81D3AFEC-C1E6-4A06-ABCC-644F61C66BDD}" srcId="{A05CA438-50C1-46F3-985B-4CAA3DCA81B5}" destId="{C583EF66-E32E-4B8E-8737-567B1D1B0464}" srcOrd="1" destOrd="0" parTransId="{B05219BD-BADB-49BC-A07C-F3E6CBEB0586}" sibTransId="{7A4051D2-FFA8-4B7A-BF0D-2E6916FA6CDA}"/>
    <dgm:cxn modelId="{5D48C426-CAEC-4552-BBD9-5100C4499828}" type="presParOf" srcId="{752AD030-2452-4161-8D69-2A28C43B274B}" destId="{F8E00A06-E29D-4B8A-A6E4-6F3CBB72742B}" srcOrd="0" destOrd="0" presId="urn:microsoft.com/office/officeart/2005/8/layout/StepDownProcess"/>
    <dgm:cxn modelId="{D7E2740C-F696-421A-BF3D-AD027ABE4ADB}" type="presParOf" srcId="{F8E00A06-E29D-4B8A-A6E4-6F3CBB72742B}" destId="{EC97F6D8-41B4-42BF-99DF-EE369598EE5B}" srcOrd="0" destOrd="0" presId="urn:microsoft.com/office/officeart/2005/8/layout/StepDownProcess"/>
    <dgm:cxn modelId="{AC7A6BE2-37AB-479A-BD83-18AF31EF75B7}" type="presParOf" srcId="{F8E00A06-E29D-4B8A-A6E4-6F3CBB72742B}" destId="{296F04F8-CD14-4AC9-AD33-94822F056E8F}" srcOrd="1" destOrd="0" presId="urn:microsoft.com/office/officeart/2005/8/layout/StepDownProcess"/>
    <dgm:cxn modelId="{4CA05486-F56D-41D4-B39E-737CEF17E9A5}" type="presParOf" srcId="{F8E00A06-E29D-4B8A-A6E4-6F3CBB72742B}" destId="{21AAE949-97D1-4B55-B2B7-B057619D87B0}" srcOrd="2" destOrd="0" presId="urn:microsoft.com/office/officeart/2005/8/layout/StepDownProcess"/>
    <dgm:cxn modelId="{679166A2-87CD-425E-A6BD-FBBDB4C8D77B}" type="presParOf" srcId="{752AD030-2452-4161-8D69-2A28C43B274B}" destId="{52C57BF2-E3CF-4999-B966-2C6A22EB8257}" srcOrd="1" destOrd="0" presId="urn:microsoft.com/office/officeart/2005/8/layout/StepDownProcess"/>
    <dgm:cxn modelId="{ABA55D2F-35D5-486E-8FF8-31B6D348A55C}" type="presParOf" srcId="{752AD030-2452-4161-8D69-2A28C43B274B}" destId="{57365F08-4A4D-4756-8800-C2E23FE10C26}" srcOrd="2" destOrd="0" presId="urn:microsoft.com/office/officeart/2005/8/layout/StepDownProcess"/>
    <dgm:cxn modelId="{FC274771-1E6B-4E6D-9C8A-FF970847034A}" type="presParOf" srcId="{57365F08-4A4D-4756-8800-C2E23FE10C26}" destId="{37E98224-E86B-422C-9BE8-EBC7AC1B27DF}" srcOrd="0" destOrd="0" presId="urn:microsoft.com/office/officeart/2005/8/layout/StepDownProcess"/>
    <dgm:cxn modelId="{3F31ED11-8407-4297-80CC-5E8DB72176D8}" type="presParOf" srcId="{57365F08-4A4D-4756-8800-C2E23FE10C26}" destId="{1E954822-3E20-41FD-9FCF-2EB54F5BE472}" srcOrd="1" destOrd="0" presId="urn:microsoft.com/office/officeart/2005/8/layout/StepDownProcess"/>
    <dgm:cxn modelId="{9131C8FE-1EB4-4328-B11C-D0C7E1E3F745}" type="presParOf" srcId="{57365F08-4A4D-4756-8800-C2E23FE10C26}" destId="{5D64327F-DF4D-4D92-AE8E-0BD062323618}" srcOrd="2" destOrd="0" presId="urn:microsoft.com/office/officeart/2005/8/layout/StepDownProcess"/>
    <dgm:cxn modelId="{FC351D8C-E0BF-45C5-96A5-14353C2497D4}" type="presParOf" srcId="{752AD030-2452-4161-8D69-2A28C43B274B}" destId="{D2E72759-CFDC-4AED-9CCC-797BC65BAAE8}" srcOrd="3" destOrd="0" presId="urn:microsoft.com/office/officeart/2005/8/layout/StepDownProcess"/>
    <dgm:cxn modelId="{50167A2D-867C-4F6B-98F9-B8F87B31F829}" type="presParOf" srcId="{752AD030-2452-4161-8D69-2A28C43B274B}" destId="{61E379C0-31F6-4A83-AD5A-6B7B8940C0A1}" srcOrd="4" destOrd="0" presId="urn:microsoft.com/office/officeart/2005/8/layout/StepDownProcess"/>
    <dgm:cxn modelId="{01B3248F-257D-43C5-BF9C-690EFA75BE7B}" type="presParOf" srcId="{61E379C0-31F6-4A83-AD5A-6B7B8940C0A1}" destId="{79409A18-3F6C-4132-AB41-EE108BF4186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7F6D8-41B4-42BF-99DF-EE369598EE5B}">
      <dsp:nvSpPr>
        <dsp:cNvPr id="0" name=""/>
        <dsp:cNvSpPr/>
      </dsp:nvSpPr>
      <dsp:spPr>
        <a:xfrm rot="5400000">
          <a:off x="1528232" y="2242537"/>
          <a:ext cx="2005535" cy="228323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F04F8-CD14-4AC9-AD33-94822F056E8F}">
      <dsp:nvSpPr>
        <dsp:cNvPr id="0" name=""/>
        <dsp:cNvSpPr/>
      </dsp:nvSpPr>
      <dsp:spPr>
        <a:xfrm>
          <a:off x="296135" y="19361"/>
          <a:ext cx="4777646" cy="2363189"/>
        </a:xfrm>
        <a:prstGeom prst="roundRect">
          <a:avLst>
            <a:gd name="adj" fmla="val 166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/>
            <a:t>Background</a:t>
          </a:r>
        </a:p>
      </dsp:txBody>
      <dsp:txXfrm>
        <a:off x="411517" y="134743"/>
        <a:ext cx="4546882" cy="2132425"/>
      </dsp:txXfrm>
    </dsp:sp>
    <dsp:sp modelId="{21AAE949-97D1-4B55-B2B7-B057619D87B0}">
      <dsp:nvSpPr>
        <dsp:cNvPr id="0" name=""/>
        <dsp:cNvSpPr/>
      </dsp:nvSpPr>
      <dsp:spPr>
        <a:xfrm>
          <a:off x="4373029" y="244745"/>
          <a:ext cx="2455483" cy="1910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954822-3E20-41FD-9FCF-2EB54F5BE472}">
      <dsp:nvSpPr>
        <dsp:cNvPr id="0" name=""/>
        <dsp:cNvSpPr/>
      </dsp:nvSpPr>
      <dsp:spPr>
        <a:xfrm>
          <a:off x="3431676" y="2674003"/>
          <a:ext cx="4642465" cy="2363189"/>
        </a:xfrm>
        <a:prstGeom prst="roundRect">
          <a:avLst>
            <a:gd name="adj" fmla="val 1667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/>
            <a:t>Dialogue with GDT</a:t>
          </a:r>
        </a:p>
      </dsp:txBody>
      <dsp:txXfrm>
        <a:off x="3547058" y="2789385"/>
        <a:ext cx="4411701" cy="21324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7F6D8-41B4-42BF-99DF-EE369598EE5B}">
      <dsp:nvSpPr>
        <dsp:cNvPr id="0" name=""/>
        <dsp:cNvSpPr/>
      </dsp:nvSpPr>
      <dsp:spPr>
        <a:xfrm rot="16200000" flipV="1">
          <a:off x="1597610" y="3852454"/>
          <a:ext cx="186983" cy="15130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F04F8-CD14-4AC9-AD33-94822F056E8F}">
      <dsp:nvSpPr>
        <dsp:cNvPr id="0" name=""/>
        <dsp:cNvSpPr/>
      </dsp:nvSpPr>
      <dsp:spPr>
        <a:xfrm>
          <a:off x="70918" y="0"/>
          <a:ext cx="5054324" cy="250004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Implication of legal environment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(LANGO, cybercrime,…Taxation Laws)</a:t>
          </a:r>
        </a:p>
      </dsp:txBody>
      <dsp:txXfrm>
        <a:off x="192982" y="122064"/>
        <a:ext cx="4810196" cy="2255916"/>
      </dsp:txXfrm>
    </dsp:sp>
    <dsp:sp modelId="{21AAE949-97D1-4B55-B2B7-B057619D87B0}">
      <dsp:nvSpPr>
        <dsp:cNvPr id="0" name=""/>
        <dsp:cNvSpPr/>
      </dsp:nvSpPr>
      <dsp:spPr>
        <a:xfrm>
          <a:off x="4383910" y="596177"/>
          <a:ext cx="2597683" cy="2020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954822-3E20-41FD-9FCF-2EB54F5BE472}">
      <dsp:nvSpPr>
        <dsp:cNvPr id="0" name=""/>
        <dsp:cNvSpPr/>
      </dsp:nvSpPr>
      <dsp:spPr>
        <a:xfrm>
          <a:off x="3388042" y="2556509"/>
          <a:ext cx="4911315" cy="250004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/>
            <a:t>Set up CSO Taxation Working Group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(29 April 2016: 1</a:t>
          </a:r>
          <a:r>
            <a:rPr lang="en-US" sz="2000" kern="1200" baseline="30000" dirty="0"/>
            <a:t>st</a:t>
          </a:r>
          <a:r>
            <a:rPr lang="en-US" sz="2000" kern="1200" dirty="0"/>
            <a:t> Meeting)</a:t>
          </a:r>
        </a:p>
      </dsp:txBody>
      <dsp:txXfrm>
        <a:off x="3510106" y="2678573"/>
        <a:ext cx="4667187" cy="22559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7F6D8-41B4-42BF-99DF-EE369598EE5B}">
      <dsp:nvSpPr>
        <dsp:cNvPr id="0" name=""/>
        <dsp:cNvSpPr/>
      </dsp:nvSpPr>
      <dsp:spPr>
        <a:xfrm rot="16200000" flipV="1">
          <a:off x="1678333" y="4145825"/>
          <a:ext cx="187166" cy="151452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F04F8-CD14-4AC9-AD33-94822F056E8F}">
      <dsp:nvSpPr>
        <dsp:cNvPr id="0" name=""/>
        <dsp:cNvSpPr/>
      </dsp:nvSpPr>
      <dsp:spPr>
        <a:xfrm>
          <a:off x="0" y="0"/>
          <a:ext cx="5059265" cy="1143186"/>
        </a:xfrm>
        <a:prstGeom prst="roundRect">
          <a:avLst>
            <a:gd name="adj" fmla="val 16670"/>
          </a:avLst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Objectives:</a:t>
          </a:r>
        </a:p>
      </dsp:txBody>
      <dsp:txXfrm>
        <a:off x="55816" y="55816"/>
        <a:ext cx="4947633" cy="1031554"/>
      </dsp:txXfrm>
    </dsp:sp>
    <dsp:sp modelId="{21AAE949-97D1-4B55-B2B7-B057619D87B0}">
      <dsp:nvSpPr>
        <dsp:cNvPr id="0" name=""/>
        <dsp:cNvSpPr/>
      </dsp:nvSpPr>
      <dsp:spPr>
        <a:xfrm>
          <a:off x="4442701" y="752143"/>
          <a:ext cx="2600222" cy="2022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954822-3E20-41FD-9FCF-2EB54F5BE472}">
      <dsp:nvSpPr>
        <dsp:cNvPr id="0" name=""/>
        <dsp:cNvSpPr/>
      </dsp:nvSpPr>
      <dsp:spPr>
        <a:xfrm>
          <a:off x="488747" y="1021916"/>
          <a:ext cx="4798922" cy="1017887"/>
        </a:xfrm>
        <a:prstGeom prst="roundRect">
          <a:avLst>
            <a:gd name="adj" fmla="val 1667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1. Clear understanding/support CCC members on taxation issues</a:t>
          </a:r>
        </a:p>
      </dsp:txBody>
      <dsp:txXfrm>
        <a:off x="538445" y="1071614"/>
        <a:ext cx="4699526" cy="9184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7F6D8-41B4-42BF-99DF-EE369598EE5B}">
      <dsp:nvSpPr>
        <dsp:cNvPr id="0" name=""/>
        <dsp:cNvSpPr/>
      </dsp:nvSpPr>
      <dsp:spPr>
        <a:xfrm rot="16200000" flipV="1">
          <a:off x="1787315" y="2454850"/>
          <a:ext cx="68176" cy="5516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F04F8-CD14-4AC9-AD33-94822F056E8F}">
      <dsp:nvSpPr>
        <dsp:cNvPr id="0" name=""/>
        <dsp:cNvSpPr/>
      </dsp:nvSpPr>
      <dsp:spPr>
        <a:xfrm>
          <a:off x="532" y="420122"/>
          <a:ext cx="4296755" cy="1476420"/>
        </a:xfrm>
        <a:prstGeom prst="roundRect">
          <a:avLst>
            <a:gd name="adj" fmla="val 16670"/>
          </a:avLst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. Conducted 9 meetings already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(</a:t>
          </a:r>
          <a:r>
            <a:rPr lang="en-US" sz="2000" kern="1200" dirty="0"/>
            <a:t>a lot of discussions, action points,…)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>
        <a:off x="72618" y="492208"/>
        <a:ext cx="4152583" cy="1332248"/>
      </dsp:txXfrm>
    </dsp:sp>
    <dsp:sp modelId="{21AAE949-97D1-4B55-B2B7-B057619D87B0}">
      <dsp:nvSpPr>
        <dsp:cNvPr id="0" name=""/>
        <dsp:cNvSpPr/>
      </dsp:nvSpPr>
      <dsp:spPr>
        <a:xfrm>
          <a:off x="2803239" y="1267566"/>
          <a:ext cx="947151" cy="7367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98224-E86B-422C-9BE8-EBC7AC1B27DF}">
      <dsp:nvSpPr>
        <dsp:cNvPr id="0" name=""/>
        <dsp:cNvSpPr/>
      </dsp:nvSpPr>
      <dsp:spPr>
        <a:xfrm rot="5400000">
          <a:off x="3965141" y="2866146"/>
          <a:ext cx="773593" cy="88070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54822-3E20-41FD-9FCF-2EB54F5BE472}">
      <dsp:nvSpPr>
        <dsp:cNvPr id="0" name=""/>
        <dsp:cNvSpPr/>
      </dsp:nvSpPr>
      <dsp:spPr>
        <a:xfrm>
          <a:off x="1652172" y="2048542"/>
          <a:ext cx="4690316" cy="1224969"/>
        </a:xfrm>
        <a:prstGeom prst="roundRect">
          <a:avLst>
            <a:gd name="adj" fmla="val 1667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. Signed </a:t>
          </a:r>
          <a:r>
            <a:rPr lang="en-US" sz="2400" kern="1200" dirty="0" err="1"/>
            <a:t>MoU</a:t>
          </a:r>
          <a:r>
            <a:rPr lang="en-US" sz="2400" kern="1200" dirty="0"/>
            <a:t> with LAC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(Support / advise: LANGO, labor law, other related laws…taxation law) with lawyer support.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/>
        </a:p>
      </dsp:txBody>
      <dsp:txXfrm>
        <a:off x="1711981" y="2108351"/>
        <a:ext cx="4570698" cy="1105351"/>
      </dsp:txXfrm>
    </dsp:sp>
    <dsp:sp modelId="{5D64327F-DF4D-4D92-AE8E-0BD062323618}">
      <dsp:nvSpPr>
        <dsp:cNvPr id="0" name=""/>
        <dsp:cNvSpPr/>
      </dsp:nvSpPr>
      <dsp:spPr>
        <a:xfrm>
          <a:off x="5062462" y="2095540"/>
          <a:ext cx="947151" cy="7367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409A18-3F6C-4132-AB41-EE108BF41869}">
      <dsp:nvSpPr>
        <dsp:cNvPr id="0" name=""/>
        <dsp:cNvSpPr/>
      </dsp:nvSpPr>
      <dsp:spPr>
        <a:xfrm>
          <a:off x="3732339" y="3484695"/>
          <a:ext cx="4237944" cy="1125783"/>
        </a:xfrm>
        <a:prstGeom prst="roundRect">
          <a:avLst>
            <a:gd name="adj" fmla="val 1667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. Signed </a:t>
          </a:r>
          <a:r>
            <a:rPr lang="en-US" sz="2400" kern="1200" dirty="0" err="1"/>
            <a:t>MoU</a:t>
          </a:r>
          <a:r>
            <a:rPr lang="en-US" sz="2400" kern="1200" dirty="0"/>
            <a:t> with DFDL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(Support / advise: taxation law).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3787305" y="3539661"/>
        <a:ext cx="4128012" cy="10158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DFDL  -  The New Frontier:  Cambodia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3E4A04-7DED-45C2-8A04-3754A835D30B}" type="datetimeFigureOut">
              <a:rPr lang="en-US" smtClean="0"/>
              <a:t>9/28/2017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Phnom Penh, 18 May 2015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CC108-E846-4F2A-A831-B18A8BFACDC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28747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DFDL  -  The New Frontier:  Cambodia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C7A15-6173-4BD4-86C7-5E51E5F49F70}" type="datetimeFigureOut">
              <a:rPr lang="en-US" smtClean="0"/>
              <a:t>9/28/2017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Phnom Penh, 18 May 2015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8696B-E411-41E5-9B70-81982AEB61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23741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67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49550" y="527050"/>
            <a:ext cx="37973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033CE4-EEE5-4D9D-826F-232937CF21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4620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  <a:lvl2pPr marL="742950" indent="-285750">
              <a:buFont typeface="Wingdings" pitchFamily="2" charset="2"/>
              <a:buChar char="§"/>
              <a:defRPr sz="2000">
                <a:solidFill>
                  <a:srgbClr val="404040"/>
                </a:solidFill>
              </a:defRPr>
            </a:lvl2pPr>
            <a:lvl3pPr marL="1143000" indent="-228600">
              <a:buFont typeface="Calibri" pitchFamily="34" charset="0"/>
              <a:buChar char="‒"/>
              <a:defRPr sz="1800">
                <a:solidFill>
                  <a:srgbClr val="404040"/>
                </a:solidFill>
              </a:defRPr>
            </a:lvl3pPr>
            <a:lvl4pPr marL="1600200" indent="-228600">
              <a:buFont typeface="Arial" pitchFamily="34" charset="0"/>
              <a:buChar char="•"/>
              <a:defRPr sz="1600">
                <a:solidFill>
                  <a:srgbClr val="404040"/>
                </a:solidFill>
              </a:defRPr>
            </a:lvl4pPr>
            <a:lvl5pPr>
              <a:defRPr sz="1600">
                <a:solidFill>
                  <a:srgbClr val="40404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50793"/>
            <a:ext cx="6858000" cy="55792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 rIns="0" anchor="b"/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fld id="{71C596F1-B6F3-4D5E-999A-8F150CF202B4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0" y="168117"/>
            <a:ext cx="9144000" cy="944879"/>
            <a:chOff x="0" y="168117"/>
            <a:chExt cx="9144000" cy="944879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228600"/>
              <a:ext cx="9144000" cy="762000"/>
            </a:xfrm>
            <a:prstGeom prst="rect">
              <a:avLst/>
            </a:prstGeom>
            <a:solidFill>
              <a:srgbClr val="004E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0" y="168117"/>
              <a:ext cx="9144000" cy="45719"/>
            </a:xfrm>
            <a:prstGeom prst="rect">
              <a:avLst/>
            </a:prstGeom>
            <a:solidFill>
              <a:srgbClr val="E8E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0" y="1006315"/>
              <a:ext cx="9144000" cy="106681"/>
            </a:xfrm>
            <a:prstGeom prst="rect">
              <a:avLst/>
            </a:prstGeom>
            <a:solidFill>
              <a:srgbClr val="A6A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solidFill>
                  <a:prstClr val="white"/>
                </a:solidFill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296" y="404664"/>
            <a:ext cx="1460500" cy="4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454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2133600" cy="365125"/>
          </a:xfrm>
          <a:prstGeom prst="rect">
            <a:avLst/>
          </a:prstGeom>
        </p:spPr>
        <p:txBody>
          <a:bodyPr/>
          <a:lstStyle/>
          <a:p>
            <a:fld id="{22470857-334C-4D54-9C78-DD7C5C1FE3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381000" y="6324600"/>
            <a:ext cx="838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pc="0" dirty="0">
                <a:solidFill>
                  <a:schemeClr val="bg1"/>
                </a:solidFill>
              </a:rPr>
              <a:t>BANGLADESH | CAMBODIA | INDONESIA  | LAO PDR  | MYANMAR  | SINGAPORE  | THAILAND |  VIETNAM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547813" y="4221163"/>
            <a:ext cx="7061200" cy="1728787"/>
          </a:xfrm>
        </p:spPr>
        <p:txBody>
          <a:bodyPr/>
          <a:lstStyle>
            <a:lvl1pPr marL="0" indent="0" algn="r">
              <a:buNone/>
              <a:defRPr sz="3000">
                <a:solidFill>
                  <a:schemeClr val="bg1"/>
                </a:solidFill>
              </a:defRPr>
            </a:lvl1pPr>
            <a:lvl2pPr marL="361950" indent="0" algn="r">
              <a:buNone/>
              <a:defRPr sz="2400">
                <a:solidFill>
                  <a:schemeClr val="bg1"/>
                </a:solidFill>
              </a:defRPr>
            </a:lvl2pPr>
            <a:lvl3pPr marL="714375" indent="0" algn="r">
              <a:buNone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5" name="Content Placeholder 5"/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27"/>
          <a:stretch/>
        </p:blipFill>
        <p:spPr>
          <a:xfrm>
            <a:off x="0" y="0"/>
            <a:ext cx="9144867" cy="3226961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2819400"/>
            <a:ext cx="9144000" cy="1066800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6691312" y="3060700"/>
            <a:ext cx="2064792" cy="728340"/>
            <a:chOff x="6691312" y="3060700"/>
            <a:chExt cx="2064792" cy="728340"/>
          </a:xfrm>
        </p:grpSpPr>
        <p:pic>
          <p:nvPicPr>
            <p:cNvPr id="18" name="Picture 17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691312" y="3060700"/>
              <a:ext cx="1917700" cy="58420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 userDrawn="1"/>
          </p:nvSpPr>
          <p:spPr>
            <a:xfrm>
              <a:off x="7308304" y="3528120"/>
              <a:ext cx="1447800" cy="260920"/>
            </a:xfrm>
            <a:prstGeom prst="rect">
              <a:avLst/>
            </a:prstGeom>
            <a:solidFill>
              <a:srgbClr val="EEE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4629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262626"/>
                </a:solidFill>
              </a:defRPr>
            </a:lvl1pPr>
            <a:lvl2pPr marL="381000" indent="-381000">
              <a:buFont typeface="Wingdings" pitchFamily="2" charset="2"/>
              <a:buChar char="§"/>
              <a:defRPr sz="2000">
                <a:solidFill>
                  <a:srgbClr val="262626"/>
                </a:solidFill>
              </a:defRPr>
            </a:lvl2pPr>
            <a:lvl3pPr marL="714375" indent="-352425">
              <a:buFont typeface="Calibri" pitchFamily="34" charset="0"/>
              <a:buChar char="‒"/>
              <a:defRPr sz="1800">
                <a:solidFill>
                  <a:srgbClr val="262626"/>
                </a:solidFill>
              </a:defRPr>
            </a:lvl3pPr>
            <a:lvl4pPr marL="1076325" indent="-361950">
              <a:buFont typeface="Arial" pitchFamily="34" charset="0"/>
              <a:buChar char="•"/>
              <a:defRPr sz="1600">
                <a:solidFill>
                  <a:srgbClr val="262626"/>
                </a:solidFill>
              </a:defRPr>
            </a:lvl4pPr>
            <a:lvl5pPr marL="1438275" indent="-361950">
              <a:defRPr sz="1400">
                <a:solidFill>
                  <a:srgbClr val="26262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8117"/>
            <a:ext cx="9144000" cy="45719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006315"/>
            <a:ext cx="9144000" cy="106681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34400" y="6469211"/>
            <a:ext cx="609600" cy="365125"/>
          </a:xfrm>
          <a:prstGeom prst="rect">
            <a:avLst/>
          </a:prstGeom>
        </p:spPr>
        <p:txBody>
          <a:bodyPr anchor="t" anchorCtr="0"/>
          <a:lstStyle>
            <a:lvl1pPr algn="ctr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2470857-334C-4D54-9C78-DD7C5C1FE3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67544" y="228601"/>
            <a:ext cx="6336704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rgbClr val="00592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70715"/>
            <a:ext cx="1691429" cy="503200"/>
          </a:xfrm>
          <a:prstGeom prst="rect">
            <a:avLst/>
          </a:prstGeom>
        </p:spPr>
      </p:pic>
      <p:cxnSp>
        <p:nvCxnSpPr>
          <p:cNvPr id="6" name="Straight Connector 5"/>
          <p:cNvCxnSpPr/>
          <p:nvPr userDrawn="1"/>
        </p:nvCxnSpPr>
        <p:spPr>
          <a:xfrm>
            <a:off x="7524328" y="836712"/>
            <a:ext cx="1187373" cy="0"/>
          </a:xfrm>
          <a:prstGeom prst="line">
            <a:avLst/>
          </a:prstGeom>
          <a:ln w="127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577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3816424" cy="4497364"/>
          </a:xfrm>
        </p:spPr>
        <p:txBody>
          <a:bodyPr/>
          <a:lstStyle>
            <a:lvl1pPr marL="0" indent="0">
              <a:buNone/>
              <a:defRPr sz="2400">
                <a:solidFill>
                  <a:srgbClr val="262626"/>
                </a:solidFill>
              </a:defRPr>
            </a:lvl1pPr>
            <a:lvl2pPr marL="361950" indent="-361950">
              <a:buFont typeface="Wingdings" pitchFamily="2" charset="2"/>
              <a:buChar char="§"/>
              <a:defRPr sz="2000">
                <a:solidFill>
                  <a:srgbClr val="262626"/>
                </a:solidFill>
              </a:defRPr>
            </a:lvl2pPr>
            <a:lvl3pPr marL="714375" indent="-352425">
              <a:buFont typeface="Calibri" pitchFamily="34" charset="0"/>
              <a:buChar char="‒"/>
              <a:defRPr sz="1800">
                <a:solidFill>
                  <a:srgbClr val="262626"/>
                </a:solidFill>
              </a:defRPr>
            </a:lvl3pPr>
            <a:lvl4pPr marL="1076325" indent="-361950">
              <a:buFont typeface="Arial" pitchFamily="34" charset="0"/>
              <a:buChar char="•"/>
              <a:defRPr sz="1600">
                <a:solidFill>
                  <a:srgbClr val="262626"/>
                </a:solidFill>
              </a:defRPr>
            </a:lvl4pPr>
            <a:lvl5pPr marL="1438275" indent="-361950">
              <a:defRPr sz="1400">
                <a:solidFill>
                  <a:srgbClr val="26262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467544" y="213837"/>
            <a:ext cx="6480720" cy="792478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>
                <a:solidFill>
                  <a:srgbClr val="00592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0" y="168117"/>
            <a:ext cx="9144000" cy="45719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0" y="1006315"/>
            <a:ext cx="9144000" cy="106681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34400" y="6469211"/>
            <a:ext cx="609600" cy="365125"/>
          </a:xfrm>
          <a:prstGeom prst="rect">
            <a:avLst/>
          </a:prstGeom>
        </p:spPr>
        <p:txBody>
          <a:bodyPr anchor="t" anchorCtr="0"/>
          <a:lstStyle>
            <a:lvl1pPr algn="ctr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2470857-334C-4D54-9C78-DD7C5C1FE3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932040" y="1628800"/>
            <a:ext cx="3760614" cy="4497364"/>
          </a:xfrm>
        </p:spPr>
        <p:txBody>
          <a:bodyPr/>
          <a:lstStyle>
            <a:lvl1pPr marL="0" indent="0">
              <a:buNone/>
              <a:defRPr sz="2400">
                <a:solidFill>
                  <a:srgbClr val="262626"/>
                </a:solidFill>
              </a:defRPr>
            </a:lvl1pPr>
            <a:lvl2pPr marL="361950" indent="-361950">
              <a:buFont typeface="Wingdings" pitchFamily="2" charset="2"/>
              <a:buChar char="§"/>
              <a:defRPr sz="2000">
                <a:solidFill>
                  <a:srgbClr val="262626"/>
                </a:solidFill>
              </a:defRPr>
            </a:lvl2pPr>
            <a:lvl3pPr marL="714375" indent="-352425">
              <a:buFont typeface="Calibri" pitchFamily="34" charset="0"/>
              <a:buChar char="‒"/>
              <a:defRPr sz="1800">
                <a:solidFill>
                  <a:srgbClr val="262626"/>
                </a:solidFill>
              </a:defRPr>
            </a:lvl3pPr>
            <a:lvl4pPr marL="1076325" indent="-361950">
              <a:buFont typeface="Arial" pitchFamily="34" charset="0"/>
              <a:buChar char="•"/>
              <a:defRPr sz="1600">
                <a:solidFill>
                  <a:srgbClr val="262626"/>
                </a:solidFill>
              </a:defRPr>
            </a:lvl4pPr>
            <a:lvl5pPr marL="1438275" indent="-361950">
              <a:defRPr sz="1400">
                <a:solidFill>
                  <a:srgbClr val="26262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55103"/>
            <a:ext cx="1744853" cy="519093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168117"/>
            <a:ext cx="9144000" cy="45719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0" y="1006315"/>
            <a:ext cx="9144000" cy="106681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7561091" y="836712"/>
            <a:ext cx="1187373" cy="0"/>
          </a:xfrm>
          <a:prstGeom prst="line">
            <a:avLst/>
          </a:prstGeom>
          <a:ln w="127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930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0" rtlCol="0" anchor="t" anchorCtr="0"/>
          <a:lstStyle/>
          <a:p>
            <a:pPr algn="ctr"/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Excellence .</a:t>
            </a:r>
            <a:r>
              <a:rPr lang="en-US" sz="3200" b="1" i="0" u="none" strike="noStrike" kern="1200" spc="100" baseline="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Creativity .</a:t>
            </a:r>
            <a:r>
              <a:rPr lang="en-US" sz="3200" b="1" i="0" u="none" strike="noStrike" kern="1200" spc="100" baseline="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Trust</a:t>
            </a:r>
          </a:p>
          <a:p>
            <a:pPr algn="ctr"/>
            <a:r>
              <a:rPr lang="en-US" sz="18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Since 1994</a:t>
            </a:r>
            <a:endParaRPr lang="en-US" sz="1800" b="1" spc="100" baseline="30000" dirty="0"/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381000" y="6324600"/>
            <a:ext cx="838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spc="0" dirty="0">
                <a:solidFill>
                  <a:schemeClr val="bg1"/>
                </a:solidFill>
              </a:rPr>
              <a:t>BANGLADESH | CAMBODIA | INDONESIA  | LAO P.D.R  | MYANMAR  | SINGAPORE  | THAILAND |  VIETNAM   www.dfdl.com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0" rtlCol="0" anchor="t" anchorCtr="0"/>
          <a:lstStyle/>
          <a:p>
            <a:pPr algn="ctr"/>
            <a:endParaRPr lang="en-US" sz="3200" b="1" i="0" u="none" strike="noStrike" kern="1200" spc="100" baseline="30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en-US" sz="3200" b="1" i="0" u="none" strike="noStrike" kern="1200" spc="100" baseline="30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en-US" sz="3200" b="1" i="0" u="none" strike="noStrike" kern="1200" spc="100" baseline="30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Excellence ·</a:t>
            </a:r>
            <a:r>
              <a:rPr lang="en-US" sz="3200" b="1" i="0" u="none" strike="noStrike" kern="1200" spc="100" baseline="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Creativity ·</a:t>
            </a:r>
            <a:r>
              <a:rPr lang="en-US" sz="3200" b="1" i="0" u="none" strike="noStrike" kern="1200" spc="100" baseline="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Trust</a:t>
            </a:r>
          </a:p>
          <a:p>
            <a:pPr algn="ctr"/>
            <a:r>
              <a:rPr lang="en-US" sz="18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Since 1994</a:t>
            </a:r>
            <a:endParaRPr lang="en-US" sz="1800" b="1" spc="100" baseline="30000" dirty="0"/>
          </a:p>
        </p:txBody>
      </p:sp>
      <p:sp>
        <p:nvSpPr>
          <p:cNvPr id="5" name="Footer Placeholder 4"/>
          <p:cNvSpPr txBox="1">
            <a:spLocks/>
          </p:cNvSpPr>
          <p:nvPr/>
        </p:nvSpPr>
        <p:spPr>
          <a:xfrm>
            <a:off x="381000" y="6324600"/>
            <a:ext cx="838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8077200" algn="r"/>
              </a:tabLst>
            </a:pPr>
            <a:r>
              <a:rPr lang="en-US" sz="1050" spc="0" dirty="0">
                <a:solidFill>
                  <a:schemeClr val="bg1"/>
                </a:solidFill>
              </a:rPr>
              <a:t>BANGLADESH | CAMBODIA | INDONESIA  | LAO PDR | MYANMAR  | SINGAPORE  | THAILAND |  VIETNAM   	www.dfdl.com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0" rtlCol="0" anchor="t" anchorCtr="0"/>
          <a:lstStyle/>
          <a:p>
            <a:pPr algn="ctr"/>
            <a:endParaRPr lang="en-US" sz="3200" b="1" i="0" u="none" strike="noStrike" kern="1200" spc="100" baseline="30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en-US" sz="3200" b="1" i="0" u="none" strike="noStrike" kern="1200" spc="100" baseline="30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en-US" sz="3200" b="1" i="0" u="none" strike="noStrike" kern="1200" spc="100" baseline="30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Excellence ·</a:t>
            </a:r>
            <a:r>
              <a:rPr lang="en-US" sz="3200" b="1" i="0" u="none" strike="noStrike" kern="1200" spc="100" baseline="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Creativity ·</a:t>
            </a:r>
            <a:r>
              <a:rPr lang="en-US" sz="3200" b="1" i="0" u="none" strike="noStrike" kern="1200" spc="100" baseline="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32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Trust</a:t>
            </a:r>
          </a:p>
          <a:p>
            <a:pPr algn="ctr"/>
            <a:r>
              <a:rPr lang="en-US" sz="1800" b="1" i="0" u="none" strike="noStrike" kern="1200" spc="100" baseline="30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Since 1994</a:t>
            </a:r>
            <a:endParaRPr lang="en-US" sz="1800" b="1" spc="100" baseline="30000" dirty="0"/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381000" y="6324600"/>
            <a:ext cx="86554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950" spc="180" dirty="0">
                <a:solidFill>
                  <a:prstClr val="white"/>
                </a:solidFill>
              </a:rPr>
              <a:t>BANGLADESH | CAMBODIA</a:t>
            </a:r>
            <a:r>
              <a:rPr lang="en-US" sz="950" spc="180" baseline="30000" dirty="0">
                <a:solidFill>
                  <a:prstClr val="white"/>
                </a:solidFill>
              </a:rPr>
              <a:t>‡ </a:t>
            </a:r>
            <a:r>
              <a:rPr lang="en-US" sz="950" spc="180" dirty="0">
                <a:solidFill>
                  <a:prstClr val="white"/>
                </a:solidFill>
              </a:rPr>
              <a:t>| INDONESIA* | LAO PDR | MYANMAR | PHILIPPINES* | SINGAPORE | THAILAND | VIETNAM </a:t>
            </a:r>
          </a:p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spc="0" dirty="0">
                <a:solidFill>
                  <a:prstClr val="white"/>
                </a:solidFill>
              </a:rPr>
              <a:t>*DFDL collaborating firms</a:t>
            </a:r>
            <a:r>
              <a:rPr lang="en-US" sz="700" spc="0" baseline="0" dirty="0">
                <a:solidFill>
                  <a:prstClr val="white"/>
                </a:solidFill>
              </a:rPr>
              <a:t> </a:t>
            </a:r>
            <a:r>
              <a:rPr lang="en-US" sz="700" spc="0" dirty="0">
                <a:solidFill>
                  <a:prstClr val="white"/>
                </a:solidFill>
              </a:rPr>
              <a:t>   |  </a:t>
            </a:r>
            <a:r>
              <a:rPr lang="en-US" sz="700" spc="0" baseline="30000" dirty="0">
                <a:solidFill>
                  <a:prstClr val="white"/>
                </a:solidFill>
              </a:rPr>
              <a:t>‡</a:t>
            </a:r>
            <a:r>
              <a:rPr lang="en-US" sz="700" spc="0" dirty="0">
                <a:solidFill>
                  <a:prstClr val="white"/>
                </a:solidFill>
              </a:rPr>
              <a:t> In commercial cooperation with Sarin</a:t>
            </a:r>
            <a:r>
              <a:rPr lang="en-US" sz="700" spc="0" baseline="0" dirty="0">
                <a:solidFill>
                  <a:prstClr val="white"/>
                </a:solidFill>
              </a:rPr>
              <a:t> &amp; Associates</a:t>
            </a:r>
            <a:endParaRPr lang="en-US" sz="700" spc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199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83D0929F-DF99-4055-B7BF-F10F211A21D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4" name="Picture 4" descr="C:\Documents and Settings\phuonglq\Desktop\Untitled-1 whi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88664"/>
            <a:ext cx="1460500" cy="44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Documents and Settings\phuonglq\Desktop\Untitled-1 whi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81000"/>
            <a:ext cx="1460500" cy="44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0" y="228600"/>
            <a:ext cx="9144000" cy="762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50793"/>
            <a:ext cx="6858000" cy="44159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168117"/>
            <a:ext cx="9144000" cy="45719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0" y="1006315"/>
            <a:ext cx="9144000" cy="106681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630" y="378371"/>
            <a:ext cx="1460500" cy="4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53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D0A9D-E873-4E7D-83DA-E643A87A0E2C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79790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0" y="168275"/>
            <a:ext cx="9144000" cy="944563"/>
            <a:chOff x="0" y="168117"/>
            <a:chExt cx="9144000" cy="944879"/>
          </a:xfrm>
        </p:grpSpPr>
        <p:sp>
          <p:nvSpPr>
            <p:cNvPr id="5" name="Rectangle 4"/>
            <p:cNvSpPr/>
            <p:nvPr userDrawn="1"/>
          </p:nvSpPr>
          <p:spPr>
            <a:xfrm>
              <a:off x="0" y="228462"/>
              <a:ext cx="9144000" cy="762255"/>
            </a:xfrm>
            <a:prstGeom prst="rect">
              <a:avLst/>
            </a:prstGeom>
            <a:solidFill>
              <a:srgbClr val="004E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 userDrawn="1"/>
          </p:nvSpPr>
          <p:spPr>
            <a:xfrm>
              <a:off x="0" y="168117"/>
              <a:ext cx="9144000" cy="46053"/>
            </a:xfrm>
            <a:prstGeom prst="rect">
              <a:avLst/>
            </a:prstGeom>
            <a:solidFill>
              <a:srgbClr val="E8E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0" y="1006597"/>
              <a:ext cx="9144000" cy="106399"/>
            </a:xfrm>
            <a:prstGeom prst="rect">
              <a:avLst/>
            </a:prstGeom>
            <a:solidFill>
              <a:srgbClr val="A6A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  <a:lvl2pPr marL="742950" indent="-285750">
              <a:buFont typeface="Wingdings" pitchFamily="2" charset="2"/>
              <a:buChar char="§"/>
              <a:defRPr sz="2000">
                <a:solidFill>
                  <a:srgbClr val="404040"/>
                </a:solidFill>
              </a:defRPr>
            </a:lvl2pPr>
            <a:lvl3pPr marL="1143000" indent="-228600">
              <a:buFont typeface="Calibri" pitchFamily="34" charset="0"/>
              <a:buChar char="‒"/>
              <a:defRPr sz="1800">
                <a:solidFill>
                  <a:srgbClr val="404040"/>
                </a:solidFill>
              </a:defRPr>
            </a:lvl3pPr>
            <a:lvl4pPr marL="1600200" indent="-228600">
              <a:buFont typeface="Arial" pitchFamily="34" charset="0"/>
              <a:buChar char="•"/>
              <a:defRPr sz="1600">
                <a:solidFill>
                  <a:srgbClr val="404040"/>
                </a:solidFill>
              </a:defRPr>
            </a:lvl4pPr>
            <a:lvl5pPr>
              <a:defRPr sz="1600">
                <a:solidFill>
                  <a:srgbClr val="40404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381000" y="350793"/>
            <a:ext cx="6858000" cy="55792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8316416" y="6381328"/>
            <a:ext cx="609600" cy="365125"/>
          </a:xfrm>
        </p:spPr>
        <p:txBody>
          <a:bodyPr rIns="0" anchor="ctr" anchorCtr="0"/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E3852E6-1218-4214-9E12-6A650C5A7FE7}" type="slidenum">
              <a:rPr 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39000" y="387350"/>
            <a:ext cx="1460500" cy="444500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>
          <a:xfrm flipV="1">
            <a:off x="7696200" y="822082"/>
            <a:ext cx="1003300" cy="5348"/>
          </a:xfrm>
          <a:prstGeom prst="line">
            <a:avLst/>
          </a:prstGeom>
          <a:ln w="127000">
            <a:solidFill>
              <a:srgbClr val="004D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326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-1588" y="-1174750"/>
            <a:ext cx="9145588" cy="8229600"/>
            <a:chOff x="-867" y="-1371600"/>
            <a:chExt cx="9144867" cy="8229600"/>
          </a:xfrm>
        </p:grpSpPr>
        <p:pic>
          <p:nvPicPr>
            <p:cNvPr id="4" name="Content Placeholder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67" y="-1371600"/>
              <a:ext cx="9144867" cy="4598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/>
            <p:cNvSpPr/>
            <p:nvPr userDrawn="1"/>
          </p:nvSpPr>
          <p:spPr>
            <a:xfrm>
              <a:off x="721" y="3886200"/>
              <a:ext cx="9143279" cy="2971800"/>
            </a:xfrm>
            <a:prstGeom prst="rect">
              <a:avLst/>
            </a:prstGeom>
            <a:solidFill>
              <a:srgbClr val="004E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721" y="2819400"/>
              <a:ext cx="9143279" cy="1066800"/>
            </a:xfrm>
            <a:prstGeom prst="rect">
              <a:avLst/>
            </a:prstGeom>
            <a:solidFill>
              <a:srgbClr val="E8E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7" name="Footer Placeholder 4"/>
            <p:cNvSpPr txBox="1">
              <a:spLocks/>
            </p:cNvSpPr>
            <p:nvPr/>
          </p:nvSpPr>
          <p:spPr>
            <a:xfrm>
              <a:off x="381691" y="6324600"/>
              <a:ext cx="8381339" cy="365125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just" defTabSz="914400" rtl="0" eaLnBrk="1" latinLnBrk="0" hangingPunct="1">
                <a:defRPr sz="1200" kern="1200" spc="150" baseline="0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pc="0" dirty="0">
                  <a:solidFill>
                    <a:prstClr val="white"/>
                  </a:solidFill>
                </a:rPr>
                <a:t>BANGLADESH    |   CAMBODIA    |    INDONESIA     |    LAO PDR     |    MYANMAR     |    SINGAPORE     |    THAILAND   |     VIETNAM</a:t>
              </a:r>
            </a:p>
          </p:txBody>
        </p:sp>
      </p:grp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54732" y="4425380"/>
            <a:ext cx="8229600" cy="1143000"/>
          </a:xfrm>
          <a:prstGeom prst="rect">
            <a:avLst/>
          </a:prstGeom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6732588" y="3276600"/>
            <a:ext cx="2087884" cy="729879"/>
            <a:chOff x="6732588" y="3276600"/>
            <a:chExt cx="2087884" cy="729879"/>
          </a:xfrm>
        </p:grpSpPr>
        <p:pic>
          <p:nvPicPr>
            <p:cNvPr id="8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588" y="3276600"/>
              <a:ext cx="19177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 userDrawn="1"/>
          </p:nvSpPr>
          <p:spPr>
            <a:xfrm>
              <a:off x="7372672" y="3745559"/>
              <a:ext cx="1447800" cy="260920"/>
            </a:xfrm>
            <a:prstGeom prst="rect">
              <a:avLst/>
            </a:prstGeom>
            <a:solidFill>
              <a:srgbClr val="EEE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030958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0" y="168275"/>
            <a:ext cx="9144000" cy="944563"/>
            <a:chOff x="0" y="168117"/>
            <a:chExt cx="9144000" cy="944879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228462"/>
              <a:ext cx="9144000" cy="762255"/>
            </a:xfrm>
            <a:prstGeom prst="rect">
              <a:avLst/>
            </a:prstGeom>
            <a:solidFill>
              <a:srgbClr val="004E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0" y="168117"/>
              <a:ext cx="9144000" cy="46053"/>
            </a:xfrm>
            <a:prstGeom prst="rect">
              <a:avLst/>
            </a:prstGeom>
            <a:solidFill>
              <a:srgbClr val="E8E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1006597"/>
              <a:ext cx="9144000" cy="106399"/>
            </a:xfrm>
            <a:prstGeom prst="rect">
              <a:avLst/>
            </a:prstGeom>
            <a:solidFill>
              <a:srgbClr val="A6A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30464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2816"/>
            <a:ext cx="4038600" cy="435334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 anchor="ctr" anchorCtr="0"/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E73F13-2EF1-497E-ADD9-9BA545DCBB5B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39000" y="387350"/>
            <a:ext cx="1460500" cy="444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V="1">
            <a:off x="7696200" y="822082"/>
            <a:ext cx="1003300" cy="5348"/>
          </a:xfrm>
          <a:prstGeom prst="line">
            <a:avLst/>
          </a:prstGeom>
          <a:ln w="127000">
            <a:solidFill>
              <a:srgbClr val="004D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4605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0" y="168275"/>
            <a:ext cx="9144000" cy="944563"/>
            <a:chOff x="0" y="168117"/>
            <a:chExt cx="9144000" cy="944879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228462"/>
              <a:ext cx="9144000" cy="762255"/>
            </a:xfrm>
            <a:prstGeom prst="rect">
              <a:avLst/>
            </a:prstGeom>
            <a:solidFill>
              <a:srgbClr val="004E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168117"/>
              <a:ext cx="9144000" cy="46053"/>
            </a:xfrm>
            <a:prstGeom prst="rect">
              <a:avLst/>
            </a:prstGeom>
            <a:solidFill>
              <a:srgbClr val="E8E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006597"/>
              <a:ext cx="9144000" cy="106399"/>
            </a:xfrm>
            <a:prstGeom prst="rect">
              <a:avLst/>
            </a:prstGeom>
            <a:solidFill>
              <a:srgbClr val="A6A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20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0404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rgbClr val="404040"/>
                </a:solidFill>
              </a:defRPr>
            </a:lvl1pPr>
            <a:lvl2pPr>
              <a:defRPr sz="2000">
                <a:solidFill>
                  <a:srgbClr val="404040"/>
                </a:solidFill>
              </a:defRPr>
            </a:lvl2pPr>
            <a:lvl3pPr>
              <a:defRPr sz="1800">
                <a:solidFill>
                  <a:srgbClr val="404040"/>
                </a:solidFill>
              </a:defRPr>
            </a:lvl3pPr>
            <a:lvl4pPr>
              <a:defRPr sz="1600">
                <a:solidFill>
                  <a:srgbClr val="404040"/>
                </a:solidFill>
              </a:defRPr>
            </a:lvl4pPr>
            <a:lvl5pPr>
              <a:defRPr sz="1600">
                <a:solidFill>
                  <a:srgbClr val="40404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0404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404040"/>
                </a:solidFill>
              </a:defRPr>
            </a:lvl1pPr>
            <a:lvl2pPr>
              <a:defRPr sz="2000">
                <a:solidFill>
                  <a:srgbClr val="404040"/>
                </a:solidFill>
              </a:defRPr>
            </a:lvl2pPr>
            <a:lvl3pPr>
              <a:defRPr sz="1800">
                <a:solidFill>
                  <a:srgbClr val="404040"/>
                </a:solidFill>
              </a:defRPr>
            </a:lvl3pPr>
            <a:lvl4pPr>
              <a:defRPr sz="1600">
                <a:solidFill>
                  <a:srgbClr val="404040"/>
                </a:solidFill>
              </a:defRPr>
            </a:lvl4pPr>
            <a:lvl5pPr>
              <a:defRPr sz="1600">
                <a:solidFill>
                  <a:srgbClr val="40404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 anchor="ctr" anchorCtr="0"/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D856282-C66A-4163-B8E9-E91586DF23E0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39000" y="387350"/>
            <a:ext cx="1460500" cy="4445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 flipV="1">
            <a:off x="7696200" y="822082"/>
            <a:ext cx="1003300" cy="5348"/>
          </a:xfrm>
          <a:prstGeom prst="line">
            <a:avLst/>
          </a:prstGeom>
          <a:ln w="127000">
            <a:solidFill>
              <a:srgbClr val="004D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2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 spc="100" baseline="30000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 spc="100" baseline="30000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 spc="100" baseline="30000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 spc="100" baseline="30000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spc="100" baseline="30000" dirty="0">
                <a:solidFill>
                  <a:prstClr val="white"/>
                </a:solidFill>
              </a:rPr>
              <a:t>Excellence  ·</a:t>
            </a:r>
            <a:r>
              <a:rPr lang="en-US" sz="3200" b="1" spc="100" dirty="0">
                <a:solidFill>
                  <a:prstClr val="white"/>
                </a:solidFill>
              </a:rPr>
              <a:t> </a:t>
            </a:r>
            <a:r>
              <a:rPr lang="en-US" sz="3200" b="1" spc="100" baseline="30000" dirty="0">
                <a:solidFill>
                  <a:prstClr val="white"/>
                </a:solidFill>
              </a:rPr>
              <a:t>Creativity ·</a:t>
            </a:r>
            <a:r>
              <a:rPr lang="en-US" sz="3200" b="1" spc="100" dirty="0">
                <a:solidFill>
                  <a:prstClr val="white"/>
                </a:solidFill>
              </a:rPr>
              <a:t> </a:t>
            </a:r>
            <a:r>
              <a:rPr lang="en-US" sz="3200" b="1" spc="100" baseline="30000" dirty="0">
                <a:solidFill>
                  <a:prstClr val="white"/>
                </a:solidFill>
              </a:rPr>
              <a:t>Trust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spc="100" baseline="30000" dirty="0">
                <a:solidFill>
                  <a:prstClr val="white"/>
                </a:solidFill>
              </a:rPr>
              <a:t>Since 1994</a:t>
            </a:r>
          </a:p>
        </p:txBody>
      </p:sp>
      <p:sp>
        <p:nvSpPr>
          <p:cNvPr id="3" name="Footer Placeholder 4"/>
          <p:cNvSpPr txBox="1">
            <a:spLocks/>
          </p:cNvSpPr>
          <p:nvPr/>
        </p:nvSpPr>
        <p:spPr>
          <a:xfrm>
            <a:off x="381000" y="6324600"/>
            <a:ext cx="83820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50" spc="0" dirty="0">
                <a:solidFill>
                  <a:prstClr val="white"/>
                </a:solidFill>
              </a:rPr>
              <a:t>BANGLADESH    |   CAMBODIA    |    INDONESIA     |    LAO PDR    |    MYANMAR     |    SINGAPORE     |    THAILAND   |     VIETNAM         www.dfdl.com</a:t>
            </a:r>
          </a:p>
        </p:txBody>
      </p:sp>
    </p:spTree>
    <p:extLst>
      <p:ext uri="{BB962C8B-B14F-4D97-AF65-F5344CB8AC3E}">
        <p14:creationId xmlns:p14="http://schemas.microsoft.com/office/powerpoint/2010/main" val="3792357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241300"/>
            <a:ext cx="9144000" cy="762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168275"/>
            <a:ext cx="9144000" cy="46038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1006475"/>
            <a:ext cx="9144000" cy="106363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81000"/>
            <a:ext cx="1460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08912" cy="449736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61950" indent="-361950">
              <a:buFont typeface="Wingdings" pitchFamily="2" charset="2"/>
              <a:buChar char="§"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 marL="714375" indent="-352425">
              <a:buFont typeface="Calibri" pitchFamily="34" charset="0"/>
              <a:buChar char="‒"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 marL="1076325" indent="-361950">
              <a:buFont typeface="Arial" pitchFamily="34" charset="0"/>
              <a:buChar char="•"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 marL="1438275" indent="-361950"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381000" y="402251"/>
            <a:ext cx="6858000" cy="44159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8394700" y="6324600"/>
            <a:ext cx="609600" cy="365125"/>
          </a:xfrm>
        </p:spPr>
        <p:txBody>
          <a:bodyPr anchor="ctr" anchorCtr="0"/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83A7C6-1E25-486B-89B3-1E669346F995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352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241300"/>
            <a:ext cx="9144000" cy="762000"/>
          </a:xfrm>
          <a:prstGeom prst="rect">
            <a:avLst/>
          </a:prstGeom>
          <a:solidFill>
            <a:srgbClr val="004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168275"/>
            <a:ext cx="9144000" cy="46038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1006475"/>
            <a:ext cx="9144000" cy="106363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7" y="1628800"/>
            <a:ext cx="3816424" cy="449736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61950" indent="-361950">
              <a:buFont typeface="Wingdings" pitchFamily="2" charset="2"/>
              <a:buChar char="§"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 marL="714375" indent="-352425">
              <a:buFont typeface="Calibri" pitchFamily="34" charset="0"/>
              <a:buChar char="‒"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 marL="1076325" indent="-361950">
              <a:buFont typeface="Arial" pitchFamily="34" charset="0"/>
              <a:buChar char="•"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 marL="1438275" indent="-361950"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381000" y="402251"/>
            <a:ext cx="6858000" cy="44159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932040" y="1628800"/>
            <a:ext cx="3760614" cy="449736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61950" indent="-361950">
              <a:buFont typeface="Wingdings" pitchFamily="2" charset="2"/>
              <a:buChar char="§"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 marL="714375" indent="-352425">
              <a:buFont typeface="Calibri" pitchFamily="34" charset="0"/>
              <a:buChar char="‒"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 marL="1076325" indent="-361950">
              <a:buFont typeface="Arial" pitchFamily="34" charset="0"/>
              <a:buChar char="•"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 marL="1438275" indent="-361950"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4"/>
          </p:nvPr>
        </p:nvSpPr>
        <p:spPr>
          <a:xfrm>
            <a:off x="8534400" y="6469063"/>
            <a:ext cx="609600" cy="365125"/>
          </a:xfrm>
        </p:spPr>
        <p:txBody>
          <a:bodyPr anchor="t" anchorCtr="0"/>
          <a:lstStyle>
            <a:lvl1pPr algn="ctr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FFFB91C1-F200-4E03-926C-3D366D688FB0}" type="slidenum">
              <a:rPr 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39000" y="387350"/>
            <a:ext cx="1460500" cy="444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V="1">
            <a:off x="7696200" y="822082"/>
            <a:ext cx="1003300" cy="5348"/>
          </a:xfrm>
          <a:prstGeom prst="line">
            <a:avLst/>
          </a:prstGeom>
          <a:ln w="127000">
            <a:solidFill>
              <a:srgbClr val="004D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7963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9A653-D5A6-4BAF-BBBC-C647682C42D1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28707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D0A9D-E873-4E7D-83DA-E643A87A0E2C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50615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1pPr>
            <a:lvl2pPr marL="422041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0DC-CE05-445F-801E-D4B9AC10F824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756113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DDDC-8C63-4310-BCB2-5CB9FB07F04F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2430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B77BD-324C-45D7-83BE-90E850BD6351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353089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1C50C-960E-4806-B684-52EC5B469C98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32400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C2257-4C12-4599-8092-05A041B4CB86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93865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5168D-8376-406A-9D3E-C6117173504F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393978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0F46-7AFB-46CD-836A-3E09D4CE6F45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829021"/>
      </p:ext>
    </p:extLst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082D-2801-4B06-BF14-E413F366E5C8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06883"/>
      </p:ext>
    </p:extLst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B8D71-1AF9-4FA1-8635-09B9AC004299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708051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0A85FD-AECA-41DA-9896-AA24D4C300E0}" type="slidenum"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Footer Placeholder 4"/>
          <p:cNvSpPr txBox="1">
            <a:spLocks/>
          </p:cNvSpPr>
          <p:nvPr/>
        </p:nvSpPr>
        <p:spPr>
          <a:xfrm>
            <a:off x="740979" y="6400800"/>
            <a:ext cx="7207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600" spc="160" dirty="0">
                <a:solidFill>
                  <a:srgbClr val="85888B"/>
                </a:solidFill>
              </a:rPr>
              <a:t>BANGLADESH    |   CAMBODIA    |    INDONESIA     |    LAO P.D.R.     |    MYANMAR     |    SINGAPORE     |    THAILAND   |     VIETNAM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81000" y="350793"/>
            <a:ext cx="6858000" cy="55792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 dirty="0">
                <a:solidFill>
                  <a:prstClr val="whit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67075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1925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68117"/>
            <a:ext cx="9144000" cy="45719"/>
          </a:xfrm>
          <a:prstGeom prst="rect">
            <a:avLst/>
          </a:prstGeom>
          <a:solidFill>
            <a:srgbClr val="E8E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1006315"/>
            <a:ext cx="9144000" cy="106681"/>
          </a:xfrm>
          <a:prstGeom prst="rect">
            <a:avLst/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534400" y="6469211"/>
            <a:ext cx="609600" cy="365125"/>
          </a:xfrm>
          <a:prstGeom prst="rect">
            <a:avLst/>
          </a:prstGeom>
        </p:spPr>
        <p:txBody>
          <a:bodyPr anchor="t" anchorCtr="0"/>
          <a:lstStyle>
            <a:lvl1pPr algn="ctr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2470857-334C-4D54-9C78-DD7C5C1FE3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7343" y="228601"/>
            <a:ext cx="6540921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437" y="353946"/>
            <a:ext cx="1744853" cy="519093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7705107" y="836712"/>
            <a:ext cx="1187373" cy="0"/>
          </a:xfrm>
          <a:prstGeom prst="line">
            <a:avLst/>
          </a:prstGeom>
          <a:ln w="1270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6038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700" r:id="rId5"/>
    <p:sldLayoutId id="2147483702" r:id="rId6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rgbClr val="00592A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§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14375" indent="-352425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076325" indent="-36195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262626"/>
          </a:solidFill>
          <a:latin typeface="+mn-lt"/>
          <a:ea typeface="+mn-ea"/>
          <a:cs typeface="+mn-cs"/>
        </a:defRPr>
      </a:lvl3pPr>
      <a:lvl4pPr marL="1438275" indent="-36195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790700" indent="-352425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11002E-E201-49CB-B06C-F4317ADF2F9C}" type="slidenum"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Footer Placeholder 4"/>
          <p:cNvSpPr txBox="1">
            <a:spLocks/>
          </p:cNvSpPr>
          <p:nvPr/>
        </p:nvSpPr>
        <p:spPr>
          <a:xfrm>
            <a:off x="741363" y="6400800"/>
            <a:ext cx="720725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just" defTabSz="914400" rtl="0" eaLnBrk="1" latinLnBrk="0" hangingPunct="1">
              <a:defRPr sz="1200" kern="1200" spc="15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spc="160" dirty="0">
                <a:solidFill>
                  <a:srgbClr val="85888B"/>
                </a:solidFill>
              </a:rPr>
              <a:t>BANGLADESH    |   CAMBODIA    |    INDONESIA     |    LAO P.D.R.     |    MYANMAR     |    SINGAPORE     |    THAILAND   |     VIETNAM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81000" y="350838"/>
            <a:ext cx="6858000" cy="55721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dirty="0">
                <a:solidFill>
                  <a:prstClr val="whit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6844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081C0D-040A-456F-AD6E-70AC5933E1CE}" type="datetime1">
              <a:rPr lang="en-US" smtClean="0"/>
              <a:pPr>
                <a:defRPr/>
              </a:pPr>
              <a:t>9/28/2017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63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5pPr>
      <a:lvl6pPr marL="422041"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6pPr>
      <a:lvl7pPr marL="844083"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7pPr>
      <a:lvl8pPr marL="1266124"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8pPr>
      <a:lvl9pPr marL="1688165" algn="ctr" rtl="0" eaLnBrk="1" fontAlgn="base" hangingPunct="1">
        <a:spcBef>
          <a:spcPct val="0"/>
        </a:spcBef>
        <a:spcAft>
          <a:spcPct val="0"/>
        </a:spcAft>
        <a:defRPr sz="4062">
          <a:solidFill>
            <a:schemeClr val="tx1"/>
          </a:solidFill>
          <a:latin typeface="Calibri" pitchFamily="34" charset="0"/>
        </a:defRPr>
      </a:lvl9pPr>
    </p:titleStyle>
    <p:bodyStyle>
      <a:lvl1pPr marL="316531" indent="-31653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58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1846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1846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609600"/>
            <a:ext cx="9144000" cy="5418508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>
              <a:defRPr/>
            </a:pPr>
            <a:r>
              <a:rPr lang="en-US" sz="4900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Taxation Workshop</a:t>
            </a:r>
          </a:p>
          <a:p>
            <a:pPr algn="ctr">
              <a:defRPr/>
            </a:pPr>
            <a:endParaRPr lang="en-US" sz="4900" b="1" dirty="0">
              <a:solidFill>
                <a:srgbClr val="FFFF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r>
              <a:rPr lang="en-US" sz="2900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27 September 2017</a:t>
            </a:r>
          </a:p>
          <a:p>
            <a:pPr algn="ctr">
              <a:defRPr/>
            </a:pPr>
            <a:endParaRPr lang="en-US" sz="2900" b="1" dirty="0">
              <a:solidFill>
                <a:srgbClr val="FFFF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r>
              <a:rPr lang="en-US" sz="2900" b="1" dirty="0" err="1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Diakonia</a:t>
            </a:r>
            <a:r>
              <a:rPr lang="en-US" sz="2900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 Center</a:t>
            </a:r>
            <a:endParaRPr lang="en-US" sz="2900" b="1" dirty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2400" b="1" dirty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6060744"/>
            <a:ext cx="9144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>
                <a:solidFill>
                  <a:srgbClr val="0033CC"/>
                </a:solidFill>
              </a:rPr>
              <a:t>Vision: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Sustainable Development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25" y="6130925"/>
            <a:ext cx="11842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7924800" y="6051332"/>
            <a:ext cx="11430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3906899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756138"/>
            <a:ext cx="9144000" cy="5093476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31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Update on Recent Dialogue with General Department of Taxation (GDT)</a:t>
            </a: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77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54" dirty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92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Challenges</a:t>
            </a:r>
            <a:endParaRPr lang="en-US" sz="3692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263769"/>
            <a:ext cx="9144000" cy="492369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844083">
              <a:spcBef>
                <a:spcPct val="0"/>
              </a:spcBef>
              <a:defRPr/>
            </a:pPr>
            <a:endParaRPr lang="en-US" sz="4062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05102" y="3710354"/>
            <a:ext cx="8915400" cy="2110154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4408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923" b="1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 defTabSz="84408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585" b="1" dirty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27 September 2017</a:t>
            </a:r>
          </a:p>
          <a:p>
            <a:pPr algn="r" defTabSz="84408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15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By: Khorn Bunthong, </a:t>
            </a:r>
          </a:p>
          <a:p>
            <a:pPr algn="r" defTabSz="84408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92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Head of Operations of CCC / </a:t>
            </a:r>
          </a:p>
          <a:p>
            <a:pPr algn="r" defTabSz="84408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92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Focal person of CSO Taxation Working Group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5858303"/>
            <a:ext cx="9144000" cy="6796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lang="en-US" sz="1662" b="1" baseline="30000" dirty="0">
              <a:solidFill>
                <a:srgbClr val="0033CC"/>
              </a:solidFill>
              <a:latin typeface="Calibri"/>
            </a:endParaRP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lang="en-US" sz="185" b="1" baseline="30000" dirty="0">
              <a:solidFill>
                <a:srgbClr val="0033CC"/>
              </a:solidFill>
              <a:latin typeface="Calibri"/>
            </a:endParaRP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en-US" sz="2585" b="1" baseline="30000" dirty="0">
                <a:solidFill>
                  <a:srgbClr val="0033CC"/>
                </a:solidFill>
                <a:latin typeface="Calibri"/>
              </a:rPr>
              <a:t>Vision:</a:t>
            </a:r>
            <a:r>
              <a:rPr lang="en-US" sz="2585" b="1" dirty="0">
                <a:solidFill>
                  <a:srgbClr val="0033CC"/>
                </a:solidFill>
                <a:latin typeface="Calibri"/>
              </a:rPr>
              <a:t>  </a:t>
            </a:r>
            <a:r>
              <a:rPr lang="en-US" sz="2585" b="1" baseline="30000" dirty="0">
                <a:solidFill>
                  <a:srgbClr val="0033CC"/>
                </a:solidFill>
                <a:latin typeface="Calibri"/>
              </a:rPr>
              <a:t>Sustainable Development for Cambodia</a:t>
            </a:r>
            <a:endParaRPr lang="en-US" sz="1292" dirty="0">
              <a:solidFill>
                <a:srgbClr val="0033CC"/>
              </a:solidFill>
              <a:latin typeface="Calibri"/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26" y="5923085"/>
            <a:ext cx="1184275" cy="586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7924800" y="5849616"/>
            <a:ext cx="1143000" cy="671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6110208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Presentation Outlines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422031" y="1318846"/>
          <a:ext cx="8370277" cy="505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6584698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Background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422031" y="1318846"/>
          <a:ext cx="8370277" cy="505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ight Arrow 3"/>
          <p:cNvSpPr/>
          <p:nvPr/>
        </p:nvSpPr>
        <p:spPr>
          <a:xfrm>
            <a:off x="562708" y="4236827"/>
            <a:ext cx="3305908" cy="1865035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en-US" sz="1662" dirty="0">
                <a:solidFill>
                  <a:prstClr val="white"/>
                </a:solidFill>
                <a:latin typeface="Calibri"/>
              </a:rPr>
              <a:t>Taxation is a very sensitive issue which needs to deal with carefully and professionally.</a:t>
            </a:r>
          </a:p>
        </p:txBody>
      </p:sp>
    </p:spTree>
    <p:extLst>
      <p:ext uri="{BB962C8B-B14F-4D97-AF65-F5344CB8AC3E}">
        <p14:creationId xmlns:p14="http://schemas.microsoft.com/office/powerpoint/2010/main" val="1517535674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Background (Cont.)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492369" y="1178169"/>
          <a:ext cx="8370277" cy="505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2110154" y="3288323"/>
            <a:ext cx="5556738" cy="147710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844083" fontAlgn="base">
              <a:spcBef>
                <a:spcPct val="0"/>
              </a:spcBef>
              <a:spcAft>
                <a:spcPct val="0"/>
              </a:spcAft>
            </a:pPr>
            <a:r>
              <a:rPr lang="en-US" sz="2215" dirty="0">
                <a:solidFill>
                  <a:prstClr val="white"/>
                </a:solidFill>
                <a:latin typeface="Calibri"/>
              </a:rPr>
              <a:t>2. Develop a strategy to encourage and enable tax compliance, tax optimization and tax planning among CCC Members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094892" y="4835769"/>
            <a:ext cx="5767754" cy="1547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844083" fontAlgn="base">
              <a:spcBef>
                <a:spcPct val="0"/>
              </a:spcBef>
              <a:spcAft>
                <a:spcPct val="0"/>
              </a:spcAft>
            </a:pPr>
            <a:r>
              <a:rPr lang="en-US" sz="2215" dirty="0">
                <a:solidFill>
                  <a:prstClr val="white"/>
                </a:solidFill>
                <a:latin typeface="Calibri"/>
              </a:rPr>
              <a:t>3. Explore, through dialogue, with relevant Ministries and/or Departments </a:t>
            </a:r>
          </a:p>
        </p:txBody>
      </p:sp>
    </p:spTree>
    <p:extLst>
      <p:ext uri="{BB962C8B-B14F-4D97-AF65-F5344CB8AC3E}">
        <p14:creationId xmlns:p14="http://schemas.microsoft.com/office/powerpoint/2010/main" val="3190155863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Background (Cont.)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492369" y="1178169"/>
          <a:ext cx="8370277" cy="505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2367568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Dialogue with GDT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40677" y="1178170"/>
            <a:ext cx="8862646" cy="5345723"/>
            <a:chOff x="72471" y="-116187"/>
            <a:chExt cx="5480871" cy="2943403"/>
          </a:xfrm>
        </p:grpSpPr>
        <p:sp>
          <p:nvSpPr>
            <p:cNvPr id="7" name="Rounded Rectangle 6"/>
            <p:cNvSpPr/>
            <p:nvPr/>
          </p:nvSpPr>
          <p:spPr>
            <a:xfrm>
              <a:off x="72471" y="0"/>
              <a:ext cx="5480871" cy="2711029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 txBox="1"/>
            <p:nvPr/>
          </p:nvSpPr>
          <p:spPr>
            <a:xfrm>
              <a:off x="204836" y="-116187"/>
              <a:ext cx="5216141" cy="2943403"/>
            </a:xfrm>
            <a:prstGeom prst="rect">
              <a:avLst/>
            </a:prstGeom>
            <a:solidFill>
              <a:srgbClr val="FCCDA6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2542" tIns="112542" rIns="112542" bIns="112542" numCol="1" spcCol="1270" anchor="ctr" anchorCtr="0">
              <a:noAutofit/>
            </a:bodyPr>
            <a:lstStyle/>
            <a:p>
              <a:pPr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Done on 07 September 2017 with around 10 NGO leaders/representatives (CNGOs &amp; INGOs)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Objectives:</a:t>
              </a:r>
            </a:p>
            <a:p>
              <a:pPr marL="896838" lvl="1" indent="-474796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eriod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Inform about contribution from CSOs to a development of Cambodia</a:t>
              </a:r>
            </a:p>
            <a:p>
              <a:pPr marL="896838" lvl="1" indent="-474796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eriod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Inform about our concerns on taxation implication for CSOs.</a:t>
              </a:r>
            </a:p>
            <a:p>
              <a:pPr marL="896838" lvl="1" indent="-474796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eriod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Suggest an effective &amp; long-term mechanism to ensure tax compliance. </a:t>
              </a: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15" dirty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5747178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Dialogue with GDT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40677" y="1107831"/>
            <a:ext cx="8862646" cy="5486399"/>
            <a:chOff x="72471" y="-154916"/>
            <a:chExt cx="5480871" cy="2982132"/>
          </a:xfrm>
        </p:grpSpPr>
        <p:sp>
          <p:nvSpPr>
            <p:cNvPr id="7" name="Rounded Rectangle 6"/>
            <p:cNvSpPr/>
            <p:nvPr/>
          </p:nvSpPr>
          <p:spPr>
            <a:xfrm>
              <a:off x="72471" y="0"/>
              <a:ext cx="5480871" cy="2711029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 txBox="1"/>
            <p:nvPr/>
          </p:nvSpPr>
          <p:spPr>
            <a:xfrm>
              <a:off x="204836" y="-154916"/>
              <a:ext cx="5216141" cy="2982132"/>
            </a:xfrm>
            <a:prstGeom prst="rect">
              <a:avLst/>
            </a:prstGeom>
            <a:solidFill>
              <a:srgbClr val="FCD8BA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2542" tIns="112542" rIns="112542" bIns="112542" numCol="1" spcCol="1270" anchor="ctr" anchorCtr="0">
              <a:noAutofit/>
            </a:bodyPr>
            <a:lstStyle/>
            <a:p>
              <a:pPr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Suggestion:</a:t>
              </a:r>
            </a:p>
            <a:p>
              <a:pPr marL="474796" indent="-474796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eriod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Suggest setting up a taxation working group which has representatives from NGOs and government.</a:t>
              </a:r>
            </a:p>
            <a:p>
              <a:pPr marL="474796" indent="-474796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eriod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Suggest not punishing or fining those NGOs who are still missing tax compliances; and promoting more compliance among NGOs.      </a:t>
              </a:r>
            </a:p>
            <a:p>
              <a:pPr marL="474796" indent="-474796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eriod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Suggest more explanation from GDT on taxation law to ensure more and clear understanding among NGOs.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15" dirty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5394750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Dialogue with GDT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40677" y="1107831"/>
            <a:ext cx="8862646" cy="5486399"/>
            <a:chOff x="72471" y="-154916"/>
            <a:chExt cx="5480871" cy="2982132"/>
          </a:xfrm>
        </p:grpSpPr>
        <p:sp>
          <p:nvSpPr>
            <p:cNvPr id="7" name="Rounded Rectangle 6"/>
            <p:cNvSpPr/>
            <p:nvPr/>
          </p:nvSpPr>
          <p:spPr>
            <a:xfrm>
              <a:off x="72471" y="0"/>
              <a:ext cx="5480871" cy="2711029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 txBox="1"/>
            <p:nvPr/>
          </p:nvSpPr>
          <p:spPr>
            <a:xfrm>
              <a:off x="204836" y="-154916"/>
              <a:ext cx="5216141" cy="2982132"/>
            </a:xfrm>
            <a:prstGeom prst="rect">
              <a:avLst/>
            </a:prstGeom>
            <a:solidFill>
              <a:srgbClr val="FFFF99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2542" tIns="112542" rIns="112542" bIns="112542" numCol="1" spcCol="1270" anchor="ctr" anchorCtr="0">
              <a:noAutofit/>
            </a:bodyPr>
            <a:lstStyle/>
            <a:p>
              <a:pPr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GDT:</a:t>
              </a:r>
            </a:p>
            <a:p>
              <a:pPr marL="316531" indent="-31653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585" dirty="0">
                  <a:solidFill>
                    <a:prstClr val="black"/>
                  </a:solidFill>
                  <a:latin typeface="Calibri"/>
                </a:rPr>
                <a:t>GDT is happy to accept the first request – setting up a taxation working group consisting of NGO and Government representatives (and possible exemption). However, he needs to report this to H.E. Kong </a:t>
              </a:r>
              <a:r>
                <a:rPr lang="en-US" sz="2585" dirty="0" err="1">
                  <a:solidFill>
                    <a:prstClr val="black"/>
                  </a:solidFill>
                  <a:latin typeface="Calibri"/>
                </a:rPr>
                <a:t>Vibol</a:t>
              </a:r>
              <a:r>
                <a:rPr lang="en-US" sz="2585" dirty="0">
                  <a:solidFill>
                    <a:prstClr val="black"/>
                  </a:solidFill>
                  <a:latin typeface="Calibri"/>
                </a:rPr>
                <a:t> first so that he can make consideration. Then he will inform CCC later.</a:t>
              </a:r>
            </a:p>
            <a:p>
              <a:pPr marL="316531" indent="-31653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585" dirty="0">
                  <a:solidFill>
                    <a:prstClr val="black"/>
                  </a:solidFill>
                  <a:latin typeface="Calibri"/>
                </a:rPr>
                <a:t>Suggests all NGOs to register at GDT. And if there are any requests for exemption or meet any problems, please write a letter to </a:t>
              </a:r>
              <a:r>
                <a:rPr lang="en-US" sz="2585" dirty="0" err="1">
                  <a:solidFill>
                    <a:prstClr val="black"/>
                  </a:solidFill>
                  <a:latin typeface="Calibri"/>
                </a:rPr>
                <a:t>MoEF</a:t>
              </a:r>
              <a:r>
                <a:rPr lang="en-US" sz="2585" dirty="0">
                  <a:solidFill>
                    <a:prstClr val="black"/>
                  </a:solidFill>
                  <a:latin typeface="Calibri"/>
                </a:rPr>
                <a:t> / GDT to consider.</a:t>
              </a:r>
            </a:p>
            <a:p>
              <a:pPr marL="316531" indent="-31653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585" dirty="0">
                  <a:solidFill>
                    <a:prstClr val="black"/>
                  </a:solidFill>
                  <a:latin typeface="Calibri"/>
                </a:rPr>
                <a:t>Suggests CCC to help circulate the information of tax registration to its members and other NGOs.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15" dirty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1273485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263769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6531" indent="-316531" algn="ctr" defTabSz="844083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954" b="1" dirty="0">
                <a:solidFill>
                  <a:prstClr val="white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Dialogue with GDT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40677" y="1107831"/>
            <a:ext cx="8862646" cy="5486399"/>
            <a:chOff x="72471" y="-154916"/>
            <a:chExt cx="5480871" cy="2982132"/>
          </a:xfrm>
        </p:grpSpPr>
        <p:sp>
          <p:nvSpPr>
            <p:cNvPr id="7" name="Rounded Rectangle 6"/>
            <p:cNvSpPr/>
            <p:nvPr/>
          </p:nvSpPr>
          <p:spPr>
            <a:xfrm>
              <a:off x="72471" y="0"/>
              <a:ext cx="5480871" cy="2711029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 txBox="1"/>
            <p:nvPr/>
          </p:nvSpPr>
          <p:spPr>
            <a:xfrm>
              <a:off x="204836" y="-154916"/>
              <a:ext cx="5216141" cy="2982132"/>
            </a:xfrm>
            <a:prstGeom prst="rect">
              <a:avLst/>
            </a:prstGeom>
            <a:solidFill>
              <a:srgbClr val="FFFF99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2542" tIns="112542" rIns="112542" bIns="112542" numCol="1" spcCol="1270" anchor="ctr" anchorCtr="0">
              <a:noAutofit/>
            </a:bodyPr>
            <a:lstStyle/>
            <a:p>
              <a:pPr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GDT: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GDT is happy to provide more trainings and explanations to NGOs on tax compliance.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Suggests NGOs to send annual financial report (and audit report if possible) to </a:t>
              </a:r>
              <a:r>
                <a:rPr lang="en-US" sz="2954" dirty="0" err="1">
                  <a:solidFill>
                    <a:prstClr val="black"/>
                  </a:solidFill>
                  <a:latin typeface="Calibri"/>
                </a:rPr>
                <a:t>MoEF</a:t>
              </a: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Once the taxation working group has not yet appeared, if there are any problems, please send a letter to </a:t>
              </a:r>
              <a:r>
                <a:rPr lang="en-US" sz="2954" dirty="0" err="1">
                  <a:solidFill>
                    <a:prstClr val="black"/>
                  </a:solidFill>
                  <a:latin typeface="Calibri"/>
                </a:rPr>
                <a:t>MoEF</a:t>
              </a: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 / GDT to help solve the problems – don’t keep quiet.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15" dirty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470305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23AB925F-A435-4428-A481-E6B7EDB7D3CB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844083">
                <a:defRPr/>
              </a:pPr>
              <a:t>11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lowchart: Sequential Access Storage 4"/>
          <p:cNvSpPr/>
          <p:nvPr/>
        </p:nvSpPr>
        <p:spPr>
          <a:xfrm>
            <a:off x="351692" y="517281"/>
            <a:ext cx="5908431" cy="4009292"/>
          </a:xfrm>
          <a:prstGeom prst="flowChartMagneticTap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844083" fontAlgn="base">
              <a:spcBef>
                <a:spcPct val="0"/>
              </a:spcBef>
              <a:spcAft>
                <a:spcPct val="0"/>
              </a:spcAft>
            </a:pPr>
            <a:r>
              <a:rPr lang="en-GB" sz="2215" dirty="0">
                <a:solidFill>
                  <a:prstClr val="white"/>
                </a:solidFill>
                <a:latin typeface="Calibri"/>
              </a:rPr>
              <a:t>“Income that does not serve or share to any individual (just for running operations), it is not required to pay tax. But the NGOs need to send a letter to </a:t>
            </a:r>
            <a:r>
              <a:rPr lang="en-GB" sz="2215" dirty="0" err="1">
                <a:solidFill>
                  <a:prstClr val="white"/>
                </a:solidFill>
                <a:latin typeface="Calibri"/>
              </a:rPr>
              <a:t>MoEF</a:t>
            </a:r>
            <a:r>
              <a:rPr lang="en-GB" sz="2215" dirty="0">
                <a:solidFill>
                  <a:prstClr val="white"/>
                </a:solidFill>
                <a:latin typeface="Calibri"/>
              </a:rPr>
              <a:t> to approve first”. </a:t>
            </a:r>
          </a:p>
          <a:p>
            <a:pPr defTabSz="844083" fontAlgn="base">
              <a:spcBef>
                <a:spcPct val="0"/>
              </a:spcBef>
              <a:spcAft>
                <a:spcPct val="0"/>
              </a:spcAft>
            </a:pPr>
            <a:endParaRPr lang="en-GB" sz="2215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Oval 5"/>
          <p:cNvSpPr/>
          <p:nvPr/>
        </p:nvSpPr>
        <p:spPr>
          <a:xfrm>
            <a:off x="6365631" y="3569677"/>
            <a:ext cx="2778369" cy="1899138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en-GB" sz="2215" dirty="0">
                <a:solidFill>
                  <a:prstClr val="white"/>
                </a:solidFill>
                <a:latin typeface="Calibri"/>
              </a:rPr>
              <a:t>H.E. </a:t>
            </a:r>
            <a:r>
              <a:rPr lang="en-GB" sz="2215" dirty="0" err="1">
                <a:solidFill>
                  <a:prstClr val="white"/>
                </a:solidFill>
                <a:latin typeface="Calibri"/>
              </a:rPr>
              <a:t>Eng</a:t>
            </a:r>
            <a:r>
              <a:rPr lang="en-GB" sz="2215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GB" sz="2215" dirty="0" err="1">
                <a:solidFill>
                  <a:prstClr val="white"/>
                </a:solidFill>
                <a:latin typeface="Calibri"/>
              </a:rPr>
              <a:t>Ratana</a:t>
            </a:r>
            <a:r>
              <a:rPr lang="en-GB" sz="2215" dirty="0">
                <a:solidFill>
                  <a:prstClr val="white"/>
                </a:solidFill>
                <a:latin typeface="Calibri"/>
              </a:rPr>
              <a:t>, General Director of GDT </a:t>
            </a: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lang="en-US" sz="1662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9722169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40677" y="474785"/>
            <a:ext cx="8862646" cy="6119445"/>
            <a:chOff x="72471" y="-499008"/>
            <a:chExt cx="5480871" cy="3326224"/>
          </a:xfrm>
        </p:grpSpPr>
        <p:sp>
          <p:nvSpPr>
            <p:cNvPr id="7" name="Rounded Rectangle 6"/>
            <p:cNvSpPr/>
            <p:nvPr/>
          </p:nvSpPr>
          <p:spPr>
            <a:xfrm>
              <a:off x="72471" y="0"/>
              <a:ext cx="5480871" cy="2711029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 txBox="1"/>
            <p:nvPr/>
          </p:nvSpPr>
          <p:spPr>
            <a:xfrm>
              <a:off x="115970" y="-499008"/>
              <a:ext cx="5393873" cy="3326224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2542" tIns="112542" rIns="112542" bIns="112542" numCol="1" spcCol="1270" anchor="ctr" anchorCtr="0">
              <a:noAutofit/>
            </a:bodyPr>
            <a:lstStyle/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black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black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black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black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Way forwards: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Looking forward to getting clear confirmation from GDT on setting up Taxation Working Group.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Invite GDT to provide more training/refresher on taxation compliance for CSOs.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Continue our work with DFDL, LAC, CSO taxation working group to support CCC members on taxation issues.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Continue dialogue with </a:t>
              </a:r>
              <a:r>
                <a:rPr lang="en-US" sz="2954" dirty="0" err="1">
                  <a:solidFill>
                    <a:prstClr val="black"/>
                  </a:solidFill>
                  <a:latin typeface="Calibri"/>
                </a:rPr>
                <a:t>MoEF</a:t>
              </a: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 / GDT on taxation issues.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954" dirty="0">
                  <a:solidFill>
                    <a:prstClr val="black"/>
                  </a:solidFill>
                  <a:latin typeface="Calibri"/>
                </a:rPr>
                <a:t>…</a:t>
              </a: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marL="422041" indent="-422041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q"/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954" dirty="0">
                <a:solidFill>
                  <a:prstClr val="white"/>
                </a:solidFill>
                <a:latin typeface="Calibri"/>
              </a:endParaRPr>
            </a:p>
            <a:p>
              <a:pPr algn="ctr" defTabSz="1313017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15" dirty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2287403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896815"/>
            <a:ext cx="9144000" cy="18288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pPr marL="316531" indent="-316531" defTabSz="844083" fontAlgn="base">
              <a:spcAft>
                <a:spcPct val="0"/>
              </a:spcAft>
            </a:pPr>
            <a:r>
              <a:rPr lang="en-US" sz="4431" i="0" dirty="0">
                <a:solidFill>
                  <a:prstClr val="white"/>
                </a:solidFill>
              </a:rPr>
              <a:t>Q&amp;A and Discussion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1634C465-CF19-4294-8050-A30DC68D464F}" type="slidenum">
              <a:rPr lang="en-IN">
                <a:solidFill>
                  <a:prstClr val="black">
                    <a:tint val="75000"/>
                  </a:prstClr>
                </a:solidFill>
                <a:latin typeface="Calibri"/>
              </a:rPr>
              <a:pPr defTabSz="844083"/>
              <a:t>13</a:t>
            </a:fld>
            <a:endParaRPr lang="en-IN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7" name="Picture 2" descr="Image result for 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396" y="3552093"/>
            <a:ext cx="2277208" cy="170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11053"/>
      </p:ext>
    </p:extLst>
  </p:cSld>
  <p:clrMapOvr>
    <a:masterClrMapping/>
  </p:clrMapOvr>
</p:sld>
</file>

<file path=ppt/theme/theme1.xml><?xml version="1.0" encoding="utf-8"?>
<a:theme xmlns:a="http://schemas.openxmlformats.org/drawingml/2006/main" name="DFDL Feb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FDL L&amp;T May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FDL Feb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DFDL - Basic SGP template Sept 2014</Template>
  <TotalTime>5274</TotalTime>
  <Words>606</Words>
  <Application>Microsoft Office PowerPoint</Application>
  <PresentationFormat>On-screen Show (4:3)</PresentationFormat>
  <Paragraphs>110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DFDL Feb 2012</vt:lpstr>
      <vt:lpstr>DFDL L&amp;T May15</vt:lpstr>
      <vt:lpstr>1_DFDL Feb 2012</vt:lpstr>
      <vt:lpstr>1_SoeungSaroeun_CCC2011KeyAchievements_ENG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Irene Madigan</dc:creator>
  <cp:keywords>updated 020812</cp:keywords>
  <cp:lastModifiedBy>tmonireth</cp:lastModifiedBy>
  <cp:revision>227</cp:revision>
  <cp:lastPrinted>2015-05-10T13:37:44Z</cp:lastPrinted>
  <dcterms:created xsi:type="dcterms:W3CDTF">2015-02-23T02:50:20Z</dcterms:created>
  <dcterms:modified xsi:type="dcterms:W3CDTF">2017-09-28T02:06:05Z</dcterms:modified>
  <cp:category>Template</cp:category>
  <cp:contentStatus>updated 130212</cp:contentStatus>
</cp:coreProperties>
</file>