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9" r:id="rId1"/>
    <p:sldMasterId id="2147483686" r:id="rId2"/>
    <p:sldMasterId id="2147483692" r:id="rId3"/>
  </p:sldMasterIdLst>
  <p:notesMasterIdLst>
    <p:notesMasterId r:id="rId69"/>
  </p:notesMasterIdLst>
  <p:handoutMasterIdLst>
    <p:handoutMasterId r:id="rId70"/>
  </p:handoutMasterIdLst>
  <p:sldIdLst>
    <p:sldId id="356" r:id="rId4"/>
    <p:sldId id="393" r:id="rId5"/>
    <p:sldId id="468" r:id="rId6"/>
    <p:sldId id="534" r:id="rId7"/>
    <p:sldId id="535" r:id="rId8"/>
    <p:sldId id="537" r:id="rId9"/>
    <p:sldId id="568" r:id="rId10"/>
    <p:sldId id="569" r:id="rId11"/>
    <p:sldId id="570" r:id="rId12"/>
    <p:sldId id="571" r:id="rId13"/>
    <p:sldId id="604" r:id="rId14"/>
    <p:sldId id="633" r:id="rId15"/>
    <p:sldId id="575" r:id="rId16"/>
    <p:sldId id="606" r:id="rId17"/>
    <p:sldId id="607" r:id="rId18"/>
    <p:sldId id="608" r:id="rId19"/>
    <p:sldId id="609" r:id="rId20"/>
    <p:sldId id="610" r:id="rId21"/>
    <p:sldId id="611" r:id="rId22"/>
    <p:sldId id="612" r:id="rId23"/>
    <p:sldId id="613" r:id="rId24"/>
    <p:sldId id="614" r:id="rId25"/>
    <p:sldId id="615" r:id="rId26"/>
    <p:sldId id="616" r:id="rId27"/>
    <p:sldId id="617" r:id="rId28"/>
    <p:sldId id="618" r:id="rId29"/>
    <p:sldId id="619" r:id="rId30"/>
    <p:sldId id="620" r:id="rId31"/>
    <p:sldId id="621" r:id="rId32"/>
    <p:sldId id="622" r:id="rId33"/>
    <p:sldId id="623" r:id="rId34"/>
    <p:sldId id="624" r:id="rId35"/>
    <p:sldId id="625" r:id="rId36"/>
    <p:sldId id="626" r:id="rId37"/>
    <p:sldId id="627" r:id="rId38"/>
    <p:sldId id="628" r:id="rId39"/>
    <p:sldId id="629" r:id="rId40"/>
    <p:sldId id="630" r:id="rId41"/>
    <p:sldId id="631" r:id="rId42"/>
    <p:sldId id="632" r:id="rId43"/>
    <p:sldId id="634" r:id="rId44"/>
    <p:sldId id="635" r:id="rId45"/>
    <p:sldId id="636" r:id="rId46"/>
    <p:sldId id="637" r:id="rId47"/>
    <p:sldId id="638" r:id="rId48"/>
    <p:sldId id="639" r:id="rId49"/>
    <p:sldId id="640" r:id="rId50"/>
    <p:sldId id="641" r:id="rId51"/>
    <p:sldId id="642" r:id="rId52"/>
    <p:sldId id="643" r:id="rId53"/>
    <p:sldId id="644" r:id="rId54"/>
    <p:sldId id="645" r:id="rId55"/>
    <p:sldId id="646" r:id="rId56"/>
    <p:sldId id="647" r:id="rId57"/>
    <p:sldId id="648" r:id="rId58"/>
    <p:sldId id="649" r:id="rId59"/>
    <p:sldId id="650" r:id="rId60"/>
    <p:sldId id="651" r:id="rId61"/>
    <p:sldId id="652" r:id="rId62"/>
    <p:sldId id="653" r:id="rId63"/>
    <p:sldId id="654" r:id="rId64"/>
    <p:sldId id="655" r:id="rId65"/>
    <p:sldId id="656" r:id="rId66"/>
    <p:sldId id="657" r:id="rId67"/>
    <p:sldId id="658" r:id="rId68"/>
  </p:sldIdLst>
  <p:sldSz cx="9144000" cy="6858000" type="screen4x3"/>
  <p:notesSz cx="9866313" cy="673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FDL" initials="DFDL" lastIdx="3" clrIdx="0"/>
  <p:cmAuthor id="1" name="Irene Madigan" initials="IM" lastIdx="5" clrIdx="1"/>
  <p:cmAuthor id="2" name="Adam Glen" initials="AG" lastIdx="40" clrIdx="2">
    <p:extLst>
      <p:ext uri="{19B8F6BF-5375-455C-9EA6-DF929625EA0E}">
        <p15:presenceInfo xmlns:p15="http://schemas.microsoft.com/office/powerpoint/2012/main" userId="Adam Gl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D3F"/>
    <a:srgbClr val="E8E800"/>
    <a:srgbClr val="D5D5D5"/>
    <a:srgbClr val="A9A7AC"/>
    <a:srgbClr val="EBE728"/>
    <a:srgbClr val="004E3F"/>
    <a:srgbClr val="262626"/>
    <a:srgbClr val="A7A9AC"/>
    <a:srgbClr val="FF4F4F"/>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14" autoAdjust="0"/>
    <p:restoredTop sz="90214" autoAdjust="0"/>
  </p:normalViewPr>
  <p:slideViewPr>
    <p:cSldViewPr>
      <p:cViewPr varScale="1">
        <p:scale>
          <a:sx n="63" d="100"/>
          <a:sy n="63" d="100"/>
        </p:scale>
        <p:origin x="1704" y="78"/>
      </p:cViewPr>
      <p:guideLst>
        <p:guide orient="horz" pos="2160"/>
        <p:guide pos="2880"/>
      </p:guideLst>
    </p:cSldViewPr>
  </p:slideViewPr>
  <p:outlineViewPr>
    <p:cViewPr>
      <p:scale>
        <a:sx n="33" d="100"/>
        <a:sy n="33" d="100"/>
      </p:scale>
      <p:origin x="0" y="3546"/>
    </p:cViewPr>
  </p:outlineViewPr>
  <p:notesTextViewPr>
    <p:cViewPr>
      <p:scale>
        <a:sx n="125" d="100"/>
        <a:sy n="125" d="100"/>
      </p:scale>
      <p:origin x="0" y="0"/>
    </p:cViewPr>
  </p:notesTextViewPr>
  <p:sorterViewPr>
    <p:cViewPr>
      <p:scale>
        <a:sx n="100" d="100"/>
        <a:sy n="100" d="100"/>
      </p:scale>
      <p:origin x="0" y="4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pnhbbgroup\busdevcam$\2015%20Poom%20&amp;%20Sotheary\Organized%20Events\DFDL%20Events\2018\Labour%20&amp;%20Tax%20Inhouse\Presentation\Comparative%20Wage.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Sheet1!$B$13</c:f>
              <c:strCache>
                <c:ptCount val="1"/>
                <c:pt idx="0">
                  <c:v>In US$</c:v>
                </c:pt>
              </c:strCache>
            </c:strRef>
          </c:tx>
          <c:spPr>
            <a:solidFill>
              <a:srgbClr val="EBE728"/>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5400000" spcFirstLastPara="1" vertOverflow="ellipsis"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Sheet1!$A$14:$A$22</c:f>
              <c:strCache>
                <c:ptCount val="9"/>
                <c:pt idx="0">
                  <c:v>Myanmar (Kyat)</c:v>
                </c:pt>
                <c:pt idx="1">
                  <c:v>Lao PDR 
(Kip)</c:v>
                </c:pt>
                <c:pt idx="2">
                  <c:v>Vietnam (Region I &amp; II) (Dong)</c:v>
                </c:pt>
                <c:pt idx="3">
                  <c:v>Cambodia (Riel)</c:v>
                </c:pt>
                <c:pt idx="4">
                  <c:v>Philioines/XI (Peso)</c:v>
                </c:pt>
                <c:pt idx="5">
                  <c:v>Indonesia (Rupiah)</c:v>
                </c:pt>
                <c:pt idx="6">
                  <c:v>Malaysia (Ringgit)</c:v>
                </c:pt>
                <c:pt idx="7">
                  <c:v>Thailand (Bath)</c:v>
                </c:pt>
                <c:pt idx="8">
                  <c:v>China (Yuan Reminbi)</c:v>
                </c:pt>
              </c:strCache>
            </c:strRef>
          </c:cat>
          <c:val>
            <c:numRef>
              <c:f>Sheet1!$B$14:$B$22</c:f>
              <c:numCache>
                <c:formatCode>General</c:formatCode>
                <c:ptCount val="9"/>
                <c:pt idx="2" formatCode="#,##0.00">
                  <c:v>143.19999999999999</c:v>
                </c:pt>
                <c:pt idx="5" formatCode="#,##0.00">
                  <c:v>90.71</c:v>
                </c:pt>
                <c:pt idx="6" formatCode="#,##0.00">
                  <c:v>223.7</c:v>
                </c:pt>
                <c:pt idx="7" formatCode="#,##0.00">
                  <c:v>282.39</c:v>
                </c:pt>
                <c:pt idx="8" formatCode="#,##0.00">
                  <c:v>146.33000000000001</c:v>
                </c:pt>
              </c:numCache>
            </c:numRef>
          </c:val>
        </c:ser>
        <c:ser>
          <c:idx val="1"/>
          <c:order val="1"/>
          <c:tx>
            <c:strRef>
              <c:f>Sheet1!$C$13</c:f>
              <c:strCache>
                <c:ptCount val="1"/>
                <c:pt idx="0">
                  <c:v>In US$</c:v>
                </c:pt>
              </c:strCache>
            </c:strRef>
          </c:tx>
          <c:spPr>
            <a:solidFill>
              <a:srgbClr val="004D3F"/>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5400000" spcFirstLastPara="1" vertOverflow="ellipsis"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Sheet1!$A$14:$A$22</c:f>
              <c:strCache>
                <c:ptCount val="9"/>
                <c:pt idx="0">
                  <c:v>Myanmar (Kyat)</c:v>
                </c:pt>
                <c:pt idx="1">
                  <c:v>Lao PDR 
(Kip)</c:v>
                </c:pt>
                <c:pt idx="2">
                  <c:v>Vietnam (Region I &amp; II) (Dong)</c:v>
                </c:pt>
                <c:pt idx="3">
                  <c:v>Cambodia (Riel)</c:v>
                </c:pt>
                <c:pt idx="4">
                  <c:v>Philioines/XI (Peso)</c:v>
                </c:pt>
                <c:pt idx="5">
                  <c:v>Indonesia (Rupiah)</c:v>
                </c:pt>
                <c:pt idx="6">
                  <c:v>Malaysia (Ringgit)</c:v>
                </c:pt>
                <c:pt idx="7">
                  <c:v>Thailand (Bath)</c:v>
                </c:pt>
                <c:pt idx="8">
                  <c:v>China (Yuan Reminbi)</c:v>
                </c:pt>
              </c:strCache>
            </c:strRef>
          </c:cat>
          <c:val>
            <c:numRef>
              <c:f>Sheet1!$C$14:$C$22</c:f>
              <c:numCache>
                <c:formatCode>#,##0.00</c:formatCode>
                <c:ptCount val="9"/>
                <c:pt idx="0">
                  <c:v>71</c:v>
                </c:pt>
                <c:pt idx="1">
                  <c:v>107.36</c:v>
                </c:pt>
                <c:pt idx="2">
                  <c:v>161.74</c:v>
                </c:pt>
                <c:pt idx="3">
                  <c:v>170</c:v>
                </c:pt>
                <c:pt idx="4">
                  <c:v>207.58</c:v>
                </c:pt>
                <c:pt idx="5">
                  <c:v>227.51</c:v>
                </c:pt>
                <c:pt idx="6">
                  <c:v>243.16</c:v>
                </c:pt>
                <c:pt idx="7">
                  <c:v>302.88</c:v>
                </c:pt>
                <c:pt idx="8">
                  <c:v>320.47000000000003</c:v>
                </c:pt>
              </c:numCache>
            </c:numRef>
          </c:val>
        </c:ser>
        <c:dLbls>
          <c:dLblPos val="inEnd"/>
          <c:showLegendKey val="0"/>
          <c:showVal val="1"/>
          <c:showCatName val="0"/>
          <c:showSerName val="0"/>
          <c:showPercent val="0"/>
          <c:showBubbleSize val="0"/>
        </c:dLbls>
        <c:gapWidth val="100"/>
        <c:overlap val="-24"/>
        <c:axId val="491712304"/>
        <c:axId val="491712864"/>
      </c:barChart>
      <c:catAx>
        <c:axId val="4917123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491712864"/>
        <c:crosses val="autoZero"/>
        <c:auto val="1"/>
        <c:lblAlgn val="ctr"/>
        <c:lblOffset val="100"/>
        <c:noMultiLvlLbl val="0"/>
      </c:catAx>
      <c:valAx>
        <c:axId val="4917128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491712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468EA6-B42B-4E1E-B1BD-71DFA0BD83B4}">
      <dgm:prSet custT="1"/>
      <dgm:spPr>
        <a:solidFill>
          <a:srgbClr val="004D3F"/>
        </a:solidFill>
        <a:ln>
          <a:noFill/>
        </a:ln>
      </dgm:spPr>
      <dgm:t>
        <a:bodyPr/>
        <a:lstStyle/>
        <a:p>
          <a:r>
            <a:rPr lang="en-US" sz="2400" b="0" dirty="0" smtClean="0">
              <a:solidFill>
                <a:schemeClr val="bg1"/>
              </a:solidFill>
            </a:rPr>
            <a:t>Tax Registration</a:t>
          </a:r>
          <a:endParaRPr lang="en-US" sz="2400" b="0" dirty="0">
            <a:solidFill>
              <a:schemeClr val="bg1"/>
            </a:solidFill>
          </a:endParaRP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FA92AE4-DD12-49BE-8F5C-5B9D9B174470}">
      <dgm:prSet custT="1"/>
      <dgm:spPr>
        <a:solidFill>
          <a:srgbClr val="E8E800"/>
        </a:solidFill>
      </dgm:spPr>
      <dgm:t>
        <a:bodyPr/>
        <a:lstStyle/>
        <a:p>
          <a:r>
            <a:rPr lang="en-US" sz="2400" dirty="0" smtClean="0">
              <a:solidFill>
                <a:schemeClr val="tx1"/>
              </a:solidFill>
            </a:rPr>
            <a:t>Tax Audit Process</a:t>
          </a:r>
          <a:endParaRPr lang="en-US" sz="2400" dirty="0">
            <a:solidFill>
              <a:schemeClr val="tx1"/>
            </a:solidFill>
          </a:endParaRPr>
        </a:p>
      </dgm:t>
    </dgm:pt>
    <dgm:pt modelId="{096BB939-52CB-4F4D-90CB-91ECA7C7C2C7}" type="parTrans" cxnId="{3C337560-4481-4A01-B0B9-0416D94288CA}">
      <dgm:prSet/>
      <dgm:spPr/>
      <dgm:t>
        <a:bodyPr/>
        <a:lstStyle/>
        <a:p>
          <a:endParaRPr lang="en-US"/>
        </a:p>
      </dgm:t>
    </dgm:pt>
    <dgm:pt modelId="{E6536332-5502-491C-8AB4-3C7D5A11132E}" type="sibTrans" cxnId="{3C337560-4481-4A01-B0B9-0416D94288CA}">
      <dgm:prSet/>
      <dgm:spPr/>
      <dgm:t>
        <a:bodyPr/>
        <a:lstStyle/>
        <a:p>
          <a:endParaRPr lang="en-US"/>
        </a:p>
      </dgm:t>
    </dgm:pt>
    <dgm:pt modelId="{8A4AE2C7-2AEB-459B-AC59-6412BEC3747B}">
      <dgm:prSet custT="1"/>
      <dgm:spPr>
        <a:solidFill>
          <a:srgbClr val="E8E800"/>
        </a:solidFill>
        <a:ln>
          <a:noFill/>
        </a:ln>
      </dgm:spPr>
      <dgm:t>
        <a:bodyPr/>
        <a:lstStyle/>
        <a:p>
          <a:r>
            <a:rPr lang="en-US" sz="2400" dirty="0" smtClean="0">
              <a:solidFill>
                <a:schemeClr val="tx1"/>
              </a:solidFill>
            </a:rPr>
            <a:t>Recent Development (</a:t>
          </a:r>
          <a:r>
            <a:rPr lang="en-US" sz="2400" dirty="0" err="1" smtClean="0">
              <a:solidFill>
                <a:schemeClr val="tx1"/>
              </a:solidFill>
            </a:rPr>
            <a:t>Prakas</a:t>
          </a:r>
          <a:r>
            <a:rPr lang="en-US" sz="2400" dirty="0" smtClean="0">
              <a:solidFill>
                <a:schemeClr val="tx1"/>
              </a:solidFill>
            </a:rPr>
            <a:t> no. 464 </a:t>
          </a:r>
          <a:r>
            <a:rPr lang="en-US" sz="2400" dirty="0" err="1" smtClean="0">
              <a:solidFill>
                <a:schemeClr val="tx1"/>
              </a:solidFill>
            </a:rPr>
            <a:t>MEF.PrK</a:t>
          </a:r>
          <a:r>
            <a:rPr lang="en-US" sz="2400" dirty="0" smtClean="0">
              <a:solidFill>
                <a:schemeClr val="tx1"/>
              </a:solidFill>
            </a:rPr>
            <a:t>)</a:t>
          </a:r>
          <a:endParaRPr lang="en-US" sz="2400" dirty="0">
            <a:solidFill>
              <a:schemeClr val="tx1"/>
            </a:solidFill>
          </a:endParaRPr>
        </a:p>
      </dgm:t>
    </dgm:pt>
    <dgm:pt modelId="{B9B3F56F-262E-4DC7-9C99-01A47D169C49}" type="parTrans" cxnId="{C5AB93B7-9EB3-4BC4-ADC2-21F6B1D10BAE}">
      <dgm:prSet/>
      <dgm:spPr/>
      <dgm:t>
        <a:bodyPr/>
        <a:lstStyle/>
        <a:p>
          <a:endParaRPr lang="en-US"/>
        </a:p>
      </dgm:t>
    </dgm:pt>
    <dgm:pt modelId="{12E6EE60-1CF7-4D3A-82D7-A3D4ECFDF291}" type="sibTrans" cxnId="{C5AB93B7-9EB3-4BC4-ADC2-21F6B1D10BAE}">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3"/>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3"/>
      <dgm:spPr/>
    </dgm:pt>
    <dgm:pt modelId="{347A51D6-87C7-470E-A1D5-CC871389131E}" type="pres">
      <dgm:prSet presAssocID="{D7FEA7DF-A3CA-4D0F-B1C2-0B0E611D5E07}" presName="dstNode" presStyleLbl="node1" presStyleIdx="0" presStyleCnt="3"/>
      <dgm:spPr/>
    </dgm:pt>
    <dgm:pt modelId="{6AE5818E-C933-4943-A292-1179061B3300}" type="pres">
      <dgm:prSet presAssocID="{CA468EA6-B42B-4E1E-B1BD-71DFA0BD83B4}" presName="text_1" presStyleLbl="node1" presStyleIdx="0" presStyleCnt="3">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3"/>
      <dgm:spPr>
        <a:solidFill>
          <a:schemeClr val="bg1"/>
        </a:solidFill>
        <a:ln w="12700">
          <a:solidFill>
            <a:srgbClr val="004D3F"/>
          </a:solidFill>
        </a:ln>
      </dgm:spPr>
      <dgm:t>
        <a:bodyPr/>
        <a:lstStyle/>
        <a:p>
          <a:endParaRPr lang="en-US"/>
        </a:p>
      </dgm:t>
    </dgm:pt>
    <dgm:pt modelId="{DA540305-4576-447F-9B0B-9039B5AA97F7}" type="pres">
      <dgm:prSet presAssocID="{8A4AE2C7-2AEB-459B-AC59-6412BEC3747B}" presName="text_2" presStyleLbl="node1" presStyleIdx="1" presStyleCnt="3">
        <dgm:presLayoutVars>
          <dgm:bulletEnabled val="1"/>
        </dgm:presLayoutVars>
      </dgm:prSet>
      <dgm:spPr/>
      <dgm:t>
        <a:bodyPr/>
        <a:lstStyle/>
        <a:p>
          <a:endParaRPr lang="en-US"/>
        </a:p>
      </dgm:t>
    </dgm:pt>
    <dgm:pt modelId="{A01863D6-BA38-44E5-ACEA-5CC1DA6B3672}" type="pres">
      <dgm:prSet presAssocID="{8A4AE2C7-2AEB-459B-AC59-6412BEC3747B}" presName="accent_2" presStyleCnt="0"/>
      <dgm:spPr/>
    </dgm:pt>
    <dgm:pt modelId="{BB3C9EC1-962A-4323-B05E-A848E126FCED}" type="pres">
      <dgm:prSet presAssocID="{8A4AE2C7-2AEB-459B-AC59-6412BEC3747B}" presName="accentRepeatNode" presStyleLbl="solidFgAcc1" presStyleIdx="1" presStyleCnt="3"/>
      <dgm:spPr>
        <a:ln w="12700">
          <a:solidFill>
            <a:srgbClr val="004D3F"/>
          </a:solidFill>
        </a:ln>
      </dgm:spPr>
      <dgm:t>
        <a:bodyPr/>
        <a:lstStyle/>
        <a:p>
          <a:endParaRPr lang="en-US"/>
        </a:p>
      </dgm:t>
    </dgm:pt>
    <dgm:pt modelId="{06ABE757-E8E5-4F28-BD81-F74BF6881198}" type="pres">
      <dgm:prSet presAssocID="{0FA92AE4-DD12-49BE-8F5C-5B9D9B174470}" presName="text_3" presStyleLbl="node1" presStyleIdx="2" presStyleCnt="3">
        <dgm:presLayoutVars>
          <dgm:bulletEnabled val="1"/>
        </dgm:presLayoutVars>
      </dgm:prSet>
      <dgm:spPr/>
      <dgm:t>
        <a:bodyPr/>
        <a:lstStyle/>
        <a:p>
          <a:endParaRPr lang="en-US"/>
        </a:p>
      </dgm:t>
    </dgm:pt>
    <dgm:pt modelId="{B9984205-B6D2-44B7-8B9C-30DDEF0961A3}" type="pres">
      <dgm:prSet presAssocID="{0FA92AE4-DD12-49BE-8F5C-5B9D9B174470}" presName="accent_3" presStyleCnt="0"/>
      <dgm:spPr/>
    </dgm:pt>
    <dgm:pt modelId="{AD3BC708-5D04-472C-BB71-63D1E697AD29}" type="pres">
      <dgm:prSet presAssocID="{0FA92AE4-DD12-49BE-8F5C-5B9D9B174470}" presName="accentRepeatNode" presStyleLbl="solidFgAcc1" presStyleIdx="2" presStyleCnt="3"/>
      <dgm:spPr>
        <a:solidFill>
          <a:schemeClr val="bg1"/>
        </a:solidFill>
        <a:ln w="12700">
          <a:solidFill>
            <a:srgbClr val="004D3F"/>
          </a:solidFill>
        </a:ln>
      </dgm:spPr>
      <dgm:t>
        <a:bodyPr/>
        <a:lstStyle/>
        <a:p>
          <a:endParaRPr lang="en-US"/>
        </a:p>
      </dgm:t>
    </dgm:pt>
  </dgm:ptLst>
  <dgm:cxnLst>
    <dgm:cxn modelId="{C14512E7-5B4A-4088-B6AC-24A5255EC984}" type="presOf" srcId="{D7FEA7DF-A3CA-4D0F-B1C2-0B0E611D5E07}" destId="{D8BD6662-12BA-4370-B356-61889ED07F9D}" srcOrd="0" destOrd="0" presId="urn:microsoft.com/office/officeart/2008/layout/VerticalCurvedList"/>
    <dgm:cxn modelId="{90A85564-2A0E-4C26-B848-CBB8DC3F361E}" type="presOf" srcId="{0FA92AE4-DD12-49BE-8F5C-5B9D9B174470}" destId="{06ABE757-E8E5-4F28-BD81-F74BF6881198}" srcOrd="0" destOrd="0" presId="urn:microsoft.com/office/officeart/2008/layout/VerticalCurvedList"/>
    <dgm:cxn modelId="{2E2A1C0B-1E3C-4051-8AB8-2D70C0E12C3B}" type="presOf" srcId="{8A4AE2C7-2AEB-459B-AC59-6412BEC3747B}" destId="{DA540305-4576-447F-9B0B-9039B5AA97F7}" srcOrd="0" destOrd="0" presId="urn:microsoft.com/office/officeart/2008/layout/VerticalCurvedList"/>
    <dgm:cxn modelId="{3C337560-4481-4A01-B0B9-0416D94288CA}" srcId="{D7FEA7DF-A3CA-4D0F-B1C2-0B0E611D5E07}" destId="{0FA92AE4-DD12-49BE-8F5C-5B9D9B174470}" srcOrd="2" destOrd="0" parTransId="{096BB939-52CB-4F4D-90CB-91ECA7C7C2C7}" sibTransId="{E6536332-5502-491C-8AB4-3C7D5A11132E}"/>
    <dgm:cxn modelId="{9222F045-EC56-42FC-BDA1-10AC462C11DC}" type="presOf" srcId="{CA468EA6-B42B-4E1E-B1BD-71DFA0BD83B4}" destId="{6AE5818E-C933-4943-A292-1179061B3300}" srcOrd="0" destOrd="0" presId="urn:microsoft.com/office/officeart/2008/layout/VerticalCurvedList"/>
    <dgm:cxn modelId="{B02882EE-A5FF-4BDC-A1BC-C514F0A5A813}" srcId="{D7FEA7DF-A3CA-4D0F-B1C2-0B0E611D5E07}" destId="{CA468EA6-B42B-4E1E-B1BD-71DFA0BD83B4}" srcOrd="0" destOrd="0" parTransId="{5F0A5651-10AA-4131-B308-4AD9EE548262}" sibTransId="{850C2CE5-B046-48BF-BC54-AF6B61E31B48}"/>
    <dgm:cxn modelId="{C5AB93B7-9EB3-4BC4-ADC2-21F6B1D10BAE}" srcId="{D7FEA7DF-A3CA-4D0F-B1C2-0B0E611D5E07}" destId="{8A4AE2C7-2AEB-459B-AC59-6412BEC3747B}" srcOrd="1" destOrd="0" parTransId="{B9B3F56F-262E-4DC7-9C99-01A47D169C49}" sibTransId="{12E6EE60-1CF7-4D3A-82D7-A3D4ECFDF291}"/>
    <dgm:cxn modelId="{8C1A92E3-9753-4DF7-8F1A-86B83778F877}" type="presOf" srcId="{850C2CE5-B046-48BF-BC54-AF6B61E31B48}" destId="{A253A597-C920-4997-A9A3-3F7073213D09}" srcOrd="0" destOrd="0" presId="urn:microsoft.com/office/officeart/2008/layout/VerticalCurvedList"/>
    <dgm:cxn modelId="{44F39512-4288-4A7B-BCF7-33798C1B0CEF}" type="presParOf" srcId="{D8BD6662-12BA-4370-B356-61889ED07F9D}" destId="{DE6B0B5C-98AE-49C5-85AF-68DAE7BFA6BB}" srcOrd="0" destOrd="0" presId="urn:microsoft.com/office/officeart/2008/layout/VerticalCurvedList"/>
    <dgm:cxn modelId="{D559A0BE-E5F6-497B-A490-2F24EE7759BD}" type="presParOf" srcId="{DE6B0B5C-98AE-49C5-85AF-68DAE7BFA6BB}" destId="{498EC5D1-3FEC-404F-B39F-C373C3477C87}" srcOrd="0" destOrd="0" presId="urn:microsoft.com/office/officeart/2008/layout/VerticalCurvedList"/>
    <dgm:cxn modelId="{687DDFBE-EF35-4405-9774-412D6DD5546E}" type="presParOf" srcId="{498EC5D1-3FEC-404F-B39F-C373C3477C87}" destId="{813A8DFA-B1B7-4293-9723-B5CA2ACE767A}" srcOrd="0" destOrd="0" presId="urn:microsoft.com/office/officeart/2008/layout/VerticalCurvedList"/>
    <dgm:cxn modelId="{295BECE5-4384-4DB6-9B21-B3BE75454CC9}" type="presParOf" srcId="{498EC5D1-3FEC-404F-B39F-C373C3477C87}" destId="{A253A597-C920-4997-A9A3-3F7073213D09}" srcOrd="1" destOrd="0" presId="urn:microsoft.com/office/officeart/2008/layout/VerticalCurvedList"/>
    <dgm:cxn modelId="{9550AEE8-C6E5-4439-914F-2AC5D8936B07}" type="presParOf" srcId="{498EC5D1-3FEC-404F-B39F-C373C3477C87}" destId="{CEC1D7CD-0603-4DBB-AA50-D875D2C97A62}" srcOrd="2" destOrd="0" presId="urn:microsoft.com/office/officeart/2008/layout/VerticalCurvedList"/>
    <dgm:cxn modelId="{A944A4CD-5947-4F7B-BD2D-F458BE030270}" type="presParOf" srcId="{498EC5D1-3FEC-404F-B39F-C373C3477C87}" destId="{347A51D6-87C7-470E-A1D5-CC871389131E}" srcOrd="3" destOrd="0" presId="urn:microsoft.com/office/officeart/2008/layout/VerticalCurvedList"/>
    <dgm:cxn modelId="{15DFA973-E67A-44EB-8280-ECE14F24A5B7}" type="presParOf" srcId="{DE6B0B5C-98AE-49C5-85AF-68DAE7BFA6BB}" destId="{6AE5818E-C933-4943-A292-1179061B3300}" srcOrd="1" destOrd="0" presId="urn:microsoft.com/office/officeart/2008/layout/VerticalCurvedList"/>
    <dgm:cxn modelId="{B8C6F0EE-3427-4474-B3C8-79E2E91D9760}" type="presParOf" srcId="{DE6B0B5C-98AE-49C5-85AF-68DAE7BFA6BB}" destId="{3CB4228F-9DCE-4AF9-A284-D341CDA701F4}" srcOrd="2" destOrd="0" presId="urn:microsoft.com/office/officeart/2008/layout/VerticalCurvedList"/>
    <dgm:cxn modelId="{C0AD20FA-5C49-4786-BBF1-7F89CF8DF309}" type="presParOf" srcId="{3CB4228F-9DCE-4AF9-A284-D341CDA701F4}" destId="{8F1D30C1-36A2-45BA-BBD0-782E2301BD12}" srcOrd="0" destOrd="0" presId="urn:microsoft.com/office/officeart/2008/layout/VerticalCurvedList"/>
    <dgm:cxn modelId="{DC9268D2-164D-4A01-B7CB-48C989B057F8}" type="presParOf" srcId="{DE6B0B5C-98AE-49C5-85AF-68DAE7BFA6BB}" destId="{DA540305-4576-447F-9B0B-9039B5AA97F7}" srcOrd="3" destOrd="0" presId="urn:microsoft.com/office/officeart/2008/layout/VerticalCurvedList"/>
    <dgm:cxn modelId="{3FA226F0-3CEB-4266-BDBC-59FD460603CF}" type="presParOf" srcId="{DE6B0B5C-98AE-49C5-85AF-68DAE7BFA6BB}" destId="{A01863D6-BA38-44E5-ACEA-5CC1DA6B3672}" srcOrd="4" destOrd="0" presId="urn:microsoft.com/office/officeart/2008/layout/VerticalCurvedList"/>
    <dgm:cxn modelId="{72640DD1-5E3E-41E5-81B4-3637E702998F}" type="presParOf" srcId="{A01863D6-BA38-44E5-ACEA-5CC1DA6B3672}" destId="{BB3C9EC1-962A-4323-B05E-A848E126FCED}" srcOrd="0" destOrd="0" presId="urn:microsoft.com/office/officeart/2008/layout/VerticalCurvedList"/>
    <dgm:cxn modelId="{464E98ED-EC42-48F0-ADBC-4041B7F379D0}" type="presParOf" srcId="{DE6B0B5C-98AE-49C5-85AF-68DAE7BFA6BB}" destId="{06ABE757-E8E5-4F28-BD81-F74BF6881198}" srcOrd="5" destOrd="0" presId="urn:microsoft.com/office/officeart/2008/layout/VerticalCurvedList"/>
    <dgm:cxn modelId="{0526F5C2-AC95-4F62-BBE7-F530A404A171}" type="presParOf" srcId="{DE6B0B5C-98AE-49C5-85AF-68DAE7BFA6BB}" destId="{B9984205-B6D2-44B7-8B9C-30DDEF0961A3}" srcOrd="6" destOrd="0" presId="urn:microsoft.com/office/officeart/2008/layout/VerticalCurvedList"/>
    <dgm:cxn modelId="{D817542D-5632-4A57-B4EB-35859D3B40B7}" type="presParOf" srcId="{B9984205-B6D2-44B7-8B9C-30DDEF0961A3}" destId="{AD3BC708-5D04-472C-BB71-63D1E697AD2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468EA6-B42B-4E1E-B1BD-71DFA0BD83B4}">
      <dgm:prSet custT="1"/>
      <dgm:spPr>
        <a:solidFill>
          <a:srgbClr val="E8E800"/>
        </a:solidFill>
        <a:ln>
          <a:noFill/>
        </a:ln>
      </dgm:spPr>
      <dgm:t>
        <a:bodyPr/>
        <a:lstStyle/>
        <a:p>
          <a:r>
            <a:rPr lang="en-US" sz="2400" b="0" dirty="0" smtClean="0">
              <a:solidFill>
                <a:schemeClr val="tx1"/>
              </a:solidFill>
            </a:rPr>
            <a:t>Tax Registration</a:t>
          </a:r>
          <a:endParaRPr lang="en-US" sz="2400" b="0" dirty="0">
            <a:solidFill>
              <a:schemeClr val="tx1"/>
            </a:solidFill>
          </a:endParaRP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FA92AE4-DD12-49BE-8F5C-5B9D9B174470}">
      <dgm:prSet custT="1"/>
      <dgm:spPr>
        <a:solidFill>
          <a:srgbClr val="E8E800"/>
        </a:solidFill>
      </dgm:spPr>
      <dgm:t>
        <a:bodyPr/>
        <a:lstStyle/>
        <a:p>
          <a:r>
            <a:rPr lang="en-US" sz="2400" dirty="0" smtClean="0">
              <a:solidFill>
                <a:schemeClr val="tx1"/>
              </a:solidFill>
            </a:rPr>
            <a:t>Tax Audit Process</a:t>
          </a:r>
          <a:endParaRPr lang="en-US" sz="2400" dirty="0">
            <a:solidFill>
              <a:schemeClr val="tx1"/>
            </a:solidFill>
          </a:endParaRPr>
        </a:p>
      </dgm:t>
    </dgm:pt>
    <dgm:pt modelId="{096BB939-52CB-4F4D-90CB-91ECA7C7C2C7}" type="parTrans" cxnId="{3C337560-4481-4A01-B0B9-0416D94288CA}">
      <dgm:prSet/>
      <dgm:spPr/>
      <dgm:t>
        <a:bodyPr/>
        <a:lstStyle/>
        <a:p>
          <a:endParaRPr lang="en-US"/>
        </a:p>
      </dgm:t>
    </dgm:pt>
    <dgm:pt modelId="{E6536332-5502-491C-8AB4-3C7D5A11132E}" type="sibTrans" cxnId="{3C337560-4481-4A01-B0B9-0416D94288CA}">
      <dgm:prSet/>
      <dgm:spPr/>
      <dgm:t>
        <a:bodyPr/>
        <a:lstStyle/>
        <a:p>
          <a:endParaRPr lang="en-US"/>
        </a:p>
      </dgm:t>
    </dgm:pt>
    <dgm:pt modelId="{8A4AE2C7-2AEB-459B-AC59-6412BEC3747B}">
      <dgm:prSet custT="1"/>
      <dgm:spPr>
        <a:solidFill>
          <a:srgbClr val="004D3F"/>
        </a:solidFill>
        <a:ln>
          <a:noFill/>
        </a:ln>
      </dgm:spPr>
      <dgm:t>
        <a:bodyPr/>
        <a:lstStyle/>
        <a:p>
          <a:r>
            <a:rPr lang="en-US" sz="2400" dirty="0" smtClean="0">
              <a:solidFill>
                <a:schemeClr val="bg1"/>
              </a:solidFill>
            </a:rPr>
            <a:t>Recent Development (</a:t>
          </a:r>
          <a:r>
            <a:rPr lang="en-US" sz="2400" dirty="0" err="1" smtClean="0">
              <a:solidFill>
                <a:schemeClr val="bg1"/>
              </a:solidFill>
            </a:rPr>
            <a:t>Prakas</a:t>
          </a:r>
          <a:r>
            <a:rPr lang="en-US" sz="2400" dirty="0" smtClean="0">
              <a:solidFill>
                <a:schemeClr val="bg1"/>
              </a:solidFill>
            </a:rPr>
            <a:t> no. 464 </a:t>
          </a:r>
          <a:r>
            <a:rPr lang="en-US" sz="2400" dirty="0" err="1" smtClean="0">
              <a:solidFill>
                <a:schemeClr val="bg1"/>
              </a:solidFill>
            </a:rPr>
            <a:t>MEF.PrK</a:t>
          </a:r>
          <a:r>
            <a:rPr lang="en-US" sz="2400" dirty="0" smtClean="0">
              <a:solidFill>
                <a:schemeClr val="bg1"/>
              </a:solidFill>
            </a:rPr>
            <a:t>)</a:t>
          </a:r>
          <a:endParaRPr lang="en-US" sz="2400" dirty="0">
            <a:solidFill>
              <a:schemeClr val="bg1"/>
            </a:solidFill>
          </a:endParaRPr>
        </a:p>
      </dgm:t>
    </dgm:pt>
    <dgm:pt modelId="{B9B3F56F-262E-4DC7-9C99-01A47D169C49}" type="parTrans" cxnId="{C5AB93B7-9EB3-4BC4-ADC2-21F6B1D10BAE}">
      <dgm:prSet/>
      <dgm:spPr/>
      <dgm:t>
        <a:bodyPr/>
        <a:lstStyle/>
        <a:p>
          <a:endParaRPr lang="en-US"/>
        </a:p>
      </dgm:t>
    </dgm:pt>
    <dgm:pt modelId="{12E6EE60-1CF7-4D3A-82D7-A3D4ECFDF291}" type="sibTrans" cxnId="{C5AB93B7-9EB3-4BC4-ADC2-21F6B1D10BAE}">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3"/>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3"/>
      <dgm:spPr/>
    </dgm:pt>
    <dgm:pt modelId="{347A51D6-87C7-470E-A1D5-CC871389131E}" type="pres">
      <dgm:prSet presAssocID="{D7FEA7DF-A3CA-4D0F-B1C2-0B0E611D5E07}" presName="dstNode" presStyleLbl="node1" presStyleIdx="0" presStyleCnt="3"/>
      <dgm:spPr/>
    </dgm:pt>
    <dgm:pt modelId="{6AE5818E-C933-4943-A292-1179061B3300}" type="pres">
      <dgm:prSet presAssocID="{CA468EA6-B42B-4E1E-B1BD-71DFA0BD83B4}" presName="text_1" presStyleLbl="node1" presStyleIdx="0" presStyleCnt="3">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3"/>
      <dgm:spPr>
        <a:solidFill>
          <a:schemeClr val="bg1"/>
        </a:solidFill>
        <a:ln w="12700">
          <a:solidFill>
            <a:srgbClr val="004D3F"/>
          </a:solidFill>
        </a:ln>
      </dgm:spPr>
      <dgm:t>
        <a:bodyPr/>
        <a:lstStyle/>
        <a:p>
          <a:endParaRPr lang="en-US"/>
        </a:p>
      </dgm:t>
    </dgm:pt>
    <dgm:pt modelId="{DA540305-4576-447F-9B0B-9039B5AA97F7}" type="pres">
      <dgm:prSet presAssocID="{8A4AE2C7-2AEB-459B-AC59-6412BEC3747B}" presName="text_2" presStyleLbl="node1" presStyleIdx="1" presStyleCnt="3">
        <dgm:presLayoutVars>
          <dgm:bulletEnabled val="1"/>
        </dgm:presLayoutVars>
      </dgm:prSet>
      <dgm:spPr/>
      <dgm:t>
        <a:bodyPr/>
        <a:lstStyle/>
        <a:p>
          <a:endParaRPr lang="en-US"/>
        </a:p>
      </dgm:t>
    </dgm:pt>
    <dgm:pt modelId="{A01863D6-BA38-44E5-ACEA-5CC1DA6B3672}" type="pres">
      <dgm:prSet presAssocID="{8A4AE2C7-2AEB-459B-AC59-6412BEC3747B}" presName="accent_2" presStyleCnt="0"/>
      <dgm:spPr/>
    </dgm:pt>
    <dgm:pt modelId="{BB3C9EC1-962A-4323-B05E-A848E126FCED}" type="pres">
      <dgm:prSet presAssocID="{8A4AE2C7-2AEB-459B-AC59-6412BEC3747B}" presName="accentRepeatNode" presStyleLbl="solidFgAcc1" presStyleIdx="1" presStyleCnt="3"/>
      <dgm:spPr>
        <a:ln w="12700">
          <a:solidFill>
            <a:srgbClr val="004D3F"/>
          </a:solidFill>
        </a:ln>
      </dgm:spPr>
      <dgm:t>
        <a:bodyPr/>
        <a:lstStyle/>
        <a:p>
          <a:endParaRPr lang="en-US"/>
        </a:p>
      </dgm:t>
    </dgm:pt>
    <dgm:pt modelId="{961D450E-83D3-4CA6-AFD9-9A15089AE334}" type="pres">
      <dgm:prSet presAssocID="{0FA92AE4-DD12-49BE-8F5C-5B9D9B174470}" presName="text_3" presStyleLbl="node1" presStyleIdx="2" presStyleCnt="3">
        <dgm:presLayoutVars>
          <dgm:bulletEnabled val="1"/>
        </dgm:presLayoutVars>
      </dgm:prSet>
      <dgm:spPr/>
      <dgm:t>
        <a:bodyPr/>
        <a:lstStyle/>
        <a:p>
          <a:endParaRPr lang="en-US"/>
        </a:p>
      </dgm:t>
    </dgm:pt>
    <dgm:pt modelId="{06CFEFE5-4A1A-4369-A0A6-AFBA42C626F6}" type="pres">
      <dgm:prSet presAssocID="{0FA92AE4-DD12-49BE-8F5C-5B9D9B174470}" presName="accent_3" presStyleCnt="0"/>
      <dgm:spPr/>
    </dgm:pt>
    <dgm:pt modelId="{AD3BC708-5D04-472C-BB71-63D1E697AD29}" type="pres">
      <dgm:prSet presAssocID="{0FA92AE4-DD12-49BE-8F5C-5B9D9B174470}" presName="accentRepeatNode" presStyleLbl="solidFgAcc1" presStyleIdx="2" presStyleCnt="3"/>
      <dgm:spPr>
        <a:solidFill>
          <a:schemeClr val="bg1"/>
        </a:solidFill>
        <a:ln w="12700">
          <a:solidFill>
            <a:srgbClr val="004D3F"/>
          </a:solidFill>
        </a:ln>
      </dgm:spPr>
      <dgm:t>
        <a:bodyPr/>
        <a:lstStyle/>
        <a:p>
          <a:endParaRPr lang="en-US"/>
        </a:p>
      </dgm:t>
    </dgm:pt>
  </dgm:ptLst>
  <dgm:cxnLst>
    <dgm:cxn modelId="{E32782C9-8ECB-48AC-ABC3-7B49051B4FA6}" type="presOf" srcId="{8A4AE2C7-2AEB-459B-AC59-6412BEC3747B}" destId="{DA540305-4576-447F-9B0B-9039B5AA97F7}" srcOrd="0" destOrd="0" presId="urn:microsoft.com/office/officeart/2008/layout/VerticalCurvedList"/>
    <dgm:cxn modelId="{9193BDBA-0996-4F07-BDF0-A8910E5B25AD}" type="presOf" srcId="{0FA92AE4-DD12-49BE-8F5C-5B9D9B174470}" destId="{961D450E-83D3-4CA6-AFD9-9A15089AE334}" srcOrd="0" destOrd="0" presId="urn:microsoft.com/office/officeart/2008/layout/VerticalCurvedList"/>
    <dgm:cxn modelId="{3C337560-4481-4A01-B0B9-0416D94288CA}" srcId="{D7FEA7DF-A3CA-4D0F-B1C2-0B0E611D5E07}" destId="{0FA92AE4-DD12-49BE-8F5C-5B9D9B174470}" srcOrd="2" destOrd="0" parTransId="{096BB939-52CB-4F4D-90CB-91ECA7C7C2C7}" sibTransId="{E6536332-5502-491C-8AB4-3C7D5A11132E}"/>
    <dgm:cxn modelId="{B02882EE-A5FF-4BDC-A1BC-C514F0A5A813}" srcId="{D7FEA7DF-A3CA-4D0F-B1C2-0B0E611D5E07}" destId="{CA468EA6-B42B-4E1E-B1BD-71DFA0BD83B4}" srcOrd="0" destOrd="0" parTransId="{5F0A5651-10AA-4131-B308-4AD9EE548262}" sibTransId="{850C2CE5-B046-48BF-BC54-AF6B61E31B48}"/>
    <dgm:cxn modelId="{65CBF19C-564F-45C1-B708-0594688CCA33}" type="presOf" srcId="{CA468EA6-B42B-4E1E-B1BD-71DFA0BD83B4}" destId="{6AE5818E-C933-4943-A292-1179061B3300}" srcOrd="0" destOrd="0" presId="urn:microsoft.com/office/officeart/2008/layout/VerticalCurvedList"/>
    <dgm:cxn modelId="{C5AB93B7-9EB3-4BC4-ADC2-21F6B1D10BAE}" srcId="{D7FEA7DF-A3CA-4D0F-B1C2-0B0E611D5E07}" destId="{8A4AE2C7-2AEB-459B-AC59-6412BEC3747B}" srcOrd="1" destOrd="0" parTransId="{B9B3F56F-262E-4DC7-9C99-01A47D169C49}" sibTransId="{12E6EE60-1CF7-4D3A-82D7-A3D4ECFDF291}"/>
    <dgm:cxn modelId="{ED129DE8-6748-472F-A8F9-6C1BC3AE80A2}" type="presOf" srcId="{850C2CE5-B046-48BF-BC54-AF6B61E31B48}" destId="{A253A597-C920-4997-A9A3-3F7073213D09}" srcOrd="0" destOrd="0" presId="urn:microsoft.com/office/officeart/2008/layout/VerticalCurvedList"/>
    <dgm:cxn modelId="{74A8597C-7BAB-4BF3-9628-63B9D5743802}" type="presOf" srcId="{D7FEA7DF-A3CA-4D0F-B1C2-0B0E611D5E07}" destId="{D8BD6662-12BA-4370-B356-61889ED07F9D}" srcOrd="0" destOrd="0" presId="urn:microsoft.com/office/officeart/2008/layout/VerticalCurvedList"/>
    <dgm:cxn modelId="{CF252243-B273-4767-921C-4C4875C3B62F}" type="presParOf" srcId="{D8BD6662-12BA-4370-B356-61889ED07F9D}" destId="{DE6B0B5C-98AE-49C5-85AF-68DAE7BFA6BB}" srcOrd="0" destOrd="0" presId="urn:microsoft.com/office/officeart/2008/layout/VerticalCurvedList"/>
    <dgm:cxn modelId="{24A69502-6DFA-45B0-90CA-C1AF6B24975F}" type="presParOf" srcId="{DE6B0B5C-98AE-49C5-85AF-68DAE7BFA6BB}" destId="{498EC5D1-3FEC-404F-B39F-C373C3477C87}" srcOrd="0" destOrd="0" presId="urn:microsoft.com/office/officeart/2008/layout/VerticalCurvedList"/>
    <dgm:cxn modelId="{0A6F7FE6-72E3-493B-AFD1-7E8944122FBE}" type="presParOf" srcId="{498EC5D1-3FEC-404F-B39F-C373C3477C87}" destId="{813A8DFA-B1B7-4293-9723-B5CA2ACE767A}" srcOrd="0" destOrd="0" presId="urn:microsoft.com/office/officeart/2008/layout/VerticalCurvedList"/>
    <dgm:cxn modelId="{07BDA123-24EB-4556-B8A9-86C4AC44BDA0}" type="presParOf" srcId="{498EC5D1-3FEC-404F-B39F-C373C3477C87}" destId="{A253A597-C920-4997-A9A3-3F7073213D09}" srcOrd="1" destOrd="0" presId="urn:microsoft.com/office/officeart/2008/layout/VerticalCurvedList"/>
    <dgm:cxn modelId="{E6C8CDDE-DC50-4334-BAA9-7930732E0450}" type="presParOf" srcId="{498EC5D1-3FEC-404F-B39F-C373C3477C87}" destId="{CEC1D7CD-0603-4DBB-AA50-D875D2C97A62}" srcOrd="2" destOrd="0" presId="urn:microsoft.com/office/officeart/2008/layout/VerticalCurvedList"/>
    <dgm:cxn modelId="{9CDE8401-44C5-465C-BEDE-E0D8BF668E04}" type="presParOf" srcId="{498EC5D1-3FEC-404F-B39F-C373C3477C87}" destId="{347A51D6-87C7-470E-A1D5-CC871389131E}" srcOrd="3" destOrd="0" presId="urn:microsoft.com/office/officeart/2008/layout/VerticalCurvedList"/>
    <dgm:cxn modelId="{E696E61A-C18F-46CA-B065-5384D4BC6365}" type="presParOf" srcId="{DE6B0B5C-98AE-49C5-85AF-68DAE7BFA6BB}" destId="{6AE5818E-C933-4943-A292-1179061B3300}" srcOrd="1" destOrd="0" presId="urn:microsoft.com/office/officeart/2008/layout/VerticalCurvedList"/>
    <dgm:cxn modelId="{985A420A-1C85-4563-BCCB-4B46A942EF49}" type="presParOf" srcId="{DE6B0B5C-98AE-49C5-85AF-68DAE7BFA6BB}" destId="{3CB4228F-9DCE-4AF9-A284-D341CDA701F4}" srcOrd="2" destOrd="0" presId="urn:microsoft.com/office/officeart/2008/layout/VerticalCurvedList"/>
    <dgm:cxn modelId="{CFE29211-1577-4619-AF1B-13005D9944A8}" type="presParOf" srcId="{3CB4228F-9DCE-4AF9-A284-D341CDA701F4}" destId="{8F1D30C1-36A2-45BA-BBD0-782E2301BD12}" srcOrd="0" destOrd="0" presId="urn:microsoft.com/office/officeart/2008/layout/VerticalCurvedList"/>
    <dgm:cxn modelId="{C4D4AC26-8CFA-45E9-95E0-A83D474AA327}" type="presParOf" srcId="{DE6B0B5C-98AE-49C5-85AF-68DAE7BFA6BB}" destId="{DA540305-4576-447F-9B0B-9039B5AA97F7}" srcOrd="3" destOrd="0" presId="urn:microsoft.com/office/officeart/2008/layout/VerticalCurvedList"/>
    <dgm:cxn modelId="{1E5C365E-40A7-4B8A-A146-D77814C53F10}" type="presParOf" srcId="{DE6B0B5C-98AE-49C5-85AF-68DAE7BFA6BB}" destId="{A01863D6-BA38-44E5-ACEA-5CC1DA6B3672}" srcOrd="4" destOrd="0" presId="urn:microsoft.com/office/officeart/2008/layout/VerticalCurvedList"/>
    <dgm:cxn modelId="{2065048C-9DF2-4EA0-AF55-60358A22A95B}" type="presParOf" srcId="{A01863D6-BA38-44E5-ACEA-5CC1DA6B3672}" destId="{BB3C9EC1-962A-4323-B05E-A848E126FCED}" srcOrd="0" destOrd="0" presId="urn:microsoft.com/office/officeart/2008/layout/VerticalCurvedList"/>
    <dgm:cxn modelId="{8EFB930F-5015-443E-A93F-EB7256F12264}" type="presParOf" srcId="{DE6B0B5C-98AE-49C5-85AF-68DAE7BFA6BB}" destId="{961D450E-83D3-4CA6-AFD9-9A15089AE334}" srcOrd="5" destOrd="0" presId="urn:microsoft.com/office/officeart/2008/layout/VerticalCurvedList"/>
    <dgm:cxn modelId="{5C26D133-AE5E-4DE9-81A2-D0C32EC98D49}" type="presParOf" srcId="{DE6B0B5C-98AE-49C5-85AF-68DAE7BFA6BB}" destId="{06CFEFE5-4A1A-4369-A0A6-AFBA42C626F6}" srcOrd="6" destOrd="0" presId="urn:microsoft.com/office/officeart/2008/layout/VerticalCurvedList"/>
    <dgm:cxn modelId="{1EC9EA8E-002B-40A4-93D6-E9C784DB14EB}" type="presParOf" srcId="{06CFEFE5-4A1A-4369-A0A6-AFBA42C626F6}" destId="{AD3BC708-5D04-472C-BB71-63D1E697AD2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468EA6-B42B-4E1E-B1BD-71DFA0BD83B4}">
      <dgm:prSet custT="1"/>
      <dgm:spPr>
        <a:solidFill>
          <a:srgbClr val="E8E800"/>
        </a:solidFill>
        <a:ln>
          <a:noFill/>
        </a:ln>
      </dgm:spPr>
      <dgm:t>
        <a:bodyPr/>
        <a:lstStyle/>
        <a:p>
          <a:r>
            <a:rPr lang="en-US" sz="2400" b="0" dirty="0" smtClean="0">
              <a:solidFill>
                <a:schemeClr val="tx1"/>
              </a:solidFill>
            </a:rPr>
            <a:t>Tax Registration</a:t>
          </a:r>
          <a:endParaRPr lang="en-US" sz="2400" b="0" dirty="0">
            <a:solidFill>
              <a:schemeClr val="tx1"/>
            </a:solidFill>
          </a:endParaRP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FA92AE4-DD12-49BE-8F5C-5B9D9B174470}">
      <dgm:prSet custT="1"/>
      <dgm:spPr>
        <a:solidFill>
          <a:srgbClr val="004D3F"/>
        </a:solidFill>
      </dgm:spPr>
      <dgm:t>
        <a:bodyPr/>
        <a:lstStyle/>
        <a:p>
          <a:r>
            <a:rPr lang="en-US" sz="2400" dirty="0" smtClean="0">
              <a:solidFill>
                <a:schemeClr val="bg1"/>
              </a:solidFill>
            </a:rPr>
            <a:t>Tax Audit Process</a:t>
          </a:r>
          <a:endParaRPr lang="en-US" sz="2400" dirty="0">
            <a:solidFill>
              <a:schemeClr val="bg1"/>
            </a:solidFill>
          </a:endParaRPr>
        </a:p>
      </dgm:t>
    </dgm:pt>
    <dgm:pt modelId="{096BB939-52CB-4F4D-90CB-91ECA7C7C2C7}" type="parTrans" cxnId="{3C337560-4481-4A01-B0B9-0416D94288CA}">
      <dgm:prSet/>
      <dgm:spPr/>
      <dgm:t>
        <a:bodyPr/>
        <a:lstStyle/>
        <a:p>
          <a:endParaRPr lang="en-US"/>
        </a:p>
      </dgm:t>
    </dgm:pt>
    <dgm:pt modelId="{E6536332-5502-491C-8AB4-3C7D5A11132E}" type="sibTrans" cxnId="{3C337560-4481-4A01-B0B9-0416D94288CA}">
      <dgm:prSet/>
      <dgm:spPr/>
      <dgm:t>
        <a:bodyPr/>
        <a:lstStyle/>
        <a:p>
          <a:endParaRPr lang="en-US"/>
        </a:p>
      </dgm:t>
    </dgm:pt>
    <dgm:pt modelId="{8A4AE2C7-2AEB-459B-AC59-6412BEC3747B}">
      <dgm:prSet custT="1"/>
      <dgm:spPr>
        <a:solidFill>
          <a:srgbClr val="E8E800"/>
        </a:solidFill>
        <a:ln>
          <a:noFill/>
        </a:ln>
      </dgm:spPr>
      <dgm:t>
        <a:bodyPr/>
        <a:lstStyle/>
        <a:p>
          <a:r>
            <a:rPr lang="en-US" sz="2400" dirty="0" smtClean="0">
              <a:solidFill>
                <a:schemeClr val="tx1"/>
              </a:solidFill>
            </a:rPr>
            <a:t>Recent Development (</a:t>
          </a:r>
          <a:r>
            <a:rPr lang="en-US" sz="2400" dirty="0" err="1" smtClean="0">
              <a:solidFill>
                <a:schemeClr val="tx1"/>
              </a:solidFill>
            </a:rPr>
            <a:t>Prakas</a:t>
          </a:r>
          <a:r>
            <a:rPr lang="en-US" sz="2400" dirty="0" smtClean="0">
              <a:solidFill>
                <a:schemeClr val="tx1"/>
              </a:solidFill>
            </a:rPr>
            <a:t> no. 464 </a:t>
          </a:r>
          <a:r>
            <a:rPr lang="en-US" sz="2400" dirty="0" err="1" smtClean="0">
              <a:solidFill>
                <a:schemeClr val="tx1"/>
              </a:solidFill>
            </a:rPr>
            <a:t>MEF.PrK</a:t>
          </a:r>
          <a:r>
            <a:rPr lang="en-US" sz="2400" dirty="0" smtClean="0">
              <a:solidFill>
                <a:schemeClr val="tx1"/>
              </a:solidFill>
            </a:rPr>
            <a:t>)</a:t>
          </a:r>
          <a:endParaRPr lang="en-US" sz="2400" dirty="0">
            <a:solidFill>
              <a:schemeClr val="tx1"/>
            </a:solidFill>
          </a:endParaRPr>
        </a:p>
      </dgm:t>
    </dgm:pt>
    <dgm:pt modelId="{B9B3F56F-262E-4DC7-9C99-01A47D169C49}" type="parTrans" cxnId="{C5AB93B7-9EB3-4BC4-ADC2-21F6B1D10BAE}">
      <dgm:prSet/>
      <dgm:spPr/>
      <dgm:t>
        <a:bodyPr/>
        <a:lstStyle/>
        <a:p>
          <a:endParaRPr lang="en-US"/>
        </a:p>
      </dgm:t>
    </dgm:pt>
    <dgm:pt modelId="{12E6EE60-1CF7-4D3A-82D7-A3D4ECFDF291}" type="sibTrans" cxnId="{C5AB93B7-9EB3-4BC4-ADC2-21F6B1D10BAE}">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3"/>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3"/>
      <dgm:spPr/>
    </dgm:pt>
    <dgm:pt modelId="{347A51D6-87C7-470E-A1D5-CC871389131E}" type="pres">
      <dgm:prSet presAssocID="{D7FEA7DF-A3CA-4D0F-B1C2-0B0E611D5E07}" presName="dstNode" presStyleLbl="node1" presStyleIdx="0" presStyleCnt="3"/>
      <dgm:spPr/>
    </dgm:pt>
    <dgm:pt modelId="{6AE5818E-C933-4943-A292-1179061B3300}" type="pres">
      <dgm:prSet presAssocID="{CA468EA6-B42B-4E1E-B1BD-71DFA0BD83B4}" presName="text_1" presStyleLbl="node1" presStyleIdx="0" presStyleCnt="3">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3"/>
      <dgm:spPr>
        <a:solidFill>
          <a:schemeClr val="bg1"/>
        </a:solidFill>
        <a:ln w="12700">
          <a:solidFill>
            <a:srgbClr val="004D3F"/>
          </a:solidFill>
        </a:ln>
      </dgm:spPr>
      <dgm:t>
        <a:bodyPr/>
        <a:lstStyle/>
        <a:p>
          <a:endParaRPr lang="en-US"/>
        </a:p>
      </dgm:t>
    </dgm:pt>
    <dgm:pt modelId="{DA540305-4576-447F-9B0B-9039B5AA97F7}" type="pres">
      <dgm:prSet presAssocID="{8A4AE2C7-2AEB-459B-AC59-6412BEC3747B}" presName="text_2" presStyleLbl="node1" presStyleIdx="1" presStyleCnt="3">
        <dgm:presLayoutVars>
          <dgm:bulletEnabled val="1"/>
        </dgm:presLayoutVars>
      </dgm:prSet>
      <dgm:spPr/>
      <dgm:t>
        <a:bodyPr/>
        <a:lstStyle/>
        <a:p>
          <a:endParaRPr lang="en-US"/>
        </a:p>
      </dgm:t>
    </dgm:pt>
    <dgm:pt modelId="{A01863D6-BA38-44E5-ACEA-5CC1DA6B3672}" type="pres">
      <dgm:prSet presAssocID="{8A4AE2C7-2AEB-459B-AC59-6412BEC3747B}" presName="accent_2" presStyleCnt="0"/>
      <dgm:spPr/>
    </dgm:pt>
    <dgm:pt modelId="{BB3C9EC1-962A-4323-B05E-A848E126FCED}" type="pres">
      <dgm:prSet presAssocID="{8A4AE2C7-2AEB-459B-AC59-6412BEC3747B}" presName="accentRepeatNode" presStyleLbl="solidFgAcc1" presStyleIdx="1" presStyleCnt="3"/>
      <dgm:spPr>
        <a:ln w="12700">
          <a:solidFill>
            <a:srgbClr val="004D3F"/>
          </a:solidFill>
        </a:ln>
      </dgm:spPr>
      <dgm:t>
        <a:bodyPr/>
        <a:lstStyle/>
        <a:p>
          <a:endParaRPr lang="en-US"/>
        </a:p>
      </dgm:t>
    </dgm:pt>
    <dgm:pt modelId="{BB3C5309-C5FA-41F2-A78D-250777889848}" type="pres">
      <dgm:prSet presAssocID="{0FA92AE4-DD12-49BE-8F5C-5B9D9B174470}" presName="text_3" presStyleLbl="node1" presStyleIdx="2" presStyleCnt="3">
        <dgm:presLayoutVars>
          <dgm:bulletEnabled val="1"/>
        </dgm:presLayoutVars>
      </dgm:prSet>
      <dgm:spPr/>
      <dgm:t>
        <a:bodyPr/>
        <a:lstStyle/>
        <a:p>
          <a:endParaRPr lang="en-US"/>
        </a:p>
      </dgm:t>
    </dgm:pt>
    <dgm:pt modelId="{64B01BDA-3B97-4D5F-9981-C68642417A7F}" type="pres">
      <dgm:prSet presAssocID="{0FA92AE4-DD12-49BE-8F5C-5B9D9B174470}" presName="accent_3" presStyleCnt="0"/>
      <dgm:spPr/>
    </dgm:pt>
    <dgm:pt modelId="{AD3BC708-5D04-472C-BB71-63D1E697AD29}" type="pres">
      <dgm:prSet presAssocID="{0FA92AE4-DD12-49BE-8F5C-5B9D9B174470}" presName="accentRepeatNode" presStyleLbl="solidFgAcc1" presStyleIdx="2" presStyleCnt="3"/>
      <dgm:spPr>
        <a:solidFill>
          <a:schemeClr val="bg1"/>
        </a:solidFill>
        <a:ln w="12700">
          <a:solidFill>
            <a:srgbClr val="004D3F"/>
          </a:solidFill>
        </a:ln>
      </dgm:spPr>
      <dgm:t>
        <a:bodyPr/>
        <a:lstStyle/>
        <a:p>
          <a:endParaRPr lang="en-US"/>
        </a:p>
      </dgm:t>
    </dgm:pt>
  </dgm:ptLst>
  <dgm:cxnLst>
    <dgm:cxn modelId="{1989D4DD-D18A-4087-9680-9E4F3C7DDBFD}" type="presOf" srcId="{CA468EA6-B42B-4E1E-B1BD-71DFA0BD83B4}" destId="{6AE5818E-C933-4943-A292-1179061B3300}" srcOrd="0" destOrd="0" presId="urn:microsoft.com/office/officeart/2008/layout/VerticalCurvedList"/>
    <dgm:cxn modelId="{3C337560-4481-4A01-B0B9-0416D94288CA}" srcId="{D7FEA7DF-A3CA-4D0F-B1C2-0B0E611D5E07}" destId="{0FA92AE4-DD12-49BE-8F5C-5B9D9B174470}" srcOrd="2" destOrd="0" parTransId="{096BB939-52CB-4F4D-90CB-91ECA7C7C2C7}" sibTransId="{E6536332-5502-491C-8AB4-3C7D5A11132E}"/>
    <dgm:cxn modelId="{4C78A329-0392-47FA-94CA-649522DDF534}" type="presOf" srcId="{850C2CE5-B046-48BF-BC54-AF6B61E31B48}" destId="{A253A597-C920-4997-A9A3-3F7073213D09}" srcOrd="0" destOrd="0" presId="urn:microsoft.com/office/officeart/2008/layout/VerticalCurvedList"/>
    <dgm:cxn modelId="{B02882EE-A5FF-4BDC-A1BC-C514F0A5A813}" srcId="{D7FEA7DF-A3CA-4D0F-B1C2-0B0E611D5E07}" destId="{CA468EA6-B42B-4E1E-B1BD-71DFA0BD83B4}" srcOrd="0" destOrd="0" parTransId="{5F0A5651-10AA-4131-B308-4AD9EE548262}" sibTransId="{850C2CE5-B046-48BF-BC54-AF6B61E31B48}"/>
    <dgm:cxn modelId="{9292B23F-5212-4F48-8A9C-7A6025BD5BBF}" type="presOf" srcId="{8A4AE2C7-2AEB-459B-AC59-6412BEC3747B}" destId="{DA540305-4576-447F-9B0B-9039B5AA97F7}" srcOrd="0" destOrd="0" presId="urn:microsoft.com/office/officeart/2008/layout/VerticalCurvedList"/>
    <dgm:cxn modelId="{2AE1612B-6EAB-49F6-9780-23E7D3D14EE0}" type="presOf" srcId="{0FA92AE4-DD12-49BE-8F5C-5B9D9B174470}" destId="{BB3C5309-C5FA-41F2-A78D-250777889848}" srcOrd="0" destOrd="0" presId="urn:microsoft.com/office/officeart/2008/layout/VerticalCurvedList"/>
    <dgm:cxn modelId="{C5AB93B7-9EB3-4BC4-ADC2-21F6B1D10BAE}" srcId="{D7FEA7DF-A3CA-4D0F-B1C2-0B0E611D5E07}" destId="{8A4AE2C7-2AEB-459B-AC59-6412BEC3747B}" srcOrd="1" destOrd="0" parTransId="{B9B3F56F-262E-4DC7-9C99-01A47D169C49}" sibTransId="{12E6EE60-1CF7-4D3A-82D7-A3D4ECFDF291}"/>
    <dgm:cxn modelId="{C7F36BDC-4319-49BB-8E82-9B5F6953864F}" type="presOf" srcId="{D7FEA7DF-A3CA-4D0F-B1C2-0B0E611D5E07}" destId="{D8BD6662-12BA-4370-B356-61889ED07F9D}" srcOrd="0" destOrd="0" presId="urn:microsoft.com/office/officeart/2008/layout/VerticalCurvedList"/>
    <dgm:cxn modelId="{138AE193-FAFC-4477-8D38-3F6E38BE8AE1}" type="presParOf" srcId="{D8BD6662-12BA-4370-B356-61889ED07F9D}" destId="{DE6B0B5C-98AE-49C5-85AF-68DAE7BFA6BB}" srcOrd="0" destOrd="0" presId="urn:microsoft.com/office/officeart/2008/layout/VerticalCurvedList"/>
    <dgm:cxn modelId="{1CD549F5-360D-4123-B682-26DC70D88AE3}" type="presParOf" srcId="{DE6B0B5C-98AE-49C5-85AF-68DAE7BFA6BB}" destId="{498EC5D1-3FEC-404F-B39F-C373C3477C87}" srcOrd="0" destOrd="0" presId="urn:microsoft.com/office/officeart/2008/layout/VerticalCurvedList"/>
    <dgm:cxn modelId="{EB67370B-F68C-41F6-B8FF-7B49F6ACC840}" type="presParOf" srcId="{498EC5D1-3FEC-404F-B39F-C373C3477C87}" destId="{813A8DFA-B1B7-4293-9723-B5CA2ACE767A}" srcOrd="0" destOrd="0" presId="urn:microsoft.com/office/officeart/2008/layout/VerticalCurvedList"/>
    <dgm:cxn modelId="{8F9B6D45-3352-4280-8DAA-0016BE94E535}" type="presParOf" srcId="{498EC5D1-3FEC-404F-B39F-C373C3477C87}" destId="{A253A597-C920-4997-A9A3-3F7073213D09}" srcOrd="1" destOrd="0" presId="urn:microsoft.com/office/officeart/2008/layout/VerticalCurvedList"/>
    <dgm:cxn modelId="{F05C6982-63F7-440E-92FB-1515600CB50D}" type="presParOf" srcId="{498EC5D1-3FEC-404F-B39F-C373C3477C87}" destId="{CEC1D7CD-0603-4DBB-AA50-D875D2C97A62}" srcOrd="2" destOrd="0" presId="urn:microsoft.com/office/officeart/2008/layout/VerticalCurvedList"/>
    <dgm:cxn modelId="{80245F6E-3A89-4452-8F44-5C6A8DC5221C}" type="presParOf" srcId="{498EC5D1-3FEC-404F-B39F-C373C3477C87}" destId="{347A51D6-87C7-470E-A1D5-CC871389131E}" srcOrd="3" destOrd="0" presId="urn:microsoft.com/office/officeart/2008/layout/VerticalCurvedList"/>
    <dgm:cxn modelId="{BCB486CD-4704-4F05-AAA3-78FAE61243DE}" type="presParOf" srcId="{DE6B0B5C-98AE-49C5-85AF-68DAE7BFA6BB}" destId="{6AE5818E-C933-4943-A292-1179061B3300}" srcOrd="1" destOrd="0" presId="urn:microsoft.com/office/officeart/2008/layout/VerticalCurvedList"/>
    <dgm:cxn modelId="{D07768D2-43BE-47C7-A813-2E517B3F14A3}" type="presParOf" srcId="{DE6B0B5C-98AE-49C5-85AF-68DAE7BFA6BB}" destId="{3CB4228F-9DCE-4AF9-A284-D341CDA701F4}" srcOrd="2" destOrd="0" presId="urn:microsoft.com/office/officeart/2008/layout/VerticalCurvedList"/>
    <dgm:cxn modelId="{C53FB70B-B929-4A2A-8EE4-D3A6B8CB58B2}" type="presParOf" srcId="{3CB4228F-9DCE-4AF9-A284-D341CDA701F4}" destId="{8F1D30C1-36A2-45BA-BBD0-782E2301BD12}" srcOrd="0" destOrd="0" presId="urn:microsoft.com/office/officeart/2008/layout/VerticalCurvedList"/>
    <dgm:cxn modelId="{E556C76C-7C8D-433A-817B-1CA18B7171BA}" type="presParOf" srcId="{DE6B0B5C-98AE-49C5-85AF-68DAE7BFA6BB}" destId="{DA540305-4576-447F-9B0B-9039B5AA97F7}" srcOrd="3" destOrd="0" presId="urn:microsoft.com/office/officeart/2008/layout/VerticalCurvedList"/>
    <dgm:cxn modelId="{EB269281-DFF3-4B8E-90D0-229D2FE97D09}" type="presParOf" srcId="{DE6B0B5C-98AE-49C5-85AF-68DAE7BFA6BB}" destId="{A01863D6-BA38-44E5-ACEA-5CC1DA6B3672}" srcOrd="4" destOrd="0" presId="urn:microsoft.com/office/officeart/2008/layout/VerticalCurvedList"/>
    <dgm:cxn modelId="{2306E9D2-5D6C-4317-9495-6D482658D79A}" type="presParOf" srcId="{A01863D6-BA38-44E5-ACEA-5CC1DA6B3672}" destId="{BB3C9EC1-962A-4323-B05E-A848E126FCED}" srcOrd="0" destOrd="0" presId="urn:microsoft.com/office/officeart/2008/layout/VerticalCurvedList"/>
    <dgm:cxn modelId="{EDC2EFAC-066E-42A0-88C8-46CBFE9B2B3F}" type="presParOf" srcId="{DE6B0B5C-98AE-49C5-85AF-68DAE7BFA6BB}" destId="{BB3C5309-C5FA-41F2-A78D-250777889848}" srcOrd="5" destOrd="0" presId="urn:microsoft.com/office/officeart/2008/layout/VerticalCurvedList"/>
    <dgm:cxn modelId="{4232C2AD-5F33-48A4-A19A-504C3AA1ABE4}" type="presParOf" srcId="{DE6B0B5C-98AE-49C5-85AF-68DAE7BFA6BB}" destId="{64B01BDA-3B97-4D5F-9981-C68642417A7F}" srcOrd="6" destOrd="0" presId="urn:microsoft.com/office/officeart/2008/layout/VerticalCurvedList"/>
    <dgm:cxn modelId="{D7FCCAC3-A340-4E6C-9BFB-86288FFA9EF9}" type="presParOf" srcId="{64B01BDA-3B97-4D5F-9981-C68642417A7F}" destId="{AD3BC708-5D04-472C-BB71-63D1E697AD2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F1533F-1DAB-4944-811C-90770AF4624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B4E6C06-9B97-43E5-9DC0-071D6AC0049D}">
      <dgm:prSet custT="1"/>
      <dgm:spPr>
        <a:solidFill>
          <a:srgbClr val="004D3F"/>
        </a:solidFill>
        <a:ln>
          <a:noFill/>
        </a:ln>
      </dgm:spPr>
      <dgm:t>
        <a:bodyPr/>
        <a:lstStyle/>
        <a:p>
          <a:pPr rtl="0"/>
          <a:r>
            <a:rPr lang="en-US" sz="2400" dirty="0" smtClean="0">
              <a:solidFill>
                <a:schemeClr val="bg1"/>
              </a:solidFill>
            </a:rPr>
            <a:t>Recap</a:t>
          </a:r>
          <a:endParaRPr lang="en-US" sz="2400" b="0" dirty="0">
            <a:solidFill>
              <a:schemeClr val="bg1"/>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a:ln>
          <a:solidFill>
            <a:srgbClr val="00463C"/>
          </a:solidFill>
        </a:ln>
      </dgm:spPr>
      <dgm:t>
        <a:bodyPr/>
        <a:lstStyle/>
        <a:p>
          <a:endParaRPr lang="en-US"/>
        </a:p>
      </dgm:t>
    </dgm:pt>
    <dgm:pt modelId="{A793F25E-17C2-4818-9B09-0974EEE863ED}">
      <dgm:prSet custT="1"/>
      <dgm:spPr>
        <a:solidFill>
          <a:srgbClr val="EBE728"/>
        </a:solidFill>
        <a:ln>
          <a:noFill/>
        </a:ln>
      </dgm:spPr>
      <dgm:t>
        <a:bodyPr/>
        <a:lstStyle/>
        <a:p>
          <a:pPr rtl="0"/>
          <a:r>
            <a:rPr lang="en-US" sz="2400" dirty="0" smtClean="0">
              <a:solidFill>
                <a:schemeClr val="tx1"/>
              </a:solidFill>
            </a:rPr>
            <a:t>National Minimum Wage</a:t>
          </a:r>
          <a:endParaRPr lang="en-US" sz="2400" b="0" dirty="0">
            <a:solidFill>
              <a:schemeClr val="tx1"/>
            </a:solidFill>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031EA41C-BF7B-4755-8CCD-8B5C0BBC2850}">
      <dgm:prSet custT="1"/>
      <dgm:spPr>
        <a:solidFill>
          <a:srgbClr val="EBE728"/>
        </a:solidFill>
        <a:ln>
          <a:noFill/>
        </a:ln>
      </dgm:spPr>
      <dgm:t>
        <a:bodyPr/>
        <a:lstStyle/>
        <a:p>
          <a:pPr rtl="0"/>
          <a:r>
            <a:rPr lang="en-US" sz="2400" dirty="0" smtClean="0">
              <a:solidFill>
                <a:schemeClr val="tx1"/>
              </a:solidFill>
            </a:rPr>
            <a:t>Labour Law Amendments </a:t>
          </a:r>
          <a:endParaRPr lang="en-US" sz="2400" b="0" dirty="0">
            <a:solidFill>
              <a:schemeClr val="tx1"/>
            </a:solidFill>
          </a:endParaRPr>
        </a:p>
      </dgm:t>
    </dgm:pt>
    <dgm:pt modelId="{16158057-E112-425D-8C12-1618CA546A68}" type="parTrans" cxnId="{8A2A4E94-5FB0-4F66-8E3C-733007502B31}">
      <dgm:prSet/>
      <dgm:spPr/>
      <dgm:t>
        <a:bodyPr/>
        <a:lstStyle/>
        <a:p>
          <a:endParaRPr lang="en-US"/>
        </a:p>
      </dgm:t>
    </dgm:pt>
    <dgm:pt modelId="{4DF2D7CC-6939-4B12-9D3E-B1CBD43C288C}" type="sibTrans" cxnId="{8A2A4E94-5FB0-4F66-8E3C-733007502B31}">
      <dgm:prSet/>
      <dgm:spPr/>
      <dgm:t>
        <a:bodyPr/>
        <a:lstStyle/>
        <a:p>
          <a:endParaRPr lang="en-US"/>
        </a:p>
      </dgm:t>
    </dgm:pt>
    <dgm:pt modelId="{DDBB1D81-A19D-4594-8E8C-F69D50F2BFAE}">
      <dgm:prSet custT="1"/>
      <dgm:spPr>
        <a:solidFill>
          <a:srgbClr val="EBE728"/>
        </a:solidFill>
      </dgm:spPr>
      <dgm:t>
        <a:bodyPr/>
        <a:lstStyle/>
        <a:p>
          <a:pPr rtl="0"/>
          <a:r>
            <a:rPr lang="en-US" sz="2400" dirty="0" smtClean="0">
              <a:solidFill>
                <a:schemeClr val="tx1"/>
              </a:solidFill>
            </a:rPr>
            <a:t>Other Reforms</a:t>
          </a:r>
          <a:endParaRPr lang="en-US" sz="2400" b="0" dirty="0">
            <a:solidFill>
              <a:schemeClr val="tx1"/>
            </a:solidFill>
          </a:endParaRPr>
        </a:p>
      </dgm:t>
    </dgm:pt>
    <dgm:pt modelId="{7032CE25-03CB-4BE6-AE8F-DACF09D55A46}" type="parTrans" cxnId="{C97FC3FD-C254-4A8B-AFA1-A737F123186C}">
      <dgm:prSet/>
      <dgm:spPr/>
      <dgm:t>
        <a:bodyPr/>
        <a:lstStyle/>
        <a:p>
          <a:endParaRPr lang="en-US"/>
        </a:p>
      </dgm:t>
    </dgm:pt>
    <dgm:pt modelId="{F80A4CD7-AFE5-4595-8456-96B9772D5B53}" type="sibTrans" cxnId="{C97FC3FD-C254-4A8B-AFA1-A737F123186C}">
      <dgm:prSet/>
      <dgm:spPr/>
      <dgm:t>
        <a:bodyPr/>
        <a:lstStyle/>
        <a:p>
          <a:endParaRPr lang="en-US"/>
        </a:p>
      </dgm:t>
    </dgm:pt>
    <dgm:pt modelId="{4174C511-10F5-495F-91C6-5120E54DDDF4}" type="pres">
      <dgm:prSet presAssocID="{D1F1533F-1DAB-4944-811C-90770AF46244}" presName="Name0" presStyleCnt="0">
        <dgm:presLayoutVars>
          <dgm:chMax val="7"/>
          <dgm:chPref val="7"/>
          <dgm:dir/>
        </dgm:presLayoutVars>
      </dgm:prSet>
      <dgm:spPr/>
      <dgm:t>
        <a:bodyPr/>
        <a:lstStyle/>
        <a:p>
          <a:endParaRPr lang="en-US"/>
        </a:p>
      </dgm:t>
    </dgm:pt>
    <dgm:pt modelId="{7EDFDC14-F42E-4FE7-9103-46DDAC1034EE}" type="pres">
      <dgm:prSet presAssocID="{D1F1533F-1DAB-4944-811C-90770AF46244}" presName="Name1" presStyleCnt="0"/>
      <dgm:spPr/>
    </dgm:pt>
    <dgm:pt modelId="{F71C15CF-92BB-4EEE-B0FA-3CB1F5520743}" type="pres">
      <dgm:prSet presAssocID="{D1F1533F-1DAB-4944-811C-90770AF46244}" presName="cycle" presStyleCnt="0"/>
      <dgm:spPr/>
    </dgm:pt>
    <dgm:pt modelId="{4DECCDA7-2DE4-4C58-A0F7-84E15DC08F26}" type="pres">
      <dgm:prSet presAssocID="{D1F1533F-1DAB-4944-811C-90770AF46244}" presName="srcNode" presStyleLbl="node1" presStyleIdx="0" presStyleCnt="4"/>
      <dgm:spPr/>
    </dgm:pt>
    <dgm:pt modelId="{FFAFF0B6-4CDF-4714-BBA9-29BC139647EE}" type="pres">
      <dgm:prSet presAssocID="{D1F1533F-1DAB-4944-811C-90770AF46244}" presName="conn" presStyleLbl="parChTrans1D2" presStyleIdx="0" presStyleCnt="1"/>
      <dgm:spPr/>
      <dgm:t>
        <a:bodyPr/>
        <a:lstStyle/>
        <a:p>
          <a:endParaRPr lang="en-US"/>
        </a:p>
      </dgm:t>
    </dgm:pt>
    <dgm:pt modelId="{C85F9034-C7A4-4098-B716-24EC4E920B09}" type="pres">
      <dgm:prSet presAssocID="{D1F1533F-1DAB-4944-811C-90770AF46244}" presName="extraNode" presStyleLbl="node1" presStyleIdx="0" presStyleCnt="4"/>
      <dgm:spPr/>
    </dgm:pt>
    <dgm:pt modelId="{DB2A8E37-BDAC-4E7D-B0FE-E3ADAA69D5AF}" type="pres">
      <dgm:prSet presAssocID="{D1F1533F-1DAB-4944-811C-90770AF46244}" presName="dstNode" presStyleLbl="node1" presStyleIdx="0" presStyleCnt="4"/>
      <dgm:spPr/>
    </dgm:pt>
    <dgm:pt modelId="{21C1BA07-E847-4DD5-B4A4-B89C1CCF214F}" type="pres">
      <dgm:prSet presAssocID="{CB4E6C06-9B97-43E5-9DC0-071D6AC0049D}" presName="text_1" presStyleLbl="node1" presStyleIdx="0" presStyleCnt="4">
        <dgm:presLayoutVars>
          <dgm:bulletEnabled val="1"/>
        </dgm:presLayoutVars>
      </dgm:prSet>
      <dgm:spPr/>
      <dgm:t>
        <a:bodyPr/>
        <a:lstStyle/>
        <a:p>
          <a:endParaRPr lang="en-US"/>
        </a:p>
      </dgm:t>
    </dgm:pt>
    <dgm:pt modelId="{37C7E60F-6462-4B5F-B4B1-D100D93D60AB}" type="pres">
      <dgm:prSet presAssocID="{CB4E6C06-9B97-43E5-9DC0-071D6AC0049D}" presName="accent_1" presStyleCnt="0"/>
      <dgm:spPr/>
    </dgm:pt>
    <dgm:pt modelId="{58D61993-132F-48F3-A634-016D752F7500}" type="pres">
      <dgm:prSet presAssocID="{CB4E6C06-9B97-43E5-9DC0-071D6AC0049D}" presName="accentRepeatNode" presStyleLbl="solidFgAcc1" presStyleIdx="0" presStyleCnt="4"/>
      <dgm:spPr>
        <a:solidFill>
          <a:schemeClr val="bg1"/>
        </a:solidFill>
        <a:ln>
          <a:solidFill>
            <a:srgbClr val="00463C"/>
          </a:solidFill>
        </a:ln>
      </dgm:spPr>
    </dgm:pt>
    <dgm:pt modelId="{683D2C90-CE7A-4AD6-84AE-9334A313FE7F}" type="pres">
      <dgm:prSet presAssocID="{A793F25E-17C2-4818-9B09-0974EEE863ED}" presName="text_2" presStyleLbl="node1" presStyleIdx="1" presStyleCnt="4">
        <dgm:presLayoutVars>
          <dgm:bulletEnabled val="1"/>
        </dgm:presLayoutVars>
      </dgm:prSet>
      <dgm:spPr/>
      <dgm:t>
        <a:bodyPr/>
        <a:lstStyle/>
        <a:p>
          <a:endParaRPr lang="en-US"/>
        </a:p>
      </dgm:t>
    </dgm:pt>
    <dgm:pt modelId="{C138676F-3526-46D0-A604-7564DB98776A}" type="pres">
      <dgm:prSet presAssocID="{A793F25E-17C2-4818-9B09-0974EEE863ED}" presName="accent_2" presStyleCnt="0"/>
      <dgm:spPr/>
    </dgm:pt>
    <dgm:pt modelId="{23043509-8A4F-4187-A4A0-E2B0FEF0C33E}" type="pres">
      <dgm:prSet presAssocID="{A793F25E-17C2-4818-9B09-0974EEE863ED}" presName="accentRepeatNode" presStyleLbl="solidFgAcc1" presStyleIdx="1" presStyleCnt="4"/>
      <dgm:spPr>
        <a:solidFill>
          <a:schemeClr val="bg1"/>
        </a:solidFill>
        <a:ln>
          <a:solidFill>
            <a:srgbClr val="00463C"/>
          </a:solidFill>
        </a:ln>
      </dgm:spPr>
    </dgm:pt>
    <dgm:pt modelId="{5DB160E7-9875-4B93-B716-5CF242A04C75}" type="pres">
      <dgm:prSet presAssocID="{031EA41C-BF7B-4755-8CCD-8B5C0BBC2850}" presName="text_3" presStyleLbl="node1" presStyleIdx="2" presStyleCnt="4">
        <dgm:presLayoutVars>
          <dgm:bulletEnabled val="1"/>
        </dgm:presLayoutVars>
      </dgm:prSet>
      <dgm:spPr/>
      <dgm:t>
        <a:bodyPr/>
        <a:lstStyle/>
        <a:p>
          <a:endParaRPr lang="en-US"/>
        </a:p>
      </dgm:t>
    </dgm:pt>
    <dgm:pt modelId="{F1C68A37-8F3C-4982-85F0-26C01C4CF7A0}" type="pres">
      <dgm:prSet presAssocID="{031EA41C-BF7B-4755-8CCD-8B5C0BBC2850}" presName="accent_3" presStyleCnt="0"/>
      <dgm:spPr/>
    </dgm:pt>
    <dgm:pt modelId="{11AAC05C-86B3-4E5E-85DB-FEF8F89C56D0}" type="pres">
      <dgm:prSet presAssocID="{031EA41C-BF7B-4755-8CCD-8B5C0BBC2850}" presName="accentRepeatNode" presStyleLbl="solidFgAcc1" presStyleIdx="2" presStyleCnt="4"/>
      <dgm:spPr>
        <a:solidFill>
          <a:schemeClr val="bg1"/>
        </a:solidFill>
        <a:ln>
          <a:solidFill>
            <a:srgbClr val="00463C"/>
          </a:solidFill>
        </a:ln>
      </dgm:spPr>
    </dgm:pt>
    <dgm:pt modelId="{0BD085CE-187E-4498-BA58-76185F201FD4}" type="pres">
      <dgm:prSet presAssocID="{DDBB1D81-A19D-4594-8E8C-F69D50F2BFAE}" presName="text_4" presStyleLbl="node1" presStyleIdx="3" presStyleCnt="4">
        <dgm:presLayoutVars>
          <dgm:bulletEnabled val="1"/>
        </dgm:presLayoutVars>
      </dgm:prSet>
      <dgm:spPr/>
      <dgm:t>
        <a:bodyPr/>
        <a:lstStyle/>
        <a:p>
          <a:endParaRPr lang="en-US"/>
        </a:p>
      </dgm:t>
    </dgm:pt>
    <dgm:pt modelId="{397B2D08-455A-437F-8D99-2E489785F379}" type="pres">
      <dgm:prSet presAssocID="{DDBB1D81-A19D-4594-8E8C-F69D50F2BFAE}" presName="accent_4" presStyleCnt="0"/>
      <dgm:spPr/>
    </dgm:pt>
    <dgm:pt modelId="{89AC2CF8-F5BB-431A-9ED9-4A70247B0884}" type="pres">
      <dgm:prSet presAssocID="{DDBB1D81-A19D-4594-8E8C-F69D50F2BFAE}" presName="accentRepeatNode" presStyleLbl="solidFgAcc1" presStyleIdx="3" presStyleCnt="4"/>
      <dgm:spPr>
        <a:ln>
          <a:solidFill>
            <a:srgbClr val="00463C"/>
          </a:solidFill>
        </a:ln>
      </dgm:spPr>
    </dgm:pt>
  </dgm:ptLst>
  <dgm:cxnLst>
    <dgm:cxn modelId="{21903CEF-6679-4189-873A-2BC29D7EA36C}" type="presOf" srcId="{CB4E6C06-9B97-43E5-9DC0-071D6AC0049D}" destId="{21C1BA07-E847-4DD5-B4A4-B89C1CCF214F}" srcOrd="0" destOrd="0" presId="urn:microsoft.com/office/officeart/2008/layout/VerticalCurvedList"/>
    <dgm:cxn modelId="{8A2A4E94-5FB0-4F66-8E3C-733007502B31}" srcId="{D1F1533F-1DAB-4944-811C-90770AF46244}" destId="{031EA41C-BF7B-4755-8CCD-8B5C0BBC2850}" srcOrd="2" destOrd="0" parTransId="{16158057-E112-425D-8C12-1618CA546A68}" sibTransId="{4DF2D7CC-6939-4B12-9D3E-B1CBD43C288C}"/>
    <dgm:cxn modelId="{86F21037-5018-44DB-ABB6-42717724B569}" type="presOf" srcId="{A793F25E-17C2-4818-9B09-0974EEE863ED}" destId="{683D2C90-CE7A-4AD6-84AE-9334A313FE7F}" srcOrd="0" destOrd="0" presId="urn:microsoft.com/office/officeart/2008/layout/VerticalCurvedList"/>
    <dgm:cxn modelId="{D4C33B34-D952-4B50-9040-FB8E1B036E5D}" srcId="{D1F1533F-1DAB-4944-811C-90770AF46244}" destId="{A793F25E-17C2-4818-9B09-0974EEE863ED}" srcOrd="1" destOrd="0" parTransId="{BD905060-F1A4-4A26-829A-7A63071C9996}" sibTransId="{73FF979E-C1C4-4C01-AF96-C8727A57F802}"/>
    <dgm:cxn modelId="{C97FC3FD-C254-4A8B-AFA1-A737F123186C}" srcId="{D1F1533F-1DAB-4944-811C-90770AF46244}" destId="{DDBB1D81-A19D-4594-8E8C-F69D50F2BFAE}" srcOrd="3" destOrd="0" parTransId="{7032CE25-03CB-4BE6-AE8F-DACF09D55A46}" sibTransId="{F80A4CD7-AFE5-4595-8456-96B9772D5B53}"/>
    <dgm:cxn modelId="{70032BCF-710C-424A-A156-1B001658FFDA}" type="presOf" srcId="{DDBB1D81-A19D-4594-8E8C-F69D50F2BFAE}" destId="{0BD085CE-187E-4498-BA58-76185F201FD4}" srcOrd="0" destOrd="0" presId="urn:microsoft.com/office/officeart/2008/layout/VerticalCurvedList"/>
    <dgm:cxn modelId="{D04616C1-D4EF-4898-9517-BA40E9690351}" type="presOf" srcId="{1F3F7903-3536-409B-ACB1-FB5B6802028D}" destId="{FFAFF0B6-4CDF-4714-BBA9-29BC139647EE}" srcOrd="0" destOrd="0" presId="urn:microsoft.com/office/officeart/2008/layout/VerticalCurvedList"/>
    <dgm:cxn modelId="{E4A8B773-FBF4-49F3-B8D7-44D1556A18CB}" srcId="{D1F1533F-1DAB-4944-811C-90770AF46244}" destId="{CB4E6C06-9B97-43E5-9DC0-071D6AC0049D}" srcOrd="0" destOrd="0" parTransId="{D12572B8-B0FB-454E-A903-1331E6227240}" sibTransId="{1F3F7903-3536-409B-ACB1-FB5B6802028D}"/>
    <dgm:cxn modelId="{DC43EB8A-96AB-42A4-949E-EC6C6DFEB52E}" type="presOf" srcId="{031EA41C-BF7B-4755-8CCD-8B5C0BBC2850}" destId="{5DB160E7-9875-4B93-B716-5CF242A04C75}" srcOrd="0" destOrd="0" presId="urn:microsoft.com/office/officeart/2008/layout/VerticalCurvedList"/>
    <dgm:cxn modelId="{E677E400-123F-43D5-A8C8-4B4E8FFFF497}" type="presOf" srcId="{D1F1533F-1DAB-4944-811C-90770AF46244}" destId="{4174C511-10F5-495F-91C6-5120E54DDDF4}" srcOrd="0" destOrd="0" presId="urn:microsoft.com/office/officeart/2008/layout/VerticalCurvedList"/>
    <dgm:cxn modelId="{9F28338C-2168-469D-8D86-C39D4BEC514C}" type="presParOf" srcId="{4174C511-10F5-495F-91C6-5120E54DDDF4}" destId="{7EDFDC14-F42E-4FE7-9103-46DDAC1034EE}" srcOrd="0" destOrd="0" presId="urn:microsoft.com/office/officeart/2008/layout/VerticalCurvedList"/>
    <dgm:cxn modelId="{48862809-19B0-4E2A-A44B-F015FCB656AE}" type="presParOf" srcId="{7EDFDC14-F42E-4FE7-9103-46DDAC1034EE}" destId="{F71C15CF-92BB-4EEE-B0FA-3CB1F5520743}" srcOrd="0" destOrd="0" presId="urn:microsoft.com/office/officeart/2008/layout/VerticalCurvedList"/>
    <dgm:cxn modelId="{B9A6D83A-691B-4460-A3BD-4090613BC610}" type="presParOf" srcId="{F71C15CF-92BB-4EEE-B0FA-3CB1F5520743}" destId="{4DECCDA7-2DE4-4C58-A0F7-84E15DC08F26}" srcOrd="0" destOrd="0" presId="urn:microsoft.com/office/officeart/2008/layout/VerticalCurvedList"/>
    <dgm:cxn modelId="{D4E6C2C7-1AA8-446D-A979-DFC9C696AD36}" type="presParOf" srcId="{F71C15CF-92BB-4EEE-B0FA-3CB1F5520743}" destId="{FFAFF0B6-4CDF-4714-BBA9-29BC139647EE}" srcOrd="1" destOrd="0" presId="urn:microsoft.com/office/officeart/2008/layout/VerticalCurvedList"/>
    <dgm:cxn modelId="{53893FBE-3A47-4718-8999-667819A856C2}" type="presParOf" srcId="{F71C15CF-92BB-4EEE-B0FA-3CB1F5520743}" destId="{C85F9034-C7A4-4098-B716-24EC4E920B09}" srcOrd="2" destOrd="0" presId="urn:microsoft.com/office/officeart/2008/layout/VerticalCurvedList"/>
    <dgm:cxn modelId="{9544408B-DEBB-40F0-9FBE-9500B16C730A}" type="presParOf" srcId="{F71C15CF-92BB-4EEE-B0FA-3CB1F5520743}" destId="{DB2A8E37-BDAC-4E7D-B0FE-E3ADAA69D5AF}" srcOrd="3" destOrd="0" presId="urn:microsoft.com/office/officeart/2008/layout/VerticalCurvedList"/>
    <dgm:cxn modelId="{870EF3E8-7B03-4695-AD0E-AB8F3D63C28A}" type="presParOf" srcId="{7EDFDC14-F42E-4FE7-9103-46DDAC1034EE}" destId="{21C1BA07-E847-4DD5-B4A4-B89C1CCF214F}" srcOrd="1" destOrd="0" presId="urn:microsoft.com/office/officeart/2008/layout/VerticalCurvedList"/>
    <dgm:cxn modelId="{0CEE97F8-DF53-4583-AA8B-E0CD046CCB24}" type="presParOf" srcId="{7EDFDC14-F42E-4FE7-9103-46DDAC1034EE}" destId="{37C7E60F-6462-4B5F-B4B1-D100D93D60AB}" srcOrd="2" destOrd="0" presId="urn:microsoft.com/office/officeart/2008/layout/VerticalCurvedList"/>
    <dgm:cxn modelId="{EAA89649-08B8-449A-80A4-6D7D1E7EB269}" type="presParOf" srcId="{37C7E60F-6462-4B5F-B4B1-D100D93D60AB}" destId="{58D61993-132F-48F3-A634-016D752F7500}" srcOrd="0" destOrd="0" presId="urn:microsoft.com/office/officeart/2008/layout/VerticalCurvedList"/>
    <dgm:cxn modelId="{BCD8D189-A29A-442C-B474-2A7871A8F686}" type="presParOf" srcId="{7EDFDC14-F42E-4FE7-9103-46DDAC1034EE}" destId="{683D2C90-CE7A-4AD6-84AE-9334A313FE7F}" srcOrd="3" destOrd="0" presId="urn:microsoft.com/office/officeart/2008/layout/VerticalCurvedList"/>
    <dgm:cxn modelId="{54D4FEDD-432E-4172-9DF8-EE5E53275D60}" type="presParOf" srcId="{7EDFDC14-F42E-4FE7-9103-46DDAC1034EE}" destId="{C138676F-3526-46D0-A604-7564DB98776A}" srcOrd="4" destOrd="0" presId="urn:microsoft.com/office/officeart/2008/layout/VerticalCurvedList"/>
    <dgm:cxn modelId="{68140463-A5D9-48A6-8814-11FD25F92978}" type="presParOf" srcId="{C138676F-3526-46D0-A604-7564DB98776A}" destId="{23043509-8A4F-4187-A4A0-E2B0FEF0C33E}" srcOrd="0" destOrd="0" presId="urn:microsoft.com/office/officeart/2008/layout/VerticalCurvedList"/>
    <dgm:cxn modelId="{5283A739-848E-49AE-923A-4A674E42DB10}" type="presParOf" srcId="{7EDFDC14-F42E-4FE7-9103-46DDAC1034EE}" destId="{5DB160E7-9875-4B93-B716-5CF242A04C75}" srcOrd="5" destOrd="0" presId="urn:microsoft.com/office/officeart/2008/layout/VerticalCurvedList"/>
    <dgm:cxn modelId="{1C8CE144-13ED-45D2-BB30-F287E200ABB1}" type="presParOf" srcId="{7EDFDC14-F42E-4FE7-9103-46DDAC1034EE}" destId="{F1C68A37-8F3C-4982-85F0-26C01C4CF7A0}" srcOrd="6" destOrd="0" presId="urn:microsoft.com/office/officeart/2008/layout/VerticalCurvedList"/>
    <dgm:cxn modelId="{1649149C-07C0-4913-91E4-5C3040516131}" type="presParOf" srcId="{F1C68A37-8F3C-4982-85F0-26C01C4CF7A0}" destId="{11AAC05C-86B3-4E5E-85DB-FEF8F89C56D0}" srcOrd="0" destOrd="0" presId="urn:microsoft.com/office/officeart/2008/layout/VerticalCurvedList"/>
    <dgm:cxn modelId="{961E4940-6C1D-4EA2-8BC4-B3F9ED5B399F}" type="presParOf" srcId="{7EDFDC14-F42E-4FE7-9103-46DDAC1034EE}" destId="{0BD085CE-187E-4498-BA58-76185F201FD4}" srcOrd="7" destOrd="0" presId="urn:microsoft.com/office/officeart/2008/layout/VerticalCurvedList"/>
    <dgm:cxn modelId="{A9904AD3-CC00-446B-A15D-AECF8343A64C}" type="presParOf" srcId="{7EDFDC14-F42E-4FE7-9103-46DDAC1034EE}" destId="{397B2D08-455A-437F-8D99-2E489785F379}" srcOrd="8" destOrd="0" presId="urn:microsoft.com/office/officeart/2008/layout/VerticalCurvedList"/>
    <dgm:cxn modelId="{48CA7B36-1427-453C-A417-B4EAE92F760E}" type="presParOf" srcId="{397B2D08-455A-437F-8D99-2E489785F379}" destId="{89AC2CF8-F5BB-431A-9ED9-4A70247B088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F1533F-1DAB-4944-811C-90770AF4624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CB4E6C06-9B97-43E5-9DC0-071D6AC0049D}">
      <dgm:prSet/>
      <dgm:spPr>
        <a:solidFill>
          <a:srgbClr val="00463C"/>
        </a:solidFill>
        <a:ln>
          <a:noFill/>
        </a:ln>
      </dgm:spPr>
      <dgm:t>
        <a:bodyPr/>
        <a:lstStyle/>
        <a:p>
          <a:pPr rtl="0"/>
          <a:r>
            <a:rPr lang="en-US" dirty="0" smtClean="0"/>
            <a:t>MOFAIC/ MOI</a:t>
          </a:r>
          <a:endParaRPr lang="en-US" b="1" dirty="0">
            <a:solidFill>
              <a:schemeClr val="bg1"/>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dgm:t>
        <a:bodyPr/>
        <a:lstStyle/>
        <a:p>
          <a:endParaRPr lang="en-US"/>
        </a:p>
      </dgm:t>
    </dgm:pt>
    <dgm:pt modelId="{A793F25E-17C2-4818-9B09-0974EEE863ED}">
      <dgm:prSet/>
      <dgm:spPr>
        <a:solidFill>
          <a:srgbClr val="00463C"/>
        </a:solidFill>
        <a:ln>
          <a:noFill/>
        </a:ln>
      </dgm:spPr>
      <dgm:t>
        <a:bodyPr/>
        <a:lstStyle/>
        <a:p>
          <a:pPr rtl="0"/>
          <a:r>
            <a:rPr lang="en-US" b="0" dirty="0" smtClean="0">
              <a:solidFill>
                <a:schemeClr val="bg1"/>
              </a:solidFill>
              <a:effectLst/>
              <a:latin typeface="Calibri"/>
              <a:ea typeface="Calibri"/>
              <a:cs typeface="DaunPenh"/>
            </a:rPr>
            <a:t>GDT</a:t>
          </a:r>
          <a:endParaRPr lang="en-US" b="0" dirty="0">
            <a:solidFill>
              <a:schemeClr val="bg1"/>
            </a:solidFill>
            <a:effectLst/>
            <a:latin typeface="Calibri"/>
            <a:ea typeface="Calibri"/>
            <a:cs typeface="DaunPenh"/>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031EA41C-BF7B-4755-8CCD-8B5C0BBC2850}">
      <dgm:prSet/>
      <dgm:spPr>
        <a:solidFill>
          <a:srgbClr val="EBE728"/>
        </a:solidFill>
        <a:ln>
          <a:noFill/>
        </a:ln>
      </dgm:spPr>
      <dgm:t>
        <a:bodyPr/>
        <a:lstStyle/>
        <a:p>
          <a:pPr rtl="0"/>
          <a:r>
            <a:rPr lang="en-US" b="1" dirty="0" smtClean="0">
              <a:solidFill>
                <a:srgbClr val="004D3F"/>
              </a:solidFill>
            </a:rPr>
            <a:t>MLVT</a:t>
          </a:r>
          <a:endParaRPr lang="en-US" b="1" dirty="0">
            <a:solidFill>
              <a:srgbClr val="004D3F"/>
            </a:solidFill>
          </a:endParaRPr>
        </a:p>
      </dgm:t>
    </dgm:pt>
    <dgm:pt modelId="{16158057-E112-425D-8C12-1618CA546A68}" type="parTrans" cxnId="{8A2A4E94-5FB0-4F66-8E3C-733007502B31}">
      <dgm:prSet/>
      <dgm:spPr/>
      <dgm:t>
        <a:bodyPr/>
        <a:lstStyle/>
        <a:p>
          <a:endParaRPr lang="en-US"/>
        </a:p>
      </dgm:t>
    </dgm:pt>
    <dgm:pt modelId="{4DF2D7CC-6939-4B12-9D3E-B1CBD43C288C}" type="sibTrans" cxnId="{8A2A4E94-5FB0-4F66-8E3C-733007502B31}">
      <dgm:prSet/>
      <dgm:spPr/>
      <dgm:t>
        <a:bodyPr/>
        <a:lstStyle/>
        <a:p>
          <a:endParaRPr lang="en-US"/>
        </a:p>
      </dgm:t>
    </dgm:pt>
    <dgm:pt modelId="{DDBB1D81-A19D-4594-8E8C-F69D50F2BFAE}">
      <dgm:prSet/>
      <dgm:spPr>
        <a:solidFill>
          <a:srgbClr val="EBE728"/>
        </a:solidFill>
        <a:ln>
          <a:noFill/>
        </a:ln>
      </dgm:spPr>
      <dgm:t>
        <a:bodyPr/>
        <a:lstStyle/>
        <a:p>
          <a:pPr rtl="0"/>
          <a:r>
            <a:rPr lang="en-US" b="1" dirty="0" smtClean="0">
              <a:solidFill>
                <a:srgbClr val="004D3F"/>
              </a:solidFill>
              <a:effectLst/>
              <a:latin typeface="Calibri"/>
              <a:ea typeface="Calibri"/>
              <a:cs typeface="DaunPenh"/>
            </a:rPr>
            <a:t>NSSF</a:t>
          </a:r>
          <a:endParaRPr lang="en-US" dirty="0"/>
        </a:p>
      </dgm:t>
    </dgm:pt>
    <dgm:pt modelId="{7032CE25-03CB-4BE6-AE8F-DACF09D55A46}" type="parTrans" cxnId="{C97FC3FD-C254-4A8B-AFA1-A737F123186C}">
      <dgm:prSet/>
      <dgm:spPr/>
      <dgm:t>
        <a:bodyPr/>
        <a:lstStyle/>
        <a:p>
          <a:endParaRPr lang="en-US"/>
        </a:p>
      </dgm:t>
    </dgm:pt>
    <dgm:pt modelId="{F80A4CD7-AFE5-4595-8456-96B9772D5B53}" type="sibTrans" cxnId="{C97FC3FD-C254-4A8B-AFA1-A737F123186C}">
      <dgm:prSet/>
      <dgm:spPr/>
      <dgm:t>
        <a:bodyPr/>
        <a:lstStyle/>
        <a:p>
          <a:endParaRPr lang="en-US"/>
        </a:p>
      </dgm:t>
    </dgm:pt>
    <dgm:pt modelId="{5839E0DB-6AC7-4F84-9AD7-41A8A24A7B93}">
      <dgm:prSet custT="1"/>
      <dgm:spPr>
        <a:solidFill>
          <a:schemeClr val="bg1">
            <a:lumMod val="85000"/>
            <a:alpha val="90000"/>
          </a:schemeClr>
        </a:solidFill>
        <a:ln>
          <a:noFill/>
        </a:ln>
      </dgm:spPr>
      <dgm:t>
        <a:bodyPr anchor="ctr"/>
        <a:lstStyle/>
        <a:p>
          <a:pPr marL="365760" rtl="0"/>
          <a:r>
            <a:rPr lang="en-US" sz="1400" dirty="0" smtClean="0"/>
            <a:t> </a:t>
          </a:r>
          <a:r>
            <a:rPr lang="en-US" sz="1400" dirty="0" smtClean="0">
              <a:solidFill>
                <a:schemeClr val="tx1"/>
              </a:solidFill>
            </a:rPr>
            <a:t>Registration with the MOFAIC/MOI </a:t>
          </a:r>
          <a:endParaRPr lang="en-US" sz="1400" dirty="0">
            <a:solidFill>
              <a:schemeClr val="tx1"/>
            </a:solidFill>
          </a:endParaRPr>
        </a:p>
      </dgm:t>
    </dgm:pt>
    <dgm:pt modelId="{A36DB170-A7B9-458F-9495-D3F0A3AD80A1}" type="parTrans" cxnId="{CFC5123A-5B2E-41AA-8CD2-56BC63E23704}">
      <dgm:prSet/>
      <dgm:spPr/>
      <dgm:t>
        <a:bodyPr/>
        <a:lstStyle/>
        <a:p>
          <a:endParaRPr lang="en-US"/>
        </a:p>
      </dgm:t>
    </dgm:pt>
    <dgm:pt modelId="{51C51E5F-46C5-4119-BCD6-1758B6C305A8}" type="sibTrans" cxnId="{CFC5123A-5B2E-41AA-8CD2-56BC63E23704}">
      <dgm:prSet/>
      <dgm:spPr/>
      <dgm:t>
        <a:bodyPr/>
        <a:lstStyle/>
        <a:p>
          <a:endParaRPr lang="en-US"/>
        </a:p>
      </dgm:t>
    </dgm:pt>
    <dgm:pt modelId="{FC9D9CD5-D82E-4138-8D7B-C69CDB0C27D6}">
      <dgm:prSet custT="1"/>
      <dgm:spPr>
        <a:solidFill>
          <a:schemeClr val="bg1">
            <a:lumMod val="85000"/>
            <a:alpha val="90000"/>
          </a:schemeClr>
        </a:solidFill>
        <a:ln>
          <a:noFill/>
        </a:ln>
      </dgm:spPr>
      <dgm:t>
        <a:bodyPr anchor="ctr"/>
        <a:lstStyle/>
        <a:p>
          <a:pPr marL="365760" rtl="0"/>
          <a:r>
            <a:rPr lang="en-US" sz="1400" dirty="0" smtClean="0"/>
            <a:t>Initial Enterprise Declarations (which has </a:t>
          </a:r>
          <a:r>
            <a:rPr lang="en-US" sz="1400" b="0" dirty="0" smtClean="0">
              <a:solidFill>
                <a:srgbClr val="FF0000"/>
              </a:solidFill>
            </a:rPr>
            <a:t>validity for three years</a:t>
          </a:r>
          <a:r>
            <a:rPr lang="en-US" sz="1400" dirty="0" smtClean="0"/>
            <a:t>)</a:t>
          </a:r>
          <a:endParaRPr lang="en-US" sz="1400" dirty="0">
            <a:solidFill>
              <a:schemeClr val="tx1"/>
            </a:solidFill>
          </a:endParaRPr>
        </a:p>
      </dgm:t>
    </dgm:pt>
    <dgm:pt modelId="{1E94C025-DEFA-40AA-B417-3966A6B3A878}" type="parTrans" cxnId="{4AFC0B2A-12A5-4E76-8B64-D554AE524545}">
      <dgm:prSet/>
      <dgm:spPr/>
      <dgm:t>
        <a:bodyPr/>
        <a:lstStyle/>
        <a:p>
          <a:endParaRPr lang="en-US"/>
        </a:p>
      </dgm:t>
    </dgm:pt>
    <dgm:pt modelId="{F9612A23-FFDA-42BF-9887-2596B2DF43B6}" type="sibTrans" cxnId="{4AFC0B2A-12A5-4E76-8B64-D554AE524545}">
      <dgm:prSet/>
      <dgm:spPr/>
      <dgm:t>
        <a:bodyPr/>
        <a:lstStyle/>
        <a:p>
          <a:endParaRPr lang="en-US"/>
        </a:p>
      </dgm:t>
    </dgm:pt>
    <dgm:pt modelId="{6A581219-1407-4FBE-B5FB-129D371AC23F}">
      <dgm:prSet custT="1"/>
      <dgm:spPr>
        <a:solidFill>
          <a:schemeClr val="bg1">
            <a:lumMod val="85000"/>
            <a:alpha val="90000"/>
          </a:schemeClr>
        </a:solidFill>
        <a:ln>
          <a:noFill/>
        </a:ln>
      </dgm:spPr>
      <dgm:t>
        <a:bodyPr anchor="ctr"/>
        <a:lstStyle/>
        <a:p>
          <a:pPr marL="365760"/>
          <a:r>
            <a:rPr lang="en-US" sz="1400" dirty="0" smtClean="0"/>
            <a:t>Monthly contributions rates: (1) o</a:t>
          </a:r>
          <a:r>
            <a:rPr lang="en-US" sz="1400" b="0" dirty="0" smtClean="0"/>
            <a:t>ccupational risk insurance: </a:t>
          </a:r>
          <a:r>
            <a:rPr lang="en-US" sz="1400" dirty="0" smtClean="0"/>
            <a:t>0.8% of average monthly wage of employee, raging from USD 0.4 to USD 2.4 per employee/month, paid by the employer to the NSSF; (2) </a:t>
          </a:r>
          <a:r>
            <a:rPr lang="en-US" sz="1400" dirty="0" smtClean="0">
              <a:solidFill>
                <a:srgbClr val="FF0000"/>
              </a:solidFill>
            </a:rPr>
            <a:t>h</a:t>
          </a:r>
          <a:r>
            <a:rPr lang="en-US" sz="1400" b="0" dirty="0" smtClean="0">
              <a:solidFill>
                <a:srgbClr val="FF0000"/>
              </a:solidFill>
            </a:rPr>
            <a:t>ealth care insurance</a:t>
          </a:r>
          <a:r>
            <a:rPr lang="en-US" sz="1400" dirty="0" smtClean="0">
              <a:solidFill>
                <a:srgbClr val="FF0000"/>
              </a:solidFill>
            </a:rPr>
            <a:t>: 2.6% of average monthly wage of employee, ranging from USD 1.3 to USD 7.8 per employee/month, paid by the employer to the NSSF</a:t>
          </a:r>
          <a:endParaRPr lang="en-US" sz="1400" dirty="0"/>
        </a:p>
      </dgm:t>
    </dgm:pt>
    <dgm:pt modelId="{DAFA8C72-EC4B-4121-82FA-A016213B4E2E}" type="parTrans" cxnId="{944EE158-3B17-4D9E-B833-54F20B939F77}">
      <dgm:prSet/>
      <dgm:spPr/>
      <dgm:t>
        <a:bodyPr/>
        <a:lstStyle/>
        <a:p>
          <a:endParaRPr lang="en-US"/>
        </a:p>
      </dgm:t>
    </dgm:pt>
    <dgm:pt modelId="{78C6579C-6CDB-418A-BE48-C5EDEDBE1DFC}" type="sibTrans" cxnId="{944EE158-3B17-4D9E-B833-54F20B939F77}">
      <dgm:prSet/>
      <dgm:spPr/>
      <dgm:t>
        <a:bodyPr/>
        <a:lstStyle/>
        <a:p>
          <a:endParaRPr lang="en-US"/>
        </a:p>
      </dgm:t>
    </dgm:pt>
    <dgm:pt modelId="{8E69322B-083F-4424-A11C-C8C709B90D25}">
      <dgm:prSet custT="1"/>
      <dgm:spPr>
        <a:solidFill>
          <a:schemeClr val="bg1">
            <a:lumMod val="85000"/>
            <a:alpha val="90000"/>
          </a:schemeClr>
        </a:solidFill>
        <a:ln>
          <a:noFill/>
        </a:ln>
      </dgm:spPr>
      <dgm:t>
        <a:bodyPr anchor="ctr"/>
        <a:lstStyle/>
        <a:p>
          <a:pPr marL="365760"/>
          <a:r>
            <a:rPr lang="en-US" sz="1400" dirty="0" smtClean="0">
              <a:solidFill>
                <a:srgbClr val="FF0000"/>
              </a:solidFill>
            </a:rPr>
            <a:t>Pension scheme not yet operational but expected in 2019. Unemployment scheme to follow.</a:t>
          </a:r>
          <a:endParaRPr lang="en-US" sz="1400" dirty="0">
            <a:solidFill>
              <a:srgbClr val="FF0000"/>
            </a:solidFill>
          </a:endParaRPr>
        </a:p>
      </dgm:t>
    </dgm:pt>
    <dgm:pt modelId="{A8D2F2F1-AA09-4413-A392-107D400F9543}" type="parTrans" cxnId="{042FCAA3-79A3-4EB4-92DC-D4AE45EB3F7E}">
      <dgm:prSet/>
      <dgm:spPr/>
      <dgm:t>
        <a:bodyPr/>
        <a:lstStyle/>
        <a:p>
          <a:endParaRPr lang="en-US"/>
        </a:p>
      </dgm:t>
    </dgm:pt>
    <dgm:pt modelId="{3FD80677-F85B-4F0A-9FEF-A819C2E6BFAD}" type="sibTrans" cxnId="{042FCAA3-79A3-4EB4-92DC-D4AE45EB3F7E}">
      <dgm:prSet/>
      <dgm:spPr/>
      <dgm:t>
        <a:bodyPr/>
        <a:lstStyle/>
        <a:p>
          <a:endParaRPr lang="en-US"/>
        </a:p>
      </dgm:t>
    </dgm:pt>
    <dgm:pt modelId="{5AB9A39F-1B44-4958-A595-37AEF926A0D9}">
      <dgm:prSet custT="1"/>
      <dgm:spPr>
        <a:solidFill>
          <a:schemeClr val="bg1">
            <a:lumMod val="85000"/>
            <a:alpha val="90000"/>
          </a:schemeClr>
        </a:solidFill>
        <a:ln>
          <a:noFill/>
        </a:ln>
      </dgm:spPr>
      <dgm:t>
        <a:bodyPr anchor="ctr"/>
        <a:lstStyle/>
        <a:p>
          <a:pPr marL="365760" rtl="0"/>
          <a:r>
            <a:rPr lang="en-US" sz="1400" dirty="0" smtClean="0"/>
            <a:t>Initial Employee Declarations</a:t>
          </a:r>
          <a:endParaRPr lang="en-US" sz="1400" dirty="0">
            <a:solidFill>
              <a:schemeClr val="tx1"/>
            </a:solidFill>
          </a:endParaRPr>
        </a:p>
      </dgm:t>
    </dgm:pt>
    <dgm:pt modelId="{A43E6F4E-2FC9-4D49-A827-E80CB3F6B49D}" type="parTrans" cxnId="{0E698ED4-C105-49BD-883C-C8D7B6420EF3}">
      <dgm:prSet/>
      <dgm:spPr/>
      <dgm:t>
        <a:bodyPr/>
        <a:lstStyle/>
        <a:p>
          <a:endParaRPr lang="en-US"/>
        </a:p>
      </dgm:t>
    </dgm:pt>
    <dgm:pt modelId="{0BEBF303-A148-43F1-A69B-95C0830C1144}" type="sibTrans" cxnId="{0E698ED4-C105-49BD-883C-C8D7B6420EF3}">
      <dgm:prSet/>
      <dgm:spPr/>
      <dgm:t>
        <a:bodyPr/>
        <a:lstStyle/>
        <a:p>
          <a:endParaRPr lang="en-US"/>
        </a:p>
      </dgm:t>
    </dgm:pt>
    <dgm:pt modelId="{D9B8345D-61B4-44C3-8F32-A6C8AC3E481B}">
      <dgm:prSet custT="1"/>
      <dgm:spPr>
        <a:solidFill>
          <a:schemeClr val="bg1">
            <a:lumMod val="85000"/>
            <a:alpha val="90000"/>
          </a:schemeClr>
        </a:solidFill>
        <a:ln>
          <a:noFill/>
        </a:ln>
      </dgm:spPr>
      <dgm:t>
        <a:bodyPr anchor="ctr"/>
        <a:lstStyle/>
        <a:p>
          <a:pPr marL="365760" rtl="0"/>
          <a:r>
            <a:rPr lang="en-US" sz="1400" dirty="0" smtClean="0"/>
            <a:t>Issuance of Establishment Book and Payroll Ledger</a:t>
          </a:r>
          <a:endParaRPr lang="en-US" sz="1400" dirty="0">
            <a:solidFill>
              <a:schemeClr val="tx1"/>
            </a:solidFill>
          </a:endParaRPr>
        </a:p>
      </dgm:t>
    </dgm:pt>
    <dgm:pt modelId="{9E4848DE-50AF-43A8-96FE-53598E29BE98}" type="parTrans" cxnId="{12C91E08-1116-43D8-9581-19D6CF4FC976}">
      <dgm:prSet/>
      <dgm:spPr/>
      <dgm:t>
        <a:bodyPr/>
        <a:lstStyle/>
        <a:p>
          <a:endParaRPr lang="en-US"/>
        </a:p>
      </dgm:t>
    </dgm:pt>
    <dgm:pt modelId="{85C90CDC-6240-4530-AA98-7F7B815A0E70}" type="sibTrans" cxnId="{12C91E08-1116-43D8-9581-19D6CF4FC976}">
      <dgm:prSet/>
      <dgm:spPr/>
      <dgm:t>
        <a:bodyPr/>
        <a:lstStyle/>
        <a:p>
          <a:endParaRPr lang="en-US"/>
        </a:p>
      </dgm:t>
    </dgm:pt>
    <dgm:pt modelId="{3305742A-DF19-47C8-A8DC-80C115F073DE}">
      <dgm:prSet custT="1"/>
      <dgm:spPr>
        <a:solidFill>
          <a:schemeClr val="bg1">
            <a:lumMod val="85000"/>
            <a:alpha val="90000"/>
          </a:schemeClr>
        </a:solidFill>
        <a:ln>
          <a:noFill/>
        </a:ln>
      </dgm:spPr>
      <dgm:t>
        <a:bodyPr anchor="ctr"/>
        <a:lstStyle/>
        <a:p>
          <a:pPr marL="365760" rtl="0"/>
          <a:r>
            <a:rPr lang="en-US" sz="1400" dirty="0" smtClean="0"/>
            <a:t>Approval of Foreign Employee Quota (10% cap) &amp; issuance of Work Permits</a:t>
          </a:r>
          <a:endParaRPr lang="en-US" sz="1400" dirty="0">
            <a:solidFill>
              <a:schemeClr val="tx1"/>
            </a:solidFill>
          </a:endParaRPr>
        </a:p>
      </dgm:t>
    </dgm:pt>
    <dgm:pt modelId="{F7C72641-57D3-4004-B6B3-93A56C4DA20C}" type="parTrans" cxnId="{97A9DBEF-2CAA-4A60-A047-FC9B00B8C72F}">
      <dgm:prSet/>
      <dgm:spPr/>
      <dgm:t>
        <a:bodyPr/>
        <a:lstStyle/>
        <a:p>
          <a:endParaRPr lang="en-US"/>
        </a:p>
      </dgm:t>
    </dgm:pt>
    <dgm:pt modelId="{2A8E1C84-2840-4FC4-8909-CA129ED1F59E}" type="sibTrans" cxnId="{97A9DBEF-2CAA-4A60-A047-FC9B00B8C72F}">
      <dgm:prSet/>
      <dgm:spPr/>
      <dgm:t>
        <a:bodyPr/>
        <a:lstStyle/>
        <a:p>
          <a:endParaRPr lang="en-US"/>
        </a:p>
      </dgm:t>
    </dgm:pt>
    <dgm:pt modelId="{50E4E14F-27AF-472A-B633-BA05D9E0DDEA}">
      <dgm:prSet custT="1"/>
      <dgm:spPr>
        <a:solidFill>
          <a:schemeClr val="bg1">
            <a:lumMod val="85000"/>
            <a:alpha val="90000"/>
          </a:schemeClr>
        </a:solidFill>
        <a:ln>
          <a:noFill/>
        </a:ln>
      </dgm:spPr>
      <dgm:t>
        <a:bodyPr anchor="ctr"/>
        <a:lstStyle/>
        <a:p>
          <a:pPr marL="365760" rtl="0"/>
          <a:r>
            <a:rPr lang="en-US" sz="1400" dirty="0" smtClean="0"/>
            <a:t>Registration of employee reps &amp; IWRs (if ≥8 employees) and other large employer obligations</a:t>
          </a:r>
          <a:endParaRPr lang="en-US" sz="1400" dirty="0">
            <a:solidFill>
              <a:schemeClr val="tx1"/>
            </a:solidFill>
          </a:endParaRPr>
        </a:p>
      </dgm:t>
    </dgm:pt>
    <dgm:pt modelId="{C443151C-6903-4683-9A86-530CC7F8838F}" type="parTrans" cxnId="{5F1E1898-E6B4-4ABC-9984-FA54F38353E0}">
      <dgm:prSet/>
      <dgm:spPr/>
      <dgm:t>
        <a:bodyPr/>
        <a:lstStyle/>
        <a:p>
          <a:endParaRPr lang="en-US"/>
        </a:p>
      </dgm:t>
    </dgm:pt>
    <dgm:pt modelId="{7304D54D-0063-4D74-89AC-D1479CFEEF51}" type="sibTrans" cxnId="{5F1E1898-E6B4-4ABC-9984-FA54F38353E0}">
      <dgm:prSet/>
      <dgm:spPr/>
      <dgm:t>
        <a:bodyPr/>
        <a:lstStyle/>
        <a:p>
          <a:endParaRPr lang="en-US"/>
        </a:p>
      </dgm:t>
    </dgm:pt>
    <dgm:pt modelId="{A63EC6C1-3338-4896-BC5C-784EFAE30702}">
      <dgm:prSet custT="1"/>
      <dgm:spPr>
        <a:solidFill>
          <a:schemeClr val="bg1">
            <a:lumMod val="85000"/>
            <a:alpha val="90000"/>
          </a:schemeClr>
        </a:solidFill>
        <a:ln>
          <a:noFill/>
        </a:ln>
      </dgm:spPr>
      <dgm:t>
        <a:bodyPr anchor="ctr"/>
        <a:lstStyle/>
        <a:p>
          <a:pPr marL="365760" rtl="0"/>
          <a:r>
            <a:rPr lang="en-US" sz="1400" dirty="0" smtClean="0">
              <a:solidFill>
                <a:schemeClr val="tx1"/>
              </a:solidFill>
            </a:rPr>
            <a:t>Tax registration certificate</a:t>
          </a:r>
          <a:endParaRPr lang="en-US" sz="1400" dirty="0"/>
        </a:p>
      </dgm:t>
    </dgm:pt>
    <dgm:pt modelId="{D416FC02-3415-460F-9E13-58B5EA23CF2B}" type="parTrans" cxnId="{27AD1438-AF97-4E6C-9DD5-BF09DDDCF872}">
      <dgm:prSet/>
      <dgm:spPr/>
      <dgm:t>
        <a:bodyPr/>
        <a:lstStyle/>
        <a:p>
          <a:endParaRPr lang="en-US"/>
        </a:p>
      </dgm:t>
    </dgm:pt>
    <dgm:pt modelId="{6336A6C3-2F3C-4621-A706-144F6407EBF7}" type="sibTrans" cxnId="{27AD1438-AF97-4E6C-9DD5-BF09DDDCF872}">
      <dgm:prSet/>
      <dgm:spPr/>
      <dgm:t>
        <a:bodyPr/>
        <a:lstStyle/>
        <a:p>
          <a:endParaRPr lang="en-US"/>
        </a:p>
      </dgm:t>
    </dgm:pt>
    <dgm:pt modelId="{B347F895-C1C1-4AF8-B601-83FEC6644389}">
      <dgm:prSet custT="1"/>
      <dgm:spPr>
        <a:solidFill>
          <a:schemeClr val="bg1">
            <a:lumMod val="85000"/>
            <a:alpha val="90000"/>
          </a:schemeClr>
        </a:solidFill>
        <a:ln>
          <a:noFill/>
        </a:ln>
      </dgm:spPr>
      <dgm:t>
        <a:bodyPr anchor="ctr"/>
        <a:lstStyle/>
        <a:p>
          <a:pPr marL="365760" rtl="0"/>
          <a:r>
            <a:rPr lang="en-US" sz="1400" dirty="0" smtClean="0">
              <a:solidFill>
                <a:schemeClr val="tx1"/>
              </a:solidFill>
            </a:rPr>
            <a:t>Tax registration identification card</a:t>
          </a:r>
          <a:endParaRPr lang="en-US" sz="1400" dirty="0">
            <a:solidFill>
              <a:schemeClr val="tx1"/>
            </a:solidFill>
          </a:endParaRPr>
        </a:p>
      </dgm:t>
    </dgm:pt>
    <dgm:pt modelId="{01570B65-D207-47BC-BF13-1530F8B03114}" type="parTrans" cxnId="{6501A6D2-7F56-40A4-B136-3D5DA515A764}">
      <dgm:prSet/>
      <dgm:spPr/>
      <dgm:t>
        <a:bodyPr/>
        <a:lstStyle/>
        <a:p>
          <a:endParaRPr lang="en-US"/>
        </a:p>
      </dgm:t>
    </dgm:pt>
    <dgm:pt modelId="{5A9DA358-0171-41E8-8E8A-7A9C3F8BFF7E}" type="sibTrans" cxnId="{6501A6D2-7F56-40A4-B136-3D5DA515A764}">
      <dgm:prSet/>
      <dgm:spPr/>
      <dgm:t>
        <a:bodyPr/>
        <a:lstStyle/>
        <a:p>
          <a:endParaRPr lang="en-US"/>
        </a:p>
      </dgm:t>
    </dgm:pt>
    <dgm:pt modelId="{118115FD-FDF6-4B8E-8317-7140CDA31208}">
      <dgm:prSet custT="1"/>
      <dgm:spPr>
        <a:solidFill>
          <a:schemeClr val="bg1">
            <a:lumMod val="85000"/>
            <a:alpha val="90000"/>
          </a:schemeClr>
        </a:solidFill>
        <a:ln>
          <a:noFill/>
        </a:ln>
      </dgm:spPr>
      <dgm:t>
        <a:bodyPr anchor="ctr"/>
        <a:lstStyle/>
        <a:p>
          <a:pPr marL="365760" rtl="0"/>
          <a:r>
            <a:rPr lang="en-US" sz="1400" dirty="0" smtClean="0">
              <a:solidFill>
                <a:schemeClr val="tx1"/>
              </a:solidFill>
            </a:rPr>
            <a:t>Confirmation letter</a:t>
          </a:r>
          <a:endParaRPr lang="en-US" sz="1400" dirty="0">
            <a:solidFill>
              <a:schemeClr val="tx1"/>
            </a:solidFill>
          </a:endParaRPr>
        </a:p>
      </dgm:t>
    </dgm:pt>
    <dgm:pt modelId="{F672525D-E6A3-4E27-AE82-CFC1C1DA1B2E}" type="parTrans" cxnId="{A22457C6-19C7-4931-93EB-822224F95295}">
      <dgm:prSet/>
      <dgm:spPr/>
      <dgm:t>
        <a:bodyPr/>
        <a:lstStyle/>
        <a:p>
          <a:endParaRPr lang="en-US"/>
        </a:p>
      </dgm:t>
    </dgm:pt>
    <dgm:pt modelId="{06347735-A3F6-4A6E-B3AC-4E49E5A1765E}" type="sibTrans" cxnId="{A22457C6-19C7-4931-93EB-822224F95295}">
      <dgm:prSet/>
      <dgm:spPr/>
      <dgm:t>
        <a:bodyPr/>
        <a:lstStyle/>
        <a:p>
          <a:endParaRPr lang="en-US"/>
        </a:p>
      </dgm:t>
    </dgm:pt>
    <dgm:pt modelId="{C0B565BA-FA83-4E6A-A193-54F1AAA70B08}" type="pres">
      <dgm:prSet presAssocID="{D1F1533F-1DAB-4944-811C-90770AF46244}" presName="Name0" presStyleCnt="0">
        <dgm:presLayoutVars>
          <dgm:dir/>
          <dgm:animLvl val="lvl"/>
          <dgm:resizeHandles/>
        </dgm:presLayoutVars>
      </dgm:prSet>
      <dgm:spPr/>
      <dgm:t>
        <a:bodyPr/>
        <a:lstStyle/>
        <a:p>
          <a:endParaRPr lang="en-US"/>
        </a:p>
      </dgm:t>
    </dgm:pt>
    <dgm:pt modelId="{822A34A4-036A-40F9-B924-32ED12BCAEB5}" type="pres">
      <dgm:prSet presAssocID="{CB4E6C06-9B97-43E5-9DC0-071D6AC0049D}" presName="linNode" presStyleCnt="0"/>
      <dgm:spPr/>
    </dgm:pt>
    <dgm:pt modelId="{930CEE21-7B8F-487E-9530-36ADB41E1432}" type="pres">
      <dgm:prSet presAssocID="{CB4E6C06-9B97-43E5-9DC0-071D6AC0049D}" presName="parentShp" presStyleLbl="node1" presStyleIdx="0" presStyleCnt="4" custScaleX="54307" custScaleY="108635" custLinFactNeighborX="-244">
        <dgm:presLayoutVars>
          <dgm:bulletEnabled val="1"/>
        </dgm:presLayoutVars>
      </dgm:prSet>
      <dgm:spPr/>
      <dgm:t>
        <a:bodyPr/>
        <a:lstStyle/>
        <a:p>
          <a:endParaRPr lang="en-US"/>
        </a:p>
      </dgm:t>
    </dgm:pt>
    <dgm:pt modelId="{57EC18C6-FE30-4D16-8F17-AD2002DDF5F8}" type="pres">
      <dgm:prSet presAssocID="{CB4E6C06-9B97-43E5-9DC0-071D6AC0049D}" presName="childShp" presStyleLbl="bgAccFollowNode1" presStyleIdx="0" presStyleCnt="4" custScaleX="127110" custScaleY="96477" custLinFactNeighborX="-3892" custLinFactNeighborY="1638">
        <dgm:presLayoutVars>
          <dgm:bulletEnabled val="1"/>
        </dgm:presLayoutVars>
      </dgm:prSet>
      <dgm:spPr>
        <a:prstGeom prst="roundRect">
          <a:avLst/>
        </a:prstGeom>
      </dgm:spPr>
      <dgm:t>
        <a:bodyPr/>
        <a:lstStyle/>
        <a:p>
          <a:endParaRPr lang="en-US"/>
        </a:p>
      </dgm:t>
    </dgm:pt>
    <dgm:pt modelId="{4D929EBD-301C-4690-A3B0-35149A21117F}" type="pres">
      <dgm:prSet presAssocID="{1F3F7903-3536-409B-ACB1-FB5B6802028D}" presName="spacing" presStyleCnt="0"/>
      <dgm:spPr/>
    </dgm:pt>
    <dgm:pt modelId="{E4545CEF-773B-4C56-B7E2-F4B41F2A3BBA}" type="pres">
      <dgm:prSet presAssocID="{A793F25E-17C2-4818-9B09-0974EEE863ED}" presName="linNode" presStyleCnt="0"/>
      <dgm:spPr/>
    </dgm:pt>
    <dgm:pt modelId="{623C3530-2E9E-4D79-9515-9F09BC7D2E9B}" type="pres">
      <dgm:prSet presAssocID="{A793F25E-17C2-4818-9B09-0974EEE863ED}" presName="parentShp" presStyleLbl="node1" presStyleIdx="1" presStyleCnt="4" custScaleX="54651" custScaleY="134798" custLinFactNeighborX="-126" custLinFactNeighborY="-1821">
        <dgm:presLayoutVars>
          <dgm:bulletEnabled val="1"/>
        </dgm:presLayoutVars>
      </dgm:prSet>
      <dgm:spPr/>
      <dgm:t>
        <a:bodyPr/>
        <a:lstStyle/>
        <a:p>
          <a:endParaRPr lang="en-US"/>
        </a:p>
      </dgm:t>
    </dgm:pt>
    <dgm:pt modelId="{8C47B2A1-99B5-46BD-BCA2-8233CEFBC74F}" type="pres">
      <dgm:prSet presAssocID="{A793F25E-17C2-4818-9B09-0974EEE863ED}" presName="childShp" presStyleLbl="bgAccFollowNode1" presStyleIdx="1" presStyleCnt="4" custScaleX="127877" custScaleY="128001" custLinFactNeighborX="-4439" custLinFactNeighborY="1465">
        <dgm:presLayoutVars>
          <dgm:bulletEnabled val="1"/>
        </dgm:presLayoutVars>
      </dgm:prSet>
      <dgm:spPr>
        <a:prstGeom prst="roundRect">
          <a:avLst/>
        </a:prstGeom>
      </dgm:spPr>
      <dgm:t>
        <a:bodyPr/>
        <a:lstStyle/>
        <a:p>
          <a:endParaRPr lang="en-US"/>
        </a:p>
      </dgm:t>
    </dgm:pt>
    <dgm:pt modelId="{3CE608AF-DFC5-4183-972C-9FFBAB8BB410}" type="pres">
      <dgm:prSet presAssocID="{73FF979E-C1C4-4C01-AF96-C8727A57F802}" presName="spacing" presStyleCnt="0"/>
      <dgm:spPr/>
    </dgm:pt>
    <dgm:pt modelId="{DC62DDB8-D149-4B90-9959-FE343006871C}" type="pres">
      <dgm:prSet presAssocID="{031EA41C-BF7B-4755-8CCD-8B5C0BBC2850}" presName="linNode" presStyleCnt="0"/>
      <dgm:spPr/>
    </dgm:pt>
    <dgm:pt modelId="{93306625-0400-4416-8963-557B6C901FCE}" type="pres">
      <dgm:prSet presAssocID="{031EA41C-BF7B-4755-8CCD-8B5C0BBC2850}" presName="parentShp" presStyleLbl="node1" presStyleIdx="2" presStyleCnt="4" custScaleX="56303" custScaleY="169200" custLinFactNeighborX="-177" custLinFactNeighborY="-1546">
        <dgm:presLayoutVars>
          <dgm:bulletEnabled val="1"/>
        </dgm:presLayoutVars>
      </dgm:prSet>
      <dgm:spPr/>
      <dgm:t>
        <a:bodyPr/>
        <a:lstStyle/>
        <a:p>
          <a:endParaRPr lang="en-US"/>
        </a:p>
      </dgm:t>
    </dgm:pt>
    <dgm:pt modelId="{FFFD3EAD-37F8-4CE9-9B50-8E7753B2D875}" type="pres">
      <dgm:prSet presAssocID="{031EA41C-BF7B-4755-8CCD-8B5C0BBC2850}" presName="childShp" presStyleLbl="bgAccFollowNode1" presStyleIdx="2" presStyleCnt="4" custScaleX="128941" custScaleY="158322" custLinFactNeighborX="-4205" custLinFactNeighborY="-4537">
        <dgm:presLayoutVars>
          <dgm:bulletEnabled val="1"/>
        </dgm:presLayoutVars>
      </dgm:prSet>
      <dgm:spPr>
        <a:prstGeom prst="roundRect">
          <a:avLst/>
        </a:prstGeom>
      </dgm:spPr>
      <dgm:t>
        <a:bodyPr/>
        <a:lstStyle/>
        <a:p>
          <a:endParaRPr lang="en-US"/>
        </a:p>
      </dgm:t>
    </dgm:pt>
    <dgm:pt modelId="{483F889C-1078-47C2-BBC7-9B4174B33E39}" type="pres">
      <dgm:prSet presAssocID="{4DF2D7CC-6939-4B12-9D3E-B1CBD43C288C}" presName="spacing" presStyleCnt="0"/>
      <dgm:spPr/>
    </dgm:pt>
    <dgm:pt modelId="{6DC06F2C-8521-4AA5-84BB-5B2DF7ECCA4F}" type="pres">
      <dgm:prSet presAssocID="{DDBB1D81-A19D-4594-8E8C-F69D50F2BFAE}" presName="linNode" presStyleCnt="0"/>
      <dgm:spPr/>
    </dgm:pt>
    <dgm:pt modelId="{7CA16CB0-4933-42C5-AC60-F7E178EB45B6}" type="pres">
      <dgm:prSet presAssocID="{DDBB1D81-A19D-4594-8E8C-F69D50F2BFAE}" presName="parentShp" presStyleLbl="node1" presStyleIdx="3" presStyleCnt="4" custScaleX="56420" custScaleY="147996" custLinFactNeighborX="-4271">
        <dgm:presLayoutVars>
          <dgm:bulletEnabled val="1"/>
        </dgm:presLayoutVars>
      </dgm:prSet>
      <dgm:spPr/>
      <dgm:t>
        <a:bodyPr/>
        <a:lstStyle/>
        <a:p>
          <a:endParaRPr lang="en-US"/>
        </a:p>
      </dgm:t>
    </dgm:pt>
    <dgm:pt modelId="{A1B9344F-BD65-4CCE-AEEA-C6A45F1A23EF}" type="pres">
      <dgm:prSet presAssocID="{DDBB1D81-A19D-4594-8E8C-F69D50F2BFAE}" presName="childShp" presStyleLbl="bgAccFollowNode1" presStyleIdx="3" presStyleCnt="4" custScaleX="135049" custScaleY="153387" custLinFactNeighborX="-4656" custLinFactNeighborY="-5212">
        <dgm:presLayoutVars>
          <dgm:bulletEnabled val="1"/>
        </dgm:presLayoutVars>
      </dgm:prSet>
      <dgm:spPr>
        <a:prstGeom prst="roundRect">
          <a:avLst/>
        </a:prstGeom>
      </dgm:spPr>
      <dgm:t>
        <a:bodyPr/>
        <a:lstStyle/>
        <a:p>
          <a:endParaRPr lang="en-US"/>
        </a:p>
      </dgm:t>
    </dgm:pt>
  </dgm:ptLst>
  <dgm:cxnLst>
    <dgm:cxn modelId="{20926EDB-EA75-469A-947A-CFBFF1DDD704}" type="presOf" srcId="{5AB9A39F-1B44-4958-A595-37AEF926A0D9}" destId="{FFFD3EAD-37F8-4CE9-9B50-8E7753B2D875}" srcOrd="0" destOrd="1" presId="urn:microsoft.com/office/officeart/2005/8/layout/vList6"/>
    <dgm:cxn modelId="{6501A6D2-7F56-40A4-B136-3D5DA515A764}" srcId="{A793F25E-17C2-4818-9B09-0974EEE863ED}" destId="{B347F895-C1C1-4AF8-B601-83FEC6644389}" srcOrd="1" destOrd="0" parTransId="{01570B65-D207-47BC-BF13-1530F8B03114}" sibTransId="{5A9DA358-0171-41E8-8E8A-7A9C3F8BFF7E}"/>
    <dgm:cxn modelId="{82BFAD00-E19D-4800-BF89-89819D1FAD41}" type="presOf" srcId="{3305742A-DF19-47C8-A8DC-80C115F073DE}" destId="{FFFD3EAD-37F8-4CE9-9B50-8E7753B2D875}" srcOrd="0" destOrd="3" presId="urn:microsoft.com/office/officeart/2005/8/layout/vList6"/>
    <dgm:cxn modelId="{27AD1438-AF97-4E6C-9DD5-BF09DDDCF872}" srcId="{A793F25E-17C2-4818-9B09-0974EEE863ED}" destId="{A63EC6C1-3338-4896-BC5C-784EFAE30702}" srcOrd="0" destOrd="0" parTransId="{D416FC02-3415-460F-9E13-58B5EA23CF2B}" sibTransId="{6336A6C3-2F3C-4621-A706-144F6407EBF7}"/>
    <dgm:cxn modelId="{A4C6BADC-57D9-49A2-B9C8-646D73F41CFC}" type="presOf" srcId="{118115FD-FDF6-4B8E-8317-7140CDA31208}" destId="{8C47B2A1-99B5-46BD-BCA2-8233CEFBC74F}" srcOrd="0" destOrd="2" presId="urn:microsoft.com/office/officeart/2005/8/layout/vList6"/>
    <dgm:cxn modelId="{CFC5123A-5B2E-41AA-8CD2-56BC63E23704}" srcId="{CB4E6C06-9B97-43E5-9DC0-071D6AC0049D}" destId="{5839E0DB-6AC7-4F84-9AD7-41A8A24A7B93}" srcOrd="0" destOrd="0" parTransId="{A36DB170-A7B9-458F-9495-D3F0A3AD80A1}" sibTransId="{51C51E5F-46C5-4119-BCD6-1758B6C305A8}"/>
    <dgm:cxn modelId="{D7359478-0FD5-40B5-B88E-26ACDCC88C82}" type="presOf" srcId="{50E4E14F-27AF-472A-B633-BA05D9E0DDEA}" destId="{FFFD3EAD-37F8-4CE9-9B50-8E7753B2D875}" srcOrd="0" destOrd="4" presId="urn:microsoft.com/office/officeart/2005/8/layout/vList6"/>
    <dgm:cxn modelId="{C97FC3FD-C254-4A8B-AFA1-A737F123186C}" srcId="{D1F1533F-1DAB-4944-811C-90770AF46244}" destId="{DDBB1D81-A19D-4594-8E8C-F69D50F2BFAE}" srcOrd="3" destOrd="0" parTransId="{7032CE25-03CB-4BE6-AE8F-DACF09D55A46}" sibTransId="{F80A4CD7-AFE5-4595-8456-96B9772D5B53}"/>
    <dgm:cxn modelId="{67D0B699-AF5B-4C55-BD05-4EAC47A652CF}" type="presOf" srcId="{D9B8345D-61B4-44C3-8F32-A6C8AC3E481B}" destId="{FFFD3EAD-37F8-4CE9-9B50-8E7753B2D875}" srcOrd="0" destOrd="2" presId="urn:microsoft.com/office/officeart/2005/8/layout/vList6"/>
    <dgm:cxn modelId="{A22457C6-19C7-4931-93EB-822224F95295}" srcId="{A793F25E-17C2-4818-9B09-0974EEE863ED}" destId="{118115FD-FDF6-4B8E-8317-7140CDA31208}" srcOrd="2" destOrd="0" parTransId="{F672525D-E6A3-4E27-AE82-CFC1C1DA1B2E}" sibTransId="{06347735-A3F6-4A6E-B3AC-4E49E5A1765E}"/>
    <dgm:cxn modelId="{4AFC0B2A-12A5-4E76-8B64-D554AE524545}" srcId="{031EA41C-BF7B-4755-8CCD-8B5C0BBC2850}" destId="{FC9D9CD5-D82E-4138-8D7B-C69CDB0C27D6}" srcOrd="0" destOrd="0" parTransId="{1E94C025-DEFA-40AA-B417-3966A6B3A878}" sibTransId="{F9612A23-FFDA-42BF-9887-2596B2DF43B6}"/>
    <dgm:cxn modelId="{20BCFDDF-98BD-4D17-9B1B-0D22E0E8DC51}" type="presOf" srcId="{CB4E6C06-9B97-43E5-9DC0-071D6AC0049D}" destId="{930CEE21-7B8F-487E-9530-36ADB41E1432}" srcOrd="0" destOrd="0" presId="urn:microsoft.com/office/officeart/2005/8/layout/vList6"/>
    <dgm:cxn modelId="{7D2E1C66-8B73-41DC-94DE-96533AB4CAB8}" type="presOf" srcId="{6A581219-1407-4FBE-B5FB-129D371AC23F}" destId="{A1B9344F-BD65-4CCE-AEEA-C6A45F1A23EF}" srcOrd="0" destOrd="0" presId="urn:microsoft.com/office/officeart/2005/8/layout/vList6"/>
    <dgm:cxn modelId="{12C91E08-1116-43D8-9581-19D6CF4FC976}" srcId="{031EA41C-BF7B-4755-8CCD-8B5C0BBC2850}" destId="{D9B8345D-61B4-44C3-8F32-A6C8AC3E481B}" srcOrd="2" destOrd="0" parTransId="{9E4848DE-50AF-43A8-96FE-53598E29BE98}" sibTransId="{85C90CDC-6240-4530-AA98-7F7B815A0E70}"/>
    <dgm:cxn modelId="{97A9DBEF-2CAA-4A60-A047-FC9B00B8C72F}" srcId="{031EA41C-BF7B-4755-8CCD-8B5C0BBC2850}" destId="{3305742A-DF19-47C8-A8DC-80C115F073DE}" srcOrd="3" destOrd="0" parTransId="{F7C72641-57D3-4004-B6B3-93A56C4DA20C}" sibTransId="{2A8E1C84-2840-4FC4-8909-CA129ED1F59E}"/>
    <dgm:cxn modelId="{8DBCA068-E46E-41EE-8842-949421106935}" type="presOf" srcId="{FC9D9CD5-D82E-4138-8D7B-C69CDB0C27D6}" destId="{FFFD3EAD-37F8-4CE9-9B50-8E7753B2D875}" srcOrd="0" destOrd="0" presId="urn:microsoft.com/office/officeart/2005/8/layout/vList6"/>
    <dgm:cxn modelId="{AD1810B2-441C-4004-B0F7-110BB5F788CC}" type="presOf" srcId="{031EA41C-BF7B-4755-8CCD-8B5C0BBC2850}" destId="{93306625-0400-4416-8963-557B6C901FCE}" srcOrd="0" destOrd="0" presId="urn:microsoft.com/office/officeart/2005/8/layout/vList6"/>
    <dgm:cxn modelId="{5F1E1898-E6B4-4ABC-9984-FA54F38353E0}" srcId="{031EA41C-BF7B-4755-8CCD-8B5C0BBC2850}" destId="{50E4E14F-27AF-472A-B633-BA05D9E0DDEA}" srcOrd="4" destOrd="0" parTransId="{C443151C-6903-4683-9A86-530CC7F8838F}" sibTransId="{7304D54D-0063-4D74-89AC-D1479CFEEF51}"/>
    <dgm:cxn modelId="{8EA6D40D-639E-44BF-9933-BFD064F2283D}" type="presOf" srcId="{A793F25E-17C2-4818-9B09-0974EEE863ED}" destId="{623C3530-2E9E-4D79-9515-9F09BC7D2E9B}" srcOrd="0" destOrd="0" presId="urn:microsoft.com/office/officeart/2005/8/layout/vList6"/>
    <dgm:cxn modelId="{944EE158-3B17-4D9E-B833-54F20B939F77}" srcId="{DDBB1D81-A19D-4594-8E8C-F69D50F2BFAE}" destId="{6A581219-1407-4FBE-B5FB-129D371AC23F}" srcOrd="0" destOrd="0" parTransId="{DAFA8C72-EC4B-4121-82FA-A016213B4E2E}" sibTransId="{78C6579C-6CDB-418A-BE48-C5EDEDBE1DFC}"/>
    <dgm:cxn modelId="{26910B43-0FD6-4A68-8EEB-43A7B61AC49B}" type="presOf" srcId="{8E69322B-083F-4424-A11C-C8C709B90D25}" destId="{A1B9344F-BD65-4CCE-AEEA-C6A45F1A23EF}" srcOrd="0" destOrd="1" presId="urn:microsoft.com/office/officeart/2005/8/layout/vList6"/>
    <dgm:cxn modelId="{E4A8B773-FBF4-49F3-B8D7-44D1556A18CB}" srcId="{D1F1533F-1DAB-4944-811C-90770AF46244}" destId="{CB4E6C06-9B97-43E5-9DC0-071D6AC0049D}" srcOrd="0" destOrd="0" parTransId="{D12572B8-B0FB-454E-A903-1331E6227240}" sibTransId="{1F3F7903-3536-409B-ACB1-FB5B6802028D}"/>
    <dgm:cxn modelId="{8A2A4E94-5FB0-4F66-8E3C-733007502B31}" srcId="{D1F1533F-1DAB-4944-811C-90770AF46244}" destId="{031EA41C-BF7B-4755-8CCD-8B5C0BBC2850}" srcOrd="2" destOrd="0" parTransId="{16158057-E112-425D-8C12-1618CA546A68}" sibTransId="{4DF2D7CC-6939-4B12-9D3E-B1CBD43C288C}"/>
    <dgm:cxn modelId="{8ACE1032-8E94-49F2-9A24-163D5598771B}" type="presOf" srcId="{5839E0DB-6AC7-4F84-9AD7-41A8A24A7B93}" destId="{57EC18C6-FE30-4D16-8F17-AD2002DDF5F8}" srcOrd="0" destOrd="0" presId="urn:microsoft.com/office/officeart/2005/8/layout/vList6"/>
    <dgm:cxn modelId="{0E698ED4-C105-49BD-883C-C8D7B6420EF3}" srcId="{031EA41C-BF7B-4755-8CCD-8B5C0BBC2850}" destId="{5AB9A39F-1B44-4958-A595-37AEF926A0D9}" srcOrd="1" destOrd="0" parTransId="{A43E6F4E-2FC9-4D49-A827-E80CB3F6B49D}" sibTransId="{0BEBF303-A148-43F1-A69B-95C0830C1144}"/>
    <dgm:cxn modelId="{042FCAA3-79A3-4EB4-92DC-D4AE45EB3F7E}" srcId="{DDBB1D81-A19D-4594-8E8C-F69D50F2BFAE}" destId="{8E69322B-083F-4424-A11C-C8C709B90D25}" srcOrd="1" destOrd="0" parTransId="{A8D2F2F1-AA09-4413-A392-107D400F9543}" sibTransId="{3FD80677-F85B-4F0A-9FEF-A819C2E6BFAD}"/>
    <dgm:cxn modelId="{933536CB-C74D-451F-99ED-C6E31DD8E420}" type="presOf" srcId="{D1F1533F-1DAB-4944-811C-90770AF46244}" destId="{C0B565BA-FA83-4E6A-A193-54F1AAA70B08}" srcOrd="0" destOrd="0" presId="urn:microsoft.com/office/officeart/2005/8/layout/vList6"/>
    <dgm:cxn modelId="{22CBF8A6-96AE-4290-BD2A-BB0A440416A0}" type="presOf" srcId="{DDBB1D81-A19D-4594-8E8C-F69D50F2BFAE}" destId="{7CA16CB0-4933-42C5-AC60-F7E178EB45B6}" srcOrd="0" destOrd="0" presId="urn:microsoft.com/office/officeart/2005/8/layout/vList6"/>
    <dgm:cxn modelId="{D4C33B34-D952-4B50-9040-FB8E1B036E5D}" srcId="{D1F1533F-1DAB-4944-811C-90770AF46244}" destId="{A793F25E-17C2-4818-9B09-0974EEE863ED}" srcOrd="1" destOrd="0" parTransId="{BD905060-F1A4-4A26-829A-7A63071C9996}" sibTransId="{73FF979E-C1C4-4C01-AF96-C8727A57F802}"/>
    <dgm:cxn modelId="{0E5126DA-AD2A-4304-9047-A1BF0FEC190A}" type="presOf" srcId="{A63EC6C1-3338-4896-BC5C-784EFAE30702}" destId="{8C47B2A1-99B5-46BD-BCA2-8233CEFBC74F}" srcOrd="0" destOrd="0" presId="urn:microsoft.com/office/officeart/2005/8/layout/vList6"/>
    <dgm:cxn modelId="{922699AD-F1D1-455B-B62E-720FE4237D24}" type="presOf" srcId="{B347F895-C1C1-4AF8-B601-83FEC6644389}" destId="{8C47B2A1-99B5-46BD-BCA2-8233CEFBC74F}" srcOrd="0" destOrd="1" presId="urn:microsoft.com/office/officeart/2005/8/layout/vList6"/>
    <dgm:cxn modelId="{DB3A0DE4-FBE2-40CD-9DF9-FB7FE3D10332}" type="presParOf" srcId="{C0B565BA-FA83-4E6A-A193-54F1AAA70B08}" destId="{822A34A4-036A-40F9-B924-32ED12BCAEB5}" srcOrd="0" destOrd="0" presId="urn:microsoft.com/office/officeart/2005/8/layout/vList6"/>
    <dgm:cxn modelId="{F5873E1D-928B-4BBB-B901-95F4BEDE2B63}" type="presParOf" srcId="{822A34A4-036A-40F9-B924-32ED12BCAEB5}" destId="{930CEE21-7B8F-487E-9530-36ADB41E1432}" srcOrd="0" destOrd="0" presId="urn:microsoft.com/office/officeart/2005/8/layout/vList6"/>
    <dgm:cxn modelId="{73432838-70F4-4E58-B66D-A4BEB4AF56A4}" type="presParOf" srcId="{822A34A4-036A-40F9-B924-32ED12BCAEB5}" destId="{57EC18C6-FE30-4D16-8F17-AD2002DDF5F8}" srcOrd="1" destOrd="0" presId="urn:microsoft.com/office/officeart/2005/8/layout/vList6"/>
    <dgm:cxn modelId="{8BB3C407-1722-46DE-A9D9-4843917C2A57}" type="presParOf" srcId="{C0B565BA-FA83-4E6A-A193-54F1AAA70B08}" destId="{4D929EBD-301C-4690-A3B0-35149A21117F}" srcOrd="1" destOrd="0" presId="urn:microsoft.com/office/officeart/2005/8/layout/vList6"/>
    <dgm:cxn modelId="{B9B037D4-FD81-40C6-8DF6-E553F5D812AC}" type="presParOf" srcId="{C0B565BA-FA83-4E6A-A193-54F1AAA70B08}" destId="{E4545CEF-773B-4C56-B7E2-F4B41F2A3BBA}" srcOrd="2" destOrd="0" presId="urn:microsoft.com/office/officeart/2005/8/layout/vList6"/>
    <dgm:cxn modelId="{EF1FFD08-8A8B-4CB2-86DD-CB6B20A768D2}" type="presParOf" srcId="{E4545CEF-773B-4C56-B7E2-F4B41F2A3BBA}" destId="{623C3530-2E9E-4D79-9515-9F09BC7D2E9B}" srcOrd="0" destOrd="0" presId="urn:microsoft.com/office/officeart/2005/8/layout/vList6"/>
    <dgm:cxn modelId="{86BBF9A3-2287-4ADD-B0AA-A4531B93B0ED}" type="presParOf" srcId="{E4545CEF-773B-4C56-B7E2-F4B41F2A3BBA}" destId="{8C47B2A1-99B5-46BD-BCA2-8233CEFBC74F}" srcOrd="1" destOrd="0" presId="urn:microsoft.com/office/officeart/2005/8/layout/vList6"/>
    <dgm:cxn modelId="{DB293A4F-8A2E-4E9B-9072-2D4B35D08F9A}" type="presParOf" srcId="{C0B565BA-FA83-4E6A-A193-54F1AAA70B08}" destId="{3CE608AF-DFC5-4183-972C-9FFBAB8BB410}" srcOrd="3" destOrd="0" presId="urn:microsoft.com/office/officeart/2005/8/layout/vList6"/>
    <dgm:cxn modelId="{6A71CB1A-65DC-41E5-94AE-237C7D2D493D}" type="presParOf" srcId="{C0B565BA-FA83-4E6A-A193-54F1AAA70B08}" destId="{DC62DDB8-D149-4B90-9959-FE343006871C}" srcOrd="4" destOrd="0" presId="urn:microsoft.com/office/officeart/2005/8/layout/vList6"/>
    <dgm:cxn modelId="{913407EC-0540-4A77-A56E-601FA4D35487}" type="presParOf" srcId="{DC62DDB8-D149-4B90-9959-FE343006871C}" destId="{93306625-0400-4416-8963-557B6C901FCE}" srcOrd="0" destOrd="0" presId="urn:microsoft.com/office/officeart/2005/8/layout/vList6"/>
    <dgm:cxn modelId="{BF29F420-8211-41DE-9F39-B8345F645BE6}" type="presParOf" srcId="{DC62DDB8-D149-4B90-9959-FE343006871C}" destId="{FFFD3EAD-37F8-4CE9-9B50-8E7753B2D875}" srcOrd="1" destOrd="0" presId="urn:microsoft.com/office/officeart/2005/8/layout/vList6"/>
    <dgm:cxn modelId="{E7097F8F-B1FD-44CC-82C2-B1CBC9963D96}" type="presParOf" srcId="{C0B565BA-FA83-4E6A-A193-54F1AAA70B08}" destId="{483F889C-1078-47C2-BBC7-9B4174B33E39}" srcOrd="5" destOrd="0" presId="urn:microsoft.com/office/officeart/2005/8/layout/vList6"/>
    <dgm:cxn modelId="{55C49628-5E54-4A11-9FB9-83B7C893BFE1}" type="presParOf" srcId="{C0B565BA-FA83-4E6A-A193-54F1AAA70B08}" destId="{6DC06F2C-8521-4AA5-84BB-5B2DF7ECCA4F}" srcOrd="6" destOrd="0" presId="urn:microsoft.com/office/officeart/2005/8/layout/vList6"/>
    <dgm:cxn modelId="{6FEBC850-B10A-4A04-ACCF-F5486054B451}" type="presParOf" srcId="{6DC06F2C-8521-4AA5-84BB-5B2DF7ECCA4F}" destId="{7CA16CB0-4933-42C5-AC60-F7E178EB45B6}" srcOrd="0" destOrd="0" presId="urn:microsoft.com/office/officeart/2005/8/layout/vList6"/>
    <dgm:cxn modelId="{2BA2E14C-528D-4B97-9CA5-C855169E653D}" type="presParOf" srcId="{6DC06F2C-8521-4AA5-84BB-5B2DF7ECCA4F}" destId="{A1B9344F-BD65-4CCE-AEEA-C6A45F1A23E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1F1533F-1DAB-4944-811C-90770AF4624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1046D973-488B-4EA0-A080-755A26C4F67E}">
      <dgm:prSet custT="1"/>
      <dgm:spPr>
        <a:solidFill>
          <a:srgbClr val="EBE728"/>
        </a:solidFill>
        <a:ln>
          <a:noFill/>
        </a:ln>
      </dgm:spPr>
      <dgm:t>
        <a:bodyPr/>
        <a:lstStyle/>
        <a:p>
          <a:pPr rtl="0"/>
          <a:r>
            <a:rPr lang="en-US" sz="2300" b="1" dirty="0" smtClean="0">
              <a:solidFill>
                <a:srgbClr val="00463C"/>
              </a:solidFill>
              <a:effectLst/>
              <a:latin typeface="Calibri"/>
              <a:ea typeface="Calibri"/>
              <a:cs typeface="DaunPenh"/>
            </a:rPr>
            <a:t>Foreign Employee Quota</a:t>
          </a:r>
          <a:endParaRPr lang="en-US" sz="2300" dirty="0">
            <a:solidFill>
              <a:srgbClr val="00463C"/>
            </a:solidFill>
          </a:endParaRPr>
        </a:p>
      </dgm:t>
    </dgm:pt>
    <dgm:pt modelId="{8BE9857E-EE24-476A-BF8F-AA6DD7A90F32}" type="parTrans" cxnId="{A7FF89A1-70DF-43A9-931F-FF5E488DD84D}">
      <dgm:prSet/>
      <dgm:spPr/>
      <dgm:t>
        <a:bodyPr/>
        <a:lstStyle/>
        <a:p>
          <a:endParaRPr lang="en-US"/>
        </a:p>
      </dgm:t>
    </dgm:pt>
    <dgm:pt modelId="{49A4DD6D-FC1F-4B7E-9991-64AB946347C0}" type="sibTrans" cxnId="{A7FF89A1-70DF-43A9-931F-FF5E488DD84D}">
      <dgm:prSet/>
      <dgm:spPr>
        <a:ln>
          <a:solidFill>
            <a:srgbClr val="00463C"/>
          </a:solidFill>
        </a:ln>
      </dgm:spPr>
      <dgm:t>
        <a:bodyPr/>
        <a:lstStyle/>
        <a:p>
          <a:endParaRPr lang="en-US"/>
        </a:p>
      </dgm:t>
    </dgm:pt>
    <dgm:pt modelId="{CB4E6C06-9B97-43E5-9DC0-071D6AC0049D}">
      <dgm:prSet custT="1"/>
      <dgm:spPr>
        <a:solidFill>
          <a:srgbClr val="EBE728"/>
        </a:solidFill>
        <a:ln>
          <a:noFill/>
        </a:ln>
      </dgm:spPr>
      <dgm:t>
        <a:bodyPr/>
        <a:lstStyle/>
        <a:p>
          <a:pPr rtl="0"/>
          <a:r>
            <a:rPr lang="en-US" sz="2300" b="1" dirty="0" smtClean="0">
              <a:solidFill>
                <a:srgbClr val="00463C"/>
              </a:solidFill>
              <a:latin typeface="Calibri"/>
              <a:ea typeface="Calibri"/>
              <a:cs typeface="DaunPenh"/>
            </a:rPr>
            <a:t>Visas &amp; Work Permits</a:t>
          </a:r>
          <a:endParaRPr lang="en-US" sz="2300" dirty="0">
            <a:solidFill>
              <a:srgbClr val="00463C"/>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dgm:t>
        <a:bodyPr/>
        <a:lstStyle/>
        <a:p>
          <a:endParaRPr lang="en-US"/>
        </a:p>
      </dgm:t>
    </dgm:pt>
    <dgm:pt modelId="{E85E0AFB-C732-44C3-A822-C10C0B0017C3}">
      <dgm:prSet custT="1"/>
      <dgm:spPr>
        <a:solidFill>
          <a:schemeClr val="bg1">
            <a:lumMod val="85000"/>
            <a:alpha val="90000"/>
          </a:schemeClr>
        </a:solidFill>
        <a:ln>
          <a:noFill/>
        </a:ln>
      </dgm:spPr>
      <dgm:t>
        <a:bodyPr anchor="ctr"/>
        <a:lstStyle/>
        <a:p>
          <a:pPr marL="457200" rtl="0"/>
          <a:r>
            <a:rPr lang="en-GB" sz="1400" b="0" dirty="0" smtClean="0"/>
            <a:t>Submitted initially after the employer declaration and subsequently by 30 November each year. </a:t>
          </a:r>
          <a:endParaRPr lang="en-US" sz="1400" b="0" dirty="0"/>
        </a:p>
      </dgm:t>
    </dgm:pt>
    <dgm:pt modelId="{A6FEE35E-0E98-41E2-A303-9101A8ED2B44}" type="parTrans" cxnId="{8C105179-EAB8-4204-9A3E-F370E03EC588}">
      <dgm:prSet/>
      <dgm:spPr/>
      <dgm:t>
        <a:bodyPr/>
        <a:lstStyle/>
        <a:p>
          <a:endParaRPr lang="en-US"/>
        </a:p>
      </dgm:t>
    </dgm:pt>
    <dgm:pt modelId="{5A9F5004-B461-4ADE-9D56-E95594AB997F}" type="sibTrans" cxnId="{8C105179-EAB8-4204-9A3E-F370E03EC588}">
      <dgm:prSet/>
      <dgm:spPr/>
      <dgm:t>
        <a:bodyPr/>
        <a:lstStyle/>
        <a:p>
          <a:endParaRPr lang="en-US"/>
        </a:p>
      </dgm:t>
    </dgm:pt>
    <dgm:pt modelId="{5839E0DB-6AC7-4F84-9AD7-41A8A24A7B93}">
      <dgm:prSet custT="1"/>
      <dgm:spPr>
        <a:solidFill>
          <a:schemeClr val="bg1">
            <a:lumMod val="85000"/>
            <a:alpha val="90000"/>
          </a:schemeClr>
        </a:solidFill>
        <a:ln>
          <a:noFill/>
        </a:ln>
      </dgm:spPr>
      <dgm:t>
        <a:bodyPr anchor="ctr"/>
        <a:lstStyle/>
        <a:p>
          <a:pPr marL="457200" rtl="0"/>
          <a:r>
            <a:rPr lang="en-US" sz="1400" b="1" dirty="0" smtClean="0"/>
            <a:t>Immigration Visa: </a:t>
          </a:r>
          <a:r>
            <a:rPr lang="en-US" sz="1400" b="0" dirty="0" smtClean="0"/>
            <a:t>initial validity of 30 days, w Visa EB extendable for successive periods of 3-12 months, subject to receipt of a work permit. </a:t>
          </a:r>
          <a:endParaRPr lang="en-US" sz="1400" b="0" dirty="0"/>
        </a:p>
      </dgm:t>
    </dgm:pt>
    <dgm:pt modelId="{A36DB170-A7B9-458F-9495-D3F0A3AD80A1}" type="parTrans" cxnId="{CFC5123A-5B2E-41AA-8CD2-56BC63E23704}">
      <dgm:prSet/>
      <dgm:spPr/>
      <dgm:t>
        <a:bodyPr/>
        <a:lstStyle/>
        <a:p>
          <a:endParaRPr lang="en-US"/>
        </a:p>
      </dgm:t>
    </dgm:pt>
    <dgm:pt modelId="{51C51E5F-46C5-4119-BCD6-1758B6C305A8}" type="sibTrans" cxnId="{CFC5123A-5B2E-41AA-8CD2-56BC63E23704}">
      <dgm:prSet/>
      <dgm:spPr/>
      <dgm:t>
        <a:bodyPr/>
        <a:lstStyle/>
        <a:p>
          <a:endParaRPr lang="en-US"/>
        </a:p>
      </dgm:t>
    </dgm:pt>
    <dgm:pt modelId="{6EA2D416-A25F-4CAD-A616-40CDA5E3EBF3}">
      <dgm:prSet custT="1"/>
      <dgm:spPr/>
      <dgm:t>
        <a:bodyPr anchor="ctr"/>
        <a:lstStyle/>
        <a:p>
          <a:pPr marL="457200" rtl="0"/>
          <a:r>
            <a:rPr lang="en-GB" sz="1400" b="0" dirty="0" smtClean="0"/>
            <a:t>Maximum of 10% of employer’s local workforce: office employees 3%, skilled employee 6% and unskilled employees 1%.</a:t>
          </a:r>
        </a:p>
      </dgm:t>
    </dgm:pt>
    <dgm:pt modelId="{27F2D9D6-5F8F-4955-B8F3-5E121641CD11}" type="parTrans" cxnId="{AEAF34CD-A63B-4A8D-99C6-D98542D4139C}">
      <dgm:prSet/>
      <dgm:spPr/>
      <dgm:t>
        <a:bodyPr/>
        <a:lstStyle/>
        <a:p>
          <a:endParaRPr lang="en-US"/>
        </a:p>
      </dgm:t>
    </dgm:pt>
    <dgm:pt modelId="{D9795DCD-9FB6-43A9-95E9-983A6744F687}" type="sibTrans" cxnId="{AEAF34CD-A63B-4A8D-99C6-D98542D4139C}">
      <dgm:prSet/>
      <dgm:spPr/>
      <dgm:t>
        <a:bodyPr/>
        <a:lstStyle/>
        <a:p>
          <a:endParaRPr lang="en-US"/>
        </a:p>
      </dgm:t>
    </dgm:pt>
    <dgm:pt modelId="{CCEF6559-39C7-485E-9688-67ED3B7A465E}">
      <dgm:prSet custT="1"/>
      <dgm:spPr/>
      <dgm:t>
        <a:bodyPr anchor="ctr"/>
        <a:lstStyle/>
        <a:p>
          <a:pPr marL="457200" rtl="0"/>
          <a:r>
            <a:rPr lang="en-GB" sz="1400" b="0" dirty="0" smtClean="0"/>
            <a:t>Being more strictly enforced.</a:t>
          </a:r>
        </a:p>
      </dgm:t>
    </dgm:pt>
    <dgm:pt modelId="{1056771D-4908-485B-A0A8-4053BDBF06A5}" type="parTrans" cxnId="{E27335DC-1BC4-425C-AF84-8072749CBF9C}">
      <dgm:prSet/>
      <dgm:spPr/>
      <dgm:t>
        <a:bodyPr/>
        <a:lstStyle/>
        <a:p>
          <a:endParaRPr lang="en-US"/>
        </a:p>
      </dgm:t>
    </dgm:pt>
    <dgm:pt modelId="{CB5265A6-4CF6-4FE5-B2EE-A66DD320D88E}" type="sibTrans" cxnId="{E27335DC-1BC4-425C-AF84-8072749CBF9C}">
      <dgm:prSet/>
      <dgm:spPr/>
      <dgm:t>
        <a:bodyPr/>
        <a:lstStyle/>
        <a:p>
          <a:endParaRPr lang="en-US"/>
        </a:p>
      </dgm:t>
    </dgm:pt>
    <dgm:pt modelId="{E6C19946-8FAE-4E86-9DC9-2D408B2FCC33}">
      <dgm:prSet custT="1"/>
      <dgm:spPr/>
      <dgm:t>
        <a:bodyPr anchor="ctr"/>
        <a:lstStyle/>
        <a:p>
          <a:pPr marL="457200" rtl="0"/>
          <a:r>
            <a:rPr lang="en-US" sz="1400" b="1" dirty="0" smtClean="0"/>
            <a:t>Work Permit</a:t>
          </a:r>
          <a:r>
            <a:rPr lang="en-US" sz="1400" b="0" dirty="0" smtClean="0"/>
            <a:t>: valid for 1 year, expiring every 31 December </a:t>
          </a:r>
          <a:r>
            <a:rPr lang="en-US" sz="1400" b="0" dirty="0" smtClean="0">
              <a:solidFill>
                <a:schemeClr val="tx1"/>
              </a:solidFill>
            </a:rPr>
            <a:t>and renewable before 31 March each year.  Based on current practice, visa B or C holders are not required to obtain a work permit.</a:t>
          </a:r>
        </a:p>
      </dgm:t>
    </dgm:pt>
    <dgm:pt modelId="{6FCFD640-9E28-4B97-9DFB-D721E93FD666}" type="parTrans" cxnId="{058A2FF5-3140-42C6-860D-A19C80445681}">
      <dgm:prSet/>
      <dgm:spPr/>
      <dgm:t>
        <a:bodyPr/>
        <a:lstStyle/>
        <a:p>
          <a:endParaRPr lang="en-US"/>
        </a:p>
      </dgm:t>
    </dgm:pt>
    <dgm:pt modelId="{80D16E56-8B2A-49D7-9BCB-7FCD051C8C78}" type="sibTrans" cxnId="{058A2FF5-3140-42C6-860D-A19C80445681}">
      <dgm:prSet/>
      <dgm:spPr/>
      <dgm:t>
        <a:bodyPr/>
        <a:lstStyle/>
        <a:p>
          <a:endParaRPr lang="en-US"/>
        </a:p>
      </dgm:t>
    </dgm:pt>
    <dgm:pt modelId="{BC3C0E30-6DA9-4EBE-9640-0F72219F54A8}">
      <dgm:prSet custT="1"/>
      <dgm:spPr/>
      <dgm:t>
        <a:bodyPr anchor="ctr"/>
        <a:lstStyle/>
        <a:p>
          <a:pPr marL="457200" rtl="0"/>
          <a:r>
            <a:rPr lang="en-GB" sz="1400" b="0" dirty="0" smtClean="0">
              <a:solidFill>
                <a:schemeClr val="tx1"/>
              </a:solidFill>
            </a:rPr>
            <a:t>The current practice of the MLVT/DLVT: visa B or C holders are not factored into the foreign employee quota.</a:t>
          </a:r>
        </a:p>
      </dgm:t>
    </dgm:pt>
    <dgm:pt modelId="{BE95B5B8-8BD5-4107-9A5F-546E5D3076BD}" type="parTrans" cxnId="{FC5FED74-46BC-4192-9ACD-460F9BF69324}">
      <dgm:prSet/>
      <dgm:spPr/>
      <dgm:t>
        <a:bodyPr/>
        <a:lstStyle/>
        <a:p>
          <a:endParaRPr lang="en-US"/>
        </a:p>
      </dgm:t>
    </dgm:pt>
    <dgm:pt modelId="{43378029-610F-45F7-BD72-D93F660F45DF}" type="sibTrans" cxnId="{FC5FED74-46BC-4192-9ACD-460F9BF69324}">
      <dgm:prSet/>
      <dgm:spPr/>
      <dgm:t>
        <a:bodyPr/>
        <a:lstStyle/>
        <a:p>
          <a:endParaRPr lang="en-US"/>
        </a:p>
      </dgm:t>
    </dgm:pt>
    <dgm:pt modelId="{C0B565BA-FA83-4E6A-A193-54F1AAA70B08}" type="pres">
      <dgm:prSet presAssocID="{D1F1533F-1DAB-4944-811C-90770AF46244}" presName="Name0" presStyleCnt="0">
        <dgm:presLayoutVars>
          <dgm:dir/>
          <dgm:animLvl val="lvl"/>
          <dgm:resizeHandles/>
        </dgm:presLayoutVars>
      </dgm:prSet>
      <dgm:spPr/>
      <dgm:t>
        <a:bodyPr/>
        <a:lstStyle/>
        <a:p>
          <a:endParaRPr lang="en-US"/>
        </a:p>
      </dgm:t>
    </dgm:pt>
    <dgm:pt modelId="{C6F48E26-7949-485E-9E1F-EB35ACA7A63F}" type="pres">
      <dgm:prSet presAssocID="{1046D973-488B-4EA0-A080-755A26C4F67E}" presName="linNode" presStyleCnt="0"/>
      <dgm:spPr/>
    </dgm:pt>
    <dgm:pt modelId="{4953A85B-2F02-4077-8914-5A43EC1FA500}" type="pres">
      <dgm:prSet presAssocID="{1046D973-488B-4EA0-A080-755A26C4F67E}" presName="parentShp" presStyleLbl="node1" presStyleIdx="0" presStyleCnt="2" custScaleX="57152" custLinFactNeighborX="-4271">
        <dgm:presLayoutVars>
          <dgm:bulletEnabled val="1"/>
        </dgm:presLayoutVars>
      </dgm:prSet>
      <dgm:spPr/>
      <dgm:t>
        <a:bodyPr/>
        <a:lstStyle/>
        <a:p>
          <a:endParaRPr lang="en-US"/>
        </a:p>
      </dgm:t>
    </dgm:pt>
    <dgm:pt modelId="{A5B2878B-6BD3-49F6-86AD-516E1259D0F2}" type="pres">
      <dgm:prSet presAssocID="{1046D973-488B-4EA0-A080-755A26C4F67E}" presName="childShp" presStyleLbl="bgAccFollowNode1" presStyleIdx="0" presStyleCnt="2" custScaleX="135049" custLinFactNeighborX="-4418">
        <dgm:presLayoutVars>
          <dgm:bulletEnabled val="1"/>
        </dgm:presLayoutVars>
      </dgm:prSet>
      <dgm:spPr>
        <a:prstGeom prst="roundRect">
          <a:avLst/>
        </a:prstGeom>
      </dgm:spPr>
      <dgm:t>
        <a:bodyPr/>
        <a:lstStyle/>
        <a:p>
          <a:endParaRPr lang="en-US"/>
        </a:p>
      </dgm:t>
    </dgm:pt>
    <dgm:pt modelId="{6D6B93DB-06ED-459D-AD64-086FA619B61B}" type="pres">
      <dgm:prSet presAssocID="{49A4DD6D-FC1F-4B7E-9991-64AB946347C0}" presName="spacing" presStyleCnt="0"/>
      <dgm:spPr/>
    </dgm:pt>
    <dgm:pt modelId="{822A34A4-036A-40F9-B924-32ED12BCAEB5}" type="pres">
      <dgm:prSet presAssocID="{CB4E6C06-9B97-43E5-9DC0-071D6AC0049D}" presName="linNode" presStyleCnt="0"/>
      <dgm:spPr/>
    </dgm:pt>
    <dgm:pt modelId="{930CEE21-7B8F-487E-9530-36ADB41E1432}" type="pres">
      <dgm:prSet presAssocID="{CB4E6C06-9B97-43E5-9DC0-071D6AC0049D}" presName="parentShp" presStyleLbl="node1" presStyleIdx="1" presStyleCnt="2" custScaleX="56122" custLinFactNeighborX="-4271">
        <dgm:presLayoutVars>
          <dgm:bulletEnabled val="1"/>
        </dgm:presLayoutVars>
      </dgm:prSet>
      <dgm:spPr/>
      <dgm:t>
        <a:bodyPr/>
        <a:lstStyle/>
        <a:p>
          <a:endParaRPr lang="en-US"/>
        </a:p>
      </dgm:t>
    </dgm:pt>
    <dgm:pt modelId="{57EC18C6-FE30-4D16-8F17-AD2002DDF5F8}" type="pres">
      <dgm:prSet presAssocID="{CB4E6C06-9B97-43E5-9DC0-071D6AC0049D}" presName="childShp" presStyleLbl="bgAccFollowNode1" presStyleIdx="1" presStyleCnt="2" custScaleX="135049" custScaleY="92852" custLinFactNeighborX="-4428">
        <dgm:presLayoutVars>
          <dgm:bulletEnabled val="1"/>
        </dgm:presLayoutVars>
      </dgm:prSet>
      <dgm:spPr>
        <a:prstGeom prst="roundRect">
          <a:avLst/>
        </a:prstGeom>
      </dgm:spPr>
      <dgm:t>
        <a:bodyPr/>
        <a:lstStyle/>
        <a:p>
          <a:endParaRPr lang="en-US"/>
        </a:p>
      </dgm:t>
    </dgm:pt>
  </dgm:ptLst>
  <dgm:cxnLst>
    <dgm:cxn modelId="{38C6845D-0028-4385-9363-1C7A6EE3285A}" type="presOf" srcId="{D1F1533F-1DAB-4944-811C-90770AF46244}" destId="{C0B565BA-FA83-4E6A-A193-54F1AAA70B08}" srcOrd="0" destOrd="0" presId="urn:microsoft.com/office/officeart/2005/8/layout/vList6"/>
    <dgm:cxn modelId="{A7FF89A1-70DF-43A9-931F-FF5E488DD84D}" srcId="{D1F1533F-1DAB-4944-811C-90770AF46244}" destId="{1046D973-488B-4EA0-A080-755A26C4F67E}" srcOrd="0" destOrd="0" parTransId="{8BE9857E-EE24-476A-BF8F-AA6DD7A90F32}" sibTransId="{49A4DD6D-FC1F-4B7E-9991-64AB946347C0}"/>
    <dgm:cxn modelId="{AEAF34CD-A63B-4A8D-99C6-D98542D4139C}" srcId="{1046D973-488B-4EA0-A080-755A26C4F67E}" destId="{6EA2D416-A25F-4CAD-A616-40CDA5E3EBF3}" srcOrd="1" destOrd="0" parTransId="{27F2D9D6-5F8F-4955-B8F3-5E121641CD11}" sibTransId="{D9795DCD-9FB6-43A9-95E9-983A6744F687}"/>
    <dgm:cxn modelId="{E27335DC-1BC4-425C-AF84-8072749CBF9C}" srcId="{1046D973-488B-4EA0-A080-755A26C4F67E}" destId="{CCEF6559-39C7-485E-9688-67ED3B7A465E}" srcOrd="2" destOrd="0" parTransId="{1056771D-4908-485B-A0A8-4053BDBF06A5}" sibTransId="{CB5265A6-4CF6-4FE5-B2EE-A66DD320D88E}"/>
    <dgm:cxn modelId="{9E87E272-7FD3-4A23-A9AF-2164D2B79ACA}" type="presOf" srcId="{E6C19946-8FAE-4E86-9DC9-2D408B2FCC33}" destId="{57EC18C6-FE30-4D16-8F17-AD2002DDF5F8}" srcOrd="0" destOrd="1" presId="urn:microsoft.com/office/officeart/2005/8/layout/vList6"/>
    <dgm:cxn modelId="{CFC5123A-5B2E-41AA-8CD2-56BC63E23704}" srcId="{CB4E6C06-9B97-43E5-9DC0-071D6AC0049D}" destId="{5839E0DB-6AC7-4F84-9AD7-41A8A24A7B93}" srcOrd="0" destOrd="0" parTransId="{A36DB170-A7B9-458F-9495-D3F0A3AD80A1}" sibTransId="{51C51E5F-46C5-4119-BCD6-1758B6C305A8}"/>
    <dgm:cxn modelId="{FC76FE58-60F3-450B-A6A5-24DF1DBE7E89}" type="presOf" srcId="{BC3C0E30-6DA9-4EBE-9640-0F72219F54A8}" destId="{A5B2878B-6BD3-49F6-86AD-516E1259D0F2}" srcOrd="0" destOrd="3" presId="urn:microsoft.com/office/officeart/2005/8/layout/vList6"/>
    <dgm:cxn modelId="{94F47923-EB61-4284-9608-23B903F0BA3A}" type="presOf" srcId="{E85E0AFB-C732-44C3-A822-C10C0B0017C3}" destId="{A5B2878B-6BD3-49F6-86AD-516E1259D0F2}" srcOrd="0" destOrd="0" presId="urn:microsoft.com/office/officeart/2005/8/layout/vList6"/>
    <dgm:cxn modelId="{E4A8B773-FBF4-49F3-B8D7-44D1556A18CB}" srcId="{D1F1533F-1DAB-4944-811C-90770AF46244}" destId="{CB4E6C06-9B97-43E5-9DC0-071D6AC0049D}" srcOrd="1" destOrd="0" parTransId="{D12572B8-B0FB-454E-A903-1331E6227240}" sibTransId="{1F3F7903-3536-409B-ACB1-FB5B6802028D}"/>
    <dgm:cxn modelId="{DB079AC8-17B7-4474-A668-F346EF9AAF58}" type="presOf" srcId="{1046D973-488B-4EA0-A080-755A26C4F67E}" destId="{4953A85B-2F02-4077-8914-5A43EC1FA500}" srcOrd="0" destOrd="0" presId="urn:microsoft.com/office/officeart/2005/8/layout/vList6"/>
    <dgm:cxn modelId="{058A2FF5-3140-42C6-860D-A19C80445681}" srcId="{5839E0DB-6AC7-4F84-9AD7-41A8A24A7B93}" destId="{E6C19946-8FAE-4E86-9DC9-2D408B2FCC33}" srcOrd="0" destOrd="0" parTransId="{6FCFD640-9E28-4B97-9DFB-D721E93FD666}" sibTransId="{80D16E56-8B2A-49D7-9BCB-7FCD051C8C78}"/>
    <dgm:cxn modelId="{8C105179-EAB8-4204-9A3E-F370E03EC588}" srcId="{1046D973-488B-4EA0-A080-755A26C4F67E}" destId="{E85E0AFB-C732-44C3-A822-C10C0B0017C3}" srcOrd="0" destOrd="0" parTransId="{A6FEE35E-0E98-41E2-A303-9101A8ED2B44}" sibTransId="{5A9F5004-B461-4ADE-9D56-E95594AB997F}"/>
    <dgm:cxn modelId="{FC5FED74-46BC-4192-9ACD-460F9BF69324}" srcId="{1046D973-488B-4EA0-A080-755A26C4F67E}" destId="{BC3C0E30-6DA9-4EBE-9640-0F72219F54A8}" srcOrd="3" destOrd="0" parTransId="{BE95B5B8-8BD5-4107-9A5F-546E5D3076BD}" sibTransId="{43378029-610F-45F7-BD72-D93F660F45DF}"/>
    <dgm:cxn modelId="{993A2698-B78C-4762-916D-ACE0A668EE90}" type="presOf" srcId="{CCEF6559-39C7-485E-9688-67ED3B7A465E}" destId="{A5B2878B-6BD3-49F6-86AD-516E1259D0F2}" srcOrd="0" destOrd="2" presId="urn:microsoft.com/office/officeart/2005/8/layout/vList6"/>
    <dgm:cxn modelId="{78429173-8CED-4FEC-A568-22C6017B38D8}" type="presOf" srcId="{6EA2D416-A25F-4CAD-A616-40CDA5E3EBF3}" destId="{A5B2878B-6BD3-49F6-86AD-516E1259D0F2}" srcOrd="0" destOrd="1" presId="urn:microsoft.com/office/officeart/2005/8/layout/vList6"/>
    <dgm:cxn modelId="{3B79F552-3239-41C7-9975-BDFF6A647008}" type="presOf" srcId="{5839E0DB-6AC7-4F84-9AD7-41A8A24A7B93}" destId="{57EC18C6-FE30-4D16-8F17-AD2002DDF5F8}" srcOrd="0" destOrd="0" presId="urn:microsoft.com/office/officeart/2005/8/layout/vList6"/>
    <dgm:cxn modelId="{C6121E42-3DBE-47BE-AFAA-7CE5E01DDC6C}" type="presOf" srcId="{CB4E6C06-9B97-43E5-9DC0-071D6AC0049D}" destId="{930CEE21-7B8F-487E-9530-36ADB41E1432}" srcOrd="0" destOrd="0" presId="urn:microsoft.com/office/officeart/2005/8/layout/vList6"/>
    <dgm:cxn modelId="{AE246BF9-C1DD-4F11-81F4-24778AF8F185}" type="presParOf" srcId="{C0B565BA-FA83-4E6A-A193-54F1AAA70B08}" destId="{C6F48E26-7949-485E-9E1F-EB35ACA7A63F}" srcOrd="0" destOrd="0" presId="urn:microsoft.com/office/officeart/2005/8/layout/vList6"/>
    <dgm:cxn modelId="{9036082F-524D-4F70-AC6B-CFA982077FC9}" type="presParOf" srcId="{C6F48E26-7949-485E-9E1F-EB35ACA7A63F}" destId="{4953A85B-2F02-4077-8914-5A43EC1FA500}" srcOrd="0" destOrd="0" presId="urn:microsoft.com/office/officeart/2005/8/layout/vList6"/>
    <dgm:cxn modelId="{9FC9407C-8460-4B4C-9DC6-CF9A728BECA4}" type="presParOf" srcId="{C6F48E26-7949-485E-9E1F-EB35ACA7A63F}" destId="{A5B2878B-6BD3-49F6-86AD-516E1259D0F2}" srcOrd="1" destOrd="0" presId="urn:microsoft.com/office/officeart/2005/8/layout/vList6"/>
    <dgm:cxn modelId="{4B292B39-1EFF-4305-9F32-3EBA8B1864E1}" type="presParOf" srcId="{C0B565BA-FA83-4E6A-A193-54F1AAA70B08}" destId="{6D6B93DB-06ED-459D-AD64-086FA619B61B}" srcOrd="1" destOrd="0" presId="urn:microsoft.com/office/officeart/2005/8/layout/vList6"/>
    <dgm:cxn modelId="{019063FE-77AD-4286-9963-0A1ABC0D2DD1}" type="presParOf" srcId="{C0B565BA-FA83-4E6A-A193-54F1AAA70B08}" destId="{822A34A4-036A-40F9-B924-32ED12BCAEB5}" srcOrd="2" destOrd="0" presId="urn:microsoft.com/office/officeart/2005/8/layout/vList6"/>
    <dgm:cxn modelId="{45064064-5A3A-40B0-82DC-0FD5BCC00074}" type="presParOf" srcId="{822A34A4-036A-40F9-B924-32ED12BCAEB5}" destId="{930CEE21-7B8F-487E-9530-36ADB41E1432}" srcOrd="0" destOrd="0" presId="urn:microsoft.com/office/officeart/2005/8/layout/vList6"/>
    <dgm:cxn modelId="{35CFA12D-E430-48E7-91DD-8C6D3DC6FAD5}" type="presParOf" srcId="{822A34A4-036A-40F9-B924-32ED12BCAEB5}" destId="{57EC18C6-FE30-4D16-8F17-AD2002DDF5F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1F1533F-1DAB-4944-811C-90770AF4624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1046D973-488B-4EA0-A080-755A26C4F67E}">
      <dgm:prSet/>
      <dgm:spPr>
        <a:solidFill>
          <a:srgbClr val="EBE728"/>
        </a:solidFill>
        <a:ln>
          <a:noFill/>
        </a:ln>
      </dgm:spPr>
      <dgm:t>
        <a:bodyPr/>
        <a:lstStyle/>
        <a:p>
          <a:pPr rtl="0"/>
          <a:r>
            <a:rPr lang="en-GB" b="1" dirty="0" smtClean="0">
              <a:solidFill>
                <a:srgbClr val="00463C"/>
              </a:solidFill>
            </a:rPr>
            <a:t>Medical Clinics</a:t>
          </a:r>
          <a:endParaRPr lang="en-US" b="1" dirty="0">
            <a:solidFill>
              <a:srgbClr val="00463C"/>
            </a:solidFill>
          </a:endParaRPr>
        </a:p>
      </dgm:t>
    </dgm:pt>
    <dgm:pt modelId="{8BE9857E-EE24-476A-BF8F-AA6DD7A90F32}" type="parTrans" cxnId="{A7FF89A1-70DF-43A9-931F-FF5E488DD84D}">
      <dgm:prSet/>
      <dgm:spPr/>
      <dgm:t>
        <a:bodyPr/>
        <a:lstStyle/>
        <a:p>
          <a:endParaRPr lang="en-US"/>
        </a:p>
      </dgm:t>
    </dgm:pt>
    <dgm:pt modelId="{49A4DD6D-FC1F-4B7E-9991-64AB946347C0}" type="sibTrans" cxnId="{A7FF89A1-70DF-43A9-931F-FF5E488DD84D}">
      <dgm:prSet/>
      <dgm:spPr>
        <a:ln>
          <a:solidFill>
            <a:srgbClr val="00463C"/>
          </a:solidFill>
        </a:ln>
      </dgm:spPr>
      <dgm:t>
        <a:bodyPr/>
        <a:lstStyle/>
        <a:p>
          <a:endParaRPr lang="en-US"/>
        </a:p>
      </dgm:t>
    </dgm:pt>
    <dgm:pt modelId="{CB4E6C06-9B97-43E5-9DC0-071D6AC0049D}">
      <dgm:prSet/>
      <dgm:spPr>
        <a:solidFill>
          <a:srgbClr val="EBE728"/>
        </a:solidFill>
        <a:ln>
          <a:noFill/>
        </a:ln>
      </dgm:spPr>
      <dgm:t>
        <a:bodyPr/>
        <a:lstStyle/>
        <a:p>
          <a:pPr rtl="0"/>
          <a:r>
            <a:rPr lang="en-GB" b="1" dirty="0" smtClean="0">
              <a:solidFill>
                <a:srgbClr val="00463C"/>
              </a:solidFill>
            </a:rPr>
            <a:t>Disable Persons</a:t>
          </a:r>
          <a:endParaRPr lang="en-US" b="1" dirty="0">
            <a:solidFill>
              <a:srgbClr val="00463C"/>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dgm:t>
        <a:bodyPr/>
        <a:lstStyle/>
        <a:p>
          <a:endParaRPr lang="en-US"/>
        </a:p>
      </dgm:t>
    </dgm:pt>
    <dgm:pt modelId="{A793F25E-17C2-4818-9B09-0974EEE863ED}">
      <dgm:prSet/>
      <dgm:spPr>
        <a:solidFill>
          <a:srgbClr val="EBE728"/>
        </a:solidFill>
        <a:ln>
          <a:noFill/>
        </a:ln>
      </dgm:spPr>
      <dgm:t>
        <a:bodyPr/>
        <a:lstStyle/>
        <a:p>
          <a:pPr rtl="0"/>
          <a:r>
            <a:rPr lang="en-US" b="1" dirty="0" smtClean="0">
              <a:solidFill>
                <a:srgbClr val="00463C"/>
              </a:solidFill>
            </a:rPr>
            <a:t>Apprentices</a:t>
          </a:r>
          <a:endParaRPr lang="en-US" dirty="0">
            <a:solidFill>
              <a:srgbClr val="00463C"/>
            </a:solidFill>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5839E0DB-6AC7-4F84-9AD7-41A8A24A7B93}">
      <dgm:prSet custT="1"/>
      <dgm:spPr>
        <a:solidFill>
          <a:schemeClr val="bg1">
            <a:lumMod val="85000"/>
            <a:alpha val="90000"/>
          </a:schemeClr>
        </a:solidFill>
        <a:ln>
          <a:noFill/>
        </a:ln>
      </dgm:spPr>
      <dgm:t>
        <a:bodyPr anchor="ctr"/>
        <a:lstStyle/>
        <a:p>
          <a:pPr marL="365760" rtl="0"/>
          <a:r>
            <a:rPr lang="en-US" sz="1400" dirty="0" smtClean="0"/>
            <a:t>An enterprise with 100+ employees </a:t>
          </a:r>
          <a:r>
            <a:rPr lang="en-GB" sz="1400" dirty="0" smtClean="0"/>
            <a:t>must have 1% of its total workforce as qualified disabled persons.</a:t>
          </a:r>
          <a:endParaRPr lang="en-US" sz="1400" dirty="0"/>
        </a:p>
      </dgm:t>
    </dgm:pt>
    <dgm:pt modelId="{A36DB170-A7B9-458F-9495-D3F0A3AD80A1}" type="parTrans" cxnId="{CFC5123A-5B2E-41AA-8CD2-56BC63E23704}">
      <dgm:prSet/>
      <dgm:spPr/>
      <dgm:t>
        <a:bodyPr/>
        <a:lstStyle/>
        <a:p>
          <a:endParaRPr lang="en-US"/>
        </a:p>
      </dgm:t>
    </dgm:pt>
    <dgm:pt modelId="{51C51E5F-46C5-4119-BCD6-1758B6C305A8}" type="sibTrans" cxnId="{CFC5123A-5B2E-41AA-8CD2-56BC63E23704}">
      <dgm:prSet/>
      <dgm:spPr/>
      <dgm:t>
        <a:bodyPr/>
        <a:lstStyle/>
        <a:p>
          <a:endParaRPr lang="en-US"/>
        </a:p>
      </dgm:t>
    </dgm:pt>
    <dgm:pt modelId="{D1BAA051-41AD-4A87-8C0C-FCF753481146}">
      <dgm:prSet custT="1"/>
      <dgm:spPr>
        <a:solidFill>
          <a:schemeClr val="bg1">
            <a:lumMod val="85000"/>
            <a:alpha val="90000"/>
          </a:schemeClr>
        </a:solidFill>
        <a:ln>
          <a:noFill/>
        </a:ln>
      </dgm:spPr>
      <dgm:t>
        <a:bodyPr anchor="ctr"/>
        <a:lstStyle/>
        <a:p>
          <a:pPr marL="365760" rtl="0"/>
          <a:r>
            <a:rPr lang="en-US" sz="1400" dirty="0" smtClean="0"/>
            <a:t>10% </a:t>
          </a:r>
          <a:r>
            <a:rPr lang="en-GB" sz="1400" dirty="0" smtClean="0"/>
            <a:t>for enterprises that employ 61 to 200 employees. </a:t>
          </a:r>
          <a:endParaRPr lang="en-US" sz="1400" dirty="0"/>
        </a:p>
      </dgm:t>
    </dgm:pt>
    <dgm:pt modelId="{67311A6B-5EF8-49AF-8C46-6CF782DA43F9}" type="parTrans" cxnId="{CC17E83B-854B-4CA7-86E0-CF67001051C3}">
      <dgm:prSet/>
      <dgm:spPr/>
      <dgm:t>
        <a:bodyPr/>
        <a:lstStyle/>
        <a:p>
          <a:endParaRPr lang="en-US"/>
        </a:p>
      </dgm:t>
    </dgm:pt>
    <dgm:pt modelId="{FB20F80C-4042-4006-8CF1-47322FC42029}" type="sibTrans" cxnId="{CC17E83B-854B-4CA7-86E0-CF67001051C3}">
      <dgm:prSet/>
      <dgm:spPr/>
      <dgm:t>
        <a:bodyPr/>
        <a:lstStyle/>
        <a:p>
          <a:endParaRPr lang="en-US"/>
        </a:p>
      </dgm:t>
    </dgm:pt>
    <dgm:pt modelId="{8972BBB9-3850-4043-A514-B1233126DAE7}">
      <dgm:prSet custT="1"/>
      <dgm:spPr>
        <a:solidFill>
          <a:schemeClr val="bg1">
            <a:lumMod val="85000"/>
            <a:alpha val="90000"/>
          </a:schemeClr>
        </a:solidFill>
        <a:ln>
          <a:noFill/>
        </a:ln>
      </dgm:spPr>
      <dgm:t>
        <a:bodyPr anchor="ctr"/>
        <a:lstStyle/>
        <a:p>
          <a:pPr marL="365760" rtl="0"/>
          <a:r>
            <a:rPr lang="en-GB" sz="1400" dirty="0" smtClean="0"/>
            <a:t>An enterprise with 50+ employees must establish an in-house infirmary or medical clinic.</a:t>
          </a:r>
          <a:endParaRPr lang="en-US" sz="1400" dirty="0"/>
        </a:p>
      </dgm:t>
    </dgm:pt>
    <dgm:pt modelId="{3CB35512-28AE-4D73-8DFE-1CBBB092F994}" type="parTrans" cxnId="{370AC98E-2682-4DB6-9C0B-B00905E37E24}">
      <dgm:prSet/>
      <dgm:spPr/>
      <dgm:t>
        <a:bodyPr/>
        <a:lstStyle/>
        <a:p>
          <a:endParaRPr lang="en-US"/>
        </a:p>
      </dgm:t>
    </dgm:pt>
    <dgm:pt modelId="{95DC3589-A80B-4DCB-BB8A-6F778EF00A8C}" type="sibTrans" cxnId="{370AC98E-2682-4DB6-9C0B-B00905E37E24}">
      <dgm:prSet/>
      <dgm:spPr/>
      <dgm:t>
        <a:bodyPr/>
        <a:lstStyle/>
        <a:p>
          <a:endParaRPr lang="en-US"/>
        </a:p>
      </dgm:t>
    </dgm:pt>
    <dgm:pt modelId="{AF97EE87-5028-4680-AD40-8BCF366831C1}">
      <dgm:prSet custT="1"/>
      <dgm:spPr/>
      <dgm:t>
        <a:bodyPr/>
        <a:lstStyle/>
        <a:p>
          <a:pPr marL="365760" rtl="0"/>
          <a:r>
            <a:rPr lang="en-US" sz="1400" dirty="0" smtClean="0"/>
            <a:t>Alternatively, 40% of the employee’s minimum monthly salary for each disabled person for that year can be paid to the MOSAVYR.</a:t>
          </a:r>
          <a:endParaRPr lang="en-US" sz="1400" dirty="0"/>
        </a:p>
      </dgm:t>
    </dgm:pt>
    <dgm:pt modelId="{C21452FA-298B-414B-90E4-F3B44EC8AD08}" type="parTrans" cxnId="{175964B1-EBF6-4561-9D67-8DE8A17869AA}">
      <dgm:prSet/>
      <dgm:spPr/>
      <dgm:t>
        <a:bodyPr/>
        <a:lstStyle/>
        <a:p>
          <a:endParaRPr lang="en-US"/>
        </a:p>
      </dgm:t>
    </dgm:pt>
    <dgm:pt modelId="{96570A2E-1B87-47F0-8514-9CA6A1D33D1D}" type="sibTrans" cxnId="{175964B1-EBF6-4561-9D67-8DE8A17869AA}">
      <dgm:prSet/>
      <dgm:spPr/>
      <dgm:t>
        <a:bodyPr/>
        <a:lstStyle/>
        <a:p>
          <a:endParaRPr lang="en-US"/>
        </a:p>
      </dgm:t>
    </dgm:pt>
    <dgm:pt modelId="{758BCB48-655F-42E6-A310-0F7A3C55A478}">
      <dgm:prSet custT="1"/>
      <dgm:spPr/>
      <dgm:t>
        <a:bodyPr/>
        <a:lstStyle/>
        <a:p>
          <a:pPr marL="365760" rtl="0"/>
          <a:r>
            <a:rPr lang="en-GB" sz="1400" dirty="0" smtClean="0"/>
            <a:t>8% for enterprises that employ 201 to 500 employees. </a:t>
          </a:r>
          <a:endParaRPr lang="en-US" sz="1400" dirty="0"/>
        </a:p>
      </dgm:t>
    </dgm:pt>
    <dgm:pt modelId="{6C11CDCA-5C44-4076-9A47-40CC1F9531D6}" type="parTrans" cxnId="{80E1767F-68D4-4A56-BEDA-D399BF6BC6C1}">
      <dgm:prSet/>
      <dgm:spPr/>
      <dgm:t>
        <a:bodyPr/>
        <a:lstStyle/>
        <a:p>
          <a:endParaRPr lang="en-US"/>
        </a:p>
      </dgm:t>
    </dgm:pt>
    <dgm:pt modelId="{C2F7144A-48D5-4140-B2C6-6AF091FD6D01}" type="sibTrans" cxnId="{80E1767F-68D4-4A56-BEDA-D399BF6BC6C1}">
      <dgm:prSet/>
      <dgm:spPr/>
      <dgm:t>
        <a:bodyPr/>
        <a:lstStyle/>
        <a:p>
          <a:endParaRPr lang="en-US"/>
        </a:p>
      </dgm:t>
    </dgm:pt>
    <dgm:pt modelId="{2CC18C37-E6F6-4E26-8989-1D46F4584499}">
      <dgm:prSet custT="1"/>
      <dgm:spPr/>
      <dgm:t>
        <a:bodyPr/>
        <a:lstStyle/>
        <a:p>
          <a:pPr marL="365760" rtl="0"/>
          <a:r>
            <a:rPr lang="en-US" sz="1400" dirty="0" smtClean="0"/>
            <a:t>Additional 4% </a:t>
          </a:r>
          <a:r>
            <a:rPr lang="en-GB" sz="1400" dirty="0" smtClean="0"/>
            <a:t>for every 500 employees (capped at 110 apprentices per year).</a:t>
          </a:r>
          <a:endParaRPr lang="en-GB" sz="1400" dirty="0"/>
        </a:p>
      </dgm:t>
    </dgm:pt>
    <dgm:pt modelId="{1FA3514F-6045-4757-A93C-9B03BB7C2A72}" type="parTrans" cxnId="{B59C986F-A203-4F44-8D67-CCD02A5F9942}">
      <dgm:prSet/>
      <dgm:spPr/>
      <dgm:t>
        <a:bodyPr/>
        <a:lstStyle/>
        <a:p>
          <a:endParaRPr lang="en-US"/>
        </a:p>
      </dgm:t>
    </dgm:pt>
    <dgm:pt modelId="{38175B7A-691A-4EDD-835A-94E413451C78}" type="sibTrans" cxnId="{B59C986F-A203-4F44-8D67-CCD02A5F9942}">
      <dgm:prSet/>
      <dgm:spPr/>
      <dgm:t>
        <a:bodyPr/>
        <a:lstStyle/>
        <a:p>
          <a:endParaRPr lang="en-US"/>
        </a:p>
      </dgm:t>
    </dgm:pt>
    <dgm:pt modelId="{DCABCD7E-13DE-41C4-837B-347403CEB685}">
      <dgm:prSet custT="1"/>
      <dgm:spPr/>
      <dgm:t>
        <a:bodyPr/>
        <a:lstStyle/>
        <a:p>
          <a:pPr marL="365760" rtl="0"/>
          <a:r>
            <a:rPr lang="en-GB" sz="1400" dirty="0" smtClean="0"/>
            <a:t>Alternatively, tax in lieu of training apprentices equal to 1% of the total annual salary of all employees per year can be paid to the MLVT/DLVT.</a:t>
          </a:r>
          <a:endParaRPr lang="en-US" sz="1400" dirty="0"/>
        </a:p>
      </dgm:t>
    </dgm:pt>
    <dgm:pt modelId="{BEDEDF05-FEC2-4122-BF0D-3B932A99834B}" type="parTrans" cxnId="{5C87CB0C-4208-408B-A02D-2D09D2A45DEA}">
      <dgm:prSet/>
      <dgm:spPr/>
      <dgm:t>
        <a:bodyPr/>
        <a:lstStyle/>
        <a:p>
          <a:endParaRPr lang="en-US"/>
        </a:p>
      </dgm:t>
    </dgm:pt>
    <dgm:pt modelId="{0E200DBA-6B83-4A23-B10A-39264E8C7C25}" type="sibTrans" cxnId="{5C87CB0C-4208-408B-A02D-2D09D2A45DEA}">
      <dgm:prSet/>
      <dgm:spPr/>
      <dgm:t>
        <a:bodyPr/>
        <a:lstStyle/>
        <a:p>
          <a:endParaRPr lang="en-US"/>
        </a:p>
      </dgm:t>
    </dgm:pt>
    <dgm:pt modelId="{0F134E5B-AAD6-4533-A010-A9D08317B7FD}">
      <dgm:prSet custT="1"/>
      <dgm:spPr>
        <a:solidFill>
          <a:schemeClr val="bg1">
            <a:lumMod val="85000"/>
            <a:alpha val="90000"/>
          </a:schemeClr>
        </a:solidFill>
        <a:ln>
          <a:noFill/>
        </a:ln>
      </dgm:spPr>
      <dgm:t>
        <a:bodyPr/>
        <a:lstStyle/>
        <a:p>
          <a:pPr marL="365760" rtl="0"/>
          <a:r>
            <a:rPr lang="en-US" sz="1400" dirty="0" smtClean="0"/>
            <a:t>An enterprise with 100+ female employees </a:t>
          </a:r>
          <a:r>
            <a:rPr lang="en-GB" sz="1400" dirty="0" smtClean="0"/>
            <a:t>must set up a nursing room and a day-care centre.</a:t>
          </a:r>
          <a:endParaRPr lang="en-US" sz="1400" dirty="0"/>
        </a:p>
      </dgm:t>
    </dgm:pt>
    <dgm:pt modelId="{CAB2D1E4-4BDB-46FC-A3D7-9AB0B9AB4438}" type="parTrans" cxnId="{72C7F429-806B-4B10-8D67-8FE895FA414E}">
      <dgm:prSet/>
      <dgm:spPr/>
      <dgm:t>
        <a:bodyPr/>
        <a:lstStyle/>
        <a:p>
          <a:endParaRPr lang="en-US"/>
        </a:p>
      </dgm:t>
    </dgm:pt>
    <dgm:pt modelId="{83F6145E-D69F-4985-B8F4-78E923810515}" type="sibTrans" cxnId="{72C7F429-806B-4B10-8D67-8FE895FA414E}">
      <dgm:prSet/>
      <dgm:spPr/>
      <dgm:t>
        <a:bodyPr/>
        <a:lstStyle/>
        <a:p>
          <a:endParaRPr lang="en-US"/>
        </a:p>
      </dgm:t>
    </dgm:pt>
    <dgm:pt modelId="{C0B565BA-FA83-4E6A-A193-54F1AAA70B08}" type="pres">
      <dgm:prSet presAssocID="{D1F1533F-1DAB-4944-811C-90770AF46244}" presName="Name0" presStyleCnt="0">
        <dgm:presLayoutVars>
          <dgm:dir/>
          <dgm:animLvl val="lvl"/>
          <dgm:resizeHandles/>
        </dgm:presLayoutVars>
      </dgm:prSet>
      <dgm:spPr/>
      <dgm:t>
        <a:bodyPr/>
        <a:lstStyle/>
        <a:p>
          <a:endParaRPr lang="en-US"/>
        </a:p>
      </dgm:t>
    </dgm:pt>
    <dgm:pt modelId="{C6F48E26-7949-485E-9E1F-EB35ACA7A63F}" type="pres">
      <dgm:prSet presAssocID="{1046D973-488B-4EA0-A080-755A26C4F67E}" presName="linNode" presStyleCnt="0"/>
      <dgm:spPr/>
    </dgm:pt>
    <dgm:pt modelId="{4953A85B-2F02-4077-8914-5A43EC1FA500}" type="pres">
      <dgm:prSet presAssocID="{1046D973-488B-4EA0-A080-755A26C4F67E}" presName="parentShp" presStyleLbl="node1" presStyleIdx="0" presStyleCnt="3" custScaleX="57152" custLinFactNeighborX="-4271">
        <dgm:presLayoutVars>
          <dgm:bulletEnabled val="1"/>
        </dgm:presLayoutVars>
      </dgm:prSet>
      <dgm:spPr/>
      <dgm:t>
        <a:bodyPr/>
        <a:lstStyle/>
        <a:p>
          <a:endParaRPr lang="en-US"/>
        </a:p>
      </dgm:t>
    </dgm:pt>
    <dgm:pt modelId="{A5B2878B-6BD3-49F6-86AD-516E1259D0F2}" type="pres">
      <dgm:prSet presAssocID="{1046D973-488B-4EA0-A080-755A26C4F67E}" presName="childShp" presStyleLbl="bgAccFollowNode1" presStyleIdx="0" presStyleCnt="3" custScaleX="135049" custLinFactNeighborX="-4418">
        <dgm:presLayoutVars>
          <dgm:bulletEnabled val="1"/>
        </dgm:presLayoutVars>
      </dgm:prSet>
      <dgm:spPr>
        <a:prstGeom prst="roundRect">
          <a:avLst/>
        </a:prstGeom>
      </dgm:spPr>
      <dgm:t>
        <a:bodyPr/>
        <a:lstStyle/>
        <a:p>
          <a:endParaRPr lang="en-US"/>
        </a:p>
      </dgm:t>
    </dgm:pt>
    <dgm:pt modelId="{6D6B93DB-06ED-459D-AD64-086FA619B61B}" type="pres">
      <dgm:prSet presAssocID="{49A4DD6D-FC1F-4B7E-9991-64AB946347C0}" presName="spacing" presStyleCnt="0"/>
      <dgm:spPr/>
    </dgm:pt>
    <dgm:pt modelId="{822A34A4-036A-40F9-B924-32ED12BCAEB5}" type="pres">
      <dgm:prSet presAssocID="{CB4E6C06-9B97-43E5-9DC0-071D6AC0049D}" presName="linNode" presStyleCnt="0"/>
      <dgm:spPr/>
    </dgm:pt>
    <dgm:pt modelId="{930CEE21-7B8F-487E-9530-36ADB41E1432}" type="pres">
      <dgm:prSet presAssocID="{CB4E6C06-9B97-43E5-9DC0-071D6AC0049D}" presName="parentShp" presStyleLbl="node1" presStyleIdx="1" presStyleCnt="3" custScaleX="56122" custLinFactNeighborX="-4271">
        <dgm:presLayoutVars>
          <dgm:bulletEnabled val="1"/>
        </dgm:presLayoutVars>
      </dgm:prSet>
      <dgm:spPr/>
      <dgm:t>
        <a:bodyPr/>
        <a:lstStyle/>
        <a:p>
          <a:endParaRPr lang="en-US"/>
        </a:p>
      </dgm:t>
    </dgm:pt>
    <dgm:pt modelId="{57EC18C6-FE30-4D16-8F17-AD2002DDF5F8}" type="pres">
      <dgm:prSet presAssocID="{CB4E6C06-9B97-43E5-9DC0-071D6AC0049D}" presName="childShp" presStyleLbl="bgAccFollowNode1" presStyleIdx="1" presStyleCnt="3" custScaleX="135049" custLinFactNeighborX="-4428">
        <dgm:presLayoutVars>
          <dgm:bulletEnabled val="1"/>
        </dgm:presLayoutVars>
      </dgm:prSet>
      <dgm:spPr>
        <a:prstGeom prst="roundRect">
          <a:avLst/>
        </a:prstGeom>
      </dgm:spPr>
      <dgm:t>
        <a:bodyPr/>
        <a:lstStyle/>
        <a:p>
          <a:endParaRPr lang="en-US"/>
        </a:p>
      </dgm:t>
    </dgm:pt>
    <dgm:pt modelId="{4D929EBD-301C-4690-A3B0-35149A21117F}" type="pres">
      <dgm:prSet presAssocID="{1F3F7903-3536-409B-ACB1-FB5B6802028D}" presName="spacing" presStyleCnt="0"/>
      <dgm:spPr/>
    </dgm:pt>
    <dgm:pt modelId="{E4545CEF-773B-4C56-B7E2-F4B41F2A3BBA}" type="pres">
      <dgm:prSet presAssocID="{A793F25E-17C2-4818-9B09-0974EEE863ED}" presName="linNode" presStyleCnt="0"/>
      <dgm:spPr/>
    </dgm:pt>
    <dgm:pt modelId="{623C3530-2E9E-4D79-9515-9F09BC7D2E9B}" type="pres">
      <dgm:prSet presAssocID="{A793F25E-17C2-4818-9B09-0974EEE863ED}" presName="parentShp" presStyleLbl="node1" presStyleIdx="2" presStyleCnt="3" custScaleX="56122" custScaleY="153689" custLinFactNeighborX="-4271">
        <dgm:presLayoutVars>
          <dgm:bulletEnabled val="1"/>
        </dgm:presLayoutVars>
      </dgm:prSet>
      <dgm:spPr/>
      <dgm:t>
        <a:bodyPr/>
        <a:lstStyle/>
        <a:p>
          <a:endParaRPr lang="en-US"/>
        </a:p>
      </dgm:t>
    </dgm:pt>
    <dgm:pt modelId="{8C47B2A1-99B5-46BD-BCA2-8233CEFBC74F}" type="pres">
      <dgm:prSet presAssocID="{A793F25E-17C2-4818-9B09-0974EEE863ED}" presName="childShp" presStyleLbl="bgAccFollowNode1" presStyleIdx="2" presStyleCnt="3" custScaleX="135049" custScaleY="156440" custLinFactNeighborX="-4428">
        <dgm:presLayoutVars>
          <dgm:bulletEnabled val="1"/>
        </dgm:presLayoutVars>
      </dgm:prSet>
      <dgm:spPr>
        <a:prstGeom prst="roundRect">
          <a:avLst/>
        </a:prstGeom>
      </dgm:spPr>
      <dgm:t>
        <a:bodyPr/>
        <a:lstStyle/>
        <a:p>
          <a:endParaRPr lang="en-US"/>
        </a:p>
      </dgm:t>
    </dgm:pt>
  </dgm:ptLst>
  <dgm:cxnLst>
    <dgm:cxn modelId="{175964B1-EBF6-4561-9D67-8DE8A17869AA}" srcId="{CB4E6C06-9B97-43E5-9DC0-071D6AC0049D}" destId="{AF97EE87-5028-4680-AD40-8BCF366831C1}" srcOrd="1" destOrd="0" parTransId="{C21452FA-298B-414B-90E4-F3B44EC8AD08}" sibTransId="{96570A2E-1B87-47F0-8514-9CA6A1D33D1D}"/>
    <dgm:cxn modelId="{B59C986F-A203-4F44-8D67-CCD02A5F9942}" srcId="{A793F25E-17C2-4818-9B09-0974EEE863ED}" destId="{2CC18C37-E6F6-4E26-8989-1D46F4584499}" srcOrd="2" destOrd="0" parTransId="{1FA3514F-6045-4757-A93C-9B03BB7C2A72}" sibTransId="{38175B7A-691A-4EDD-835A-94E413451C78}"/>
    <dgm:cxn modelId="{03301F7E-4DFE-428B-9C14-50AC30B4FDB0}" type="presOf" srcId="{0F134E5B-AAD6-4533-A010-A9D08317B7FD}" destId="{A5B2878B-6BD3-49F6-86AD-516E1259D0F2}" srcOrd="0" destOrd="1" presId="urn:microsoft.com/office/officeart/2005/8/layout/vList6"/>
    <dgm:cxn modelId="{E4204648-703B-4AB1-8D14-37ECD43039F2}" type="presOf" srcId="{1046D973-488B-4EA0-A080-755A26C4F67E}" destId="{4953A85B-2F02-4077-8914-5A43EC1FA500}" srcOrd="0" destOrd="0" presId="urn:microsoft.com/office/officeart/2005/8/layout/vList6"/>
    <dgm:cxn modelId="{370AC98E-2682-4DB6-9C0B-B00905E37E24}" srcId="{1046D973-488B-4EA0-A080-755A26C4F67E}" destId="{8972BBB9-3850-4043-A514-B1233126DAE7}" srcOrd="0" destOrd="0" parTransId="{3CB35512-28AE-4D73-8DFE-1CBBB092F994}" sibTransId="{95DC3589-A80B-4DCB-BB8A-6F778EF00A8C}"/>
    <dgm:cxn modelId="{F2B8DBD2-0883-4E40-8424-3570D9E24B93}" type="presOf" srcId="{8972BBB9-3850-4043-A514-B1233126DAE7}" destId="{A5B2878B-6BD3-49F6-86AD-516E1259D0F2}" srcOrd="0" destOrd="0" presId="urn:microsoft.com/office/officeart/2005/8/layout/vList6"/>
    <dgm:cxn modelId="{6101E8B5-C0D5-4A37-8D39-8F2195E682D3}" type="presOf" srcId="{D1F1533F-1DAB-4944-811C-90770AF46244}" destId="{C0B565BA-FA83-4E6A-A193-54F1AAA70B08}" srcOrd="0" destOrd="0" presId="urn:microsoft.com/office/officeart/2005/8/layout/vList6"/>
    <dgm:cxn modelId="{D7589AE6-C5C3-4EBD-BD4A-9D3BF47EFD06}" type="presOf" srcId="{CB4E6C06-9B97-43E5-9DC0-071D6AC0049D}" destId="{930CEE21-7B8F-487E-9530-36ADB41E1432}" srcOrd="0" destOrd="0" presId="urn:microsoft.com/office/officeart/2005/8/layout/vList6"/>
    <dgm:cxn modelId="{72C7F429-806B-4B10-8D67-8FE895FA414E}" srcId="{1046D973-488B-4EA0-A080-755A26C4F67E}" destId="{0F134E5B-AAD6-4533-A010-A9D08317B7FD}" srcOrd="1" destOrd="0" parTransId="{CAB2D1E4-4BDB-46FC-A3D7-9AB0B9AB4438}" sibTransId="{83F6145E-D69F-4985-B8F4-78E923810515}"/>
    <dgm:cxn modelId="{A7FF89A1-70DF-43A9-931F-FF5E488DD84D}" srcId="{D1F1533F-1DAB-4944-811C-90770AF46244}" destId="{1046D973-488B-4EA0-A080-755A26C4F67E}" srcOrd="0" destOrd="0" parTransId="{8BE9857E-EE24-476A-BF8F-AA6DD7A90F32}" sibTransId="{49A4DD6D-FC1F-4B7E-9991-64AB946347C0}"/>
    <dgm:cxn modelId="{38AD7999-1DAB-4BFB-A478-776BA5AB1EBC}" type="presOf" srcId="{A793F25E-17C2-4818-9B09-0974EEE863ED}" destId="{623C3530-2E9E-4D79-9515-9F09BC7D2E9B}" srcOrd="0" destOrd="0" presId="urn:microsoft.com/office/officeart/2005/8/layout/vList6"/>
    <dgm:cxn modelId="{B0AF87FF-466B-4995-BF8B-4E3E204493A3}" type="presOf" srcId="{D1BAA051-41AD-4A87-8C0C-FCF753481146}" destId="{8C47B2A1-99B5-46BD-BCA2-8233CEFBC74F}" srcOrd="0" destOrd="0" presId="urn:microsoft.com/office/officeart/2005/8/layout/vList6"/>
    <dgm:cxn modelId="{80E1767F-68D4-4A56-BEDA-D399BF6BC6C1}" srcId="{A793F25E-17C2-4818-9B09-0974EEE863ED}" destId="{758BCB48-655F-42E6-A310-0F7A3C55A478}" srcOrd="1" destOrd="0" parTransId="{6C11CDCA-5C44-4076-9A47-40CC1F9531D6}" sibTransId="{C2F7144A-48D5-4140-B2C6-6AF091FD6D01}"/>
    <dgm:cxn modelId="{5C87CB0C-4208-408B-A02D-2D09D2A45DEA}" srcId="{A793F25E-17C2-4818-9B09-0974EEE863ED}" destId="{DCABCD7E-13DE-41C4-837B-347403CEB685}" srcOrd="3" destOrd="0" parTransId="{BEDEDF05-FEC2-4122-BF0D-3B932A99834B}" sibTransId="{0E200DBA-6B83-4A23-B10A-39264E8C7C25}"/>
    <dgm:cxn modelId="{A3695094-7081-44B3-B895-4AF1540F5207}" type="presOf" srcId="{DCABCD7E-13DE-41C4-837B-347403CEB685}" destId="{8C47B2A1-99B5-46BD-BCA2-8233CEFBC74F}" srcOrd="0" destOrd="3" presId="urn:microsoft.com/office/officeart/2005/8/layout/vList6"/>
    <dgm:cxn modelId="{E4A8B773-FBF4-49F3-B8D7-44D1556A18CB}" srcId="{D1F1533F-1DAB-4944-811C-90770AF46244}" destId="{CB4E6C06-9B97-43E5-9DC0-071D6AC0049D}" srcOrd="1" destOrd="0" parTransId="{D12572B8-B0FB-454E-A903-1331E6227240}" sibTransId="{1F3F7903-3536-409B-ACB1-FB5B6802028D}"/>
    <dgm:cxn modelId="{CFC5123A-5B2E-41AA-8CD2-56BC63E23704}" srcId="{CB4E6C06-9B97-43E5-9DC0-071D6AC0049D}" destId="{5839E0DB-6AC7-4F84-9AD7-41A8A24A7B93}" srcOrd="0" destOrd="0" parTransId="{A36DB170-A7B9-458F-9495-D3F0A3AD80A1}" sibTransId="{51C51E5F-46C5-4119-BCD6-1758B6C305A8}"/>
    <dgm:cxn modelId="{C852D100-C59D-459F-AD0D-3FABFC7DD176}" type="presOf" srcId="{758BCB48-655F-42E6-A310-0F7A3C55A478}" destId="{8C47B2A1-99B5-46BD-BCA2-8233CEFBC74F}" srcOrd="0" destOrd="1" presId="urn:microsoft.com/office/officeart/2005/8/layout/vList6"/>
    <dgm:cxn modelId="{CC17E83B-854B-4CA7-86E0-CF67001051C3}" srcId="{A793F25E-17C2-4818-9B09-0974EEE863ED}" destId="{D1BAA051-41AD-4A87-8C0C-FCF753481146}" srcOrd="0" destOrd="0" parTransId="{67311A6B-5EF8-49AF-8C46-6CF782DA43F9}" sibTransId="{FB20F80C-4042-4006-8CF1-47322FC42029}"/>
    <dgm:cxn modelId="{BE144BBA-D99C-41E6-BC4D-3827A355B334}" type="presOf" srcId="{5839E0DB-6AC7-4F84-9AD7-41A8A24A7B93}" destId="{57EC18C6-FE30-4D16-8F17-AD2002DDF5F8}" srcOrd="0" destOrd="0" presId="urn:microsoft.com/office/officeart/2005/8/layout/vList6"/>
    <dgm:cxn modelId="{D4C33B34-D952-4B50-9040-FB8E1B036E5D}" srcId="{D1F1533F-1DAB-4944-811C-90770AF46244}" destId="{A793F25E-17C2-4818-9B09-0974EEE863ED}" srcOrd="2" destOrd="0" parTransId="{BD905060-F1A4-4A26-829A-7A63071C9996}" sibTransId="{73FF979E-C1C4-4C01-AF96-C8727A57F802}"/>
    <dgm:cxn modelId="{6F254D44-74C0-492E-86A7-09491E2CBB2F}" type="presOf" srcId="{2CC18C37-E6F6-4E26-8989-1D46F4584499}" destId="{8C47B2A1-99B5-46BD-BCA2-8233CEFBC74F}" srcOrd="0" destOrd="2" presId="urn:microsoft.com/office/officeart/2005/8/layout/vList6"/>
    <dgm:cxn modelId="{0A1C4868-C1D3-4E11-A0FA-EC100D26C869}" type="presOf" srcId="{AF97EE87-5028-4680-AD40-8BCF366831C1}" destId="{57EC18C6-FE30-4D16-8F17-AD2002DDF5F8}" srcOrd="0" destOrd="1" presId="urn:microsoft.com/office/officeart/2005/8/layout/vList6"/>
    <dgm:cxn modelId="{10A46DC3-662E-4680-8075-E3530129CF4D}" type="presParOf" srcId="{C0B565BA-FA83-4E6A-A193-54F1AAA70B08}" destId="{C6F48E26-7949-485E-9E1F-EB35ACA7A63F}" srcOrd="0" destOrd="0" presId="urn:microsoft.com/office/officeart/2005/8/layout/vList6"/>
    <dgm:cxn modelId="{1582A2B3-3847-49E1-8E38-FFA4EAF84F65}" type="presParOf" srcId="{C6F48E26-7949-485E-9E1F-EB35ACA7A63F}" destId="{4953A85B-2F02-4077-8914-5A43EC1FA500}" srcOrd="0" destOrd="0" presId="urn:microsoft.com/office/officeart/2005/8/layout/vList6"/>
    <dgm:cxn modelId="{8A82375E-F609-42B6-844F-0983DB222963}" type="presParOf" srcId="{C6F48E26-7949-485E-9E1F-EB35ACA7A63F}" destId="{A5B2878B-6BD3-49F6-86AD-516E1259D0F2}" srcOrd="1" destOrd="0" presId="urn:microsoft.com/office/officeart/2005/8/layout/vList6"/>
    <dgm:cxn modelId="{C462E64C-BE22-416E-BE23-153AD39307B8}" type="presParOf" srcId="{C0B565BA-FA83-4E6A-A193-54F1AAA70B08}" destId="{6D6B93DB-06ED-459D-AD64-086FA619B61B}" srcOrd="1" destOrd="0" presId="urn:microsoft.com/office/officeart/2005/8/layout/vList6"/>
    <dgm:cxn modelId="{9C133001-450F-43F3-A456-636BEE9902A1}" type="presParOf" srcId="{C0B565BA-FA83-4E6A-A193-54F1AAA70B08}" destId="{822A34A4-036A-40F9-B924-32ED12BCAEB5}" srcOrd="2" destOrd="0" presId="urn:microsoft.com/office/officeart/2005/8/layout/vList6"/>
    <dgm:cxn modelId="{B6C7978C-9362-4AF2-8846-D4713CC82063}" type="presParOf" srcId="{822A34A4-036A-40F9-B924-32ED12BCAEB5}" destId="{930CEE21-7B8F-487E-9530-36ADB41E1432}" srcOrd="0" destOrd="0" presId="urn:microsoft.com/office/officeart/2005/8/layout/vList6"/>
    <dgm:cxn modelId="{A06A9129-0568-4073-AAD8-2CB0064ACC90}" type="presParOf" srcId="{822A34A4-036A-40F9-B924-32ED12BCAEB5}" destId="{57EC18C6-FE30-4D16-8F17-AD2002DDF5F8}" srcOrd="1" destOrd="0" presId="urn:microsoft.com/office/officeart/2005/8/layout/vList6"/>
    <dgm:cxn modelId="{1C55E255-8990-44F8-8F2A-4A9F33D29D39}" type="presParOf" srcId="{C0B565BA-FA83-4E6A-A193-54F1AAA70B08}" destId="{4D929EBD-301C-4690-A3B0-35149A21117F}" srcOrd="3" destOrd="0" presId="urn:microsoft.com/office/officeart/2005/8/layout/vList6"/>
    <dgm:cxn modelId="{4B7761CA-2E3B-48FB-898D-FEC210301B57}" type="presParOf" srcId="{C0B565BA-FA83-4E6A-A193-54F1AAA70B08}" destId="{E4545CEF-773B-4C56-B7E2-F4B41F2A3BBA}" srcOrd="4" destOrd="0" presId="urn:microsoft.com/office/officeart/2005/8/layout/vList6"/>
    <dgm:cxn modelId="{A3ED7C95-8083-4823-A20C-07671020CCC4}" type="presParOf" srcId="{E4545CEF-773B-4C56-B7E2-F4B41F2A3BBA}" destId="{623C3530-2E9E-4D79-9515-9F09BC7D2E9B}" srcOrd="0" destOrd="0" presId="urn:microsoft.com/office/officeart/2005/8/layout/vList6"/>
    <dgm:cxn modelId="{5F9ADA6F-11EA-4829-B3F7-2920D371E0E2}" type="presParOf" srcId="{E4545CEF-773B-4C56-B7E2-F4B41F2A3BBA}" destId="{8C47B2A1-99B5-46BD-BCA2-8233CEFBC74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1F1533F-1DAB-4944-811C-90770AF4624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B4E6C06-9B97-43E5-9DC0-071D6AC0049D}">
      <dgm:prSet custT="1"/>
      <dgm:spPr>
        <a:solidFill>
          <a:srgbClr val="EBE728"/>
        </a:solidFill>
        <a:ln>
          <a:noFill/>
        </a:ln>
      </dgm:spPr>
      <dgm:t>
        <a:bodyPr/>
        <a:lstStyle/>
        <a:p>
          <a:pPr rtl="0"/>
          <a:r>
            <a:rPr lang="en-US" sz="2400" dirty="0" smtClean="0">
              <a:solidFill>
                <a:schemeClr val="tx1"/>
              </a:solidFill>
            </a:rPr>
            <a:t>Recap</a:t>
          </a:r>
          <a:endParaRPr lang="en-US" sz="2400" b="0" dirty="0">
            <a:solidFill>
              <a:schemeClr val="tx1"/>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a:ln>
          <a:solidFill>
            <a:srgbClr val="00463C"/>
          </a:solidFill>
        </a:ln>
      </dgm:spPr>
      <dgm:t>
        <a:bodyPr/>
        <a:lstStyle/>
        <a:p>
          <a:endParaRPr lang="en-US"/>
        </a:p>
      </dgm:t>
    </dgm:pt>
    <dgm:pt modelId="{A793F25E-17C2-4818-9B09-0974EEE863ED}">
      <dgm:prSet custT="1"/>
      <dgm:spPr>
        <a:solidFill>
          <a:srgbClr val="004D3F"/>
        </a:solidFill>
        <a:ln>
          <a:noFill/>
        </a:ln>
      </dgm:spPr>
      <dgm:t>
        <a:bodyPr/>
        <a:lstStyle/>
        <a:p>
          <a:pPr rtl="0"/>
          <a:r>
            <a:rPr lang="en-US" sz="2400" dirty="0" smtClean="0">
              <a:solidFill>
                <a:schemeClr val="bg1"/>
              </a:solidFill>
            </a:rPr>
            <a:t>National Minimum Wage</a:t>
          </a:r>
          <a:endParaRPr lang="en-US" sz="2400" b="0" dirty="0">
            <a:solidFill>
              <a:schemeClr val="bg1"/>
            </a:solidFill>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031EA41C-BF7B-4755-8CCD-8B5C0BBC2850}">
      <dgm:prSet custT="1"/>
      <dgm:spPr>
        <a:solidFill>
          <a:srgbClr val="EBE728"/>
        </a:solidFill>
        <a:ln>
          <a:noFill/>
        </a:ln>
      </dgm:spPr>
      <dgm:t>
        <a:bodyPr/>
        <a:lstStyle/>
        <a:p>
          <a:pPr rtl="0"/>
          <a:r>
            <a:rPr lang="en-US" sz="2400" dirty="0" smtClean="0">
              <a:solidFill>
                <a:schemeClr val="tx1"/>
              </a:solidFill>
            </a:rPr>
            <a:t>Labour Law Amendments </a:t>
          </a:r>
          <a:endParaRPr lang="en-US" sz="2400" b="0" dirty="0">
            <a:solidFill>
              <a:schemeClr val="tx1"/>
            </a:solidFill>
          </a:endParaRPr>
        </a:p>
      </dgm:t>
    </dgm:pt>
    <dgm:pt modelId="{16158057-E112-425D-8C12-1618CA546A68}" type="parTrans" cxnId="{8A2A4E94-5FB0-4F66-8E3C-733007502B31}">
      <dgm:prSet/>
      <dgm:spPr/>
      <dgm:t>
        <a:bodyPr/>
        <a:lstStyle/>
        <a:p>
          <a:endParaRPr lang="en-US"/>
        </a:p>
      </dgm:t>
    </dgm:pt>
    <dgm:pt modelId="{4DF2D7CC-6939-4B12-9D3E-B1CBD43C288C}" type="sibTrans" cxnId="{8A2A4E94-5FB0-4F66-8E3C-733007502B31}">
      <dgm:prSet/>
      <dgm:spPr/>
      <dgm:t>
        <a:bodyPr/>
        <a:lstStyle/>
        <a:p>
          <a:endParaRPr lang="en-US"/>
        </a:p>
      </dgm:t>
    </dgm:pt>
    <dgm:pt modelId="{DDBB1D81-A19D-4594-8E8C-F69D50F2BFAE}">
      <dgm:prSet custT="1"/>
      <dgm:spPr>
        <a:solidFill>
          <a:srgbClr val="EBE728"/>
        </a:solidFill>
      </dgm:spPr>
      <dgm:t>
        <a:bodyPr/>
        <a:lstStyle/>
        <a:p>
          <a:pPr rtl="0"/>
          <a:r>
            <a:rPr lang="en-US" sz="2400" dirty="0" smtClean="0">
              <a:solidFill>
                <a:schemeClr val="tx1"/>
              </a:solidFill>
            </a:rPr>
            <a:t>Other Reforms</a:t>
          </a:r>
          <a:endParaRPr lang="en-US" sz="2400" b="0" dirty="0">
            <a:solidFill>
              <a:schemeClr val="tx1"/>
            </a:solidFill>
          </a:endParaRPr>
        </a:p>
      </dgm:t>
    </dgm:pt>
    <dgm:pt modelId="{7032CE25-03CB-4BE6-AE8F-DACF09D55A46}" type="parTrans" cxnId="{C97FC3FD-C254-4A8B-AFA1-A737F123186C}">
      <dgm:prSet/>
      <dgm:spPr/>
      <dgm:t>
        <a:bodyPr/>
        <a:lstStyle/>
        <a:p>
          <a:endParaRPr lang="en-US"/>
        </a:p>
      </dgm:t>
    </dgm:pt>
    <dgm:pt modelId="{F80A4CD7-AFE5-4595-8456-96B9772D5B53}" type="sibTrans" cxnId="{C97FC3FD-C254-4A8B-AFA1-A737F123186C}">
      <dgm:prSet/>
      <dgm:spPr/>
      <dgm:t>
        <a:bodyPr/>
        <a:lstStyle/>
        <a:p>
          <a:endParaRPr lang="en-US"/>
        </a:p>
      </dgm:t>
    </dgm:pt>
    <dgm:pt modelId="{4174C511-10F5-495F-91C6-5120E54DDDF4}" type="pres">
      <dgm:prSet presAssocID="{D1F1533F-1DAB-4944-811C-90770AF46244}" presName="Name0" presStyleCnt="0">
        <dgm:presLayoutVars>
          <dgm:chMax val="7"/>
          <dgm:chPref val="7"/>
          <dgm:dir/>
        </dgm:presLayoutVars>
      </dgm:prSet>
      <dgm:spPr/>
      <dgm:t>
        <a:bodyPr/>
        <a:lstStyle/>
        <a:p>
          <a:endParaRPr lang="en-US"/>
        </a:p>
      </dgm:t>
    </dgm:pt>
    <dgm:pt modelId="{7EDFDC14-F42E-4FE7-9103-46DDAC1034EE}" type="pres">
      <dgm:prSet presAssocID="{D1F1533F-1DAB-4944-811C-90770AF46244}" presName="Name1" presStyleCnt="0"/>
      <dgm:spPr/>
    </dgm:pt>
    <dgm:pt modelId="{F71C15CF-92BB-4EEE-B0FA-3CB1F5520743}" type="pres">
      <dgm:prSet presAssocID="{D1F1533F-1DAB-4944-811C-90770AF46244}" presName="cycle" presStyleCnt="0"/>
      <dgm:spPr/>
    </dgm:pt>
    <dgm:pt modelId="{4DECCDA7-2DE4-4C58-A0F7-84E15DC08F26}" type="pres">
      <dgm:prSet presAssocID="{D1F1533F-1DAB-4944-811C-90770AF46244}" presName="srcNode" presStyleLbl="node1" presStyleIdx="0" presStyleCnt="4"/>
      <dgm:spPr/>
    </dgm:pt>
    <dgm:pt modelId="{FFAFF0B6-4CDF-4714-BBA9-29BC139647EE}" type="pres">
      <dgm:prSet presAssocID="{D1F1533F-1DAB-4944-811C-90770AF46244}" presName="conn" presStyleLbl="parChTrans1D2" presStyleIdx="0" presStyleCnt="1"/>
      <dgm:spPr/>
      <dgm:t>
        <a:bodyPr/>
        <a:lstStyle/>
        <a:p>
          <a:endParaRPr lang="en-US"/>
        </a:p>
      </dgm:t>
    </dgm:pt>
    <dgm:pt modelId="{C85F9034-C7A4-4098-B716-24EC4E920B09}" type="pres">
      <dgm:prSet presAssocID="{D1F1533F-1DAB-4944-811C-90770AF46244}" presName="extraNode" presStyleLbl="node1" presStyleIdx="0" presStyleCnt="4"/>
      <dgm:spPr/>
    </dgm:pt>
    <dgm:pt modelId="{DB2A8E37-BDAC-4E7D-B0FE-E3ADAA69D5AF}" type="pres">
      <dgm:prSet presAssocID="{D1F1533F-1DAB-4944-811C-90770AF46244}" presName="dstNode" presStyleLbl="node1" presStyleIdx="0" presStyleCnt="4"/>
      <dgm:spPr/>
    </dgm:pt>
    <dgm:pt modelId="{21C1BA07-E847-4DD5-B4A4-B89C1CCF214F}" type="pres">
      <dgm:prSet presAssocID="{CB4E6C06-9B97-43E5-9DC0-071D6AC0049D}" presName="text_1" presStyleLbl="node1" presStyleIdx="0" presStyleCnt="4">
        <dgm:presLayoutVars>
          <dgm:bulletEnabled val="1"/>
        </dgm:presLayoutVars>
      </dgm:prSet>
      <dgm:spPr/>
      <dgm:t>
        <a:bodyPr/>
        <a:lstStyle/>
        <a:p>
          <a:endParaRPr lang="en-US"/>
        </a:p>
      </dgm:t>
    </dgm:pt>
    <dgm:pt modelId="{37C7E60F-6462-4B5F-B4B1-D100D93D60AB}" type="pres">
      <dgm:prSet presAssocID="{CB4E6C06-9B97-43E5-9DC0-071D6AC0049D}" presName="accent_1" presStyleCnt="0"/>
      <dgm:spPr/>
    </dgm:pt>
    <dgm:pt modelId="{58D61993-132F-48F3-A634-016D752F7500}" type="pres">
      <dgm:prSet presAssocID="{CB4E6C06-9B97-43E5-9DC0-071D6AC0049D}" presName="accentRepeatNode" presStyleLbl="solidFgAcc1" presStyleIdx="0" presStyleCnt="4"/>
      <dgm:spPr>
        <a:solidFill>
          <a:schemeClr val="bg1"/>
        </a:solidFill>
        <a:ln>
          <a:solidFill>
            <a:srgbClr val="00463C"/>
          </a:solidFill>
        </a:ln>
      </dgm:spPr>
    </dgm:pt>
    <dgm:pt modelId="{683D2C90-CE7A-4AD6-84AE-9334A313FE7F}" type="pres">
      <dgm:prSet presAssocID="{A793F25E-17C2-4818-9B09-0974EEE863ED}" presName="text_2" presStyleLbl="node1" presStyleIdx="1" presStyleCnt="4">
        <dgm:presLayoutVars>
          <dgm:bulletEnabled val="1"/>
        </dgm:presLayoutVars>
      </dgm:prSet>
      <dgm:spPr/>
      <dgm:t>
        <a:bodyPr/>
        <a:lstStyle/>
        <a:p>
          <a:endParaRPr lang="en-US"/>
        </a:p>
      </dgm:t>
    </dgm:pt>
    <dgm:pt modelId="{C138676F-3526-46D0-A604-7564DB98776A}" type="pres">
      <dgm:prSet presAssocID="{A793F25E-17C2-4818-9B09-0974EEE863ED}" presName="accent_2" presStyleCnt="0"/>
      <dgm:spPr/>
    </dgm:pt>
    <dgm:pt modelId="{23043509-8A4F-4187-A4A0-E2B0FEF0C33E}" type="pres">
      <dgm:prSet presAssocID="{A793F25E-17C2-4818-9B09-0974EEE863ED}" presName="accentRepeatNode" presStyleLbl="solidFgAcc1" presStyleIdx="1" presStyleCnt="4"/>
      <dgm:spPr>
        <a:solidFill>
          <a:schemeClr val="bg1"/>
        </a:solidFill>
        <a:ln>
          <a:solidFill>
            <a:srgbClr val="00463C"/>
          </a:solidFill>
        </a:ln>
      </dgm:spPr>
    </dgm:pt>
    <dgm:pt modelId="{5DB160E7-9875-4B93-B716-5CF242A04C75}" type="pres">
      <dgm:prSet presAssocID="{031EA41C-BF7B-4755-8CCD-8B5C0BBC2850}" presName="text_3" presStyleLbl="node1" presStyleIdx="2" presStyleCnt="4">
        <dgm:presLayoutVars>
          <dgm:bulletEnabled val="1"/>
        </dgm:presLayoutVars>
      </dgm:prSet>
      <dgm:spPr/>
      <dgm:t>
        <a:bodyPr/>
        <a:lstStyle/>
        <a:p>
          <a:endParaRPr lang="en-US"/>
        </a:p>
      </dgm:t>
    </dgm:pt>
    <dgm:pt modelId="{F1C68A37-8F3C-4982-85F0-26C01C4CF7A0}" type="pres">
      <dgm:prSet presAssocID="{031EA41C-BF7B-4755-8CCD-8B5C0BBC2850}" presName="accent_3" presStyleCnt="0"/>
      <dgm:spPr/>
    </dgm:pt>
    <dgm:pt modelId="{11AAC05C-86B3-4E5E-85DB-FEF8F89C56D0}" type="pres">
      <dgm:prSet presAssocID="{031EA41C-BF7B-4755-8CCD-8B5C0BBC2850}" presName="accentRepeatNode" presStyleLbl="solidFgAcc1" presStyleIdx="2" presStyleCnt="4"/>
      <dgm:spPr>
        <a:solidFill>
          <a:schemeClr val="bg1"/>
        </a:solidFill>
        <a:ln>
          <a:solidFill>
            <a:srgbClr val="00463C"/>
          </a:solidFill>
        </a:ln>
      </dgm:spPr>
    </dgm:pt>
    <dgm:pt modelId="{0BD085CE-187E-4498-BA58-76185F201FD4}" type="pres">
      <dgm:prSet presAssocID="{DDBB1D81-A19D-4594-8E8C-F69D50F2BFAE}" presName="text_4" presStyleLbl="node1" presStyleIdx="3" presStyleCnt="4">
        <dgm:presLayoutVars>
          <dgm:bulletEnabled val="1"/>
        </dgm:presLayoutVars>
      </dgm:prSet>
      <dgm:spPr/>
      <dgm:t>
        <a:bodyPr/>
        <a:lstStyle/>
        <a:p>
          <a:endParaRPr lang="en-US"/>
        </a:p>
      </dgm:t>
    </dgm:pt>
    <dgm:pt modelId="{397B2D08-455A-437F-8D99-2E489785F379}" type="pres">
      <dgm:prSet presAssocID="{DDBB1D81-A19D-4594-8E8C-F69D50F2BFAE}" presName="accent_4" presStyleCnt="0"/>
      <dgm:spPr/>
    </dgm:pt>
    <dgm:pt modelId="{89AC2CF8-F5BB-431A-9ED9-4A70247B0884}" type="pres">
      <dgm:prSet presAssocID="{DDBB1D81-A19D-4594-8E8C-F69D50F2BFAE}" presName="accentRepeatNode" presStyleLbl="solidFgAcc1" presStyleIdx="3" presStyleCnt="4"/>
      <dgm:spPr>
        <a:ln>
          <a:solidFill>
            <a:srgbClr val="00463C"/>
          </a:solidFill>
        </a:ln>
      </dgm:spPr>
    </dgm:pt>
  </dgm:ptLst>
  <dgm:cxnLst>
    <dgm:cxn modelId="{E5D7D91E-E075-40CC-B40B-7485FBE6DF65}" type="presOf" srcId="{A793F25E-17C2-4818-9B09-0974EEE863ED}" destId="{683D2C90-CE7A-4AD6-84AE-9334A313FE7F}" srcOrd="0" destOrd="0" presId="urn:microsoft.com/office/officeart/2008/layout/VerticalCurvedList"/>
    <dgm:cxn modelId="{8A2A4E94-5FB0-4F66-8E3C-733007502B31}" srcId="{D1F1533F-1DAB-4944-811C-90770AF46244}" destId="{031EA41C-BF7B-4755-8CCD-8B5C0BBC2850}" srcOrd="2" destOrd="0" parTransId="{16158057-E112-425D-8C12-1618CA546A68}" sibTransId="{4DF2D7CC-6939-4B12-9D3E-B1CBD43C288C}"/>
    <dgm:cxn modelId="{D4C33B34-D952-4B50-9040-FB8E1B036E5D}" srcId="{D1F1533F-1DAB-4944-811C-90770AF46244}" destId="{A793F25E-17C2-4818-9B09-0974EEE863ED}" srcOrd="1" destOrd="0" parTransId="{BD905060-F1A4-4A26-829A-7A63071C9996}" sibTransId="{73FF979E-C1C4-4C01-AF96-C8727A57F802}"/>
    <dgm:cxn modelId="{C97FC3FD-C254-4A8B-AFA1-A737F123186C}" srcId="{D1F1533F-1DAB-4944-811C-90770AF46244}" destId="{DDBB1D81-A19D-4594-8E8C-F69D50F2BFAE}" srcOrd="3" destOrd="0" parTransId="{7032CE25-03CB-4BE6-AE8F-DACF09D55A46}" sibTransId="{F80A4CD7-AFE5-4595-8456-96B9772D5B53}"/>
    <dgm:cxn modelId="{FA32D732-AF5E-4994-8950-FDE551990742}" type="presOf" srcId="{CB4E6C06-9B97-43E5-9DC0-071D6AC0049D}" destId="{21C1BA07-E847-4DD5-B4A4-B89C1CCF214F}" srcOrd="0" destOrd="0" presId="urn:microsoft.com/office/officeart/2008/layout/VerticalCurvedList"/>
    <dgm:cxn modelId="{E4A8B773-FBF4-49F3-B8D7-44D1556A18CB}" srcId="{D1F1533F-1DAB-4944-811C-90770AF46244}" destId="{CB4E6C06-9B97-43E5-9DC0-071D6AC0049D}" srcOrd="0" destOrd="0" parTransId="{D12572B8-B0FB-454E-A903-1331E6227240}" sibTransId="{1F3F7903-3536-409B-ACB1-FB5B6802028D}"/>
    <dgm:cxn modelId="{AEA6AA0B-C2C8-4882-9E2D-7710B4227048}" type="presOf" srcId="{DDBB1D81-A19D-4594-8E8C-F69D50F2BFAE}" destId="{0BD085CE-187E-4498-BA58-76185F201FD4}" srcOrd="0" destOrd="0" presId="urn:microsoft.com/office/officeart/2008/layout/VerticalCurvedList"/>
    <dgm:cxn modelId="{5822274B-EACD-432F-A21A-92098ADE5A40}" type="presOf" srcId="{D1F1533F-1DAB-4944-811C-90770AF46244}" destId="{4174C511-10F5-495F-91C6-5120E54DDDF4}" srcOrd="0" destOrd="0" presId="urn:microsoft.com/office/officeart/2008/layout/VerticalCurvedList"/>
    <dgm:cxn modelId="{F5A775E2-FE31-4F75-AC41-502492B6EE92}" type="presOf" srcId="{1F3F7903-3536-409B-ACB1-FB5B6802028D}" destId="{FFAFF0B6-4CDF-4714-BBA9-29BC139647EE}" srcOrd="0" destOrd="0" presId="urn:microsoft.com/office/officeart/2008/layout/VerticalCurvedList"/>
    <dgm:cxn modelId="{38FB54A4-497A-4FE3-B3FA-CF200C080F00}" type="presOf" srcId="{031EA41C-BF7B-4755-8CCD-8B5C0BBC2850}" destId="{5DB160E7-9875-4B93-B716-5CF242A04C75}" srcOrd="0" destOrd="0" presId="urn:microsoft.com/office/officeart/2008/layout/VerticalCurvedList"/>
    <dgm:cxn modelId="{790E5C9C-DC8D-4E33-A0DA-F0874E26D2A9}" type="presParOf" srcId="{4174C511-10F5-495F-91C6-5120E54DDDF4}" destId="{7EDFDC14-F42E-4FE7-9103-46DDAC1034EE}" srcOrd="0" destOrd="0" presId="urn:microsoft.com/office/officeart/2008/layout/VerticalCurvedList"/>
    <dgm:cxn modelId="{8A9FD9E6-3335-4A9F-9CFA-6226E047439C}" type="presParOf" srcId="{7EDFDC14-F42E-4FE7-9103-46DDAC1034EE}" destId="{F71C15CF-92BB-4EEE-B0FA-3CB1F5520743}" srcOrd="0" destOrd="0" presId="urn:microsoft.com/office/officeart/2008/layout/VerticalCurvedList"/>
    <dgm:cxn modelId="{19F2F08E-92B6-422C-99FE-FD8C34031AEE}" type="presParOf" srcId="{F71C15CF-92BB-4EEE-B0FA-3CB1F5520743}" destId="{4DECCDA7-2DE4-4C58-A0F7-84E15DC08F26}" srcOrd="0" destOrd="0" presId="urn:microsoft.com/office/officeart/2008/layout/VerticalCurvedList"/>
    <dgm:cxn modelId="{7A1A035D-8036-4B19-B627-8B41ABF93475}" type="presParOf" srcId="{F71C15CF-92BB-4EEE-B0FA-3CB1F5520743}" destId="{FFAFF0B6-4CDF-4714-BBA9-29BC139647EE}" srcOrd="1" destOrd="0" presId="urn:microsoft.com/office/officeart/2008/layout/VerticalCurvedList"/>
    <dgm:cxn modelId="{80F4216D-78EE-4673-9278-B36A63859E79}" type="presParOf" srcId="{F71C15CF-92BB-4EEE-B0FA-3CB1F5520743}" destId="{C85F9034-C7A4-4098-B716-24EC4E920B09}" srcOrd="2" destOrd="0" presId="urn:microsoft.com/office/officeart/2008/layout/VerticalCurvedList"/>
    <dgm:cxn modelId="{B75A57FE-E9EA-4C49-AC93-E317B80361A9}" type="presParOf" srcId="{F71C15CF-92BB-4EEE-B0FA-3CB1F5520743}" destId="{DB2A8E37-BDAC-4E7D-B0FE-E3ADAA69D5AF}" srcOrd="3" destOrd="0" presId="urn:microsoft.com/office/officeart/2008/layout/VerticalCurvedList"/>
    <dgm:cxn modelId="{AF1ECF1E-552B-422B-83F3-1AB1954ADE0B}" type="presParOf" srcId="{7EDFDC14-F42E-4FE7-9103-46DDAC1034EE}" destId="{21C1BA07-E847-4DD5-B4A4-B89C1CCF214F}" srcOrd="1" destOrd="0" presId="urn:microsoft.com/office/officeart/2008/layout/VerticalCurvedList"/>
    <dgm:cxn modelId="{FFD6FF12-AD38-477F-9769-59F178054042}" type="presParOf" srcId="{7EDFDC14-F42E-4FE7-9103-46DDAC1034EE}" destId="{37C7E60F-6462-4B5F-B4B1-D100D93D60AB}" srcOrd="2" destOrd="0" presId="urn:microsoft.com/office/officeart/2008/layout/VerticalCurvedList"/>
    <dgm:cxn modelId="{46D89F8E-572A-48A8-BA02-53733C1750C6}" type="presParOf" srcId="{37C7E60F-6462-4B5F-B4B1-D100D93D60AB}" destId="{58D61993-132F-48F3-A634-016D752F7500}" srcOrd="0" destOrd="0" presId="urn:microsoft.com/office/officeart/2008/layout/VerticalCurvedList"/>
    <dgm:cxn modelId="{068A8214-333B-45E5-B581-AF511A22013E}" type="presParOf" srcId="{7EDFDC14-F42E-4FE7-9103-46DDAC1034EE}" destId="{683D2C90-CE7A-4AD6-84AE-9334A313FE7F}" srcOrd="3" destOrd="0" presId="urn:microsoft.com/office/officeart/2008/layout/VerticalCurvedList"/>
    <dgm:cxn modelId="{85DA0A8F-F69C-451E-AD0B-BA175A14176F}" type="presParOf" srcId="{7EDFDC14-F42E-4FE7-9103-46DDAC1034EE}" destId="{C138676F-3526-46D0-A604-7564DB98776A}" srcOrd="4" destOrd="0" presId="urn:microsoft.com/office/officeart/2008/layout/VerticalCurvedList"/>
    <dgm:cxn modelId="{73044A62-D240-4648-A78B-F0E0719EAD65}" type="presParOf" srcId="{C138676F-3526-46D0-A604-7564DB98776A}" destId="{23043509-8A4F-4187-A4A0-E2B0FEF0C33E}" srcOrd="0" destOrd="0" presId="urn:microsoft.com/office/officeart/2008/layout/VerticalCurvedList"/>
    <dgm:cxn modelId="{EBEABE55-7018-446E-AAAE-D2ACC8248B51}" type="presParOf" srcId="{7EDFDC14-F42E-4FE7-9103-46DDAC1034EE}" destId="{5DB160E7-9875-4B93-B716-5CF242A04C75}" srcOrd="5" destOrd="0" presId="urn:microsoft.com/office/officeart/2008/layout/VerticalCurvedList"/>
    <dgm:cxn modelId="{FD32D0CF-212D-4029-8CEF-CC05DC8FA828}" type="presParOf" srcId="{7EDFDC14-F42E-4FE7-9103-46DDAC1034EE}" destId="{F1C68A37-8F3C-4982-85F0-26C01C4CF7A0}" srcOrd="6" destOrd="0" presId="urn:microsoft.com/office/officeart/2008/layout/VerticalCurvedList"/>
    <dgm:cxn modelId="{9E8C68AB-3103-41D2-A0BC-7576AC1944C8}" type="presParOf" srcId="{F1C68A37-8F3C-4982-85F0-26C01C4CF7A0}" destId="{11AAC05C-86B3-4E5E-85DB-FEF8F89C56D0}" srcOrd="0" destOrd="0" presId="urn:microsoft.com/office/officeart/2008/layout/VerticalCurvedList"/>
    <dgm:cxn modelId="{C7227C41-1F2D-4AEC-8418-57A0B05C7DFB}" type="presParOf" srcId="{7EDFDC14-F42E-4FE7-9103-46DDAC1034EE}" destId="{0BD085CE-187E-4498-BA58-76185F201FD4}" srcOrd="7" destOrd="0" presId="urn:microsoft.com/office/officeart/2008/layout/VerticalCurvedList"/>
    <dgm:cxn modelId="{64A0B683-CC0C-4121-BEBB-288F62611A20}" type="presParOf" srcId="{7EDFDC14-F42E-4FE7-9103-46DDAC1034EE}" destId="{397B2D08-455A-437F-8D99-2E489785F379}" srcOrd="8" destOrd="0" presId="urn:microsoft.com/office/officeart/2008/layout/VerticalCurvedList"/>
    <dgm:cxn modelId="{A6D564CE-CB0A-4C7C-B101-A04DF6B99351}" type="presParOf" srcId="{397B2D08-455A-437F-8D99-2E489785F379}" destId="{89AC2CF8-F5BB-431A-9ED9-4A70247B088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1F1533F-1DAB-4944-811C-90770AF4624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B4E6C06-9B97-43E5-9DC0-071D6AC0049D}">
      <dgm:prSet custT="1"/>
      <dgm:spPr>
        <a:solidFill>
          <a:srgbClr val="EBE728"/>
        </a:solidFill>
        <a:ln>
          <a:noFill/>
        </a:ln>
      </dgm:spPr>
      <dgm:t>
        <a:bodyPr/>
        <a:lstStyle/>
        <a:p>
          <a:pPr rtl="0"/>
          <a:r>
            <a:rPr lang="en-US" sz="2400" dirty="0" smtClean="0">
              <a:solidFill>
                <a:schemeClr val="tx1"/>
              </a:solidFill>
            </a:rPr>
            <a:t>Recap</a:t>
          </a:r>
          <a:endParaRPr lang="en-US" sz="2400" b="0" dirty="0">
            <a:solidFill>
              <a:schemeClr val="tx1"/>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a:ln>
          <a:solidFill>
            <a:srgbClr val="00463C"/>
          </a:solidFill>
        </a:ln>
      </dgm:spPr>
      <dgm:t>
        <a:bodyPr/>
        <a:lstStyle/>
        <a:p>
          <a:endParaRPr lang="en-US"/>
        </a:p>
      </dgm:t>
    </dgm:pt>
    <dgm:pt modelId="{A793F25E-17C2-4818-9B09-0974EEE863ED}">
      <dgm:prSet custT="1"/>
      <dgm:spPr>
        <a:solidFill>
          <a:srgbClr val="EBE728"/>
        </a:solidFill>
        <a:ln>
          <a:noFill/>
        </a:ln>
      </dgm:spPr>
      <dgm:t>
        <a:bodyPr/>
        <a:lstStyle/>
        <a:p>
          <a:pPr rtl="0"/>
          <a:r>
            <a:rPr lang="en-US" sz="2400" dirty="0" smtClean="0">
              <a:solidFill>
                <a:schemeClr val="tx1"/>
              </a:solidFill>
            </a:rPr>
            <a:t>National Minimum Wage</a:t>
          </a:r>
          <a:endParaRPr lang="en-US" sz="2400" b="0" dirty="0">
            <a:solidFill>
              <a:schemeClr val="tx1"/>
            </a:solidFill>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031EA41C-BF7B-4755-8CCD-8B5C0BBC2850}">
      <dgm:prSet custT="1"/>
      <dgm:spPr>
        <a:solidFill>
          <a:srgbClr val="004D3F"/>
        </a:solidFill>
        <a:ln>
          <a:noFill/>
        </a:ln>
      </dgm:spPr>
      <dgm:t>
        <a:bodyPr/>
        <a:lstStyle/>
        <a:p>
          <a:pPr rtl="0"/>
          <a:r>
            <a:rPr lang="en-US" sz="2400" dirty="0" smtClean="0">
              <a:solidFill>
                <a:schemeClr val="bg1"/>
              </a:solidFill>
            </a:rPr>
            <a:t>Labour Law Amendments </a:t>
          </a:r>
          <a:endParaRPr lang="en-US" sz="2400" b="0" dirty="0">
            <a:solidFill>
              <a:schemeClr val="bg1"/>
            </a:solidFill>
          </a:endParaRPr>
        </a:p>
      </dgm:t>
    </dgm:pt>
    <dgm:pt modelId="{16158057-E112-425D-8C12-1618CA546A68}" type="parTrans" cxnId="{8A2A4E94-5FB0-4F66-8E3C-733007502B31}">
      <dgm:prSet/>
      <dgm:spPr/>
      <dgm:t>
        <a:bodyPr/>
        <a:lstStyle/>
        <a:p>
          <a:endParaRPr lang="en-US"/>
        </a:p>
      </dgm:t>
    </dgm:pt>
    <dgm:pt modelId="{4DF2D7CC-6939-4B12-9D3E-B1CBD43C288C}" type="sibTrans" cxnId="{8A2A4E94-5FB0-4F66-8E3C-733007502B31}">
      <dgm:prSet/>
      <dgm:spPr/>
      <dgm:t>
        <a:bodyPr/>
        <a:lstStyle/>
        <a:p>
          <a:endParaRPr lang="en-US"/>
        </a:p>
      </dgm:t>
    </dgm:pt>
    <dgm:pt modelId="{DDBB1D81-A19D-4594-8E8C-F69D50F2BFAE}">
      <dgm:prSet custT="1"/>
      <dgm:spPr>
        <a:solidFill>
          <a:srgbClr val="EBE728"/>
        </a:solidFill>
      </dgm:spPr>
      <dgm:t>
        <a:bodyPr/>
        <a:lstStyle/>
        <a:p>
          <a:pPr rtl="0"/>
          <a:r>
            <a:rPr lang="en-US" sz="2400" dirty="0" smtClean="0">
              <a:solidFill>
                <a:schemeClr val="tx1"/>
              </a:solidFill>
            </a:rPr>
            <a:t>Other Reforms</a:t>
          </a:r>
          <a:endParaRPr lang="en-US" sz="2400" b="0" dirty="0">
            <a:solidFill>
              <a:schemeClr val="tx1"/>
            </a:solidFill>
          </a:endParaRPr>
        </a:p>
      </dgm:t>
    </dgm:pt>
    <dgm:pt modelId="{7032CE25-03CB-4BE6-AE8F-DACF09D55A46}" type="parTrans" cxnId="{C97FC3FD-C254-4A8B-AFA1-A737F123186C}">
      <dgm:prSet/>
      <dgm:spPr/>
      <dgm:t>
        <a:bodyPr/>
        <a:lstStyle/>
        <a:p>
          <a:endParaRPr lang="en-US"/>
        </a:p>
      </dgm:t>
    </dgm:pt>
    <dgm:pt modelId="{F80A4CD7-AFE5-4595-8456-96B9772D5B53}" type="sibTrans" cxnId="{C97FC3FD-C254-4A8B-AFA1-A737F123186C}">
      <dgm:prSet/>
      <dgm:spPr/>
      <dgm:t>
        <a:bodyPr/>
        <a:lstStyle/>
        <a:p>
          <a:endParaRPr lang="en-US"/>
        </a:p>
      </dgm:t>
    </dgm:pt>
    <dgm:pt modelId="{4174C511-10F5-495F-91C6-5120E54DDDF4}" type="pres">
      <dgm:prSet presAssocID="{D1F1533F-1DAB-4944-811C-90770AF46244}" presName="Name0" presStyleCnt="0">
        <dgm:presLayoutVars>
          <dgm:chMax val="7"/>
          <dgm:chPref val="7"/>
          <dgm:dir/>
        </dgm:presLayoutVars>
      </dgm:prSet>
      <dgm:spPr/>
      <dgm:t>
        <a:bodyPr/>
        <a:lstStyle/>
        <a:p>
          <a:endParaRPr lang="en-US"/>
        </a:p>
      </dgm:t>
    </dgm:pt>
    <dgm:pt modelId="{7EDFDC14-F42E-4FE7-9103-46DDAC1034EE}" type="pres">
      <dgm:prSet presAssocID="{D1F1533F-1DAB-4944-811C-90770AF46244}" presName="Name1" presStyleCnt="0"/>
      <dgm:spPr/>
    </dgm:pt>
    <dgm:pt modelId="{F71C15CF-92BB-4EEE-B0FA-3CB1F5520743}" type="pres">
      <dgm:prSet presAssocID="{D1F1533F-1DAB-4944-811C-90770AF46244}" presName="cycle" presStyleCnt="0"/>
      <dgm:spPr/>
    </dgm:pt>
    <dgm:pt modelId="{4DECCDA7-2DE4-4C58-A0F7-84E15DC08F26}" type="pres">
      <dgm:prSet presAssocID="{D1F1533F-1DAB-4944-811C-90770AF46244}" presName="srcNode" presStyleLbl="node1" presStyleIdx="0" presStyleCnt="4"/>
      <dgm:spPr/>
    </dgm:pt>
    <dgm:pt modelId="{FFAFF0B6-4CDF-4714-BBA9-29BC139647EE}" type="pres">
      <dgm:prSet presAssocID="{D1F1533F-1DAB-4944-811C-90770AF46244}" presName="conn" presStyleLbl="parChTrans1D2" presStyleIdx="0" presStyleCnt="1"/>
      <dgm:spPr/>
      <dgm:t>
        <a:bodyPr/>
        <a:lstStyle/>
        <a:p>
          <a:endParaRPr lang="en-US"/>
        </a:p>
      </dgm:t>
    </dgm:pt>
    <dgm:pt modelId="{C85F9034-C7A4-4098-B716-24EC4E920B09}" type="pres">
      <dgm:prSet presAssocID="{D1F1533F-1DAB-4944-811C-90770AF46244}" presName="extraNode" presStyleLbl="node1" presStyleIdx="0" presStyleCnt="4"/>
      <dgm:spPr/>
    </dgm:pt>
    <dgm:pt modelId="{DB2A8E37-BDAC-4E7D-B0FE-E3ADAA69D5AF}" type="pres">
      <dgm:prSet presAssocID="{D1F1533F-1DAB-4944-811C-90770AF46244}" presName="dstNode" presStyleLbl="node1" presStyleIdx="0" presStyleCnt="4"/>
      <dgm:spPr/>
    </dgm:pt>
    <dgm:pt modelId="{21C1BA07-E847-4DD5-B4A4-B89C1CCF214F}" type="pres">
      <dgm:prSet presAssocID="{CB4E6C06-9B97-43E5-9DC0-071D6AC0049D}" presName="text_1" presStyleLbl="node1" presStyleIdx="0" presStyleCnt="4">
        <dgm:presLayoutVars>
          <dgm:bulletEnabled val="1"/>
        </dgm:presLayoutVars>
      </dgm:prSet>
      <dgm:spPr/>
      <dgm:t>
        <a:bodyPr/>
        <a:lstStyle/>
        <a:p>
          <a:endParaRPr lang="en-US"/>
        </a:p>
      </dgm:t>
    </dgm:pt>
    <dgm:pt modelId="{37C7E60F-6462-4B5F-B4B1-D100D93D60AB}" type="pres">
      <dgm:prSet presAssocID="{CB4E6C06-9B97-43E5-9DC0-071D6AC0049D}" presName="accent_1" presStyleCnt="0"/>
      <dgm:spPr/>
    </dgm:pt>
    <dgm:pt modelId="{58D61993-132F-48F3-A634-016D752F7500}" type="pres">
      <dgm:prSet presAssocID="{CB4E6C06-9B97-43E5-9DC0-071D6AC0049D}" presName="accentRepeatNode" presStyleLbl="solidFgAcc1" presStyleIdx="0" presStyleCnt="4"/>
      <dgm:spPr>
        <a:solidFill>
          <a:schemeClr val="bg1"/>
        </a:solidFill>
        <a:ln>
          <a:solidFill>
            <a:srgbClr val="00463C"/>
          </a:solidFill>
        </a:ln>
      </dgm:spPr>
    </dgm:pt>
    <dgm:pt modelId="{683D2C90-CE7A-4AD6-84AE-9334A313FE7F}" type="pres">
      <dgm:prSet presAssocID="{A793F25E-17C2-4818-9B09-0974EEE863ED}" presName="text_2" presStyleLbl="node1" presStyleIdx="1" presStyleCnt="4">
        <dgm:presLayoutVars>
          <dgm:bulletEnabled val="1"/>
        </dgm:presLayoutVars>
      </dgm:prSet>
      <dgm:spPr/>
      <dgm:t>
        <a:bodyPr/>
        <a:lstStyle/>
        <a:p>
          <a:endParaRPr lang="en-US"/>
        </a:p>
      </dgm:t>
    </dgm:pt>
    <dgm:pt modelId="{C138676F-3526-46D0-A604-7564DB98776A}" type="pres">
      <dgm:prSet presAssocID="{A793F25E-17C2-4818-9B09-0974EEE863ED}" presName="accent_2" presStyleCnt="0"/>
      <dgm:spPr/>
    </dgm:pt>
    <dgm:pt modelId="{23043509-8A4F-4187-A4A0-E2B0FEF0C33E}" type="pres">
      <dgm:prSet presAssocID="{A793F25E-17C2-4818-9B09-0974EEE863ED}" presName="accentRepeatNode" presStyleLbl="solidFgAcc1" presStyleIdx="1" presStyleCnt="4"/>
      <dgm:spPr>
        <a:solidFill>
          <a:schemeClr val="bg1"/>
        </a:solidFill>
        <a:ln>
          <a:solidFill>
            <a:srgbClr val="00463C"/>
          </a:solidFill>
        </a:ln>
      </dgm:spPr>
    </dgm:pt>
    <dgm:pt modelId="{5DB160E7-9875-4B93-B716-5CF242A04C75}" type="pres">
      <dgm:prSet presAssocID="{031EA41C-BF7B-4755-8CCD-8B5C0BBC2850}" presName="text_3" presStyleLbl="node1" presStyleIdx="2" presStyleCnt="4">
        <dgm:presLayoutVars>
          <dgm:bulletEnabled val="1"/>
        </dgm:presLayoutVars>
      </dgm:prSet>
      <dgm:spPr/>
      <dgm:t>
        <a:bodyPr/>
        <a:lstStyle/>
        <a:p>
          <a:endParaRPr lang="en-US"/>
        </a:p>
      </dgm:t>
    </dgm:pt>
    <dgm:pt modelId="{F1C68A37-8F3C-4982-85F0-26C01C4CF7A0}" type="pres">
      <dgm:prSet presAssocID="{031EA41C-BF7B-4755-8CCD-8B5C0BBC2850}" presName="accent_3" presStyleCnt="0"/>
      <dgm:spPr/>
    </dgm:pt>
    <dgm:pt modelId="{11AAC05C-86B3-4E5E-85DB-FEF8F89C56D0}" type="pres">
      <dgm:prSet presAssocID="{031EA41C-BF7B-4755-8CCD-8B5C0BBC2850}" presName="accentRepeatNode" presStyleLbl="solidFgAcc1" presStyleIdx="2" presStyleCnt="4"/>
      <dgm:spPr>
        <a:solidFill>
          <a:schemeClr val="bg1"/>
        </a:solidFill>
        <a:ln>
          <a:solidFill>
            <a:srgbClr val="00463C"/>
          </a:solidFill>
        </a:ln>
      </dgm:spPr>
    </dgm:pt>
    <dgm:pt modelId="{0BD085CE-187E-4498-BA58-76185F201FD4}" type="pres">
      <dgm:prSet presAssocID="{DDBB1D81-A19D-4594-8E8C-F69D50F2BFAE}" presName="text_4" presStyleLbl="node1" presStyleIdx="3" presStyleCnt="4">
        <dgm:presLayoutVars>
          <dgm:bulletEnabled val="1"/>
        </dgm:presLayoutVars>
      </dgm:prSet>
      <dgm:spPr/>
      <dgm:t>
        <a:bodyPr/>
        <a:lstStyle/>
        <a:p>
          <a:endParaRPr lang="en-US"/>
        </a:p>
      </dgm:t>
    </dgm:pt>
    <dgm:pt modelId="{397B2D08-455A-437F-8D99-2E489785F379}" type="pres">
      <dgm:prSet presAssocID="{DDBB1D81-A19D-4594-8E8C-F69D50F2BFAE}" presName="accent_4" presStyleCnt="0"/>
      <dgm:spPr/>
    </dgm:pt>
    <dgm:pt modelId="{89AC2CF8-F5BB-431A-9ED9-4A70247B0884}" type="pres">
      <dgm:prSet presAssocID="{DDBB1D81-A19D-4594-8E8C-F69D50F2BFAE}" presName="accentRepeatNode" presStyleLbl="solidFgAcc1" presStyleIdx="3" presStyleCnt="4"/>
      <dgm:spPr>
        <a:ln>
          <a:solidFill>
            <a:srgbClr val="00463C"/>
          </a:solidFill>
        </a:ln>
      </dgm:spPr>
    </dgm:pt>
  </dgm:ptLst>
  <dgm:cxnLst>
    <dgm:cxn modelId="{8A2A4E94-5FB0-4F66-8E3C-733007502B31}" srcId="{D1F1533F-1DAB-4944-811C-90770AF46244}" destId="{031EA41C-BF7B-4755-8CCD-8B5C0BBC2850}" srcOrd="2" destOrd="0" parTransId="{16158057-E112-425D-8C12-1618CA546A68}" sibTransId="{4DF2D7CC-6939-4B12-9D3E-B1CBD43C288C}"/>
    <dgm:cxn modelId="{4CC683D3-0333-4E8C-8DB7-2A7E3BF89723}" type="presOf" srcId="{DDBB1D81-A19D-4594-8E8C-F69D50F2BFAE}" destId="{0BD085CE-187E-4498-BA58-76185F201FD4}" srcOrd="0" destOrd="0" presId="urn:microsoft.com/office/officeart/2008/layout/VerticalCurvedList"/>
    <dgm:cxn modelId="{D4C33B34-D952-4B50-9040-FB8E1B036E5D}" srcId="{D1F1533F-1DAB-4944-811C-90770AF46244}" destId="{A793F25E-17C2-4818-9B09-0974EEE863ED}" srcOrd="1" destOrd="0" parTransId="{BD905060-F1A4-4A26-829A-7A63071C9996}" sibTransId="{73FF979E-C1C4-4C01-AF96-C8727A57F802}"/>
    <dgm:cxn modelId="{5DFC1685-912E-4BED-AB9D-4289A05C38F8}" type="presOf" srcId="{A793F25E-17C2-4818-9B09-0974EEE863ED}" destId="{683D2C90-CE7A-4AD6-84AE-9334A313FE7F}" srcOrd="0" destOrd="0" presId="urn:microsoft.com/office/officeart/2008/layout/VerticalCurvedList"/>
    <dgm:cxn modelId="{C97FC3FD-C254-4A8B-AFA1-A737F123186C}" srcId="{D1F1533F-1DAB-4944-811C-90770AF46244}" destId="{DDBB1D81-A19D-4594-8E8C-F69D50F2BFAE}" srcOrd="3" destOrd="0" parTransId="{7032CE25-03CB-4BE6-AE8F-DACF09D55A46}" sibTransId="{F80A4CD7-AFE5-4595-8456-96B9772D5B53}"/>
    <dgm:cxn modelId="{E4A8B773-FBF4-49F3-B8D7-44D1556A18CB}" srcId="{D1F1533F-1DAB-4944-811C-90770AF46244}" destId="{CB4E6C06-9B97-43E5-9DC0-071D6AC0049D}" srcOrd="0" destOrd="0" parTransId="{D12572B8-B0FB-454E-A903-1331E6227240}" sibTransId="{1F3F7903-3536-409B-ACB1-FB5B6802028D}"/>
    <dgm:cxn modelId="{FB283FE4-02AC-4687-9F73-73C71077E1EC}" type="presOf" srcId="{CB4E6C06-9B97-43E5-9DC0-071D6AC0049D}" destId="{21C1BA07-E847-4DD5-B4A4-B89C1CCF214F}" srcOrd="0" destOrd="0" presId="urn:microsoft.com/office/officeart/2008/layout/VerticalCurvedList"/>
    <dgm:cxn modelId="{38D63D23-C4C4-4FF2-A4B3-6C40B383045D}" type="presOf" srcId="{D1F1533F-1DAB-4944-811C-90770AF46244}" destId="{4174C511-10F5-495F-91C6-5120E54DDDF4}" srcOrd="0" destOrd="0" presId="urn:microsoft.com/office/officeart/2008/layout/VerticalCurvedList"/>
    <dgm:cxn modelId="{9279E83A-DF46-4640-AD8A-7523A47FF29C}" type="presOf" srcId="{031EA41C-BF7B-4755-8CCD-8B5C0BBC2850}" destId="{5DB160E7-9875-4B93-B716-5CF242A04C75}" srcOrd="0" destOrd="0" presId="urn:microsoft.com/office/officeart/2008/layout/VerticalCurvedList"/>
    <dgm:cxn modelId="{6C3AE78C-4082-41E6-9E1F-D1747289438F}" type="presOf" srcId="{1F3F7903-3536-409B-ACB1-FB5B6802028D}" destId="{FFAFF0B6-4CDF-4714-BBA9-29BC139647EE}" srcOrd="0" destOrd="0" presId="urn:microsoft.com/office/officeart/2008/layout/VerticalCurvedList"/>
    <dgm:cxn modelId="{B7D8B0A0-6113-4817-9577-9A14655B9B28}" type="presParOf" srcId="{4174C511-10F5-495F-91C6-5120E54DDDF4}" destId="{7EDFDC14-F42E-4FE7-9103-46DDAC1034EE}" srcOrd="0" destOrd="0" presId="urn:microsoft.com/office/officeart/2008/layout/VerticalCurvedList"/>
    <dgm:cxn modelId="{48203924-ED10-4EFA-856F-C2F428CF8739}" type="presParOf" srcId="{7EDFDC14-F42E-4FE7-9103-46DDAC1034EE}" destId="{F71C15CF-92BB-4EEE-B0FA-3CB1F5520743}" srcOrd="0" destOrd="0" presId="urn:microsoft.com/office/officeart/2008/layout/VerticalCurvedList"/>
    <dgm:cxn modelId="{632B8B80-6BB6-4D4B-BCA8-099DFE96A900}" type="presParOf" srcId="{F71C15CF-92BB-4EEE-B0FA-3CB1F5520743}" destId="{4DECCDA7-2DE4-4C58-A0F7-84E15DC08F26}" srcOrd="0" destOrd="0" presId="urn:microsoft.com/office/officeart/2008/layout/VerticalCurvedList"/>
    <dgm:cxn modelId="{F25EF3F2-10C4-4097-B54A-ED862CA04DBD}" type="presParOf" srcId="{F71C15CF-92BB-4EEE-B0FA-3CB1F5520743}" destId="{FFAFF0B6-4CDF-4714-BBA9-29BC139647EE}" srcOrd="1" destOrd="0" presId="urn:microsoft.com/office/officeart/2008/layout/VerticalCurvedList"/>
    <dgm:cxn modelId="{E4DF04FA-B46C-421C-AABB-46B2E64B32E2}" type="presParOf" srcId="{F71C15CF-92BB-4EEE-B0FA-3CB1F5520743}" destId="{C85F9034-C7A4-4098-B716-24EC4E920B09}" srcOrd="2" destOrd="0" presId="urn:microsoft.com/office/officeart/2008/layout/VerticalCurvedList"/>
    <dgm:cxn modelId="{58BA4554-9890-4BC9-B4D6-E3B05BB0A112}" type="presParOf" srcId="{F71C15CF-92BB-4EEE-B0FA-3CB1F5520743}" destId="{DB2A8E37-BDAC-4E7D-B0FE-E3ADAA69D5AF}" srcOrd="3" destOrd="0" presId="urn:microsoft.com/office/officeart/2008/layout/VerticalCurvedList"/>
    <dgm:cxn modelId="{C870B356-BEEC-4532-9C45-1168787F56F4}" type="presParOf" srcId="{7EDFDC14-F42E-4FE7-9103-46DDAC1034EE}" destId="{21C1BA07-E847-4DD5-B4A4-B89C1CCF214F}" srcOrd="1" destOrd="0" presId="urn:microsoft.com/office/officeart/2008/layout/VerticalCurvedList"/>
    <dgm:cxn modelId="{49C22DB0-ECDA-4EDC-BC51-EF12D7228C50}" type="presParOf" srcId="{7EDFDC14-F42E-4FE7-9103-46DDAC1034EE}" destId="{37C7E60F-6462-4B5F-B4B1-D100D93D60AB}" srcOrd="2" destOrd="0" presId="urn:microsoft.com/office/officeart/2008/layout/VerticalCurvedList"/>
    <dgm:cxn modelId="{9180F9E1-0C3F-42D2-B51F-1183B07499F8}" type="presParOf" srcId="{37C7E60F-6462-4B5F-B4B1-D100D93D60AB}" destId="{58D61993-132F-48F3-A634-016D752F7500}" srcOrd="0" destOrd="0" presId="urn:microsoft.com/office/officeart/2008/layout/VerticalCurvedList"/>
    <dgm:cxn modelId="{CCFEB7E7-0A4B-4173-9261-436CE93A2866}" type="presParOf" srcId="{7EDFDC14-F42E-4FE7-9103-46DDAC1034EE}" destId="{683D2C90-CE7A-4AD6-84AE-9334A313FE7F}" srcOrd="3" destOrd="0" presId="urn:microsoft.com/office/officeart/2008/layout/VerticalCurvedList"/>
    <dgm:cxn modelId="{0492EE7E-A5A6-4E96-BCE5-38DA699A59B9}" type="presParOf" srcId="{7EDFDC14-F42E-4FE7-9103-46DDAC1034EE}" destId="{C138676F-3526-46D0-A604-7564DB98776A}" srcOrd="4" destOrd="0" presId="urn:microsoft.com/office/officeart/2008/layout/VerticalCurvedList"/>
    <dgm:cxn modelId="{290252B7-7D39-4A6B-8AB0-9BB5A0761B46}" type="presParOf" srcId="{C138676F-3526-46D0-A604-7564DB98776A}" destId="{23043509-8A4F-4187-A4A0-E2B0FEF0C33E}" srcOrd="0" destOrd="0" presId="urn:microsoft.com/office/officeart/2008/layout/VerticalCurvedList"/>
    <dgm:cxn modelId="{9712AD94-F109-4CAD-97D1-648B55F8EEE1}" type="presParOf" srcId="{7EDFDC14-F42E-4FE7-9103-46DDAC1034EE}" destId="{5DB160E7-9875-4B93-B716-5CF242A04C75}" srcOrd="5" destOrd="0" presId="urn:microsoft.com/office/officeart/2008/layout/VerticalCurvedList"/>
    <dgm:cxn modelId="{BEEDD38F-A08E-4A0E-8B1E-9861C1D8C202}" type="presParOf" srcId="{7EDFDC14-F42E-4FE7-9103-46DDAC1034EE}" destId="{F1C68A37-8F3C-4982-85F0-26C01C4CF7A0}" srcOrd="6" destOrd="0" presId="urn:microsoft.com/office/officeart/2008/layout/VerticalCurvedList"/>
    <dgm:cxn modelId="{1A50E145-C599-4654-96DA-CAA8CF83693D}" type="presParOf" srcId="{F1C68A37-8F3C-4982-85F0-26C01C4CF7A0}" destId="{11AAC05C-86B3-4E5E-85DB-FEF8F89C56D0}" srcOrd="0" destOrd="0" presId="urn:microsoft.com/office/officeart/2008/layout/VerticalCurvedList"/>
    <dgm:cxn modelId="{067BE274-568A-49EE-8EDD-FB7F54AFBEEC}" type="presParOf" srcId="{7EDFDC14-F42E-4FE7-9103-46DDAC1034EE}" destId="{0BD085CE-187E-4498-BA58-76185F201FD4}" srcOrd="7" destOrd="0" presId="urn:microsoft.com/office/officeart/2008/layout/VerticalCurvedList"/>
    <dgm:cxn modelId="{3F3F1650-E4D3-45F0-BBA9-BED520FFBDE2}" type="presParOf" srcId="{7EDFDC14-F42E-4FE7-9103-46DDAC1034EE}" destId="{397B2D08-455A-437F-8D99-2E489785F379}" srcOrd="8" destOrd="0" presId="urn:microsoft.com/office/officeart/2008/layout/VerticalCurvedList"/>
    <dgm:cxn modelId="{648C6974-7468-4599-A9BB-696F612303D4}" type="presParOf" srcId="{397B2D08-455A-437F-8D99-2E489785F379}" destId="{89AC2CF8-F5BB-431A-9ED9-4A70247B088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1F1533F-1DAB-4944-811C-90770AF4624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27C76581-D53C-4A63-B534-007B3272E7DD}">
      <dgm:prSet custT="1"/>
      <dgm:spPr>
        <a:solidFill>
          <a:schemeClr val="bg1">
            <a:lumMod val="85000"/>
          </a:schemeClr>
        </a:solidFill>
        <a:ln>
          <a:noFill/>
        </a:ln>
      </dgm:spPr>
      <dgm:t>
        <a:bodyPr anchor="ctr"/>
        <a:lstStyle/>
        <a:p>
          <a:pPr marL="0" rtl="0"/>
          <a:r>
            <a:rPr lang="en-US" sz="1600" b="1" dirty="0" smtClean="0">
              <a:solidFill>
                <a:schemeClr val="tx1"/>
              </a:solidFill>
            </a:rPr>
            <a:t>Art 89</a:t>
          </a:r>
          <a:r>
            <a:rPr lang="en-US" sz="1600" dirty="0" smtClean="0">
              <a:solidFill>
                <a:schemeClr val="tx1"/>
              </a:solidFill>
            </a:rPr>
            <a:t>: Seniority payment paid 15 days/year (7.5 days every 6 months). </a:t>
          </a:r>
          <a:r>
            <a:rPr lang="en-US" sz="1600" dirty="0" smtClean="0">
              <a:solidFill>
                <a:schemeClr val="dk1"/>
              </a:solidFill>
              <a:latin typeface="+mn-lt"/>
              <a:ea typeface="+mn-ea"/>
              <a:cs typeface="+mn-cs"/>
            </a:rPr>
            <a:t>Upon </a:t>
          </a:r>
          <a:r>
            <a:rPr lang="en-US" sz="1600" dirty="0" smtClean="0">
              <a:solidFill>
                <a:schemeClr val="tx1"/>
              </a:solidFill>
            </a:rPr>
            <a:t>termination </a:t>
          </a:r>
          <a:r>
            <a:rPr lang="en-GB" sz="1600" dirty="0" smtClean="0">
              <a:solidFill>
                <a:schemeClr val="tx1"/>
              </a:solidFill>
            </a:rPr>
            <a:t>(other than serious misconduct)</a:t>
          </a:r>
          <a:r>
            <a:rPr lang="en-US" sz="1600" dirty="0" smtClean="0">
              <a:solidFill>
                <a:schemeClr val="tx1"/>
              </a:solidFill>
            </a:rPr>
            <a:t>, remaining seniority payment from 1 month up to 6 months of seniority payment </a:t>
          </a:r>
          <a:r>
            <a:rPr lang="en-US" sz="1600" dirty="0" smtClean="0">
              <a:solidFill>
                <a:schemeClr val="dk1"/>
              </a:solidFill>
              <a:latin typeface="+mn-lt"/>
              <a:ea typeface="+mn-ea"/>
              <a:cs typeface="+mn-cs"/>
            </a:rPr>
            <a:t>which will be equal to 7 days of wage and fringe benefits.</a:t>
          </a:r>
          <a:endParaRPr lang="en-US" sz="1600" dirty="0">
            <a:solidFill>
              <a:schemeClr val="dk1"/>
            </a:solidFill>
            <a:latin typeface="+mn-lt"/>
            <a:ea typeface="+mn-ea"/>
            <a:cs typeface="+mn-cs"/>
          </a:endParaRPr>
        </a:p>
      </dgm:t>
    </dgm:pt>
    <dgm:pt modelId="{529CC911-589F-457F-A635-9889EA2BC825}" type="parTrans" cxnId="{4E316E9B-2DDF-489F-AAF1-A48555024FC0}">
      <dgm:prSet/>
      <dgm:spPr/>
      <dgm:t>
        <a:bodyPr/>
        <a:lstStyle/>
        <a:p>
          <a:endParaRPr lang="en-US"/>
        </a:p>
      </dgm:t>
    </dgm:pt>
    <dgm:pt modelId="{E697F800-24F5-47EB-880E-B196303A5846}" type="sibTrans" cxnId="{4E316E9B-2DDF-489F-AAF1-A48555024FC0}">
      <dgm:prSet/>
      <dgm:spPr/>
      <dgm:t>
        <a:bodyPr/>
        <a:lstStyle/>
        <a:p>
          <a:endParaRPr lang="en-US"/>
        </a:p>
      </dgm:t>
    </dgm:pt>
    <dgm:pt modelId="{8F771787-10F2-42D3-B215-577D735E043B}">
      <dgm:prSet custT="1"/>
      <dgm:spPr>
        <a:solidFill>
          <a:schemeClr val="bg1">
            <a:lumMod val="85000"/>
          </a:schemeClr>
        </a:solidFill>
        <a:ln>
          <a:noFill/>
        </a:ln>
      </dgm:spPr>
      <dgm:t>
        <a:bodyPr/>
        <a:lstStyle/>
        <a:p>
          <a:pPr marL="0"/>
          <a:r>
            <a:rPr lang="en-US" sz="1600" b="1" dirty="0" smtClean="0">
              <a:solidFill>
                <a:schemeClr val="tx1"/>
              </a:solidFill>
            </a:rPr>
            <a:t>Art 91</a:t>
          </a:r>
          <a:r>
            <a:rPr lang="en-US" sz="1600" dirty="0" smtClean="0">
              <a:solidFill>
                <a:schemeClr val="tx1"/>
              </a:solidFill>
            </a:rPr>
            <a:t>: The amount of damages is equal to the amount of seniority payment.</a:t>
          </a:r>
          <a:endParaRPr lang="en-US" sz="1600" dirty="0">
            <a:solidFill>
              <a:schemeClr val="tx1"/>
            </a:solidFill>
          </a:endParaRPr>
        </a:p>
      </dgm:t>
    </dgm:pt>
    <dgm:pt modelId="{921C01A8-5FDC-4385-BACD-55C300C681DE}" type="parTrans" cxnId="{FDA1758C-9588-404D-9D57-DF8A48225A7C}">
      <dgm:prSet/>
      <dgm:spPr/>
      <dgm:t>
        <a:bodyPr/>
        <a:lstStyle/>
        <a:p>
          <a:endParaRPr lang="en-US"/>
        </a:p>
      </dgm:t>
    </dgm:pt>
    <dgm:pt modelId="{B80573AB-AF11-4FFF-9051-0CCDCD70233F}" type="sibTrans" cxnId="{FDA1758C-9588-404D-9D57-DF8A48225A7C}">
      <dgm:prSet/>
      <dgm:spPr/>
      <dgm:t>
        <a:bodyPr/>
        <a:lstStyle/>
        <a:p>
          <a:endParaRPr lang="en-US"/>
        </a:p>
      </dgm:t>
    </dgm:pt>
    <dgm:pt modelId="{72BBAD24-82D2-44F9-B5BD-6147E3DB094F}">
      <dgm:prSet custT="1"/>
      <dgm:spPr>
        <a:solidFill>
          <a:schemeClr val="bg1">
            <a:lumMod val="85000"/>
          </a:schemeClr>
        </a:solidFill>
        <a:ln>
          <a:noFill/>
        </a:ln>
      </dgm:spPr>
      <dgm:t>
        <a:bodyPr/>
        <a:lstStyle/>
        <a:p>
          <a:pPr marL="0"/>
          <a:r>
            <a:rPr lang="en-US" sz="1600" b="1" dirty="0" smtClean="0">
              <a:solidFill>
                <a:schemeClr val="tx1"/>
              </a:solidFill>
            </a:rPr>
            <a:t>Art 91</a:t>
          </a:r>
          <a:r>
            <a:rPr lang="en-US" sz="1600" dirty="0" smtClean="0">
              <a:solidFill>
                <a:schemeClr val="tx1"/>
              </a:solidFill>
            </a:rPr>
            <a:t>: The amount of damages is equal to the amount of indemnity for dismissal.</a:t>
          </a:r>
          <a:endParaRPr lang="en-US" sz="1600" dirty="0">
            <a:solidFill>
              <a:schemeClr val="tx1"/>
            </a:solidFill>
          </a:endParaRPr>
        </a:p>
      </dgm:t>
    </dgm:pt>
    <dgm:pt modelId="{F30E4E62-93AE-4F47-AB87-12DE7BF5FAF7}">
      <dgm:prSet custT="1"/>
      <dgm:spPr>
        <a:solidFill>
          <a:schemeClr val="bg1">
            <a:lumMod val="85000"/>
          </a:schemeClr>
        </a:solidFill>
        <a:ln>
          <a:noFill/>
        </a:ln>
      </dgm:spPr>
      <dgm:t>
        <a:bodyPr/>
        <a:lstStyle/>
        <a:p>
          <a:pPr marL="0"/>
          <a:r>
            <a:rPr lang="en-GB" sz="1600" b="1" dirty="0" smtClean="0">
              <a:solidFill>
                <a:schemeClr val="tx1"/>
              </a:solidFill>
            </a:rPr>
            <a:t>Art 89</a:t>
          </a:r>
          <a:r>
            <a:rPr lang="en-GB" sz="1600" b="0" dirty="0" smtClean="0">
              <a:solidFill>
                <a:schemeClr val="tx1"/>
              </a:solidFill>
            </a:rPr>
            <a:t>: Indemnity for dismissal, amount depends on employment seniority. The employment length from </a:t>
          </a:r>
          <a:r>
            <a:rPr lang="en-US" sz="1600" b="0" dirty="0" smtClean="0">
              <a:solidFill>
                <a:schemeClr val="tx1"/>
              </a:solidFill>
            </a:rPr>
            <a:t>6-12 months: 7 days salary and benefits; more 1 year: 15 days salary and benefits </a:t>
          </a:r>
          <a:r>
            <a:rPr lang="en-GB" sz="1600" b="0" dirty="0" smtClean="0">
              <a:solidFill>
                <a:schemeClr val="tx1"/>
              </a:solidFill>
            </a:rPr>
            <a:t>(length of service but capped at 6 months of wages and fringe benefits)</a:t>
          </a:r>
          <a:r>
            <a:rPr lang="en-US" sz="1600" b="0" dirty="0" smtClean="0">
              <a:solidFill>
                <a:schemeClr val="tx1"/>
              </a:solidFill>
            </a:rPr>
            <a:t>. </a:t>
          </a:r>
          <a:r>
            <a:rPr lang="en-GB" sz="1600" b="0" dirty="0" smtClean="0">
              <a:solidFill>
                <a:schemeClr val="tx1"/>
              </a:solidFill>
            </a:rPr>
            <a:t>Payable upon termination by employer (except for serious misconduct). </a:t>
          </a:r>
        </a:p>
      </dgm:t>
    </dgm:pt>
    <dgm:pt modelId="{1046D973-488B-4EA0-A080-755A26C4F67E}">
      <dgm:prSet custT="1"/>
      <dgm:spPr>
        <a:solidFill>
          <a:srgbClr val="004D3F"/>
        </a:solidFill>
        <a:ln>
          <a:noFill/>
        </a:ln>
      </dgm:spPr>
      <dgm:t>
        <a:bodyPr/>
        <a:lstStyle/>
        <a:p>
          <a:pPr rtl="0"/>
          <a:r>
            <a:rPr lang="en-US" sz="2800" b="1" dirty="0" smtClean="0">
              <a:solidFill>
                <a:schemeClr val="bg1"/>
              </a:solidFill>
              <a:effectLst/>
              <a:latin typeface="Calibri"/>
              <a:ea typeface="Calibri"/>
              <a:cs typeface="DaunPenh"/>
            </a:rPr>
            <a:t>Labour Law 1997</a:t>
          </a:r>
          <a:endParaRPr lang="en-US" sz="2800" dirty="0">
            <a:solidFill>
              <a:schemeClr val="bg1"/>
            </a:solidFill>
          </a:endParaRPr>
        </a:p>
      </dgm:t>
    </dgm:pt>
    <dgm:pt modelId="{49A4DD6D-FC1F-4B7E-9991-64AB946347C0}" type="sibTrans" cxnId="{A7FF89A1-70DF-43A9-931F-FF5E488DD84D}">
      <dgm:prSet/>
      <dgm:spPr>
        <a:ln>
          <a:solidFill>
            <a:srgbClr val="00463C"/>
          </a:solidFill>
        </a:ln>
      </dgm:spPr>
      <dgm:t>
        <a:bodyPr/>
        <a:lstStyle/>
        <a:p>
          <a:endParaRPr lang="en-US"/>
        </a:p>
      </dgm:t>
    </dgm:pt>
    <dgm:pt modelId="{8BE9857E-EE24-476A-BF8F-AA6DD7A90F32}" type="parTrans" cxnId="{A7FF89A1-70DF-43A9-931F-FF5E488DD84D}">
      <dgm:prSet/>
      <dgm:spPr/>
      <dgm:t>
        <a:bodyPr/>
        <a:lstStyle/>
        <a:p>
          <a:endParaRPr lang="en-US"/>
        </a:p>
      </dgm:t>
    </dgm:pt>
    <dgm:pt modelId="{2022ED39-F660-422F-AACF-30E858937951}" type="sibTrans" cxnId="{744DDA8A-CB28-45A2-BD72-11C7E15468B0}">
      <dgm:prSet/>
      <dgm:spPr/>
      <dgm:t>
        <a:bodyPr/>
        <a:lstStyle/>
        <a:p>
          <a:endParaRPr lang="en-US"/>
        </a:p>
      </dgm:t>
    </dgm:pt>
    <dgm:pt modelId="{AF13E5E0-2AB2-4078-8AE6-DAD8FA3939B1}" type="parTrans" cxnId="{744DDA8A-CB28-45A2-BD72-11C7E15468B0}">
      <dgm:prSet/>
      <dgm:spPr/>
      <dgm:t>
        <a:bodyPr/>
        <a:lstStyle/>
        <a:p>
          <a:endParaRPr lang="en-US"/>
        </a:p>
      </dgm:t>
    </dgm:pt>
    <dgm:pt modelId="{9FCE314E-3142-4999-B36F-A21AAC5737CD}" type="sibTrans" cxnId="{C34C67BE-98B2-4462-B460-E8A4789F416F}">
      <dgm:prSet/>
      <dgm:spPr/>
      <dgm:t>
        <a:bodyPr/>
        <a:lstStyle/>
        <a:p>
          <a:endParaRPr lang="en-US"/>
        </a:p>
      </dgm:t>
    </dgm:pt>
    <dgm:pt modelId="{576153C0-7643-4D5E-802E-AC53F8B3DDA9}" type="parTrans" cxnId="{C34C67BE-98B2-4462-B460-E8A4789F416F}">
      <dgm:prSet/>
      <dgm:spPr/>
      <dgm:t>
        <a:bodyPr/>
        <a:lstStyle/>
        <a:p>
          <a:endParaRPr lang="en-US"/>
        </a:p>
      </dgm:t>
    </dgm:pt>
    <dgm:pt modelId="{CB4E6C06-9B97-43E5-9DC0-071D6AC0049D}">
      <dgm:prSet custT="1"/>
      <dgm:spPr>
        <a:solidFill>
          <a:srgbClr val="004D3F"/>
        </a:solidFill>
        <a:ln>
          <a:noFill/>
        </a:ln>
      </dgm:spPr>
      <dgm:t>
        <a:bodyPr/>
        <a:lstStyle/>
        <a:p>
          <a:pPr rtl="0"/>
          <a:r>
            <a:rPr lang="en-US" sz="2800" b="1" dirty="0" smtClean="0">
              <a:solidFill>
                <a:schemeClr val="lt1"/>
              </a:solidFill>
              <a:latin typeface="Calibri"/>
              <a:ea typeface="Calibri"/>
              <a:cs typeface="DaunPenh"/>
            </a:rPr>
            <a:t>Labour Law 2018</a:t>
          </a:r>
          <a:endParaRPr lang="en-US" sz="2800" dirty="0">
            <a:solidFill>
              <a:schemeClr val="bg1"/>
            </a:solidFill>
          </a:endParaRPr>
        </a:p>
      </dgm:t>
    </dgm:pt>
    <dgm:pt modelId="{1F3F7903-3536-409B-ACB1-FB5B6802028D}" type="sibTrans" cxnId="{E4A8B773-FBF4-49F3-B8D7-44D1556A18CB}">
      <dgm:prSet/>
      <dgm:spPr/>
      <dgm:t>
        <a:bodyPr/>
        <a:lstStyle/>
        <a:p>
          <a:endParaRPr lang="en-US"/>
        </a:p>
      </dgm:t>
    </dgm:pt>
    <dgm:pt modelId="{D12572B8-B0FB-454E-A903-1331E6227240}" type="parTrans" cxnId="{E4A8B773-FBF4-49F3-B8D7-44D1556A18CB}">
      <dgm:prSet/>
      <dgm:spPr/>
      <dgm:t>
        <a:bodyPr/>
        <a:lstStyle/>
        <a:p>
          <a:endParaRPr lang="en-US"/>
        </a:p>
      </dgm:t>
    </dgm:pt>
    <dgm:pt modelId="{09A84129-25D1-407F-82AD-EA3FEF9E22AA}" type="pres">
      <dgm:prSet presAssocID="{D1F1533F-1DAB-4944-811C-90770AF46244}" presName="theList" presStyleCnt="0">
        <dgm:presLayoutVars>
          <dgm:dir/>
          <dgm:animLvl val="lvl"/>
          <dgm:resizeHandles val="exact"/>
        </dgm:presLayoutVars>
      </dgm:prSet>
      <dgm:spPr/>
      <dgm:t>
        <a:bodyPr/>
        <a:lstStyle/>
        <a:p>
          <a:endParaRPr lang="en-US"/>
        </a:p>
      </dgm:t>
    </dgm:pt>
    <dgm:pt modelId="{C5877190-A2E7-409D-B025-688AFE76F964}" type="pres">
      <dgm:prSet presAssocID="{1046D973-488B-4EA0-A080-755A26C4F67E}" presName="compNode" presStyleCnt="0"/>
      <dgm:spPr/>
    </dgm:pt>
    <dgm:pt modelId="{C354E30E-57C1-436A-A413-0C1D9C3DE69F}" type="pres">
      <dgm:prSet presAssocID="{1046D973-488B-4EA0-A080-755A26C4F67E}" presName="aNode" presStyleLbl="bgShp" presStyleIdx="0" presStyleCnt="2"/>
      <dgm:spPr/>
      <dgm:t>
        <a:bodyPr/>
        <a:lstStyle/>
        <a:p>
          <a:endParaRPr lang="en-US"/>
        </a:p>
      </dgm:t>
    </dgm:pt>
    <dgm:pt modelId="{4C4F5734-491F-4207-9AE2-269A1E9A1CBF}" type="pres">
      <dgm:prSet presAssocID="{1046D973-488B-4EA0-A080-755A26C4F67E}" presName="textNode" presStyleLbl="bgShp" presStyleIdx="0" presStyleCnt="2"/>
      <dgm:spPr/>
      <dgm:t>
        <a:bodyPr/>
        <a:lstStyle/>
        <a:p>
          <a:endParaRPr lang="en-US"/>
        </a:p>
      </dgm:t>
    </dgm:pt>
    <dgm:pt modelId="{C3EA6A8E-605D-4542-B347-3FCA36488107}" type="pres">
      <dgm:prSet presAssocID="{1046D973-488B-4EA0-A080-755A26C4F67E}" presName="compChildNode" presStyleCnt="0"/>
      <dgm:spPr/>
    </dgm:pt>
    <dgm:pt modelId="{C94C83B1-65DE-43CF-8858-94C1D639E3B0}" type="pres">
      <dgm:prSet presAssocID="{1046D973-488B-4EA0-A080-755A26C4F67E}" presName="theInnerList" presStyleCnt="0"/>
      <dgm:spPr/>
    </dgm:pt>
    <dgm:pt modelId="{E9B30765-EBE8-45DB-A05F-9E13E4629684}" type="pres">
      <dgm:prSet presAssocID="{F30E4E62-93AE-4F47-AB87-12DE7BF5FAF7}" presName="childNode" presStyleLbl="node1" presStyleIdx="0" presStyleCnt="4" custScaleX="108944" custScaleY="2000000" custLinFactY="-249361" custLinFactNeighborX="73" custLinFactNeighborY="-300000">
        <dgm:presLayoutVars>
          <dgm:bulletEnabled val="1"/>
        </dgm:presLayoutVars>
      </dgm:prSet>
      <dgm:spPr/>
      <dgm:t>
        <a:bodyPr/>
        <a:lstStyle/>
        <a:p>
          <a:endParaRPr lang="en-US"/>
        </a:p>
      </dgm:t>
    </dgm:pt>
    <dgm:pt modelId="{936AF8EA-70FA-4F3D-B088-87F85A2D9F98}" type="pres">
      <dgm:prSet presAssocID="{F30E4E62-93AE-4F47-AB87-12DE7BF5FAF7}" presName="aSpace2" presStyleCnt="0"/>
      <dgm:spPr/>
    </dgm:pt>
    <dgm:pt modelId="{A6D6AD6F-A443-406B-8D0A-FC3DBD91CC51}" type="pres">
      <dgm:prSet presAssocID="{72BBAD24-82D2-44F9-B5BD-6147E3DB094F}" presName="childNode" presStyleLbl="node1" presStyleIdx="1" presStyleCnt="4" custScaleX="108944" custScaleY="635853" custLinFactY="-156304" custLinFactNeighborX="-546" custLinFactNeighborY="-200000">
        <dgm:presLayoutVars>
          <dgm:bulletEnabled val="1"/>
        </dgm:presLayoutVars>
      </dgm:prSet>
      <dgm:spPr/>
      <dgm:t>
        <a:bodyPr/>
        <a:lstStyle/>
        <a:p>
          <a:endParaRPr lang="en-US"/>
        </a:p>
      </dgm:t>
    </dgm:pt>
    <dgm:pt modelId="{56BFA51C-5461-4E23-BB07-653ABF3DEC05}" type="pres">
      <dgm:prSet presAssocID="{1046D973-488B-4EA0-A080-755A26C4F67E}" presName="aSpace" presStyleCnt="0"/>
      <dgm:spPr/>
    </dgm:pt>
    <dgm:pt modelId="{9678C141-33F8-4BA4-8A50-C8009CBABEC3}" type="pres">
      <dgm:prSet presAssocID="{CB4E6C06-9B97-43E5-9DC0-071D6AC0049D}" presName="compNode" presStyleCnt="0"/>
      <dgm:spPr/>
    </dgm:pt>
    <dgm:pt modelId="{99B922F7-2AD6-45C2-B44E-4C8E3E4AF634}" type="pres">
      <dgm:prSet presAssocID="{CB4E6C06-9B97-43E5-9DC0-071D6AC0049D}" presName="aNode" presStyleLbl="bgShp" presStyleIdx="1" presStyleCnt="2"/>
      <dgm:spPr/>
      <dgm:t>
        <a:bodyPr/>
        <a:lstStyle/>
        <a:p>
          <a:endParaRPr lang="en-US"/>
        </a:p>
      </dgm:t>
    </dgm:pt>
    <dgm:pt modelId="{BEB83F09-F025-43B1-9217-7E555C470A7C}" type="pres">
      <dgm:prSet presAssocID="{CB4E6C06-9B97-43E5-9DC0-071D6AC0049D}" presName="textNode" presStyleLbl="bgShp" presStyleIdx="1" presStyleCnt="2"/>
      <dgm:spPr/>
      <dgm:t>
        <a:bodyPr/>
        <a:lstStyle/>
        <a:p>
          <a:endParaRPr lang="en-US"/>
        </a:p>
      </dgm:t>
    </dgm:pt>
    <dgm:pt modelId="{7B8754C8-EE84-4BD8-90B7-3F3FB4123B7A}" type="pres">
      <dgm:prSet presAssocID="{CB4E6C06-9B97-43E5-9DC0-071D6AC0049D}" presName="compChildNode" presStyleCnt="0"/>
      <dgm:spPr/>
    </dgm:pt>
    <dgm:pt modelId="{D56428BB-4B78-4737-9B8A-216AFCBC5DD3}" type="pres">
      <dgm:prSet presAssocID="{CB4E6C06-9B97-43E5-9DC0-071D6AC0049D}" presName="theInnerList" presStyleCnt="0"/>
      <dgm:spPr/>
    </dgm:pt>
    <dgm:pt modelId="{85539664-3AED-4D80-90F9-CC157F3FAB39}" type="pres">
      <dgm:prSet presAssocID="{27C76581-D53C-4A63-B534-007B3272E7DD}" presName="childNode" presStyleLbl="node1" presStyleIdx="2" presStyleCnt="4" custScaleX="113273" custScaleY="219844" custLinFactY="-22656" custLinFactNeighborX="1066" custLinFactNeighborY="-100000">
        <dgm:presLayoutVars>
          <dgm:bulletEnabled val="1"/>
        </dgm:presLayoutVars>
      </dgm:prSet>
      <dgm:spPr/>
      <dgm:t>
        <a:bodyPr/>
        <a:lstStyle/>
        <a:p>
          <a:endParaRPr lang="en-US"/>
        </a:p>
      </dgm:t>
    </dgm:pt>
    <dgm:pt modelId="{304BF1C2-5A27-4E68-B8F2-02D7A239D2A4}" type="pres">
      <dgm:prSet presAssocID="{27C76581-D53C-4A63-B534-007B3272E7DD}" presName="aSpace2" presStyleCnt="0"/>
      <dgm:spPr/>
    </dgm:pt>
    <dgm:pt modelId="{DC054C60-7F98-43B5-9953-E81D5615A0A3}" type="pres">
      <dgm:prSet presAssocID="{8F771787-10F2-42D3-B215-577D735E043B}" presName="childNode" presStyleLbl="node1" presStyleIdx="3" presStyleCnt="4" custScaleX="112347" custScaleY="100791" custLinFactY="-20488" custLinFactNeighborX="1141" custLinFactNeighborY="-100000">
        <dgm:presLayoutVars>
          <dgm:bulletEnabled val="1"/>
        </dgm:presLayoutVars>
      </dgm:prSet>
      <dgm:spPr/>
      <dgm:t>
        <a:bodyPr/>
        <a:lstStyle/>
        <a:p>
          <a:endParaRPr lang="en-US"/>
        </a:p>
      </dgm:t>
    </dgm:pt>
  </dgm:ptLst>
  <dgm:cxnLst>
    <dgm:cxn modelId="{A7FF89A1-70DF-43A9-931F-FF5E488DD84D}" srcId="{D1F1533F-1DAB-4944-811C-90770AF46244}" destId="{1046D973-488B-4EA0-A080-755A26C4F67E}" srcOrd="0" destOrd="0" parTransId="{8BE9857E-EE24-476A-BF8F-AA6DD7A90F32}" sibTransId="{49A4DD6D-FC1F-4B7E-9991-64AB946347C0}"/>
    <dgm:cxn modelId="{90D86EA5-AC5A-49E6-B839-B5AC59D08F43}" type="presOf" srcId="{72BBAD24-82D2-44F9-B5BD-6147E3DB094F}" destId="{A6D6AD6F-A443-406B-8D0A-FC3DBD91CC51}" srcOrd="0" destOrd="0" presId="urn:microsoft.com/office/officeart/2005/8/layout/lProcess2"/>
    <dgm:cxn modelId="{E49ED9AE-4539-4580-8FCA-6C85551EDEA6}" type="presOf" srcId="{27C76581-D53C-4A63-B534-007B3272E7DD}" destId="{85539664-3AED-4D80-90F9-CC157F3FAB39}" srcOrd="0" destOrd="0" presId="urn:microsoft.com/office/officeart/2005/8/layout/lProcess2"/>
    <dgm:cxn modelId="{CF59F782-3BEA-483F-AB8A-ACF6E5D75067}" type="presOf" srcId="{D1F1533F-1DAB-4944-811C-90770AF46244}" destId="{09A84129-25D1-407F-82AD-EA3FEF9E22AA}" srcOrd="0" destOrd="0" presId="urn:microsoft.com/office/officeart/2005/8/layout/lProcess2"/>
    <dgm:cxn modelId="{F346EC00-E0B0-46A0-B474-DCD814B2BA38}" type="presOf" srcId="{CB4E6C06-9B97-43E5-9DC0-071D6AC0049D}" destId="{99B922F7-2AD6-45C2-B44E-4C8E3E4AF634}" srcOrd="0" destOrd="0" presId="urn:microsoft.com/office/officeart/2005/8/layout/lProcess2"/>
    <dgm:cxn modelId="{E4A8B773-FBF4-49F3-B8D7-44D1556A18CB}" srcId="{D1F1533F-1DAB-4944-811C-90770AF46244}" destId="{CB4E6C06-9B97-43E5-9DC0-071D6AC0049D}" srcOrd="1" destOrd="0" parTransId="{D12572B8-B0FB-454E-A903-1331E6227240}" sibTransId="{1F3F7903-3536-409B-ACB1-FB5B6802028D}"/>
    <dgm:cxn modelId="{C34C67BE-98B2-4462-B460-E8A4789F416F}" srcId="{1046D973-488B-4EA0-A080-755A26C4F67E}" destId="{F30E4E62-93AE-4F47-AB87-12DE7BF5FAF7}" srcOrd="0" destOrd="0" parTransId="{576153C0-7643-4D5E-802E-AC53F8B3DDA9}" sibTransId="{9FCE314E-3142-4999-B36F-A21AAC5737CD}"/>
    <dgm:cxn modelId="{4D2B38E9-0025-4B88-82B8-972255010906}" type="presOf" srcId="{8F771787-10F2-42D3-B215-577D735E043B}" destId="{DC054C60-7F98-43B5-9953-E81D5615A0A3}" srcOrd="0" destOrd="0" presId="urn:microsoft.com/office/officeart/2005/8/layout/lProcess2"/>
    <dgm:cxn modelId="{4E316E9B-2DDF-489F-AAF1-A48555024FC0}" srcId="{CB4E6C06-9B97-43E5-9DC0-071D6AC0049D}" destId="{27C76581-D53C-4A63-B534-007B3272E7DD}" srcOrd="0" destOrd="0" parTransId="{529CC911-589F-457F-A635-9889EA2BC825}" sibTransId="{E697F800-24F5-47EB-880E-B196303A5846}"/>
    <dgm:cxn modelId="{21DBD738-4657-46D4-BDD9-7754C90092E8}" type="presOf" srcId="{F30E4E62-93AE-4F47-AB87-12DE7BF5FAF7}" destId="{E9B30765-EBE8-45DB-A05F-9E13E4629684}" srcOrd="0" destOrd="0" presId="urn:microsoft.com/office/officeart/2005/8/layout/lProcess2"/>
    <dgm:cxn modelId="{9D1866E5-3A15-4688-969C-479C85E5B423}" type="presOf" srcId="{CB4E6C06-9B97-43E5-9DC0-071D6AC0049D}" destId="{BEB83F09-F025-43B1-9217-7E555C470A7C}" srcOrd="1" destOrd="0" presId="urn:microsoft.com/office/officeart/2005/8/layout/lProcess2"/>
    <dgm:cxn modelId="{744DDA8A-CB28-45A2-BD72-11C7E15468B0}" srcId="{1046D973-488B-4EA0-A080-755A26C4F67E}" destId="{72BBAD24-82D2-44F9-B5BD-6147E3DB094F}" srcOrd="1" destOrd="0" parTransId="{AF13E5E0-2AB2-4078-8AE6-DAD8FA3939B1}" sibTransId="{2022ED39-F660-422F-AACF-30E858937951}"/>
    <dgm:cxn modelId="{60C4CE7B-1763-467E-A1E4-B5F6ABFF56E7}" type="presOf" srcId="{1046D973-488B-4EA0-A080-755A26C4F67E}" destId="{4C4F5734-491F-4207-9AE2-269A1E9A1CBF}" srcOrd="1" destOrd="0" presId="urn:microsoft.com/office/officeart/2005/8/layout/lProcess2"/>
    <dgm:cxn modelId="{ADBD1562-C5C9-45A4-A6BA-3F19A976C51A}" type="presOf" srcId="{1046D973-488B-4EA0-A080-755A26C4F67E}" destId="{C354E30E-57C1-436A-A413-0C1D9C3DE69F}" srcOrd="0" destOrd="0" presId="urn:microsoft.com/office/officeart/2005/8/layout/lProcess2"/>
    <dgm:cxn modelId="{FDA1758C-9588-404D-9D57-DF8A48225A7C}" srcId="{CB4E6C06-9B97-43E5-9DC0-071D6AC0049D}" destId="{8F771787-10F2-42D3-B215-577D735E043B}" srcOrd="1" destOrd="0" parTransId="{921C01A8-5FDC-4385-BACD-55C300C681DE}" sibTransId="{B80573AB-AF11-4FFF-9051-0CCDCD70233F}"/>
    <dgm:cxn modelId="{AEFF4F52-7AAE-4903-A183-F489B77CA451}" type="presParOf" srcId="{09A84129-25D1-407F-82AD-EA3FEF9E22AA}" destId="{C5877190-A2E7-409D-B025-688AFE76F964}" srcOrd="0" destOrd="0" presId="urn:microsoft.com/office/officeart/2005/8/layout/lProcess2"/>
    <dgm:cxn modelId="{DC52D2D8-F268-4357-A25D-473A92578C2A}" type="presParOf" srcId="{C5877190-A2E7-409D-B025-688AFE76F964}" destId="{C354E30E-57C1-436A-A413-0C1D9C3DE69F}" srcOrd="0" destOrd="0" presId="urn:microsoft.com/office/officeart/2005/8/layout/lProcess2"/>
    <dgm:cxn modelId="{C2929A4E-9DFD-46E6-AC2E-531B29C17EB3}" type="presParOf" srcId="{C5877190-A2E7-409D-B025-688AFE76F964}" destId="{4C4F5734-491F-4207-9AE2-269A1E9A1CBF}" srcOrd="1" destOrd="0" presId="urn:microsoft.com/office/officeart/2005/8/layout/lProcess2"/>
    <dgm:cxn modelId="{CF96C1D4-BD6C-4FE4-809B-7F182E42B21A}" type="presParOf" srcId="{C5877190-A2E7-409D-B025-688AFE76F964}" destId="{C3EA6A8E-605D-4542-B347-3FCA36488107}" srcOrd="2" destOrd="0" presId="urn:microsoft.com/office/officeart/2005/8/layout/lProcess2"/>
    <dgm:cxn modelId="{3C0A2C65-C433-4E53-B28E-C616B498052A}" type="presParOf" srcId="{C3EA6A8E-605D-4542-B347-3FCA36488107}" destId="{C94C83B1-65DE-43CF-8858-94C1D639E3B0}" srcOrd="0" destOrd="0" presId="urn:microsoft.com/office/officeart/2005/8/layout/lProcess2"/>
    <dgm:cxn modelId="{F00017B8-B7F2-43F1-9A59-382BC81B392B}" type="presParOf" srcId="{C94C83B1-65DE-43CF-8858-94C1D639E3B0}" destId="{E9B30765-EBE8-45DB-A05F-9E13E4629684}" srcOrd="0" destOrd="0" presId="urn:microsoft.com/office/officeart/2005/8/layout/lProcess2"/>
    <dgm:cxn modelId="{71594A45-388D-4BBE-A406-140DC0E81CC4}" type="presParOf" srcId="{C94C83B1-65DE-43CF-8858-94C1D639E3B0}" destId="{936AF8EA-70FA-4F3D-B088-87F85A2D9F98}" srcOrd="1" destOrd="0" presId="urn:microsoft.com/office/officeart/2005/8/layout/lProcess2"/>
    <dgm:cxn modelId="{819E5062-0137-4CBC-9ABB-02E9C472F664}" type="presParOf" srcId="{C94C83B1-65DE-43CF-8858-94C1D639E3B0}" destId="{A6D6AD6F-A443-406B-8D0A-FC3DBD91CC51}" srcOrd="2" destOrd="0" presId="urn:microsoft.com/office/officeart/2005/8/layout/lProcess2"/>
    <dgm:cxn modelId="{3FD9BF06-3AAF-4AE0-AFED-D1835100BB98}" type="presParOf" srcId="{09A84129-25D1-407F-82AD-EA3FEF9E22AA}" destId="{56BFA51C-5461-4E23-BB07-653ABF3DEC05}" srcOrd="1" destOrd="0" presId="urn:microsoft.com/office/officeart/2005/8/layout/lProcess2"/>
    <dgm:cxn modelId="{3AF21EDF-5326-4BE2-A91E-651C10213545}" type="presParOf" srcId="{09A84129-25D1-407F-82AD-EA3FEF9E22AA}" destId="{9678C141-33F8-4BA4-8A50-C8009CBABEC3}" srcOrd="2" destOrd="0" presId="urn:microsoft.com/office/officeart/2005/8/layout/lProcess2"/>
    <dgm:cxn modelId="{2E451F80-D8E4-4C91-A651-ECC8E80707B5}" type="presParOf" srcId="{9678C141-33F8-4BA4-8A50-C8009CBABEC3}" destId="{99B922F7-2AD6-45C2-B44E-4C8E3E4AF634}" srcOrd="0" destOrd="0" presId="urn:microsoft.com/office/officeart/2005/8/layout/lProcess2"/>
    <dgm:cxn modelId="{C872D998-2AC2-4CE9-88A7-5A7E4CC5C354}" type="presParOf" srcId="{9678C141-33F8-4BA4-8A50-C8009CBABEC3}" destId="{BEB83F09-F025-43B1-9217-7E555C470A7C}" srcOrd="1" destOrd="0" presId="urn:microsoft.com/office/officeart/2005/8/layout/lProcess2"/>
    <dgm:cxn modelId="{5E6DC507-0A87-49F0-98D5-27CB08E3C623}" type="presParOf" srcId="{9678C141-33F8-4BA4-8A50-C8009CBABEC3}" destId="{7B8754C8-EE84-4BD8-90B7-3F3FB4123B7A}" srcOrd="2" destOrd="0" presId="urn:microsoft.com/office/officeart/2005/8/layout/lProcess2"/>
    <dgm:cxn modelId="{4BA9479E-94EE-4676-894A-6F190496C2E6}" type="presParOf" srcId="{7B8754C8-EE84-4BD8-90B7-3F3FB4123B7A}" destId="{D56428BB-4B78-4737-9B8A-216AFCBC5DD3}" srcOrd="0" destOrd="0" presId="urn:microsoft.com/office/officeart/2005/8/layout/lProcess2"/>
    <dgm:cxn modelId="{2B40A41C-9CA3-4F3A-AABA-E6AE9BFD78BA}" type="presParOf" srcId="{D56428BB-4B78-4737-9B8A-216AFCBC5DD3}" destId="{85539664-3AED-4D80-90F9-CC157F3FAB39}" srcOrd="0" destOrd="0" presId="urn:microsoft.com/office/officeart/2005/8/layout/lProcess2"/>
    <dgm:cxn modelId="{7E04DEAC-B886-4951-B9D2-F849BD96AF35}" type="presParOf" srcId="{D56428BB-4B78-4737-9B8A-216AFCBC5DD3}" destId="{304BF1C2-5A27-4E68-B8F2-02D7A239D2A4}" srcOrd="1" destOrd="0" presId="urn:microsoft.com/office/officeart/2005/8/layout/lProcess2"/>
    <dgm:cxn modelId="{4D91E18F-A479-4626-9B50-501A8A729CE5}" type="presParOf" srcId="{D56428BB-4B78-4737-9B8A-216AFCBC5DD3}" destId="{DC054C60-7F98-43B5-9953-E81D5615A0A3}"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1F1533F-1DAB-4944-811C-90770AF4624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B4E6C06-9B97-43E5-9DC0-071D6AC0049D}">
      <dgm:prSet custT="1"/>
      <dgm:spPr>
        <a:solidFill>
          <a:srgbClr val="EBE728"/>
        </a:solidFill>
        <a:ln>
          <a:noFill/>
        </a:ln>
      </dgm:spPr>
      <dgm:t>
        <a:bodyPr/>
        <a:lstStyle/>
        <a:p>
          <a:pPr rtl="0"/>
          <a:r>
            <a:rPr lang="en-US" sz="2400" dirty="0" smtClean="0">
              <a:solidFill>
                <a:schemeClr val="tx1"/>
              </a:solidFill>
            </a:rPr>
            <a:t>Recap</a:t>
          </a:r>
          <a:endParaRPr lang="en-US" sz="2400" b="0" dirty="0">
            <a:solidFill>
              <a:schemeClr val="tx1"/>
            </a:solidFill>
          </a:endParaRPr>
        </a:p>
      </dgm:t>
    </dgm:pt>
    <dgm:pt modelId="{D12572B8-B0FB-454E-A903-1331E6227240}" type="parTrans" cxnId="{E4A8B773-FBF4-49F3-B8D7-44D1556A18CB}">
      <dgm:prSet/>
      <dgm:spPr/>
      <dgm:t>
        <a:bodyPr/>
        <a:lstStyle/>
        <a:p>
          <a:endParaRPr lang="en-US"/>
        </a:p>
      </dgm:t>
    </dgm:pt>
    <dgm:pt modelId="{1F3F7903-3536-409B-ACB1-FB5B6802028D}" type="sibTrans" cxnId="{E4A8B773-FBF4-49F3-B8D7-44D1556A18CB}">
      <dgm:prSet/>
      <dgm:spPr>
        <a:ln>
          <a:solidFill>
            <a:srgbClr val="00463C"/>
          </a:solidFill>
        </a:ln>
      </dgm:spPr>
      <dgm:t>
        <a:bodyPr/>
        <a:lstStyle/>
        <a:p>
          <a:endParaRPr lang="en-US"/>
        </a:p>
      </dgm:t>
    </dgm:pt>
    <dgm:pt modelId="{A793F25E-17C2-4818-9B09-0974EEE863ED}">
      <dgm:prSet custT="1"/>
      <dgm:spPr>
        <a:solidFill>
          <a:srgbClr val="EBE728"/>
        </a:solidFill>
        <a:ln>
          <a:noFill/>
        </a:ln>
      </dgm:spPr>
      <dgm:t>
        <a:bodyPr/>
        <a:lstStyle/>
        <a:p>
          <a:pPr rtl="0"/>
          <a:r>
            <a:rPr lang="en-US" sz="2400" dirty="0" smtClean="0">
              <a:solidFill>
                <a:schemeClr val="tx1"/>
              </a:solidFill>
            </a:rPr>
            <a:t>National Minimum Wage</a:t>
          </a:r>
          <a:endParaRPr lang="en-US" sz="2400" b="0" dirty="0">
            <a:solidFill>
              <a:schemeClr val="tx1"/>
            </a:solidFill>
          </a:endParaRPr>
        </a:p>
      </dgm:t>
    </dgm:pt>
    <dgm:pt modelId="{BD905060-F1A4-4A26-829A-7A63071C9996}" type="parTrans" cxnId="{D4C33B34-D952-4B50-9040-FB8E1B036E5D}">
      <dgm:prSet/>
      <dgm:spPr/>
      <dgm:t>
        <a:bodyPr/>
        <a:lstStyle/>
        <a:p>
          <a:endParaRPr lang="en-US"/>
        </a:p>
      </dgm:t>
    </dgm:pt>
    <dgm:pt modelId="{73FF979E-C1C4-4C01-AF96-C8727A57F802}" type="sibTrans" cxnId="{D4C33B34-D952-4B50-9040-FB8E1B036E5D}">
      <dgm:prSet/>
      <dgm:spPr/>
      <dgm:t>
        <a:bodyPr/>
        <a:lstStyle/>
        <a:p>
          <a:endParaRPr lang="en-US"/>
        </a:p>
      </dgm:t>
    </dgm:pt>
    <dgm:pt modelId="{031EA41C-BF7B-4755-8CCD-8B5C0BBC2850}">
      <dgm:prSet custT="1"/>
      <dgm:spPr>
        <a:solidFill>
          <a:srgbClr val="EBE728"/>
        </a:solidFill>
        <a:ln>
          <a:noFill/>
        </a:ln>
      </dgm:spPr>
      <dgm:t>
        <a:bodyPr/>
        <a:lstStyle/>
        <a:p>
          <a:pPr rtl="0"/>
          <a:r>
            <a:rPr lang="en-US" sz="2400" dirty="0" smtClean="0">
              <a:solidFill>
                <a:schemeClr val="tx1"/>
              </a:solidFill>
            </a:rPr>
            <a:t>Labour Law Amendments </a:t>
          </a:r>
          <a:endParaRPr lang="en-US" sz="2400" b="0" dirty="0">
            <a:solidFill>
              <a:schemeClr val="tx1"/>
            </a:solidFill>
          </a:endParaRPr>
        </a:p>
      </dgm:t>
    </dgm:pt>
    <dgm:pt modelId="{16158057-E112-425D-8C12-1618CA546A68}" type="parTrans" cxnId="{8A2A4E94-5FB0-4F66-8E3C-733007502B31}">
      <dgm:prSet/>
      <dgm:spPr/>
      <dgm:t>
        <a:bodyPr/>
        <a:lstStyle/>
        <a:p>
          <a:endParaRPr lang="en-US"/>
        </a:p>
      </dgm:t>
    </dgm:pt>
    <dgm:pt modelId="{4DF2D7CC-6939-4B12-9D3E-B1CBD43C288C}" type="sibTrans" cxnId="{8A2A4E94-5FB0-4F66-8E3C-733007502B31}">
      <dgm:prSet/>
      <dgm:spPr/>
      <dgm:t>
        <a:bodyPr/>
        <a:lstStyle/>
        <a:p>
          <a:endParaRPr lang="en-US"/>
        </a:p>
      </dgm:t>
    </dgm:pt>
    <dgm:pt modelId="{DDBB1D81-A19D-4594-8E8C-F69D50F2BFAE}">
      <dgm:prSet custT="1"/>
      <dgm:spPr>
        <a:solidFill>
          <a:srgbClr val="004D3F"/>
        </a:solidFill>
      </dgm:spPr>
      <dgm:t>
        <a:bodyPr/>
        <a:lstStyle/>
        <a:p>
          <a:pPr rtl="0"/>
          <a:r>
            <a:rPr lang="en-US" sz="2400" dirty="0" smtClean="0">
              <a:solidFill>
                <a:schemeClr val="bg1"/>
              </a:solidFill>
            </a:rPr>
            <a:t>Other Reforms</a:t>
          </a:r>
          <a:endParaRPr lang="en-US" sz="2400" b="0" dirty="0">
            <a:solidFill>
              <a:schemeClr val="bg1"/>
            </a:solidFill>
          </a:endParaRPr>
        </a:p>
      </dgm:t>
    </dgm:pt>
    <dgm:pt modelId="{7032CE25-03CB-4BE6-AE8F-DACF09D55A46}" type="parTrans" cxnId="{C97FC3FD-C254-4A8B-AFA1-A737F123186C}">
      <dgm:prSet/>
      <dgm:spPr/>
      <dgm:t>
        <a:bodyPr/>
        <a:lstStyle/>
        <a:p>
          <a:endParaRPr lang="en-US"/>
        </a:p>
      </dgm:t>
    </dgm:pt>
    <dgm:pt modelId="{F80A4CD7-AFE5-4595-8456-96B9772D5B53}" type="sibTrans" cxnId="{C97FC3FD-C254-4A8B-AFA1-A737F123186C}">
      <dgm:prSet/>
      <dgm:spPr/>
      <dgm:t>
        <a:bodyPr/>
        <a:lstStyle/>
        <a:p>
          <a:endParaRPr lang="en-US"/>
        </a:p>
      </dgm:t>
    </dgm:pt>
    <dgm:pt modelId="{4174C511-10F5-495F-91C6-5120E54DDDF4}" type="pres">
      <dgm:prSet presAssocID="{D1F1533F-1DAB-4944-811C-90770AF46244}" presName="Name0" presStyleCnt="0">
        <dgm:presLayoutVars>
          <dgm:chMax val="7"/>
          <dgm:chPref val="7"/>
          <dgm:dir/>
        </dgm:presLayoutVars>
      </dgm:prSet>
      <dgm:spPr/>
      <dgm:t>
        <a:bodyPr/>
        <a:lstStyle/>
        <a:p>
          <a:endParaRPr lang="en-US"/>
        </a:p>
      </dgm:t>
    </dgm:pt>
    <dgm:pt modelId="{7EDFDC14-F42E-4FE7-9103-46DDAC1034EE}" type="pres">
      <dgm:prSet presAssocID="{D1F1533F-1DAB-4944-811C-90770AF46244}" presName="Name1" presStyleCnt="0"/>
      <dgm:spPr/>
    </dgm:pt>
    <dgm:pt modelId="{F71C15CF-92BB-4EEE-B0FA-3CB1F5520743}" type="pres">
      <dgm:prSet presAssocID="{D1F1533F-1DAB-4944-811C-90770AF46244}" presName="cycle" presStyleCnt="0"/>
      <dgm:spPr/>
    </dgm:pt>
    <dgm:pt modelId="{4DECCDA7-2DE4-4C58-A0F7-84E15DC08F26}" type="pres">
      <dgm:prSet presAssocID="{D1F1533F-1DAB-4944-811C-90770AF46244}" presName="srcNode" presStyleLbl="node1" presStyleIdx="0" presStyleCnt="4"/>
      <dgm:spPr/>
    </dgm:pt>
    <dgm:pt modelId="{FFAFF0B6-4CDF-4714-BBA9-29BC139647EE}" type="pres">
      <dgm:prSet presAssocID="{D1F1533F-1DAB-4944-811C-90770AF46244}" presName="conn" presStyleLbl="parChTrans1D2" presStyleIdx="0" presStyleCnt="1"/>
      <dgm:spPr/>
      <dgm:t>
        <a:bodyPr/>
        <a:lstStyle/>
        <a:p>
          <a:endParaRPr lang="en-US"/>
        </a:p>
      </dgm:t>
    </dgm:pt>
    <dgm:pt modelId="{C85F9034-C7A4-4098-B716-24EC4E920B09}" type="pres">
      <dgm:prSet presAssocID="{D1F1533F-1DAB-4944-811C-90770AF46244}" presName="extraNode" presStyleLbl="node1" presStyleIdx="0" presStyleCnt="4"/>
      <dgm:spPr/>
    </dgm:pt>
    <dgm:pt modelId="{DB2A8E37-BDAC-4E7D-B0FE-E3ADAA69D5AF}" type="pres">
      <dgm:prSet presAssocID="{D1F1533F-1DAB-4944-811C-90770AF46244}" presName="dstNode" presStyleLbl="node1" presStyleIdx="0" presStyleCnt="4"/>
      <dgm:spPr/>
    </dgm:pt>
    <dgm:pt modelId="{21C1BA07-E847-4DD5-B4A4-B89C1CCF214F}" type="pres">
      <dgm:prSet presAssocID="{CB4E6C06-9B97-43E5-9DC0-071D6AC0049D}" presName="text_1" presStyleLbl="node1" presStyleIdx="0" presStyleCnt="4">
        <dgm:presLayoutVars>
          <dgm:bulletEnabled val="1"/>
        </dgm:presLayoutVars>
      </dgm:prSet>
      <dgm:spPr/>
      <dgm:t>
        <a:bodyPr/>
        <a:lstStyle/>
        <a:p>
          <a:endParaRPr lang="en-US"/>
        </a:p>
      </dgm:t>
    </dgm:pt>
    <dgm:pt modelId="{37C7E60F-6462-4B5F-B4B1-D100D93D60AB}" type="pres">
      <dgm:prSet presAssocID="{CB4E6C06-9B97-43E5-9DC0-071D6AC0049D}" presName="accent_1" presStyleCnt="0"/>
      <dgm:spPr/>
    </dgm:pt>
    <dgm:pt modelId="{58D61993-132F-48F3-A634-016D752F7500}" type="pres">
      <dgm:prSet presAssocID="{CB4E6C06-9B97-43E5-9DC0-071D6AC0049D}" presName="accentRepeatNode" presStyleLbl="solidFgAcc1" presStyleIdx="0" presStyleCnt="4"/>
      <dgm:spPr>
        <a:solidFill>
          <a:schemeClr val="bg1"/>
        </a:solidFill>
        <a:ln>
          <a:solidFill>
            <a:srgbClr val="00463C"/>
          </a:solidFill>
        </a:ln>
      </dgm:spPr>
    </dgm:pt>
    <dgm:pt modelId="{683D2C90-CE7A-4AD6-84AE-9334A313FE7F}" type="pres">
      <dgm:prSet presAssocID="{A793F25E-17C2-4818-9B09-0974EEE863ED}" presName="text_2" presStyleLbl="node1" presStyleIdx="1" presStyleCnt="4">
        <dgm:presLayoutVars>
          <dgm:bulletEnabled val="1"/>
        </dgm:presLayoutVars>
      </dgm:prSet>
      <dgm:spPr/>
      <dgm:t>
        <a:bodyPr/>
        <a:lstStyle/>
        <a:p>
          <a:endParaRPr lang="en-US"/>
        </a:p>
      </dgm:t>
    </dgm:pt>
    <dgm:pt modelId="{C138676F-3526-46D0-A604-7564DB98776A}" type="pres">
      <dgm:prSet presAssocID="{A793F25E-17C2-4818-9B09-0974EEE863ED}" presName="accent_2" presStyleCnt="0"/>
      <dgm:spPr/>
    </dgm:pt>
    <dgm:pt modelId="{23043509-8A4F-4187-A4A0-E2B0FEF0C33E}" type="pres">
      <dgm:prSet presAssocID="{A793F25E-17C2-4818-9B09-0974EEE863ED}" presName="accentRepeatNode" presStyleLbl="solidFgAcc1" presStyleIdx="1" presStyleCnt="4"/>
      <dgm:spPr>
        <a:solidFill>
          <a:schemeClr val="bg1"/>
        </a:solidFill>
        <a:ln>
          <a:solidFill>
            <a:srgbClr val="00463C"/>
          </a:solidFill>
        </a:ln>
      </dgm:spPr>
    </dgm:pt>
    <dgm:pt modelId="{5DB160E7-9875-4B93-B716-5CF242A04C75}" type="pres">
      <dgm:prSet presAssocID="{031EA41C-BF7B-4755-8CCD-8B5C0BBC2850}" presName="text_3" presStyleLbl="node1" presStyleIdx="2" presStyleCnt="4">
        <dgm:presLayoutVars>
          <dgm:bulletEnabled val="1"/>
        </dgm:presLayoutVars>
      </dgm:prSet>
      <dgm:spPr/>
      <dgm:t>
        <a:bodyPr/>
        <a:lstStyle/>
        <a:p>
          <a:endParaRPr lang="en-US"/>
        </a:p>
      </dgm:t>
    </dgm:pt>
    <dgm:pt modelId="{F1C68A37-8F3C-4982-85F0-26C01C4CF7A0}" type="pres">
      <dgm:prSet presAssocID="{031EA41C-BF7B-4755-8CCD-8B5C0BBC2850}" presName="accent_3" presStyleCnt="0"/>
      <dgm:spPr/>
    </dgm:pt>
    <dgm:pt modelId="{11AAC05C-86B3-4E5E-85DB-FEF8F89C56D0}" type="pres">
      <dgm:prSet presAssocID="{031EA41C-BF7B-4755-8CCD-8B5C0BBC2850}" presName="accentRepeatNode" presStyleLbl="solidFgAcc1" presStyleIdx="2" presStyleCnt="4"/>
      <dgm:spPr>
        <a:solidFill>
          <a:schemeClr val="bg1"/>
        </a:solidFill>
        <a:ln>
          <a:solidFill>
            <a:srgbClr val="00463C"/>
          </a:solidFill>
        </a:ln>
      </dgm:spPr>
    </dgm:pt>
    <dgm:pt modelId="{0BD085CE-187E-4498-BA58-76185F201FD4}" type="pres">
      <dgm:prSet presAssocID="{DDBB1D81-A19D-4594-8E8C-F69D50F2BFAE}" presName="text_4" presStyleLbl="node1" presStyleIdx="3" presStyleCnt="4">
        <dgm:presLayoutVars>
          <dgm:bulletEnabled val="1"/>
        </dgm:presLayoutVars>
      </dgm:prSet>
      <dgm:spPr/>
      <dgm:t>
        <a:bodyPr/>
        <a:lstStyle/>
        <a:p>
          <a:endParaRPr lang="en-US"/>
        </a:p>
      </dgm:t>
    </dgm:pt>
    <dgm:pt modelId="{397B2D08-455A-437F-8D99-2E489785F379}" type="pres">
      <dgm:prSet presAssocID="{DDBB1D81-A19D-4594-8E8C-F69D50F2BFAE}" presName="accent_4" presStyleCnt="0"/>
      <dgm:spPr/>
    </dgm:pt>
    <dgm:pt modelId="{89AC2CF8-F5BB-431A-9ED9-4A70247B0884}" type="pres">
      <dgm:prSet presAssocID="{DDBB1D81-A19D-4594-8E8C-F69D50F2BFAE}" presName="accentRepeatNode" presStyleLbl="solidFgAcc1" presStyleIdx="3" presStyleCnt="4"/>
      <dgm:spPr>
        <a:ln>
          <a:solidFill>
            <a:srgbClr val="00463C"/>
          </a:solidFill>
        </a:ln>
      </dgm:spPr>
    </dgm:pt>
  </dgm:ptLst>
  <dgm:cxnLst>
    <dgm:cxn modelId="{FDBC3D13-5919-4E6A-A569-B38E2BF363FD}" type="presOf" srcId="{031EA41C-BF7B-4755-8CCD-8B5C0BBC2850}" destId="{5DB160E7-9875-4B93-B716-5CF242A04C75}" srcOrd="0" destOrd="0" presId="urn:microsoft.com/office/officeart/2008/layout/VerticalCurvedList"/>
    <dgm:cxn modelId="{8A2A4E94-5FB0-4F66-8E3C-733007502B31}" srcId="{D1F1533F-1DAB-4944-811C-90770AF46244}" destId="{031EA41C-BF7B-4755-8CCD-8B5C0BBC2850}" srcOrd="2" destOrd="0" parTransId="{16158057-E112-425D-8C12-1618CA546A68}" sibTransId="{4DF2D7CC-6939-4B12-9D3E-B1CBD43C288C}"/>
    <dgm:cxn modelId="{3519F078-4E1B-4CFC-9764-9C2BB48BCC68}" type="presOf" srcId="{D1F1533F-1DAB-4944-811C-90770AF46244}" destId="{4174C511-10F5-495F-91C6-5120E54DDDF4}" srcOrd="0" destOrd="0" presId="urn:microsoft.com/office/officeart/2008/layout/VerticalCurvedList"/>
    <dgm:cxn modelId="{D4C33B34-D952-4B50-9040-FB8E1B036E5D}" srcId="{D1F1533F-1DAB-4944-811C-90770AF46244}" destId="{A793F25E-17C2-4818-9B09-0974EEE863ED}" srcOrd="1" destOrd="0" parTransId="{BD905060-F1A4-4A26-829A-7A63071C9996}" sibTransId="{73FF979E-C1C4-4C01-AF96-C8727A57F802}"/>
    <dgm:cxn modelId="{C97FC3FD-C254-4A8B-AFA1-A737F123186C}" srcId="{D1F1533F-1DAB-4944-811C-90770AF46244}" destId="{DDBB1D81-A19D-4594-8E8C-F69D50F2BFAE}" srcOrd="3" destOrd="0" parTransId="{7032CE25-03CB-4BE6-AE8F-DACF09D55A46}" sibTransId="{F80A4CD7-AFE5-4595-8456-96B9772D5B53}"/>
    <dgm:cxn modelId="{7E792FF3-4489-40D4-9A9C-030506622CB4}" type="presOf" srcId="{CB4E6C06-9B97-43E5-9DC0-071D6AC0049D}" destId="{21C1BA07-E847-4DD5-B4A4-B89C1CCF214F}" srcOrd="0" destOrd="0" presId="urn:microsoft.com/office/officeart/2008/layout/VerticalCurvedList"/>
    <dgm:cxn modelId="{D6623D7A-A5AA-4D64-84E9-5068388169CE}" type="presOf" srcId="{1F3F7903-3536-409B-ACB1-FB5B6802028D}" destId="{FFAFF0B6-4CDF-4714-BBA9-29BC139647EE}" srcOrd="0" destOrd="0" presId="urn:microsoft.com/office/officeart/2008/layout/VerticalCurvedList"/>
    <dgm:cxn modelId="{E4A8B773-FBF4-49F3-B8D7-44D1556A18CB}" srcId="{D1F1533F-1DAB-4944-811C-90770AF46244}" destId="{CB4E6C06-9B97-43E5-9DC0-071D6AC0049D}" srcOrd="0" destOrd="0" parTransId="{D12572B8-B0FB-454E-A903-1331E6227240}" sibTransId="{1F3F7903-3536-409B-ACB1-FB5B6802028D}"/>
    <dgm:cxn modelId="{2B448BFC-C398-487C-A4B2-087ED4056CB9}" type="presOf" srcId="{A793F25E-17C2-4818-9B09-0974EEE863ED}" destId="{683D2C90-CE7A-4AD6-84AE-9334A313FE7F}" srcOrd="0" destOrd="0" presId="urn:microsoft.com/office/officeart/2008/layout/VerticalCurvedList"/>
    <dgm:cxn modelId="{DE876A42-2F90-4293-A199-17562E92582D}" type="presOf" srcId="{DDBB1D81-A19D-4594-8E8C-F69D50F2BFAE}" destId="{0BD085CE-187E-4498-BA58-76185F201FD4}" srcOrd="0" destOrd="0" presId="urn:microsoft.com/office/officeart/2008/layout/VerticalCurvedList"/>
    <dgm:cxn modelId="{2C915E3E-9466-4099-A0E2-8E202A5F942C}" type="presParOf" srcId="{4174C511-10F5-495F-91C6-5120E54DDDF4}" destId="{7EDFDC14-F42E-4FE7-9103-46DDAC1034EE}" srcOrd="0" destOrd="0" presId="urn:microsoft.com/office/officeart/2008/layout/VerticalCurvedList"/>
    <dgm:cxn modelId="{92AD4AB5-978C-486C-8F40-B5F451F5FCA6}" type="presParOf" srcId="{7EDFDC14-F42E-4FE7-9103-46DDAC1034EE}" destId="{F71C15CF-92BB-4EEE-B0FA-3CB1F5520743}" srcOrd="0" destOrd="0" presId="urn:microsoft.com/office/officeart/2008/layout/VerticalCurvedList"/>
    <dgm:cxn modelId="{E9E0C9D5-968E-49B6-AB9E-5556B16FD2DF}" type="presParOf" srcId="{F71C15CF-92BB-4EEE-B0FA-3CB1F5520743}" destId="{4DECCDA7-2DE4-4C58-A0F7-84E15DC08F26}" srcOrd="0" destOrd="0" presId="urn:microsoft.com/office/officeart/2008/layout/VerticalCurvedList"/>
    <dgm:cxn modelId="{FC66869E-5228-4BB8-88D1-172D57520C9C}" type="presParOf" srcId="{F71C15CF-92BB-4EEE-B0FA-3CB1F5520743}" destId="{FFAFF0B6-4CDF-4714-BBA9-29BC139647EE}" srcOrd="1" destOrd="0" presId="urn:microsoft.com/office/officeart/2008/layout/VerticalCurvedList"/>
    <dgm:cxn modelId="{6BD18FBA-17EC-4697-97FC-98173C4B49DE}" type="presParOf" srcId="{F71C15CF-92BB-4EEE-B0FA-3CB1F5520743}" destId="{C85F9034-C7A4-4098-B716-24EC4E920B09}" srcOrd="2" destOrd="0" presId="urn:microsoft.com/office/officeart/2008/layout/VerticalCurvedList"/>
    <dgm:cxn modelId="{952F12FE-238D-40B0-AD71-FED34A3D853B}" type="presParOf" srcId="{F71C15CF-92BB-4EEE-B0FA-3CB1F5520743}" destId="{DB2A8E37-BDAC-4E7D-B0FE-E3ADAA69D5AF}" srcOrd="3" destOrd="0" presId="urn:microsoft.com/office/officeart/2008/layout/VerticalCurvedList"/>
    <dgm:cxn modelId="{A245B7E5-B339-4F42-B89F-AACEC3478876}" type="presParOf" srcId="{7EDFDC14-F42E-4FE7-9103-46DDAC1034EE}" destId="{21C1BA07-E847-4DD5-B4A4-B89C1CCF214F}" srcOrd="1" destOrd="0" presId="urn:microsoft.com/office/officeart/2008/layout/VerticalCurvedList"/>
    <dgm:cxn modelId="{DD52BAB2-71BA-40A9-BA2A-9EEA60ADE814}" type="presParOf" srcId="{7EDFDC14-F42E-4FE7-9103-46DDAC1034EE}" destId="{37C7E60F-6462-4B5F-B4B1-D100D93D60AB}" srcOrd="2" destOrd="0" presId="urn:microsoft.com/office/officeart/2008/layout/VerticalCurvedList"/>
    <dgm:cxn modelId="{642CF126-015F-4D32-98E4-BB604DE8BC7A}" type="presParOf" srcId="{37C7E60F-6462-4B5F-B4B1-D100D93D60AB}" destId="{58D61993-132F-48F3-A634-016D752F7500}" srcOrd="0" destOrd="0" presId="urn:microsoft.com/office/officeart/2008/layout/VerticalCurvedList"/>
    <dgm:cxn modelId="{AAA8E83F-A6B7-4335-BDD6-7894FEA5DE6C}" type="presParOf" srcId="{7EDFDC14-F42E-4FE7-9103-46DDAC1034EE}" destId="{683D2C90-CE7A-4AD6-84AE-9334A313FE7F}" srcOrd="3" destOrd="0" presId="urn:microsoft.com/office/officeart/2008/layout/VerticalCurvedList"/>
    <dgm:cxn modelId="{B42AC77B-A4D5-4536-A5AE-3CB17A8A382B}" type="presParOf" srcId="{7EDFDC14-F42E-4FE7-9103-46DDAC1034EE}" destId="{C138676F-3526-46D0-A604-7564DB98776A}" srcOrd="4" destOrd="0" presId="urn:microsoft.com/office/officeart/2008/layout/VerticalCurvedList"/>
    <dgm:cxn modelId="{1F3DE51B-F9E1-4D82-91F5-6C10D494DBDC}" type="presParOf" srcId="{C138676F-3526-46D0-A604-7564DB98776A}" destId="{23043509-8A4F-4187-A4A0-E2B0FEF0C33E}" srcOrd="0" destOrd="0" presId="urn:microsoft.com/office/officeart/2008/layout/VerticalCurvedList"/>
    <dgm:cxn modelId="{23101596-233F-47B6-830A-55736B6C1A0E}" type="presParOf" srcId="{7EDFDC14-F42E-4FE7-9103-46DDAC1034EE}" destId="{5DB160E7-9875-4B93-B716-5CF242A04C75}" srcOrd="5" destOrd="0" presId="urn:microsoft.com/office/officeart/2008/layout/VerticalCurvedList"/>
    <dgm:cxn modelId="{16C89C39-B0D5-45E2-AACB-926E0FF3AB37}" type="presParOf" srcId="{7EDFDC14-F42E-4FE7-9103-46DDAC1034EE}" destId="{F1C68A37-8F3C-4982-85F0-26C01C4CF7A0}" srcOrd="6" destOrd="0" presId="urn:microsoft.com/office/officeart/2008/layout/VerticalCurvedList"/>
    <dgm:cxn modelId="{4FD66D2E-20CF-498F-96E5-FACD1E804D4E}" type="presParOf" srcId="{F1C68A37-8F3C-4982-85F0-26C01C4CF7A0}" destId="{11AAC05C-86B3-4E5E-85DB-FEF8F89C56D0}" srcOrd="0" destOrd="0" presId="urn:microsoft.com/office/officeart/2008/layout/VerticalCurvedList"/>
    <dgm:cxn modelId="{AF00A187-13ED-4BD0-9C0A-4C02C7399435}" type="presParOf" srcId="{7EDFDC14-F42E-4FE7-9103-46DDAC1034EE}" destId="{0BD085CE-187E-4498-BA58-76185F201FD4}" srcOrd="7" destOrd="0" presId="urn:microsoft.com/office/officeart/2008/layout/VerticalCurvedList"/>
    <dgm:cxn modelId="{F9854CB0-35CD-4181-979D-5A33B53EFD3F}" type="presParOf" srcId="{7EDFDC14-F42E-4FE7-9103-46DDAC1034EE}" destId="{397B2D08-455A-437F-8D99-2E489785F379}" srcOrd="8" destOrd="0" presId="urn:microsoft.com/office/officeart/2008/layout/VerticalCurvedList"/>
    <dgm:cxn modelId="{3B9894AE-0072-49DB-A577-06A8EED1F397}" type="presParOf" srcId="{397B2D08-455A-437F-8D99-2E489785F379}" destId="{89AC2CF8-F5BB-431A-9ED9-4A70247B088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2D06F87-6188-42A9-BE7E-01759B5DA9B7}" type="doc">
      <dgm:prSet loTypeId="urn:microsoft.com/office/officeart/2005/8/layout/radial1" loCatId="cycle" qsTypeId="urn:microsoft.com/office/officeart/2005/8/quickstyle/simple1" qsCatId="simple" csTypeId="urn:microsoft.com/office/officeart/2005/8/colors/accent1_4" csCatId="accent1" phldr="1"/>
      <dgm:spPr/>
      <dgm:t>
        <a:bodyPr/>
        <a:lstStyle/>
        <a:p>
          <a:endParaRPr lang="en-US"/>
        </a:p>
      </dgm:t>
    </dgm:pt>
    <dgm:pt modelId="{FA182FB3-2BCD-4991-9DF8-9D732AEF10AE}">
      <dgm:prSet phldrT="[Text]" custT="1"/>
      <dgm:spPr>
        <a:solidFill>
          <a:schemeClr val="tx1">
            <a:alpha val="49804"/>
          </a:schemeClr>
        </a:solidFill>
      </dgm:spPr>
      <dgm:t>
        <a:bodyPr/>
        <a:lstStyle/>
        <a:p>
          <a:r>
            <a:rPr lang="en-US" sz="1800" b="1" dirty="0" smtClean="0">
              <a:solidFill>
                <a:schemeClr val="bg1"/>
              </a:solidFill>
            </a:rPr>
            <a:t>Labour</a:t>
          </a:r>
          <a:endParaRPr lang="en-US" sz="1800" b="1" dirty="0">
            <a:solidFill>
              <a:schemeClr val="bg1"/>
            </a:solidFill>
          </a:endParaRPr>
        </a:p>
      </dgm:t>
    </dgm:pt>
    <dgm:pt modelId="{40BE664E-4040-4B06-AAFC-44C2F6AE2066}" type="parTrans" cxnId="{7989F749-3893-43A7-848C-441F8F4E4372}">
      <dgm:prSet/>
      <dgm:spPr/>
      <dgm:t>
        <a:bodyPr/>
        <a:lstStyle/>
        <a:p>
          <a:endParaRPr lang="en-US"/>
        </a:p>
      </dgm:t>
    </dgm:pt>
    <dgm:pt modelId="{77E1F6E7-E9E1-4CDE-9ADB-76E9B740D690}" type="sibTrans" cxnId="{7989F749-3893-43A7-848C-441F8F4E4372}">
      <dgm:prSet/>
      <dgm:spPr/>
      <dgm:t>
        <a:bodyPr/>
        <a:lstStyle/>
        <a:p>
          <a:endParaRPr lang="en-US"/>
        </a:p>
      </dgm:t>
    </dgm:pt>
    <dgm:pt modelId="{0AA945C4-0787-403C-8837-52385D749D1F}">
      <dgm:prSet phldrT="[Text]" custT="1"/>
      <dgm:spPr>
        <a:solidFill>
          <a:srgbClr val="FFFF00">
            <a:alpha val="49804"/>
          </a:srgbClr>
        </a:solidFill>
      </dgm:spPr>
      <dgm:t>
        <a:bodyPr/>
        <a:lstStyle/>
        <a:p>
          <a:r>
            <a:rPr lang="en-US" sz="1200" dirty="0" smtClean="0">
              <a:solidFill>
                <a:schemeClr val="tx1"/>
              </a:solidFill>
            </a:rPr>
            <a:t>Labor Law Compliance</a:t>
          </a:r>
          <a:endParaRPr lang="en-US" sz="1200" dirty="0">
            <a:solidFill>
              <a:schemeClr val="tx1"/>
            </a:solidFill>
          </a:endParaRPr>
        </a:p>
      </dgm:t>
    </dgm:pt>
    <dgm:pt modelId="{0A9880BC-CD3A-4785-8A1F-AF1C8E8FB35B}" type="parTrans" cxnId="{7283A3A2-D50F-4CB4-AEEB-A40F73939D75}">
      <dgm:prSet custT="1"/>
      <dgm:spPr>
        <a:ln>
          <a:solidFill>
            <a:srgbClr val="B2B2B2"/>
          </a:solidFill>
        </a:ln>
      </dgm:spPr>
      <dgm:t>
        <a:bodyPr/>
        <a:lstStyle/>
        <a:p>
          <a:endParaRPr lang="en-US" sz="1000" dirty="0"/>
        </a:p>
      </dgm:t>
    </dgm:pt>
    <dgm:pt modelId="{CC0420BF-39E3-48D6-91E4-48788804D1A6}" type="sibTrans" cxnId="{7283A3A2-D50F-4CB4-AEEB-A40F73939D75}">
      <dgm:prSet/>
      <dgm:spPr/>
      <dgm:t>
        <a:bodyPr/>
        <a:lstStyle/>
        <a:p>
          <a:endParaRPr lang="en-US"/>
        </a:p>
      </dgm:t>
    </dgm:pt>
    <dgm:pt modelId="{43922A4C-DC17-4F26-A438-AF62D18A3676}">
      <dgm:prSet phldrT="[Text]" custT="1"/>
      <dgm:spPr>
        <a:solidFill>
          <a:srgbClr val="FFFF00">
            <a:alpha val="49804"/>
          </a:srgbClr>
        </a:solidFill>
      </dgm:spPr>
      <dgm:t>
        <a:bodyPr/>
        <a:lstStyle/>
        <a:p>
          <a:r>
            <a:rPr lang="en-GB" sz="1200" dirty="0" smtClean="0">
              <a:solidFill>
                <a:schemeClr val="tx1"/>
              </a:solidFill>
            </a:rPr>
            <a:t>Labour Compliance Audits &amp; Training</a:t>
          </a:r>
          <a:endParaRPr lang="en-US" sz="1200" dirty="0">
            <a:solidFill>
              <a:schemeClr val="tx1"/>
            </a:solidFill>
          </a:endParaRPr>
        </a:p>
      </dgm:t>
    </dgm:pt>
    <dgm:pt modelId="{AC1FC1E0-178C-4274-8AF0-FB53DA3A7992}" type="parTrans" cxnId="{266AAD9E-AB48-4747-8B25-3B2ECFA2FE96}">
      <dgm:prSet custT="1"/>
      <dgm:spPr>
        <a:ln>
          <a:solidFill>
            <a:srgbClr val="B2B2B2"/>
          </a:solidFill>
        </a:ln>
      </dgm:spPr>
      <dgm:t>
        <a:bodyPr/>
        <a:lstStyle/>
        <a:p>
          <a:endParaRPr lang="en-US" sz="1000" dirty="0"/>
        </a:p>
      </dgm:t>
    </dgm:pt>
    <dgm:pt modelId="{5B5CA864-ED08-4D6C-921F-07208C7219FE}" type="sibTrans" cxnId="{266AAD9E-AB48-4747-8B25-3B2ECFA2FE96}">
      <dgm:prSet/>
      <dgm:spPr/>
      <dgm:t>
        <a:bodyPr/>
        <a:lstStyle/>
        <a:p>
          <a:endParaRPr lang="en-US"/>
        </a:p>
      </dgm:t>
    </dgm:pt>
    <dgm:pt modelId="{1A1E69FA-0644-45C3-9DC1-D92B9B65D832}">
      <dgm:prSet phldrT="[Text]" custT="1"/>
      <dgm:spPr>
        <a:solidFill>
          <a:srgbClr val="FFFF00">
            <a:alpha val="49804"/>
          </a:srgbClr>
        </a:solidFill>
      </dgm:spPr>
      <dgm:t>
        <a:bodyPr/>
        <a:lstStyle/>
        <a:p>
          <a:r>
            <a:rPr lang="en-GB" sz="1200" dirty="0" smtClean="0">
              <a:solidFill>
                <a:schemeClr val="tx1"/>
              </a:solidFill>
            </a:rPr>
            <a:t>Tax &amp; Incentives</a:t>
          </a:r>
          <a:endParaRPr lang="en-US" sz="1200" dirty="0">
            <a:solidFill>
              <a:schemeClr val="tx1"/>
            </a:solidFill>
          </a:endParaRPr>
        </a:p>
      </dgm:t>
    </dgm:pt>
    <dgm:pt modelId="{EDBC5421-D6E4-4FA4-A32A-7EF80EEB9E4C}" type="parTrans" cxnId="{4C6E2D9B-CA59-4072-B239-DB412CDEBC2F}">
      <dgm:prSet custT="1"/>
      <dgm:spPr>
        <a:ln>
          <a:solidFill>
            <a:srgbClr val="B2B2B2"/>
          </a:solidFill>
        </a:ln>
      </dgm:spPr>
      <dgm:t>
        <a:bodyPr/>
        <a:lstStyle/>
        <a:p>
          <a:endParaRPr lang="en-US" sz="1000" dirty="0"/>
        </a:p>
      </dgm:t>
    </dgm:pt>
    <dgm:pt modelId="{C41C5DE3-535F-4FFF-8A69-36076E4417E3}" type="sibTrans" cxnId="{4C6E2D9B-CA59-4072-B239-DB412CDEBC2F}">
      <dgm:prSet/>
      <dgm:spPr/>
      <dgm:t>
        <a:bodyPr/>
        <a:lstStyle/>
        <a:p>
          <a:endParaRPr lang="en-US"/>
        </a:p>
      </dgm:t>
    </dgm:pt>
    <dgm:pt modelId="{0F087C07-425F-4650-A5AD-7EE8D78F3CAD}">
      <dgm:prSet phldrT="[Text]" custT="1"/>
      <dgm:spPr>
        <a:solidFill>
          <a:srgbClr val="FFFF00">
            <a:alpha val="49804"/>
          </a:srgbClr>
        </a:solidFill>
      </dgm:spPr>
      <dgm:t>
        <a:bodyPr/>
        <a:lstStyle/>
        <a:p>
          <a:r>
            <a:rPr lang="en-GB" sz="1200" dirty="0" smtClean="0">
              <a:solidFill>
                <a:schemeClr val="tx1"/>
              </a:solidFill>
            </a:rPr>
            <a:t>MLVT Conciliations and Industrial Disputes</a:t>
          </a:r>
          <a:endParaRPr lang="en-US" sz="1200" dirty="0">
            <a:solidFill>
              <a:schemeClr val="tx1"/>
            </a:solidFill>
          </a:endParaRPr>
        </a:p>
      </dgm:t>
    </dgm:pt>
    <dgm:pt modelId="{E86E12E2-F472-4CCE-9C1C-432545E7BA7B}" type="parTrans" cxnId="{EA186C1B-5E5B-43F2-A6A4-C77F9BB250D6}">
      <dgm:prSet custT="1"/>
      <dgm:spPr>
        <a:ln>
          <a:solidFill>
            <a:srgbClr val="B2B2B2"/>
          </a:solidFill>
        </a:ln>
      </dgm:spPr>
      <dgm:t>
        <a:bodyPr/>
        <a:lstStyle/>
        <a:p>
          <a:endParaRPr lang="en-US" sz="1000" dirty="0"/>
        </a:p>
      </dgm:t>
    </dgm:pt>
    <dgm:pt modelId="{19ACDF83-2EAD-40E4-873C-B45BF2D57AC4}" type="sibTrans" cxnId="{EA186C1B-5E5B-43F2-A6A4-C77F9BB250D6}">
      <dgm:prSet/>
      <dgm:spPr/>
      <dgm:t>
        <a:bodyPr/>
        <a:lstStyle/>
        <a:p>
          <a:endParaRPr lang="en-US"/>
        </a:p>
      </dgm:t>
    </dgm:pt>
    <dgm:pt modelId="{1BFF23D6-E46F-4485-BBED-FE1186033FCD}">
      <dgm:prSet custT="1"/>
      <dgm:spPr>
        <a:solidFill>
          <a:srgbClr val="FFFF00">
            <a:alpha val="49804"/>
          </a:srgbClr>
        </a:solidFill>
      </dgm:spPr>
      <dgm:t>
        <a:bodyPr/>
        <a:lstStyle/>
        <a:p>
          <a:r>
            <a:rPr lang="en-US" sz="1200" dirty="0" smtClean="0">
              <a:solidFill>
                <a:schemeClr val="tx1"/>
              </a:solidFill>
            </a:rPr>
            <a:t>ABC/fraud Investigations</a:t>
          </a:r>
          <a:endParaRPr lang="en-US" sz="1200" dirty="0">
            <a:solidFill>
              <a:schemeClr val="tx1"/>
            </a:solidFill>
          </a:endParaRPr>
        </a:p>
      </dgm:t>
    </dgm:pt>
    <dgm:pt modelId="{E6208469-5980-4162-8A7F-0D1FEFD1C573}" type="parTrans" cxnId="{55E7A557-FA56-4ED2-B59F-F7FED51DFDF9}">
      <dgm:prSet custT="1"/>
      <dgm:spPr>
        <a:ln>
          <a:solidFill>
            <a:srgbClr val="B2B2B2"/>
          </a:solidFill>
        </a:ln>
      </dgm:spPr>
      <dgm:t>
        <a:bodyPr/>
        <a:lstStyle/>
        <a:p>
          <a:endParaRPr lang="en-US" sz="1000" dirty="0"/>
        </a:p>
      </dgm:t>
    </dgm:pt>
    <dgm:pt modelId="{1F8065E5-EF89-4FF0-97BB-4EAEB3F36CCE}" type="sibTrans" cxnId="{55E7A557-FA56-4ED2-B59F-F7FED51DFDF9}">
      <dgm:prSet/>
      <dgm:spPr/>
      <dgm:t>
        <a:bodyPr/>
        <a:lstStyle/>
        <a:p>
          <a:endParaRPr lang="en-US"/>
        </a:p>
      </dgm:t>
    </dgm:pt>
    <dgm:pt modelId="{4B340448-4218-4356-AE71-1016B7B91108}">
      <dgm:prSet custT="1"/>
      <dgm:spPr>
        <a:solidFill>
          <a:srgbClr val="FFFF00">
            <a:alpha val="49804"/>
          </a:srgbClr>
        </a:solidFill>
      </dgm:spPr>
      <dgm:t>
        <a:bodyPr/>
        <a:lstStyle/>
        <a:p>
          <a:r>
            <a:rPr lang="en-US" sz="1200" dirty="0" smtClean="0">
              <a:solidFill>
                <a:schemeClr val="tx1"/>
              </a:solidFill>
            </a:rPr>
            <a:t>Pensions and Rewards</a:t>
          </a:r>
          <a:endParaRPr lang="en-US" sz="1200" dirty="0">
            <a:solidFill>
              <a:schemeClr val="tx1"/>
            </a:solidFill>
          </a:endParaRPr>
        </a:p>
      </dgm:t>
    </dgm:pt>
    <dgm:pt modelId="{204FCD5F-54C5-4EDA-BCD1-6AB25F5500C1}" type="parTrans" cxnId="{8B265A39-06FA-4854-8C3B-42A8B6A5F2FE}">
      <dgm:prSet custT="1"/>
      <dgm:spPr>
        <a:ln>
          <a:solidFill>
            <a:srgbClr val="B2B2B2"/>
          </a:solidFill>
        </a:ln>
      </dgm:spPr>
      <dgm:t>
        <a:bodyPr/>
        <a:lstStyle/>
        <a:p>
          <a:endParaRPr lang="en-US" sz="1000" dirty="0"/>
        </a:p>
      </dgm:t>
    </dgm:pt>
    <dgm:pt modelId="{6CBB7E8C-5317-4A6A-84DD-711A025F20D7}" type="sibTrans" cxnId="{8B265A39-06FA-4854-8C3B-42A8B6A5F2FE}">
      <dgm:prSet/>
      <dgm:spPr/>
      <dgm:t>
        <a:bodyPr/>
        <a:lstStyle/>
        <a:p>
          <a:endParaRPr lang="en-US"/>
        </a:p>
      </dgm:t>
    </dgm:pt>
    <dgm:pt modelId="{178B0ECD-FCA5-47ED-A0CE-B09FE805B1B0}">
      <dgm:prSet custT="1"/>
      <dgm:spPr>
        <a:solidFill>
          <a:srgbClr val="FFFF00">
            <a:alpha val="49804"/>
          </a:srgbClr>
        </a:solidFill>
      </dgm:spPr>
      <dgm:t>
        <a:bodyPr/>
        <a:lstStyle/>
        <a:p>
          <a:r>
            <a:rPr lang="en-GB" sz="1200" dirty="0" smtClean="0">
              <a:solidFill>
                <a:schemeClr val="tx1"/>
              </a:solidFill>
            </a:rPr>
            <a:t>M&amp;A</a:t>
          </a:r>
          <a:endParaRPr lang="en-US" sz="1200" dirty="0">
            <a:solidFill>
              <a:schemeClr val="tx1"/>
            </a:solidFill>
          </a:endParaRPr>
        </a:p>
      </dgm:t>
    </dgm:pt>
    <dgm:pt modelId="{61736D17-C57B-4B51-AFA7-F7CAF2077155}" type="parTrans" cxnId="{0B451D92-B038-437C-BFFA-9F7C5303CCA8}">
      <dgm:prSet custT="1"/>
      <dgm:spPr>
        <a:ln>
          <a:solidFill>
            <a:srgbClr val="B2B2B2"/>
          </a:solidFill>
        </a:ln>
      </dgm:spPr>
      <dgm:t>
        <a:bodyPr/>
        <a:lstStyle/>
        <a:p>
          <a:endParaRPr lang="en-US" sz="1000" dirty="0"/>
        </a:p>
      </dgm:t>
    </dgm:pt>
    <dgm:pt modelId="{8F762165-E7A8-4A12-B663-A693CAC898C6}" type="sibTrans" cxnId="{0B451D92-B038-437C-BFFA-9F7C5303CCA8}">
      <dgm:prSet/>
      <dgm:spPr/>
      <dgm:t>
        <a:bodyPr/>
        <a:lstStyle/>
        <a:p>
          <a:endParaRPr lang="en-US"/>
        </a:p>
      </dgm:t>
    </dgm:pt>
    <dgm:pt modelId="{9E26750D-FB7B-484E-8DA9-ADF160D3E0E2}">
      <dgm:prSet custT="1"/>
      <dgm:spPr>
        <a:solidFill>
          <a:srgbClr val="FFFF00">
            <a:alpha val="49804"/>
          </a:srgbClr>
        </a:solidFill>
      </dgm:spPr>
      <dgm:t>
        <a:bodyPr/>
        <a:lstStyle/>
        <a:p>
          <a:r>
            <a:rPr lang="en-GB" sz="1200" dirty="0" smtClean="0">
              <a:solidFill>
                <a:schemeClr val="tx1"/>
              </a:solidFill>
            </a:rPr>
            <a:t>Health &amp; Safety</a:t>
          </a:r>
          <a:endParaRPr lang="en-US" sz="1200" dirty="0">
            <a:solidFill>
              <a:schemeClr val="tx1"/>
            </a:solidFill>
          </a:endParaRPr>
        </a:p>
      </dgm:t>
    </dgm:pt>
    <dgm:pt modelId="{871D9062-C46B-4203-A52C-C5087A05DC40}" type="parTrans" cxnId="{C0FFBDBC-6F29-465E-8DB7-9A732C368E84}">
      <dgm:prSet custT="1"/>
      <dgm:spPr>
        <a:ln>
          <a:solidFill>
            <a:srgbClr val="B2B2B2"/>
          </a:solidFill>
        </a:ln>
      </dgm:spPr>
      <dgm:t>
        <a:bodyPr/>
        <a:lstStyle/>
        <a:p>
          <a:endParaRPr lang="en-US" sz="1000" dirty="0"/>
        </a:p>
      </dgm:t>
    </dgm:pt>
    <dgm:pt modelId="{9BCA28F4-2E08-40FE-923C-A27D74523C9A}" type="sibTrans" cxnId="{C0FFBDBC-6F29-465E-8DB7-9A732C368E84}">
      <dgm:prSet/>
      <dgm:spPr/>
      <dgm:t>
        <a:bodyPr/>
        <a:lstStyle/>
        <a:p>
          <a:endParaRPr lang="en-US"/>
        </a:p>
      </dgm:t>
    </dgm:pt>
    <dgm:pt modelId="{0C8FE62F-8625-4E33-BD66-4F6C66370C65}">
      <dgm:prSet custT="1"/>
      <dgm:spPr>
        <a:solidFill>
          <a:srgbClr val="FFFF00">
            <a:alpha val="49804"/>
          </a:srgbClr>
        </a:solidFill>
      </dgm:spPr>
      <dgm:t>
        <a:bodyPr/>
        <a:lstStyle/>
        <a:p>
          <a:r>
            <a:rPr lang="en-GB" sz="1200" dirty="0" smtClean="0">
              <a:solidFill>
                <a:schemeClr val="tx1"/>
              </a:solidFill>
            </a:rPr>
            <a:t>Privacy</a:t>
          </a:r>
          <a:endParaRPr lang="en-US" sz="1200" dirty="0">
            <a:solidFill>
              <a:schemeClr val="tx1"/>
            </a:solidFill>
          </a:endParaRPr>
        </a:p>
      </dgm:t>
    </dgm:pt>
    <dgm:pt modelId="{68DBAC1D-7613-4997-A481-BFD8C4D0113A}" type="parTrans" cxnId="{4157EE98-A725-439C-AB06-2C2844A6FB20}">
      <dgm:prSet custT="1"/>
      <dgm:spPr>
        <a:ln>
          <a:solidFill>
            <a:srgbClr val="B2B2B2"/>
          </a:solidFill>
        </a:ln>
      </dgm:spPr>
      <dgm:t>
        <a:bodyPr/>
        <a:lstStyle/>
        <a:p>
          <a:endParaRPr lang="en-US" sz="1000" dirty="0"/>
        </a:p>
      </dgm:t>
    </dgm:pt>
    <dgm:pt modelId="{F7C144B5-3BE6-4726-9732-494D45C1FE4E}" type="sibTrans" cxnId="{4157EE98-A725-439C-AB06-2C2844A6FB20}">
      <dgm:prSet/>
      <dgm:spPr/>
      <dgm:t>
        <a:bodyPr/>
        <a:lstStyle/>
        <a:p>
          <a:endParaRPr lang="en-US"/>
        </a:p>
      </dgm:t>
    </dgm:pt>
    <dgm:pt modelId="{59480E0F-F18E-4AF4-BC7F-B4D714C47750}">
      <dgm:prSet custT="1"/>
      <dgm:spPr>
        <a:solidFill>
          <a:srgbClr val="FFFF00">
            <a:alpha val="49804"/>
          </a:srgbClr>
        </a:solidFill>
      </dgm:spPr>
      <dgm:t>
        <a:bodyPr/>
        <a:lstStyle/>
        <a:p>
          <a:r>
            <a:rPr lang="en-GB" sz="1200" dirty="0" smtClean="0">
              <a:solidFill>
                <a:schemeClr val="tx1"/>
              </a:solidFill>
            </a:rPr>
            <a:t>ESOPs</a:t>
          </a:r>
          <a:endParaRPr lang="en-US" sz="1200" dirty="0">
            <a:solidFill>
              <a:schemeClr val="tx1"/>
            </a:solidFill>
          </a:endParaRPr>
        </a:p>
      </dgm:t>
    </dgm:pt>
    <dgm:pt modelId="{F35149A2-4876-4FFD-877C-A14AF62119F0}" type="parTrans" cxnId="{7EA97E30-771C-4C7B-992D-8E7391B0DFDD}">
      <dgm:prSet custT="1"/>
      <dgm:spPr>
        <a:ln>
          <a:solidFill>
            <a:srgbClr val="B2B2B2"/>
          </a:solidFill>
        </a:ln>
      </dgm:spPr>
      <dgm:t>
        <a:bodyPr/>
        <a:lstStyle/>
        <a:p>
          <a:endParaRPr lang="en-US" sz="1000" dirty="0"/>
        </a:p>
      </dgm:t>
    </dgm:pt>
    <dgm:pt modelId="{DCA0E48D-5CE8-4263-AB51-1DC1397E936E}" type="sibTrans" cxnId="{7EA97E30-771C-4C7B-992D-8E7391B0DFDD}">
      <dgm:prSet/>
      <dgm:spPr/>
      <dgm:t>
        <a:bodyPr/>
        <a:lstStyle/>
        <a:p>
          <a:endParaRPr lang="en-US"/>
        </a:p>
      </dgm:t>
    </dgm:pt>
    <dgm:pt modelId="{E5CDC61E-AE04-484A-AA0C-FC2A04FD809E}">
      <dgm:prSet custT="1"/>
      <dgm:spPr>
        <a:solidFill>
          <a:srgbClr val="FFFF00">
            <a:alpha val="49804"/>
          </a:srgbClr>
        </a:solidFill>
      </dgm:spPr>
      <dgm:t>
        <a:bodyPr/>
        <a:lstStyle/>
        <a:p>
          <a:r>
            <a:rPr lang="en-US" sz="1200" dirty="0" smtClean="0">
              <a:solidFill>
                <a:schemeClr val="tx1"/>
              </a:solidFill>
            </a:rPr>
            <a:t>Intellectual Property</a:t>
          </a:r>
          <a:endParaRPr lang="en-US" sz="1200" dirty="0">
            <a:solidFill>
              <a:schemeClr val="tx1"/>
            </a:solidFill>
          </a:endParaRPr>
        </a:p>
      </dgm:t>
    </dgm:pt>
    <dgm:pt modelId="{57BE87D5-6216-48A4-91AD-1A64A5F91FD8}" type="parTrans" cxnId="{909CC2AF-AEC1-4354-A843-F87E3C58EAF7}">
      <dgm:prSet/>
      <dgm:spPr>
        <a:ln>
          <a:solidFill>
            <a:srgbClr val="B2B2B2"/>
          </a:solidFill>
        </a:ln>
      </dgm:spPr>
      <dgm:t>
        <a:bodyPr/>
        <a:lstStyle/>
        <a:p>
          <a:endParaRPr lang="en-US" dirty="0"/>
        </a:p>
      </dgm:t>
    </dgm:pt>
    <dgm:pt modelId="{B9C21EBE-6F50-41B0-B337-E6BA04D3BCED}" type="sibTrans" cxnId="{909CC2AF-AEC1-4354-A843-F87E3C58EAF7}">
      <dgm:prSet/>
      <dgm:spPr/>
      <dgm:t>
        <a:bodyPr/>
        <a:lstStyle/>
        <a:p>
          <a:endParaRPr lang="en-US"/>
        </a:p>
      </dgm:t>
    </dgm:pt>
    <dgm:pt modelId="{427AE966-BBB9-4BA0-95A9-7C66B79048C1}">
      <dgm:prSet custT="1"/>
      <dgm:spPr>
        <a:solidFill>
          <a:srgbClr val="FFFF00">
            <a:alpha val="49804"/>
          </a:srgbClr>
        </a:solidFill>
      </dgm:spPr>
      <dgm:t>
        <a:bodyPr/>
        <a:lstStyle/>
        <a:p>
          <a:r>
            <a:rPr lang="en-US" sz="1200" dirty="0" smtClean="0">
              <a:solidFill>
                <a:schemeClr val="tx1"/>
              </a:solidFill>
            </a:rPr>
            <a:t>MLVT/NSSF Regulatory Filings</a:t>
          </a:r>
          <a:endParaRPr lang="en-US" sz="1200" dirty="0">
            <a:solidFill>
              <a:schemeClr val="tx1"/>
            </a:solidFill>
          </a:endParaRPr>
        </a:p>
      </dgm:t>
    </dgm:pt>
    <dgm:pt modelId="{74E2D064-E7D3-4504-A103-8D5068C7F48B}" type="parTrans" cxnId="{6DF05183-C714-4AEB-91C7-5F013827E888}">
      <dgm:prSet/>
      <dgm:spPr>
        <a:ln>
          <a:solidFill>
            <a:srgbClr val="B2B2B2"/>
          </a:solidFill>
        </a:ln>
      </dgm:spPr>
      <dgm:t>
        <a:bodyPr/>
        <a:lstStyle/>
        <a:p>
          <a:endParaRPr lang="en-US" dirty="0"/>
        </a:p>
      </dgm:t>
    </dgm:pt>
    <dgm:pt modelId="{0A93C604-C35C-44BB-9182-EF7A3B215B7A}" type="sibTrans" cxnId="{6DF05183-C714-4AEB-91C7-5F013827E888}">
      <dgm:prSet/>
      <dgm:spPr/>
      <dgm:t>
        <a:bodyPr/>
        <a:lstStyle/>
        <a:p>
          <a:endParaRPr lang="en-US"/>
        </a:p>
      </dgm:t>
    </dgm:pt>
    <dgm:pt modelId="{59E37388-8032-4546-9E01-5426DCC22FDF}" type="pres">
      <dgm:prSet presAssocID="{B2D06F87-6188-42A9-BE7E-01759B5DA9B7}" presName="cycle" presStyleCnt="0">
        <dgm:presLayoutVars>
          <dgm:chMax val="1"/>
          <dgm:dir/>
          <dgm:animLvl val="ctr"/>
          <dgm:resizeHandles val="exact"/>
        </dgm:presLayoutVars>
      </dgm:prSet>
      <dgm:spPr/>
      <dgm:t>
        <a:bodyPr/>
        <a:lstStyle/>
        <a:p>
          <a:endParaRPr lang="en-US"/>
        </a:p>
      </dgm:t>
    </dgm:pt>
    <dgm:pt modelId="{7D153E66-18BE-4CD9-952C-9BBEEAC1EA0F}" type="pres">
      <dgm:prSet presAssocID="{FA182FB3-2BCD-4991-9DF8-9D732AEF10AE}" presName="centerShape" presStyleLbl="node0" presStyleIdx="0" presStyleCnt="1" custScaleX="247553"/>
      <dgm:spPr/>
      <dgm:t>
        <a:bodyPr/>
        <a:lstStyle/>
        <a:p>
          <a:endParaRPr lang="en-US"/>
        </a:p>
      </dgm:t>
    </dgm:pt>
    <dgm:pt modelId="{AE252AD6-5036-41F9-9045-23E071AB2194}" type="pres">
      <dgm:prSet presAssocID="{0A9880BC-CD3A-4785-8A1F-AF1C8E8FB35B}" presName="Name9" presStyleLbl="parChTrans1D2" presStyleIdx="0" presStyleCnt="12" custScaleX="2000000"/>
      <dgm:spPr/>
      <dgm:t>
        <a:bodyPr/>
        <a:lstStyle/>
        <a:p>
          <a:endParaRPr lang="en-US"/>
        </a:p>
      </dgm:t>
    </dgm:pt>
    <dgm:pt modelId="{829829D6-A01D-4A0F-8C9B-45A8DEA20C79}" type="pres">
      <dgm:prSet presAssocID="{0A9880BC-CD3A-4785-8A1F-AF1C8E8FB35B}" presName="connTx" presStyleLbl="parChTrans1D2" presStyleIdx="0" presStyleCnt="12"/>
      <dgm:spPr/>
      <dgm:t>
        <a:bodyPr/>
        <a:lstStyle/>
        <a:p>
          <a:endParaRPr lang="en-US"/>
        </a:p>
      </dgm:t>
    </dgm:pt>
    <dgm:pt modelId="{04C2A22C-1179-4F69-AD06-53C473588AB1}" type="pres">
      <dgm:prSet presAssocID="{0AA945C4-0787-403C-8837-52385D749D1F}" presName="node" presStyleLbl="node1" presStyleIdx="0" presStyleCnt="12" custScaleX="148645" custScaleY="95178">
        <dgm:presLayoutVars>
          <dgm:bulletEnabled val="1"/>
        </dgm:presLayoutVars>
      </dgm:prSet>
      <dgm:spPr/>
      <dgm:t>
        <a:bodyPr/>
        <a:lstStyle/>
        <a:p>
          <a:endParaRPr lang="en-US"/>
        </a:p>
      </dgm:t>
    </dgm:pt>
    <dgm:pt modelId="{2882C70C-973F-4E32-9907-D9A05AD5F309}" type="pres">
      <dgm:prSet presAssocID="{AC1FC1E0-178C-4274-8AF0-FB53DA3A7992}" presName="Name9" presStyleLbl="parChTrans1D2" presStyleIdx="1" presStyleCnt="12" custScaleX="2000000"/>
      <dgm:spPr/>
      <dgm:t>
        <a:bodyPr/>
        <a:lstStyle/>
        <a:p>
          <a:endParaRPr lang="en-US"/>
        </a:p>
      </dgm:t>
    </dgm:pt>
    <dgm:pt modelId="{9C125C2B-2BE9-4BB0-B2FE-519F381C1D14}" type="pres">
      <dgm:prSet presAssocID="{AC1FC1E0-178C-4274-8AF0-FB53DA3A7992}" presName="connTx" presStyleLbl="parChTrans1D2" presStyleIdx="1" presStyleCnt="12"/>
      <dgm:spPr/>
      <dgm:t>
        <a:bodyPr/>
        <a:lstStyle/>
        <a:p>
          <a:endParaRPr lang="en-US"/>
        </a:p>
      </dgm:t>
    </dgm:pt>
    <dgm:pt modelId="{C017916C-231F-416E-B22B-C3E319D90DD8}" type="pres">
      <dgm:prSet presAssocID="{43922A4C-DC17-4F26-A438-AF62D18A3676}" presName="node" presStyleLbl="node1" presStyleIdx="1" presStyleCnt="12" custScaleX="148054" custRadScaleRad="103580" custRadScaleInc="23256">
        <dgm:presLayoutVars>
          <dgm:bulletEnabled val="1"/>
        </dgm:presLayoutVars>
      </dgm:prSet>
      <dgm:spPr/>
      <dgm:t>
        <a:bodyPr/>
        <a:lstStyle/>
        <a:p>
          <a:endParaRPr lang="en-US"/>
        </a:p>
      </dgm:t>
    </dgm:pt>
    <dgm:pt modelId="{6D11F87A-426F-4D5A-B5BB-9F1A07FE9268}" type="pres">
      <dgm:prSet presAssocID="{EDBC5421-D6E4-4FA4-A32A-7EF80EEB9E4C}" presName="Name9" presStyleLbl="parChTrans1D2" presStyleIdx="2" presStyleCnt="12" custScaleX="2000000"/>
      <dgm:spPr/>
      <dgm:t>
        <a:bodyPr/>
        <a:lstStyle/>
        <a:p>
          <a:endParaRPr lang="en-US"/>
        </a:p>
      </dgm:t>
    </dgm:pt>
    <dgm:pt modelId="{9987A48C-04AE-4814-9277-DA5EBB08B98D}" type="pres">
      <dgm:prSet presAssocID="{EDBC5421-D6E4-4FA4-A32A-7EF80EEB9E4C}" presName="connTx" presStyleLbl="parChTrans1D2" presStyleIdx="2" presStyleCnt="12"/>
      <dgm:spPr/>
      <dgm:t>
        <a:bodyPr/>
        <a:lstStyle/>
        <a:p>
          <a:endParaRPr lang="en-US"/>
        </a:p>
      </dgm:t>
    </dgm:pt>
    <dgm:pt modelId="{9CAAC87A-285F-4718-BC15-CF876B619053}" type="pres">
      <dgm:prSet presAssocID="{1A1E69FA-0644-45C3-9DC1-D92B9B65D832}" presName="node" presStyleLbl="node1" presStyleIdx="2" presStyleCnt="12" custScaleX="124904" custRadScaleRad="96667" custRadScaleInc="-3862">
        <dgm:presLayoutVars>
          <dgm:bulletEnabled val="1"/>
        </dgm:presLayoutVars>
      </dgm:prSet>
      <dgm:spPr/>
      <dgm:t>
        <a:bodyPr/>
        <a:lstStyle/>
        <a:p>
          <a:endParaRPr lang="en-US"/>
        </a:p>
      </dgm:t>
    </dgm:pt>
    <dgm:pt modelId="{FB55E92B-5C8D-4BD4-8B04-83959930F847}" type="pres">
      <dgm:prSet presAssocID="{E86E12E2-F472-4CCE-9C1C-432545E7BA7B}" presName="Name9" presStyleLbl="parChTrans1D2" presStyleIdx="3" presStyleCnt="12" custScaleX="2000000"/>
      <dgm:spPr/>
      <dgm:t>
        <a:bodyPr/>
        <a:lstStyle/>
        <a:p>
          <a:endParaRPr lang="en-US"/>
        </a:p>
      </dgm:t>
    </dgm:pt>
    <dgm:pt modelId="{4BD741C9-37E5-4F73-98C3-C59B9B52EA11}" type="pres">
      <dgm:prSet presAssocID="{E86E12E2-F472-4CCE-9C1C-432545E7BA7B}" presName="connTx" presStyleLbl="parChTrans1D2" presStyleIdx="3" presStyleCnt="12"/>
      <dgm:spPr/>
      <dgm:t>
        <a:bodyPr/>
        <a:lstStyle/>
        <a:p>
          <a:endParaRPr lang="en-US"/>
        </a:p>
      </dgm:t>
    </dgm:pt>
    <dgm:pt modelId="{923C0700-4892-42BD-9A01-792337943E2E}" type="pres">
      <dgm:prSet presAssocID="{0F087C07-425F-4650-A5AD-7EE8D78F3CAD}" presName="node" presStyleLbl="node1" presStyleIdx="3" presStyleCnt="12" custScaleX="169205" custScaleY="126904" custRadScaleRad="100070" custRadScaleInc="-14245">
        <dgm:presLayoutVars>
          <dgm:bulletEnabled val="1"/>
        </dgm:presLayoutVars>
      </dgm:prSet>
      <dgm:spPr/>
      <dgm:t>
        <a:bodyPr/>
        <a:lstStyle/>
        <a:p>
          <a:endParaRPr lang="en-US"/>
        </a:p>
      </dgm:t>
    </dgm:pt>
    <dgm:pt modelId="{54BA52B7-CD35-487F-8197-76467A854517}" type="pres">
      <dgm:prSet presAssocID="{E6208469-5980-4162-8A7F-0D1FEFD1C573}" presName="Name9" presStyleLbl="parChTrans1D2" presStyleIdx="4" presStyleCnt="12" custScaleX="2000000"/>
      <dgm:spPr/>
      <dgm:t>
        <a:bodyPr/>
        <a:lstStyle/>
        <a:p>
          <a:endParaRPr lang="en-US"/>
        </a:p>
      </dgm:t>
    </dgm:pt>
    <dgm:pt modelId="{548C65AF-D895-428D-97D4-C892B10108C5}" type="pres">
      <dgm:prSet presAssocID="{E6208469-5980-4162-8A7F-0D1FEFD1C573}" presName="connTx" presStyleLbl="parChTrans1D2" presStyleIdx="4" presStyleCnt="12"/>
      <dgm:spPr/>
      <dgm:t>
        <a:bodyPr/>
        <a:lstStyle/>
        <a:p>
          <a:endParaRPr lang="en-US"/>
        </a:p>
      </dgm:t>
    </dgm:pt>
    <dgm:pt modelId="{78AA2F12-AE1F-4D8C-920D-87528B6D5FF9}" type="pres">
      <dgm:prSet presAssocID="{1BFF23D6-E46F-4485-BBED-FE1186033FCD}" presName="node" presStyleLbl="node1" presStyleIdx="4" presStyleCnt="12" custScaleX="124904" custRadScaleRad="105942" custRadScaleInc="-34651">
        <dgm:presLayoutVars>
          <dgm:bulletEnabled val="1"/>
        </dgm:presLayoutVars>
      </dgm:prSet>
      <dgm:spPr/>
      <dgm:t>
        <a:bodyPr/>
        <a:lstStyle/>
        <a:p>
          <a:endParaRPr lang="en-US"/>
        </a:p>
      </dgm:t>
    </dgm:pt>
    <dgm:pt modelId="{51B93F0A-28C3-49B9-AB4C-5906BD60AA80}" type="pres">
      <dgm:prSet presAssocID="{F35149A2-4876-4FFD-877C-A14AF62119F0}" presName="Name9" presStyleLbl="parChTrans1D2" presStyleIdx="5" presStyleCnt="12" custScaleX="2000000"/>
      <dgm:spPr/>
      <dgm:t>
        <a:bodyPr/>
        <a:lstStyle/>
        <a:p>
          <a:endParaRPr lang="en-US"/>
        </a:p>
      </dgm:t>
    </dgm:pt>
    <dgm:pt modelId="{76E0BC86-540F-4831-A7BF-B08E57199A37}" type="pres">
      <dgm:prSet presAssocID="{F35149A2-4876-4FFD-877C-A14AF62119F0}" presName="connTx" presStyleLbl="parChTrans1D2" presStyleIdx="5" presStyleCnt="12"/>
      <dgm:spPr/>
      <dgm:t>
        <a:bodyPr/>
        <a:lstStyle/>
        <a:p>
          <a:endParaRPr lang="en-US"/>
        </a:p>
      </dgm:t>
    </dgm:pt>
    <dgm:pt modelId="{672D4B6F-986A-4ED8-B57D-0472281C811D}" type="pres">
      <dgm:prSet presAssocID="{59480E0F-F18E-4AF4-BC7F-B4D714C47750}" presName="node" presStyleLbl="node1" presStyleIdx="5" presStyleCnt="12" custScaleX="138729" custScaleY="96974" custRadScaleRad="103270" custRadScaleInc="-40968">
        <dgm:presLayoutVars>
          <dgm:bulletEnabled val="1"/>
        </dgm:presLayoutVars>
      </dgm:prSet>
      <dgm:spPr/>
      <dgm:t>
        <a:bodyPr/>
        <a:lstStyle/>
        <a:p>
          <a:endParaRPr lang="en-US"/>
        </a:p>
      </dgm:t>
    </dgm:pt>
    <dgm:pt modelId="{E594F649-DC06-4142-B8BF-876B8E1CA94D}" type="pres">
      <dgm:prSet presAssocID="{68DBAC1D-7613-4997-A481-BFD8C4D0113A}" presName="Name9" presStyleLbl="parChTrans1D2" presStyleIdx="6" presStyleCnt="12" custScaleX="2000000"/>
      <dgm:spPr/>
      <dgm:t>
        <a:bodyPr/>
        <a:lstStyle/>
        <a:p>
          <a:endParaRPr lang="en-US"/>
        </a:p>
      </dgm:t>
    </dgm:pt>
    <dgm:pt modelId="{ADBAB8EF-ED5E-452F-8672-A37FDEE3BD16}" type="pres">
      <dgm:prSet presAssocID="{68DBAC1D-7613-4997-A481-BFD8C4D0113A}" presName="connTx" presStyleLbl="parChTrans1D2" presStyleIdx="6" presStyleCnt="12"/>
      <dgm:spPr/>
      <dgm:t>
        <a:bodyPr/>
        <a:lstStyle/>
        <a:p>
          <a:endParaRPr lang="en-US"/>
        </a:p>
      </dgm:t>
    </dgm:pt>
    <dgm:pt modelId="{8B1BFF04-39D6-4872-9B1E-F6319DA7C468}" type="pres">
      <dgm:prSet presAssocID="{0C8FE62F-8625-4E33-BD66-4F6C66370C65}" presName="node" presStyleLbl="node1" presStyleIdx="6" presStyleCnt="12" custScaleX="146657" custRadScaleRad="101530" custRadScaleInc="18985">
        <dgm:presLayoutVars>
          <dgm:bulletEnabled val="1"/>
        </dgm:presLayoutVars>
      </dgm:prSet>
      <dgm:spPr/>
      <dgm:t>
        <a:bodyPr/>
        <a:lstStyle/>
        <a:p>
          <a:endParaRPr lang="en-US"/>
        </a:p>
      </dgm:t>
    </dgm:pt>
    <dgm:pt modelId="{27DAADD6-9079-4FE9-B87D-2ECFD7AA00FB}" type="pres">
      <dgm:prSet presAssocID="{871D9062-C46B-4203-A52C-C5087A05DC40}" presName="Name9" presStyleLbl="parChTrans1D2" presStyleIdx="7" presStyleCnt="12" custScaleX="2000000"/>
      <dgm:spPr/>
      <dgm:t>
        <a:bodyPr/>
        <a:lstStyle/>
        <a:p>
          <a:endParaRPr lang="en-US"/>
        </a:p>
      </dgm:t>
    </dgm:pt>
    <dgm:pt modelId="{3C85D413-5003-4E9E-89CF-5FFCA3AE63E9}" type="pres">
      <dgm:prSet presAssocID="{871D9062-C46B-4203-A52C-C5087A05DC40}" presName="connTx" presStyleLbl="parChTrans1D2" presStyleIdx="7" presStyleCnt="12"/>
      <dgm:spPr/>
      <dgm:t>
        <a:bodyPr/>
        <a:lstStyle/>
        <a:p>
          <a:endParaRPr lang="en-US"/>
        </a:p>
      </dgm:t>
    </dgm:pt>
    <dgm:pt modelId="{FEFD16A3-5493-4919-9A46-B4ECADF34571}" type="pres">
      <dgm:prSet presAssocID="{9E26750D-FB7B-484E-8DA9-ADF160D3E0E2}" presName="node" presStyleLbl="node1" presStyleIdx="7" presStyleCnt="12" custScaleX="164674" custRadScaleRad="110160" custRadScaleInc="49191">
        <dgm:presLayoutVars>
          <dgm:bulletEnabled val="1"/>
        </dgm:presLayoutVars>
      </dgm:prSet>
      <dgm:spPr/>
      <dgm:t>
        <a:bodyPr/>
        <a:lstStyle/>
        <a:p>
          <a:endParaRPr lang="en-US"/>
        </a:p>
      </dgm:t>
    </dgm:pt>
    <dgm:pt modelId="{2AFFCA56-90E1-47F8-B4C3-CFEAFF687D2E}" type="pres">
      <dgm:prSet presAssocID="{61736D17-C57B-4B51-AFA7-F7CAF2077155}" presName="Name9" presStyleLbl="parChTrans1D2" presStyleIdx="8" presStyleCnt="12" custScaleX="2000000"/>
      <dgm:spPr/>
      <dgm:t>
        <a:bodyPr/>
        <a:lstStyle/>
        <a:p>
          <a:endParaRPr lang="en-US"/>
        </a:p>
      </dgm:t>
    </dgm:pt>
    <dgm:pt modelId="{FCF22476-DF30-4CC2-BA22-670E02DD30CE}" type="pres">
      <dgm:prSet presAssocID="{61736D17-C57B-4B51-AFA7-F7CAF2077155}" presName="connTx" presStyleLbl="parChTrans1D2" presStyleIdx="8" presStyleCnt="12"/>
      <dgm:spPr/>
      <dgm:t>
        <a:bodyPr/>
        <a:lstStyle/>
        <a:p>
          <a:endParaRPr lang="en-US"/>
        </a:p>
      </dgm:t>
    </dgm:pt>
    <dgm:pt modelId="{92CCC3CD-7A74-4559-BAA8-33A8CC7ED33D}" type="pres">
      <dgm:prSet presAssocID="{178B0ECD-FCA5-47ED-A0CE-B09FE805B1B0}" presName="node" presStyleLbl="node1" presStyleIdx="8" presStyleCnt="12" custScaleX="172060" custRadScaleRad="99628" custRadScaleInc="38378">
        <dgm:presLayoutVars>
          <dgm:bulletEnabled val="1"/>
        </dgm:presLayoutVars>
      </dgm:prSet>
      <dgm:spPr/>
      <dgm:t>
        <a:bodyPr/>
        <a:lstStyle/>
        <a:p>
          <a:endParaRPr lang="en-US"/>
        </a:p>
      </dgm:t>
    </dgm:pt>
    <dgm:pt modelId="{133C0C27-FD1C-495F-A256-687B60BA07DD}" type="pres">
      <dgm:prSet presAssocID="{204FCD5F-54C5-4EDA-BCD1-6AB25F5500C1}" presName="Name9" presStyleLbl="parChTrans1D2" presStyleIdx="9" presStyleCnt="12" custScaleX="2000000"/>
      <dgm:spPr/>
      <dgm:t>
        <a:bodyPr/>
        <a:lstStyle/>
        <a:p>
          <a:endParaRPr lang="en-US"/>
        </a:p>
      </dgm:t>
    </dgm:pt>
    <dgm:pt modelId="{DE1E76BE-56FE-44CE-9AE3-C92A097D4220}" type="pres">
      <dgm:prSet presAssocID="{204FCD5F-54C5-4EDA-BCD1-6AB25F5500C1}" presName="connTx" presStyleLbl="parChTrans1D2" presStyleIdx="9" presStyleCnt="12"/>
      <dgm:spPr/>
      <dgm:t>
        <a:bodyPr/>
        <a:lstStyle/>
        <a:p>
          <a:endParaRPr lang="en-US"/>
        </a:p>
      </dgm:t>
    </dgm:pt>
    <dgm:pt modelId="{84FA1612-5041-42C3-B3B8-156A62F93DF6}" type="pres">
      <dgm:prSet presAssocID="{4B340448-4218-4356-AE71-1016B7B91108}" presName="node" presStyleLbl="node1" presStyleIdx="9" presStyleCnt="12" custScaleX="135980">
        <dgm:presLayoutVars>
          <dgm:bulletEnabled val="1"/>
        </dgm:presLayoutVars>
      </dgm:prSet>
      <dgm:spPr/>
      <dgm:t>
        <a:bodyPr/>
        <a:lstStyle/>
        <a:p>
          <a:endParaRPr lang="en-US"/>
        </a:p>
      </dgm:t>
    </dgm:pt>
    <dgm:pt modelId="{84148A67-A5F6-43CB-808A-B2277B976EEB}" type="pres">
      <dgm:prSet presAssocID="{57BE87D5-6216-48A4-91AD-1A64A5F91FD8}" presName="Name9" presStyleLbl="parChTrans1D2" presStyleIdx="10" presStyleCnt="12"/>
      <dgm:spPr/>
      <dgm:t>
        <a:bodyPr/>
        <a:lstStyle/>
        <a:p>
          <a:endParaRPr lang="en-US"/>
        </a:p>
      </dgm:t>
    </dgm:pt>
    <dgm:pt modelId="{3429228A-4711-48BD-8278-05E5969694BF}" type="pres">
      <dgm:prSet presAssocID="{57BE87D5-6216-48A4-91AD-1A64A5F91FD8}" presName="connTx" presStyleLbl="parChTrans1D2" presStyleIdx="10" presStyleCnt="12"/>
      <dgm:spPr/>
      <dgm:t>
        <a:bodyPr/>
        <a:lstStyle/>
        <a:p>
          <a:endParaRPr lang="en-US"/>
        </a:p>
      </dgm:t>
    </dgm:pt>
    <dgm:pt modelId="{2C99909A-FB39-4433-8EA8-3D34100F5A88}" type="pres">
      <dgm:prSet presAssocID="{E5CDC61E-AE04-484A-AA0C-FC2A04FD809E}" presName="node" presStyleLbl="node1" presStyleIdx="10" presStyleCnt="12" custScaleX="131514" custRadScaleRad="101190" custRadScaleInc="-14969">
        <dgm:presLayoutVars>
          <dgm:bulletEnabled val="1"/>
        </dgm:presLayoutVars>
      </dgm:prSet>
      <dgm:spPr/>
      <dgm:t>
        <a:bodyPr/>
        <a:lstStyle/>
        <a:p>
          <a:endParaRPr lang="en-US"/>
        </a:p>
      </dgm:t>
    </dgm:pt>
    <dgm:pt modelId="{0CFA0000-D9CB-4E7F-A704-7926BE010EE5}" type="pres">
      <dgm:prSet presAssocID="{74E2D064-E7D3-4504-A103-8D5068C7F48B}" presName="Name9" presStyleLbl="parChTrans1D2" presStyleIdx="11" presStyleCnt="12"/>
      <dgm:spPr/>
      <dgm:t>
        <a:bodyPr/>
        <a:lstStyle/>
        <a:p>
          <a:endParaRPr lang="en-US"/>
        </a:p>
      </dgm:t>
    </dgm:pt>
    <dgm:pt modelId="{D4893195-634E-4E49-8500-46B2385A9B99}" type="pres">
      <dgm:prSet presAssocID="{74E2D064-E7D3-4504-A103-8D5068C7F48B}" presName="connTx" presStyleLbl="parChTrans1D2" presStyleIdx="11" presStyleCnt="12"/>
      <dgm:spPr/>
      <dgm:t>
        <a:bodyPr/>
        <a:lstStyle/>
        <a:p>
          <a:endParaRPr lang="en-US"/>
        </a:p>
      </dgm:t>
    </dgm:pt>
    <dgm:pt modelId="{068B015A-7D6D-4567-826B-4380C9E385B7}" type="pres">
      <dgm:prSet presAssocID="{427AE966-BBB9-4BA0-95A9-7C66B79048C1}" presName="node" presStyleLbl="node1" presStyleIdx="11" presStyleCnt="12" custScaleX="142950" custRadScaleRad="104708" custRadScaleInc="-26342">
        <dgm:presLayoutVars>
          <dgm:bulletEnabled val="1"/>
        </dgm:presLayoutVars>
      </dgm:prSet>
      <dgm:spPr/>
      <dgm:t>
        <a:bodyPr/>
        <a:lstStyle/>
        <a:p>
          <a:endParaRPr lang="en-US"/>
        </a:p>
      </dgm:t>
    </dgm:pt>
  </dgm:ptLst>
  <dgm:cxnLst>
    <dgm:cxn modelId="{CDCC1D7E-9CCB-47D5-AEAA-5FF494E01899}" type="presOf" srcId="{EDBC5421-D6E4-4FA4-A32A-7EF80EEB9E4C}" destId="{9987A48C-04AE-4814-9277-DA5EBB08B98D}" srcOrd="1" destOrd="0" presId="urn:microsoft.com/office/officeart/2005/8/layout/radial1"/>
    <dgm:cxn modelId="{F68CEA67-C4EB-49F9-84AB-82B7E528A6F4}" type="presOf" srcId="{FA182FB3-2BCD-4991-9DF8-9D732AEF10AE}" destId="{7D153E66-18BE-4CD9-952C-9BBEEAC1EA0F}" srcOrd="0" destOrd="0" presId="urn:microsoft.com/office/officeart/2005/8/layout/radial1"/>
    <dgm:cxn modelId="{94BDEE5E-5A94-4E3C-827F-170716C33789}" type="presOf" srcId="{9E26750D-FB7B-484E-8DA9-ADF160D3E0E2}" destId="{FEFD16A3-5493-4919-9A46-B4ECADF34571}" srcOrd="0" destOrd="0" presId="urn:microsoft.com/office/officeart/2005/8/layout/radial1"/>
    <dgm:cxn modelId="{7283A3A2-D50F-4CB4-AEEB-A40F73939D75}" srcId="{FA182FB3-2BCD-4991-9DF8-9D732AEF10AE}" destId="{0AA945C4-0787-403C-8837-52385D749D1F}" srcOrd="0" destOrd="0" parTransId="{0A9880BC-CD3A-4785-8A1F-AF1C8E8FB35B}" sibTransId="{CC0420BF-39E3-48D6-91E4-48788804D1A6}"/>
    <dgm:cxn modelId="{2702D102-198B-450A-B0E2-7DFF1F31750F}" type="presOf" srcId="{EDBC5421-D6E4-4FA4-A32A-7EF80EEB9E4C}" destId="{6D11F87A-426F-4D5A-B5BB-9F1A07FE9268}" srcOrd="0" destOrd="0" presId="urn:microsoft.com/office/officeart/2005/8/layout/radial1"/>
    <dgm:cxn modelId="{50812CEF-ECCB-46F8-9F0E-84678C88B13E}" type="presOf" srcId="{0A9880BC-CD3A-4785-8A1F-AF1C8E8FB35B}" destId="{829829D6-A01D-4A0F-8C9B-45A8DEA20C79}" srcOrd="1" destOrd="0" presId="urn:microsoft.com/office/officeart/2005/8/layout/radial1"/>
    <dgm:cxn modelId="{0914678A-FABE-4054-AE71-5AB3A7FE0EE5}" type="presOf" srcId="{57BE87D5-6216-48A4-91AD-1A64A5F91FD8}" destId="{84148A67-A5F6-43CB-808A-B2277B976EEB}" srcOrd="0" destOrd="0" presId="urn:microsoft.com/office/officeart/2005/8/layout/radial1"/>
    <dgm:cxn modelId="{92191E80-DB50-4741-A3B2-E61FB5DF897A}" type="presOf" srcId="{E86E12E2-F472-4CCE-9C1C-432545E7BA7B}" destId="{FB55E92B-5C8D-4BD4-8B04-83959930F847}" srcOrd="0" destOrd="0" presId="urn:microsoft.com/office/officeart/2005/8/layout/radial1"/>
    <dgm:cxn modelId="{657924BB-1D9C-4E71-BB19-69E88F879BC7}" type="presOf" srcId="{0AA945C4-0787-403C-8837-52385D749D1F}" destId="{04C2A22C-1179-4F69-AD06-53C473588AB1}" srcOrd="0" destOrd="0" presId="urn:microsoft.com/office/officeart/2005/8/layout/radial1"/>
    <dgm:cxn modelId="{D6C09FA2-563D-479B-A93C-F6D243914A89}" type="presOf" srcId="{204FCD5F-54C5-4EDA-BCD1-6AB25F5500C1}" destId="{DE1E76BE-56FE-44CE-9AE3-C92A097D4220}" srcOrd="1" destOrd="0" presId="urn:microsoft.com/office/officeart/2005/8/layout/radial1"/>
    <dgm:cxn modelId="{705C18E2-17EE-4ED7-8038-C1CEB688C2AC}" type="presOf" srcId="{0A9880BC-CD3A-4785-8A1F-AF1C8E8FB35B}" destId="{AE252AD6-5036-41F9-9045-23E071AB2194}" srcOrd="0" destOrd="0" presId="urn:microsoft.com/office/officeart/2005/8/layout/radial1"/>
    <dgm:cxn modelId="{B675EA50-6181-447E-9724-7801B7212A08}" type="presOf" srcId="{0C8FE62F-8625-4E33-BD66-4F6C66370C65}" destId="{8B1BFF04-39D6-4872-9B1E-F6319DA7C468}" srcOrd="0" destOrd="0" presId="urn:microsoft.com/office/officeart/2005/8/layout/radial1"/>
    <dgm:cxn modelId="{97F6E0BC-5710-400C-A357-142F609DA4F9}" type="presOf" srcId="{4B340448-4218-4356-AE71-1016B7B91108}" destId="{84FA1612-5041-42C3-B3B8-156A62F93DF6}" srcOrd="0" destOrd="0" presId="urn:microsoft.com/office/officeart/2005/8/layout/radial1"/>
    <dgm:cxn modelId="{CE5F21A2-59E6-4BC7-A5BF-F70F24BAFBC7}" type="presOf" srcId="{74E2D064-E7D3-4504-A103-8D5068C7F48B}" destId="{0CFA0000-D9CB-4E7F-A704-7926BE010EE5}" srcOrd="0" destOrd="0" presId="urn:microsoft.com/office/officeart/2005/8/layout/radial1"/>
    <dgm:cxn modelId="{F4B0ABFC-6ABA-4831-9CBF-B1E17C1DC439}" type="presOf" srcId="{B2D06F87-6188-42A9-BE7E-01759B5DA9B7}" destId="{59E37388-8032-4546-9E01-5426DCC22FDF}" srcOrd="0" destOrd="0" presId="urn:microsoft.com/office/officeart/2005/8/layout/radial1"/>
    <dgm:cxn modelId="{4B5F34CE-F734-4CE4-9E5D-BB3989FFFBBC}" type="presOf" srcId="{74E2D064-E7D3-4504-A103-8D5068C7F48B}" destId="{D4893195-634E-4E49-8500-46B2385A9B99}" srcOrd="1" destOrd="0" presId="urn:microsoft.com/office/officeart/2005/8/layout/radial1"/>
    <dgm:cxn modelId="{C5D77A01-D41F-4D61-B13B-CDE5ACAAA227}" type="presOf" srcId="{61736D17-C57B-4B51-AFA7-F7CAF2077155}" destId="{2AFFCA56-90E1-47F8-B4C3-CFEAFF687D2E}" srcOrd="0" destOrd="0" presId="urn:microsoft.com/office/officeart/2005/8/layout/radial1"/>
    <dgm:cxn modelId="{714703F2-415A-4932-9A22-93F0360832A1}" type="presOf" srcId="{1BFF23D6-E46F-4485-BBED-FE1186033FCD}" destId="{78AA2F12-AE1F-4D8C-920D-87528B6D5FF9}" srcOrd="0" destOrd="0" presId="urn:microsoft.com/office/officeart/2005/8/layout/radial1"/>
    <dgm:cxn modelId="{DE514EE8-006C-4380-9B51-BC75B07FC61D}" type="presOf" srcId="{F35149A2-4876-4FFD-877C-A14AF62119F0}" destId="{51B93F0A-28C3-49B9-AB4C-5906BD60AA80}" srcOrd="0" destOrd="0" presId="urn:microsoft.com/office/officeart/2005/8/layout/radial1"/>
    <dgm:cxn modelId="{5055C6A5-2191-4890-AB3C-8CC249C95E2B}" type="presOf" srcId="{57BE87D5-6216-48A4-91AD-1A64A5F91FD8}" destId="{3429228A-4711-48BD-8278-05E5969694BF}" srcOrd="1" destOrd="0" presId="urn:microsoft.com/office/officeart/2005/8/layout/radial1"/>
    <dgm:cxn modelId="{6DF05183-C714-4AEB-91C7-5F013827E888}" srcId="{FA182FB3-2BCD-4991-9DF8-9D732AEF10AE}" destId="{427AE966-BBB9-4BA0-95A9-7C66B79048C1}" srcOrd="11" destOrd="0" parTransId="{74E2D064-E7D3-4504-A103-8D5068C7F48B}" sibTransId="{0A93C604-C35C-44BB-9182-EF7A3B215B7A}"/>
    <dgm:cxn modelId="{8B265A39-06FA-4854-8C3B-42A8B6A5F2FE}" srcId="{FA182FB3-2BCD-4991-9DF8-9D732AEF10AE}" destId="{4B340448-4218-4356-AE71-1016B7B91108}" srcOrd="9" destOrd="0" parTransId="{204FCD5F-54C5-4EDA-BCD1-6AB25F5500C1}" sibTransId="{6CBB7E8C-5317-4A6A-84DD-711A025F20D7}"/>
    <dgm:cxn modelId="{CCAFE90C-8C9E-4DDA-9041-73668EF974B3}" type="presOf" srcId="{E5CDC61E-AE04-484A-AA0C-FC2A04FD809E}" destId="{2C99909A-FB39-4433-8EA8-3D34100F5A88}" srcOrd="0" destOrd="0" presId="urn:microsoft.com/office/officeart/2005/8/layout/radial1"/>
    <dgm:cxn modelId="{BD261A78-D554-4164-9ED7-D80F3B0AC68F}" type="presOf" srcId="{204FCD5F-54C5-4EDA-BCD1-6AB25F5500C1}" destId="{133C0C27-FD1C-495F-A256-687B60BA07DD}" srcOrd="0" destOrd="0" presId="urn:microsoft.com/office/officeart/2005/8/layout/radial1"/>
    <dgm:cxn modelId="{5FA2F753-15F1-4161-8373-58B0C6587571}" type="presOf" srcId="{F35149A2-4876-4FFD-877C-A14AF62119F0}" destId="{76E0BC86-540F-4831-A7BF-B08E57199A37}" srcOrd="1" destOrd="0" presId="urn:microsoft.com/office/officeart/2005/8/layout/radial1"/>
    <dgm:cxn modelId="{266AAD9E-AB48-4747-8B25-3B2ECFA2FE96}" srcId="{FA182FB3-2BCD-4991-9DF8-9D732AEF10AE}" destId="{43922A4C-DC17-4F26-A438-AF62D18A3676}" srcOrd="1" destOrd="0" parTransId="{AC1FC1E0-178C-4274-8AF0-FB53DA3A7992}" sibTransId="{5B5CA864-ED08-4D6C-921F-07208C7219FE}"/>
    <dgm:cxn modelId="{165BD182-7B9C-4134-8A1D-0FEE9E2B48B2}" type="presOf" srcId="{59480E0F-F18E-4AF4-BC7F-B4D714C47750}" destId="{672D4B6F-986A-4ED8-B57D-0472281C811D}" srcOrd="0" destOrd="0" presId="urn:microsoft.com/office/officeart/2005/8/layout/radial1"/>
    <dgm:cxn modelId="{EA186C1B-5E5B-43F2-A6A4-C77F9BB250D6}" srcId="{FA182FB3-2BCD-4991-9DF8-9D732AEF10AE}" destId="{0F087C07-425F-4650-A5AD-7EE8D78F3CAD}" srcOrd="3" destOrd="0" parTransId="{E86E12E2-F472-4CCE-9C1C-432545E7BA7B}" sibTransId="{19ACDF83-2EAD-40E4-873C-B45BF2D57AC4}"/>
    <dgm:cxn modelId="{9DDDED3A-8130-4F3A-9AE6-FE0B7AB444BE}" type="presOf" srcId="{43922A4C-DC17-4F26-A438-AF62D18A3676}" destId="{C017916C-231F-416E-B22B-C3E319D90DD8}" srcOrd="0" destOrd="0" presId="urn:microsoft.com/office/officeart/2005/8/layout/radial1"/>
    <dgm:cxn modelId="{B483E27C-D74A-4EF4-A5E5-0C1F6C6054A4}" type="presOf" srcId="{68DBAC1D-7613-4997-A481-BFD8C4D0113A}" destId="{E594F649-DC06-4142-B8BF-876B8E1CA94D}" srcOrd="0" destOrd="0" presId="urn:microsoft.com/office/officeart/2005/8/layout/radial1"/>
    <dgm:cxn modelId="{0B011E54-2A2A-4F8F-852F-F949C7995D21}" type="presOf" srcId="{0F087C07-425F-4650-A5AD-7EE8D78F3CAD}" destId="{923C0700-4892-42BD-9A01-792337943E2E}" srcOrd="0" destOrd="0" presId="urn:microsoft.com/office/officeart/2005/8/layout/radial1"/>
    <dgm:cxn modelId="{F8B6CE93-C395-4BDF-858A-77E7C6FA75D8}" type="presOf" srcId="{871D9062-C46B-4203-A52C-C5087A05DC40}" destId="{3C85D413-5003-4E9E-89CF-5FFCA3AE63E9}" srcOrd="1" destOrd="0" presId="urn:microsoft.com/office/officeart/2005/8/layout/radial1"/>
    <dgm:cxn modelId="{AE8A9CC7-0702-4369-A03C-9FF6002495A4}" type="presOf" srcId="{E6208469-5980-4162-8A7F-0D1FEFD1C573}" destId="{548C65AF-D895-428D-97D4-C892B10108C5}" srcOrd="1" destOrd="0" presId="urn:microsoft.com/office/officeart/2005/8/layout/radial1"/>
    <dgm:cxn modelId="{D32E7DA4-EF9F-465B-85BC-06783F5C24EA}" type="presOf" srcId="{E6208469-5980-4162-8A7F-0D1FEFD1C573}" destId="{54BA52B7-CD35-487F-8197-76467A854517}" srcOrd="0" destOrd="0" presId="urn:microsoft.com/office/officeart/2005/8/layout/radial1"/>
    <dgm:cxn modelId="{49F1579A-536B-4E42-86B3-4F7100299067}" type="presOf" srcId="{AC1FC1E0-178C-4274-8AF0-FB53DA3A7992}" destId="{9C125C2B-2BE9-4BB0-B2FE-519F381C1D14}" srcOrd="1" destOrd="0" presId="urn:microsoft.com/office/officeart/2005/8/layout/radial1"/>
    <dgm:cxn modelId="{6D2A66A2-6AC8-4DE6-AAFE-F7E52AB1CC67}" type="presOf" srcId="{427AE966-BBB9-4BA0-95A9-7C66B79048C1}" destId="{068B015A-7D6D-4567-826B-4380C9E385B7}" srcOrd="0" destOrd="0" presId="urn:microsoft.com/office/officeart/2005/8/layout/radial1"/>
    <dgm:cxn modelId="{55E7A557-FA56-4ED2-B59F-F7FED51DFDF9}" srcId="{FA182FB3-2BCD-4991-9DF8-9D732AEF10AE}" destId="{1BFF23D6-E46F-4485-BBED-FE1186033FCD}" srcOrd="4" destOrd="0" parTransId="{E6208469-5980-4162-8A7F-0D1FEFD1C573}" sibTransId="{1F8065E5-EF89-4FF0-97BB-4EAEB3F36CCE}"/>
    <dgm:cxn modelId="{0B451D92-B038-437C-BFFA-9F7C5303CCA8}" srcId="{FA182FB3-2BCD-4991-9DF8-9D732AEF10AE}" destId="{178B0ECD-FCA5-47ED-A0CE-B09FE805B1B0}" srcOrd="8" destOrd="0" parTransId="{61736D17-C57B-4B51-AFA7-F7CAF2077155}" sibTransId="{8F762165-E7A8-4A12-B663-A693CAC898C6}"/>
    <dgm:cxn modelId="{909CC2AF-AEC1-4354-A843-F87E3C58EAF7}" srcId="{FA182FB3-2BCD-4991-9DF8-9D732AEF10AE}" destId="{E5CDC61E-AE04-484A-AA0C-FC2A04FD809E}" srcOrd="10" destOrd="0" parTransId="{57BE87D5-6216-48A4-91AD-1A64A5F91FD8}" sibTransId="{B9C21EBE-6F50-41B0-B337-E6BA04D3BCED}"/>
    <dgm:cxn modelId="{4C6E2D9B-CA59-4072-B239-DB412CDEBC2F}" srcId="{FA182FB3-2BCD-4991-9DF8-9D732AEF10AE}" destId="{1A1E69FA-0644-45C3-9DC1-D92B9B65D832}" srcOrd="2" destOrd="0" parTransId="{EDBC5421-D6E4-4FA4-A32A-7EF80EEB9E4C}" sibTransId="{C41C5DE3-535F-4FFF-8A69-36076E4417E3}"/>
    <dgm:cxn modelId="{C0FFBDBC-6F29-465E-8DB7-9A732C368E84}" srcId="{FA182FB3-2BCD-4991-9DF8-9D732AEF10AE}" destId="{9E26750D-FB7B-484E-8DA9-ADF160D3E0E2}" srcOrd="7" destOrd="0" parTransId="{871D9062-C46B-4203-A52C-C5087A05DC40}" sibTransId="{9BCA28F4-2E08-40FE-923C-A27D74523C9A}"/>
    <dgm:cxn modelId="{43D756DA-8931-4DBD-9F15-9D1B08B092DE}" type="presOf" srcId="{AC1FC1E0-178C-4274-8AF0-FB53DA3A7992}" destId="{2882C70C-973F-4E32-9907-D9A05AD5F309}" srcOrd="0" destOrd="0" presId="urn:microsoft.com/office/officeart/2005/8/layout/radial1"/>
    <dgm:cxn modelId="{7EA97E30-771C-4C7B-992D-8E7391B0DFDD}" srcId="{FA182FB3-2BCD-4991-9DF8-9D732AEF10AE}" destId="{59480E0F-F18E-4AF4-BC7F-B4D714C47750}" srcOrd="5" destOrd="0" parTransId="{F35149A2-4876-4FFD-877C-A14AF62119F0}" sibTransId="{DCA0E48D-5CE8-4263-AB51-1DC1397E936E}"/>
    <dgm:cxn modelId="{4157EE98-A725-439C-AB06-2C2844A6FB20}" srcId="{FA182FB3-2BCD-4991-9DF8-9D732AEF10AE}" destId="{0C8FE62F-8625-4E33-BD66-4F6C66370C65}" srcOrd="6" destOrd="0" parTransId="{68DBAC1D-7613-4997-A481-BFD8C4D0113A}" sibTransId="{F7C144B5-3BE6-4726-9732-494D45C1FE4E}"/>
    <dgm:cxn modelId="{BBAFE1AC-682C-4845-B461-D4AD93150B6F}" type="presOf" srcId="{61736D17-C57B-4B51-AFA7-F7CAF2077155}" destId="{FCF22476-DF30-4CC2-BA22-670E02DD30CE}" srcOrd="1" destOrd="0" presId="urn:microsoft.com/office/officeart/2005/8/layout/radial1"/>
    <dgm:cxn modelId="{3EA960AB-A724-463B-B110-29E175C7881D}" type="presOf" srcId="{68DBAC1D-7613-4997-A481-BFD8C4D0113A}" destId="{ADBAB8EF-ED5E-452F-8672-A37FDEE3BD16}" srcOrd="1" destOrd="0" presId="urn:microsoft.com/office/officeart/2005/8/layout/radial1"/>
    <dgm:cxn modelId="{AD6085CC-9B6F-4008-9966-6BF5BDB5F22C}" type="presOf" srcId="{E86E12E2-F472-4CCE-9C1C-432545E7BA7B}" destId="{4BD741C9-37E5-4F73-98C3-C59B9B52EA11}" srcOrd="1" destOrd="0" presId="urn:microsoft.com/office/officeart/2005/8/layout/radial1"/>
    <dgm:cxn modelId="{5328A3FC-9C67-4BB2-BAAA-61FFCE60286E}" type="presOf" srcId="{1A1E69FA-0644-45C3-9DC1-D92B9B65D832}" destId="{9CAAC87A-285F-4718-BC15-CF876B619053}" srcOrd="0" destOrd="0" presId="urn:microsoft.com/office/officeart/2005/8/layout/radial1"/>
    <dgm:cxn modelId="{2AA443B1-3D77-405B-9626-3313A5A85C63}" type="presOf" srcId="{178B0ECD-FCA5-47ED-A0CE-B09FE805B1B0}" destId="{92CCC3CD-7A74-4559-BAA8-33A8CC7ED33D}" srcOrd="0" destOrd="0" presId="urn:microsoft.com/office/officeart/2005/8/layout/radial1"/>
    <dgm:cxn modelId="{9C9291D0-DE70-4CBD-BF1B-11BDCE96C8F1}" type="presOf" srcId="{871D9062-C46B-4203-A52C-C5087A05DC40}" destId="{27DAADD6-9079-4FE9-B87D-2ECFD7AA00FB}" srcOrd="0" destOrd="0" presId="urn:microsoft.com/office/officeart/2005/8/layout/radial1"/>
    <dgm:cxn modelId="{7989F749-3893-43A7-848C-441F8F4E4372}" srcId="{B2D06F87-6188-42A9-BE7E-01759B5DA9B7}" destId="{FA182FB3-2BCD-4991-9DF8-9D732AEF10AE}" srcOrd="0" destOrd="0" parTransId="{40BE664E-4040-4B06-AAFC-44C2F6AE2066}" sibTransId="{77E1F6E7-E9E1-4CDE-9ADB-76E9B740D690}"/>
    <dgm:cxn modelId="{56E7DD0A-86E4-4823-B7AC-6465BBC94AF4}" type="presParOf" srcId="{59E37388-8032-4546-9E01-5426DCC22FDF}" destId="{7D153E66-18BE-4CD9-952C-9BBEEAC1EA0F}" srcOrd="0" destOrd="0" presId="urn:microsoft.com/office/officeart/2005/8/layout/radial1"/>
    <dgm:cxn modelId="{8551FF19-0CB0-471C-BE8A-1C895A1C0C75}" type="presParOf" srcId="{59E37388-8032-4546-9E01-5426DCC22FDF}" destId="{AE252AD6-5036-41F9-9045-23E071AB2194}" srcOrd="1" destOrd="0" presId="urn:microsoft.com/office/officeart/2005/8/layout/radial1"/>
    <dgm:cxn modelId="{1E512B18-F6A2-4728-A6C7-39FF55DC38A0}" type="presParOf" srcId="{AE252AD6-5036-41F9-9045-23E071AB2194}" destId="{829829D6-A01D-4A0F-8C9B-45A8DEA20C79}" srcOrd="0" destOrd="0" presId="urn:microsoft.com/office/officeart/2005/8/layout/radial1"/>
    <dgm:cxn modelId="{041FA219-20AB-4113-872B-CBE615EA62D7}" type="presParOf" srcId="{59E37388-8032-4546-9E01-5426DCC22FDF}" destId="{04C2A22C-1179-4F69-AD06-53C473588AB1}" srcOrd="2" destOrd="0" presId="urn:microsoft.com/office/officeart/2005/8/layout/radial1"/>
    <dgm:cxn modelId="{3E1CDAD4-A393-4CD9-9FC8-023AE9177370}" type="presParOf" srcId="{59E37388-8032-4546-9E01-5426DCC22FDF}" destId="{2882C70C-973F-4E32-9907-D9A05AD5F309}" srcOrd="3" destOrd="0" presId="urn:microsoft.com/office/officeart/2005/8/layout/radial1"/>
    <dgm:cxn modelId="{0F3F211A-CEF9-45BF-BEF2-EAD5F30C74A6}" type="presParOf" srcId="{2882C70C-973F-4E32-9907-D9A05AD5F309}" destId="{9C125C2B-2BE9-4BB0-B2FE-519F381C1D14}" srcOrd="0" destOrd="0" presId="urn:microsoft.com/office/officeart/2005/8/layout/radial1"/>
    <dgm:cxn modelId="{22329E57-9303-453B-8B32-EADF06A8F95A}" type="presParOf" srcId="{59E37388-8032-4546-9E01-5426DCC22FDF}" destId="{C017916C-231F-416E-B22B-C3E319D90DD8}" srcOrd="4" destOrd="0" presId="urn:microsoft.com/office/officeart/2005/8/layout/radial1"/>
    <dgm:cxn modelId="{FDE26035-7D0C-4731-9CDC-58A3F9FBA33C}" type="presParOf" srcId="{59E37388-8032-4546-9E01-5426DCC22FDF}" destId="{6D11F87A-426F-4D5A-B5BB-9F1A07FE9268}" srcOrd="5" destOrd="0" presId="urn:microsoft.com/office/officeart/2005/8/layout/radial1"/>
    <dgm:cxn modelId="{43CE08F8-299F-48BE-BA36-BE7AD5A4620D}" type="presParOf" srcId="{6D11F87A-426F-4D5A-B5BB-9F1A07FE9268}" destId="{9987A48C-04AE-4814-9277-DA5EBB08B98D}" srcOrd="0" destOrd="0" presId="urn:microsoft.com/office/officeart/2005/8/layout/radial1"/>
    <dgm:cxn modelId="{44F3B6ED-FDEA-4617-8422-DE6161EDC3B8}" type="presParOf" srcId="{59E37388-8032-4546-9E01-5426DCC22FDF}" destId="{9CAAC87A-285F-4718-BC15-CF876B619053}" srcOrd="6" destOrd="0" presId="urn:microsoft.com/office/officeart/2005/8/layout/radial1"/>
    <dgm:cxn modelId="{95BD3092-0F21-44E5-A595-C60D70FE482E}" type="presParOf" srcId="{59E37388-8032-4546-9E01-5426DCC22FDF}" destId="{FB55E92B-5C8D-4BD4-8B04-83959930F847}" srcOrd="7" destOrd="0" presId="urn:microsoft.com/office/officeart/2005/8/layout/radial1"/>
    <dgm:cxn modelId="{E1EFD1C3-04A9-4F4A-A977-F34C006146BC}" type="presParOf" srcId="{FB55E92B-5C8D-4BD4-8B04-83959930F847}" destId="{4BD741C9-37E5-4F73-98C3-C59B9B52EA11}" srcOrd="0" destOrd="0" presId="urn:microsoft.com/office/officeart/2005/8/layout/radial1"/>
    <dgm:cxn modelId="{107BDCF2-8804-4798-98D0-BA76E264BD7F}" type="presParOf" srcId="{59E37388-8032-4546-9E01-5426DCC22FDF}" destId="{923C0700-4892-42BD-9A01-792337943E2E}" srcOrd="8" destOrd="0" presId="urn:microsoft.com/office/officeart/2005/8/layout/radial1"/>
    <dgm:cxn modelId="{8F212D91-D2FA-4DFF-A042-3B68F8A8C5F3}" type="presParOf" srcId="{59E37388-8032-4546-9E01-5426DCC22FDF}" destId="{54BA52B7-CD35-487F-8197-76467A854517}" srcOrd="9" destOrd="0" presId="urn:microsoft.com/office/officeart/2005/8/layout/radial1"/>
    <dgm:cxn modelId="{DFF64C88-68EB-4EBF-A540-BEE706A517C7}" type="presParOf" srcId="{54BA52B7-CD35-487F-8197-76467A854517}" destId="{548C65AF-D895-428D-97D4-C892B10108C5}" srcOrd="0" destOrd="0" presId="urn:microsoft.com/office/officeart/2005/8/layout/radial1"/>
    <dgm:cxn modelId="{C51A73EB-EBB3-4B5A-AA4C-828369E9E9A0}" type="presParOf" srcId="{59E37388-8032-4546-9E01-5426DCC22FDF}" destId="{78AA2F12-AE1F-4D8C-920D-87528B6D5FF9}" srcOrd="10" destOrd="0" presId="urn:microsoft.com/office/officeart/2005/8/layout/radial1"/>
    <dgm:cxn modelId="{871A80BB-4F50-428C-9E91-BC759F120630}" type="presParOf" srcId="{59E37388-8032-4546-9E01-5426DCC22FDF}" destId="{51B93F0A-28C3-49B9-AB4C-5906BD60AA80}" srcOrd="11" destOrd="0" presId="urn:microsoft.com/office/officeart/2005/8/layout/radial1"/>
    <dgm:cxn modelId="{E065D0D2-53C2-4834-9EFB-BA0A63728D3F}" type="presParOf" srcId="{51B93F0A-28C3-49B9-AB4C-5906BD60AA80}" destId="{76E0BC86-540F-4831-A7BF-B08E57199A37}" srcOrd="0" destOrd="0" presId="urn:microsoft.com/office/officeart/2005/8/layout/radial1"/>
    <dgm:cxn modelId="{01094E71-0A5D-413E-A079-EA12B67B1C42}" type="presParOf" srcId="{59E37388-8032-4546-9E01-5426DCC22FDF}" destId="{672D4B6F-986A-4ED8-B57D-0472281C811D}" srcOrd="12" destOrd="0" presId="urn:microsoft.com/office/officeart/2005/8/layout/radial1"/>
    <dgm:cxn modelId="{CE523772-0662-4996-86CD-8A1DF6946C4C}" type="presParOf" srcId="{59E37388-8032-4546-9E01-5426DCC22FDF}" destId="{E594F649-DC06-4142-B8BF-876B8E1CA94D}" srcOrd="13" destOrd="0" presId="urn:microsoft.com/office/officeart/2005/8/layout/radial1"/>
    <dgm:cxn modelId="{0B35E9DD-659B-4540-B920-7E5F9F125F3F}" type="presParOf" srcId="{E594F649-DC06-4142-B8BF-876B8E1CA94D}" destId="{ADBAB8EF-ED5E-452F-8672-A37FDEE3BD16}" srcOrd="0" destOrd="0" presId="urn:microsoft.com/office/officeart/2005/8/layout/radial1"/>
    <dgm:cxn modelId="{CF47D5A3-27AE-4CA7-AC30-8ED85FB019EB}" type="presParOf" srcId="{59E37388-8032-4546-9E01-5426DCC22FDF}" destId="{8B1BFF04-39D6-4872-9B1E-F6319DA7C468}" srcOrd="14" destOrd="0" presId="urn:microsoft.com/office/officeart/2005/8/layout/radial1"/>
    <dgm:cxn modelId="{DA71692C-21A4-4501-81E9-5CF617CCE5FB}" type="presParOf" srcId="{59E37388-8032-4546-9E01-5426DCC22FDF}" destId="{27DAADD6-9079-4FE9-B87D-2ECFD7AA00FB}" srcOrd="15" destOrd="0" presId="urn:microsoft.com/office/officeart/2005/8/layout/radial1"/>
    <dgm:cxn modelId="{9B73080A-4BB9-402F-B29C-45DC5F6D6B7E}" type="presParOf" srcId="{27DAADD6-9079-4FE9-B87D-2ECFD7AA00FB}" destId="{3C85D413-5003-4E9E-89CF-5FFCA3AE63E9}" srcOrd="0" destOrd="0" presId="urn:microsoft.com/office/officeart/2005/8/layout/radial1"/>
    <dgm:cxn modelId="{C44ADF11-8E99-4ABF-8575-D23E30A35389}" type="presParOf" srcId="{59E37388-8032-4546-9E01-5426DCC22FDF}" destId="{FEFD16A3-5493-4919-9A46-B4ECADF34571}" srcOrd="16" destOrd="0" presId="urn:microsoft.com/office/officeart/2005/8/layout/radial1"/>
    <dgm:cxn modelId="{7BAD56C4-F692-463B-A764-F35BEA8F5DD2}" type="presParOf" srcId="{59E37388-8032-4546-9E01-5426DCC22FDF}" destId="{2AFFCA56-90E1-47F8-B4C3-CFEAFF687D2E}" srcOrd="17" destOrd="0" presId="urn:microsoft.com/office/officeart/2005/8/layout/radial1"/>
    <dgm:cxn modelId="{88C82774-CF51-4CEC-AA8D-9E4D53B14AFA}" type="presParOf" srcId="{2AFFCA56-90E1-47F8-B4C3-CFEAFF687D2E}" destId="{FCF22476-DF30-4CC2-BA22-670E02DD30CE}" srcOrd="0" destOrd="0" presId="urn:microsoft.com/office/officeart/2005/8/layout/radial1"/>
    <dgm:cxn modelId="{4344B68E-047B-413E-809B-37EC0E69300B}" type="presParOf" srcId="{59E37388-8032-4546-9E01-5426DCC22FDF}" destId="{92CCC3CD-7A74-4559-BAA8-33A8CC7ED33D}" srcOrd="18" destOrd="0" presId="urn:microsoft.com/office/officeart/2005/8/layout/radial1"/>
    <dgm:cxn modelId="{276E71E5-CAAB-4674-ACF3-93A9EA2DC475}" type="presParOf" srcId="{59E37388-8032-4546-9E01-5426DCC22FDF}" destId="{133C0C27-FD1C-495F-A256-687B60BA07DD}" srcOrd="19" destOrd="0" presId="urn:microsoft.com/office/officeart/2005/8/layout/radial1"/>
    <dgm:cxn modelId="{9322AB15-59A6-4895-AC5D-EB4BDC19F1AC}" type="presParOf" srcId="{133C0C27-FD1C-495F-A256-687B60BA07DD}" destId="{DE1E76BE-56FE-44CE-9AE3-C92A097D4220}" srcOrd="0" destOrd="0" presId="urn:microsoft.com/office/officeart/2005/8/layout/radial1"/>
    <dgm:cxn modelId="{4F1CD309-B070-4A26-8D51-E3C49295E663}" type="presParOf" srcId="{59E37388-8032-4546-9E01-5426DCC22FDF}" destId="{84FA1612-5041-42C3-B3B8-156A62F93DF6}" srcOrd="20" destOrd="0" presId="urn:microsoft.com/office/officeart/2005/8/layout/radial1"/>
    <dgm:cxn modelId="{0E4CEA05-29BD-488D-B931-7D15FBD940F4}" type="presParOf" srcId="{59E37388-8032-4546-9E01-5426DCC22FDF}" destId="{84148A67-A5F6-43CB-808A-B2277B976EEB}" srcOrd="21" destOrd="0" presId="urn:microsoft.com/office/officeart/2005/8/layout/radial1"/>
    <dgm:cxn modelId="{FDF35608-3639-49A0-8E52-8E6A4789CE0B}" type="presParOf" srcId="{84148A67-A5F6-43CB-808A-B2277B976EEB}" destId="{3429228A-4711-48BD-8278-05E5969694BF}" srcOrd="0" destOrd="0" presId="urn:microsoft.com/office/officeart/2005/8/layout/radial1"/>
    <dgm:cxn modelId="{3FF3E4C4-C639-4EC6-B6D3-5B34029D2E2A}" type="presParOf" srcId="{59E37388-8032-4546-9E01-5426DCC22FDF}" destId="{2C99909A-FB39-4433-8EA8-3D34100F5A88}" srcOrd="22" destOrd="0" presId="urn:microsoft.com/office/officeart/2005/8/layout/radial1"/>
    <dgm:cxn modelId="{BA556AA6-6EC4-44D9-A63F-F5C09BD5D437}" type="presParOf" srcId="{59E37388-8032-4546-9E01-5426DCC22FDF}" destId="{0CFA0000-D9CB-4E7F-A704-7926BE010EE5}" srcOrd="23" destOrd="0" presId="urn:microsoft.com/office/officeart/2005/8/layout/radial1"/>
    <dgm:cxn modelId="{0B9B8A6B-315B-459A-9CAA-5779EA86380F}" type="presParOf" srcId="{0CFA0000-D9CB-4E7F-A704-7926BE010EE5}" destId="{D4893195-634E-4E49-8500-46B2385A9B99}" srcOrd="0" destOrd="0" presId="urn:microsoft.com/office/officeart/2005/8/layout/radial1"/>
    <dgm:cxn modelId="{130838F7-6D07-4A0A-BEDF-1256296C1DF8}" type="presParOf" srcId="{59E37388-8032-4546-9E01-5426DCC22FDF}" destId="{068B015A-7D6D-4567-826B-4380C9E385B7}" srcOrd="24"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020743" y="-617206"/>
          <a:ext cx="4791429" cy="4791429"/>
        </a:xfrm>
        <a:prstGeom prst="blockArc">
          <a:avLst>
            <a:gd name="adj1" fmla="val 18900000"/>
            <a:gd name="adj2" fmla="val 2700000"/>
            <a:gd name="adj3" fmla="val 451"/>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95621" y="355701"/>
          <a:ext cx="7450087" cy="711403"/>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b="0" kern="1200" dirty="0" smtClean="0">
              <a:solidFill>
                <a:schemeClr val="bg1"/>
              </a:solidFill>
            </a:rPr>
            <a:t>Tax Registration</a:t>
          </a:r>
          <a:endParaRPr lang="en-US" sz="2400" b="0" kern="1200" dirty="0">
            <a:solidFill>
              <a:schemeClr val="bg1"/>
            </a:solidFill>
          </a:endParaRPr>
        </a:p>
      </dsp:txBody>
      <dsp:txXfrm>
        <a:off x="495621" y="355701"/>
        <a:ext cx="7450087" cy="711403"/>
      </dsp:txXfrm>
    </dsp:sp>
    <dsp:sp modelId="{8F1D30C1-36A2-45BA-BBD0-782E2301BD12}">
      <dsp:nvSpPr>
        <dsp:cNvPr id="0" name=""/>
        <dsp:cNvSpPr/>
      </dsp:nvSpPr>
      <dsp:spPr>
        <a:xfrm>
          <a:off x="50994" y="266776"/>
          <a:ext cx="889254" cy="889254"/>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DA540305-4576-447F-9B0B-9039B5AA97F7}">
      <dsp:nvSpPr>
        <dsp:cNvPr id="0" name=""/>
        <dsp:cNvSpPr/>
      </dsp:nvSpPr>
      <dsp:spPr>
        <a:xfrm>
          <a:off x="754216" y="1422806"/>
          <a:ext cx="7191492" cy="711403"/>
        </a:xfrm>
        <a:prstGeom prst="rect">
          <a:avLst/>
        </a:prstGeom>
        <a:solidFill>
          <a:srgbClr val="E8E8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Recent Development (</a:t>
          </a:r>
          <a:r>
            <a:rPr lang="en-US" sz="2400" kern="1200" dirty="0" err="1" smtClean="0">
              <a:solidFill>
                <a:schemeClr val="tx1"/>
              </a:solidFill>
            </a:rPr>
            <a:t>Prakas</a:t>
          </a:r>
          <a:r>
            <a:rPr lang="en-US" sz="2400" kern="1200" dirty="0" smtClean="0">
              <a:solidFill>
                <a:schemeClr val="tx1"/>
              </a:solidFill>
            </a:rPr>
            <a:t> no. 464 </a:t>
          </a:r>
          <a:r>
            <a:rPr lang="en-US" sz="2400" kern="1200" dirty="0" err="1" smtClean="0">
              <a:solidFill>
                <a:schemeClr val="tx1"/>
              </a:solidFill>
            </a:rPr>
            <a:t>MEF.PrK</a:t>
          </a:r>
          <a:r>
            <a:rPr lang="en-US" sz="2400" kern="1200" dirty="0" smtClean="0">
              <a:solidFill>
                <a:schemeClr val="tx1"/>
              </a:solidFill>
            </a:rPr>
            <a:t>)</a:t>
          </a:r>
          <a:endParaRPr lang="en-US" sz="2400" kern="1200" dirty="0">
            <a:solidFill>
              <a:schemeClr val="tx1"/>
            </a:solidFill>
          </a:endParaRPr>
        </a:p>
      </dsp:txBody>
      <dsp:txXfrm>
        <a:off x="754216" y="1422806"/>
        <a:ext cx="7191492" cy="711403"/>
      </dsp:txXfrm>
    </dsp:sp>
    <dsp:sp modelId="{BB3C9EC1-962A-4323-B05E-A848E126FCED}">
      <dsp:nvSpPr>
        <dsp:cNvPr id="0" name=""/>
        <dsp:cNvSpPr/>
      </dsp:nvSpPr>
      <dsp:spPr>
        <a:xfrm>
          <a:off x="309589" y="1333881"/>
          <a:ext cx="889254" cy="889254"/>
        </a:xfrm>
        <a:prstGeom prst="ellipse">
          <a:avLst/>
        </a:prstGeom>
        <a:solidFill>
          <a:schemeClr val="lt1">
            <a:hueOff val="0"/>
            <a:satOff val="0"/>
            <a:lumOff val="0"/>
            <a:alphaOff val="0"/>
          </a:schemeClr>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06ABE757-E8E5-4F28-BD81-F74BF6881198}">
      <dsp:nvSpPr>
        <dsp:cNvPr id="0" name=""/>
        <dsp:cNvSpPr/>
      </dsp:nvSpPr>
      <dsp:spPr>
        <a:xfrm>
          <a:off x="495621" y="2489911"/>
          <a:ext cx="7450087" cy="711403"/>
        </a:xfrm>
        <a:prstGeom prst="rect">
          <a:avLst/>
        </a:prstGeom>
        <a:solidFill>
          <a:srgbClr val="E8E8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Tax Audit Process</a:t>
          </a:r>
          <a:endParaRPr lang="en-US" sz="2400" kern="1200" dirty="0">
            <a:solidFill>
              <a:schemeClr val="tx1"/>
            </a:solidFill>
          </a:endParaRPr>
        </a:p>
      </dsp:txBody>
      <dsp:txXfrm>
        <a:off x="495621" y="2489911"/>
        <a:ext cx="7450087" cy="711403"/>
      </dsp:txXfrm>
    </dsp:sp>
    <dsp:sp modelId="{AD3BC708-5D04-472C-BB71-63D1E697AD29}">
      <dsp:nvSpPr>
        <dsp:cNvPr id="0" name=""/>
        <dsp:cNvSpPr/>
      </dsp:nvSpPr>
      <dsp:spPr>
        <a:xfrm>
          <a:off x="50994" y="2400985"/>
          <a:ext cx="889254" cy="889254"/>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020743" y="-617206"/>
          <a:ext cx="4791429" cy="4791429"/>
        </a:xfrm>
        <a:prstGeom prst="blockArc">
          <a:avLst>
            <a:gd name="adj1" fmla="val 18900000"/>
            <a:gd name="adj2" fmla="val 2700000"/>
            <a:gd name="adj3" fmla="val 451"/>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95621" y="355701"/>
          <a:ext cx="7450087" cy="711403"/>
        </a:xfrm>
        <a:prstGeom prst="rect">
          <a:avLst/>
        </a:prstGeom>
        <a:solidFill>
          <a:srgbClr val="E8E8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b="0" kern="1200" dirty="0" smtClean="0">
              <a:solidFill>
                <a:schemeClr val="tx1"/>
              </a:solidFill>
            </a:rPr>
            <a:t>Tax Registration</a:t>
          </a:r>
          <a:endParaRPr lang="en-US" sz="2400" b="0" kern="1200" dirty="0">
            <a:solidFill>
              <a:schemeClr val="tx1"/>
            </a:solidFill>
          </a:endParaRPr>
        </a:p>
      </dsp:txBody>
      <dsp:txXfrm>
        <a:off x="495621" y="355701"/>
        <a:ext cx="7450087" cy="711403"/>
      </dsp:txXfrm>
    </dsp:sp>
    <dsp:sp modelId="{8F1D30C1-36A2-45BA-BBD0-782E2301BD12}">
      <dsp:nvSpPr>
        <dsp:cNvPr id="0" name=""/>
        <dsp:cNvSpPr/>
      </dsp:nvSpPr>
      <dsp:spPr>
        <a:xfrm>
          <a:off x="50994" y="266776"/>
          <a:ext cx="889254" cy="889254"/>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DA540305-4576-447F-9B0B-9039B5AA97F7}">
      <dsp:nvSpPr>
        <dsp:cNvPr id="0" name=""/>
        <dsp:cNvSpPr/>
      </dsp:nvSpPr>
      <dsp:spPr>
        <a:xfrm>
          <a:off x="754216" y="1422806"/>
          <a:ext cx="7191492" cy="711403"/>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bg1"/>
              </a:solidFill>
            </a:rPr>
            <a:t>Recent Development (</a:t>
          </a:r>
          <a:r>
            <a:rPr lang="en-US" sz="2400" kern="1200" dirty="0" err="1" smtClean="0">
              <a:solidFill>
                <a:schemeClr val="bg1"/>
              </a:solidFill>
            </a:rPr>
            <a:t>Prakas</a:t>
          </a:r>
          <a:r>
            <a:rPr lang="en-US" sz="2400" kern="1200" dirty="0" smtClean="0">
              <a:solidFill>
                <a:schemeClr val="bg1"/>
              </a:solidFill>
            </a:rPr>
            <a:t> no. 464 </a:t>
          </a:r>
          <a:r>
            <a:rPr lang="en-US" sz="2400" kern="1200" dirty="0" err="1" smtClean="0">
              <a:solidFill>
                <a:schemeClr val="bg1"/>
              </a:solidFill>
            </a:rPr>
            <a:t>MEF.PrK</a:t>
          </a:r>
          <a:r>
            <a:rPr lang="en-US" sz="2400" kern="1200" dirty="0" smtClean="0">
              <a:solidFill>
                <a:schemeClr val="bg1"/>
              </a:solidFill>
            </a:rPr>
            <a:t>)</a:t>
          </a:r>
          <a:endParaRPr lang="en-US" sz="2400" kern="1200" dirty="0">
            <a:solidFill>
              <a:schemeClr val="bg1"/>
            </a:solidFill>
          </a:endParaRPr>
        </a:p>
      </dsp:txBody>
      <dsp:txXfrm>
        <a:off x="754216" y="1422806"/>
        <a:ext cx="7191492" cy="711403"/>
      </dsp:txXfrm>
    </dsp:sp>
    <dsp:sp modelId="{BB3C9EC1-962A-4323-B05E-A848E126FCED}">
      <dsp:nvSpPr>
        <dsp:cNvPr id="0" name=""/>
        <dsp:cNvSpPr/>
      </dsp:nvSpPr>
      <dsp:spPr>
        <a:xfrm>
          <a:off x="309589" y="1333881"/>
          <a:ext cx="889254" cy="889254"/>
        </a:xfrm>
        <a:prstGeom prst="ellipse">
          <a:avLst/>
        </a:prstGeom>
        <a:solidFill>
          <a:schemeClr val="lt1">
            <a:hueOff val="0"/>
            <a:satOff val="0"/>
            <a:lumOff val="0"/>
            <a:alphaOff val="0"/>
          </a:schemeClr>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961D450E-83D3-4CA6-AFD9-9A15089AE334}">
      <dsp:nvSpPr>
        <dsp:cNvPr id="0" name=""/>
        <dsp:cNvSpPr/>
      </dsp:nvSpPr>
      <dsp:spPr>
        <a:xfrm>
          <a:off x="495621" y="2489911"/>
          <a:ext cx="7450087" cy="711403"/>
        </a:xfrm>
        <a:prstGeom prst="rect">
          <a:avLst/>
        </a:prstGeom>
        <a:solidFill>
          <a:srgbClr val="E8E8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4676"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Tax Audit Process</a:t>
          </a:r>
          <a:endParaRPr lang="en-US" sz="2400" kern="1200" dirty="0">
            <a:solidFill>
              <a:schemeClr val="tx1"/>
            </a:solidFill>
          </a:endParaRPr>
        </a:p>
      </dsp:txBody>
      <dsp:txXfrm>
        <a:off x="495621" y="2489911"/>
        <a:ext cx="7450087" cy="711403"/>
      </dsp:txXfrm>
    </dsp:sp>
    <dsp:sp modelId="{AD3BC708-5D04-472C-BB71-63D1E697AD29}">
      <dsp:nvSpPr>
        <dsp:cNvPr id="0" name=""/>
        <dsp:cNvSpPr/>
      </dsp:nvSpPr>
      <dsp:spPr>
        <a:xfrm>
          <a:off x="50994" y="2400985"/>
          <a:ext cx="889254" cy="889254"/>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024055" y="-617710"/>
          <a:ext cx="4795364" cy="4795364"/>
        </a:xfrm>
        <a:prstGeom prst="blockArc">
          <a:avLst>
            <a:gd name="adj1" fmla="val 18900000"/>
            <a:gd name="adj2" fmla="val 2700000"/>
            <a:gd name="adj3" fmla="val 450"/>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96021" y="355994"/>
          <a:ext cx="7449640" cy="711988"/>
        </a:xfrm>
        <a:prstGeom prst="rect">
          <a:avLst/>
        </a:prstGeom>
        <a:solidFill>
          <a:srgbClr val="E8E8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141" tIns="60960" rIns="60960" bIns="60960" numCol="1" spcCol="1270" anchor="ctr" anchorCtr="0">
          <a:noAutofit/>
        </a:bodyPr>
        <a:lstStyle/>
        <a:p>
          <a:pPr lvl="0" algn="l" defTabSz="1066800">
            <a:lnSpc>
              <a:spcPct val="90000"/>
            </a:lnSpc>
            <a:spcBef>
              <a:spcPct val="0"/>
            </a:spcBef>
            <a:spcAft>
              <a:spcPct val="35000"/>
            </a:spcAft>
          </a:pPr>
          <a:r>
            <a:rPr lang="en-US" sz="2400" b="0" kern="1200" dirty="0" smtClean="0">
              <a:solidFill>
                <a:schemeClr val="tx1"/>
              </a:solidFill>
            </a:rPr>
            <a:t>Tax Registration</a:t>
          </a:r>
          <a:endParaRPr lang="en-US" sz="2400" b="0" kern="1200" dirty="0">
            <a:solidFill>
              <a:schemeClr val="tx1"/>
            </a:solidFill>
          </a:endParaRPr>
        </a:p>
      </dsp:txBody>
      <dsp:txXfrm>
        <a:off x="496021" y="355994"/>
        <a:ext cx="7449640" cy="711988"/>
      </dsp:txXfrm>
    </dsp:sp>
    <dsp:sp modelId="{8F1D30C1-36A2-45BA-BBD0-782E2301BD12}">
      <dsp:nvSpPr>
        <dsp:cNvPr id="0" name=""/>
        <dsp:cNvSpPr/>
      </dsp:nvSpPr>
      <dsp:spPr>
        <a:xfrm>
          <a:off x="51028" y="266995"/>
          <a:ext cx="889986" cy="889986"/>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DA540305-4576-447F-9B0B-9039B5AA97F7}">
      <dsp:nvSpPr>
        <dsp:cNvPr id="0" name=""/>
        <dsp:cNvSpPr/>
      </dsp:nvSpPr>
      <dsp:spPr>
        <a:xfrm>
          <a:off x="754829" y="1423977"/>
          <a:ext cx="7190832" cy="711988"/>
        </a:xfrm>
        <a:prstGeom prst="rect">
          <a:avLst/>
        </a:prstGeom>
        <a:solidFill>
          <a:srgbClr val="E8E8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141"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Recent Development (</a:t>
          </a:r>
          <a:r>
            <a:rPr lang="en-US" sz="2400" kern="1200" dirty="0" err="1" smtClean="0">
              <a:solidFill>
                <a:schemeClr val="tx1"/>
              </a:solidFill>
            </a:rPr>
            <a:t>Prakas</a:t>
          </a:r>
          <a:r>
            <a:rPr lang="en-US" sz="2400" kern="1200" dirty="0" smtClean="0">
              <a:solidFill>
                <a:schemeClr val="tx1"/>
              </a:solidFill>
            </a:rPr>
            <a:t> no. 464 </a:t>
          </a:r>
          <a:r>
            <a:rPr lang="en-US" sz="2400" kern="1200" dirty="0" err="1" smtClean="0">
              <a:solidFill>
                <a:schemeClr val="tx1"/>
              </a:solidFill>
            </a:rPr>
            <a:t>MEF.PrK</a:t>
          </a:r>
          <a:r>
            <a:rPr lang="en-US" sz="2400" kern="1200" dirty="0" smtClean="0">
              <a:solidFill>
                <a:schemeClr val="tx1"/>
              </a:solidFill>
            </a:rPr>
            <a:t>)</a:t>
          </a:r>
          <a:endParaRPr lang="en-US" sz="2400" kern="1200" dirty="0">
            <a:solidFill>
              <a:schemeClr val="tx1"/>
            </a:solidFill>
          </a:endParaRPr>
        </a:p>
      </dsp:txBody>
      <dsp:txXfrm>
        <a:off x="754829" y="1423977"/>
        <a:ext cx="7190832" cy="711988"/>
      </dsp:txXfrm>
    </dsp:sp>
    <dsp:sp modelId="{BB3C9EC1-962A-4323-B05E-A848E126FCED}">
      <dsp:nvSpPr>
        <dsp:cNvPr id="0" name=""/>
        <dsp:cNvSpPr/>
      </dsp:nvSpPr>
      <dsp:spPr>
        <a:xfrm>
          <a:off x="309836" y="1334978"/>
          <a:ext cx="889986" cy="889986"/>
        </a:xfrm>
        <a:prstGeom prst="ellipse">
          <a:avLst/>
        </a:prstGeom>
        <a:solidFill>
          <a:schemeClr val="lt1">
            <a:hueOff val="0"/>
            <a:satOff val="0"/>
            <a:lumOff val="0"/>
            <a:alphaOff val="0"/>
          </a:schemeClr>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 modelId="{BB3C5309-C5FA-41F2-A78D-250777889848}">
      <dsp:nvSpPr>
        <dsp:cNvPr id="0" name=""/>
        <dsp:cNvSpPr/>
      </dsp:nvSpPr>
      <dsp:spPr>
        <a:xfrm>
          <a:off x="496021" y="2491960"/>
          <a:ext cx="7449640" cy="711988"/>
        </a:xfrm>
        <a:prstGeom prst="rect">
          <a:avLst/>
        </a:prstGeom>
        <a:solidFill>
          <a:srgbClr val="004D3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141"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bg1"/>
              </a:solidFill>
            </a:rPr>
            <a:t>Tax Audit Process</a:t>
          </a:r>
          <a:endParaRPr lang="en-US" sz="2400" kern="1200" dirty="0">
            <a:solidFill>
              <a:schemeClr val="bg1"/>
            </a:solidFill>
          </a:endParaRPr>
        </a:p>
      </dsp:txBody>
      <dsp:txXfrm>
        <a:off x="496021" y="2491960"/>
        <a:ext cx="7449640" cy="711988"/>
      </dsp:txXfrm>
    </dsp:sp>
    <dsp:sp modelId="{AD3BC708-5D04-472C-BB71-63D1E697AD29}">
      <dsp:nvSpPr>
        <dsp:cNvPr id="0" name=""/>
        <dsp:cNvSpPr/>
      </dsp:nvSpPr>
      <dsp:spPr>
        <a:xfrm>
          <a:off x="51028" y="2402962"/>
          <a:ext cx="889986" cy="889986"/>
        </a:xfrm>
        <a:prstGeom prst="ellipse">
          <a:avLst/>
        </a:prstGeom>
        <a:solidFill>
          <a:schemeClr val="bg1"/>
        </a:solidFill>
        <a:ln w="12700" cap="flat" cmpd="sng" algn="ctr">
          <a:solidFill>
            <a:srgbClr val="004D3F"/>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FF0B6-4CDF-4714-BBA9-29BC139647EE}">
      <dsp:nvSpPr>
        <dsp:cNvPr id="0" name=""/>
        <dsp:cNvSpPr/>
      </dsp:nvSpPr>
      <dsp:spPr>
        <a:xfrm>
          <a:off x="-6025072" y="-921917"/>
          <a:ext cx="7172427" cy="7172427"/>
        </a:xfrm>
        <a:prstGeom prst="blockArc">
          <a:avLst>
            <a:gd name="adj1" fmla="val 18900000"/>
            <a:gd name="adj2" fmla="val 2700000"/>
            <a:gd name="adj3" fmla="val 301"/>
          </a:avLst>
        </a:prstGeom>
        <a:noFill/>
        <a:ln w="25400" cap="flat" cmpd="sng" algn="ctr">
          <a:solidFill>
            <a:srgbClr val="00463C"/>
          </a:solidFill>
          <a:prstDash val="solid"/>
        </a:ln>
        <a:effectLst/>
      </dsp:spPr>
      <dsp:style>
        <a:lnRef idx="2">
          <a:scrgbClr r="0" g="0" b="0"/>
        </a:lnRef>
        <a:fillRef idx="0">
          <a:scrgbClr r="0" g="0" b="0"/>
        </a:fillRef>
        <a:effectRef idx="0">
          <a:scrgbClr r="0" g="0" b="0"/>
        </a:effectRef>
        <a:fontRef idx="minor"/>
      </dsp:style>
    </dsp:sp>
    <dsp:sp modelId="{21C1BA07-E847-4DD5-B4A4-B89C1CCF214F}">
      <dsp:nvSpPr>
        <dsp:cNvPr id="0" name=""/>
        <dsp:cNvSpPr/>
      </dsp:nvSpPr>
      <dsp:spPr>
        <a:xfrm>
          <a:off x="600506" y="409662"/>
          <a:ext cx="7173206" cy="819750"/>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bg1"/>
              </a:solidFill>
            </a:rPr>
            <a:t>Recap</a:t>
          </a:r>
          <a:endParaRPr lang="en-US" sz="2400" b="0" kern="1200" dirty="0">
            <a:solidFill>
              <a:schemeClr val="bg1"/>
            </a:solidFill>
          </a:endParaRPr>
        </a:p>
      </dsp:txBody>
      <dsp:txXfrm>
        <a:off x="600506" y="409662"/>
        <a:ext cx="7173206" cy="819750"/>
      </dsp:txXfrm>
    </dsp:sp>
    <dsp:sp modelId="{58D61993-132F-48F3-A634-016D752F7500}">
      <dsp:nvSpPr>
        <dsp:cNvPr id="0" name=""/>
        <dsp:cNvSpPr/>
      </dsp:nvSpPr>
      <dsp:spPr>
        <a:xfrm>
          <a:off x="88161" y="307193"/>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683D2C90-CE7A-4AD6-84AE-9334A313FE7F}">
      <dsp:nvSpPr>
        <dsp:cNvPr id="0" name=""/>
        <dsp:cNvSpPr/>
      </dsp:nvSpPr>
      <dsp:spPr>
        <a:xfrm>
          <a:off x="1070487" y="1639501"/>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National Minimum Wage</a:t>
          </a:r>
          <a:endParaRPr lang="en-US" sz="2400" b="0" kern="1200" dirty="0">
            <a:solidFill>
              <a:schemeClr val="tx1"/>
            </a:solidFill>
          </a:endParaRPr>
        </a:p>
      </dsp:txBody>
      <dsp:txXfrm>
        <a:off x="1070487" y="1639501"/>
        <a:ext cx="6703224" cy="819750"/>
      </dsp:txXfrm>
    </dsp:sp>
    <dsp:sp modelId="{23043509-8A4F-4187-A4A0-E2B0FEF0C33E}">
      <dsp:nvSpPr>
        <dsp:cNvPr id="0" name=""/>
        <dsp:cNvSpPr/>
      </dsp:nvSpPr>
      <dsp:spPr>
        <a:xfrm>
          <a:off x="558143" y="1537032"/>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5DB160E7-9875-4B93-B716-5CF242A04C75}">
      <dsp:nvSpPr>
        <dsp:cNvPr id="0" name=""/>
        <dsp:cNvSpPr/>
      </dsp:nvSpPr>
      <dsp:spPr>
        <a:xfrm>
          <a:off x="1070487" y="2869340"/>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Labour Law Amendments </a:t>
          </a:r>
          <a:endParaRPr lang="en-US" sz="2400" b="0" kern="1200" dirty="0">
            <a:solidFill>
              <a:schemeClr val="tx1"/>
            </a:solidFill>
          </a:endParaRPr>
        </a:p>
      </dsp:txBody>
      <dsp:txXfrm>
        <a:off x="1070487" y="2869340"/>
        <a:ext cx="6703224" cy="819750"/>
      </dsp:txXfrm>
    </dsp:sp>
    <dsp:sp modelId="{11AAC05C-86B3-4E5E-85DB-FEF8F89C56D0}">
      <dsp:nvSpPr>
        <dsp:cNvPr id="0" name=""/>
        <dsp:cNvSpPr/>
      </dsp:nvSpPr>
      <dsp:spPr>
        <a:xfrm>
          <a:off x="558143" y="2766871"/>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0BD085CE-187E-4498-BA58-76185F201FD4}">
      <dsp:nvSpPr>
        <dsp:cNvPr id="0" name=""/>
        <dsp:cNvSpPr/>
      </dsp:nvSpPr>
      <dsp:spPr>
        <a:xfrm>
          <a:off x="600506" y="4099179"/>
          <a:ext cx="7173206" cy="819750"/>
        </a:xfrm>
        <a:prstGeom prst="rect">
          <a:avLst/>
        </a:prstGeom>
        <a:solidFill>
          <a:srgbClr val="EBE72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Other Reforms</a:t>
          </a:r>
          <a:endParaRPr lang="en-US" sz="2400" b="0" kern="1200" dirty="0">
            <a:solidFill>
              <a:schemeClr val="tx1"/>
            </a:solidFill>
          </a:endParaRPr>
        </a:p>
      </dsp:txBody>
      <dsp:txXfrm>
        <a:off x="600506" y="4099179"/>
        <a:ext cx="7173206" cy="819750"/>
      </dsp:txXfrm>
    </dsp:sp>
    <dsp:sp modelId="{89AC2CF8-F5BB-431A-9ED9-4A70247B0884}">
      <dsp:nvSpPr>
        <dsp:cNvPr id="0" name=""/>
        <dsp:cNvSpPr/>
      </dsp:nvSpPr>
      <dsp:spPr>
        <a:xfrm>
          <a:off x="88161" y="3996710"/>
          <a:ext cx="1024688" cy="1024688"/>
        </a:xfrm>
        <a:prstGeom prst="ellipse">
          <a:avLst/>
        </a:prstGeom>
        <a:solidFill>
          <a:schemeClr val="lt1">
            <a:hueOff val="0"/>
            <a:satOff val="0"/>
            <a:lumOff val="0"/>
            <a:alphaOff val="0"/>
          </a:schemeClr>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EC18C6-FE30-4D16-8F17-AD2002DDF5F8}">
      <dsp:nvSpPr>
        <dsp:cNvPr id="0" name=""/>
        <dsp:cNvSpPr/>
      </dsp:nvSpPr>
      <dsp:spPr>
        <a:xfrm>
          <a:off x="1755534" y="72005"/>
          <a:ext cx="6309358" cy="888945"/>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US" sz="1400" kern="1200" dirty="0" smtClean="0"/>
            <a:t> </a:t>
          </a:r>
          <a:r>
            <a:rPr lang="en-US" sz="1400" kern="1200" dirty="0" smtClean="0">
              <a:solidFill>
                <a:schemeClr val="tx1"/>
              </a:solidFill>
            </a:rPr>
            <a:t>Registration with the MOFAIC/MOI </a:t>
          </a:r>
          <a:endParaRPr lang="en-US" sz="1400" kern="1200" dirty="0">
            <a:solidFill>
              <a:schemeClr val="tx1"/>
            </a:solidFill>
          </a:endParaRPr>
        </a:p>
      </dsp:txBody>
      <dsp:txXfrm>
        <a:off x="1798929" y="115400"/>
        <a:ext cx="6222568" cy="802155"/>
      </dsp:txXfrm>
    </dsp:sp>
    <dsp:sp modelId="{930CEE21-7B8F-487E-9530-36ADB41E1432}">
      <dsp:nvSpPr>
        <dsp:cNvPr id="0" name=""/>
        <dsp:cNvSpPr/>
      </dsp:nvSpPr>
      <dsp:spPr>
        <a:xfrm>
          <a:off x="75123" y="900"/>
          <a:ext cx="1797091" cy="1000970"/>
        </a:xfrm>
        <a:prstGeom prst="roundRect">
          <a:avLst/>
        </a:prstGeom>
        <a:solidFill>
          <a:srgbClr val="00463C"/>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0">
            <a:lnSpc>
              <a:spcPct val="90000"/>
            </a:lnSpc>
            <a:spcBef>
              <a:spcPct val="0"/>
            </a:spcBef>
            <a:spcAft>
              <a:spcPct val="35000"/>
            </a:spcAft>
          </a:pPr>
          <a:r>
            <a:rPr lang="en-US" sz="2800" kern="1200" dirty="0" smtClean="0"/>
            <a:t>MOFAIC/ MOI</a:t>
          </a:r>
          <a:endParaRPr lang="en-US" sz="2800" b="1" kern="1200" dirty="0">
            <a:solidFill>
              <a:schemeClr val="bg1"/>
            </a:solidFill>
          </a:endParaRPr>
        </a:p>
      </dsp:txBody>
      <dsp:txXfrm>
        <a:off x="123986" y="49763"/>
        <a:ext cx="1699365" cy="903244"/>
      </dsp:txXfrm>
    </dsp:sp>
    <dsp:sp modelId="{8C47B2A1-99B5-46BD-BCA2-8233CEFBC74F}">
      <dsp:nvSpPr>
        <dsp:cNvPr id="0" name=""/>
        <dsp:cNvSpPr/>
      </dsp:nvSpPr>
      <dsp:spPr>
        <a:xfrm>
          <a:off x="1724089" y="1138823"/>
          <a:ext cx="6347430" cy="1179409"/>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US" sz="1400" kern="1200" dirty="0" smtClean="0">
              <a:solidFill>
                <a:schemeClr val="tx1"/>
              </a:solidFill>
            </a:rPr>
            <a:t>Tax registration certificate</a:t>
          </a:r>
          <a:endParaRPr lang="en-US" sz="1400" kern="1200" dirty="0"/>
        </a:p>
        <a:p>
          <a:pPr marL="365760" lvl="1" indent="-114300" algn="l" defTabSz="622300" rtl="0">
            <a:lnSpc>
              <a:spcPct val="90000"/>
            </a:lnSpc>
            <a:spcBef>
              <a:spcPct val="0"/>
            </a:spcBef>
            <a:spcAft>
              <a:spcPct val="15000"/>
            </a:spcAft>
            <a:buChar char="••"/>
          </a:pPr>
          <a:r>
            <a:rPr lang="en-US" sz="1400" kern="1200" dirty="0" smtClean="0">
              <a:solidFill>
                <a:schemeClr val="tx1"/>
              </a:solidFill>
            </a:rPr>
            <a:t>Tax registration identification card</a:t>
          </a:r>
          <a:endParaRPr lang="en-US" sz="1400" kern="1200" dirty="0">
            <a:solidFill>
              <a:schemeClr val="tx1"/>
            </a:solidFill>
          </a:endParaRPr>
        </a:p>
        <a:p>
          <a:pPr marL="365760" lvl="1" indent="-114300" algn="l" defTabSz="622300" rtl="0">
            <a:lnSpc>
              <a:spcPct val="90000"/>
            </a:lnSpc>
            <a:spcBef>
              <a:spcPct val="0"/>
            </a:spcBef>
            <a:spcAft>
              <a:spcPct val="15000"/>
            </a:spcAft>
            <a:buChar char="••"/>
          </a:pPr>
          <a:r>
            <a:rPr lang="en-US" sz="1400" kern="1200" dirty="0" smtClean="0">
              <a:solidFill>
                <a:schemeClr val="tx1"/>
              </a:solidFill>
            </a:rPr>
            <a:t>Confirmation letter</a:t>
          </a:r>
          <a:endParaRPr lang="en-US" sz="1400" kern="1200" dirty="0">
            <a:solidFill>
              <a:schemeClr val="tx1"/>
            </a:solidFill>
          </a:endParaRPr>
        </a:p>
      </dsp:txBody>
      <dsp:txXfrm>
        <a:off x="1781663" y="1196397"/>
        <a:ext cx="6232282" cy="1064261"/>
      </dsp:txXfrm>
    </dsp:sp>
    <dsp:sp modelId="{623C3530-2E9E-4D79-9515-9F09BC7D2E9B}">
      <dsp:nvSpPr>
        <dsp:cNvPr id="0" name=""/>
        <dsp:cNvSpPr/>
      </dsp:nvSpPr>
      <dsp:spPr>
        <a:xfrm>
          <a:off x="56253" y="1077232"/>
          <a:ext cx="1808474" cy="1242037"/>
        </a:xfrm>
        <a:prstGeom prst="roundRect">
          <a:avLst/>
        </a:prstGeom>
        <a:solidFill>
          <a:srgbClr val="00463C"/>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0">
            <a:lnSpc>
              <a:spcPct val="90000"/>
            </a:lnSpc>
            <a:spcBef>
              <a:spcPct val="0"/>
            </a:spcBef>
            <a:spcAft>
              <a:spcPct val="35000"/>
            </a:spcAft>
          </a:pPr>
          <a:r>
            <a:rPr lang="en-US" sz="2800" b="0" kern="1200" dirty="0" smtClean="0">
              <a:solidFill>
                <a:schemeClr val="bg1"/>
              </a:solidFill>
              <a:effectLst/>
              <a:latin typeface="Calibri"/>
              <a:ea typeface="Calibri"/>
              <a:cs typeface="DaunPenh"/>
            </a:rPr>
            <a:t>GDT</a:t>
          </a:r>
          <a:endParaRPr lang="en-US" sz="2800" b="0" kern="1200" dirty="0">
            <a:solidFill>
              <a:schemeClr val="bg1"/>
            </a:solidFill>
            <a:effectLst/>
            <a:latin typeface="Calibri"/>
            <a:ea typeface="Calibri"/>
            <a:cs typeface="DaunPenh"/>
          </a:endParaRPr>
        </a:p>
      </dsp:txBody>
      <dsp:txXfrm>
        <a:off x="116884" y="1137863"/>
        <a:ext cx="1687212" cy="1120775"/>
      </dsp:txXfrm>
    </dsp:sp>
    <dsp:sp modelId="{FFFD3EAD-37F8-4CE9-9B50-8E7753B2D875}">
      <dsp:nvSpPr>
        <dsp:cNvPr id="0" name=""/>
        <dsp:cNvSpPr/>
      </dsp:nvSpPr>
      <dsp:spPr>
        <a:xfrm>
          <a:off x="1732759" y="2436500"/>
          <a:ext cx="6400244" cy="1458789"/>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US" sz="1400" kern="1200" dirty="0" smtClean="0"/>
            <a:t>Initial Enterprise Declarations (which has </a:t>
          </a:r>
          <a:r>
            <a:rPr lang="en-US" sz="1400" b="0" kern="1200" dirty="0" smtClean="0">
              <a:solidFill>
                <a:srgbClr val="FF0000"/>
              </a:solidFill>
            </a:rPr>
            <a:t>validity for three years</a:t>
          </a:r>
          <a:r>
            <a:rPr lang="en-US" sz="1400" kern="1200" dirty="0" smtClean="0"/>
            <a:t>)</a:t>
          </a:r>
          <a:endParaRPr lang="en-US" sz="1400" kern="1200" dirty="0">
            <a:solidFill>
              <a:schemeClr val="tx1"/>
            </a:solidFill>
          </a:endParaRPr>
        </a:p>
        <a:p>
          <a:pPr marL="365760" lvl="1" indent="-114300" algn="l" defTabSz="622300" rtl="0">
            <a:lnSpc>
              <a:spcPct val="90000"/>
            </a:lnSpc>
            <a:spcBef>
              <a:spcPct val="0"/>
            </a:spcBef>
            <a:spcAft>
              <a:spcPct val="15000"/>
            </a:spcAft>
            <a:buChar char="••"/>
          </a:pPr>
          <a:r>
            <a:rPr lang="en-US" sz="1400" kern="1200" dirty="0" smtClean="0"/>
            <a:t>Initial Employee Declarations</a:t>
          </a:r>
          <a:endParaRPr lang="en-US" sz="1400" kern="1200" dirty="0">
            <a:solidFill>
              <a:schemeClr val="tx1"/>
            </a:solidFill>
          </a:endParaRPr>
        </a:p>
        <a:p>
          <a:pPr marL="365760" lvl="1" indent="-114300" algn="l" defTabSz="622300" rtl="0">
            <a:lnSpc>
              <a:spcPct val="90000"/>
            </a:lnSpc>
            <a:spcBef>
              <a:spcPct val="0"/>
            </a:spcBef>
            <a:spcAft>
              <a:spcPct val="15000"/>
            </a:spcAft>
            <a:buChar char="••"/>
          </a:pPr>
          <a:r>
            <a:rPr lang="en-US" sz="1400" kern="1200" dirty="0" smtClean="0"/>
            <a:t>Issuance of Establishment Book and Payroll Ledger</a:t>
          </a:r>
          <a:endParaRPr lang="en-US" sz="1400" kern="1200" dirty="0">
            <a:solidFill>
              <a:schemeClr val="tx1"/>
            </a:solidFill>
          </a:endParaRPr>
        </a:p>
        <a:p>
          <a:pPr marL="365760" lvl="1" indent="-114300" algn="l" defTabSz="622300" rtl="0">
            <a:lnSpc>
              <a:spcPct val="90000"/>
            </a:lnSpc>
            <a:spcBef>
              <a:spcPct val="0"/>
            </a:spcBef>
            <a:spcAft>
              <a:spcPct val="15000"/>
            </a:spcAft>
            <a:buChar char="••"/>
          </a:pPr>
          <a:r>
            <a:rPr lang="en-US" sz="1400" kern="1200" dirty="0" smtClean="0"/>
            <a:t>Approval of Foreign Employee Quota (10% cap) &amp; issuance of Work Permits</a:t>
          </a:r>
          <a:endParaRPr lang="en-US" sz="1400" kern="1200" dirty="0">
            <a:solidFill>
              <a:schemeClr val="tx1"/>
            </a:solidFill>
          </a:endParaRPr>
        </a:p>
        <a:p>
          <a:pPr marL="365760" lvl="1" indent="-114300" algn="l" defTabSz="622300" rtl="0">
            <a:lnSpc>
              <a:spcPct val="90000"/>
            </a:lnSpc>
            <a:spcBef>
              <a:spcPct val="0"/>
            </a:spcBef>
            <a:spcAft>
              <a:spcPct val="15000"/>
            </a:spcAft>
            <a:buChar char="••"/>
          </a:pPr>
          <a:r>
            <a:rPr lang="en-US" sz="1400" kern="1200" dirty="0" smtClean="0"/>
            <a:t>Registration of employee reps &amp; IWRs (if ≥8 employees) and other large employer obligations</a:t>
          </a:r>
          <a:endParaRPr lang="en-US" sz="1400" kern="1200" dirty="0">
            <a:solidFill>
              <a:schemeClr val="tx1"/>
            </a:solidFill>
          </a:endParaRPr>
        </a:p>
      </dsp:txBody>
      <dsp:txXfrm>
        <a:off x="1803971" y="2507712"/>
        <a:ext cx="6257820" cy="1316365"/>
      </dsp:txXfrm>
    </dsp:sp>
    <dsp:sp modelId="{93306625-0400-4416-8963-557B6C901FCE}">
      <dsp:nvSpPr>
        <dsp:cNvPr id="0" name=""/>
        <dsp:cNvSpPr/>
      </dsp:nvSpPr>
      <dsp:spPr>
        <a:xfrm>
          <a:off x="0" y="2413944"/>
          <a:ext cx="1863141" cy="1559019"/>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0">
            <a:lnSpc>
              <a:spcPct val="90000"/>
            </a:lnSpc>
            <a:spcBef>
              <a:spcPct val="0"/>
            </a:spcBef>
            <a:spcAft>
              <a:spcPct val="35000"/>
            </a:spcAft>
          </a:pPr>
          <a:r>
            <a:rPr lang="en-US" sz="2800" b="1" kern="1200" dirty="0" smtClean="0">
              <a:solidFill>
                <a:srgbClr val="004D3F"/>
              </a:solidFill>
            </a:rPr>
            <a:t>MLVT</a:t>
          </a:r>
          <a:endParaRPr lang="en-US" sz="2800" b="1" kern="1200" dirty="0">
            <a:solidFill>
              <a:srgbClr val="004D3F"/>
            </a:solidFill>
          </a:endParaRPr>
        </a:p>
      </dsp:txBody>
      <dsp:txXfrm>
        <a:off x="76105" y="2490049"/>
        <a:ext cx="1710931" cy="1406809"/>
      </dsp:txXfrm>
    </dsp:sp>
    <dsp:sp modelId="{A1B9344F-BD65-4CCE-AEEA-C6A45F1A23EF}">
      <dsp:nvSpPr>
        <dsp:cNvPr id="0" name=""/>
        <dsp:cNvSpPr/>
      </dsp:nvSpPr>
      <dsp:spPr>
        <a:xfrm>
          <a:off x="1656185" y="4031326"/>
          <a:ext cx="6474082" cy="1413317"/>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a:lnSpc>
              <a:spcPct val="90000"/>
            </a:lnSpc>
            <a:spcBef>
              <a:spcPct val="0"/>
            </a:spcBef>
            <a:spcAft>
              <a:spcPct val="15000"/>
            </a:spcAft>
            <a:buChar char="••"/>
          </a:pPr>
          <a:r>
            <a:rPr lang="en-US" sz="1400" kern="1200" dirty="0" smtClean="0"/>
            <a:t>Monthly contributions rates: (1) o</a:t>
          </a:r>
          <a:r>
            <a:rPr lang="en-US" sz="1400" b="0" kern="1200" dirty="0" smtClean="0"/>
            <a:t>ccupational risk insurance: </a:t>
          </a:r>
          <a:r>
            <a:rPr lang="en-US" sz="1400" kern="1200" dirty="0" smtClean="0"/>
            <a:t>0.8% of average monthly wage of employee, raging from USD 0.4 to USD 2.4 per employee/month, paid by the employer to the NSSF; (2) </a:t>
          </a:r>
          <a:r>
            <a:rPr lang="en-US" sz="1400" kern="1200" dirty="0" smtClean="0">
              <a:solidFill>
                <a:srgbClr val="FF0000"/>
              </a:solidFill>
            </a:rPr>
            <a:t>h</a:t>
          </a:r>
          <a:r>
            <a:rPr lang="en-US" sz="1400" b="0" kern="1200" dirty="0" smtClean="0">
              <a:solidFill>
                <a:srgbClr val="FF0000"/>
              </a:solidFill>
            </a:rPr>
            <a:t>ealth care insurance</a:t>
          </a:r>
          <a:r>
            <a:rPr lang="en-US" sz="1400" kern="1200" dirty="0" smtClean="0">
              <a:solidFill>
                <a:srgbClr val="FF0000"/>
              </a:solidFill>
            </a:rPr>
            <a:t>: 2.6% of average monthly wage of employee, ranging from USD 1.3 to USD 7.8 per employee/month, paid by the employer to the NSSF</a:t>
          </a:r>
          <a:endParaRPr lang="en-US" sz="1400" kern="1200" dirty="0"/>
        </a:p>
        <a:p>
          <a:pPr marL="365760" lvl="1" indent="-114300" algn="l" defTabSz="622300">
            <a:lnSpc>
              <a:spcPct val="90000"/>
            </a:lnSpc>
            <a:spcBef>
              <a:spcPct val="0"/>
            </a:spcBef>
            <a:spcAft>
              <a:spcPct val="15000"/>
            </a:spcAft>
            <a:buChar char="••"/>
          </a:pPr>
          <a:r>
            <a:rPr lang="en-US" sz="1400" kern="1200" dirty="0" smtClean="0">
              <a:solidFill>
                <a:srgbClr val="FF0000"/>
              </a:solidFill>
            </a:rPr>
            <a:t>Pension scheme not yet operational but expected in 2019. Unemployment scheme to follow.</a:t>
          </a:r>
          <a:endParaRPr lang="en-US" sz="1400" kern="1200" dirty="0">
            <a:solidFill>
              <a:srgbClr val="FF0000"/>
            </a:solidFill>
          </a:endParaRPr>
        </a:p>
      </dsp:txBody>
      <dsp:txXfrm>
        <a:off x="1725177" y="4100318"/>
        <a:ext cx="6336098" cy="1275333"/>
      </dsp:txXfrm>
    </dsp:sp>
    <dsp:sp modelId="{7CA16CB0-4933-42C5-AC60-F7E178EB45B6}">
      <dsp:nvSpPr>
        <dsp:cNvPr id="0" name=""/>
        <dsp:cNvSpPr/>
      </dsp:nvSpPr>
      <dsp:spPr>
        <a:xfrm>
          <a:off x="0" y="4104186"/>
          <a:ext cx="1803136" cy="1363644"/>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0">
            <a:lnSpc>
              <a:spcPct val="90000"/>
            </a:lnSpc>
            <a:spcBef>
              <a:spcPct val="0"/>
            </a:spcBef>
            <a:spcAft>
              <a:spcPct val="35000"/>
            </a:spcAft>
          </a:pPr>
          <a:r>
            <a:rPr lang="en-US" sz="2800" b="1" kern="1200" dirty="0" smtClean="0">
              <a:solidFill>
                <a:srgbClr val="004D3F"/>
              </a:solidFill>
              <a:effectLst/>
              <a:latin typeface="Calibri"/>
              <a:ea typeface="Calibri"/>
              <a:cs typeface="DaunPenh"/>
            </a:rPr>
            <a:t>NSSF</a:t>
          </a:r>
          <a:endParaRPr lang="en-US" sz="2800" kern="1200" dirty="0"/>
        </a:p>
      </dsp:txBody>
      <dsp:txXfrm>
        <a:off x="66568" y="4170754"/>
        <a:ext cx="1670000" cy="12305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2878B-6BD3-49F6-86AD-516E1259D0F2}">
      <dsp:nvSpPr>
        <dsp:cNvPr id="0" name=""/>
        <dsp:cNvSpPr/>
      </dsp:nvSpPr>
      <dsp:spPr>
        <a:xfrm>
          <a:off x="1682973" y="626"/>
          <a:ext cx="6454423" cy="2441519"/>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457200" lvl="1" indent="-114300" algn="l" defTabSz="622300" rtl="0">
            <a:lnSpc>
              <a:spcPct val="90000"/>
            </a:lnSpc>
            <a:spcBef>
              <a:spcPct val="0"/>
            </a:spcBef>
            <a:spcAft>
              <a:spcPct val="15000"/>
            </a:spcAft>
            <a:buChar char="••"/>
          </a:pPr>
          <a:r>
            <a:rPr lang="en-GB" sz="1400" b="0" kern="1200" dirty="0" smtClean="0"/>
            <a:t>Submitted initially after the employer declaration and subsequently by 30 November each year. </a:t>
          </a:r>
          <a:endParaRPr lang="en-US" sz="1400" b="0" kern="1200" dirty="0"/>
        </a:p>
        <a:p>
          <a:pPr marL="457200" lvl="1" indent="-114300" algn="l" defTabSz="622300" rtl="0">
            <a:lnSpc>
              <a:spcPct val="90000"/>
            </a:lnSpc>
            <a:spcBef>
              <a:spcPct val="0"/>
            </a:spcBef>
            <a:spcAft>
              <a:spcPct val="15000"/>
            </a:spcAft>
            <a:buChar char="••"/>
          </a:pPr>
          <a:r>
            <a:rPr lang="en-GB" sz="1400" b="0" kern="1200" dirty="0" smtClean="0"/>
            <a:t>Maximum of 10% of employer’s local workforce: office employees 3%, skilled employee 6% and unskilled employees 1%.</a:t>
          </a:r>
        </a:p>
        <a:p>
          <a:pPr marL="457200" lvl="1" indent="-114300" algn="l" defTabSz="622300" rtl="0">
            <a:lnSpc>
              <a:spcPct val="90000"/>
            </a:lnSpc>
            <a:spcBef>
              <a:spcPct val="0"/>
            </a:spcBef>
            <a:spcAft>
              <a:spcPct val="15000"/>
            </a:spcAft>
            <a:buChar char="••"/>
          </a:pPr>
          <a:r>
            <a:rPr lang="en-GB" sz="1400" b="0" kern="1200" dirty="0" smtClean="0"/>
            <a:t>Being more strictly enforced.</a:t>
          </a:r>
        </a:p>
        <a:p>
          <a:pPr marL="457200" lvl="1" indent="-114300" algn="l" defTabSz="622300" rtl="0">
            <a:lnSpc>
              <a:spcPct val="90000"/>
            </a:lnSpc>
            <a:spcBef>
              <a:spcPct val="0"/>
            </a:spcBef>
            <a:spcAft>
              <a:spcPct val="15000"/>
            </a:spcAft>
            <a:buChar char="••"/>
          </a:pPr>
          <a:r>
            <a:rPr lang="en-GB" sz="1400" b="0" kern="1200" dirty="0" smtClean="0">
              <a:solidFill>
                <a:schemeClr val="tx1"/>
              </a:solidFill>
            </a:rPr>
            <a:t>The current practice of the MLVT/DLVT: visa B or C holders are not factored into the foreign employee quota.</a:t>
          </a:r>
        </a:p>
      </dsp:txBody>
      <dsp:txXfrm>
        <a:off x="1802158" y="119811"/>
        <a:ext cx="6216053" cy="2203149"/>
      </dsp:txXfrm>
    </dsp:sp>
    <dsp:sp modelId="{4953A85B-2F02-4077-8914-5A43EC1FA500}">
      <dsp:nvSpPr>
        <dsp:cNvPr id="0" name=""/>
        <dsp:cNvSpPr/>
      </dsp:nvSpPr>
      <dsp:spPr>
        <a:xfrm>
          <a:off x="0" y="626"/>
          <a:ext cx="1820984" cy="2441519"/>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b="1" kern="1200" dirty="0" smtClean="0">
              <a:solidFill>
                <a:srgbClr val="00463C"/>
              </a:solidFill>
              <a:effectLst/>
              <a:latin typeface="Calibri"/>
              <a:ea typeface="Calibri"/>
              <a:cs typeface="DaunPenh"/>
            </a:rPr>
            <a:t>Foreign Employee Quota</a:t>
          </a:r>
          <a:endParaRPr lang="en-US" sz="2300" kern="1200" dirty="0">
            <a:solidFill>
              <a:srgbClr val="00463C"/>
            </a:solidFill>
          </a:endParaRPr>
        </a:p>
      </dsp:txBody>
      <dsp:txXfrm>
        <a:off x="88893" y="89519"/>
        <a:ext cx="1643198" cy="2263733"/>
      </dsp:txXfrm>
    </dsp:sp>
    <dsp:sp modelId="{57EC18C6-FE30-4D16-8F17-AD2002DDF5F8}">
      <dsp:nvSpPr>
        <dsp:cNvPr id="0" name=""/>
        <dsp:cNvSpPr/>
      </dsp:nvSpPr>
      <dsp:spPr>
        <a:xfrm>
          <a:off x="1656198" y="2773556"/>
          <a:ext cx="6480634" cy="2266999"/>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457200" lvl="1" indent="-114300" algn="l" defTabSz="622300" rtl="0">
            <a:lnSpc>
              <a:spcPct val="90000"/>
            </a:lnSpc>
            <a:spcBef>
              <a:spcPct val="0"/>
            </a:spcBef>
            <a:spcAft>
              <a:spcPct val="15000"/>
            </a:spcAft>
            <a:buChar char="••"/>
          </a:pPr>
          <a:r>
            <a:rPr lang="en-US" sz="1400" b="1" kern="1200" dirty="0" smtClean="0"/>
            <a:t>Immigration Visa: </a:t>
          </a:r>
          <a:r>
            <a:rPr lang="en-US" sz="1400" b="0" kern="1200" dirty="0" smtClean="0"/>
            <a:t>initial validity of 30 days, w Visa EB extendable for successive periods of 3-12 months, subject to receipt of a work permit. </a:t>
          </a:r>
          <a:endParaRPr lang="en-US" sz="1400" b="0" kern="1200" dirty="0"/>
        </a:p>
        <a:p>
          <a:pPr marL="457200" lvl="2" indent="-114300" algn="l" defTabSz="622300" rtl="0">
            <a:lnSpc>
              <a:spcPct val="90000"/>
            </a:lnSpc>
            <a:spcBef>
              <a:spcPct val="0"/>
            </a:spcBef>
            <a:spcAft>
              <a:spcPct val="15000"/>
            </a:spcAft>
            <a:buChar char="••"/>
          </a:pPr>
          <a:r>
            <a:rPr lang="en-US" sz="1400" b="1" kern="1200" dirty="0" smtClean="0"/>
            <a:t>Work Permit</a:t>
          </a:r>
          <a:r>
            <a:rPr lang="en-US" sz="1400" b="0" kern="1200" dirty="0" smtClean="0"/>
            <a:t>: valid for 1 year, expiring every 31 December </a:t>
          </a:r>
          <a:r>
            <a:rPr lang="en-US" sz="1400" b="0" kern="1200" dirty="0" smtClean="0">
              <a:solidFill>
                <a:schemeClr val="tx1"/>
              </a:solidFill>
            </a:rPr>
            <a:t>and renewable before 31 March each year.  Based on current practice, visa B or C holders are not required to obtain a work permit.</a:t>
          </a:r>
        </a:p>
      </dsp:txBody>
      <dsp:txXfrm>
        <a:off x="1766864" y="2884222"/>
        <a:ext cx="6259302" cy="2045667"/>
      </dsp:txXfrm>
    </dsp:sp>
    <dsp:sp modelId="{930CEE21-7B8F-487E-9530-36ADB41E1432}">
      <dsp:nvSpPr>
        <dsp:cNvPr id="0" name=""/>
        <dsp:cNvSpPr/>
      </dsp:nvSpPr>
      <dsp:spPr>
        <a:xfrm>
          <a:off x="0" y="2686296"/>
          <a:ext cx="1795428" cy="2441519"/>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US" sz="2300" b="1" kern="1200" dirty="0" smtClean="0">
              <a:solidFill>
                <a:srgbClr val="00463C"/>
              </a:solidFill>
              <a:latin typeface="Calibri"/>
              <a:ea typeface="Calibri"/>
              <a:cs typeface="DaunPenh"/>
            </a:rPr>
            <a:t>Visas &amp; Work Permits</a:t>
          </a:r>
          <a:endParaRPr lang="en-US" sz="2300" kern="1200" dirty="0">
            <a:solidFill>
              <a:srgbClr val="00463C"/>
            </a:solidFill>
          </a:endParaRPr>
        </a:p>
      </dsp:txBody>
      <dsp:txXfrm>
        <a:off x="87646" y="2773942"/>
        <a:ext cx="1620136" cy="226622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2878B-6BD3-49F6-86AD-516E1259D0F2}">
      <dsp:nvSpPr>
        <dsp:cNvPr id="0" name=""/>
        <dsp:cNvSpPr/>
      </dsp:nvSpPr>
      <dsp:spPr>
        <a:xfrm>
          <a:off x="1682973" y="208"/>
          <a:ext cx="6454423" cy="1362242"/>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GB" sz="1400" kern="1200" dirty="0" smtClean="0"/>
            <a:t>An enterprise with 50+ employees must establish an in-house infirmary or medical clinic.</a:t>
          </a:r>
          <a:endParaRPr lang="en-US" sz="1400" kern="1200" dirty="0"/>
        </a:p>
        <a:p>
          <a:pPr marL="365760" lvl="1" indent="-114300" algn="l" defTabSz="622300" rtl="0">
            <a:lnSpc>
              <a:spcPct val="90000"/>
            </a:lnSpc>
            <a:spcBef>
              <a:spcPct val="0"/>
            </a:spcBef>
            <a:spcAft>
              <a:spcPct val="15000"/>
            </a:spcAft>
            <a:buChar char="••"/>
          </a:pPr>
          <a:r>
            <a:rPr lang="en-US" sz="1400" kern="1200" dirty="0" smtClean="0"/>
            <a:t>An enterprise with 100+ female employees </a:t>
          </a:r>
          <a:r>
            <a:rPr lang="en-GB" sz="1400" kern="1200" dirty="0" smtClean="0"/>
            <a:t>must set up a nursing room and a day-care centre.</a:t>
          </a:r>
          <a:endParaRPr lang="en-US" sz="1400" kern="1200" dirty="0"/>
        </a:p>
      </dsp:txBody>
      <dsp:txXfrm>
        <a:off x="1749472" y="66707"/>
        <a:ext cx="6321425" cy="1229244"/>
      </dsp:txXfrm>
    </dsp:sp>
    <dsp:sp modelId="{4953A85B-2F02-4077-8914-5A43EC1FA500}">
      <dsp:nvSpPr>
        <dsp:cNvPr id="0" name=""/>
        <dsp:cNvSpPr/>
      </dsp:nvSpPr>
      <dsp:spPr>
        <a:xfrm>
          <a:off x="0" y="208"/>
          <a:ext cx="1820984" cy="1362242"/>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GB" sz="2200" b="1" kern="1200" dirty="0" smtClean="0">
              <a:solidFill>
                <a:srgbClr val="00463C"/>
              </a:solidFill>
            </a:rPr>
            <a:t>Medical Clinics</a:t>
          </a:r>
          <a:endParaRPr lang="en-US" sz="2200" b="1" kern="1200" dirty="0">
            <a:solidFill>
              <a:srgbClr val="00463C"/>
            </a:solidFill>
          </a:endParaRPr>
        </a:p>
      </dsp:txBody>
      <dsp:txXfrm>
        <a:off x="66499" y="66707"/>
        <a:ext cx="1687986" cy="1229244"/>
      </dsp:txXfrm>
    </dsp:sp>
    <dsp:sp modelId="{57EC18C6-FE30-4D16-8F17-AD2002DDF5F8}">
      <dsp:nvSpPr>
        <dsp:cNvPr id="0" name=""/>
        <dsp:cNvSpPr/>
      </dsp:nvSpPr>
      <dsp:spPr>
        <a:xfrm>
          <a:off x="1656198" y="1498674"/>
          <a:ext cx="6480634" cy="1362242"/>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US" sz="1400" kern="1200" dirty="0" smtClean="0"/>
            <a:t>An enterprise with 100+ employees </a:t>
          </a:r>
          <a:r>
            <a:rPr lang="en-GB" sz="1400" kern="1200" dirty="0" smtClean="0"/>
            <a:t>must have 1% of its total workforce as qualified disabled persons.</a:t>
          </a:r>
          <a:endParaRPr lang="en-US" sz="1400" kern="1200" dirty="0"/>
        </a:p>
        <a:p>
          <a:pPr marL="365760" lvl="1" indent="-114300" algn="l" defTabSz="622300" rtl="0">
            <a:lnSpc>
              <a:spcPct val="90000"/>
            </a:lnSpc>
            <a:spcBef>
              <a:spcPct val="0"/>
            </a:spcBef>
            <a:spcAft>
              <a:spcPct val="15000"/>
            </a:spcAft>
            <a:buChar char="••"/>
          </a:pPr>
          <a:r>
            <a:rPr lang="en-US" sz="1400" kern="1200" dirty="0" smtClean="0"/>
            <a:t>Alternatively, 40% of the employee’s minimum monthly salary for each disabled person for that year can be paid to the MOSAVYR.</a:t>
          </a:r>
          <a:endParaRPr lang="en-US" sz="1400" kern="1200" dirty="0"/>
        </a:p>
      </dsp:txBody>
      <dsp:txXfrm>
        <a:off x="1722697" y="1565173"/>
        <a:ext cx="6347636" cy="1229244"/>
      </dsp:txXfrm>
    </dsp:sp>
    <dsp:sp modelId="{930CEE21-7B8F-487E-9530-36ADB41E1432}">
      <dsp:nvSpPr>
        <dsp:cNvPr id="0" name=""/>
        <dsp:cNvSpPr/>
      </dsp:nvSpPr>
      <dsp:spPr>
        <a:xfrm>
          <a:off x="0" y="1498674"/>
          <a:ext cx="1795428" cy="1362242"/>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GB" sz="2200" b="1" kern="1200" dirty="0" smtClean="0">
              <a:solidFill>
                <a:srgbClr val="00463C"/>
              </a:solidFill>
            </a:rPr>
            <a:t>Disable Persons</a:t>
          </a:r>
          <a:endParaRPr lang="en-US" sz="2200" b="1" kern="1200" dirty="0">
            <a:solidFill>
              <a:srgbClr val="00463C"/>
            </a:solidFill>
          </a:endParaRPr>
        </a:p>
      </dsp:txBody>
      <dsp:txXfrm>
        <a:off x="66499" y="1565173"/>
        <a:ext cx="1662430" cy="1229244"/>
      </dsp:txXfrm>
    </dsp:sp>
    <dsp:sp modelId="{8C47B2A1-99B5-46BD-BCA2-8233CEFBC74F}">
      <dsp:nvSpPr>
        <dsp:cNvPr id="0" name=""/>
        <dsp:cNvSpPr/>
      </dsp:nvSpPr>
      <dsp:spPr>
        <a:xfrm>
          <a:off x="1656198" y="2997141"/>
          <a:ext cx="6480634" cy="2131092"/>
        </a:xfrm>
        <a:prstGeom prst="roundRect">
          <a:avLst/>
        </a:prstGeom>
        <a:solidFill>
          <a:schemeClr val="bg1">
            <a:lumMod val="85000"/>
            <a:alpha val="9000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365760" lvl="1" indent="-114300" algn="l" defTabSz="622300" rtl="0">
            <a:lnSpc>
              <a:spcPct val="90000"/>
            </a:lnSpc>
            <a:spcBef>
              <a:spcPct val="0"/>
            </a:spcBef>
            <a:spcAft>
              <a:spcPct val="15000"/>
            </a:spcAft>
            <a:buChar char="••"/>
          </a:pPr>
          <a:r>
            <a:rPr lang="en-US" sz="1400" kern="1200" dirty="0" smtClean="0"/>
            <a:t>10% </a:t>
          </a:r>
          <a:r>
            <a:rPr lang="en-GB" sz="1400" kern="1200" dirty="0" smtClean="0"/>
            <a:t>for enterprises that employ 61 to 200 employees. </a:t>
          </a:r>
          <a:endParaRPr lang="en-US" sz="1400" kern="1200" dirty="0"/>
        </a:p>
        <a:p>
          <a:pPr marL="365760" lvl="1" indent="-114300" algn="l" defTabSz="622300" rtl="0">
            <a:lnSpc>
              <a:spcPct val="90000"/>
            </a:lnSpc>
            <a:spcBef>
              <a:spcPct val="0"/>
            </a:spcBef>
            <a:spcAft>
              <a:spcPct val="15000"/>
            </a:spcAft>
            <a:buChar char="••"/>
          </a:pPr>
          <a:r>
            <a:rPr lang="en-GB" sz="1400" kern="1200" dirty="0" smtClean="0"/>
            <a:t>8% for enterprises that employ 201 to 500 employees. </a:t>
          </a:r>
          <a:endParaRPr lang="en-US" sz="1400" kern="1200" dirty="0"/>
        </a:p>
        <a:p>
          <a:pPr marL="365760" lvl="1" indent="-114300" algn="l" defTabSz="622300" rtl="0">
            <a:lnSpc>
              <a:spcPct val="90000"/>
            </a:lnSpc>
            <a:spcBef>
              <a:spcPct val="0"/>
            </a:spcBef>
            <a:spcAft>
              <a:spcPct val="15000"/>
            </a:spcAft>
            <a:buChar char="••"/>
          </a:pPr>
          <a:r>
            <a:rPr lang="en-US" sz="1400" kern="1200" dirty="0" smtClean="0"/>
            <a:t>Additional 4% </a:t>
          </a:r>
          <a:r>
            <a:rPr lang="en-GB" sz="1400" kern="1200" dirty="0" smtClean="0"/>
            <a:t>for every 500 employees (capped at 110 apprentices per year).</a:t>
          </a:r>
          <a:endParaRPr lang="en-GB" sz="1400" kern="1200" dirty="0"/>
        </a:p>
        <a:p>
          <a:pPr marL="365760" lvl="1" indent="-114300" algn="l" defTabSz="622300" rtl="0">
            <a:lnSpc>
              <a:spcPct val="90000"/>
            </a:lnSpc>
            <a:spcBef>
              <a:spcPct val="0"/>
            </a:spcBef>
            <a:spcAft>
              <a:spcPct val="15000"/>
            </a:spcAft>
            <a:buChar char="••"/>
          </a:pPr>
          <a:r>
            <a:rPr lang="en-GB" sz="1400" kern="1200" dirty="0" smtClean="0"/>
            <a:t>Alternatively, tax in lieu of training apprentices equal to 1% of the total annual salary of all employees per year can be paid to the MLVT/DLVT.</a:t>
          </a:r>
          <a:endParaRPr lang="en-US" sz="1400" kern="1200" dirty="0"/>
        </a:p>
      </dsp:txBody>
      <dsp:txXfrm>
        <a:off x="1760229" y="3101172"/>
        <a:ext cx="6272572" cy="1923030"/>
      </dsp:txXfrm>
    </dsp:sp>
    <dsp:sp modelId="{623C3530-2E9E-4D79-9515-9F09BC7D2E9B}">
      <dsp:nvSpPr>
        <dsp:cNvPr id="0" name=""/>
        <dsp:cNvSpPr/>
      </dsp:nvSpPr>
      <dsp:spPr>
        <a:xfrm>
          <a:off x="0" y="3015879"/>
          <a:ext cx="1795428" cy="2093616"/>
        </a:xfrm>
        <a:prstGeom prst="round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US" sz="2200" b="1" kern="1200" dirty="0" smtClean="0">
              <a:solidFill>
                <a:srgbClr val="00463C"/>
              </a:solidFill>
            </a:rPr>
            <a:t>Apprentices</a:t>
          </a:r>
          <a:endParaRPr lang="en-US" sz="2200" kern="1200" dirty="0">
            <a:solidFill>
              <a:srgbClr val="00463C"/>
            </a:solidFill>
          </a:endParaRPr>
        </a:p>
      </dsp:txBody>
      <dsp:txXfrm>
        <a:off x="87646" y="3103525"/>
        <a:ext cx="1620136" cy="191832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FF0B6-4CDF-4714-BBA9-29BC139647EE}">
      <dsp:nvSpPr>
        <dsp:cNvPr id="0" name=""/>
        <dsp:cNvSpPr/>
      </dsp:nvSpPr>
      <dsp:spPr>
        <a:xfrm>
          <a:off x="-6025072" y="-921917"/>
          <a:ext cx="7172427" cy="7172427"/>
        </a:xfrm>
        <a:prstGeom prst="blockArc">
          <a:avLst>
            <a:gd name="adj1" fmla="val 18900000"/>
            <a:gd name="adj2" fmla="val 2700000"/>
            <a:gd name="adj3" fmla="val 301"/>
          </a:avLst>
        </a:prstGeom>
        <a:noFill/>
        <a:ln w="25400" cap="flat" cmpd="sng" algn="ctr">
          <a:solidFill>
            <a:srgbClr val="00463C"/>
          </a:solidFill>
          <a:prstDash val="solid"/>
        </a:ln>
        <a:effectLst/>
      </dsp:spPr>
      <dsp:style>
        <a:lnRef idx="2">
          <a:scrgbClr r="0" g="0" b="0"/>
        </a:lnRef>
        <a:fillRef idx="0">
          <a:scrgbClr r="0" g="0" b="0"/>
        </a:fillRef>
        <a:effectRef idx="0">
          <a:scrgbClr r="0" g="0" b="0"/>
        </a:effectRef>
        <a:fontRef idx="minor"/>
      </dsp:style>
    </dsp:sp>
    <dsp:sp modelId="{21C1BA07-E847-4DD5-B4A4-B89C1CCF214F}">
      <dsp:nvSpPr>
        <dsp:cNvPr id="0" name=""/>
        <dsp:cNvSpPr/>
      </dsp:nvSpPr>
      <dsp:spPr>
        <a:xfrm>
          <a:off x="600506" y="409662"/>
          <a:ext cx="7173206"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Recap</a:t>
          </a:r>
          <a:endParaRPr lang="en-US" sz="2400" b="0" kern="1200" dirty="0">
            <a:solidFill>
              <a:schemeClr val="tx1"/>
            </a:solidFill>
          </a:endParaRPr>
        </a:p>
      </dsp:txBody>
      <dsp:txXfrm>
        <a:off x="600506" y="409662"/>
        <a:ext cx="7173206" cy="819750"/>
      </dsp:txXfrm>
    </dsp:sp>
    <dsp:sp modelId="{58D61993-132F-48F3-A634-016D752F7500}">
      <dsp:nvSpPr>
        <dsp:cNvPr id="0" name=""/>
        <dsp:cNvSpPr/>
      </dsp:nvSpPr>
      <dsp:spPr>
        <a:xfrm>
          <a:off x="88161" y="307193"/>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683D2C90-CE7A-4AD6-84AE-9334A313FE7F}">
      <dsp:nvSpPr>
        <dsp:cNvPr id="0" name=""/>
        <dsp:cNvSpPr/>
      </dsp:nvSpPr>
      <dsp:spPr>
        <a:xfrm>
          <a:off x="1070487" y="1639501"/>
          <a:ext cx="6703224" cy="819750"/>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bg1"/>
              </a:solidFill>
            </a:rPr>
            <a:t>National Minimum Wage</a:t>
          </a:r>
          <a:endParaRPr lang="en-US" sz="2400" b="0" kern="1200" dirty="0">
            <a:solidFill>
              <a:schemeClr val="bg1"/>
            </a:solidFill>
          </a:endParaRPr>
        </a:p>
      </dsp:txBody>
      <dsp:txXfrm>
        <a:off x="1070487" y="1639501"/>
        <a:ext cx="6703224" cy="819750"/>
      </dsp:txXfrm>
    </dsp:sp>
    <dsp:sp modelId="{23043509-8A4F-4187-A4A0-E2B0FEF0C33E}">
      <dsp:nvSpPr>
        <dsp:cNvPr id="0" name=""/>
        <dsp:cNvSpPr/>
      </dsp:nvSpPr>
      <dsp:spPr>
        <a:xfrm>
          <a:off x="558143" y="1537032"/>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5DB160E7-9875-4B93-B716-5CF242A04C75}">
      <dsp:nvSpPr>
        <dsp:cNvPr id="0" name=""/>
        <dsp:cNvSpPr/>
      </dsp:nvSpPr>
      <dsp:spPr>
        <a:xfrm>
          <a:off x="1070487" y="2869340"/>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Labour Law Amendments </a:t>
          </a:r>
          <a:endParaRPr lang="en-US" sz="2400" b="0" kern="1200" dirty="0">
            <a:solidFill>
              <a:schemeClr val="tx1"/>
            </a:solidFill>
          </a:endParaRPr>
        </a:p>
      </dsp:txBody>
      <dsp:txXfrm>
        <a:off x="1070487" y="2869340"/>
        <a:ext cx="6703224" cy="819750"/>
      </dsp:txXfrm>
    </dsp:sp>
    <dsp:sp modelId="{11AAC05C-86B3-4E5E-85DB-FEF8F89C56D0}">
      <dsp:nvSpPr>
        <dsp:cNvPr id="0" name=""/>
        <dsp:cNvSpPr/>
      </dsp:nvSpPr>
      <dsp:spPr>
        <a:xfrm>
          <a:off x="558143" y="2766871"/>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0BD085CE-187E-4498-BA58-76185F201FD4}">
      <dsp:nvSpPr>
        <dsp:cNvPr id="0" name=""/>
        <dsp:cNvSpPr/>
      </dsp:nvSpPr>
      <dsp:spPr>
        <a:xfrm>
          <a:off x="600506" y="4099179"/>
          <a:ext cx="7173206" cy="819750"/>
        </a:xfrm>
        <a:prstGeom prst="rect">
          <a:avLst/>
        </a:prstGeom>
        <a:solidFill>
          <a:srgbClr val="EBE72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Other Reforms</a:t>
          </a:r>
          <a:endParaRPr lang="en-US" sz="2400" b="0" kern="1200" dirty="0">
            <a:solidFill>
              <a:schemeClr val="tx1"/>
            </a:solidFill>
          </a:endParaRPr>
        </a:p>
      </dsp:txBody>
      <dsp:txXfrm>
        <a:off x="600506" y="4099179"/>
        <a:ext cx="7173206" cy="819750"/>
      </dsp:txXfrm>
    </dsp:sp>
    <dsp:sp modelId="{89AC2CF8-F5BB-431A-9ED9-4A70247B0884}">
      <dsp:nvSpPr>
        <dsp:cNvPr id="0" name=""/>
        <dsp:cNvSpPr/>
      </dsp:nvSpPr>
      <dsp:spPr>
        <a:xfrm>
          <a:off x="88161" y="3996710"/>
          <a:ext cx="1024688" cy="1024688"/>
        </a:xfrm>
        <a:prstGeom prst="ellipse">
          <a:avLst/>
        </a:prstGeom>
        <a:solidFill>
          <a:schemeClr val="lt1">
            <a:hueOff val="0"/>
            <a:satOff val="0"/>
            <a:lumOff val="0"/>
            <a:alphaOff val="0"/>
          </a:schemeClr>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FF0B6-4CDF-4714-BBA9-29BC139647EE}">
      <dsp:nvSpPr>
        <dsp:cNvPr id="0" name=""/>
        <dsp:cNvSpPr/>
      </dsp:nvSpPr>
      <dsp:spPr>
        <a:xfrm>
          <a:off x="-6025072" y="-921917"/>
          <a:ext cx="7172427" cy="7172427"/>
        </a:xfrm>
        <a:prstGeom prst="blockArc">
          <a:avLst>
            <a:gd name="adj1" fmla="val 18900000"/>
            <a:gd name="adj2" fmla="val 2700000"/>
            <a:gd name="adj3" fmla="val 301"/>
          </a:avLst>
        </a:prstGeom>
        <a:noFill/>
        <a:ln w="25400" cap="flat" cmpd="sng" algn="ctr">
          <a:solidFill>
            <a:srgbClr val="00463C"/>
          </a:solidFill>
          <a:prstDash val="solid"/>
        </a:ln>
        <a:effectLst/>
      </dsp:spPr>
      <dsp:style>
        <a:lnRef idx="2">
          <a:scrgbClr r="0" g="0" b="0"/>
        </a:lnRef>
        <a:fillRef idx="0">
          <a:scrgbClr r="0" g="0" b="0"/>
        </a:fillRef>
        <a:effectRef idx="0">
          <a:scrgbClr r="0" g="0" b="0"/>
        </a:effectRef>
        <a:fontRef idx="minor"/>
      </dsp:style>
    </dsp:sp>
    <dsp:sp modelId="{21C1BA07-E847-4DD5-B4A4-B89C1CCF214F}">
      <dsp:nvSpPr>
        <dsp:cNvPr id="0" name=""/>
        <dsp:cNvSpPr/>
      </dsp:nvSpPr>
      <dsp:spPr>
        <a:xfrm>
          <a:off x="600506" y="409662"/>
          <a:ext cx="7173206"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Recap</a:t>
          </a:r>
          <a:endParaRPr lang="en-US" sz="2400" b="0" kern="1200" dirty="0">
            <a:solidFill>
              <a:schemeClr val="tx1"/>
            </a:solidFill>
          </a:endParaRPr>
        </a:p>
      </dsp:txBody>
      <dsp:txXfrm>
        <a:off x="600506" y="409662"/>
        <a:ext cx="7173206" cy="819750"/>
      </dsp:txXfrm>
    </dsp:sp>
    <dsp:sp modelId="{58D61993-132F-48F3-A634-016D752F7500}">
      <dsp:nvSpPr>
        <dsp:cNvPr id="0" name=""/>
        <dsp:cNvSpPr/>
      </dsp:nvSpPr>
      <dsp:spPr>
        <a:xfrm>
          <a:off x="88161" y="307193"/>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683D2C90-CE7A-4AD6-84AE-9334A313FE7F}">
      <dsp:nvSpPr>
        <dsp:cNvPr id="0" name=""/>
        <dsp:cNvSpPr/>
      </dsp:nvSpPr>
      <dsp:spPr>
        <a:xfrm>
          <a:off x="1070487" y="1639501"/>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National Minimum Wage</a:t>
          </a:r>
          <a:endParaRPr lang="en-US" sz="2400" b="0" kern="1200" dirty="0">
            <a:solidFill>
              <a:schemeClr val="tx1"/>
            </a:solidFill>
          </a:endParaRPr>
        </a:p>
      </dsp:txBody>
      <dsp:txXfrm>
        <a:off x="1070487" y="1639501"/>
        <a:ext cx="6703224" cy="819750"/>
      </dsp:txXfrm>
    </dsp:sp>
    <dsp:sp modelId="{23043509-8A4F-4187-A4A0-E2B0FEF0C33E}">
      <dsp:nvSpPr>
        <dsp:cNvPr id="0" name=""/>
        <dsp:cNvSpPr/>
      </dsp:nvSpPr>
      <dsp:spPr>
        <a:xfrm>
          <a:off x="558143" y="1537032"/>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5DB160E7-9875-4B93-B716-5CF242A04C75}">
      <dsp:nvSpPr>
        <dsp:cNvPr id="0" name=""/>
        <dsp:cNvSpPr/>
      </dsp:nvSpPr>
      <dsp:spPr>
        <a:xfrm>
          <a:off x="1070487" y="2869340"/>
          <a:ext cx="6703224" cy="819750"/>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bg1"/>
              </a:solidFill>
            </a:rPr>
            <a:t>Labour Law Amendments </a:t>
          </a:r>
          <a:endParaRPr lang="en-US" sz="2400" b="0" kern="1200" dirty="0">
            <a:solidFill>
              <a:schemeClr val="bg1"/>
            </a:solidFill>
          </a:endParaRPr>
        </a:p>
      </dsp:txBody>
      <dsp:txXfrm>
        <a:off x="1070487" y="2869340"/>
        <a:ext cx="6703224" cy="819750"/>
      </dsp:txXfrm>
    </dsp:sp>
    <dsp:sp modelId="{11AAC05C-86B3-4E5E-85DB-FEF8F89C56D0}">
      <dsp:nvSpPr>
        <dsp:cNvPr id="0" name=""/>
        <dsp:cNvSpPr/>
      </dsp:nvSpPr>
      <dsp:spPr>
        <a:xfrm>
          <a:off x="558143" y="2766871"/>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0BD085CE-187E-4498-BA58-76185F201FD4}">
      <dsp:nvSpPr>
        <dsp:cNvPr id="0" name=""/>
        <dsp:cNvSpPr/>
      </dsp:nvSpPr>
      <dsp:spPr>
        <a:xfrm>
          <a:off x="600506" y="4099179"/>
          <a:ext cx="7173206" cy="819750"/>
        </a:xfrm>
        <a:prstGeom prst="rect">
          <a:avLst/>
        </a:prstGeom>
        <a:solidFill>
          <a:srgbClr val="EBE72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Other Reforms</a:t>
          </a:r>
          <a:endParaRPr lang="en-US" sz="2400" b="0" kern="1200" dirty="0">
            <a:solidFill>
              <a:schemeClr val="tx1"/>
            </a:solidFill>
          </a:endParaRPr>
        </a:p>
      </dsp:txBody>
      <dsp:txXfrm>
        <a:off x="600506" y="4099179"/>
        <a:ext cx="7173206" cy="819750"/>
      </dsp:txXfrm>
    </dsp:sp>
    <dsp:sp modelId="{89AC2CF8-F5BB-431A-9ED9-4A70247B0884}">
      <dsp:nvSpPr>
        <dsp:cNvPr id="0" name=""/>
        <dsp:cNvSpPr/>
      </dsp:nvSpPr>
      <dsp:spPr>
        <a:xfrm>
          <a:off x="88161" y="3996710"/>
          <a:ext cx="1024688" cy="1024688"/>
        </a:xfrm>
        <a:prstGeom prst="ellipse">
          <a:avLst/>
        </a:prstGeom>
        <a:solidFill>
          <a:schemeClr val="lt1">
            <a:hueOff val="0"/>
            <a:satOff val="0"/>
            <a:lumOff val="0"/>
            <a:alphaOff val="0"/>
          </a:schemeClr>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4E30E-57C1-436A-A413-0C1D9C3DE69F}">
      <dsp:nvSpPr>
        <dsp:cNvPr id="0" name=""/>
        <dsp:cNvSpPr/>
      </dsp:nvSpPr>
      <dsp:spPr>
        <a:xfrm>
          <a:off x="4144" y="0"/>
          <a:ext cx="3986810" cy="5194125"/>
        </a:xfrm>
        <a:prstGeom prst="roundRect">
          <a:avLst>
            <a:gd name="adj" fmla="val 10000"/>
          </a:avLst>
        </a:prstGeom>
        <a:solidFill>
          <a:srgbClr val="004D3F"/>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bg1"/>
              </a:solidFill>
              <a:effectLst/>
              <a:latin typeface="Calibri"/>
              <a:ea typeface="Calibri"/>
              <a:cs typeface="DaunPenh"/>
            </a:rPr>
            <a:t>Labour Law 1997</a:t>
          </a:r>
          <a:endParaRPr lang="en-US" sz="2800" kern="1200" dirty="0">
            <a:solidFill>
              <a:schemeClr val="bg1"/>
            </a:solidFill>
          </a:endParaRPr>
        </a:p>
      </dsp:txBody>
      <dsp:txXfrm>
        <a:off x="4144" y="0"/>
        <a:ext cx="3986810" cy="1558237"/>
      </dsp:txXfrm>
    </dsp:sp>
    <dsp:sp modelId="{E9B30765-EBE8-45DB-A05F-9E13E4629684}">
      <dsp:nvSpPr>
        <dsp:cNvPr id="0" name=""/>
        <dsp:cNvSpPr/>
      </dsp:nvSpPr>
      <dsp:spPr>
        <a:xfrm>
          <a:off x="262521" y="1185177"/>
          <a:ext cx="3474712" cy="2542851"/>
        </a:xfrm>
        <a:prstGeom prst="roundRect">
          <a:avLst>
            <a:gd name="adj" fmla="val 10000"/>
          </a:avLst>
        </a:prstGeom>
        <a:solidFill>
          <a:schemeClr val="bg1">
            <a:lumMod val="8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algn="ctr" defTabSz="711200">
            <a:lnSpc>
              <a:spcPct val="90000"/>
            </a:lnSpc>
            <a:spcBef>
              <a:spcPct val="0"/>
            </a:spcBef>
            <a:spcAft>
              <a:spcPct val="35000"/>
            </a:spcAft>
          </a:pPr>
          <a:r>
            <a:rPr lang="en-GB" sz="1600" b="1" kern="1200" dirty="0" smtClean="0">
              <a:solidFill>
                <a:schemeClr val="tx1"/>
              </a:solidFill>
            </a:rPr>
            <a:t>Art 89</a:t>
          </a:r>
          <a:r>
            <a:rPr lang="en-GB" sz="1600" b="0" kern="1200" dirty="0" smtClean="0">
              <a:solidFill>
                <a:schemeClr val="tx1"/>
              </a:solidFill>
            </a:rPr>
            <a:t>: Indemnity for dismissal, amount depends on employment seniority. The employment length from </a:t>
          </a:r>
          <a:r>
            <a:rPr lang="en-US" sz="1600" b="0" kern="1200" dirty="0" smtClean="0">
              <a:solidFill>
                <a:schemeClr val="tx1"/>
              </a:solidFill>
            </a:rPr>
            <a:t>6-12 months: 7 days salary and benefits; more 1 year: 15 days salary and benefits </a:t>
          </a:r>
          <a:r>
            <a:rPr lang="en-GB" sz="1600" b="0" kern="1200" dirty="0" smtClean="0">
              <a:solidFill>
                <a:schemeClr val="tx1"/>
              </a:solidFill>
            </a:rPr>
            <a:t>(length of service but capped at 6 months of wages and fringe benefits)</a:t>
          </a:r>
          <a:r>
            <a:rPr lang="en-US" sz="1600" b="0" kern="1200" dirty="0" smtClean="0">
              <a:solidFill>
                <a:schemeClr val="tx1"/>
              </a:solidFill>
            </a:rPr>
            <a:t>. </a:t>
          </a:r>
          <a:r>
            <a:rPr lang="en-GB" sz="1600" b="0" kern="1200" dirty="0" smtClean="0">
              <a:solidFill>
                <a:schemeClr val="tx1"/>
              </a:solidFill>
            </a:rPr>
            <a:t>Payable upon termination by employer (except for serious misconduct). </a:t>
          </a:r>
        </a:p>
      </dsp:txBody>
      <dsp:txXfrm>
        <a:off x="336999" y="1259655"/>
        <a:ext cx="3325756" cy="2393895"/>
      </dsp:txXfrm>
    </dsp:sp>
    <dsp:sp modelId="{A6D6AD6F-A443-406B-8D0A-FC3DBD91CC51}">
      <dsp:nvSpPr>
        <dsp:cNvPr id="0" name=""/>
        <dsp:cNvSpPr/>
      </dsp:nvSpPr>
      <dsp:spPr>
        <a:xfrm>
          <a:off x="242779" y="3885464"/>
          <a:ext cx="3474712" cy="808439"/>
        </a:xfrm>
        <a:prstGeom prst="roundRect">
          <a:avLst>
            <a:gd name="adj" fmla="val 10000"/>
          </a:avLst>
        </a:prstGeom>
        <a:solidFill>
          <a:schemeClr val="bg1">
            <a:lumMod val="8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algn="ctr" defTabSz="711200">
            <a:lnSpc>
              <a:spcPct val="90000"/>
            </a:lnSpc>
            <a:spcBef>
              <a:spcPct val="0"/>
            </a:spcBef>
            <a:spcAft>
              <a:spcPct val="35000"/>
            </a:spcAft>
          </a:pPr>
          <a:r>
            <a:rPr lang="en-US" sz="1600" b="1" kern="1200" dirty="0" smtClean="0">
              <a:solidFill>
                <a:schemeClr val="tx1"/>
              </a:solidFill>
            </a:rPr>
            <a:t>Art 91</a:t>
          </a:r>
          <a:r>
            <a:rPr lang="en-US" sz="1600" kern="1200" dirty="0" smtClean="0">
              <a:solidFill>
                <a:schemeClr val="tx1"/>
              </a:solidFill>
            </a:rPr>
            <a:t>: The amount of damages is equal to the amount of indemnity for dismissal.</a:t>
          </a:r>
          <a:endParaRPr lang="en-US" sz="1600" kern="1200" dirty="0">
            <a:solidFill>
              <a:schemeClr val="tx1"/>
            </a:solidFill>
          </a:endParaRPr>
        </a:p>
      </dsp:txBody>
      <dsp:txXfrm>
        <a:off x="266457" y="3909142"/>
        <a:ext cx="3427356" cy="761083"/>
      </dsp:txXfrm>
    </dsp:sp>
    <dsp:sp modelId="{99B922F7-2AD6-45C2-B44E-4C8E3E4AF634}">
      <dsp:nvSpPr>
        <dsp:cNvPr id="0" name=""/>
        <dsp:cNvSpPr/>
      </dsp:nvSpPr>
      <dsp:spPr>
        <a:xfrm>
          <a:off x="4289965" y="0"/>
          <a:ext cx="3986810" cy="5194125"/>
        </a:xfrm>
        <a:prstGeom prst="roundRect">
          <a:avLst>
            <a:gd name="adj" fmla="val 10000"/>
          </a:avLst>
        </a:prstGeom>
        <a:solidFill>
          <a:srgbClr val="004D3F"/>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lt1"/>
              </a:solidFill>
              <a:latin typeface="Calibri"/>
              <a:ea typeface="Calibri"/>
              <a:cs typeface="DaunPenh"/>
            </a:rPr>
            <a:t>Labour Law 2018</a:t>
          </a:r>
          <a:endParaRPr lang="en-US" sz="2800" kern="1200" dirty="0">
            <a:solidFill>
              <a:schemeClr val="bg1"/>
            </a:solidFill>
          </a:endParaRPr>
        </a:p>
      </dsp:txBody>
      <dsp:txXfrm>
        <a:off x="4289965" y="0"/>
        <a:ext cx="3986810" cy="1558237"/>
      </dsp:txXfrm>
    </dsp:sp>
    <dsp:sp modelId="{85539664-3AED-4D80-90F9-CC157F3FAB39}">
      <dsp:nvSpPr>
        <dsp:cNvPr id="0" name=""/>
        <dsp:cNvSpPr/>
      </dsp:nvSpPr>
      <dsp:spPr>
        <a:xfrm>
          <a:off x="4510978" y="1177680"/>
          <a:ext cx="3612783" cy="2207128"/>
        </a:xfrm>
        <a:prstGeom prst="roundRect">
          <a:avLst>
            <a:gd name="adj" fmla="val 10000"/>
          </a:avLst>
        </a:prstGeom>
        <a:solidFill>
          <a:schemeClr val="bg1">
            <a:lumMod val="8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algn="ctr" defTabSz="711200" rtl="0">
            <a:lnSpc>
              <a:spcPct val="90000"/>
            </a:lnSpc>
            <a:spcBef>
              <a:spcPct val="0"/>
            </a:spcBef>
            <a:spcAft>
              <a:spcPct val="35000"/>
            </a:spcAft>
          </a:pPr>
          <a:r>
            <a:rPr lang="en-US" sz="1600" b="1" kern="1200" dirty="0" smtClean="0">
              <a:solidFill>
                <a:schemeClr val="tx1"/>
              </a:solidFill>
            </a:rPr>
            <a:t>Art 89</a:t>
          </a:r>
          <a:r>
            <a:rPr lang="en-US" sz="1600" kern="1200" dirty="0" smtClean="0">
              <a:solidFill>
                <a:schemeClr val="tx1"/>
              </a:solidFill>
            </a:rPr>
            <a:t>: Seniority payment paid 15 days/year (7.5 days every 6 months). </a:t>
          </a:r>
          <a:r>
            <a:rPr lang="en-US" sz="1600" kern="1200" dirty="0" smtClean="0">
              <a:solidFill>
                <a:schemeClr val="dk1"/>
              </a:solidFill>
              <a:latin typeface="+mn-lt"/>
              <a:ea typeface="+mn-ea"/>
              <a:cs typeface="+mn-cs"/>
            </a:rPr>
            <a:t>Upon </a:t>
          </a:r>
          <a:r>
            <a:rPr lang="en-US" sz="1600" kern="1200" dirty="0" smtClean="0">
              <a:solidFill>
                <a:schemeClr val="tx1"/>
              </a:solidFill>
            </a:rPr>
            <a:t>termination </a:t>
          </a:r>
          <a:r>
            <a:rPr lang="en-GB" sz="1600" kern="1200" dirty="0" smtClean="0">
              <a:solidFill>
                <a:schemeClr val="tx1"/>
              </a:solidFill>
            </a:rPr>
            <a:t>(other than serious misconduct)</a:t>
          </a:r>
          <a:r>
            <a:rPr lang="en-US" sz="1600" kern="1200" dirty="0" smtClean="0">
              <a:solidFill>
                <a:schemeClr val="tx1"/>
              </a:solidFill>
            </a:rPr>
            <a:t>, remaining seniority payment from 1 month up to 6 months of seniority payment </a:t>
          </a:r>
          <a:r>
            <a:rPr lang="en-US" sz="1600" kern="1200" dirty="0" smtClean="0">
              <a:solidFill>
                <a:schemeClr val="dk1"/>
              </a:solidFill>
              <a:latin typeface="+mn-lt"/>
              <a:ea typeface="+mn-ea"/>
              <a:cs typeface="+mn-cs"/>
            </a:rPr>
            <a:t>which will be equal to 7 days of wage and fringe benefits.</a:t>
          </a:r>
          <a:endParaRPr lang="en-US" sz="1600" kern="1200" dirty="0">
            <a:solidFill>
              <a:schemeClr val="dk1"/>
            </a:solidFill>
            <a:latin typeface="+mn-lt"/>
            <a:ea typeface="+mn-ea"/>
            <a:cs typeface="+mn-cs"/>
          </a:endParaRPr>
        </a:p>
      </dsp:txBody>
      <dsp:txXfrm>
        <a:off x="4575623" y="1242325"/>
        <a:ext cx="3483493" cy="2077838"/>
      </dsp:txXfrm>
    </dsp:sp>
    <dsp:sp modelId="{DC054C60-7F98-43B5-9953-E81D5615A0A3}">
      <dsp:nvSpPr>
        <dsp:cNvPr id="0" name=""/>
        <dsp:cNvSpPr/>
      </dsp:nvSpPr>
      <dsp:spPr>
        <a:xfrm>
          <a:off x="4528137" y="3561028"/>
          <a:ext cx="3583249" cy="1011893"/>
        </a:xfrm>
        <a:prstGeom prst="roundRect">
          <a:avLst>
            <a:gd name="adj" fmla="val 10000"/>
          </a:avLst>
        </a:prstGeom>
        <a:solidFill>
          <a:schemeClr val="bg1">
            <a:lumMod val="85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algn="ctr" defTabSz="711200">
            <a:lnSpc>
              <a:spcPct val="90000"/>
            </a:lnSpc>
            <a:spcBef>
              <a:spcPct val="0"/>
            </a:spcBef>
            <a:spcAft>
              <a:spcPct val="35000"/>
            </a:spcAft>
          </a:pPr>
          <a:r>
            <a:rPr lang="en-US" sz="1600" b="1" kern="1200" dirty="0" smtClean="0">
              <a:solidFill>
                <a:schemeClr val="tx1"/>
              </a:solidFill>
            </a:rPr>
            <a:t>Art 91</a:t>
          </a:r>
          <a:r>
            <a:rPr lang="en-US" sz="1600" kern="1200" dirty="0" smtClean="0">
              <a:solidFill>
                <a:schemeClr val="tx1"/>
              </a:solidFill>
            </a:rPr>
            <a:t>: The amount of damages is equal to the amount of seniority payment.</a:t>
          </a:r>
          <a:endParaRPr lang="en-US" sz="1600" kern="1200" dirty="0">
            <a:solidFill>
              <a:schemeClr val="tx1"/>
            </a:solidFill>
          </a:endParaRPr>
        </a:p>
      </dsp:txBody>
      <dsp:txXfrm>
        <a:off x="4557774" y="3590665"/>
        <a:ext cx="3523975" cy="9526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FF0B6-4CDF-4714-BBA9-29BC139647EE}">
      <dsp:nvSpPr>
        <dsp:cNvPr id="0" name=""/>
        <dsp:cNvSpPr/>
      </dsp:nvSpPr>
      <dsp:spPr>
        <a:xfrm>
          <a:off x="-6025072" y="-921917"/>
          <a:ext cx="7172427" cy="7172427"/>
        </a:xfrm>
        <a:prstGeom prst="blockArc">
          <a:avLst>
            <a:gd name="adj1" fmla="val 18900000"/>
            <a:gd name="adj2" fmla="val 2700000"/>
            <a:gd name="adj3" fmla="val 301"/>
          </a:avLst>
        </a:prstGeom>
        <a:noFill/>
        <a:ln w="25400" cap="flat" cmpd="sng" algn="ctr">
          <a:solidFill>
            <a:srgbClr val="00463C"/>
          </a:solidFill>
          <a:prstDash val="solid"/>
        </a:ln>
        <a:effectLst/>
      </dsp:spPr>
      <dsp:style>
        <a:lnRef idx="2">
          <a:scrgbClr r="0" g="0" b="0"/>
        </a:lnRef>
        <a:fillRef idx="0">
          <a:scrgbClr r="0" g="0" b="0"/>
        </a:fillRef>
        <a:effectRef idx="0">
          <a:scrgbClr r="0" g="0" b="0"/>
        </a:effectRef>
        <a:fontRef idx="minor"/>
      </dsp:style>
    </dsp:sp>
    <dsp:sp modelId="{21C1BA07-E847-4DD5-B4A4-B89C1CCF214F}">
      <dsp:nvSpPr>
        <dsp:cNvPr id="0" name=""/>
        <dsp:cNvSpPr/>
      </dsp:nvSpPr>
      <dsp:spPr>
        <a:xfrm>
          <a:off x="600506" y="409662"/>
          <a:ext cx="7173206"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Recap</a:t>
          </a:r>
          <a:endParaRPr lang="en-US" sz="2400" b="0" kern="1200" dirty="0">
            <a:solidFill>
              <a:schemeClr val="tx1"/>
            </a:solidFill>
          </a:endParaRPr>
        </a:p>
      </dsp:txBody>
      <dsp:txXfrm>
        <a:off x="600506" y="409662"/>
        <a:ext cx="7173206" cy="819750"/>
      </dsp:txXfrm>
    </dsp:sp>
    <dsp:sp modelId="{58D61993-132F-48F3-A634-016D752F7500}">
      <dsp:nvSpPr>
        <dsp:cNvPr id="0" name=""/>
        <dsp:cNvSpPr/>
      </dsp:nvSpPr>
      <dsp:spPr>
        <a:xfrm>
          <a:off x="88161" y="307193"/>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683D2C90-CE7A-4AD6-84AE-9334A313FE7F}">
      <dsp:nvSpPr>
        <dsp:cNvPr id="0" name=""/>
        <dsp:cNvSpPr/>
      </dsp:nvSpPr>
      <dsp:spPr>
        <a:xfrm>
          <a:off x="1070487" y="1639501"/>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National Minimum Wage</a:t>
          </a:r>
          <a:endParaRPr lang="en-US" sz="2400" b="0" kern="1200" dirty="0">
            <a:solidFill>
              <a:schemeClr val="tx1"/>
            </a:solidFill>
          </a:endParaRPr>
        </a:p>
      </dsp:txBody>
      <dsp:txXfrm>
        <a:off x="1070487" y="1639501"/>
        <a:ext cx="6703224" cy="819750"/>
      </dsp:txXfrm>
    </dsp:sp>
    <dsp:sp modelId="{23043509-8A4F-4187-A4A0-E2B0FEF0C33E}">
      <dsp:nvSpPr>
        <dsp:cNvPr id="0" name=""/>
        <dsp:cNvSpPr/>
      </dsp:nvSpPr>
      <dsp:spPr>
        <a:xfrm>
          <a:off x="558143" y="1537032"/>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5DB160E7-9875-4B93-B716-5CF242A04C75}">
      <dsp:nvSpPr>
        <dsp:cNvPr id="0" name=""/>
        <dsp:cNvSpPr/>
      </dsp:nvSpPr>
      <dsp:spPr>
        <a:xfrm>
          <a:off x="1070487" y="2869340"/>
          <a:ext cx="6703224" cy="81975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tx1"/>
              </a:solidFill>
            </a:rPr>
            <a:t>Labour Law Amendments </a:t>
          </a:r>
          <a:endParaRPr lang="en-US" sz="2400" b="0" kern="1200" dirty="0">
            <a:solidFill>
              <a:schemeClr val="tx1"/>
            </a:solidFill>
          </a:endParaRPr>
        </a:p>
      </dsp:txBody>
      <dsp:txXfrm>
        <a:off x="1070487" y="2869340"/>
        <a:ext cx="6703224" cy="819750"/>
      </dsp:txXfrm>
    </dsp:sp>
    <dsp:sp modelId="{11AAC05C-86B3-4E5E-85DB-FEF8F89C56D0}">
      <dsp:nvSpPr>
        <dsp:cNvPr id="0" name=""/>
        <dsp:cNvSpPr/>
      </dsp:nvSpPr>
      <dsp:spPr>
        <a:xfrm>
          <a:off x="558143" y="2766871"/>
          <a:ext cx="1024688" cy="1024688"/>
        </a:xfrm>
        <a:prstGeom prst="ellipse">
          <a:avLst/>
        </a:prstGeom>
        <a:solidFill>
          <a:schemeClr val="bg1"/>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 modelId="{0BD085CE-187E-4498-BA58-76185F201FD4}">
      <dsp:nvSpPr>
        <dsp:cNvPr id="0" name=""/>
        <dsp:cNvSpPr/>
      </dsp:nvSpPr>
      <dsp:spPr>
        <a:xfrm>
          <a:off x="600506" y="4099179"/>
          <a:ext cx="7173206" cy="819750"/>
        </a:xfrm>
        <a:prstGeom prst="rect">
          <a:avLst/>
        </a:prstGeom>
        <a:solidFill>
          <a:srgbClr val="004D3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677" tIns="60960" rIns="60960" bIns="60960" numCol="1" spcCol="1270" anchor="ctr" anchorCtr="0">
          <a:noAutofit/>
        </a:bodyPr>
        <a:lstStyle/>
        <a:p>
          <a:pPr lvl="0" algn="l" defTabSz="1066800" rtl="0">
            <a:lnSpc>
              <a:spcPct val="90000"/>
            </a:lnSpc>
            <a:spcBef>
              <a:spcPct val="0"/>
            </a:spcBef>
            <a:spcAft>
              <a:spcPct val="35000"/>
            </a:spcAft>
          </a:pPr>
          <a:r>
            <a:rPr lang="en-US" sz="2400" kern="1200" dirty="0" smtClean="0">
              <a:solidFill>
                <a:schemeClr val="bg1"/>
              </a:solidFill>
            </a:rPr>
            <a:t>Other Reforms</a:t>
          </a:r>
          <a:endParaRPr lang="en-US" sz="2400" b="0" kern="1200" dirty="0">
            <a:solidFill>
              <a:schemeClr val="bg1"/>
            </a:solidFill>
          </a:endParaRPr>
        </a:p>
      </dsp:txBody>
      <dsp:txXfrm>
        <a:off x="600506" y="4099179"/>
        <a:ext cx="7173206" cy="819750"/>
      </dsp:txXfrm>
    </dsp:sp>
    <dsp:sp modelId="{89AC2CF8-F5BB-431A-9ED9-4A70247B0884}">
      <dsp:nvSpPr>
        <dsp:cNvPr id="0" name=""/>
        <dsp:cNvSpPr/>
      </dsp:nvSpPr>
      <dsp:spPr>
        <a:xfrm>
          <a:off x="88161" y="3996710"/>
          <a:ext cx="1024688" cy="1024688"/>
        </a:xfrm>
        <a:prstGeom prst="ellipse">
          <a:avLst/>
        </a:prstGeom>
        <a:solidFill>
          <a:schemeClr val="lt1">
            <a:hueOff val="0"/>
            <a:satOff val="0"/>
            <a:lumOff val="0"/>
            <a:alphaOff val="0"/>
          </a:schemeClr>
        </a:solidFill>
        <a:ln w="25400" cap="flat" cmpd="sng" algn="ctr">
          <a:solidFill>
            <a:srgbClr val="00463C"/>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53E66-18BE-4CD9-952C-9BBEEAC1EA0F}">
      <dsp:nvSpPr>
        <dsp:cNvPr id="0" name=""/>
        <dsp:cNvSpPr/>
      </dsp:nvSpPr>
      <dsp:spPr>
        <a:xfrm>
          <a:off x="2591740" y="2185541"/>
          <a:ext cx="2140478" cy="864654"/>
        </a:xfrm>
        <a:prstGeom prst="ellipse">
          <a:avLst/>
        </a:prstGeom>
        <a:solidFill>
          <a:schemeClr val="tx1">
            <a:alpha val="49804"/>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Labour</a:t>
          </a:r>
          <a:endParaRPr lang="en-US" sz="1800" b="1" kern="1200" dirty="0">
            <a:solidFill>
              <a:schemeClr val="bg1"/>
            </a:solidFill>
          </a:endParaRPr>
        </a:p>
      </dsp:txBody>
      <dsp:txXfrm>
        <a:off x="2905206" y="2312167"/>
        <a:ext cx="1513546" cy="611402"/>
      </dsp:txXfrm>
    </dsp:sp>
    <dsp:sp modelId="{AE252AD6-5036-41F9-9045-23E071AB2194}">
      <dsp:nvSpPr>
        <dsp:cNvPr id="0" name=""/>
        <dsp:cNvSpPr/>
      </dsp:nvSpPr>
      <dsp:spPr>
        <a:xfrm rot="16200000">
          <a:off x="2996496" y="1509636"/>
          <a:ext cx="1330966" cy="20841"/>
        </a:xfrm>
        <a:custGeom>
          <a:avLst/>
          <a:gdLst/>
          <a:ahLst/>
          <a:cxnLst/>
          <a:rect l="0" t="0" r="0" b="0"/>
          <a:pathLst>
            <a:path>
              <a:moveTo>
                <a:pt x="0" y="10420"/>
              </a:moveTo>
              <a:lnTo>
                <a:pt x="1330966"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2996496" y="1486783"/>
        <a:ext cx="1330966" cy="66548"/>
      </dsp:txXfrm>
    </dsp:sp>
    <dsp:sp modelId="{04C2A22C-1179-4F69-AD06-53C473588AB1}">
      <dsp:nvSpPr>
        <dsp:cNvPr id="0" name=""/>
        <dsp:cNvSpPr/>
      </dsp:nvSpPr>
      <dsp:spPr>
        <a:xfrm>
          <a:off x="3019346" y="31613"/>
          <a:ext cx="1285266" cy="822961"/>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solidFill>
                <a:schemeClr val="tx1"/>
              </a:solidFill>
            </a:rPr>
            <a:t>Labor Law Compliance</a:t>
          </a:r>
          <a:endParaRPr lang="en-US" sz="1200" kern="1200" dirty="0">
            <a:solidFill>
              <a:schemeClr val="tx1"/>
            </a:solidFill>
          </a:endParaRPr>
        </a:p>
      </dsp:txBody>
      <dsp:txXfrm>
        <a:off x="3207569" y="152133"/>
        <a:ext cx="908820" cy="581921"/>
      </dsp:txXfrm>
    </dsp:sp>
    <dsp:sp modelId="{2882C70C-973F-4E32-9907-D9A05AD5F309}">
      <dsp:nvSpPr>
        <dsp:cNvPr id="0" name=""/>
        <dsp:cNvSpPr/>
      </dsp:nvSpPr>
      <dsp:spPr>
        <a:xfrm rot="18209304">
          <a:off x="3651762" y="1656624"/>
          <a:ext cx="1278552" cy="20841"/>
        </a:xfrm>
        <a:custGeom>
          <a:avLst/>
          <a:gdLst/>
          <a:ahLst/>
          <a:cxnLst/>
          <a:rect l="0" t="0" r="0" b="0"/>
          <a:pathLst>
            <a:path>
              <a:moveTo>
                <a:pt x="0" y="10420"/>
              </a:moveTo>
              <a:lnTo>
                <a:pt x="1278552"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3651762" y="1635081"/>
        <a:ext cx="1278552" cy="63927"/>
      </dsp:txXfrm>
    </dsp:sp>
    <dsp:sp modelId="{C017916C-231F-416E-B22B-C3E319D90DD8}">
      <dsp:nvSpPr>
        <dsp:cNvPr id="0" name=""/>
        <dsp:cNvSpPr/>
      </dsp:nvSpPr>
      <dsp:spPr>
        <a:xfrm>
          <a:off x="4264832" y="306851"/>
          <a:ext cx="1280155"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Labour Compliance Audits &amp; Training</a:t>
          </a:r>
          <a:endParaRPr lang="en-US" sz="1200" kern="1200" dirty="0">
            <a:solidFill>
              <a:schemeClr val="tx1"/>
            </a:solidFill>
          </a:endParaRPr>
        </a:p>
      </dsp:txBody>
      <dsp:txXfrm>
        <a:off x="4452306" y="433477"/>
        <a:ext cx="905207" cy="611402"/>
      </dsp:txXfrm>
    </dsp:sp>
    <dsp:sp modelId="{6D11F87A-426F-4D5A-B5BB-9F1A07FE9268}">
      <dsp:nvSpPr>
        <dsp:cNvPr id="0" name=""/>
        <dsp:cNvSpPr/>
      </dsp:nvSpPr>
      <dsp:spPr>
        <a:xfrm rot="19765242">
          <a:off x="4203655" y="2022613"/>
          <a:ext cx="896079" cy="20841"/>
        </a:xfrm>
        <a:custGeom>
          <a:avLst/>
          <a:gdLst/>
          <a:ahLst/>
          <a:cxnLst/>
          <a:rect l="0" t="0" r="0" b="0"/>
          <a:pathLst>
            <a:path>
              <a:moveTo>
                <a:pt x="0" y="10420"/>
              </a:moveTo>
              <a:lnTo>
                <a:pt x="896079"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4203655" y="2010632"/>
        <a:ext cx="896079" cy="44803"/>
      </dsp:txXfrm>
    </dsp:sp>
    <dsp:sp modelId="{9CAAC87A-285F-4718-BC15-CF876B619053}">
      <dsp:nvSpPr>
        <dsp:cNvPr id="0" name=""/>
        <dsp:cNvSpPr/>
      </dsp:nvSpPr>
      <dsp:spPr>
        <a:xfrm>
          <a:off x="4931900" y="1116042"/>
          <a:ext cx="1079988"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Tax &amp; Incentives</a:t>
          </a:r>
          <a:endParaRPr lang="en-US" sz="1200" kern="1200" dirty="0">
            <a:solidFill>
              <a:schemeClr val="tx1"/>
            </a:solidFill>
          </a:endParaRPr>
        </a:p>
      </dsp:txBody>
      <dsp:txXfrm>
        <a:off x="5090061" y="1242668"/>
        <a:ext cx="763666" cy="611402"/>
      </dsp:txXfrm>
    </dsp:sp>
    <dsp:sp modelId="{FB55E92B-5C8D-4BD4-8B04-83959930F847}">
      <dsp:nvSpPr>
        <dsp:cNvPr id="0" name=""/>
        <dsp:cNvSpPr/>
      </dsp:nvSpPr>
      <dsp:spPr>
        <a:xfrm rot="21471795">
          <a:off x="4727551" y="2560625"/>
          <a:ext cx="378727" cy="20841"/>
        </a:xfrm>
        <a:custGeom>
          <a:avLst/>
          <a:gdLst/>
          <a:ahLst/>
          <a:cxnLst/>
          <a:rect l="0" t="0" r="0" b="0"/>
          <a:pathLst>
            <a:path>
              <a:moveTo>
                <a:pt x="0" y="10420"/>
              </a:moveTo>
              <a:lnTo>
                <a:pt x="378727"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4727551" y="2561577"/>
        <a:ext cx="378727" cy="18936"/>
      </dsp:txXfrm>
    </dsp:sp>
    <dsp:sp modelId="{923C0700-4892-42BD-9A01-792337943E2E}">
      <dsp:nvSpPr>
        <dsp:cNvPr id="0" name=""/>
        <dsp:cNvSpPr/>
      </dsp:nvSpPr>
      <dsp:spPr>
        <a:xfrm>
          <a:off x="5105244" y="1988085"/>
          <a:ext cx="1463039" cy="1097281"/>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MLVT Conciliations and Industrial Disputes</a:t>
          </a:r>
          <a:endParaRPr lang="en-US" sz="1200" kern="1200" dirty="0">
            <a:solidFill>
              <a:schemeClr val="tx1"/>
            </a:solidFill>
          </a:endParaRPr>
        </a:p>
      </dsp:txBody>
      <dsp:txXfrm>
        <a:off x="5319501" y="2148778"/>
        <a:ext cx="1034525" cy="775895"/>
      </dsp:txXfrm>
    </dsp:sp>
    <dsp:sp modelId="{54BA52B7-CD35-487F-8197-76467A854517}">
      <dsp:nvSpPr>
        <dsp:cNvPr id="0" name=""/>
        <dsp:cNvSpPr/>
      </dsp:nvSpPr>
      <dsp:spPr>
        <a:xfrm rot="1488141">
          <a:off x="4319632" y="3145387"/>
          <a:ext cx="1012860" cy="20841"/>
        </a:xfrm>
        <a:custGeom>
          <a:avLst/>
          <a:gdLst/>
          <a:ahLst/>
          <a:cxnLst/>
          <a:rect l="0" t="0" r="0" b="0"/>
          <a:pathLst>
            <a:path>
              <a:moveTo>
                <a:pt x="0" y="10420"/>
              </a:moveTo>
              <a:lnTo>
                <a:pt x="1012860"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4319632" y="3130486"/>
        <a:ext cx="1012860" cy="50643"/>
      </dsp:txXfrm>
    </dsp:sp>
    <dsp:sp modelId="{78AA2F12-AE1F-4D8C-920D-87528B6D5FF9}">
      <dsp:nvSpPr>
        <dsp:cNvPr id="0" name=""/>
        <dsp:cNvSpPr/>
      </dsp:nvSpPr>
      <dsp:spPr>
        <a:xfrm>
          <a:off x="5213465" y="3152044"/>
          <a:ext cx="1079988"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solidFill>
                <a:schemeClr val="tx1"/>
              </a:solidFill>
            </a:rPr>
            <a:t>ABC/fraud Investigations</a:t>
          </a:r>
          <a:endParaRPr lang="en-US" sz="1200" kern="1200" dirty="0">
            <a:solidFill>
              <a:schemeClr val="tx1"/>
            </a:solidFill>
          </a:endParaRPr>
        </a:p>
      </dsp:txBody>
      <dsp:txXfrm>
        <a:off x="5371626" y="3278670"/>
        <a:ext cx="763666" cy="611402"/>
      </dsp:txXfrm>
    </dsp:sp>
    <dsp:sp modelId="{51B93F0A-28C3-49B9-AB4C-5906BD60AA80}">
      <dsp:nvSpPr>
        <dsp:cNvPr id="0" name=""/>
        <dsp:cNvSpPr/>
      </dsp:nvSpPr>
      <dsp:spPr>
        <a:xfrm rot="3231288">
          <a:off x="3704393" y="3534885"/>
          <a:ext cx="1270012" cy="20841"/>
        </a:xfrm>
        <a:custGeom>
          <a:avLst/>
          <a:gdLst/>
          <a:ahLst/>
          <a:cxnLst/>
          <a:rect l="0" t="0" r="0" b="0"/>
          <a:pathLst>
            <a:path>
              <a:moveTo>
                <a:pt x="0" y="10420"/>
              </a:moveTo>
              <a:lnTo>
                <a:pt x="1270012"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a:off x="3704393" y="3513555"/>
        <a:ext cx="1270012" cy="63500"/>
      </dsp:txXfrm>
    </dsp:sp>
    <dsp:sp modelId="{672D4B6F-986A-4ED8-B57D-0472281C811D}">
      <dsp:nvSpPr>
        <dsp:cNvPr id="0" name=""/>
        <dsp:cNvSpPr/>
      </dsp:nvSpPr>
      <dsp:spPr>
        <a:xfrm>
          <a:off x="4386917" y="4012235"/>
          <a:ext cx="1199526" cy="838490"/>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ESOPs</a:t>
          </a:r>
          <a:endParaRPr lang="en-US" sz="1200" kern="1200" dirty="0">
            <a:solidFill>
              <a:schemeClr val="tx1"/>
            </a:solidFill>
          </a:endParaRPr>
        </a:p>
      </dsp:txBody>
      <dsp:txXfrm>
        <a:off x="4562584" y="4135029"/>
        <a:ext cx="848192" cy="592902"/>
      </dsp:txXfrm>
    </dsp:sp>
    <dsp:sp modelId="{E594F649-DC06-4142-B8BF-876B8E1CA94D}">
      <dsp:nvSpPr>
        <dsp:cNvPr id="0" name=""/>
        <dsp:cNvSpPr/>
      </dsp:nvSpPr>
      <dsp:spPr>
        <a:xfrm rot="5570865">
          <a:off x="2935794" y="3710189"/>
          <a:ext cx="1342661" cy="20841"/>
        </a:xfrm>
        <a:custGeom>
          <a:avLst/>
          <a:gdLst/>
          <a:ahLst/>
          <a:cxnLst/>
          <a:rect l="0" t="0" r="0" b="0"/>
          <a:pathLst>
            <a:path>
              <a:moveTo>
                <a:pt x="0" y="10420"/>
              </a:moveTo>
              <a:lnTo>
                <a:pt x="1342661"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rot="10800000">
        <a:off x="2935794" y="3687043"/>
        <a:ext cx="1342661" cy="67133"/>
      </dsp:txXfrm>
    </dsp:sp>
    <dsp:sp modelId="{8B1BFF04-39D6-4872-9B1E-F6319DA7C468}">
      <dsp:nvSpPr>
        <dsp:cNvPr id="0" name=""/>
        <dsp:cNvSpPr/>
      </dsp:nvSpPr>
      <dsp:spPr>
        <a:xfrm>
          <a:off x="2918240" y="4390863"/>
          <a:ext cx="1268076"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Privacy</a:t>
          </a:r>
          <a:endParaRPr lang="en-US" sz="1200" kern="1200" dirty="0">
            <a:solidFill>
              <a:schemeClr val="tx1"/>
            </a:solidFill>
          </a:endParaRPr>
        </a:p>
      </dsp:txBody>
      <dsp:txXfrm>
        <a:off x="3103945" y="4517489"/>
        <a:ext cx="896666" cy="611402"/>
      </dsp:txXfrm>
    </dsp:sp>
    <dsp:sp modelId="{27DAADD6-9079-4FE9-B87D-2ECFD7AA00FB}">
      <dsp:nvSpPr>
        <dsp:cNvPr id="0" name=""/>
        <dsp:cNvSpPr/>
      </dsp:nvSpPr>
      <dsp:spPr>
        <a:xfrm rot="7642719">
          <a:off x="2235615" y="3569783"/>
          <a:ext cx="1382341" cy="20841"/>
        </a:xfrm>
        <a:custGeom>
          <a:avLst/>
          <a:gdLst/>
          <a:ahLst/>
          <a:cxnLst/>
          <a:rect l="0" t="0" r="0" b="0"/>
          <a:pathLst>
            <a:path>
              <a:moveTo>
                <a:pt x="0" y="10420"/>
              </a:moveTo>
              <a:lnTo>
                <a:pt x="1382341"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rot="10800000">
        <a:off x="2235615" y="3545645"/>
        <a:ext cx="1382341" cy="69117"/>
      </dsp:txXfrm>
    </dsp:sp>
    <dsp:sp modelId="{FEFD16A3-5493-4919-9A46-B4ECADF34571}">
      <dsp:nvSpPr>
        <dsp:cNvPr id="0" name=""/>
        <dsp:cNvSpPr/>
      </dsp:nvSpPr>
      <dsp:spPr>
        <a:xfrm>
          <a:off x="1495648" y="4089287"/>
          <a:ext cx="1423861"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Health &amp; Safety</a:t>
          </a:r>
          <a:endParaRPr lang="en-US" sz="1200" kern="1200" dirty="0">
            <a:solidFill>
              <a:schemeClr val="tx1"/>
            </a:solidFill>
          </a:endParaRPr>
        </a:p>
      </dsp:txBody>
      <dsp:txXfrm>
        <a:off x="1704168" y="4215913"/>
        <a:ext cx="1006821" cy="611402"/>
      </dsp:txXfrm>
    </dsp:sp>
    <dsp:sp modelId="{2AFFCA56-90E1-47F8-B4C3-CFEAFF687D2E}">
      <dsp:nvSpPr>
        <dsp:cNvPr id="0" name=""/>
        <dsp:cNvSpPr/>
      </dsp:nvSpPr>
      <dsp:spPr>
        <a:xfrm rot="9345402">
          <a:off x="2241838" y="3080794"/>
          <a:ext cx="738043" cy="20841"/>
        </a:xfrm>
        <a:custGeom>
          <a:avLst/>
          <a:gdLst/>
          <a:ahLst/>
          <a:cxnLst/>
          <a:rect l="0" t="0" r="0" b="0"/>
          <a:pathLst>
            <a:path>
              <a:moveTo>
                <a:pt x="0" y="10420"/>
              </a:moveTo>
              <a:lnTo>
                <a:pt x="738043"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rot="10800000">
        <a:off x="2241838" y="3072764"/>
        <a:ext cx="738043" cy="36902"/>
      </dsp:txXfrm>
    </dsp:sp>
    <dsp:sp modelId="{92CCC3CD-7A74-4559-BAA8-33A8CC7ED33D}">
      <dsp:nvSpPr>
        <dsp:cNvPr id="0" name=""/>
        <dsp:cNvSpPr/>
      </dsp:nvSpPr>
      <dsp:spPr>
        <a:xfrm>
          <a:off x="942512" y="3075208"/>
          <a:ext cx="1487725"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solidFill>
                <a:schemeClr val="tx1"/>
              </a:solidFill>
            </a:rPr>
            <a:t>M&amp;A</a:t>
          </a:r>
          <a:endParaRPr lang="en-US" sz="1200" kern="1200" dirty="0">
            <a:solidFill>
              <a:schemeClr val="tx1"/>
            </a:solidFill>
          </a:endParaRPr>
        </a:p>
      </dsp:txBody>
      <dsp:txXfrm>
        <a:off x="1160384" y="3201834"/>
        <a:ext cx="1051981" cy="611402"/>
      </dsp:txXfrm>
    </dsp:sp>
    <dsp:sp modelId="{133C0C27-FD1C-495F-A256-687B60BA07DD}">
      <dsp:nvSpPr>
        <dsp:cNvPr id="0" name=""/>
        <dsp:cNvSpPr/>
      </dsp:nvSpPr>
      <dsp:spPr>
        <a:xfrm rot="10800000">
          <a:off x="2075083" y="2607447"/>
          <a:ext cx="516656" cy="20841"/>
        </a:xfrm>
        <a:custGeom>
          <a:avLst/>
          <a:gdLst/>
          <a:ahLst/>
          <a:cxnLst/>
          <a:rect l="0" t="0" r="0" b="0"/>
          <a:pathLst>
            <a:path>
              <a:moveTo>
                <a:pt x="0" y="10420"/>
              </a:moveTo>
              <a:lnTo>
                <a:pt x="516656"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dirty="0"/>
        </a:p>
      </dsp:txBody>
      <dsp:txXfrm rot="10800000">
        <a:off x="2075083" y="2604952"/>
        <a:ext cx="516656" cy="25832"/>
      </dsp:txXfrm>
    </dsp:sp>
    <dsp:sp modelId="{84FA1612-5041-42C3-B3B8-156A62F93DF6}">
      <dsp:nvSpPr>
        <dsp:cNvPr id="0" name=""/>
        <dsp:cNvSpPr/>
      </dsp:nvSpPr>
      <dsp:spPr>
        <a:xfrm>
          <a:off x="899325" y="2185541"/>
          <a:ext cx="1175757"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solidFill>
                <a:schemeClr val="tx1"/>
              </a:solidFill>
            </a:rPr>
            <a:t>Pensions and Rewards</a:t>
          </a:r>
          <a:endParaRPr lang="en-US" sz="1200" kern="1200" dirty="0">
            <a:solidFill>
              <a:schemeClr val="tx1"/>
            </a:solidFill>
          </a:endParaRPr>
        </a:p>
      </dsp:txBody>
      <dsp:txXfrm>
        <a:off x="1071511" y="2312167"/>
        <a:ext cx="831385" cy="611402"/>
      </dsp:txXfrm>
    </dsp:sp>
    <dsp:sp modelId="{84148A67-A5F6-43CB-808A-B2277B976EEB}">
      <dsp:nvSpPr>
        <dsp:cNvPr id="0" name=""/>
        <dsp:cNvSpPr/>
      </dsp:nvSpPr>
      <dsp:spPr>
        <a:xfrm rot="12465279">
          <a:off x="2128198" y="2046585"/>
          <a:ext cx="935933" cy="20841"/>
        </a:xfrm>
        <a:custGeom>
          <a:avLst/>
          <a:gdLst/>
          <a:ahLst/>
          <a:cxnLst/>
          <a:rect l="0" t="0" r="0" b="0"/>
          <a:pathLst>
            <a:path>
              <a:moveTo>
                <a:pt x="0" y="10420"/>
              </a:moveTo>
              <a:lnTo>
                <a:pt x="935933"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dirty="0"/>
        </a:p>
      </dsp:txBody>
      <dsp:txXfrm rot="10800000">
        <a:off x="2572767" y="2033607"/>
        <a:ext cx="46796" cy="46796"/>
      </dsp:txXfrm>
    </dsp:sp>
    <dsp:sp modelId="{2C99909A-FB39-4433-8EA8-3D34100F5A88}">
      <dsp:nvSpPr>
        <dsp:cNvPr id="0" name=""/>
        <dsp:cNvSpPr/>
      </dsp:nvSpPr>
      <dsp:spPr>
        <a:xfrm>
          <a:off x="1145939" y="1160726"/>
          <a:ext cx="1137142"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solidFill>
                <a:schemeClr val="tx1"/>
              </a:solidFill>
            </a:rPr>
            <a:t>Intellectual Property</a:t>
          </a:r>
          <a:endParaRPr lang="en-US" sz="1200" kern="1200" dirty="0">
            <a:solidFill>
              <a:schemeClr val="tx1"/>
            </a:solidFill>
          </a:endParaRPr>
        </a:p>
      </dsp:txBody>
      <dsp:txXfrm>
        <a:off x="1312470" y="1287352"/>
        <a:ext cx="804080" cy="611402"/>
      </dsp:txXfrm>
    </dsp:sp>
    <dsp:sp modelId="{0CFA0000-D9CB-4E7F-A704-7926BE010EE5}">
      <dsp:nvSpPr>
        <dsp:cNvPr id="0" name=""/>
        <dsp:cNvSpPr/>
      </dsp:nvSpPr>
      <dsp:spPr>
        <a:xfrm rot="14162922">
          <a:off x="2365951" y="1649952"/>
          <a:ext cx="1302745" cy="20841"/>
        </a:xfrm>
        <a:custGeom>
          <a:avLst/>
          <a:gdLst/>
          <a:ahLst/>
          <a:cxnLst/>
          <a:rect l="0" t="0" r="0" b="0"/>
          <a:pathLst>
            <a:path>
              <a:moveTo>
                <a:pt x="0" y="10420"/>
              </a:moveTo>
              <a:lnTo>
                <a:pt x="1302745" y="10420"/>
              </a:lnTo>
            </a:path>
          </a:pathLst>
        </a:custGeom>
        <a:noFill/>
        <a:ln w="25400" cap="flat" cmpd="sng" algn="ctr">
          <a:solidFill>
            <a:srgbClr val="B2B2B2"/>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dirty="0"/>
        </a:p>
      </dsp:txBody>
      <dsp:txXfrm rot="10800000">
        <a:off x="2984755" y="1627804"/>
        <a:ext cx="65137" cy="65137"/>
      </dsp:txXfrm>
    </dsp:sp>
    <dsp:sp modelId="{068B015A-7D6D-4567-826B-4380C9E385B7}">
      <dsp:nvSpPr>
        <dsp:cNvPr id="0" name=""/>
        <dsp:cNvSpPr/>
      </dsp:nvSpPr>
      <dsp:spPr>
        <a:xfrm>
          <a:off x="1772199" y="296605"/>
          <a:ext cx="1236024" cy="864654"/>
        </a:xfrm>
        <a:prstGeom prst="ellipse">
          <a:avLst/>
        </a:prstGeom>
        <a:solidFill>
          <a:srgbClr val="FFFF00">
            <a:alpha val="49804"/>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solidFill>
                <a:schemeClr val="tx1"/>
              </a:solidFill>
            </a:rPr>
            <a:t>MLVT/NSSF Regulatory Filings</a:t>
          </a:r>
          <a:endParaRPr lang="en-US" sz="1200" kern="1200" dirty="0">
            <a:solidFill>
              <a:schemeClr val="tx1"/>
            </a:solidFill>
          </a:endParaRPr>
        </a:p>
      </dsp:txBody>
      <dsp:txXfrm>
        <a:off x="1953211" y="423231"/>
        <a:ext cx="874000" cy="6114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275403" cy="336788"/>
          </a:xfrm>
          <a:prstGeom prst="rect">
            <a:avLst/>
          </a:prstGeom>
        </p:spPr>
        <p:txBody>
          <a:bodyPr vert="horz" lIns="91440" tIns="45720" rIns="91440" bIns="45720" rtlCol="0"/>
          <a:lstStyle>
            <a:lvl1pPr algn="l">
              <a:defRPr sz="1200"/>
            </a:lvl1pPr>
          </a:lstStyle>
          <a:p>
            <a:r>
              <a:rPr lang="en-US" dirty="0"/>
              <a:t>DFDL  -  The New Frontier:  Cambodia</a:t>
            </a:r>
          </a:p>
        </p:txBody>
      </p:sp>
      <p:sp>
        <p:nvSpPr>
          <p:cNvPr id="3" name="Date Placeholder 2"/>
          <p:cNvSpPr>
            <a:spLocks noGrp="1"/>
          </p:cNvSpPr>
          <p:nvPr>
            <p:ph type="dt" sz="quarter" idx="1"/>
          </p:nvPr>
        </p:nvSpPr>
        <p:spPr>
          <a:xfrm>
            <a:off x="5588628" y="0"/>
            <a:ext cx="4275403" cy="336788"/>
          </a:xfrm>
          <a:prstGeom prst="rect">
            <a:avLst/>
          </a:prstGeom>
        </p:spPr>
        <p:txBody>
          <a:bodyPr vert="horz" lIns="91440" tIns="45720" rIns="91440" bIns="45720" rtlCol="0"/>
          <a:lstStyle>
            <a:lvl1pPr algn="r">
              <a:defRPr sz="1200"/>
            </a:lvl1pPr>
          </a:lstStyle>
          <a:p>
            <a:fld id="{523E4A04-7DED-45C2-8A04-3754A835D30B}" type="datetimeFigureOut">
              <a:rPr lang="en-US" smtClean="0"/>
              <a:t>Wednesday-Sep-26-18</a:t>
            </a:fld>
            <a:endParaRPr lang="en-US" dirty="0"/>
          </a:p>
        </p:txBody>
      </p:sp>
      <p:sp>
        <p:nvSpPr>
          <p:cNvPr id="4" name="Footer Placeholder 3"/>
          <p:cNvSpPr>
            <a:spLocks noGrp="1"/>
          </p:cNvSpPr>
          <p:nvPr>
            <p:ph type="ftr" sz="quarter" idx="2"/>
          </p:nvPr>
        </p:nvSpPr>
        <p:spPr>
          <a:xfrm>
            <a:off x="2" y="6397806"/>
            <a:ext cx="4275403" cy="336788"/>
          </a:xfrm>
          <a:prstGeom prst="rect">
            <a:avLst/>
          </a:prstGeom>
        </p:spPr>
        <p:txBody>
          <a:bodyPr vert="horz" lIns="91440" tIns="45720" rIns="91440" bIns="45720" rtlCol="0" anchor="b"/>
          <a:lstStyle>
            <a:lvl1pPr algn="l">
              <a:defRPr sz="1200"/>
            </a:lvl1pPr>
          </a:lstStyle>
          <a:p>
            <a:r>
              <a:rPr lang="en-US" dirty="0"/>
              <a:t>Phnom Penh, 18 May 2015</a:t>
            </a:r>
          </a:p>
        </p:txBody>
      </p:sp>
      <p:sp>
        <p:nvSpPr>
          <p:cNvPr id="5" name="Slide Number Placeholder 4"/>
          <p:cNvSpPr>
            <a:spLocks noGrp="1"/>
          </p:cNvSpPr>
          <p:nvPr>
            <p:ph type="sldNum" sz="quarter" idx="3"/>
          </p:nvPr>
        </p:nvSpPr>
        <p:spPr>
          <a:xfrm>
            <a:off x="5588628" y="6397806"/>
            <a:ext cx="4275403" cy="336788"/>
          </a:xfrm>
          <a:prstGeom prst="rect">
            <a:avLst/>
          </a:prstGeom>
        </p:spPr>
        <p:txBody>
          <a:bodyPr vert="horz" lIns="91440" tIns="45720" rIns="91440" bIns="45720" rtlCol="0" anchor="b"/>
          <a:lstStyle>
            <a:lvl1pPr algn="r">
              <a:defRPr sz="1200"/>
            </a:lvl1pPr>
          </a:lstStyle>
          <a:p>
            <a:fld id="{698CC108-E846-4F2A-A831-B18A8BFACDC2}" type="slidenum">
              <a:rPr lang="en-US" smtClean="0"/>
              <a:t>‹#›</a:t>
            </a:fld>
            <a:endParaRPr lang="en-US" dirty="0"/>
          </a:p>
        </p:txBody>
      </p:sp>
    </p:spTree>
    <p:extLst>
      <p:ext uri="{BB962C8B-B14F-4D97-AF65-F5344CB8AC3E}">
        <p14:creationId xmlns:p14="http://schemas.microsoft.com/office/powerpoint/2010/main" val="3891287473"/>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275403" cy="336788"/>
          </a:xfrm>
          <a:prstGeom prst="rect">
            <a:avLst/>
          </a:prstGeom>
        </p:spPr>
        <p:txBody>
          <a:bodyPr vert="horz" lIns="91440" tIns="45720" rIns="91440" bIns="45720" rtlCol="0"/>
          <a:lstStyle>
            <a:lvl1pPr algn="l">
              <a:defRPr sz="1200"/>
            </a:lvl1pPr>
          </a:lstStyle>
          <a:p>
            <a:r>
              <a:rPr lang="en-US" dirty="0"/>
              <a:t>DFDL  -  The New Frontier:  Cambodia</a:t>
            </a:r>
          </a:p>
        </p:txBody>
      </p:sp>
      <p:sp>
        <p:nvSpPr>
          <p:cNvPr id="3" name="Date Placeholder 2"/>
          <p:cNvSpPr>
            <a:spLocks noGrp="1"/>
          </p:cNvSpPr>
          <p:nvPr>
            <p:ph type="dt" idx="1"/>
          </p:nvPr>
        </p:nvSpPr>
        <p:spPr>
          <a:xfrm>
            <a:off x="5588628" y="0"/>
            <a:ext cx="4275403" cy="336788"/>
          </a:xfrm>
          <a:prstGeom prst="rect">
            <a:avLst/>
          </a:prstGeom>
        </p:spPr>
        <p:txBody>
          <a:bodyPr vert="horz" lIns="91440" tIns="45720" rIns="91440" bIns="45720" rtlCol="0"/>
          <a:lstStyle>
            <a:lvl1pPr algn="r">
              <a:defRPr sz="1200"/>
            </a:lvl1pPr>
          </a:lstStyle>
          <a:p>
            <a:fld id="{066C7A15-6173-4BD4-86C7-5E51E5F49F70}" type="datetimeFigureOut">
              <a:rPr lang="en-US" smtClean="0"/>
              <a:t>Wednesday-Sep-26-18</a:t>
            </a:fld>
            <a:endParaRPr lang="en-US" dirty="0"/>
          </a:p>
        </p:txBody>
      </p:sp>
      <p:sp>
        <p:nvSpPr>
          <p:cNvPr id="4" name="Slide Image Placeholder 3"/>
          <p:cNvSpPr>
            <a:spLocks noGrp="1" noRot="1" noChangeAspect="1"/>
          </p:cNvSpPr>
          <p:nvPr>
            <p:ph type="sldImg" idx="2"/>
          </p:nvPr>
        </p:nvSpPr>
        <p:spPr>
          <a:xfrm>
            <a:off x="3248025" y="504825"/>
            <a:ext cx="3370263" cy="25273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86632" y="3199489"/>
            <a:ext cx="7893050" cy="303109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6397806"/>
            <a:ext cx="4275403" cy="336788"/>
          </a:xfrm>
          <a:prstGeom prst="rect">
            <a:avLst/>
          </a:prstGeom>
        </p:spPr>
        <p:txBody>
          <a:bodyPr vert="horz" lIns="91440" tIns="45720" rIns="91440" bIns="45720" rtlCol="0" anchor="b"/>
          <a:lstStyle>
            <a:lvl1pPr algn="l">
              <a:defRPr sz="1200"/>
            </a:lvl1pPr>
          </a:lstStyle>
          <a:p>
            <a:r>
              <a:rPr lang="en-US" dirty="0"/>
              <a:t>Phnom Penh, 18 May 2015</a:t>
            </a:r>
          </a:p>
        </p:txBody>
      </p:sp>
      <p:sp>
        <p:nvSpPr>
          <p:cNvPr id="7" name="Slide Number Placeholder 6"/>
          <p:cNvSpPr>
            <a:spLocks noGrp="1"/>
          </p:cNvSpPr>
          <p:nvPr>
            <p:ph type="sldNum" sz="quarter" idx="5"/>
          </p:nvPr>
        </p:nvSpPr>
        <p:spPr>
          <a:xfrm>
            <a:off x="5588628" y="6397806"/>
            <a:ext cx="4275403" cy="336788"/>
          </a:xfrm>
          <a:prstGeom prst="rect">
            <a:avLst/>
          </a:prstGeom>
        </p:spPr>
        <p:txBody>
          <a:bodyPr vert="horz" lIns="91440" tIns="45720" rIns="91440" bIns="45720" rtlCol="0" anchor="b"/>
          <a:lstStyle>
            <a:lvl1pPr algn="r">
              <a:defRPr sz="1200"/>
            </a:lvl1pPr>
          </a:lstStyle>
          <a:p>
            <a:fld id="{6288696B-E411-41E5-9B70-81982AEB6108}" type="slidenum">
              <a:rPr lang="en-US" smtClean="0"/>
              <a:t>‹#›</a:t>
            </a:fld>
            <a:endParaRPr lang="en-US" dirty="0"/>
          </a:p>
        </p:txBody>
      </p:sp>
    </p:spTree>
    <p:extLst>
      <p:ext uri="{BB962C8B-B14F-4D97-AF65-F5344CB8AC3E}">
        <p14:creationId xmlns:p14="http://schemas.microsoft.com/office/powerpoint/2010/main" val="572237410"/>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88696B-E411-41E5-9B70-81982AEB6108}" type="slidenum">
              <a:rPr lang="en-US" smtClean="0"/>
              <a:t>1</a:t>
            </a:fld>
            <a:endParaRPr lang="en-US" dirty="0"/>
          </a:p>
        </p:txBody>
      </p:sp>
      <p:sp>
        <p:nvSpPr>
          <p:cNvPr id="5" name="Footer Placeholder 4"/>
          <p:cNvSpPr>
            <a:spLocks noGrp="1"/>
          </p:cNvSpPr>
          <p:nvPr>
            <p:ph type="ftr" sz="quarter" idx="11"/>
          </p:nvPr>
        </p:nvSpPr>
        <p:spPr/>
        <p:txBody>
          <a:bodyPr/>
          <a:lstStyle/>
          <a:p>
            <a:r>
              <a:rPr lang="en-US" dirty="0"/>
              <a:t>Phnom Penh, 18 May 2015</a:t>
            </a:r>
          </a:p>
        </p:txBody>
      </p:sp>
      <p:sp>
        <p:nvSpPr>
          <p:cNvPr id="6" name="Header Placeholder 5"/>
          <p:cNvSpPr>
            <a:spLocks noGrp="1"/>
          </p:cNvSpPr>
          <p:nvPr>
            <p:ph type="hdr" sz="quarter" idx="12"/>
          </p:nvPr>
        </p:nvSpPr>
        <p:spPr/>
        <p:txBody>
          <a:bodyPr/>
          <a:lstStyle/>
          <a:p>
            <a:r>
              <a:rPr lang="en-US" dirty="0"/>
              <a:t>DFDL  -  The New Frontier:  Cambodia</a:t>
            </a:r>
          </a:p>
        </p:txBody>
      </p:sp>
    </p:spTree>
    <p:extLst>
      <p:ext uri="{BB962C8B-B14F-4D97-AF65-F5344CB8AC3E}">
        <p14:creationId xmlns:p14="http://schemas.microsoft.com/office/powerpoint/2010/main" val="78830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2</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7</a:t>
            </a:fld>
            <a:endParaRPr lang="en-US" dirty="0">
              <a:solidFill>
                <a:prstClr val="black"/>
              </a:solidFill>
            </a:endParaRPr>
          </a:p>
        </p:txBody>
      </p:sp>
    </p:spTree>
    <p:extLst>
      <p:ext uri="{BB962C8B-B14F-4D97-AF65-F5344CB8AC3E}">
        <p14:creationId xmlns:p14="http://schemas.microsoft.com/office/powerpoint/2010/main" val="36479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12</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584216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13</a:t>
            </a:fld>
            <a:endParaRPr lang="en-US" dirty="0">
              <a:solidFill>
                <a:prstClr val="black"/>
              </a:solidFill>
            </a:endParaRPr>
          </a:p>
        </p:txBody>
      </p:sp>
    </p:spTree>
    <p:extLst>
      <p:ext uri="{BB962C8B-B14F-4D97-AF65-F5344CB8AC3E}">
        <p14:creationId xmlns:p14="http://schemas.microsoft.com/office/powerpoint/2010/main" val="247466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pPr>
                <a:defRPr/>
              </a:pPr>
              <a:t>48</a:t>
            </a:fld>
            <a:endParaRPr lang="en-US" dirty="0"/>
          </a:p>
        </p:txBody>
      </p:sp>
    </p:spTree>
    <p:extLst>
      <p:ext uri="{BB962C8B-B14F-4D97-AF65-F5344CB8AC3E}">
        <p14:creationId xmlns:p14="http://schemas.microsoft.com/office/powerpoint/2010/main" val="1858529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solidFill>
                  <a:prstClr val="black"/>
                </a:solidFill>
              </a:rPr>
              <a:t>Comparative Company Law:   Issues in the Mekong Region</a:t>
            </a:r>
            <a:endParaRPr lang="en-US">
              <a:solidFill>
                <a:prstClr val="black"/>
              </a:solidFill>
            </a:endParaRP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63</a:t>
            </a:fld>
            <a:endParaRPr lang="en-US" dirty="0">
              <a:solidFill>
                <a:prstClr val="black"/>
              </a:solidFill>
            </a:endParaRPr>
          </a:p>
        </p:txBody>
      </p:sp>
    </p:spTree>
    <p:extLst>
      <p:ext uri="{BB962C8B-B14F-4D97-AF65-F5344CB8AC3E}">
        <p14:creationId xmlns:p14="http://schemas.microsoft.com/office/powerpoint/2010/main" val="30695965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pPr>
                <a:defRPr/>
              </a:pPr>
              <a:t>64</a:t>
            </a:fld>
            <a:endParaRPr lang="en-US" dirty="0"/>
          </a:p>
        </p:txBody>
      </p:sp>
    </p:spTree>
    <p:extLst>
      <p:ext uri="{BB962C8B-B14F-4D97-AF65-F5344CB8AC3E}">
        <p14:creationId xmlns:p14="http://schemas.microsoft.com/office/powerpoint/2010/main" val="23202851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lvl1pPr marL="0" indent="0">
              <a:buNone/>
              <a:defRPr sz="2400">
                <a:solidFill>
                  <a:srgbClr val="404040"/>
                </a:solidFill>
              </a:defRPr>
            </a:lvl1pPr>
            <a:lvl2pPr marL="742950" indent="-285750">
              <a:buFont typeface="Wingdings" pitchFamily="2" charset="2"/>
              <a:buChar char="§"/>
              <a:defRPr sz="2000">
                <a:solidFill>
                  <a:srgbClr val="404040"/>
                </a:solidFill>
              </a:defRPr>
            </a:lvl2pPr>
            <a:lvl3pPr marL="1143000" indent="-228600">
              <a:buFont typeface="Calibri" pitchFamily="34" charset="0"/>
              <a:buChar char="‒"/>
              <a:defRPr sz="1800">
                <a:solidFill>
                  <a:srgbClr val="404040"/>
                </a:solidFill>
              </a:defRPr>
            </a:lvl3pPr>
            <a:lvl4pPr marL="1600200" indent="-228600">
              <a:buFont typeface="Arial" pitchFamily="34" charset="0"/>
              <a:buChar char="•"/>
              <a:defRPr sz="1600">
                <a:solidFill>
                  <a:srgbClr val="404040"/>
                </a:solidFill>
              </a:defRPr>
            </a:lvl4pPr>
            <a:lvl5pPr>
              <a:defRPr sz="1600">
                <a:solidFill>
                  <a:srgbClr val="40404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hasCustomPrompt="1"/>
          </p:nvPr>
        </p:nvSpPr>
        <p:spPr>
          <a:xfrm>
            <a:off x="381000" y="350793"/>
            <a:ext cx="6858000" cy="557927"/>
          </a:xfrm>
          <a:prstGeom prst="rect">
            <a:avLst/>
          </a:prstGeom>
        </p:spPr>
        <p:txBody>
          <a:bodyPr anchor="ctr" anchorCtr="0">
            <a:noAutofit/>
          </a:bodyPr>
          <a:lstStyle>
            <a:lvl1pPr algn="l">
              <a:defRPr sz="2400">
                <a:solidFill>
                  <a:schemeClr val="bg1"/>
                </a:solidFill>
              </a:defRPr>
            </a:lvl1pPr>
          </a:lstStyle>
          <a:p>
            <a:r>
              <a:rPr lang="en-US" dirty="0"/>
              <a:t>CLICK TO EDIT MASTER TITLE STYLE</a:t>
            </a:r>
          </a:p>
        </p:txBody>
      </p:sp>
      <p:sp>
        <p:nvSpPr>
          <p:cNvPr id="21" name="Slide Number Placeholder 6"/>
          <p:cNvSpPr>
            <a:spLocks noGrp="1"/>
          </p:cNvSpPr>
          <p:nvPr>
            <p:ph type="sldNum" sz="quarter" idx="12"/>
          </p:nvPr>
        </p:nvSpPr>
        <p:spPr>
          <a:xfrm>
            <a:off x="8077200" y="6356350"/>
            <a:ext cx="609600" cy="365125"/>
          </a:xfrm>
        </p:spPr>
        <p:txBody>
          <a:bodyPr rIns="0" anchor="b"/>
          <a:lstStyle>
            <a:lvl1pPr algn="r">
              <a:defRPr sz="1000">
                <a:solidFill>
                  <a:schemeClr val="bg1">
                    <a:lumMod val="50000"/>
                  </a:schemeClr>
                </a:solidFill>
                <a:latin typeface="+mn-lt"/>
              </a:defRPr>
            </a:lvl1pPr>
          </a:lstStyle>
          <a:p>
            <a:fld id="{71C596F1-B6F3-4D5E-999A-8F150CF202B4}" type="slidenum">
              <a:rPr lang="en-US" smtClean="0">
                <a:solidFill>
                  <a:prstClr val="white">
                    <a:lumMod val="50000"/>
                  </a:prstClr>
                </a:solidFill>
              </a:rPr>
              <a:pPr/>
              <a:t>‹#›</a:t>
            </a:fld>
            <a:endParaRPr lang="en-US" dirty="0">
              <a:solidFill>
                <a:prstClr val="white">
                  <a:lumMod val="50000"/>
                </a:prstClr>
              </a:solidFill>
            </a:endParaRPr>
          </a:p>
        </p:txBody>
      </p:sp>
      <p:grpSp>
        <p:nvGrpSpPr>
          <p:cNvPr id="15" name="Group 14"/>
          <p:cNvGrpSpPr/>
          <p:nvPr/>
        </p:nvGrpSpPr>
        <p:grpSpPr>
          <a:xfrm>
            <a:off x="0" y="168117"/>
            <a:ext cx="9144000" cy="944879"/>
            <a:chOff x="0" y="168117"/>
            <a:chExt cx="9144000" cy="944879"/>
          </a:xfrm>
        </p:grpSpPr>
        <p:sp>
          <p:nvSpPr>
            <p:cNvPr id="16" name="Rectangle 15"/>
            <p:cNvSpPr/>
            <p:nvPr userDrawn="1"/>
          </p:nvSpPr>
          <p:spPr>
            <a:xfrm>
              <a:off x="0" y="2286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sp>
          <p:nvSpPr>
            <p:cNvPr id="18" name="Rectangle 17"/>
            <p:cNvSpPr/>
            <p:nvPr userDrawn="1"/>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sp>
          <p:nvSpPr>
            <p:cNvPr id="19" name="Rectangle 18"/>
            <p:cNvSpPr/>
            <p:nvPr userDrawn="1"/>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grpSp>
      <p:pic>
        <p:nvPicPr>
          <p:cNvPr id="14" name="Picture 13"/>
          <p:cNvPicPr>
            <a:picLocks noChangeAspect="1"/>
          </p:cNvPicPr>
          <p:nvPr/>
        </p:nvPicPr>
        <p:blipFill>
          <a:blip r:embed="rId2"/>
          <a:stretch>
            <a:fillRect/>
          </a:stretch>
        </p:blipFill>
        <p:spPr>
          <a:xfrm>
            <a:off x="7236296" y="404664"/>
            <a:ext cx="1460500" cy="444500"/>
          </a:xfrm>
          <a:prstGeom prst="rect">
            <a:avLst/>
          </a:prstGeom>
        </p:spPr>
      </p:pic>
    </p:spTree>
    <p:extLst>
      <p:ext uri="{BB962C8B-B14F-4D97-AF65-F5344CB8AC3E}">
        <p14:creationId xmlns:p14="http://schemas.microsoft.com/office/powerpoint/2010/main" val="3106454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6781800" y="6324600"/>
            <a:ext cx="2133600" cy="365125"/>
          </a:xfrm>
          <a:prstGeom prst="rect">
            <a:avLst/>
          </a:prstGeom>
        </p:spPr>
        <p:txBody>
          <a:bodyPr/>
          <a:lstStyle/>
          <a:p>
            <a:fld id="{22470857-334C-4D54-9C78-DD7C5C1FE337}" type="slidenum">
              <a:rPr lang="en-US" smtClean="0"/>
              <a:t>‹#›</a:t>
            </a:fld>
            <a:endParaRPr lang="en-US" dirty="0"/>
          </a:p>
        </p:txBody>
      </p:sp>
      <p:sp>
        <p:nvSpPr>
          <p:cNvPr id="9"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pc="0" dirty="0">
                <a:solidFill>
                  <a:schemeClr val="bg1"/>
                </a:solidFill>
              </a:rPr>
              <a:t>BANGLADESH | CAMBODIA | INDONESIA  | LAO PDR  | MYANMAR  | SINGAPORE  | THAILAND |  VIETNAM</a:t>
            </a:r>
          </a:p>
        </p:txBody>
      </p:sp>
      <p:sp>
        <p:nvSpPr>
          <p:cNvPr id="11" name="Content Placeholder 10"/>
          <p:cNvSpPr>
            <a:spLocks noGrp="1"/>
          </p:cNvSpPr>
          <p:nvPr>
            <p:ph sz="quarter" idx="13"/>
          </p:nvPr>
        </p:nvSpPr>
        <p:spPr>
          <a:xfrm>
            <a:off x="1547813" y="4221163"/>
            <a:ext cx="7061200" cy="1728787"/>
          </a:xfrm>
        </p:spPr>
        <p:txBody>
          <a:bodyPr/>
          <a:lstStyle>
            <a:lvl1pPr marL="0" indent="0" algn="r">
              <a:buNone/>
              <a:defRPr sz="3000">
                <a:solidFill>
                  <a:schemeClr val="bg1"/>
                </a:solidFill>
              </a:defRPr>
            </a:lvl1pPr>
            <a:lvl2pPr marL="361950" indent="0" algn="r">
              <a:buNone/>
              <a:defRPr sz="2400">
                <a:solidFill>
                  <a:schemeClr val="bg1"/>
                </a:solidFill>
              </a:defRPr>
            </a:lvl2pPr>
            <a:lvl3pPr marL="714375" indent="0" algn="r">
              <a:buNone/>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15" name="Content Placeholder 5"/>
          <p:cNvPicPr>
            <a:picLocks noChangeAspect="1"/>
          </p:cNvPicPr>
          <p:nvPr userDrawn="1"/>
        </p:nvPicPr>
        <p:blipFill rotWithShape="1">
          <a:blip r:embed="rId2">
            <a:alphaModFix/>
            <a:extLst>
              <a:ext uri="{28A0092B-C50C-407E-A947-70E740481C1C}">
                <a14:useLocalDpi xmlns:a14="http://schemas.microsoft.com/office/drawing/2010/main" val="0"/>
              </a:ext>
            </a:extLst>
          </a:blip>
          <a:srcRect t="29827"/>
          <a:stretch/>
        </p:blipFill>
        <p:spPr>
          <a:xfrm>
            <a:off x="0" y="0"/>
            <a:ext cx="9144867" cy="3226961"/>
          </a:xfrm>
          <a:prstGeom prst="rect">
            <a:avLst/>
          </a:prstGeom>
        </p:spPr>
      </p:pic>
      <p:sp>
        <p:nvSpPr>
          <p:cNvPr id="16" name="Rectangle 15"/>
          <p:cNvSpPr/>
          <p:nvPr userDrawn="1"/>
        </p:nvSpPr>
        <p:spPr>
          <a:xfrm>
            <a:off x="0" y="2819400"/>
            <a:ext cx="9144000" cy="1066800"/>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60059" y="3032760"/>
            <a:ext cx="1977081" cy="640080"/>
          </a:xfrm>
          <a:prstGeom prst="rect">
            <a:avLst/>
          </a:prstGeom>
        </p:spPr>
      </p:pic>
    </p:spTree>
    <p:extLst>
      <p:ext uri="{BB962C8B-B14F-4D97-AF65-F5344CB8AC3E}">
        <p14:creationId xmlns:p14="http://schemas.microsoft.com/office/powerpoint/2010/main" val="1546291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80979" y="353482"/>
            <a:ext cx="1705821" cy="552259"/>
          </a:xfrm>
          <a:prstGeom prst="rect">
            <a:avLst/>
          </a:prstGeom>
        </p:spPr>
      </p:pic>
      <p:sp>
        <p:nvSpPr>
          <p:cNvPr id="3" name="Content Placeholder 2"/>
          <p:cNvSpPr>
            <a:spLocks noGrp="1"/>
          </p:cNvSpPr>
          <p:nvPr>
            <p:ph idx="1"/>
          </p:nvPr>
        </p:nvSpPr>
        <p:spPr/>
        <p:txBody>
          <a:bodyPr>
            <a:noAutofit/>
          </a:bodyPr>
          <a:lstStyle>
            <a:lvl1pPr marL="0" indent="0">
              <a:buNone/>
              <a:defRPr sz="2400">
                <a:solidFill>
                  <a:srgbClr val="262626"/>
                </a:solidFill>
              </a:defRPr>
            </a:lvl1pPr>
            <a:lvl2pPr marL="381000" indent="-38100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Slide Number Placeholder 6"/>
          <p:cNvSpPr>
            <a:spLocks noGrp="1"/>
          </p:cNvSpPr>
          <p:nvPr>
            <p:ph type="sldNum" sz="quarter" idx="12"/>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11" name="Title Placeholder 1"/>
          <p:cNvSpPr>
            <a:spLocks noGrp="1"/>
          </p:cNvSpPr>
          <p:nvPr>
            <p:ph type="title"/>
          </p:nvPr>
        </p:nvSpPr>
        <p:spPr>
          <a:xfrm>
            <a:off x="467544" y="228601"/>
            <a:ext cx="6768752" cy="762000"/>
          </a:xfrm>
          <a:prstGeom prst="rect">
            <a:avLst/>
          </a:prstGeom>
        </p:spPr>
        <p:txBody>
          <a:bodyPr vert="horz" lIns="91440" tIns="45720" rIns="91440" bIns="45720" rtlCol="0" anchor="ctr">
            <a:noAutofit/>
          </a:bodyPr>
          <a:lstStyle>
            <a:lvl1pPr>
              <a:defRPr>
                <a:solidFill>
                  <a:srgbClr val="004D3F"/>
                </a:solidFill>
              </a:defRPr>
            </a:lvl1pPr>
          </a:lstStyle>
          <a:p>
            <a:r>
              <a:rPr lang="en-US" dirty="0"/>
              <a:t>Click to edit Master title style</a:t>
            </a:r>
          </a:p>
        </p:txBody>
      </p:sp>
    </p:spTree>
    <p:extLst>
      <p:ext uri="{BB962C8B-B14F-4D97-AF65-F5344CB8AC3E}">
        <p14:creationId xmlns:p14="http://schemas.microsoft.com/office/powerpoint/2010/main" val="41765772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628800"/>
            <a:ext cx="3816424" cy="4497364"/>
          </a:xfrm>
        </p:spPr>
        <p:txBody>
          <a:bodyPr/>
          <a:lstStyle>
            <a:lvl1pPr marL="0" indent="0">
              <a:buNone/>
              <a:defRPr sz="2400">
                <a:solidFill>
                  <a:srgbClr val="262626"/>
                </a:solidFill>
              </a:defRPr>
            </a:lvl1pPr>
            <a:lvl2pPr marL="361950" indent="-36195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itle 1"/>
          <p:cNvSpPr>
            <a:spLocks noGrp="1"/>
          </p:cNvSpPr>
          <p:nvPr>
            <p:ph type="title"/>
          </p:nvPr>
        </p:nvSpPr>
        <p:spPr>
          <a:xfrm>
            <a:off x="467544" y="213837"/>
            <a:ext cx="6480720" cy="792478"/>
          </a:xfrm>
          <a:prstGeom prst="rect">
            <a:avLst/>
          </a:prstGeom>
        </p:spPr>
        <p:txBody>
          <a:bodyPr>
            <a:noAutofit/>
          </a:bodyPr>
          <a:lstStyle>
            <a:lvl1pPr algn="l">
              <a:defRPr sz="2400">
                <a:solidFill>
                  <a:srgbClr val="00592A"/>
                </a:solidFill>
              </a:defRPr>
            </a:lvl1pPr>
          </a:lstStyle>
          <a:p>
            <a:r>
              <a:rPr lang="en-US"/>
              <a:t>Click to edit Master title style</a:t>
            </a:r>
            <a:endParaRPr lang="en-US" dirty="0"/>
          </a:p>
        </p:txBody>
      </p:sp>
      <p:sp>
        <p:nvSpPr>
          <p:cNvPr id="21" name="Rectangle 20"/>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6"/>
          <p:cNvSpPr>
            <a:spLocks noGrp="1"/>
          </p:cNvSpPr>
          <p:nvPr>
            <p:ph type="sldNum" sz="quarter" idx="12"/>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10" name="Content Placeholder 2"/>
          <p:cNvSpPr>
            <a:spLocks noGrp="1"/>
          </p:cNvSpPr>
          <p:nvPr>
            <p:ph idx="13"/>
          </p:nvPr>
        </p:nvSpPr>
        <p:spPr>
          <a:xfrm>
            <a:off x="4932040" y="1628800"/>
            <a:ext cx="3760614" cy="4497364"/>
          </a:xfrm>
        </p:spPr>
        <p:txBody>
          <a:bodyPr/>
          <a:lstStyle>
            <a:lvl1pPr marL="0" indent="0">
              <a:buNone/>
              <a:defRPr sz="2400">
                <a:solidFill>
                  <a:srgbClr val="262626"/>
                </a:solidFill>
              </a:defRPr>
            </a:lvl1pPr>
            <a:lvl2pPr marL="361950" indent="-36195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p:cNvSpPr/>
          <p:nvPr userDrawn="1"/>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020272" y="349472"/>
            <a:ext cx="1609909" cy="521208"/>
          </a:xfrm>
          <a:prstGeom prst="rect">
            <a:avLst/>
          </a:prstGeom>
        </p:spPr>
      </p:pic>
    </p:spTree>
    <p:extLst>
      <p:ext uri="{BB962C8B-B14F-4D97-AF65-F5344CB8AC3E}">
        <p14:creationId xmlns:p14="http://schemas.microsoft.com/office/powerpoint/2010/main" val="1218930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ack cover">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9"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50" spc="0" dirty="0">
                <a:solidFill>
                  <a:schemeClr val="bg1"/>
                </a:solidFill>
              </a:rPr>
              <a:t>BANGLADESH | CAMBODIA | INDONESIA  | LAO P.D.R  | MYANMAR  | SINGAPORE  | THAILAND |  VIETNAM   www.dfdl.com</a:t>
            </a:r>
          </a:p>
        </p:txBody>
      </p:sp>
      <p:sp>
        <p:nvSpPr>
          <p:cNvPr id="4" name="Rectangle 3"/>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5"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tabLst>
                <a:tab pos="8077200" algn="r"/>
              </a:tabLst>
            </a:pPr>
            <a:r>
              <a:rPr lang="en-US" sz="1050" spc="0" dirty="0">
                <a:solidFill>
                  <a:schemeClr val="bg1"/>
                </a:solidFill>
              </a:rPr>
              <a:t>BANGLADESH | CAMBODIA | INDONESIA  | LAO PDR | MYANMAR  | SINGAPORE  | THAILAND |  VIETNAM   	www.dfdl.com</a:t>
            </a:r>
          </a:p>
        </p:txBody>
      </p:sp>
      <p:sp>
        <p:nvSpPr>
          <p:cNvPr id="6" name="Rectangle 5"/>
          <p:cNvSpPr/>
          <p:nvPr userDrawn="1"/>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7" name="Footer Placeholder 4"/>
          <p:cNvSpPr txBox="1">
            <a:spLocks/>
          </p:cNvSpPr>
          <p:nvPr userDrawn="1"/>
        </p:nvSpPr>
        <p:spPr>
          <a:xfrm>
            <a:off x="381000" y="6324600"/>
            <a:ext cx="8655496"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950" spc="180" dirty="0" smtClean="0">
                <a:solidFill>
                  <a:prstClr val="white"/>
                </a:solidFill>
              </a:rPr>
              <a:t>BANGLADESH | CAMBODIA</a:t>
            </a:r>
            <a:r>
              <a:rPr lang="en-US" sz="950" spc="180" baseline="30000" dirty="0" smtClean="0">
                <a:solidFill>
                  <a:prstClr val="white"/>
                </a:solidFill>
              </a:rPr>
              <a:t>‡ </a:t>
            </a:r>
            <a:r>
              <a:rPr lang="en-US" sz="950" spc="180" dirty="0" smtClean="0">
                <a:solidFill>
                  <a:prstClr val="white"/>
                </a:solidFill>
              </a:rPr>
              <a:t>| INDONESIA* | LAO PDR | MYANMAR | PHILIPPINES* | SINGAPORE | THAILAND | VIETNAM </a:t>
            </a:r>
          </a:p>
          <a:p>
            <a:pPr marL="0" marR="0" indent="0" algn="just" defTabSz="914400" rtl="0" eaLnBrk="1" fontAlgn="auto" latinLnBrk="0" hangingPunct="1">
              <a:lnSpc>
                <a:spcPct val="100000"/>
              </a:lnSpc>
              <a:spcBef>
                <a:spcPts val="400"/>
              </a:spcBef>
              <a:spcAft>
                <a:spcPts val="0"/>
              </a:spcAft>
              <a:buClrTx/>
              <a:buSzTx/>
              <a:buFontTx/>
              <a:buNone/>
              <a:tabLst/>
              <a:defRPr/>
            </a:pPr>
            <a:r>
              <a:rPr lang="en-US" sz="700" spc="0" dirty="0" smtClean="0">
                <a:solidFill>
                  <a:prstClr val="white"/>
                </a:solidFill>
              </a:rPr>
              <a:t>*DFDL collaborating firms</a:t>
            </a:r>
            <a:r>
              <a:rPr lang="en-US" sz="700" spc="0" baseline="0" dirty="0" smtClean="0">
                <a:solidFill>
                  <a:prstClr val="white"/>
                </a:solidFill>
              </a:rPr>
              <a:t> </a:t>
            </a:r>
            <a:r>
              <a:rPr lang="en-US" sz="700" spc="0" dirty="0" smtClean="0">
                <a:solidFill>
                  <a:prstClr val="white"/>
                </a:solidFill>
              </a:rPr>
              <a:t>   |  </a:t>
            </a:r>
            <a:r>
              <a:rPr lang="en-US" sz="700" spc="0" baseline="30000" dirty="0" smtClean="0">
                <a:solidFill>
                  <a:prstClr val="white"/>
                </a:solidFill>
              </a:rPr>
              <a:t>‡</a:t>
            </a:r>
            <a:r>
              <a:rPr lang="en-US" sz="700" spc="0" dirty="0" smtClean="0">
                <a:solidFill>
                  <a:prstClr val="white"/>
                </a:solidFill>
              </a:rPr>
              <a:t> In commercial cooperation with Sarin</a:t>
            </a:r>
            <a:r>
              <a:rPr lang="en-US" sz="700" spc="0" baseline="0" dirty="0" smtClean="0">
                <a:solidFill>
                  <a:prstClr val="white"/>
                </a:solidFill>
              </a:rPr>
              <a:t> &amp; Associates</a:t>
            </a:r>
            <a:endParaRPr lang="en-US" sz="700" spc="0" dirty="0">
              <a:solidFill>
                <a:prstClr val="white"/>
              </a:solidFill>
            </a:endParaRPr>
          </a:p>
        </p:txBody>
      </p:sp>
    </p:spTree>
    <p:extLst>
      <p:ext uri="{BB962C8B-B14F-4D97-AF65-F5344CB8AC3E}">
        <p14:creationId xmlns:p14="http://schemas.microsoft.com/office/powerpoint/2010/main" val="886199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8077200" y="6356350"/>
            <a:ext cx="609600" cy="365125"/>
          </a:xfrm>
          <a:prstGeom prst="rect">
            <a:avLst/>
          </a:prstGeom>
        </p:spPr>
        <p:txBody>
          <a:bodyPr/>
          <a:lstStyle>
            <a:lvl1pPr>
              <a:defRPr sz="1000"/>
            </a:lvl1pPr>
          </a:lstStyle>
          <a:p>
            <a:pPr>
              <a:defRPr/>
            </a:pPr>
            <a:fld id="{83D0929F-DF99-4055-B7BF-F10F211A21DA}" type="slidenum">
              <a:rPr lang="en-US" smtClean="0"/>
              <a:pPr>
                <a:defRPr/>
              </a:pPr>
              <a:t>‹#›</a:t>
            </a:fld>
            <a:endParaRPr lang="en-US" dirty="0"/>
          </a:p>
        </p:txBody>
      </p:sp>
      <p:pic>
        <p:nvPicPr>
          <p:cNvPr id="14" name="Picture 4" descr="C:\Documents and Settings\phuonglq\Desktop\Untitled-1 wh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388664"/>
            <a:ext cx="1460500" cy="4418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C:\Documents and Settings\phuonglq\Desktop\Untitled-1 wh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381000"/>
            <a:ext cx="1460500" cy="441871"/>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0" y="2286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itle 1"/>
          <p:cNvSpPr>
            <a:spLocks noGrp="1"/>
          </p:cNvSpPr>
          <p:nvPr>
            <p:ph type="title" hasCustomPrompt="1"/>
          </p:nvPr>
        </p:nvSpPr>
        <p:spPr>
          <a:xfrm>
            <a:off x="381000" y="350793"/>
            <a:ext cx="6858000" cy="441597"/>
          </a:xfrm>
          <a:prstGeom prst="rect">
            <a:avLst/>
          </a:prstGeom>
        </p:spPr>
        <p:txBody>
          <a:bodyPr>
            <a:noAutofit/>
          </a:bodyPr>
          <a:lstStyle>
            <a:lvl1pPr algn="l">
              <a:defRPr sz="2400">
                <a:solidFill>
                  <a:schemeClr val="bg1"/>
                </a:solidFill>
              </a:defRPr>
            </a:lvl1pPr>
          </a:lstStyle>
          <a:p>
            <a:r>
              <a:rPr lang="en-US" dirty="0"/>
              <a:t>CLICK TO EDIT MASTER TITLE STYLE</a:t>
            </a:r>
          </a:p>
        </p:txBody>
      </p:sp>
      <p:sp>
        <p:nvSpPr>
          <p:cNvPr id="17" name="Rectangle 16"/>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p:cNvPicPr>
            <a:picLocks noChangeAspect="1"/>
          </p:cNvPicPr>
          <p:nvPr/>
        </p:nvPicPr>
        <p:blipFill>
          <a:blip r:embed="rId3"/>
          <a:stretch>
            <a:fillRect/>
          </a:stretch>
        </p:blipFill>
        <p:spPr>
          <a:xfrm>
            <a:off x="7314630" y="378371"/>
            <a:ext cx="1460500" cy="444500"/>
          </a:xfrm>
          <a:prstGeom prst="rect">
            <a:avLst/>
          </a:prstGeom>
        </p:spPr>
      </p:pic>
    </p:spTree>
    <p:extLst>
      <p:ext uri="{BB962C8B-B14F-4D97-AF65-F5344CB8AC3E}">
        <p14:creationId xmlns:p14="http://schemas.microsoft.com/office/powerpoint/2010/main" val="783853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One content panel">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0" y="1570038"/>
            <a:ext cx="4978400" cy="4525963"/>
          </a:xfrm>
          <a:prstGeom prst="rect">
            <a:avLst/>
          </a:prstGeom>
        </p:spPr>
        <p:txBody>
          <a:bodyPr/>
          <a:lstStyle>
            <a:lvl1pPr marL="0" indent="0">
              <a:buSzPct val="110000"/>
              <a:buFont typeface="Wingdings" charset="2"/>
              <a:buNone/>
              <a:defRPr sz="1600"/>
            </a:lvl1pPr>
            <a:lvl2pPr marL="742950" indent="-285750">
              <a:buFont typeface="Wingdings" charset="2"/>
              <a:buChar char="§"/>
              <a:defRPr sz="1600"/>
            </a:lvl2pPr>
            <a:lvl3pPr>
              <a:defRPr sz="1600"/>
            </a:lvl3pPr>
            <a:lvl4pPr>
              <a:defRPr sz="1600"/>
            </a:lvl4pPr>
            <a:lvl5pPr>
              <a:defRPr sz="1600"/>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endParaRPr lang="en-US" dirty="0"/>
          </a:p>
        </p:txBody>
      </p:sp>
      <p:sp>
        <p:nvSpPr>
          <p:cNvPr id="2" name="Title 1"/>
          <p:cNvSpPr>
            <a:spLocks noGrp="1"/>
          </p:cNvSpPr>
          <p:nvPr>
            <p:ph type="title"/>
          </p:nvPr>
        </p:nvSpPr>
        <p:spPr/>
        <p:txBody>
          <a:bodyPr/>
          <a:lstStyle>
            <a:lvl1pPr>
              <a:defRPr>
                <a:solidFill>
                  <a:srgbClr val="004D3F"/>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11123967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Back cover">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r>
              <a:rPr lang="en-US" sz="3200" b="1" i="0" u="none" strike="noStrike" kern="1200" spc="100" baseline="30000" dirty="0" smtClean="0">
                <a:solidFill>
                  <a:schemeClr val="lt1"/>
                </a:solidFill>
                <a:latin typeface="+mn-lt"/>
                <a:ea typeface="+mn-ea"/>
                <a:cs typeface="+mn-cs"/>
              </a:rPr>
              <a:t>Excellence .</a:t>
            </a:r>
            <a:r>
              <a:rPr lang="en-US" sz="3200" b="1" i="0" u="none" strike="noStrike" kern="1200" spc="100" baseline="0" dirty="0" smtClean="0">
                <a:solidFill>
                  <a:schemeClr val="lt1"/>
                </a:solidFill>
                <a:latin typeface="+mn-lt"/>
                <a:ea typeface="+mn-ea"/>
                <a:cs typeface="+mn-cs"/>
              </a:rPr>
              <a:t> </a:t>
            </a:r>
            <a:r>
              <a:rPr lang="en-US" sz="3200" b="1" i="0" u="none" strike="noStrike" kern="1200" spc="100" baseline="30000" dirty="0" smtClean="0">
                <a:solidFill>
                  <a:schemeClr val="lt1"/>
                </a:solidFill>
                <a:latin typeface="+mn-lt"/>
                <a:ea typeface="+mn-ea"/>
                <a:cs typeface="+mn-cs"/>
              </a:rPr>
              <a:t>Creativity .</a:t>
            </a:r>
            <a:r>
              <a:rPr lang="en-US" sz="3200" b="1" i="0" u="none" strike="noStrike" kern="1200" spc="100" baseline="0" dirty="0" smtClean="0">
                <a:solidFill>
                  <a:schemeClr val="lt1"/>
                </a:solidFill>
                <a:latin typeface="+mn-lt"/>
                <a:ea typeface="+mn-ea"/>
                <a:cs typeface="+mn-cs"/>
              </a:rPr>
              <a:t> </a:t>
            </a:r>
            <a:r>
              <a:rPr lang="en-US" sz="3200" b="1" i="0" u="none" strike="noStrike" kern="1200" spc="100" baseline="30000" dirty="0" smtClean="0">
                <a:solidFill>
                  <a:schemeClr val="lt1"/>
                </a:solidFill>
                <a:latin typeface="+mn-lt"/>
                <a:ea typeface="+mn-ea"/>
                <a:cs typeface="+mn-cs"/>
              </a:rPr>
              <a:t>Trust</a:t>
            </a:r>
          </a:p>
          <a:p>
            <a:pPr algn="ctr"/>
            <a:r>
              <a:rPr lang="en-US" sz="1800" b="1" i="0" u="none" strike="noStrike" kern="1200" spc="100" baseline="30000" dirty="0" smtClean="0">
                <a:solidFill>
                  <a:schemeClr val="lt1"/>
                </a:solidFill>
                <a:latin typeface="+mn-lt"/>
                <a:ea typeface="+mn-ea"/>
                <a:cs typeface="+mn-cs"/>
              </a:rPr>
              <a:t>Since 1994</a:t>
            </a:r>
            <a:endParaRPr lang="en-US" sz="1800" b="1" spc="100" baseline="30000" dirty="0"/>
          </a:p>
        </p:txBody>
      </p:sp>
      <p:sp>
        <p:nvSpPr>
          <p:cNvPr id="9"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50" spc="0" dirty="0" smtClean="0">
                <a:solidFill>
                  <a:schemeClr val="bg1"/>
                </a:solidFill>
              </a:rPr>
              <a:t>BANGLADESH | CAMBODIA | INDONESIA  | LAO P.D.R  | MYANMAR  | SINGAPORE  | THAILAND |  VIETNAM   www.dfdl.com</a:t>
            </a:r>
            <a:endParaRPr lang="en-US" sz="1050" spc="0" dirty="0">
              <a:solidFill>
                <a:schemeClr val="bg1"/>
              </a:solidFill>
            </a:endParaRPr>
          </a:p>
        </p:txBody>
      </p:sp>
      <p:sp>
        <p:nvSpPr>
          <p:cNvPr id="4" name="Rectangle 3"/>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endParaRPr lang="en-US" sz="3200" b="1" i="0" u="none" strike="noStrike" kern="1200" spc="100" baseline="30000" dirty="0" smtClean="0">
              <a:solidFill>
                <a:schemeClr val="lt1"/>
              </a:solidFill>
              <a:latin typeface="+mn-lt"/>
              <a:ea typeface="+mn-ea"/>
              <a:cs typeface="+mn-cs"/>
            </a:endParaRPr>
          </a:p>
          <a:p>
            <a:pPr algn="ctr"/>
            <a:endParaRPr lang="en-US" sz="3200" b="1" i="0" u="none" strike="noStrike" kern="1200" spc="100" baseline="30000" dirty="0" smtClean="0">
              <a:solidFill>
                <a:schemeClr val="lt1"/>
              </a:solidFill>
              <a:latin typeface="+mn-lt"/>
              <a:ea typeface="+mn-ea"/>
              <a:cs typeface="+mn-cs"/>
            </a:endParaRPr>
          </a:p>
          <a:p>
            <a:pPr algn="ctr"/>
            <a:endParaRPr lang="en-US" sz="3200" b="1" i="0" u="none" strike="noStrike" kern="1200" spc="100" baseline="30000" dirty="0" smtClean="0">
              <a:solidFill>
                <a:schemeClr val="lt1"/>
              </a:solidFill>
              <a:latin typeface="+mn-lt"/>
              <a:ea typeface="+mn-ea"/>
              <a:cs typeface="+mn-cs"/>
            </a:endParaRPr>
          </a:p>
        </p:txBody>
      </p:sp>
      <p:sp>
        <p:nvSpPr>
          <p:cNvPr id="3" name="Text Placeholder 2"/>
          <p:cNvSpPr>
            <a:spLocks noGrp="1"/>
          </p:cNvSpPr>
          <p:nvPr>
            <p:ph type="body" sz="quarter" idx="10"/>
          </p:nvPr>
        </p:nvSpPr>
        <p:spPr>
          <a:xfrm>
            <a:off x="684213" y="2636838"/>
            <a:ext cx="7632700" cy="1368425"/>
          </a:xfrm>
        </p:spPr>
        <p:txBody>
          <a:bodyPr anchor="ctr">
            <a:normAutofit/>
          </a:bodyPr>
          <a:lstStyle>
            <a:lvl1pPr marL="0" indent="0" algn="ctr">
              <a:buNone/>
              <a:defRPr sz="4400">
                <a:solidFill>
                  <a:schemeClr val="bg1"/>
                </a:solidFill>
              </a:defRPr>
            </a:lvl1pPr>
          </a:lstStyle>
          <a:p>
            <a:pPr lvl="0"/>
            <a:endParaRPr lang="en-US" dirty="0"/>
          </a:p>
        </p:txBody>
      </p:sp>
    </p:spTree>
    <p:extLst>
      <p:ext uri="{BB962C8B-B14F-4D97-AF65-F5344CB8AC3E}">
        <p14:creationId xmlns:p14="http://schemas.microsoft.com/office/powerpoint/2010/main" val="1715331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6F080DB-F7CA-4D0D-9A8C-A6860041FB29}" type="datetimeFigureOut">
              <a:rPr lang="en-US" smtClean="0"/>
              <a:t>Wednesday-Sep-26-18</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998A06F-DF3E-418D-B7D2-8BE0D1FC1C41}" type="slidenum">
              <a:rPr lang="en-US" smtClean="0"/>
              <a:t>‹#›</a:t>
            </a:fld>
            <a:endParaRPr lang="en-US"/>
          </a:p>
        </p:txBody>
      </p:sp>
    </p:spTree>
    <p:extLst>
      <p:ext uri="{BB962C8B-B14F-4D97-AF65-F5344CB8AC3E}">
        <p14:creationId xmlns:p14="http://schemas.microsoft.com/office/powerpoint/2010/main" val="3467915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07343" y="228601"/>
            <a:ext cx="6612929" cy="762000"/>
          </a:xfrm>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pPr>
              <a:defRPr/>
            </a:pPr>
            <a:fld id="{2F0A85FD-AECA-41DA-9896-AA24D4C300E0}" type="slidenum">
              <a:rPr lang="en-US" smtClean="0"/>
              <a:pPr>
                <a:defRPr/>
              </a:pPr>
              <a:t>‹#›</a:t>
            </a:fld>
            <a:endParaRPr lang="en-US" dirty="0"/>
          </a:p>
        </p:txBody>
      </p:sp>
      <p:sp>
        <p:nvSpPr>
          <p:cNvPr id="4" name="Content Placeholder 2"/>
          <p:cNvSpPr>
            <a:spLocks noGrp="1"/>
          </p:cNvSpPr>
          <p:nvPr>
            <p:ph idx="1"/>
          </p:nvPr>
        </p:nvSpPr>
        <p:spPr>
          <a:xfrm>
            <a:off x="467544" y="1628800"/>
            <a:ext cx="8219256" cy="4525963"/>
          </a:xfrm>
        </p:spPr>
        <p:txBody>
          <a:bodyPr>
            <a:noAutofit/>
          </a:bodyPr>
          <a:lstStyle>
            <a:lvl1pPr marL="0" indent="0">
              <a:buNone/>
              <a:defRPr sz="2400">
                <a:solidFill>
                  <a:schemeClr val="tx1"/>
                </a:solidFill>
              </a:defRPr>
            </a:lvl1pPr>
            <a:lvl2pPr marL="381000" indent="-381000">
              <a:buFont typeface="Wingdings" pitchFamily="2" charset="2"/>
              <a:buChar char="§"/>
              <a:defRPr sz="2000">
                <a:solidFill>
                  <a:schemeClr val="tx1"/>
                </a:solidFill>
              </a:defRPr>
            </a:lvl2pPr>
            <a:lvl3pPr marL="714375" indent="-352425">
              <a:buFont typeface="Calibri" pitchFamily="34" charset="0"/>
              <a:buChar char="‒"/>
              <a:defRPr sz="1800">
                <a:solidFill>
                  <a:schemeClr val="tx1"/>
                </a:solidFill>
              </a:defRPr>
            </a:lvl3pPr>
            <a:lvl4pPr marL="1076325" indent="-361950">
              <a:buFont typeface="Arial" pitchFamily="34" charset="0"/>
              <a:buChar char="•"/>
              <a:defRPr sz="1600">
                <a:solidFill>
                  <a:schemeClr val="tx1"/>
                </a:solidFill>
              </a:defRPr>
            </a:lvl4pPr>
            <a:lvl5pPr marL="1438275" indent="-361950">
              <a:defRPr sz="14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060978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grpSp>
        <p:nvGrpSpPr>
          <p:cNvPr id="4" name="Group 5"/>
          <p:cNvGrpSpPr>
            <a:grpSpLocks/>
          </p:cNvGrpSpPr>
          <p:nvPr/>
        </p:nvGrpSpPr>
        <p:grpSpPr bwMode="auto">
          <a:xfrm>
            <a:off x="0" y="168275"/>
            <a:ext cx="9144000" cy="944563"/>
            <a:chOff x="0" y="168117"/>
            <a:chExt cx="9144000" cy="944879"/>
          </a:xfrm>
        </p:grpSpPr>
        <p:sp>
          <p:nvSpPr>
            <p:cNvPr id="5" name="Rectangle 4"/>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3" name="Content Placeholder 2"/>
          <p:cNvSpPr>
            <a:spLocks noGrp="1"/>
          </p:cNvSpPr>
          <p:nvPr>
            <p:ph idx="1"/>
          </p:nvPr>
        </p:nvSpPr>
        <p:spPr/>
        <p:txBody>
          <a:bodyPr>
            <a:normAutofit/>
          </a:bodyPr>
          <a:lstStyle>
            <a:lvl1pPr marL="0" indent="0">
              <a:buNone/>
              <a:defRPr sz="2400">
                <a:solidFill>
                  <a:srgbClr val="404040"/>
                </a:solidFill>
              </a:defRPr>
            </a:lvl1pPr>
            <a:lvl2pPr marL="742950" indent="-285750">
              <a:buFont typeface="Wingdings" pitchFamily="2" charset="2"/>
              <a:buChar char="§"/>
              <a:defRPr sz="2000">
                <a:solidFill>
                  <a:srgbClr val="404040"/>
                </a:solidFill>
              </a:defRPr>
            </a:lvl2pPr>
            <a:lvl3pPr marL="1143000" indent="-228600">
              <a:buFont typeface="Calibri" pitchFamily="34" charset="0"/>
              <a:buChar char="‒"/>
              <a:defRPr sz="1800">
                <a:solidFill>
                  <a:srgbClr val="404040"/>
                </a:solidFill>
              </a:defRPr>
            </a:lvl3pPr>
            <a:lvl4pPr marL="1600200" indent="-228600">
              <a:buFont typeface="Arial" pitchFamily="34" charset="0"/>
              <a:buChar char="•"/>
              <a:defRPr sz="1600">
                <a:solidFill>
                  <a:srgbClr val="404040"/>
                </a:solidFill>
              </a:defRPr>
            </a:lvl4pPr>
            <a:lvl5pPr>
              <a:defRPr sz="1600">
                <a:solidFill>
                  <a:srgbClr val="40404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p:nvPr>
        </p:nvSpPr>
        <p:spPr>
          <a:xfrm>
            <a:off x="381000" y="350793"/>
            <a:ext cx="6858000" cy="557927"/>
          </a:xfrm>
          <a:prstGeom prst="rect">
            <a:avLst/>
          </a:prstGeom>
        </p:spPr>
        <p:txBody>
          <a:bodyPr anchor="ctr" anchorCtr="0">
            <a:noAutofit/>
          </a:bodyPr>
          <a:lstStyle>
            <a:lvl1pPr algn="l">
              <a:defRPr sz="2400">
                <a:solidFill>
                  <a:schemeClr val="bg1"/>
                </a:solidFill>
              </a:defRPr>
            </a:lvl1pPr>
          </a:lstStyle>
          <a:p>
            <a:r>
              <a:rPr lang="en-US"/>
              <a:t>Click to edit Master title style</a:t>
            </a:r>
            <a:endParaRPr lang="en-US" dirty="0"/>
          </a:p>
        </p:txBody>
      </p:sp>
      <p:sp>
        <p:nvSpPr>
          <p:cNvPr id="9" name="Slide Number Placeholder 6"/>
          <p:cNvSpPr>
            <a:spLocks noGrp="1"/>
          </p:cNvSpPr>
          <p:nvPr>
            <p:ph type="sldNum" sz="quarter" idx="10"/>
          </p:nvPr>
        </p:nvSpPr>
        <p:spPr>
          <a:xfrm>
            <a:off x="8316416" y="6381328"/>
            <a:ext cx="609600" cy="365125"/>
          </a:xfrm>
        </p:spPr>
        <p:txBody>
          <a:bodyPr rIns="0" anchor="ctr" anchorCtr="0"/>
          <a:lstStyle>
            <a:lvl1pPr algn="r">
              <a:defRPr sz="1000">
                <a:solidFill>
                  <a:schemeClr val="bg1">
                    <a:lumMod val="50000"/>
                  </a:schemeClr>
                </a:solidFill>
                <a:latin typeface="+mn-lt"/>
              </a:defRPr>
            </a:lvl1pPr>
          </a:lstStyle>
          <a:p>
            <a:pPr>
              <a:defRPr/>
            </a:pPr>
            <a:fld id="{3E3852E6-1218-4214-9E12-6A650C5A7FE7}" type="slidenum">
              <a:rPr lang="en-US">
                <a:solidFill>
                  <a:prstClr val="white">
                    <a:lumMod val="50000"/>
                  </a:prstClr>
                </a:solidFill>
              </a:rPr>
              <a:pPr>
                <a:defRPr/>
              </a:pPr>
              <a:t>‹#›</a:t>
            </a:fld>
            <a:endParaRPr lang="en-US" dirty="0">
              <a:solidFill>
                <a:prstClr val="white">
                  <a:lumMod val="50000"/>
                </a:prstClr>
              </a:solidFill>
            </a:endParaRPr>
          </a:p>
        </p:txBody>
      </p:sp>
      <p:pic>
        <p:nvPicPr>
          <p:cNvPr id="10" name="Picture 9"/>
          <p:cNvPicPr>
            <a:picLocks noChangeAspect="1"/>
          </p:cNvPicPr>
          <p:nvPr userDrawn="1"/>
        </p:nvPicPr>
        <p:blipFill>
          <a:blip r:embed="rId2"/>
          <a:stretch>
            <a:fillRect/>
          </a:stretch>
        </p:blipFill>
        <p:spPr>
          <a:xfrm>
            <a:off x="7239000" y="387350"/>
            <a:ext cx="1460500" cy="444500"/>
          </a:xfrm>
          <a:prstGeom prst="rect">
            <a:avLst/>
          </a:prstGeom>
        </p:spPr>
      </p:pic>
      <p:cxnSp>
        <p:nvCxnSpPr>
          <p:cNvPr id="11" name="Straight Connector 10"/>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2649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grpSp>
        <p:nvGrpSpPr>
          <p:cNvPr id="3" name="Group 5"/>
          <p:cNvGrpSpPr>
            <a:grpSpLocks/>
          </p:cNvGrpSpPr>
          <p:nvPr/>
        </p:nvGrpSpPr>
        <p:grpSpPr bwMode="auto">
          <a:xfrm>
            <a:off x="-1588" y="-1174750"/>
            <a:ext cx="9145588" cy="8229600"/>
            <a:chOff x="-867" y="-1371600"/>
            <a:chExt cx="9144867" cy="8229600"/>
          </a:xfrm>
        </p:grpSpPr>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7" y="-1371600"/>
              <a:ext cx="9144867" cy="4598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721" y="3886200"/>
              <a:ext cx="9143279" cy="29718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p:nvSpPr>
          <p:spPr>
            <a:xfrm>
              <a:off x="721" y="2819400"/>
              <a:ext cx="9143279" cy="1066800"/>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Footer Placeholder 4"/>
            <p:cNvSpPr txBox="1">
              <a:spLocks/>
            </p:cNvSpPr>
            <p:nvPr/>
          </p:nvSpPr>
          <p:spPr>
            <a:xfrm>
              <a:off x="381691" y="6324600"/>
              <a:ext cx="8381339"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pc="0" dirty="0">
                  <a:solidFill>
                    <a:prstClr val="white"/>
                  </a:solidFill>
                </a:rPr>
                <a:t>BANGLADESH    |   CAMBODIA    |    INDONESIA     |    LAO PDR     |    MYANMAR     |    SINGAPORE     |    THAILAND   |     VIETNAM</a:t>
              </a:r>
            </a:p>
          </p:txBody>
        </p:sp>
      </p:grpSp>
      <p:sp>
        <p:nvSpPr>
          <p:cNvPr id="11" name="Title 1"/>
          <p:cNvSpPr>
            <a:spLocks noGrp="1"/>
          </p:cNvSpPr>
          <p:nvPr>
            <p:ph type="title"/>
          </p:nvPr>
        </p:nvSpPr>
        <p:spPr>
          <a:xfrm>
            <a:off x="554732" y="4425380"/>
            <a:ext cx="8229600" cy="1143000"/>
          </a:xfrm>
          <a:prstGeom prst="rect">
            <a:avLst/>
          </a:prstGeom>
        </p:spPr>
        <p:txBody>
          <a:bodyPr/>
          <a:lstStyle>
            <a:lvl1pPr algn="r">
              <a:defRPr sz="3600">
                <a:solidFill>
                  <a:schemeClr val="bg1"/>
                </a:solidFill>
              </a:defRPr>
            </a:lvl1pPr>
          </a:lstStyle>
          <a:p>
            <a:r>
              <a:rPr lang="en-US"/>
              <a:t>Click to edit Master title style</a:t>
            </a:r>
            <a:endParaRPr lang="en-US" dirty="0"/>
          </a:p>
        </p:txBody>
      </p:sp>
      <p:grpSp>
        <p:nvGrpSpPr>
          <p:cNvPr id="2" name="Group 1"/>
          <p:cNvGrpSpPr/>
          <p:nvPr userDrawn="1"/>
        </p:nvGrpSpPr>
        <p:grpSpPr>
          <a:xfrm>
            <a:off x="6732588" y="3276600"/>
            <a:ext cx="2087884" cy="729879"/>
            <a:chOff x="6732588" y="3276600"/>
            <a:chExt cx="2087884" cy="729879"/>
          </a:xfrm>
        </p:grpSpPr>
        <p:pic>
          <p:nvPicPr>
            <p:cNvPr id="8"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3276600"/>
              <a:ext cx="1917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7372672" y="3745559"/>
              <a:ext cx="1447800" cy="260920"/>
            </a:xfrm>
            <a:prstGeom prst="rect">
              <a:avLst/>
            </a:prstGeom>
            <a:solidFill>
              <a:srgbClr val="EEE9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grpSp>
    </p:spTree>
    <p:extLst>
      <p:ext uri="{BB962C8B-B14F-4D97-AF65-F5344CB8AC3E}">
        <p14:creationId xmlns:p14="http://schemas.microsoft.com/office/powerpoint/2010/main" val="204030958"/>
      </p:ext>
    </p:extLst>
  </p:cSld>
  <p:clrMapOvr>
    <a:masterClrMapping/>
  </p:clrMapOvr>
  <p:transition spd="med">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grpSp>
        <p:nvGrpSpPr>
          <p:cNvPr id="5" name="Group 5"/>
          <p:cNvGrpSpPr>
            <a:grpSpLocks/>
          </p:cNvGrpSpPr>
          <p:nvPr/>
        </p:nvGrpSpPr>
        <p:grpSpPr bwMode="auto">
          <a:xfrm>
            <a:off x="0" y="168275"/>
            <a:ext cx="9144000" cy="944563"/>
            <a:chOff x="0" y="168117"/>
            <a:chExt cx="9144000" cy="944879"/>
          </a:xfrm>
        </p:grpSpPr>
        <p:sp>
          <p:nvSpPr>
            <p:cNvPr id="6" name="Rectangle 5"/>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Rectangle 7"/>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2" name="Title 1"/>
          <p:cNvSpPr>
            <a:spLocks noGrp="1"/>
          </p:cNvSpPr>
          <p:nvPr>
            <p:ph type="title"/>
          </p:nvPr>
        </p:nvSpPr>
        <p:spPr>
          <a:xfrm>
            <a:off x="457200" y="1412776"/>
            <a:ext cx="8229600" cy="304642"/>
          </a:xfrm>
          <a:prstGeom prst="rect">
            <a:avLst/>
          </a:prstGeom>
        </p:spPr>
        <p:txBody>
          <a:bodyPr>
            <a:no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457200" y="1772816"/>
            <a:ext cx="4038600" cy="4353347"/>
          </a:xfrm>
        </p:spPr>
        <p:txBody>
          <a:bodyPr/>
          <a:lstStyle>
            <a:lvl1pPr marL="342900" indent="-342900">
              <a:buFont typeface="Wingdings" pitchFamily="2" charset="2"/>
              <a:buChar cha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72816"/>
            <a:ext cx="4038600" cy="4353347"/>
          </a:xfrm>
        </p:spPr>
        <p:txBody>
          <a:bodyPr/>
          <a:lstStyle>
            <a:lvl1pPr marL="342900" indent="-342900">
              <a:buFont typeface="Wingdings" pitchFamily="2" charset="2"/>
              <a:buChar cha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6"/>
          <p:cNvSpPr>
            <a:spLocks noGrp="1"/>
          </p:cNvSpPr>
          <p:nvPr>
            <p:ph type="sldNum" sz="quarter" idx="10"/>
          </p:nvPr>
        </p:nvSpPr>
        <p:spPr/>
        <p:txBody>
          <a:bodyPr anchor="ctr" anchorCtr="0"/>
          <a:lstStyle>
            <a:lvl1pPr algn="r">
              <a:defRPr sz="1000">
                <a:solidFill>
                  <a:schemeClr val="bg1">
                    <a:lumMod val="50000"/>
                  </a:schemeClr>
                </a:solidFill>
                <a:latin typeface="+mn-lt"/>
              </a:defRPr>
            </a:lvl1pPr>
          </a:lstStyle>
          <a:p>
            <a:pPr>
              <a:defRPr/>
            </a:pPr>
            <a:fld id="{F8E73F13-2EF1-497E-ADD9-9BA545DCBB5B}" type="slidenum">
              <a:rPr lang="en-US" smtClean="0">
                <a:solidFill>
                  <a:prstClr val="white">
                    <a:lumMod val="50000"/>
                  </a:prstClr>
                </a:solidFill>
              </a:rPr>
              <a:pPr>
                <a:defRPr/>
              </a:pPr>
              <a:t>‹#›</a:t>
            </a:fld>
            <a:endParaRPr lang="en-US" dirty="0">
              <a:solidFill>
                <a:prstClr val="white">
                  <a:lumMod val="50000"/>
                </a:prstClr>
              </a:solidFill>
            </a:endParaRPr>
          </a:p>
        </p:txBody>
      </p:sp>
      <p:pic>
        <p:nvPicPr>
          <p:cNvPr id="11" name="Picture 10"/>
          <p:cNvPicPr>
            <a:picLocks noChangeAspect="1"/>
          </p:cNvPicPr>
          <p:nvPr userDrawn="1"/>
        </p:nvPicPr>
        <p:blipFill>
          <a:blip r:embed="rId2"/>
          <a:stretch>
            <a:fillRect/>
          </a:stretch>
        </p:blipFill>
        <p:spPr>
          <a:xfrm>
            <a:off x="7239000" y="387350"/>
            <a:ext cx="1460500" cy="444500"/>
          </a:xfrm>
          <a:prstGeom prst="rect">
            <a:avLst/>
          </a:prstGeom>
        </p:spPr>
      </p:pic>
      <p:cxnSp>
        <p:nvCxnSpPr>
          <p:cNvPr id="12" name="Straight Connector 11"/>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4605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2_Two Content">
    <p:spTree>
      <p:nvGrpSpPr>
        <p:cNvPr id="1" name=""/>
        <p:cNvGrpSpPr/>
        <p:nvPr/>
      </p:nvGrpSpPr>
      <p:grpSpPr>
        <a:xfrm>
          <a:off x="0" y="0"/>
          <a:ext cx="0" cy="0"/>
          <a:chOff x="0" y="0"/>
          <a:chExt cx="0" cy="0"/>
        </a:xfrm>
      </p:grpSpPr>
      <p:grpSp>
        <p:nvGrpSpPr>
          <p:cNvPr id="6" name="Group 5"/>
          <p:cNvGrpSpPr>
            <a:grpSpLocks/>
          </p:cNvGrpSpPr>
          <p:nvPr/>
        </p:nvGrpSpPr>
        <p:grpSpPr bwMode="auto">
          <a:xfrm>
            <a:off x="0" y="168275"/>
            <a:ext cx="9144000" cy="944563"/>
            <a:chOff x="0" y="168117"/>
            <a:chExt cx="9144000" cy="944879"/>
          </a:xfrm>
        </p:grpSpPr>
        <p:sp>
          <p:nvSpPr>
            <p:cNvPr id="7" name="Rectangle 6"/>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Rectangle 7"/>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9" name="Rectangle 8"/>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20" name="Text Placeholder 2"/>
          <p:cNvSpPr>
            <a:spLocks noGrp="1"/>
          </p:cNvSpPr>
          <p:nvPr>
            <p:ph type="body" idx="1"/>
          </p:nvPr>
        </p:nvSpPr>
        <p:spPr>
          <a:xfrm>
            <a:off x="457200" y="1535113"/>
            <a:ext cx="4040188" cy="639762"/>
          </a:xfrm>
        </p:spPr>
        <p:txBody>
          <a:bodyPr anchor="b"/>
          <a:lstStyle>
            <a:lvl1pPr marL="0" indent="0">
              <a:buNone/>
              <a:defRPr sz="24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3"/>
          <p:cNvSpPr>
            <a:spLocks noGrp="1"/>
          </p:cNvSpPr>
          <p:nvPr>
            <p:ph sz="half" idx="2"/>
          </p:nvPr>
        </p:nvSpPr>
        <p:spPr>
          <a:xfrm>
            <a:off x="457200" y="2174875"/>
            <a:ext cx="4040188" cy="3951288"/>
          </a:xfrm>
        </p:spPr>
        <p:txBody>
          <a:bodyPr/>
          <a:lstStyle>
            <a:lvl1pPr>
              <a:defRPr sz="2400">
                <a:solidFill>
                  <a:srgbClr val="404040"/>
                </a:solidFill>
              </a:defRPr>
            </a:lvl1pPr>
            <a:lvl2pPr>
              <a:defRPr sz="2000">
                <a:solidFill>
                  <a:srgbClr val="404040"/>
                </a:solidFill>
              </a:defRPr>
            </a:lvl2pPr>
            <a:lvl3pPr>
              <a:defRPr sz="1800">
                <a:solidFill>
                  <a:srgbClr val="404040"/>
                </a:solidFill>
              </a:defRPr>
            </a:lvl3pPr>
            <a:lvl4pPr>
              <a:defRPr sz="1600">
                <a:solidFill>
                  <a:srgbClr val="404040"/>
                </a:solidFill>
              </a:defRPr>
            </a:lvl4pPr>
            <a:lvl5pPr>
              <a:defRPr sz="1600">
                <a:solidFill>
                  <a:srgbClr val="40404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p:cNvSpPr>
            <a:spLocks noGrp="1"/>
          </p:cNvSpPr>
          <p:nvPr>
            <p:ph type="body" sz="quarter" idx="3"/>
          </p:nvPr>
        </p:nvSpPr>
        <p:spPr>
          <a:xfrm>
            <a:off x="4645025" y="1535113"/>
            <a:ext cx="4041775" cy="639762"/>
          </a:xfrm>
        </p:spPr>
        <p:txBody>
          <a:bodyPr anchor="b"/>
          <a:lstStyle>
            <a:lvl1pPr marL="0" indent="0">
              <a:buNone/>
              <a:defRPr sz="24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Content Placeholder 5"/>
          <p:cNvSpPr>
            <a:spLocks noGrp="1"/>
          </p:cNvSpPr>
          <p:nvPr>
            <p:ph sz="quarter" idx="4"/>
          </p:nvPr>
        </p:nvSpPr>
        <p:spPr>
          <a:xfrm>
            <a:off x="4645025" y="2174875"/>
            <a:ext cx="4041775" cy="3951288"/>
          </a:xfrm>
        </p:spPr>
        <p:txBody>
          <a:bodyPr/>
          <a:lstStyle>
            <a:lvl1pPr>
              <a:defRPr sz="2400">
                <a:solidFill>
                  <a:srgbClr val="404040"/>
                </a:solidFill>
              </a:defRPr>
            </a:lvl1pPr>
            <a:lvl2pPr>
              <a:defRPr sz="2000">
                <a:solidFill>
                  <a:srgbClr val="404040"/>
                </a:solidFill>
              </a:defRPr>
            </a:lvl2pPr>
            <a:lvl3pPr>
              <a:defRPr sz="1800">
                <a:solidFill>
                  <a:srgbClr val="404040"/>
                </a:solidFill>
              </a:defRPr>
            </a:lvl3pPr>
            <a:lvl4pPr>
              <a:defRPr sz="1600">
                <a:solidFill>
                  <a:srgbClr val="404040"/>
                </a:solidFill>
              </a:defRPr>
            </a:lvl4pPr>
            <a:lvl5pPr>
              <a:defRPr sz="1600">
                <a:solidFill>
                  <a:srgbClr val="40404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6"/>
          <p:cNvSpPr>
            <a:spLocks noGrp="1"/>
          </p:cNvSpPr>
          <p:nvPr>
            <p:ph type="sldNum" sz="quarter" idx="10"/>
          </p:nvPr>
        </p:nvSpPr>
        <p:spPr/>
        <p:txBody>
          <a:bodyPr anchor="ctr" anchorCtr="0"/>
          <a:lstStyle>
            <a:lvl1pPr algn="r">
              <a:defRPr sz="1000">
                <a:solidFill>
                  <a:schemeClr val="bg1">
                    <a:lumMod val="50000"/>
                  </a:schemeClr>
                </a:solidFill>
                <a:latin typeface="+mn-lt"/>
              </a:defRPr>
            </a:lvl1pPr>
          </a:lstStyle>
          <a:p>
            <a:pPr>
              <a:defRPr/>
            </a:pPr>
            <a:fld id="{7D856282-C66A-4163-B8E9-E91586DF23E0}" type="slidenum">
              <a:rPr lang="en-US" smtClean="0">
                <a:solidFill>
                  <a:prstClr val="white">
                    <a:lumMod val="50000"/>
                  </a:prstClr>
                </a:solidFill>
              </a:rPr>
              <a:pPr>
                <a:defRPr/>
              </a:pPr>
              <a:t>‹#›</a:t>
            </a:fld>
            <a:endParaRPr lang="en-US" dirty="0">
              <a:solidFill>
                <a:prstClr val="white">
                  <a:lumMod val="50000"/>
                </a:prstClr>
              </a:solidFill>
            </a:endParaRPr>
          </a:p>
        </p:txBody>
      </p:sp>
      <p:pic>
        <p:nvPicPr>
          <p:cNvPr id="12" name="Picture 11"/>
          <p:cNvPicPr>
            <a:picLocks noChangeAspect="1"/>
          </p:cNvPicPr>
          <p:nvPr userDrawn="1"/>
        </p:nvPicPr>
        <p:blipFill>
          <a:blip r:embed="rId2"/>
          <a:stretch>
            <a:fillRect/>
          </a:stretch>
        </p:blipFill>
        <p:spPr>
          <a:xfrm>
            <a:off x="7239000" y="387350"/>
            <a:ext cx="1460500" cy="444500"/>
          </a:xfrm>
          <a:prstGeom prst="rect">
            <a:avLst/>
          </a:prstGeom>
        </p:spPr>
      </p:pic>
      <p:cxnSp>
        <p:nvCxnSpPr>
          <p:cNvPr id="13" name="Straight Connector 12"/>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7215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Back cover">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a:lstStyle/>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r>
              <a:rPr lang="en-US" sz="3200" b="1" spc="100" baseline="30000" dirty="0">
                <a:solidFill>
                  <a:prstClr val="white"/>
                </a:solidFill>
              </a:rPr>
              <a:t>Excellence  ·</a:t>
            </a:r>
            <a:r>
              <a:rPr lang="en-US" sz="3200" b="1" spc="100" dirty="0">
                <a:solidFill>
                  <a:prstClr val="white"/>
                </a:solidFill>
              </a:rPr>
              <a:t> </a:t>
            </a:r>
            <a:r>
              <a:rPr lang="en-US" sz="3200" b="1" spc="100" baseline="30000" dirty="0">
                <a:solidFill>
                  <a:prstClr val="white"/>
                </a:solidFill>
              </a:rPr>
              <a:t>Creativity ·</a:t>
            </a:r>
            <a:r>
              <a:rPr lang="en-US" sz="3200" b="1" spc="100" dirty="0">
                <a:solidFill>
                  <a:prstClr val="white"/>
                </a:solidFill>
              </a:rPr>
              <a:t> </a:t>
            </a:r>
            <a:r>
              <a:rPr lang="en-US" sz="3200" b="1" spc="100" baseline="30000" dirty="0">
                <a:solidFill>
                  <a:prstClr val="white"/>
                </a:solidFill>
              </a:rPr>
              <a:t>Trust</a:t>
            </a:r>
          </a:p>
          <a:p>
            <a:pPr algn="ctr" fontAlgn="base">
              <a:spcBef>
                <a:spcPct val="0"/>
              </a:spcBef>
              <a:spcAft>
                <a:spcPct val="0"/>
              </a:spcAft>
              <a:defRPr/>
            </a:pPr>
            <a:r>
              <a:rPr lang="en-US" b="1" spc="100" baseline="30000" dirty="0">
                <a:solidFill>
                  <a:prstClr val="white"/>
                </a:solidFill>
              </a:rPr>
              <a:t>Since 1994</a:t>
            </a:r>
          </a:p>
        </p:txBody>
      </p:sp>
      <p:sp>
        <p:nvSpPr>
          <p:cNvPr id="3" name="Footer Placeholder 4"/>
          <p:cNvSpPr txBox="1">
            <a:spLocks/>
          </p:cNvSpPr>
          <p:nvPr/>
        </p:nvSpPr>
        <p:spPr>
          <a:xfrm>
            <a:off x="381000" y="6324600"/>
            <a:ext cx="8382000"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1050" spc="0" dirty="0">
                <a:solidFill>
                  <a:prstClr val="white"/>
                </a:solidFill>
              </a:rPr>
              <a:t>BANGLADESH    |   CAMBODIA    |    INDONESIA     |    LAO PDR    |    MYANMAR     |    SINGAPORE     |    THAILAND   |     VIETNAM         www.dfdl.com</a:t>
            </a:r>
          </a:p>
        </p:txBody>
      </p:sp>
    </p:spTree>
    <p:extLst>
      <p:ext uri="{BB962C8B-B14F-4D97-AF65-F5344CB8AC3E}">
        <p14:creationId xmlns:p14="http://schemas.microsoft.com/office/powerpoint/2010/main" val="37923577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_Title and Content">
    <p:spTree>
      <p:nvGrpSpPr>
        <p:cNvPr id="1" name=""/>
        <p:cNvGrpSpPr/>
        <p:nvPr/>
      </p:nvGrpSpPr>
      <p:grpSpPr>
        <a:xfrm>
          <a:off x="0" y="0"/>
          <a:ext cx="0" cy="0"/>
          <a:chOff x="0" y="0"/>
          <a:chExt cx="0" cy="0"/>
        </a:xfrm>
      </p:grpSpPr>
      <p:sp>
        <p:nvSpPr>
          <p:cNvPr id="4" name="Rectangle 3"/>
          <p:cNvSpPr/>
          <p:nvPr userDrawn="1"/>
        </p:nvSpPr>
        <p:spPr>
          <a:xfrm>
            <a:off x="0" y="2413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5" name="Rectangle 4"/>
          <p:cNvSpPr/>
          <p:nvPr userDrawn="1"/>
        </p:nvSpPr>
        <p:spPr>
          <a:xfrm>
            <a:off x="0" y="168275"/>
            <a:ext cx="9144000" cy="46038"/>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006475"/>
            <a:ext cx="9144000" cy="106363"/>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pic>
        <p:nvPicPr>
          <p:cNvPr id="7"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239000" y="381000"/>
            <a:ext cx="14605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395536" y="1628800"/>
            <a:ext cx="8208912"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itle 1"/>
          <p:cNvSpPr>
            <a:spLocks noGrp="1"/>
          </p:cNvSpPr>
          <p:nvPr>
            <p:ph type="title"/>
          </p:nvPr>
        </p:nvSpPr>
        <p:spPr>
          <a:xfrm>
            <a:off x="381000" y="402251"/>
            <a:ext cx="6858000" cy="441597"/>
          </a:xfrm>
          <a:prstGeom prst="rect">
            <a:avLst/>
          </a:prstGeom>
        </p:spPr>
        <p:txBody>
          <a:bodyPr>
            <a:noAutofit/>
          </a:bodyPr>
          <a:lstStyle>
            <a:lvl1pPr algn="l">
              <a:defRPr sz="2400">
                <a:solidFill>
                  <a:schemeClr val="bg1"/>
                </a:solidFill>
              </a:defRPr>
            </a:lvl1pPr>
          </a:lstStyle>
          <a:p>
            <a:r>
              <a:rPr lang="en-US"/>
              <a:t>Click to edit Master title style</a:t>
            </a:r>
            <a:endParaRPr lang="en-US" dirty="0"/>
          </a:p>
        </p:txBody>
      </p:sp>
      <p:sp>
        <p:nvSpPr>
          <p:cNvPr id="8" name="Slide Number Placeholder 6"/>
          <p:cNvSpPr>
            <a:spLocks noGrp="1"/>
          </p:cNvSpPr>
          <p:nvPr>
            <p:ph type="sldNum" sz="quarter" idx="10"/>
          </p:nvPr>
        </p:nvSpPr>
        <p:spPr>
          <a:xfrm>
            <a:off x="8394700" y="6324600"/>
            <a:ext cx="609600" cy="365125"/>
          </a:xfrm>
        </p:spPr>
        <p:txBody>
          <a:bodyPr anchor="ctr" anchorCtr="0"/>
          <a:lstStyle>
            <a:lvl1pPr algn="r">
              <a:defRPr sz="1000">
                <a:solidFill>
                  <a:schemeClr val="bg1">
                    <a:lumMod val="50000"/>
                  </a:schemeClr>
                </a:solidFill>
                <a:latin typeface="+mn-lt"/>
              </a:defRPr>
            </a:lvl1pPr>
          </a:lstStyle>
          <a:p>
            <a:pPr>
              <a:defRPr/>
            </a:pPr>
            <a:fld id="{5983A7C6-1E25-486B-89B3-1E669346F995}"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29643522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5_Title and Content">
    <p:spTree>
      <p:nvGrpSpPr>
        <p:cNvPr id="1" name=""/>
        <p:cNvGrpSpPr/>
        <p:nvPr/>
      </p:nvGrpSpPr>
      <p:grpSpPr>
        <a:xfrm>
          <a:off x="0" y="0"/>
          <a:ext cx="0" cy="0"/>
          <a:chOff x="0" y="0"/>
          <a:chExt cx="0" cy="0"/>
        </a:xfrm>
      </p:grpSpPr>
      <p:sp>
        <p:nvSpPr>
          <p:cNvPr id="5" name="Rectangle 4"/>
          <p:cNvSpPr/>
          <p:nvPr userDrawn="1"/>
        </p:nvSpPr>
        <p:spPr>
          <a:xfrm>
            <a:off x="0" y="2413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68275"/>
            <a:ext cx="9144000" cy="46038"/>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006475"/>
            <a:ext cx="9144000" cy="106363"/>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3" name="Content Placeholder 2"/>
          <p:cNvSpPr>
            <a:spLocks noGrp="1"/>
          </p:cNvSpPr>
          <p:nvPr>
            <p:ph idx="1"/>
          </p:nvPr>
        </p:nvSpPr>
        <p:spPr>
          <a:xfrm>
            <a:off x="395537" y="1628800"/>
            <a:ext cx="3816424"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itle 1"/>
          <p:cNvSpPr>
            <a:spLocks noGrp="1"/>
          </p:cNvSpPr>
          <p:nvPr>
            <p:ph type="title"/>
          </p:nvPr>
        </p:nvSpPr>
        <p:spPr>
          <a:xfrm>
            <a:off x="381000" y="402251"/>
            <a:ext cx="6858000" cy="441597"/>
          </a:xfrm>
          <a:prstGeom prst="rect">
            <a:avLst/>
          </a:prstGeom>
        </p:spPr>
        <p:txBody>
          <a:bodyPr>
            <a:noAutofit/>
          </a:bodyPr>
          <a:lstStyle>
            <a:lvl1pPr algn="l">
              <a:defRPr sz="2400">
                <a:solidFill>
                  <a:schemeClr val="bg1"/>
                </a:solidFill>
              </a:defRPr>
            </a:lvl1pPr>
          </a:lstStyle>
          <a:p>
            <a:r>
              <a:rPr lang="en-US"/>
              <a:t>Click to edit Master title style</a:t>
            </a:r>
            <a:endParaRPr lang="en-US" dirty="0"/>
          </a:p>
        </p:txBody>
      </p:sp>
      <p:sp>
        <p:nvSpPr>
          <p:cNvPr id="10" name="Content Placeholder 2"/>
          <p:cNvSpPr>
            <a:spLocks noGrp="1"/>
          </p:cNvSpPr>
          <p:nvPr>
            <p:ph idx="13"/>
          </p:nvPr>
        </p:nvSpPr>
        <p:spPr>
          <a:xfrm>
            <a:off x="4932040" y="1628800"/>
            <a:ext cx="3760614"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Slide Number Placeholder 6"/>
          <p:cNvSpPr>
            <a:spLocks noGrp="1"/>
          </p:cNvSpPr>
          <p:nvPr>
            <p:ph type="sldNum" sz="quarter" idx="14"/>
          </p:nvPr>
        </p:nvSpPr>
        <p:spPr>
          <a:xfrm>
            <a:off x="8534400" y="6469063"/>
            <a:ext cx="609600" cy="365125"/>
          </a:xfrm>
        </p:spPr>
        <p:txBody>
          <a:bodyPr anchor="t" anchorCtr="0"/>
          <a:lstStyle>
            <a:lvl1pPr algn="ctr">
              <a:defRPr sz="1000">
                <a:solidFill>
                  <a:schemeClr val="bg1">
                    <a:lumMod val="50000"/>
                  </a:schemeClr>
                </a:solidFill>
              </a:defRPr>
            </a:lvl1pPr>
          </a:lstStyle>
          <a:p>
            <a:pPr>
              <a:defRPr/>
            </a:pPr>
            <a:fld id="{FFFB91C1-F200-4E03-926C-3D366D688FB0}" type="slidenum">
              <a:rPr lang="en-US">
                <a:solidFill>
                  <a:prstClr val="white">
                    <a:lumMod val="50000"/>
                  </a:prstClr>
                </a:solidFill>
              </a:rPr>
              <a:pPr>
                <a:defRPr/>
              </a:pPr>
              <a:t>‹#›</a:t>
            </a:fld>
            <a:endParaRPr lang="en-US" dirty="0">
              <a:solidFill>
                <a:prstClr val="white">
                  <a:lumMod val="50000"/>
                </a:prstClr>
              </a:solidFill>
            </a:endParaRPr>
          </a:p>
        </p:txBody>
      </p:sp>
      <p:pic>
        <p:nvPicPr>
          <p:cNvPr id="11" name="Picture 10"/>
          <p:cNvPicPr>
            <a:picLocks noChangeAspect="1"/>
          </p:cNvPicPr>
          <p:nvPr userDrawn="1"/>
        </p:nvPicPr>
        <p:blipFill>
          <a:blip r:embed="rId2"/>
          <a:stretch>
            <a:fillRect/>
          </a:stretch>
        </p:blipFill>
        <p:spPr>
          <a:xfrm>
            <a:off x="7239000" y="387350"/>
            <a:ext cx="1460500" cy="444500"/>
          </a:xfrm>
          <a:prstGeom prst="rect">
            <a:avLst/>
          </a:prstGeom>
        </p:spPr>
      </p:pic>
      <p:cxnSp>
        <p:nvCxnSpPr>
          <p:cNvPr id="12" name="Straight Connector 11"/>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796367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jpeg"/><Relationship Id="rId5" Type="http://schemas.openxmlformats.org/officeDocument/2006/relationships/slideLayout" Target="../slideLayouts/slideLayout6.xml"/><Relationship Id="rId10"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Slide Number Placeholder 6"/>
          <p:cNvSpPr>
            <a:spLocks noGrp="1"/>
          </p:cNvSpPr>
          <p:nvPr>
            <p:ph type="sldNum" sz="quarter" idx="4"/>
          </p:nvPr>
        </p:nvSpPr>
        <p:spPr>
          <a:xfrm>
            <a:off x="8077200" y="6356350"/>
            <a:ext cx="609600" cy="365125"/>
          </a:xfrm>
          <a:prstGeom prst="rect">
            <a:avLst/>
          </a:prstGeom>
        </p:spPr>
        <p:txBody>
          <a:bodyPr/>
          <a:lstStyle>
            <a:lvl1pPr>
              <a:defRPr sz="1000"/>
            </a:lvl1pPr>
          </a:lstStyle>
          <a:p>
            <a:pPr fontAlgn="base">
              <a:spcBef>
                <a:spcPct val="0"/>
              </a:spcBef>
              <a:spcAft>
                <a:spcPct val="0"/>
              </a:spcAft>
              <a:defRPr/>
            </a:pPr>
            <a:fld id="{2F0A85FD-AECA-41DA-9896-AA24D4C300E0}" type="slidenum">
              <a:rPr lang="en-US" smtClean="0">
                <a:solidFill>
                  <a:prstClr val="black"/>
                </a:solidFill>
                <a:latin typeface="Arial" pitchFamily="34" charset="0"/>
                <a:cs typeface="Arial" pitchFamily="34" charset="0"/>
              </a:rPr>
              <a:pPr fontAlgn="base">
                <a:spcBef>
                  <a:spcPct val="0"/>
                </a:spcBef>
                <a:spcAft>
                  <a:spcPct val="0"/>
                </a:spcAft>
                <a:defRPr/>
              </a:pPr>
              <a:t>‹#›</a:t>
            </a:fld>
            <a:endParaRPr lang="en-US" dirty="0">
              <a:solidFill>
                <a:prstClr val="black"/>
              </a:solidFill>
              <a:latin typeface="Arial" pitchFamily="34" charset="0"/>
              <a:cs typeface="Arial" pitchFamily="34" charset="0"/>
            </a:endParaRPr>
          </a:p>
        </p:txBody>
      </p:sp>
      <p:sp>
        <p:nvSpPr>
          <p:cNvPr id="15" name="Footer Placeholder 4"/>
          <p:cNvSpPr txBox="1">
            <a:spLocks/>
          </p:cNvSpPr>
          <p:nvPr/>
        </p:nvSpPr>
        <p:spPr>
          <a:xfrm>
            <a:off x="740979" y="6400800"/>
            <a:ext cx="720725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sz="600" spc="160" dirty="0">
                <a:solidFill>
                  <a:srgbClr val="85888B"/>
                </a:solidFill>
              </a:rPr>
              <a:t>BANGLADESH    |   CAMBODIA    |    INDONESIA     |    LAO P.D.R.     |    MYANMAR     |    SINGAPORE     |    THAILAND   |     VIETNAM</a:t>
            </a:r>
          </a:p>
        </p:txBody>
      </p:sp>
      <p:sp>
        <p:nvSpPr>
          <p:cNvPr id="10" name="Title 1"/>
          <p:cNvSpPr txBox="1">
            <a:spLocks/>
          </p:cNvSpPr>
          <p:nvPr/>
        </p:nvSpPr>
        <p:spPr>
          <a:xfrm>
            <a:off x="381000" y="350793"/>
            <a:ext cx="6858000" cy="557927"/>
          </a:xfrm>
          <a:prstGeom prst="rect">
            <a:avLst/>
          </a:prstGeom>
        </p:spPr>
        <p:txBody>
          <a:bodyPr anchor="ctr" anchorCtr="0">
            <a:noAutofit/>
          </a:bodyPr>
          <a:lstStyle>
            <a:lvl1pPr algn="l" defTabSz="914400" rtl="0" eaLnBrk="1" latinLnBrk="0" hangingPunct="1">
              <a:spcBef>
                <a:spcPct val="0"/>
              </a:spcBef>
              <a:buNone/>
              <a:defRPr sz="2400" kern="1200">
                <a:solidFill>
                  <a:schemeClr val="bg1"/>
                </a:solidFill>
                <a:latin typeface="+mj-lt"/>
                <a:ea typeface="+mj-ea"/>
                <a:cs typeface="+mj-cs"/>
              </a:defRPr>
            </a:lvl1pPr>
          </a:lstStyle>
          <a:p>
            <a:pPr fontAlgn="base">
              <a:spcAft>
                <a:spcPct val="0"/>
              </a:spcAft>
            </a:pPr>
            <a:r>
              <a:rPr lang="en-US" dirty="0">
                <a:solidFill>
                  <a:prstClr val="white"/>
                </a:solidFill>
              </a:rPr>
              <a:t>CLICK TO EDIT MASTER TITLE STYLE</a:t>
            </a:r>
          </a:p>
        </p:txBody>
      </p:sp>
    </p:spTree>
    <p:extLst>
      <p:ext uri="{BB962C8B-B14F-4D97-AF65-F5344CB8AC3E}">
        <p14:creationId xmlns:p14="http://schemas.microsoft.com/office/powerpoint/2010/main" val="1767075289"/>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7544" y="1628800"/>
            <a:ext cx="8219256"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Slide Number Placeholder 6"/>
          <p:cNvSpPr>
            <a:spLocks noGrp="1"/>
          </p:cNvSpPr>
          <p:nvPr>
            <p:ph type="sldNum" sz="quarter" idx="4"/>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2" name="Title Placeholder 1"/>
          <p:cNvSpPr>
            <a:spLocks noGrp="1"/>
          </p:cNvSpPr>
          <p:nvPr>
            <p:ph type="title"/>
          </p:nvPr>
        </p:nvSpPr>
        <p:spPr>
          <a:xfrm>
            <a:off x="407343" y="228601"/>
            <a:ext cx="6540921" cy="762000"/>
          </a:xfrm>
          <a:prstGeom prst="rect">
            <a:avLst/>
          </a:prstGeom>
        </p:spPr>
        <p:txBody>
          <a:bodyPr vert="horz" lIns="91440" tIns="45720" rIns="91440" bIns="45720" rtlCol="0" anchor="ctr">
            <a:noAutofit/>
          </a:bodyPr>
          <a:lstStyle/>
          <a:p>
            <a:r>
              <a:rPr lang="en-US"/>
              <a:t>Click to edit Master title style</a:t>
            </a:r>
            <a:endParaRPr lang="en-US" dirty="0"/>
          </a:p>
        </p:txBody>
      </p:sp>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119437" y="353946"/>
            <a:ext cx="1744853" cy="519093"/>
          </a:xfrm>
          <a:prstGeom prst="rect">
            <a:avLst/>
          </a:prstGeom>
        </p:spPr>
      </p:pic>
      <p:cxnSp>
        <p:nvCxnSpPr>
          <p:cNvPr id="8" name="Straight Connector 7"/>
          <p:cNvCxnSpPr/>
          <p:nvPr/>
        </p:nvCxnSpPr>
        <p:spPr>
          <a:xfrm>
            <a:off x="7705107" y="836712"/>
            <a:ext cx="1187373" cy="0"/>
          </a:xfrm>
          <a:prstGeom prst="line">
            <a:avLst/>
          </a:prstGeom>
          <a:ln w="1270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03871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700" r:id="rId5"/>
    <p:sldLayoutId id="2147483701" r:id="rId6"/>
    <p:sldLayoutId id="2147483702" r:id="rId7"/>
    <p:sldLayoutId id="2147483703" r:id="rId8"/>
    <p:sldLayoutId id="2147483704" r:id="rId9"/>
  </p:sldLayoutIdLst>
  <p:hf hdr="0" ftr="0" dt="0"/>
  <p:txStyles>
    <p:titleStyle>
      <a:lvl1pPr algn="l" defTabSz="914400" rtl="0" eaLnBrk="1" latinLnBrk="0" hangingPunct="1">
        <a:spcBef>
          <a:spcPct val="0"/>
        </a:spcBef>
        <a:buNone/>
        <a:defRPr sz="2400" kern="1200">
          <a:solidFill>
            <a:srgbClr val="00592A"/>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
        <a:defRPr sz="2400" kern="1200">
          <a:solidFill>
            <a:srgbClr val="262626"/>
          </a:solidFill>
          <a:latin typeface="+mn-lt"/>
          <a:ea typeface="+mn-ea"/>
          <a:cs typeface="+mn-cs"/>
        </a:defRPr>
      </a:lvl1pPr>
      <a:lvl2pPr marL="714375" indent="-352425" algn="l" defTabSz="914400" rtl="0" eaLnBrk="1" latinLnBrk="0" hangingPunct="1">
        <a:spcBef>
          <a:spcPct val="20000"/>
        </a:spcBef>
        <a:buFont typeface="Arial" pitchFamily="34" charset="0"/>
        <a:buChar char="–"/>
        <a:defRPr sz="2000" kern="1200">
          <a:solidFill>
            <a:srgbClr val="262626"/>
          </a:solidFill>
          <a:latin typeface="+mn-lt"/>
          <a:ea typeface="+mn-ea"/>
          <a:cs typeface="+mn-cs"/>
        </a:defRPr>
      </a:lvl2pPr>
      <a:lvl3pPr marL="1076325" indent="-361950" algn="l" defTabSz="914400" rtl="0" eaLnBrk="1" latinLnBrk="0" hangingPunct="1">
        <a:spcBef>
          <a:spcPct val="20000"/>
        </a:spcBef>
        <a:buFont typeface="Arial" pitchFamily="34" charset="0"/>
        <a:buChar char="•"/>
        <a:defRPr sz="1800" kern="1200">
          <a:solidFill>
            <a:srgbClr val="262626"/>
          </a:solidFill>
          <a:latin typeface="+mn-lt"/>
          <a:ea typeface="+mn-ea"/>
          <a:cs typeface="+mn-cs"/>
        </a:defRPr>
      </a:lvl3pPr>
      <a:lvl4pPr marL="1438275" indent="-361950" algn="l" defTabSz="914400" rtl="0" eaLnBrk="1" latinLnBrk="0" hangingPunct="1">
        <a:spcBef>
          <a:spcPct val="20000"/>
        </a:spcBef>
        <a:buFont typeface="Arial" pitchFamily="34" charset="0"/>
        <a:buChar char="–"/>
        <a:defRPr sz="1600" kern="1200">
          <a:solidFill>
            <a:srgbClr val="262626"/>
          </a:solidFill>
          <a:latin typeface="+mn-lt"/>
          <a:ea typeface="+mn-ea"/>
          <a:cs typeface="+mn-cs"/>
        </a:defRPr>
      </a:lvl4pPr>
      <a:lvl5pPr marL="1790700" indent="-352425" algn="l" defTabSz="914400" rtl="0" eaLnBrk="1" latinLnBrk="0" hangingPunct="1">
        <a:spcBef>
          <a:spcPct val="20000"/>
        </a:spcBef>
        <a:buFont typeface="Arial" pitchFamily="34" charset="0"/>
        <a:buChar char="»"/>
        <a:defRPr sz="1600" kern="1200">
          <a:solidFill>
            <a:srgbClr val="26262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Slide Number Placeholder 6"/>
          <p:cNvSpPr>
            <a:spLocks noGrp="1"/>
          </p:cNvSpPr>
          <p:nvPr>
            <p:ph type="sldNum" sz="quarter" idx="4"/>
          </p:nvPr>
        </p:nvSpPr>
        <p:spPr>
          <a:xfrm>
            <a:off x="8077200" y="6356350"/>
            <a:ext cx="609600" cy="365125"/>
          </a:xfrm>
          <a:prstGeom prst="rect">
            <a:avLst/>
          </a:prstGeom>
        </p:spPr>
        <p:txBody>
          <a:bodyPr/>
          <a:lstStyle>
            <a:lvl1pPr>
              <a:defRPr sz="1000"/>
            </a:lvl1pPr>
          </a:lstStyle>
          <a:p>
            <a:pPr fontAlgn="base">
              <a:spcBef>
                <a:spcPct val="0"/>
              </a:spcBef>
              <a:spcAft>
                <a:spcPct val="0"/>
              </a:spcAft>
              <a:defRPr/>
            </a:pPr>
            <a:fld id="{D011002E-E201-49CB-B06C-F4317ADF2F9C}" type="slidenum">
              <a:rPr lang="en-US">
                <a:solidFill>
                  <a:prstClr val="black"/>
                </a:solidFill>
                <a:latin typeface="Arial" pitchFamily="34" charset="0"/>
                <a:cs typeface="Arial" pitchFamily="34" charset="0"/>
              </a:rPr>
              <a:pPr fontAlgn="base">
                <a:spcBef>
                  <a:spcPct val="0"/>
                </a:spcBef>
                <a:spcAft>
                  <a:spcPct val="0"/>
                </a:spcAft>
                <a:defRPr/>
              </a:pPr>
              <a:t>‹#›</a:t>
            </a:fld>
            <a:endParaRPr lang="en-US" dirty="0">
              <a:solidFill>
                <a:prstClr val="black"/>
              </a:solidFill>
              <a:latin typeface="Arial" pitchFamily="34" charset="0"/>
              <a:cs typeface="Arial" pitchFamily="34" charset="0"/>
            </a:endParaRPr>
          </a:p>
        </p:txBody>
      </p:sp>
      <p:sp>
        <p:nvSpPr>
          <p:cNvPr id="15" name="Footer Placeholder 4"/>
          <p:cNvSpPr txBox="1">
            <a:spLocks/>
          </p:cNvSpPr>
          <p:nvPr/>
        </p:nvSpPr>
        <p:spPr>
          <a:xfrm>
            <a:off x="741363" y="6400800"/>
            <a:ext cx="7207250"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en-US" sz="600" spc="160" dirty="0">
                <a:solidFill>
                  <a:srgbClr val="85888B"/>
                </a:solidFill>
              </a:rPr>
              <a:t>BANGLADESH    |   CAMBODIA    |    INDONESIA     |    LAO P.D.R.     |    MYANMAR     |    SINGAPORE     |    THAILAND   |     VIETNAM</a:t>
            </a:r>
          </a:p>
        </p:txBody>
      </p:sp>
      <p:sp>
        <p:nvSpPr>
          <p:cNvPr id="10" name="Title 1"/>
          <p:cNvSpPr txBox="1">
            <a:spLocks/>
          </p:cNvSpPr>
          <p:nvPr/>
        </p:nvSpPr>
        <p:spPr>
          <a:xfrm>
            <a:off x="381000" y="350838"/>
            <a:ext cx="6858000" cy="557212"/>
          </a:xfrm>
          <a:prstGeom prst="rect">
            <a:avLst/>
          </a:prstGeom>
        </p:spPr>
        <p:txBody>
          <a:bodyPr anchor="ctr"/>
          <a:lstStyle>
            <a:lvl1pPr algn="l" defTabSz="914400" rtl="0" eaLnBrk="1" latinLnBrk="0" hangingPunct="1">
              <a:spcBef>
                <a:spcPct val="0"/>
              </a:spcBef>
              <a:buNone/>
              <a:defRPr sz="2400" kern="1200">
                <a:solidFill>
                  <a:schemeClr val="bg1"/>
                </a:solidFill>
                <a:latin typeface="+mj-lt"/>
                <a:ea typeface="+mj-ea"/>
                <a:cs typeface="+mj-cs"/>
              </a:defRPr>
            </a:lvl1pPr>
          </a:lstStyle>
          <a:p>
            <a:pPr fontAlgn="base">
              <a:spcAft>
                <a:spcPct val="0"/>
              </a:spcAft>
              <a:defRPr/>
            </a:pPr>
            <a:r>
              <a:rPr lang="en-US" dirty="0">
                <a:solidFill>
                  <a:prstClr val="white"/>
                </a:solidFill>
              </a:rPr>
              <a:t>CLICK TO EDIT MASTER TITLE STYLE</a:t>
            </a:r>
          </a:p>
        </p:txBody>
      </p:sp>
    </p:spTree>
    <p:extLst>
      <p:ext uri="{BB962C8B-B14F-4D97-AF65-F5344CB8AC3E}">
        <p14:creationId xmlns:p14="http://schemas.microsoft.com/office/powerpoint/2010/main" val="868442778"/>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Wingdings" pitchFamily="2" charset="2"/>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hyperlink" Target="http://www.nwpc.dole.gov.ph/about.html" TargetMode="External"/><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txBox="1">
            <a:spLocks/>
          </p:cNvSpPr>
          <p:nvPr/>
        </p:nvSpPr>
        <p:spPr>
          <a:xfrm>
            <a:off x="1043608" y="4365104"/>
            <a:ext cx="7645650" cy="194421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spcAft>
                <a:spcPts val="1200"/>
              </a:spcAft>
            </a:pPr>
            <a:r>
              <a:rPr lang="en-US" sz="3000" kern="0" dirty="0">
                <a:solidFill>
                  <a:srgbClr val="004D3F"/>
                </a:solidFill>
              </a:rPr>
              <a:t>Tax &amp; </a:t>
            </a:r>
            <a:r>
              <a:rPr lang="en-US" sz="3000" kern="0" dirty="0" err="1">
                <a:solidFill>
                  <a:srgbClr val="004D3F"/>
                </a:solidFill>
              </a:rPr>
              <a:t>Labour</a:t>
            </a:r>
            <a:r>
              <a:rPr lang="en-US" sz="3000" kern="0" dirty="0">
                <a:solidFill>
                  <a:srgbClr val="004D3F"/>
                </a:solidFill>
              </a:rPr>
              <a:t> Update 2018 - </a:t>
            </a:r>
            <a:r>
              <a:rPr lang="en-US" sz="3000" kern="0" dirty="0" smtClean="0">
                <a:solidFill>
                  <a:srgbClr val="004D3F"/>
                </a:solidFill>
              </a:rPr>
              <a:t>Non-Government </a:t>
            </a:r>
            <a:r>
              <a:rPr lang="en-US" sz="3000" kern="0" dirty="0">
                <a:solidFill>
                  <a:srgbClr val="004D3F"/>
                </a:solidFill>
              </a:rPr>
              <a:t>Organizations</a:t>
            </a:r>
          </a:p>
          <a:p>
            <a:pPr algn="r" fontAlgn="base">
              <a:spcAft>
                <a:spcPct val="0"/>
              </a:spcAft>
            </a:pPr>
            <a:endParaRPr lang="en-US" sz="1800" dirty="0" smtClean="0">
              <a:solidFill>
                <a:srgbClr val="004D3F"/>
              </a:solidFill>
            </a:endParaRPr>
          </a:p>
          <a:p>
            <a:pPr algn="r" fontAlgn="base">
              <a:spcAft>
                <a:spcPct val="0"/>
              </a:spcAft>
            </a:pPr>
            <a:r>
              <a:rPr lang="en-US" sz="1800" dirty="0" smtClean="0">
                <a:solidFill>
                  <a:srgbClr val="004D3F"/>
                </a:solidFill>
              </a:rPr>
              <a:t>27 September </a:t>
            </a:r>
            <a:r>
              <a:rPr lang="en-US" sz="1800" dirty="0">
                <a:solidFill>
                  <a:srgbClr val="004D3F"/>
                </a:solidFill>
              </a:rPr>
              <a:t>2018</a:t>
            </a:r>
          </a:p>
        </p:txBody>
      </p:sp>
    </p:spTree>
    <p:extLst>
      <p:ext uri="{BB962C8B-B14F-4D97-AF65-F5344CB8AC3E}">
        <p14:creationId xmlns:p14="http://schemas.microsoft.com/office/powerpoint/2010/main" val="19370645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2</a:t>
            </a:fld>
            <a:endParaRPr lang="en-US" dirty="0">
              <a:solidFill>
                <a:prstClr val="white">
                  <a:lumMod val="50000"/>
                </a:prstClr>
              </a:solidFill>
            </a:endParaRPr>
          </a:p>
        </p:txBody>
      </p:sp>
      <p:sp>
        <p:nvSpPr>
          <p:cNvPr id="2" name="Title 1"/>
          <p:cNvSpPr>
            <a:spLocks noGrp="1"/>
          </p:cNvSpPr>
          <p:nvPr>
            <p:ph type="title"/>
          </p:nvPr>
        </p:nvSpPr>
        <p:spPr>
          <a:xfrm>
            <a:off x="381000" y="278785"/>
            <a:ext cx="6567264" cy="701943"/>
          </a:xfrm>
        </p:spPr>
        <p:txBody>
          <a:bodyPr/>
          <a:lstStyle/>
          <a:p>
            <a:pPr>
              <a:lnSpc>
                <a:spcPct val="100000"/>
              </a:lnSpc>
            </a:pPr>
            <a:r>
              <a:rPr lang="en-US" dirty="0" smtClean="0">
                <a:latin typeface="Calibri" pitchFamily="34" charset="0"/>
              </a:rPr>
              <a:t>Common Compliance Tax Issues for LNGO &amp; FNGO</a:t>
            </a:r>
            <a:endParaRPr lang="en-US" dirty="0">
              <a:latin typeface="Calibri" pitchFamily="34" charset="0"/>
            </a:endParaRPr>
          </a:p>
        </p:txBody>
      </p:sp>
      <p:graphicFrame>
        <p:nvGraphicFramePr>
          <p:cNvPr id="3" name="Diagram 2"/>
          <p:cNvGraphicFramePr/>
          <p:nvPr>
            <p:extLst>
              <p:ext uri="{D42A27DB-BD31-4B8C-83A1-F6EECF244321}">
                <p14:modId xmlns:p14="http://schemas.microsoft.com/office/powerpoint/2010/main" val="288383615"/>
              </p:ext>
            </p:extLst>
          </p:nvPr>
        </p:nvGraphicFramePr>
        <p:xfrm>
          <a:off x="683568" y="2104232"/>
          <a:ext cx="7992888" cy="3557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06710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a:t>
            </a:fld>
            <a:endParaRPr lang="en-US" dirty="0"/>
          </a:p>
        </p:txBody>
      </p:sp>
      <p:sp>
        <p:nvSpPr>
          <p:cNvPr id="5" name="Title 4"/>
          <p:cNvSpPr>
            <a:spLocks noGrp="1"/>
          </p:cNvSpPr>
          <p:nvPr>
            <p:ph type="title"/>
          </p:nvPr>
        </p:nvSpPr>
        <p:spPr/>
        <p:txBody>
          <a:bodyPr>
            <a:noAutofit/>
          </a:bodyPr>
          <a:lstStyle/>
          <a:p>
            <a:r>
              <a:rPr lang="en-US" dirty="0" smtClean="0"/>
              <a:t>Tax Registration</a:t>
            </a:r>
            <a:endParaRPr lang="en-US" dirty="0"/>
          </a:p>
        </p:txBody>
      </p:sp>
      <p:sp>
        <p:nvSpPr>
          <p:cNvPr id="18" name="Rectangle 17"/>
          <p:cNvSpPr/>
          <p:nvPr/>
        </p:nvSpPr>
        <p:spPr>
          <a:xfrm>
            <a:off x="438974" y="1196752"/>
            <a:ext cx="8341120" cy="400110"/>
          </a:xfrm>
          <a:prstGeom prst="rect">
            <a:avLst/>
          </a:prstGeom>
        </p:spPr>
        <p:txBody>
          <a:bodyPr wrap="square">
            <a:spAutoFit/>
          </a:bodyPr>
          <a:lstStyle/>
          <a:p>
            <a:r>
              <a:rPr lang="en-US" sz="2000" dirty="0" smtClean="0">
                <a:latin typeface="+mn-lt"/>
              </a:rPr>
              <a:t>Self-assessment </a:t>
            </a:r>
            <a:r>
              <a:rPr lang="en-US" sz="2000" dirty="0">
                <a:latin typeface="+mn-lt"/>
              </a:rPr>
              <a:t>regime of taxation </a:t>
            </a:r>
            <a:r>
              <a:rPr lang="en-US" sz="2000" dirty="0" smtClean="0">
                <a:latin typeface="+mn-lt"/>
              </a:rPr>
              <a:t>is </a:t>
            </a:r>
            <a:r>
              <a:rPr lang="en-US" sz="2000" dirty="0">
                <a:latin typeface="+mn-lt"/>
              </a:rPr>
              <a:t>divided as follows:</a:t>
            </a:r>
          </a:p>
        </p:txBody>
      </p:sp>
      <p:sp>
        <p:nvSpPr>
          <p:cNvPr id="8" name="Freeform 7"/>
          <p:cNvSpPr/>
          <p:nvPr/>
        </p:nvSpPr>
        <p:spPr>
          <a:xfrm>
            <a:off x="867908" y="1628800"/>
            <a:ext cx="7912186" cy="1296144"/>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1200150" lvl="0" indent="-285750" defTabSz="755650" rtl="0">
              <a:lnSpc>
                <a:spcPct val="90000"/>
              </a:lnSpc>
              <a:spcBef>
                <a:spcPct val="0"/>
              </a:spcBef>
              <a:spcAft>
                <a:spcPct val="35000"/>
              </a:spcAft>
              <a:buFont typeface="Wingdings" pitchFamily="2" charset="2"/>
              <a:buChar char="§"/>
            </a:pPr>
            <a:r>
              <a:rPr lang="en-US" sz="1600" kern="1200" dirty="0" smtClean="0"/>
              <a:t>Enterprises </a:t>
            </a:r>
            <a:r>
              <a:rPr lang="en-US" sz="1600" kern="1200" dirty="0"/>
              <a:t>that have annual turnover from KHR250 million (USD62,500) to KHR700 million (USD175,000</a:t>
            </a:r>
            <a:r>
              <a:rPr lang="en-US" sz="1600" kern="1200" dirty="0" smtClean="0"/>
              <a:t>);</a:t>
            </a:r>
          </a:p>
          <a:p>
            <a:pPr marL="1200150" lvl="0" indent="-285750" defTabSz="755650" rtl="0">
              <a:lnSpc>
                <a:spcPct val="90000"/>
              </a:lnSpc>
              <a:spcBef>
                <a:spcPct val="0"/>
              </a:spcBef>
              <a:spcAft>
                <a:spcPct val="35000"/>
              </a:spcAft>
              <a:buFont typeface="Wingdings" pitchFamily="2" charset="2"/>
              <a:buChar char="§"/>
            </a:pPr>
            <a:r>
              <a:rPr lang="en-US" sz="1600" kern="1200" dirty="0" smtClean="0"/>
              <a:t>Participa</a:t>
            </a:r>
            <a:r>
              <a:rPr lang="en-US" sz="1600" dirty="0" smtClean="0"/>
              <a:t>te in any bidding, quotation or survey for the supply of goods and services including duties.</a:t>
            </a:r>
            <a:endParaRPr lang="en-US" sz="1600" kern="1200" dirty="0"/>
          </a:p>
        </p:txBody>
      </p:sp>
      <p:sp>
        <p:nvSpPr>
          <p:cNvPr id="10" name="Freeform 9"/>
          <p:cNvSpPr/>
          <p:nvPr/>
        </p:nvSpPr>
        <p:spPr>
          <a:xfrm>
            <a:off x="899539" y="3068960"/>
            <a:ext cx="7880555" cy="2021112"/>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1200150" lvl="0" indent="-285750" algn="l" defTabSz="755650" rtl="0">
              <a:lnSpc>
                <a:spcPct val="90000"/>
              </a:lnSpc>
              <a:spcBef>
                <a:spcPct val="0"/>
              </a:spcBef>
              <a:spcAft>
                <a:spcPct val="35000"/>
              </a:spcAft>
              <a:buFont typeface="Wingdings" pitchFamily="2" charset="2"/>
              <a:buChar char="§"/>
            </a:pPr>
            <a:r>
              <a:rPr lang="en-US" sz="1600" kern="1200" dirty="0" smtClean="0"/>
              <a:t>Enterprises </a:t>
            </a:r>
            <a:r>
              <a:rPr lang="en-US" sz="1600" kern="1200" dirty="0"/>
              <a:t>that have annual turnover from KHR700 million (USD175,000) to </a:t>
            </a:r>
            <a:r>
              <a:rPr lang="en-US" sz="1600" kern="1200" dirty="0" smtClean="0"/>
              <a:t>KHR4 billion (USD1 million) </a:t>
            </a:r>
            <a:r>
              <a:rPr lang="en-US" sz="1600" kern="1200" dirty="0"/>
              <a:t>or that have been registered as a legal person</a:t>
            </a:r>
            <a:r>
              <a:rPr lang="en-US" sz="1600" kern="1200" dirty="0" smtClean="0"/>
              <a:t>;</a:t>
            </a:r>
          </a:p>
          <a:p>
            <a:pPr marL="1200150" lvl="0" indent="-285750" algn="l" defTabSz="755650" rtl="0">
              <a:lnSpc>
                <a:spcPct val="90000"/>
              </a:lnSpc>
              <a:spcBef>
                <a:spcPct val="0"/>
              </a:spcBef>
              <a:spcAft>
                <a:spcPct val="35000"/>
              </a:spcAft>
              <a:buFont typeface="Wingdings" pitchFamily="2" charset="2"/>
              <a:buChar char="§"/>
            </a:pPr>
            <a:r>
              <a:rPr lang="en-US" sz="1600" dirty="0" smtClean="0"/>
              <a:t>Sub-national government bodies, </a:t>
            </a:r>
            <a:r>
              <a:rPr lang="en-US" sz="1600" u="sng" dirty="0" smtClean="0"/>
              <a:t>associations, </a:t>
            </a:r>
            <a:r>
              <a:rPr lang="en-US" sz="1600" b="1" u="sng" dirty="0" smtClean="0"/>
              <a:t>LNGOs and FNGOs</a:t>
            </a:r>
            <a:r>
              <a:rPr lang="en-US" sz="1600" dirty="0" smtClean="0"/>
              <a:t>; and</a:t>
            </a:r>
          </a:p>
          <a:p>
            <a:pPr marL="1200150" lvl="0" indent="-285750" algn="l" defTabSz="755650" rtl="0">
              <a:lnSpc>
                <a:spcPct val="90000"/>
              </a:lnSpc>
              <a:spcBef>
                <a:spcPct val="0"/>
              </a:spcBef>
              <a:spcAft>
                <a:spcPct val="35000"/>
              </a:spcAft>
              <a:buFont typeface="Wingdings" pitchFamily="2" charset="2"/>
              <a:buChar char="§"/>
            </a:pPr>
            <a:r>
              <a:rPr lang="en-US" sz="1600" dirty="0" smtClean="0"/>
              <a:t>Government Bodies, Foreign Diplomatic, and Consular missions, International Organization and Agencies.</a:t>
            </a:r>
            <a:endParaRPr lang="en-US" sz="1600" kern="1200" dirty="0"/>
          </a:p>
        </p:txBody>
      </p:sp>
      <p:sp>
        <p:nvSpPr>
          <p:cNvPr id="11" name="Rectangle 10"/>
          <p:cNvSpPr/>
          <p:nvPr/>
        </p:nvSpPr>
        <p:spPr>
          <a:xfrm>
            <a:off x="539552" y="3579451"/>
            <a:ext cx="1944216" cy="1002007"/>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Medium taxpayers </a:t>
            </a:r>
          </a:p>
        </p:txBody>
      </p:sp>
      <p:sp>
        <p:nvSpPr>
          <p:cNvPr id="12" name="Freeform 11"/>
          <p:cNvSpPr/>
          <p:nvPr/>
        </p:nvSpPr>
        <p:spPr>
          <a:xfrm>
            <a:off x="867908" y="5223107"/>
            <a:ext cx="7880555" cy="1446253"/>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1200150" lvl="0" indent="-285750" algn="l" defTabSz="755650" rtl="0">
              <a:lnSpc>
                <a:spcPct val="90000"/>
              </a:lnSpc>
              <a:spcBef>
                <a:spcPct val="0"/>
              </a:spcBef>
              <a:spcAft>
                <a:spcPct val="35000"/>
              </a:spcAft>
              <a:buFont typeface="Wingdings" pitchFamily="2" charset="2"/>
              <a:buChar char="§"/>
            </a:pPr>
            <a:r>
              <a:rPr lang="en-US" sz="1600" kern="1200" dirty="0"/>
              <a:t>Enterprises that have annual turnover over </a:t>
            </a:r>
            <a:r>
              <a:rPr lang="en-US" sz="1600" kern="1200" dirty="0" smtClean="0"/>
              <a:t>KHR4 billion (USD1 million) </a:t>
            </a:r>
            <a:r>
              <a:rPr lang="en-US" sz="1600" kern="1200" dirty="0"/>
              <a:t>or that have registered as a Qualified Investment Project (QIP</a:t>
            </a:r>
            <a:r>
              <a:rPr lang="en-US" sz="1600" kern="1200" dirty="0" smtClean="0"/>
              <a:t>);</a:t>
            </a:r>
          </a:p>
          <a:p>
            <a:pPr marL="1200150" lvl="0" indent="-285750" algn="l" defTabSz="755650" rtl="0">
              <a:lnSpc>
                <a:spcPct val="90000"/>
              </a:lnSpc>
              <a:spcBef>
                <a:spcPct val="0"/>
              </a:spcBef>
              <a:spcAft>
                <a:spcPct val="35000"/>
              </a:spcAft>
              <a:buFont typeface="Wingdings" pitchFamily="2" charset="2"/>
              <a:buChar char="§"/>
            </a:pPr>
            <a:r>
              <a:rPr lang="en-US" sz="1600" dirty="0" smtClean="0"/>
              <a:t>Government Bodies, Foreign Diplomatic and Consular missions, </a:t>
            </a:r>
            <a:r>
              <a:rPr lang="en-US" sz="1600" b="1" dirty="0" smtClean="0"/>
              <a:t>International Organization and Agencies.</a:t>
            </a:r>
            <a:endParaRPr lang="en-US" sz="1600" b="1" kern="1200" dirty="0"/>
          </a:p>
        </p:txBody>
      </p:sp>
      <p:sp>
        <p:nvSpPr>
          <p:cNvPr id="17" name="Rectangle 16"/>
          <p:cNvSpPr/>
          <p:nvPr/>
        </p:nvSpPr>
        <p:spPr>
          <a:xfrm>
            <a:off x="542400" y="1740875"/>
            <a:ext cx="1944216" cy="1040053"/>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Small taxpayers </a:t>
            </a:r>
          </a:p>
        </p:txBody>
      </p:sp>
      <p:sp>
        <p:nvSpPr>
          <p:cNvPr id="13" name="Rectangle 12"/>
          <p:cNvSpPr/>
          <p:nvPr/>
        </p:nvSpPr>
        <p:spPr>
          <a:xfrm>
            <a:off x="539552" y="5445229"/>
            <a:ext cx="1944216" cy="1002007"/>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Large taxpayers </a:t>
            </a:r>
          </a:p>
        </p:txBody>
      </p:sp>
    </p:spTree>
    <p:extLst>
      <p:ext uri="{BB962C8B-B14F-4D97-AF65-F5344CB8AC3E}">
        <p14:creationId xmlns:p14="http://schemas.microsoft.com/office/powerpoint/2010/main" val="34115672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2747370" y="1812642"/>
            <a:ext cx="3649057" cy="1267269"/>
          </a:xfrm>
          <a:prstGeom prst="ellipse">
            <a:avLst/>
          </a:prstGeom>
        </p:spPr>
        <p:style>
          <a:lnRef idx="0">
            <a:schemeClr val="accent5">
              <a:hueOff val="0"/>
              <a:satOff val="0"/>
              <a:lumOff val="0"/>
              <a:alphaOff val="0"/>
            </a:schemeClr>
          </a:lnRef>
          <a:fillRef idx="1">
            <a:schemeClr val="accent5">
              <a:tint val="50000"/>
              <a:alpha val="40000"/>
              <a:hueOff val="0"/>
              <a:satOff val="0"/>
              <a:lumOff val="0"/>
              <a:alphaOff val="0"/>
            </a:schemeClr>
          </a:fillRef>
          <a:effectRef idx="0">
            <a:schemeClr val="accent5">
              <a:tint val="50000"/>
              <a:alpha val="40000"/>
              <a:hueOff val="0"/>
              <a:satOff val="0"/>
              <a:lumOff val="0"/>
              <a:alphaOff val="0"/>
            </a:schemeClr>
          </a:effectRef>
          <a:fontRef idx="minor">
            <a:schemeClr val="lt1">
              <a:hueOff val="0"/>
              <a:satOff val="0"/>
              <a:lumOff val="0"/>
              <a:alphaOff val="0"/>
            </a:schemeClr>
          </a:fontRef>
        </p:style>
      </p:sp>
      <p:sp>
        <p:nvSpPr>
          <p:cNvPr id="6" name="Down Arrow 5"/>
          <p:cNvSpPr/>
          <p:nvPr/>
        </p:nvSpPr>
        <p:spPr>
          <a:xfrm>
            <a:off x="4223965" y="4915755"/>
            <a:ext cx="707181" cy="452596"/>
          </a:xfrm>
          <a:prstGeom prst="downArrow">
            <a:avLst/>
          </a:prstGeom>
        </p:spPr>
        <p:style>
          <a:lnRef idx="2">
            <a:schemeClr val="lt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7" name="Freeform 6"/>
          <p:cNvSpPr/>
          <p:nvPr/>
        </p:nvSpPr>
        <p:spPr>
          <a:xfrm>
            <a:off x="2880320" y="5306119"/>
            <a:ext cx="3394472" cy="848618"/>
          </a:xfrm>
          <a:custGeom>
            <a:avLst/>
            <a:gdLst>
              <a:gd name="connsiteX0" fmla="*/ 0 w 3394472"/>
              <a:gd name="connsiteY0" fmla="*/ 0 h 848618"/>
              <a:gd name="connsiteX1" fmla="*/ 3394472 w 3394472"/>
              <a:gd name="connsiteY1" fmla="*/ 0 h 848618"/>
              <a:gd name="connsiteX2" fmla="*/ 3394472 w 3394472"/>
              <a:gd name="connsiteY2" fmla="*/ 848618 h 848618"/>
              <a:gd name="connsiteX3" fmla="*/ 0 w 3394472"/>
              <a:gd name="connsiteY3" fmla="*/ 848618 h 848618"/>
              <a:gd name="connsiteX4" fmla="*/ 0 w 3394472"/>
              <a:gd name="connsiteY4" fmla="*/ 0 h 848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472" h="848618">
                <a:moveTo>
                  <a:pt x="0" y="0"/>
                </a:moveTo>
                <a:lnTo>
                  <a:pt x="3394472" y="0"/>
                </a:lnTo>
                <a:lnTo>
                  <a:pt x="3394472" y="848618"/>
                </a:lnTo>
                <a:lnTo>
                  <a:pt x="0" y="8486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US" sz="3000" kern="1200" dirty="0" smtClean="0"/>
              <a:t>Organization</a:t>
            </a:r>
            <a:endParaRPr lang="en-US" sz="3000" kern="1200" dirty="0"/>
          </a:p>
        </p:txBody>
      </p:sp>
      <p:sp>
        <p:nvSpPr>
          <p:cNvPr id="8" name="Freeform 7"/>
          <p:cNvSpPr/>
          <p:nvPr/>
        </p:nvSpPr>
        <p:spPr>
          <a:xfrm>
            <a:off x="4074043" y="3177785"/>
            <a:ext cx="1272927" cy="1272927"/>
          </a:xfrm>
          <a:custGeom>
            <a:avLst/>
            <a:gdLst>
              <a:gd name="connsiteX0" fmla="*/ 0 w 1272927"/>
              <a:gd name="connsiteY0" fmla="*/ 636464 h 1272927"/>
              <a:gd name="connsiteX1" fmla="*/ 636464 w 1272927"/>
              <a:gd name="connsiteY1" fmla="*/ 0 h 1272927"/>
              <a:gd name="connsiteX2" fmla="*/ 1272928 w 1272927"/>
              <a:gd name="connsiteY2" fmla="*/ 636464 h 1272927"/>
              <a:gd name="connsiteX3" fmla="*/ 636464 w 1272927"/>
              <a:gd name="connsiteY3" fmla="*/ 1272928 h 1272927"/>
              <a:gd name="connsiteX4" fmla="*/ 0 w 1272927"/>
              <a:gd name="connsiteY4" fmla="*/ 636464 h 127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927" h="1272927">
                <a:moveTo>
                  <a:pt x="0" y="636464"/>
                </a:moveTo>
                <a:cubicBezTo>
                  <a:pt x="0" y="284955"/>
                  <a:pt x="284955" y="0"/>
                  <a:pt x="636464" y="0"/>
                </a:cubicBezTo>
                <a:cubicBezTo>
                  <a:pt x="987973" y="0"/>
                  <a:pt x="1272928" y="284955"/>
                  <a:pt x="1272928" y="636464"/>
                </a:cubicBezTo>
                <a:cubicBezTo>
                  <a:pt x="1272928" y="987973"/>
                  <a:pt x="987973" y="1272928"/>
                  <a:pt x="636464" y="1272928"/>
                </a:cubicBezTo>
                <a:cubicBezTo>
                  <a:pt x="284955" y="1272928"/>
                  <a:pt x="0" y="987973"/>
                  <a:pt x="0" y="636464"/>
                </a:cubicBezTo>
                <a:close/>
              </a:path>
            </a:pathLst>
          </a:custGeom>
          <a:solidFill>
            <a:srgbClr val="E8E800"/>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20706" tIns="220706" rIns="220706" bIns="220706" numCol="1" spcCol="1270" anchor="ctr" anchorCtr="0">
            <a:noAutofit/>
          </a:bodyPr>
          <a:lstStyle/>
          <a:p>
            <a:pPr lvl="0" algn="ctr" defTabSz="1200150">
              <a:lnSpc>
                <a:spcPct val="90000"/>
              </a:lnSpc>
              <a:spcBef>
                <a:spcPct val="0"/>
              </a:spcBef>
              <a:spcAft>
                <a:spcPct val="35000"/>
              </a:spcAft>
            </a:pPr>
            <a:r>
              <a:rPr lang="en-US" sz="2700" kern="1200" dirty="0" smtClean="0"/>
              <a:t>IO</a:t>
            </a:r>
            <a:endParaRPr lang="en-US" sz="2700" kern="1200" dirty="0"/>
          </a:p>
        </p:txBody>
      </p:sp>
      <p:sp>
        <p:nvSpPr>
          <p:cNvPr id="9" name="Freeform 8"/>
          <p:cNvSpPr/>
          <p:nvPr/>
        </p:nvSpPr>
        <p:spPr>
          <a:xfrm>
            <a:off x="3163193" y="2222807"/>
            <a:ext cx="1272927" cy="1272927"/>
          </a:xfrm>
          <a:custGeom>
            <a:avLst/>
            <a:gdLst>
              <a:gd name="connsiteX0" fmla="*/ 0 w 1272927"/>
              <a:gd name="connsiteY0" fmla="*/ 636464 h 1272927"/>
              <a:gd name="connsiteX1" fmla="*/ 636464 w 1272927"/>
              <a:gd name="connsiteY1" fmla="*/ 0 h 1272927"/>
              <a:gd name="connsiteX2" fmla="*/ 1272928 w 1272927"/>
              <a:gd name="connsiteY2" fmla="*/ 636464 h 1272927"/>
              <a:gd name="connsiteX3" fmla="*/ 636464 w 1272927"/>
              <a:gd name="connsiteY3" fmla="*/ 1272928 h 1272927"/>
              <a:gd name="connsiteX4" fmla="*/ 0 w 1272927"/>
              <a:gd name="connsiteY4" fmla="*/ 636464 h 127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927" h="1272927">
                <a:moveTo>
                  <a:pt x="0" y="636464"/>
                </a:moveTo>
                <a:cubicBezTo>
                  <a:pt x="0" y="284955"/>
                  <a:pt x="284955" y="0"/>
                  <a:pt x="636464" y="0"/>
                </a:cubicBezTo>
                <a:cubicBezTo>
                  <a:pt x="987973" y="0"/>
                  <a:pt x="1272928" y="284955"/>
                  <a:pt x="1272928" y="636464"/>
                </a:cubicBezTo>
                <a:cubicBezTo>
                  <a:pt x="1272928" y="987973"/>
                  <a:pt x="987973" y="1272928"/>
                  <a:pt x="636464" y="1272928"/>
                </a:cubicBezTo>
                <a:cubicBezTo>
                  <a:pt x="284955" y="1272928"/>
                  <a:pt x="0" y="987973"/>
                  <a:pt x="0" y="636464"/>
                </a:cubicBezTo>
                <a:close/>
              </a:path>
            </a:pathLst>
          </a:custGeom>
          <a:solidFill>
            <a:srgbClr val="004D3F"/>
          </a:solidFill>
        </p:spPr>
        <p:style>
          <a:lnRef idx="2">
            <a:schemeClr val="lt1">
              <a:hueOff val="0"/>
              <a:satOff val="0"/>
              <a:lumOff val="0"/>
              <a:alphaOff val="0"/>
            </a:schemeClr>
          </a:lnRef>
          <a:fillRef idx="1">
            <a:scrgbClr r="0" g="0" b="0"/>
          </a:fillRef>
          <a:effectRef idx="0">
            <a:schemeClr val="accent5">
              <a:hueOff val="-4966938"/>
              <a:satOff val="19906"/>
              <a:lumOff val="4314"/>
              <a:alphaOff val="0"/>
            </a:schemeClr>
          </a:effectRef>
          <a:fontRef idx="minor">
            <a:schemeClr val="lt1"/>
          </a:fontRef>
        </p:style>
        <p:txBody>
          <a:bodyPr spcFirstLastPara="0" vert="horz" wrap="square" lIns="220706" tIns="220706" rIns="220706" bIns="220706" numCol="1" spcCol="1270" anchor="ctr" anchorCtr="0">
            <a:noAutofit/>
          </a:bodyPr>
          <a:lstStyle/>
          <a:p>
            <a:pPr lvl="0" algn="ctr" defTabSz="1200150">
              <a:lnSpc>
                <a:spcPct val="90000"/>
              </a:lnSpc>
              <a:spcBef>
                <a:spcPct val="0"/>
              </a:spcBef>
              <a:spcAft>
                <a:spcPct val="35000"/>
              </a:spcAft>
            </a:pPr>
            <a:r>
              <a:rPr lang="en-US" sz="2700" kern="1200" dirty="0" smtClean="0"/>
              <a:t>LNGO</a:t>
            </a:r>
            <a:endParaRPr lang="en-US" sz="2700" kern="1200" dirty="0"/>
          </a:p>
        </p:txBody>
      </p:sp>
      <p:sp>
        <p:nvSpPr>
          <p:cNvPr id="10" name="Freeform 9"/>
          <p:cNvSpPr/>
          <p:nvPr/>
        </p:nvSpPr>
        <p:spPr>
          <a:xfrm>
            <a:off x="4464407" y="1915042"/>
            <a:ext cx="1272927" cy="1272927"/>
          </a:xfrm>
          <a:custGeom>
            <a:avLst/>
            <a:gdLst>
              <a:gd name="connsiteX0" fmla="*/ 0 w 1272927"/>
              <a:gd name="connsiteY0" fmla="*/ 636464 h 1272927"/>
              <a:gd name="connsiteX1" fmla="*/ 636464 w 1272927"/>
              <a:gd name="connsiteY1" fmla="*/ 0 h 1272927"/>
              <a:gd name="connsiteX2" fmla="*/ 1272928 w 1272927"/>
              <a:gd name="connsiteY2" fmla="*/ 636464 h 1272927"/>
              <a:gd name="connsiteX3" fmla="*/ 636464 w 1272927"/>
              <a:gd name="connsiteY3" fmla="*/ 1272928 h 1272927"/>
              <a:gd name="connsiteX4" fmla="*/ 0 w 1272927"/>
              <a:gd name="connsiteY4" fmla="*/ 636464 h 1272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927" h="1272927">
                <a:moveTo>
                  <a:pt x="0" y="636464"/>
                </a:moveTo>
                <a:cubicBezTo>
                  <a:pt x="0" y="284955"/>
                  <a:pt x="284955" y="0"/>
                  <a:pt x="636464" y="0"/>
                </a:cubicBezTo>
                <a:cubicBezTo>
                  <a:pt x="987973" y="0"/>
                  <a:pt x="1272928" y="284955"/>
                  <a:pt x="1272928" y="636464"/>
                </a:cubicBezTo>
                <a:cubicBezTo>
                  <a:pt x="1272928" y="987973"/>
                  <a:pt x="987973" y="1272928"/>
                  <a:pt x="636464" y="1272928"/>
                </a:cubicBezTo>
                <a:cubicBezTo>
                  <a:pt x="284955" y="1272928"/>
                  <a:pt x="0" y="987973"/>
                  <a:pt x="0" y="636464"/>
                </a:cubicBezTo>
                <a:close/>
              </a:path>
            </a:pathLst>
          </a:custGeom>
          <a:solidFill>
            <a:srgbClr val="A9A7AC"/>
          </a:solidFill>
        </p:spPr>
        <p:style>
          <a:lnRef idx="2">
            <a:schemeClr val="lt1">
              <a:hueOff val="0"/>
              <a:satOff val="0"/>
              <a:lumOff val="0"/>
              <a:alphaOff val="0"/>
            </a:schemeClr>
          </a:lnRef>
          <a:fillRef idx="1">
            <a:scrgbClr r="0" g="0" b="0"/>
          </a:fillRef>
          <a:effectRef idx="0">
            <a:schemeClr val="accent5">
              <a:hueOff val="-9933876"/>
              <a:satOff val="39811"/>
              <a:lumOff val="8628"/>
              <a:alphaOff val="0"/>
            </a:schemeClr>
          </a:effectRef>
          <a:fontRef idx="minor">
            <a:schemeClr val="lt1"/>
          </a:fontRef>
        </p:style>
        <p:txBody>
          <a:bodyPr spcFirstLastPara="0" vert="horz" wrap="square" lIns="220706" tIns="220706" rIns="220706" bIns="220706" numCol="1" spcCol="1270" anchor="ctr" anchorCtr="0">
            <a:noAutofit/>
          </a:bodyPr>
          <a:lstStyle/>
          <a:p>
            <a:pPr lvl="0" algn="ctr" defTabSz="1200150">
              <a:lnSpc>
                <a:spcPct val="90000"/>
              </a:lnSpc>
              <a:spcBef>
                <a:spcPct val="0"/>
              </a:spcBef>
              <a:spcAft>
                <a:spcPct val="35000"/>
              </a:spcAft>
            </a:pPr>
            <a:r>
              <a:rPr lang="en-US" sz="2700" kern="1200" dirty="0" smtClean="0"/>
              <a:t>FNGO</a:t>
            </a:r>
            <a:endParaRPr lang="en-US" sz="2700" kern="1200" dirty="0"/>
          </a:p>
        </p:txBody>
      </p:sp>
      <p:sp>
        <p:nvSpPr>
          <p:cNvPr id="4" name="Title 3"/>
          <p:cNvSpPr>
            <a:spLocks noGrp="1"/>
          </p:cNvSpPr>
          <p:nvPr>
            <p:ph type="title"/>
          </p:nvPr>
        </p:nvSpPr>
        <p:spPr/>
        <p:txBody>
          <a:bodyPr/>
          <a:lstStyle/>
          <a:p>
            <a:pPr>
              <a:defRPr/>
            </a:pPr>
            <a:r>
              <a:rPr lang="en-US" dirty="0" smtClean="0"/>
              <a:t>Tax Registration (Cont.)</a:t>
            </a:r>
            <a:endParaRPr lang="en-US" dirty="0"/>
          </a:p>
        </p:txBody>
      </p:sp>
      <p:sp>
        <p:nvSpPr>
          <p:cNvPr id="11" name="Shape 10"/>
          <p:cNvSpPr/>
          <p:nvPr/>
        </p:nvSpPr>
        <p:spPr>
          <a:xfrm>
            <a:off x="2597447" y="1740385"/>
            <a:ext cx="3960217" cy="3168174"/>
          </a:xfrm>
          <a:prstGeom prst="funnel">
            <a:avLst/>
          </a:prstGeom>
          <a:ln>
            <a:solidFill>
              <a:srgbClr val="A9A7AC"/>
            </a:solidFill>
          </a:ln>
        </p:spPr>
        <p:style>
          <a:lnRef idx="1">
            <a:scrgbClr r="0" g="0" b="0"/>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15910368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19256" cy="5328592"/>
          </a:xfrm>
        </p:spPr>
        <p:txBody>
          <a:bodyPr>
            <a:noAutofit/>
          </a:bodyPr>
          <a:lstStyle/>
          <a:p>
            <a:pPr indent="-457200">
              <a:buFont typeface="Wingdings" panose="05000000000000000000" pitchFamily="2" charset="2"/>
              <a:buChar char="§"/>
            </a:pPr>
            <a:r>
              <a:rPr lang="en-US" sz="1600" dirty="0" smtClean="0"/>
              <a:t>Local Non-Governmental Organization (“</a:t>
            </a:r>
            <a:r>
              <a:rPr lang="en-US" sz="1600" b="1" dirty="0" smtClean="0"/>
              <a:t>LNGO</a:t>
            </a:r>
            <a:r>
              <a:rPr lang="en-US" sz="1600" dirty="0" smtClean="0"/>
              <a:t>”)</a:t>
            </a:r>
          </a:p>
          <a:p>
            <a:pPr marL="742950" lvl="1" indent="-285750">
              <a:spcBef>
                <a:spcPts val="600"/>
              </a:spcBef>
            </a:pPr>
            <a:r>
              <a:rPr lang="en-US" sz="1600" dirty="0">
                <a:solidFill>
                  <a:schemeClr val="tx1"/>
                </a:solidFill>
              </a:rPr>
              <a:t>Established under the laws of Cambodia by natural persons and/or legal entities aiming at providing funds and services in one or several sectors for the public interest without generating or sharing </a:t>
            </a:r>
            <a:r>
              <a:rPr lang="en-US" sz="1600" dirty="0" smtClean="0">
                <a:solidFill>
                  <a:schemeClr val="tx1"/>
                </a:solidFill>
              </a:rPr>
              <a:t>profits</a:t>
            </a:r>
          </a:p>
          <a:p>
            <a:pPr marL="742950" lvl="1" indent="-285750">
              <a:spcBef>
                <a:spcPts val="600"/>
              </a:spcBef>
            </a:pPr>
            <a:r>
              <a:rPr lang="en-US" sz="1600" dirty="0" smtClean="0">
                <a:solidFill>
                  <a:schemeClr val="tx1"/>
                </a:solidFill>
              </a:rPr>
              <a:t>Register </a:t>
            </a:r>
            <a:r>
              <a:rPr lang="en-US" sz="1600" dirty="0">
                <a:solidFill>
                  <a:schemeClr val="tx1"/>
                </a:solidFill>
              </a:rPr>
              <a:t>with the Ministry of </a:t>
            </a:r>
            <a:r>
              <a:rPr lang="en-US" sz="1600" dirty="0" smtClean="0">
                <a:solidFill>
                  <a:schemeClr val="tx1"/>
                </a:solidFill>
              </a:rPr>
              <a:t>interior.</a:t>
            </a:r>
          </a:p>
          <a:p>
            <a:pPr marL="742950" lvl="1" indent="-285750">
              <a:spcBef>
                <a:spcPts val="600"/>
              </a:spcBef>
            </a:pPr>
            <a:r>
              <a:rPr lang="en-US" sz="1600" dirty="0" smtClean="0">
                <a:solidFill>
                  <a:schemeClr val="tx1"/>
                </a:solidFill>
              </a:rPr>
              <a:t>Register with the GDT</a:t>
            </a:r>
            <a:endParaRPr lang="en-US" sz="1600" dirty="0">
              <a:solidFill>
                <a:schemeClr val="tx1"/>
              </a:solidFill>
            </a:endParaRPr>
          </a:p>
          <a:p>
            <a:pPr indent="-457200">
              <a:spcBef>
                <a:spcPts val="600"/>
              </a:spcBef>
              <a:buFont typeface="Wingdings" panose="05000000000000000000" pitchFamily="2" charset="2"/>
              <a:buChar char="§"/>
            </a:pPr>
            <a:r>
              <a:rPr lang="en-US" sz="1600" dirty="0" smtClean="0"/>
              <a:t>Foreign </a:t>
            </a:r>
            <a:r>
              <a:rPr lang="en-US" sz="1600" dirty="0"/>
              <a:t>Non-Governmental Organization (“</a:t>
            </a:r>
            <a:r>
              <a:rPr lang="en-US" sz="1600" b="1" dirty="0"/>
              <a:t>FNGO</a:t>
            </a:r>
            <a:r>
              <a:rPr lang="en-US" sz="1600" dirty="0"/>
              <a:t>”)</a:t>
            </a:r>
          </a:p>
          <a:p>
            <a:pPr marL="742950" lvl="1" indent="-285750">
              <a:spcBef>
                <a:spcPts val="600"/>
              </a:spcBef>
            </a:pPr>
            <a:r>
              <a:rPr lang="en-US" sz="1600" dirty="0">
                <a:solidFill>
                  <a:schemeClr val="tx1"/>
                </a:solidFill>
              </a:rPr>
              <a:t>legal organization established outside the country aiming at conducting activities to serve the public interest without generating profits.</a:t>
            </a:r>
          </a:p>
          <a:p>
            <a:pPr marL="742950" lvl="1" indent="-285750">
              <a:spcBef>
                <a:spcPts val="600"/>
              </a:spcBef>
            </a:pPr>
            <a:r>
              <a:rPr lang="en-US" sz="1600" dirty="0">
                <a:solidFill>
                  <a:schemeClr val="tx1"/>
                </a:solidFill>
              </a:rPr>
              <a:t>register with the Ministry of Foreign Affairs and International Cooperation by signing a MOU.</a:t>
            </a:r>
          </a:p>
          <a:p>
            <a:pPr marL="742950" lvl="1" indent="-285750">
              <a:spcBef>
                <a:spcPts val="600"/>
              </a:spcBef>
            </a:pPr>
            <a:r>
              <a:rPr lang="en-US" sz="1600" dirty="0">
                <a:solidFill>
                  <a:schemeClr val="tx1"/>
                </a:solidFill>
              </a:rPr>
              <a:t>Register with the GDT</a:t>
            </a:r>
          </a:p>
          <a:p>
            <a:pPr indent="-457200">
              <a:spcBef>
                <a:spcPts val="600"/>
              </a:spcBef>
              <a:buFont typeface="Wingdings" panose="05000000000000000000" pitchFamily="2" charset="2"/>
              <a:buChar char="§"/>
            </a:pPr>
            <a:r>
              <a:rPr lang="en-US" sz="1600" dirty="0"/>
              <a:t>International Organization (“</a:t>
            </a:r>
            <a:r>
              <a:rPr lang="en-US" sz="1600" b="1" dirty="0"/>
              <a:t>IO</a:t>
            </a:r>
            <a:r>
              <a:rPr lang="en-US" sz="1600" dirty="0"/>
              <a:t>”)</a:t>
            </a:r>
          </a:p>
          <a:p>
            <a:pPr marL="742950" lvl="1" indent="-285750">
              <a:spcBef>
                <a:spcPts val="600"/>
              </a:spcBef>
            </a:pPr>
            <a:r>
              <a:rPr lang="en-US" altLang="zh-CN" sz="1600" dirty="0">
                <a:solidFill>
                  <a:schemeClr val="tx1"/>
                </a:solidFill>
              </a:rPr>
              <a:t>the inter- Governmental Organization (at least two governments) such as World Bank, JICA</a:t>
            </a:r>
            <a:endParaRPr lang="en-US" sz="1600" dirty="0">
              <a:solidFill>
                <a:schemeClr val="tx1"/>
              </a:solidFill>
            </a:endParaRPr>
          </a:p>
          <a:p>
            <a:pPr marL="742950" lvl="1" indent="-285750">
              <a:spcBef>
                <a:spcPts val="600"/>
              </a:spcBef>
            </a:pPr>
            <a:r>
              <a:rPr lang="en-US" sz="1600" dirty="0">
                <a:solidFill>
                  <a:schemeClr val="tx1"/>
                </a:solidFill>
              </a:rPr>
              <a:t>Aiming at conducting activities to serve the public interest without generating profits.</a:t>
            </a:r>
          </a:p>
          <a:p>
            <a:pPr marL="742950" lvl="1" indent="-285750">
              <a:spcBef>
                <a:spcPts val="600"/>
              </a:spcBef>
            </a:pPr>
            <a:r>
              <a:rPr lang="en-US" sz="1600" dirty="0">
                <a:solidFill>
                  <a:schemeClr val="tx1"/>
                </a:solidFill>
              </a:rPr>
              <a:t>Register with the GDT</a:t>
            </a:r>
          </a:p>
          <a:p>
            <a:pPr marL="666750" lvl="1" indent="-285750"/>
            <a:endParaRPr lang="en-US" sz="1600" dirty="0"/>
          </a:p>
          <a:p>
            <a:pPr marL="285750" indent="-285750">
              <a:buFont typeface="Wingdings" pitchFamily="2" charset="2"/>
              <a:buChar char="§"/>
            </a:pPr>
            <a:endParaRPr lang="en-US" sz="1600" dirty="0" smtClean="0"/>
          </a:p>
          <a:p>
            <a:pPr marL="285750" indent="-285750">
              <a:buFont typeface="Wingdings" pitchFamily="2" charset="2"/>
              <a:buChar char="§"/>
            </a:pPr>
            <a:endParaRPr lang="en-US" sz="1600" dirty="0"/>
          </a:p>
        </p:txBody>
      </p:sp>
      <p:sp>
        <p:nvSpPr>
          <p:cNvPr id="4" name="Title 3"/>
          <p:cNvSpPr>
            <a:spLocks noGrp="1"/>
          </p:cNvSpPr>
          <p:nvPr>
            <p:ph type="title"/>
          </p:nvPr>
        </p:nvSpPr>
        <p:spPr/>
        <p:txBody>
          <a:bodyPr/>
          <a:lstStyle/>
          <a:p>
            <a:pPr>
              <a:defRPr/>
            </a:pPr>
            <a:r>
              <a:rPr lang="en-US" dirty="0"/>
              <a:t>Tax Registration (Cont.)</a:t>
            </a:r>
          </a:p>
        </p:txBody>
      </p:sp>
    </p:spTree>
    <p:extLst>
      <p:ext uri="{BB962C8B-B14F-4D97-AF65-F5344CB8AC3E}">
        <p14:creationId xmlns:p14="http://schemas.microsoft.com/office/powerpoint/2010/main" val="39136632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19256" cy="4669979"/>
          </a:xfrm>
        </p:spPr>
        <p:txBody>
          <a:bodyPr>
            <a:noAutofit/>
          </a:bodyPr>
          <a:lstStyle/>
          <a:p>
            <a:pPr indent="-457200">
              <a:spcBef>
                <a:spcPts val="0"/>
              </a:spcBef>
              <a:spcAft>
                <a:spcPts val="1200"/>
              </a:spcAft>
              <a:buFont typeface="Wingdings" panose="05000000000000000000" pitchFamily="2" charset="2"/>
              <a:buChar char="§"/>
            </a:pPr>
            <a:r>
              <a:rPr lang="en-US" sz="1800" b="1" dirty="0" smtClean="0"/>
              <a:t>Compliance with the tax regulations.</a:t>
            </a:r>
          </a:p>
          <a:p>
            <a:pPr marL="914400" lvl="1" indent="-457200">
              <a:spcBef>
                <a:spcPts val="1200"/>
              </a:spcBef>
            </a:pPr>
            <a:r>
              <a:rPr lang="en-US" sz="1800" b="1" dirty="0" smtClean="0"/>
              <a:t>Article </a:t>
            </a:r>
            <a:r>
              <a:rPr lang="en-US" sz="1800" b="1" dirty="0"/>
              <a:t>20 </a:t>
            </a:r>
            <a:r>
              <a:rPr lang="en-US" sz="1800" b="1" dirty="0" smtClean="0"/>
              <a:t>of the Law on Association and Non-Governmental Organizations:</a:t>
            </a:r>
          </a:p>
          <a:p>
            <a:pPr marL="914400" lvl="2" indent="0">
              <a:buNone/>
            </a:pPr>
            <a:r>
              <a:rPr lang="en-US" i="1" dirty="0" smtClean="0"/>
              <a:t>An </a:t>
            </a:r>
            <a:r>
              <a:rPr lang="en-US" i="1" dirty="0"/>
              <a:t>association or </a:t>
            </a:r>
            <a:r>
              <a:rPr lang="en-US" b="1" i="1" dirty="0"/>
              <a:t>non-governmental organization</a:t>
            </a:r>
            <a:r>
              <a:rPr lang="en-US" i="1" dirty="0"/>
              <a:t>, which has registered or signed a Memorandum of Understanding, shall be subjected to the </a:t>
            </a:r>
            <a:r>
              <a:rPr lang="en-US" b="1" i="1" dirty="0"/>
              <a:t>existing taxation regime law</a:t>
            </a:r>
            <a:r>
              <a:rPr lang="en-US" i="1" dirty="0"/>
              <a:t>, and receive incentives and enjoy exemptions in accordance with the existing laws and provisions. </a:t>
            </a:r>
            <a:endParaRPr lang="en-US" i="1" dirty="0" smtClean="0"/>
          </a:p>
          <a:p>
            <a:pPr marL="914400" lvl="1" indent="-457200">
              <a:spcBef>
                <a:spcPts val="1200"/>
              </a:spcBef>
            </a:pPr>
            <a:r>
              <a:rPr lang="en-US" sz="1800" b="1" dirty="0"/>
              <a:t>Article 3 of the LOT:</a:t>
            </a:r>
          </a:p>
          <a:p>
            <a:pPr marL="914400" lvl="3" indent="0" algn="just">
              <a:spcBef>
                <a:spcPts val="600"/>
              </a:spcBef>
              <a:spcAft>
                <a:spcPts val="600"/>
              </a:spcAft>
              <a:buNone/>
            </a:pPr>
            <a:r>
              <a:rPr lang="en-US" sz="1800" b="1" i="1" dirty="0" smtClean="0"/>
              <a:t>Legal </a:t>
            </a:r>
            <a:r>
              <a:rPr lang="en-US" sz="1800" b="1" i="1" dirty="0"/>
              <a:t>Person</a:t>
            </a:r>
            <a:r>
              <a:rPr lang="en-US" sz="1800" i="1" dirty="0"/>
              <a:t> refers to any enterprise or organization carrying on a business whether or not officially recognized by the competent  institutions of the Royal Government. The term “Legal Person” includes any government institution, religious organization, </a:t>
            </a:r>
            <a:r>
              <a:rPr lang="en-US" sz="1800" b="1" i="1" dirty="0"/>
              <a:t>charitable organization, non-profit organization</a:t>
            </a:r>
            <a:r>
              <a:rPr lang="en-US" sz="1800" i="1" dirty="0"/>
              <a:t>. For non-resident person, the term “Legal Person” means any permanent establishment in the Kingdom of Cambodia. The term “Legal Person” does not include a pass-through or sole-proprietorship.</a:t>
            </a:r>
          </a:p>
          <a:p>
            <a:pPr marL="800100" lvl="1" indent="-342900"/>
            <a:endParaRPr lang="en-US" sz="1800" i="1" dirty="0" smtClean="0"/>
          </a:p>
          <a:p>
            <a:pPr marL="342900" indent="-342900">
              <a:buFont typeface="Wingdings" panose="05000000000000000000" pitchFamily="2" charset="2"/>
              <a:buChar char="§"/>
            </a:pPr>
            <a:endParaRPr lang="en-US" sz="1800" i="1" dirty="0" smtClean="0"/>
          </a:p>
        </p:txBody>
      </p:sp>
      <p:sp>
        <p:nvSpPr>
          <p:cNvPr id="4" name="Title 3"/>
          <p:cNvSpPr>
            <a:spLocks noGrp="1"/>
          </p:cNvSpPr>
          <p:nvPr>
            <p:ph type="title"/>
          </p:nvPr>
        </p:nvSpPr>
        <p:spPr/>
        <p:txBody>
          <a:bodyPr/>
          <a:lstStyle/>
          <a:p>
            <a:pPr>
              <a:defRPr/>
            </a:pPr>
            <a:r>
              <a:rPr lang="en-US" dirty="0">
                <a:solidFill>
                  <a:srgbClr val="004D3F"/>
                </a:solidFill>
              </a:rPr>
              <a:t>Tax Registration (Cont.)</a:t>
            </a:r>
            <a:endParaRPr lang="en-US" dirty="0">
              <a:solidFill>
                <a:srgbClr val="004D3F"/>
              </a:solidFill>
              <a:latin typeface="+mj-lt"/>
            </a:endParaRPr>
          </a:p>
        </p:txBody>
      </p:sp>
    </p:spTree>
    <p:extLst>
      <p:ext uri="{BB962C8B-B14F-4D97-AF65-F5344CB8AC3E}">
        <p14:creationId xmlns:p14="http://schemas.microsoft.com/office/powerpoint/2010/main" val="30189530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prstGeom prst="rect">
            <a:avLst/>
          </a:prstGeom>
        </p:spPr>
        <p:txBody>
          <a:bodyPr/>
          <a:lstStyle/>
          <a:p>
            <a:fld id="{AAD2AC68-14E4-4B2F-B269-4A8F71F10BB4}" type="slidenum">
              <a:rPr lang="en-US" smtClean="0">
                <a:solidFill>
                  <a:prstClr val="white">
                    <a:lumMod val="50000"/>
                  </a:prstClr>
                </a:solidFill>
              </a:rPr>
              <a:pPr/>
              <a:t>7</a:t>
            </a:fld>
            <a:endParaRPr lang="en-US" dirty="0">
              <a:solidFill>
                <a:prstClr val="white">
                  <a:lumMod val="50000"/>
                </a:prstClr>
              </a:solidFill>
            </a:endParaRPr>
          </a:p>
        </p:txBody>
      </p:sp>
      <p:sp>
        <p:nvSpPr>
          <p:cNvPr id="2" name="Title 1"/>
          <p:cNvSpPr>
            <a:spLocks noGrp="1"/>
          </p:cNvSpPr>
          <p:nvPr>
            <p:ph type="title"/>
          </p:nvPr>
        </p:nvSpPr>
        <p:spPr>
          <a:xfrm>
            <a:off x="467544" y="228601"/>
            <a:ext cx="6552728" cy="762000"/>
          </a:xfrm>
        </p:spPr>
        <p:txBody>
          <a:bodyPr/>
          <a:lstStyle/>
          <a:p>
            <a:pPr>
              <a:lnSpc>
                <a:spcPct val="100000"/>
              </a:lnSpc>
            </a:pPr>
            <a:r>
              <a:rPr lang="en-US" dirty="0" smtClean="0">
                <a:latin typeface="Calibri" pitchFamily="34" charset="0"/>
              </a:rPr>
              <a:t>Common Compliance Tax Issues for LNGO &amp; FNGO</a:t>
            </a:r>
            <a:endParaRPr lang="en-US" dirty="0">
              <a:latin typeface="Calibri" pitchFamily="34" charset="0"/>
            </a:endParaRPr>
          </a:p>
        </p:txBody>
      </p:sp>
      <p:graphicFrame>
        <p:nvGraphicFramePr>
          <p:cNvPr id="5" name="Diagram 4"/>
          <p:cNvGraphicFramePr/>
          <p:nvPr>
            <p:extLst>
              <p:ext uri="{D42A27DB-BD31-4B8C-83A1-F6EECF244321}">
                <p14:modId xmlns:p14="http://schemas.microsoft.com/office/powerpoint/2010/main" val="3123867462"/>
              </p:ext>
            </p:extLst>
          </p:nvPr>
        </p:nvGraphicFramePr>
        <p:xfrm>
          <a:off x="755576" y="1844824"/>
          <a:ext cx="7992888" cy="3557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9236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noAutofit/>
          </a:bodyPr>
          <a:lstStyle/>
          <a:p>
            <a:pPr>
              <a:lnSpc>
                <a:spcPct val="90000"/>
              </a:lnSpc>
              <a:spcBef>
                <a:spcPts val="0"/>
              </a:spcBef>
              <a:spcAft>
                <a:spcPts val="1200"/>
              </a:spcAft>
            </a:pPr>
            <a:r>
              <a:rPr lang="en-US" sz="1800" b="1" dirty="0"/>
              <a:t>Instruction on Tax Compliance of Associations and Non-Governmental Organizations</a:t>
            </a:r>
          </a:p>
          <a:p>
            <a:pPr marL="0" lvl="1" indent="-457200">
              <a:lnSpc>
                <a:spcPct val="80000"/>
              </a:lnSpc>
              <a:spcBef>
                <a:spcPts val="1200"/>
              </a:spcBef>
            </a:pPr>
            <a:r>
              <a:rPr lang="en-US" sz="1800" b="1" dirty="0"/>
              <a:t>Article 4: Definition</a:t>
            </a:r>
          </a:p>
          <a:p>
            <a:pPr marL="765810" lvl="2" indent="-285750" algn="just">
              <a:spcBef>
                <a:spcPts val="1200"/>
              </a:spcBef>
              <a:buFont typeface="Wingdings" panose="05000000000000000000" pitchFamily="2" charset="2"/>
              <a:buChar char="§"/>
            </a:pPr>
            <a:r>
              <a:rPr lang="en-US" i="1" dirty="0" smtClean="0"/>
              <a:t>“</a:t>
            </a:r>
            <a:r>
              <a:rPr lang="en-US" b="1" i="1" dirty="0" smtClean="0"/>
              <a:t>Association </a:t>
            </a:r>
            <a:r>
              <a:rPr lang="en-US" i="1" dirty="0" smtClean="0"/>
              <a:t>refers to membership organization or similar organization created by individuals or/and entities with the aims of representing and protecting the interest of its members without seeking any profit or sharing proceeds. Association also includes commercial, industrial or agricultural chamber. For the purpose of this </a:t>
            </a:r>
            <a:r>
              <a:rPr lang="en-US" i="1" dirty="0" err="1" smtClean="0"/>
              <a:t>Prakas</a:t>
            </a:r>
            <a:r>
              <a:rPr lang="en-US" i="1" dirty="0" smtClean="0"/>
              <a:t>, an association created in Cambodia is referred to as “</a:t>
            </a:r>
            <a:r>
              <a:rPr lang="en-US" b="1" i="1" dirty="0" smtClean="0"/>
              <a:t>Local Association</a:t>
            </a:r>
            <a:r>
              <a:rPr lang="en-US" i="1" dirty="0" smtClean="0"/>
              <a:t>”, while an association created outside Cambodia is referred to as “</a:t>
            </a:r>
            <a:r>
              <a:rPr lang="en-US" b="1" i="1" dirty="0" smtClean="0"/>
              <a:t>Foreign Association</a:t>
            </a:r>
            <a:r>
              <a:rPr lang="en-US" i="1" dirty="0" smtClean="0"/>
              <a:t>”.</a:t>
            </a:r>
          </a:p>
          <a:p>
            <a:pPr marL="731520" lvl="2" indent="-342900" algn="just">
              <a:spcBef>
                <a:spcPts val="1200"/>
              </a:spcBef>
              <a:buFont typeface="Wingdings" panose="05000000000000000000" pitchFamily="2" charset="2"/>
              <a:buChar char="§"/>
            </a:pPr>
            <a:r>
              <a:rPr lang="en-US" i="1" dirty="0" smtClean="0"/>
              <a:t>“</a:t>
            </a:r>
            <a:r>
              <a:rPr lang="en-US" b="1" i="1" dirty="0" smtClean="0"/>
              <a:t>NGO</a:t>
            </a:r>
            <a:r>
              <a:rPr lang="en-US" i="1" dirty="0" smtClean="0"/>
              <a:t> refers to non-membership organization or similar organization, including foundation, created by individuals or/and entities other than government institutions with the aim of providing funds or services in one or more sectors to serve the public interest without seeking any profit or sharing proceeds. For the purpose of this </a:t>
            </a:r>
            <a:r>
              <a:rPr lang="en-US" i="1" dirty="0" err="1" smtClean="0"/>
              <a:t>Prakas</a:t>
            </a:r>
            <a:r>
              <a:rPr lang="en-US" i="1" dirty="0" smtClean="0"/>
              <a:t>, an NGO created in Cambodia is referred to as “</a:t>
            </a:r>
            <a:r>
              <a:rPr lang="en-US" b="1" i="1" dirty="0" smtClean="0"/>
              <a:t>Local NGO</a:t>
            </a:r>
            <a:r>
              <a:rPr lang="en-US" i="1" dirty="0" smtClean="0"/>
              <a:t>”, while an NGO created outside Cambodia is referred to as “</a:t>
            </a:r>
            <a:r>
              <a:rPr lang="en-US" b="1" i="1" dirty="0" smtClean="0"/>
              <a:t>Foreign NGO</a:t>
            </a:r>
            <a:r>
              <a:rPr lang="en-US" i="1" dirty="0" smtClean="0"/>
              <a:t>”.</a:t>
            </a:r>
          </a:p>
        </p:txBody>
      </p:sp>
      <p:sp>
        <p:nvSpPr>
          <p:cNvPr id="4" name="Title 3"/>
          <p:cNvSpPr>
            <a:spLocks noGrp="1"/>
          </p:cNvSpPr>
          <p:nvPr>
            <p:ph type="title"/>
          </p:nvPr>
        </p:nvSpPr>
        <p:spPr/>
        <p:txBody>
          <a:bodyPr/>
          <a:lstStyle/>
          <a:p>
            <a:pPr>
              <a:defRPr/>
            </a:pPr>
            <a:r>
              <a:rPr lang="en-US" dirty="0" err="1" smtClean="0"/>
              <a:t>Prakas</a:t>
            </a:r>
            <a:r>
              <a:rPr lang="en-US" dirty="0" smtClean="0"/>
              <a:t> no. 464 </a:t>
            </a:r>
            <a:r>
              <a:rPr lang="en-US" dirty="0" err="1" smtClean="0"/>
              <a:t>MEF.PrK</a:t>
            </a:r>
            <a:r>
              <a:rPr lang="en-US" dirty="0" smtClean="0"/>
              <a:t> dated 12 April 2018</a:t>
            </a:r>
            <a:endParaRPr lang="en-US" dirty="0"/>
          </a:p>
        </p:txBody>
      </p:sp>
    </p:spTree>
    <p:extLst>
      <p:ext uri="{BB962C8B-B14F-4D97-AF65-F5344CB8AC3E}">
        <p14:creationId xmlns:p14="http://schemas.microsoft.com/office/powerpoint/2010/main" val="2740791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nSpc>
                <a:spcPct val="90000"/>
              </a:lnSpc>
              <a:spcBef>
                <a:spcPts val="0"/>
              </a:spcBef>
              <a:spcAft>
                <a:spcPts val="1200"/>
              </a:spcAft>
            </a:pPr>
            <a:r>
              <a:rPr lang="en-US" sz="2000" b="1" dirty="0"/>
              <a:t>Instruction on Tax Compliance of Associations and Non-Governmental Organizations</a:t>
            </a:r>
          </a:p>
          <a:p>
            <a:pPr marL="0" lvl="1" indent="-457200">
              <a:lnSpc>
                <a:spcPct val="80000"/>
              </a:lnSpc>
              <a:spcBef>
                <a:spcPts val="1200"/>
              </a:spcBef>
            </a:pPr>
            <a:r>
              <a:rPr lang="en-US" b="1" dirty="0"/>
              <a:t>Article 5: Tax registration</a:t>
            </a:r>
          </a:p>
          <a:p>
            <a:pPr marL="457200" lvl="2" indent="0" algn="just">
              <a:spcBef>
                <a:spcPts val="600"/>
              </a:spcBef>
              <a:buNone/>
            </a:pPr>
            <a:r>
              <a:rPr lang="en-US" sz="2000" i="1" dirty="0" smtClean="0"/>
              <a:t>“… All associations and NGOs are required to register with tax administration in accordance with the applicable tax laws and regulations.”</a:t>
            </a:r>
          </a:p>
          <a:p>
            <a:pPr marL="790575" lvl="2" indent="0" algn="just">
              <a:buNone/>
            </a:pPr>
            <a:endParaRPr lang="en-US" sz="2000" i="1" dirty="0" smtClean="0"/>
          </a:p>
          <a:p>
            <a:pPr marL="0" lvl="1" indent="-457200">
              <a:lnSpc>
                <a:spcPct val="90000"/>
              </a:lnSpc>
              <a:spcBef>
                <a:spcPts val="1200"/>
              </a:spcBef>
            </a:pPr>
            <a:r>
              <a:rPr lang="en-US" b="1" dirty="0"/>
              <a:t>Article 6: Exemption from income tax</a:t>
            </a:r>
          </a:p>
          <a:p>
            <a:pPr marL="457200" lvl="2" indent="0" algn="just">
              <a:spcBef>
                <a:spcPts val="600"/>
              </a:spcBef>
              <a:buNone/>
            </a:pPr>
            <a:r>
              <a:rPr lang="en-US" sz="2000" i="1" dirty="0"/>
              <a:t>“… Income subject to tax exemption under this </a:t>
            </a:r>
            <a:r>
              <a:rPr lang="en-US" sz="2000" i="1" dirty="0" err="1"/>
              <a:t>Prakas</a:t>
            </a:r>
            <a:r>
              <a:rPr lang="en-US" sz="2000" i="1" dirty="0"/>
              <a:t> includes legal funds or donation from individuals or entities, resources or assets of the association or NGO, contribution of its members, and other sources of income, except the income from business activities as stated in article 8 of this </a:t>
            </a:r>
            <a:r>
              <a:rPr lang="en-US" sz="2000" i="1" dirty="0" err="1"/>
              <a:t>Prakas</a:t>
            </a:r>
            <a:r>
              <a:rPr lang="en-US" sz="2000" i="1" dirty="0"/>
              <a:t>.”</a:t>
            </a:r>
          </a:p>
          <a:p>
            <a:endParaRPr lang="en-US" sz="1800" i="1" dirty="0" smtClean="0"/>
          </a:p>
        </p:txBody>
      </p:sp>
      <p:sp>
        <p:nvSpPr>
          <p:cNvPr id="4" name="Title 3"/>
          <p:cNvSpPr>
            <a:spLocks noGrp="1"/>
          </p:cNvSpPr>
          <p:nvPr>
            <p:ph type="title"/>
          </p:nvPr>
        </p:nvSpPr>
        <p:spPr>
          <a:xfrm>
            <a:off x="467544" y="228601"/>
            <a:ext cx="6696744" cy="762000"/>
          </a:xfrm>
        </p:spPr>
        <p:txBody>
          <a:bodyPr/>
          <a:lstStyle/>
          <a:p>
            <a:pPr>
              <a:defRPr/>
            </a:pPr>
            <a:r>
              <a:rPr lang="en-US" dirty="0" err="1" smtClean="0">
                <a:solidFill>
                  <a:srgbClr val="004D3F"/>
                </a:solidFill>
              </a:rPr>
              <a:t>Prakas</a:t>
            </a:r>
            <a:r>
              <a:rPr lang="en-US" dirty="0" smtClean="0">
                <a:solidFill>
                  <a:srgbClr val="004D3F"/>
                </a:solidFill>
              </a:rPr>
              <a:t> no. 464 </a:t>
            </a:r>
            <a:r>
              <a:rPr lang="en-US" dirty="0" err="1" smtClean="0">
                <a:solidFill>
                  <a:srgbClr val="004D3F"/>
                </a:solidFill>
              </a:rPr>
              <a:t>MEF.PrK</a:t>
            </a:r>
            <a:r>
              <a:rPr lang="en-US" dirty="0" smtClean="0">
                <a:solidFill>
                  <a:srgbClr val="004D3F"/>
                </a:solidFill>
              </a:rPr>
              <a:t> dated 12 April 2018 (</a:t>
            </a:r>
            <a:r>
              <a:rPr lang="en-US" dirty="0" err="1" smtClean="0">
                <a:solidFill>
                  <a:srgbClr val="004D3F"/>
                </a:solidFill>
              </a:rPr>
              <a:t>Con’t</a:t>
            </a:r>
            <a:r>
              <a:rPr lang="en-US" dirty="0" smtClean="0">
                <a:solidFill>
                  <a:srgbClr val="004D3F"/>
                </a:solidFill>
              </a:rPr>
              <a:t>)</a:t>
            </a:r>
            <a:endParaRPr lang="en-US" dirty="0">
              <a:solidFill>
                <a:srgbClr val="004D3F"/>
              </a:solidFill>
              <a:latin typeface="+mj-lt"/>
            </a:endParaRPr>
          </a:p>
        </p:txBody>
      </p:sp>
    </p:spTree>
    <p:extLst>
      <p:ext uri="{BB962C8B-B14F-4D97-AF65-F5344CB8AC3E}">
        <p14:creationId xmlns:p14="http://schemas.microsoft.com/office/powerpoint/2010/main" val="33466511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23528" y="299120"/>
            <a:ext cx="6552728" cy="609600"/>
          </a:xfrm>
        </p:spPr>
        <p:txBody>
          <a:bodyPr/>
          <a:lstStyle/>
          <a:p>
            <a:pPr>
              <a:defRPr/>
            </a:pPr>
            <a:r>
              <a:rPr lang="en-US" dirty="0" err="1" smtClean="0">
                <a:solidFill>
                  <a:srgbClr val="004D3F"/>
                </a:solidFill>
              </a:rPr>
              <a:t>Prakas</a:t>
            </a:r>
            <a:r>
              <a:rPr lang="en-US" dirty="0" smtClean="0">
                <a:solidFill>
                  <a:srgbClr val="004D3F"/>
                </a:solidFill>
              </a:rPr>
              <a:t> no. 464 </a:t>
            </a:r>
            <a:r>
              <a:rPr lang="en-US" dirty="0" err="1" smtClean="0">
                <a:solidFill>
                  <a:srgbClr val="004D3F"/>
                </a:solidFill>
              </a:rPr>
              <a:t>MEF.PrK</a:t>
            </a:r>
            <a:r>
              <a:rPr lang="en-US" dirty="0" smtClean="0">
                <a:solidFill>
                  <a:srgbClr val="004D3F"/>
                </a:solidFill>
              </a:rPr>
              <a:t> dated 12 April 2018 (</a:t>
            </a:r>
            <a:r>
              <a:rPr lang="en-US" dirty="0" err="1" smtClean="0">
                <a:solidFill>
                  <a:srgbClr val="004D3F"/>
                </a:solidFill>
              </a:rPr>
              <a:t>Con’t</a:t>
            </a:r>
            <a:r>
              <a:rPr lang="en-US" dirty="0" smtClean="0">
                <a:solidFill>
                  <a:srgbClr val="004D3F"/>
                </a:solidFill>
              </a:rPr>
              <a:t>)</a:t>
            </a:r>
            <a:endParaRPr lang="en-US" dirty="0">
              <a:solidFill>
                <a:srgbClr val="004D3F"/>
              </a:solidFill>
              <a:latin typeface="+mj-lt"/>
            </a:endParaRPr>
          </a:p>
        </p:txBody>
      </p:sp>
      <p:sp>
        <p:nvSpPr>
          <p:cNvPr id="3" name="Content Placeholder 2"/>
          <p:cNvSpPr>
            <a:spLocks noGrp="1"/>
          </p:cNvSpPr>
          <p:nvPr>
            <p:ph idx="1"/>
          </p:nvPr>
        </p:nvSpPr>
        <p:spPr>
          <a:xfrm>
            <a:off x="323528" y="1412776"/>
            <a:ext cx="8424936" cy="5112568"/>
          </a:xfrm>
        </p:spPr>
        <p:txBody>
          <a:bodyPr>
            <a:normAutofit lnSpcReduction="10000"/>
          </a:bodyPr>
          <a:lstStyle/>
          <a:p>
            <a:pPr>
              <a:spcBef>
                <a:spcPts val="0"/>
              </a:spcBef>
              <a:spcAft>
                <a:spcPts val="1200"/>
              </a:spcAft>
            </a:pPr>
            <a:r>
              <a:rPr lang="en-US" sz="2000" b="1" dirty="0"/>
              <a:t>Instruction on Tax Compliance of Associations and Non-Governmental Organizations</a:t>
            </a:r>
          </a:p>
          <a:p>
            <a:pPr marL="57150" lvl="1" indent="-342900">
              <a:lnSpc>
                <a:spcPct val="90000"/>
              </a:lnSpc>
              <a:spcBef>
                <a:spcPts val="1200"/>
              </a:spcBef>
              <a:buFont typeface="Wingdings" panose="05000000000000000000" pitchFamily="2" charset="2"/>
              <a:buChar char="§"/>
            </a:pPr>
            <a:r>
              <a:rPr lang="en-US" sz="2000" b="1" dirty="0"/>
              <a:t>Article 8: Activities not related to its objectives</a:t>
            </a:r>
          </a:p>
          <a:p>
            <a:pPr marL="731520" lvl="3" indent="-457200" algn="just">
              <a:spcBef>
                <a:spcPts val="600"/>
              </a:spcBef>
              <a:spcAft>
                <a:spcPts val="600"/>
              </a:spcAft>
              <a:buFont typeface="Wingdings" panose="05000000000000000000" pitchFamily="2" charset="2"/>
              <a:buChar char="§"/>
            </a:pPr>
            <a:r>
              <a:rPr lang="en-US" sz="2000" i="1" dirty="0" smtClean="0"/>
              <a:t>“All activities of associations or NGOs, which are not related to their objectives as stated in paragraph a, article 6 of this </a:t>
            </a:r>
            <a:r>
              <a:rPr lang="en-US" sz="2000" i="1" dirty="0" err="1" smtClean="0"/>
              <a:t>Prakas</a:t>
            </a:r>
            <a:r>
              <a:rPr lang="en-US" sz="2000" i="1" dirty="0" smtClean="0"/>
              <a:t>, for the purpose of seeking profit or funds are deemed as separate business activities and shall be subject to tax in accordance with applicable tax laws and regulations.” </a:t>
            </a:r>
          </a:p>
          <a:p>
            <a:pPr marL="731520" lvl="3" indent="-457200" algn="just">
              <a:spcBef>
                <a:spcPts val="600"/>
              </a:spcBef>
              <a:spcAft>
                <a:spcPts val="600"/>
              </a:spcAft>
              <a:buFont typeface="Wingdings" panose="05000000000000000000" pitchFamily="2" charset="2"/>
              <a:buChar char="§"/>
            </a:pPr>
            <a:r>
              <a:rPr lang="en-US" sz="2000" i="1" dirty="0" smtClean="0"/>
              <a:t>“The associations and NGO shall be obliged to register with tax administration and record a </a:t>
            </a:r>
            <a:r>
              <a:rPr lang="en-US" sz="2000" i="1" u="sng" dirty="0" smtClean="0"/>
              <a:t>separate account book</a:t>
            </a:r>
            <a:r>
              <a:rPr lang="en-US" sz="2000" i="1" dirty="0" smtClean="0"/>
              <a:t> for their business activities which are outside their principal objectives.”</a:t>
            </a:r>
          </a:p>
          <a:p>
            <a:pPr marL="731520" lvl="3" indent="-457200" algn="just">
              <a:spcBef>
                <a:spcPts val="600"/>
              </a:spcBef>
              <a:spcAft>
                <a:spcPts val="600"/>
              </a:spcAft>
              <a:buFont typeface="Wingdings" panose="05000000000000000000" pitchFamily="2" charset="2"/>
              <a:buChar char="§"/>
            </a:pPr>
            <a:r>
              <a:rPr lang="en-US" sz="2000" i="1" dirty="0" smtClean="0"/>
              <a:t>“Separate business activities of the association and NGO in this article shall be categorized into any type of taxpayer based on their annual turnover as stated in </a:t>
            </a:r>
            <a:r>
              <a:rPr lang="en-US" sz="2000" i="1" dirty="0" err="1" smtClean="0"/>
              <a:t>Prakas</a:t>
            </a:r>
            <a:r>
              <a:rPr lang="en-US" sz="2000" i="1" dirty="0" smtClean="0"/>
              <a:t> no. 025 </a:t>
            </a:r>
            <a:r>
              <a:rPr lang="en-US" sz="2000" i="1" dirty="0" err="1" smtClean="0"/>
              <a:t>MEF.PrK.GDT</a:t>
            </a:r>
            <a:r>
              <a:rPr lang="en-US" sz="2000" i="1" dirty="0" smtClean="0"/>
              <a:t> dated 24 January 2018.”</a:t>
            </a:r>
          </a:p>
          <a:p>
            <a:endParaRPr lang="en-US" sz="2000" i="1" dirty="0" smtClean="0"/>
          </a:p>
        </p:txBody>
      </p:sp>
    </p:spTree>
    <p:extLst>
      <p:ext uri="{BB962C8B-B14F-4D97-AF65-F5344CB8AC3E}">
        <p14:creationId xmlns:p14="http://schemas.microsoft.com/office/powerpoint/2010/main" val="23939248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23528" y="299120"/>
            <a:ext cx="6552728" cy="609600"/>
          </a:xfrm>
        </p:spPr>
        <p:txBody>
          <a:bodyPr/>
          <a:lstStyle/>
          <a:p>
            <a:pPr>
              <a:defRPr/>
            </a:pPr>
            <a:r>
              <a:rPr lang="en-US" dirty="0" err="1" smtClean="0">
                <a:solidFill>
                  <a:srgbClr val="004D3F"/>
                </a:solidFill>
              </a:rPr>
              <a:t>Prakas</a:t>
            </a:r>
            <a:r>
              <a:rPr lang="en-US" dirty="0" smtClean="0">
                <a:solidFill>
                  <a:srgbClr val="004D3F"/>
                </a:solidFill>
              </a:rPr>
              <a:t> no. 464 </a:t>
            </a:r>
            <a:r>
              <a:rPr lang="en-US" dirty="0" err="1" smtClean="0">
                <a:solidFill>
                  <a:srgbClr val="004D3F"/>
                </a:solidFill>
              </a:rPr>
              <a:t>MEF.PrK</a:t>
            </a:r>
            <a:r>
              <a:rPr lang="en-US" dirty="0" smtClean="0">
                <a:solidFill>
                  <a:srgbClr val="004D3F"/>
                </a:solidFill>
              </a:rPr>
              <a:t> dated 12 April 2018 (</a:t>
            </a:r>
            <a:r>
              <a:rPr lang="en-US" dirty="0" err="1" smtClean="0">
                <a:solidFill>
                  <a:srgbClr val="004D3F"/>
                </a:solidFill>
              </a:rPr>
              <a:t>Con’t</a:t>
            </a:r>
            <a:r>
              <a:rPr lang="en-US" dirty="0" smtClean="0">
                <a:solidFill>
                  <a:srgbClr val="004D3F"/>
                </a:solidFill>
              </a:rPr>
              <a:t>)</a:t>
            </a:r>
            <a:endParaRPr lang="en-US" dirty="0">
              <a:solidFill>
                <a:srgbClr val="004D3F"/>
              </a:solidFill>
              <a:latin typeface="+mj-lt"/>
            </a:endParaRPr>
          </a:p>
        </p:txBody>
      </p:sp>
      <p:sp>
        <p:nvSpPr>
          <p:cNvPr id="3" name="Content Placeholder 2"/>
          <p:cNvSpPr>
            <a:spLocks noGrp="1"/>
          </p:cNvSpPr>
          <p:nvPr>
            <p:ph idx="1"/>
          </p:nvPr>
        </p:nvSpPr>
        <p:spPr>
          <a:xfrm>
            <a:off x="323528" y="1268760"/>
            <a:ext cx="8424936" cy="3384376"/>
          </a:xfrm>
        </p:spPr>
        <p:txBody>
          <a:bodyPr>
            <a:normAutofit/>
          </a:bodyPr>
          <a:lstStyle/>
          <a:p>
            <a:pPr marL="457200" indent="-457200">
              <a:spcBef>
                <a:spcPts val="0"/>
              </a:spcBef>
              <a:spcAft>
                <a:spcPts val="1200"/>
              </a:spcAft>
              <a:buFont typeface="Wingdings" panose="05000000000000000000" pitchFamily="2" charset="2"/>
              <a:buChar char="§"/>
            </a:pPr>
            <a:r>
              <a:rPr lang="en-US" sz="2000" b="1" dirty="0"/>
              <a:t>Business activities </a:t>
            </a:r>
            <a:r>
              <a:rPr lang="en-US" sz="2000" b="1" dirty="0" smtClean="0"/>
              <a:t>provided as examples </a:t>
            </a:r>
            <a:r>
              <a:rPr lang="en-US" sz="2000" b="1" dirty="0"/>
              <a:t>under </a:t>
            </a:r>
            <a:r>
              <a:rPr lang="en-US" sz="2000" b="1" dirty="0" err="1"/>
              <a:t>Prakas</a:t>
            </a:r>
            <a:r>
              <a:rPr lang="en-US" sz="2000" b="1" dirty="0"/>
              <a:t> 464</a:t>
            </a:r>
          </a:p>
          <a:p>
            <a:pPr lvl="1">
              <a:lnSpc>
                <a:spcPct val="90000"/>
              </a:lnSpc>
              <a:spcBef>
                <a:spcPts val="1200"/>
              </a:spcBef>
              <a:buFont typeface="Wingdings" panose="05000000000000000000" pitchFamily="2" charset="2"/>
              <a:buChar char="§"/>
            </a:pPr>
            <a:r>
              <a:rPr lang="en-US" sz="2000" dirty="0"/>
              <a:t>Restaurant;</a:t>
            </a:r>
          </a:p>
          <a:p>
            <a:pPr lvl="1">
              <a:lnSpc>
                <a:spcPct val="90000"/>
              </a:lnSpc>
              <a:spcBef>
                <a:spcPts val="1200"/>
              </a:spcBef>
              <a:buFont typeface="Wingdings" panose="05000000000000000000" pitchFamily="2" charset="2"/>
              <a:buChar char="§"/>
            </a:pPr>
            <a:r>
              <a:rPr lang="en-US" sz="2000" dirty="0"/>
              <a:t>Motor vehicle repair house; and </a:t>
            </a:r>
          </a:p>
          <a:p>
            <a:pPr lvl="1">
              <a:lnSpc>
                <a:spcPct val="90000"/>
              </a:lnSpc>
              <a:spcBef>
                <a:spcPts val="1200"/>
              </a:spcBef>
              <a:buFont typeface="Wingdings" panose="05000000000000000000" pitchFamily="2" charset="2"/>
              <a:buChar char="§"/>
            </a:pPr>
            <a:r>
              <a:rPr lang="en-US" sz="2000" dirty="0"/>
              <a:t>Training school.</a:t>
            </a:r>
          </a:p>
          <a:p>
            <a:pPr marL="0" lvl="1" indent="0">
              <a:buNone/>
            </a:pPr>
            <a:endParaRPr lang="en-US" sz="2000" i="1" dirty="0" smtClean="0"/>
          </a:p>
          <a:p>
            <a:pPr marL="0" lvl="1" indent="0">
              <a:buNone/>
            </a:pPr>
            <a:r>
              <a:rPr lang="en-US" sz="2000" i="1" dirty="0" smtClean="0"/>
              <a:t>Income generated by these business activities are subject to TOI even if it is used to support the organization’s activities.</a:t>
            </a:r>
          </a:p>
          <a:p>
            <a:endParaRPr lang="en-US" sz="2000" i="1" dirty="0" smtClean="0"/>
          </a:p>
          <a:p>
            <a:endParaRPr lang="en-US" sz="2000" i="1" dirty="0"/>
          </a:p>
          <a:p>
            <a:endParaRPr lang="en-US" sz="2000" i="1" dirty="0" smtClean="0"/>
          </a:p>
        </p:txBody>
      </p:sp>
    </p:spTree>
    <p:extLst>
      <p:ext uri="{BB962C8B-B14F-4D97-AF65-F5344CB8AC3E}">
        <p14:creationId xmlns:p14="http://schemas.microsoft.com/office/powerpoint/2010/main" val="13822408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67544" y="260648"/>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Next Steps</a:t>
            </a:r>
          </a:p>
        </p:txBody>
      </p:sp>
      <p:sp>
        <p:nvSpPr>
          <p:cNvPr id="3" name="Content Placeholder 2"/>
          <p:cNvSpPr>
            <a:spLocks noGrp="1"/>
          </p:cNvSpPr>
          <p:nvPr>
            <p:ph idx="1"/>
          </p:nvPr>
        </p:nvSpPr>
        <p:spPr/>
        <p:txBody>
          <a:bodyPr/>
          <a:lstStyle/>
          <a:p>
            <a:pPr marL="457200" indent="-457200">
              <a:spcBef>
                <a:spcPts val="1200"/>
              </a:spcBef>
              <a:spcAft>
                <a:spcPts val="600"/>
              </a:spcAft>
              <a:buFont typeface="Wingdings" panose="05000000000000000000" pitchFamily="2" charset="2"/>
              <a:buChar char="§"/>
            </a:pPr>
            <a:r>
              <a:rPr lang="en-US" sz="2000" dirty="0"/>
              <a:t>Register for Tax.</a:t>
            </a:r>
          </a:p>
          <a:p>
            <a:pPr marL="457200" indent="-457200">
              <a:spcBef>
                <a:spcPts val="1200"/>
              </a:spcBef>
              <a:spcAft>
                <a:spcPts val="600"/>
              </a:spcAft>
              <a:buFont typeface="Wingdings" panose="05000000000000000000" pitchFamily="2" charset="2"/>
              <a:buChar char="§"/>
            </a:pPr>
            <a:r>
              <a:rPr lang="en-US" sz="2000" dirty="0"/>
              <a:t>Evaluate Exposure – especially for WHT, TOS &amp; TOFB for both locals and </a:t>
            </a:r>
            <a:r>
              <a:rPr lang="en-US" sz="2000" dirty="0" smtClean="0"/>
              <a:t>expatriates.</a:t>
            </a:r>
            <a:endParaRPr lang="en-US" sz="2000" dirty="0"/>
          </a:p>
          <a:p>
            <a:pPr marL="457200" indent="-457200">
              <a:spcBef>
                <a:spcPts val="1200"/>
              </a:spcBef>
              <a:spcAft>
                <a:spcPts val="600"/>
              </a:spcAft>
              <a:buFont typeface="Wingdings" panose="05000000000000000000" pitchFamily="2" charset="2"/>
              <a:buChar char="§"/>
            </a:pPr>
            <a:r>
              <a:rPr lang="en-US" sz="2000" dirty="0"/>
              <a:t>Obtain Tax Exemption Certificates for </a:t>
            </a:r>
            <a:r>
              <a:rPr lang="en-US" sz="2000" dirty="0" smtClean="0"/>
              <a:t>TOI </a:t>
            </a:r>
            <a:r>
              <a:rPr lang="en-US" sz="2000" dirty="0"/>
              <a:t>,</a:t>
            </a:r>
            <a:r>
              <a:rPr lang="en-US" sz="2000" dirty="0" smtClean="0"/>
              <a:t> VAT, and TOS (if applicable).</a:t>
            </a:r>
            <a:endParaRPr lang="en-US" sz="2000" dirty="0"/>
          </a:p>
          <a:p>
            <a:pPr marL="457200" indent="-457200">
              <a:spcBef>
                <a:spcPts val="1200"/>
              </a:spcBef>
              <a:spcAft>
                <a:spcPts val="600"/>
              </a:spcAft>
              <a:buFont typeface="Wingdings" panose="05000000000000000000" pitchFamily="2" charset="2"/>
              <a:buChar char="§"/>
            </a:pPr>
            <a:r>
              <a:rPr lang="en-US" sz="2000" dirty="0"/>
              <a:t>Make sure that all filings are </a:t>
            </a:r>
            <a:r>
              <a:rPr lang="en-US" sz="2000" dirty="0" smtClean="0"/>
              <a:t>current.</a:t>
            </a:r>
            <a:endParaRPr lang="en-US" sz="2000" dirty="0"/>
          </a:p>
        </p:txBody>
      </p:sp>
    </p:spTree>
    <p:extLst>
      <p:ext uri="{BB962C8B-B14F-4D97-AF65-F5344CB8AC3E}">
        <p14:creationId xmlns:p14="http://schemas.microsoft.com/office/powerpoint/2010/main" val="36993162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13</a:t>
            </a:fld>
            <a:endParaRPr lang="en-US" dirty="0">
              <a:solidFill>
                <a:prstClr val="white">
                  <a:lumMod val="50000"/>
                </a:prstClr>
              </a:solidFill>
            </a:endParaRPr>
          </a:p>
        </p:txBody>
      </p:sp>
      <p:sp>
        <p:nvSpPr>
          <p:cNvPr id="2" name="Title 1"/>
          <p:cNvSpPr>
            <a:spLocks noGrp="1"/>
          </p:cNvSpPr>
          <p:nvPr>
            <p:ph type="title"/>
          </p:nvPr>
        </p:nvSpPr>
        <p:spPr>
          <a:xfrm>
            <a:off x="381000" y="278785"/>
            <a:ext cx="6567264" cy="701943"/>
          </a:xfrm>
        </p:spPr>
        <p:txBody>
          <a:bodyPr/>
          <a:lstStyle/>
          <a:p>
            <a:pPr>
              <a:lnSpc>
                <a:spcPct val="100000"/>
              </a:lnSpc>
            </a:pPr>
            <a:r>
              <a:rPr lang="en-US" dirty="0" smtClean="0">
                <a:solidFill>
                  <a:srgbClr val="004E3F"/>
                </a:solidFill>
                <a:latin typeface="Calibri" pitchFamily="34" charset="0"/>
              </a:rPr>
              <a:t>Common Compliance Tax Issues for LNGO &amp; FNGO</a:t>
            </a:r>
            <a:endParaRPr lang="en-US" dirty="0">
              <a:solidFill>
                <a:srgbClr val="004E3F"/>
              </a:solidFill>
              <a:latin typeface="Calibri" pitchFamily="34" charset="0"/>
            </a:endParaRPr>
          </a:p>
        </p:txBody>
      </p:sp>
      <p:graphicFrame>
        <p:nvGraphicFramePr>
          <p:cNvPr id="5" name="Diagram 4"/>
          <p:cNvGraphicFramePr/>
          <p:nvPr>
            <p:extLst>
              <p:ext uri="{D42A27DB-BD31-4B8C-83A1-F6EECF244321}">
                <p14:modId xmlns:p14="http://schemas.microsoft.com/office/powerpoint/2010/main" val="1675467999"/>
              </p:ext>
            </p:extLst>
          </p:nvPr>
        </p:nvGraphicFramePr>
        <p:xfrm>
          <a:off x="683568" y="1844824"/>
          <a:ext cx="7992888" cy="35599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19374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endParaRPr lang="en-US" sz="1800" dirty="0" smtClean="0"/>
          </a:p>
          <a:p>
            <a:r>
              <a:rPr lang="en-US" sz="2000" dirty="0" smtClean="0"/>
              <a:t>Principle </a:t>
            </a:r>
            <a:r>
              <a:rPr lang="en-US" sz="2000" dirty="0"/>
              <a:t>of self-assessment</a:t>
            </a:r>
          </a:p>
          <a:p>
            <a:pPr algn="just">
              <a:spcBef>
                <a:spcPts val="1800"/>
              </a:spcBef>
            </a:pPr>
            <a:r>
              <a:rPr lang="en-US" sz="2000" i="1" dirty="0" smtClean="0"/>
              <a:t>Taxpayers </a:t>
            </a:r>
            <a:r>
              <a:rPr lang="en-US" sz="2000" i="1" dirty="0"/>
              <a:t>are responsible for identifying, calculating and remitting their tax obligations to the tax administration, and the tax administration has the authority to </a:t>
            </a:r>
            <a:r>
              <a:rPr lang="en-US" sz="2000" i="1" dirty="0" smtClean="0"/>
              <a:t>re-assess non-compliance.</a:t>
            </a:r>
          </a:p>
          <a:p>
            <a:r>
              <a:rPr lang="en-US" sz="2000" dirty="0"/>
              <a: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14</a:t>
            </a:fld>
            <a:endParaRPr lang="en-US" dirty="0"/>
          </a:p>
        </p:txBody>
      </p:sp>
      <p:sp>
        <p:nvSpPr>
          <p:cNvPr id="5" name="Title 4"/>
          <p:cNvSpPr>
            <a:spLocks noGrp="1"/>
          </p:cNvSpPr>
          <p:nvPr>
            <p:ph type="title"/>
          </p:nvPr>
        </p:nvSpPr>
        <p:spPr/>
        <p:txBody>
          <a:bodyPr>
            <a:noAutofit/>
          </a:bodyPr>
          <a:lstStyle/>
          <a:p>
            <a:r>
              <a:rPr lang="en-US" dirty="0" smtClean="0"/>
              <a:t>Tax Audits – Philosophy </a:t>
            </a:r>
            <a:endParaRPr lang="en-US" dirty="0"/>
          </a:p>
        </p:txBody>
      </p:sp>
    </p:spTree>
    <p:extLst>
      <p:ext uri="{BB962C8B-B14F-4D97-AF65-F5344CB8AC3E}">
        <p14:creationId xmlns:p14="http://schemas.microsoft.com/office/powerpoint/2010/main" val="36489596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indent="-457200" algn="just">
              <a:spcBef>
                <a:spcPts val="1800"/>
              </a:spcBef>
              <a:buFont typeface="Wingdings" panose="05000000000000000000" pitchFamily="2" charset="2"/>
              <a:buChar char="§"/>
            </a:pPr>
            <a:r>
              <a:rPr lang="en-US" sz="2000" dirty="0" smtClean="0"/>
              <a:t>Within </a:t>
            </a:r>
            <a:r>
              <a:rPr lang="en-US" sz="2000" b="1" u="sng" dirty="0"/>
              <a:t>three years</a:t>
            </a:r>
            <a:r>
              <a:rPr lang="en-US" sz="2000" dirty="0"/>
              <a:t> after the date the tax declaration was submitted </a:t>
            </a:r>
          </a:p>
          <a:p>
            <a:pPr marL="457200" lvl="0" indent="-457200" algn="just">
              <a:spcBef>
                <a:spcPts val="1800"/>
              </a:spcBef>
              <a:buFont typeface="Wingdings" panose="05000000000000000000" pitchFamily="2" charset="2"/>
              <a:buChar char="§"/>
            </a:pPr>
            <a:r>
              <a:rPr lang="en-US" sz="2000" dirty="0" smtClean="0"/>
              <a:t>Within </a:t>
            </a:r>
            <a:r>
              <a:rPr lang="en-US" sz="2000" b="1" u="sng" dirty="0"/>
              <a:t>10 years </a:t>
            </a:r>
            <a:r>
              <a:rPr lang="en-US" sz="2000" dirty="0"/>
              <a:t>after the date the tax declaration was required to be submitted if there is evidence of the </a:t>
            </a:r>
            <a:r>
              <a:rPr lang="en-US" sz="2000" b="1" u="sng" dirty="0"/>
              <a:t>obstruction</a:t>
            </a:r>
            <a:r>
              <a:rPr lang="en-US" sz="2000" dirty="0"/>
              <a:t> of the implementation of tax provisions </a:t>
            </a:r>
          </a:p>
          <a:p>
            <a:pPr marL="457200" lvl="0" indent="-457200" algn="just">
              <a:spcBef>
                <a:spcPts val="1800"/>
              </a:spcBef>
              <a:buFont typeface="Wingdings" panose="05000000000000000000" pitchFamily="2" charset="2"/>
              <a:buChar char="§"/>
            </a:pPr>
            <a:r>
              <a:rPr lang="en-US" sz="2000" b="1" u="sng" dirty="0" smtClean="0"/>
              <a:t>At </a:t>
            </a:r>
            <a:r>
              <a:rPr lang="en-US" sz="2000" b="1" u="sng" dirty="0"/>
              <a:t>any time </a:t>
            </a:r>
            <a:r>
              <a:rPr lang="en-US" sz="2000" dirty="0"/>
              <a:t>with the written consent of the taxpayer </a:t>
            </a:r>
          </a:p>
          <a:p>
            <a:pPr marL="285750" lvl="0" indent="-285750" algn="just">
              <a:buFont typeface="Wingdings" panose="05000000000000000000" pitchFamily="2" charset="2"/>
              <a:buChar char="§"/>
            </a:pPr>
            <a:endParaRPr lang="en-US" sz="1800" dirty="0"/>
          </a:p>
          <a:p>
            <a:pPr marL="285750" indent="-285750" algn="just">
              <a:buFont typeface="Wingdings" panose="05000000000000000000" pitchFamily="2" charset="2"/>
              <a:buChar char="§"/>
            </a:pPr>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15</a:t>
            </a:fld>
            <a:endParaRPr lang="en-US" dirty="0"/>
          </a:p>
        </p:txBody>
      </p:sp>
      <p:sp>
        <p:nvSpPr>
          <p:cNvPr id="5" name="Title 4"/>
          <p:cNvSpPr>
            <a:spLocks noGrp="1"/>
          </p:cNvSpPr>
          <p:nvPr>
            <p:ph type="title"/>
          </p:nvPr>
        </p:nvSpPr>
        <p:spPr/>
        <p:txBody>
          <a:bodyPr>
            <a:noAutofit/>
          </a:bodyPr>
          <a:lstStyle/>
          <a:p>
            <a:r>
              <a:rPr lang="en-US" dirty="0" smtClean="0"/>
              <a:t>Time Bar</a:t>
            </a:r>
            <a:endParaRPr lang="en-US" dirty="0"/>
          </a:p>
        </p:txBody>
      </p:sp>
    </p:spTree>
    <p:extLst>
      <p:ext uri="{BB962C8B-B14F-4D97-AF65-F5344CB8AC3E}">
        <p14:creationId xmlns:p14="http://schemas.microsoft.com/office/powerpoint/2010/main" val="11413033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219256" cy="5472608"/>
          </a:xfrm>
        </p:spPr>
        <p:txBody>
          <a:bodyPr/>
          <a:lstStyle/>
          <a:p>
            <a:pPr marL="457200" lvl="0" indent="-457200">
              <a:spcBef>
                <a:spcPts val="1800"/>
              </a:spcBef>
              <a:buFont typeface="Wingdings" panose="05000000000000000000" pitchFamily="2" charset="2"/>
              <a:buChar char="§"/>
            </a:pPr>
            <a:r>
              <a:rPr lang="en-US" sz="2000" dirty="0" smtClean="0"/>
              <a:t>Failure to</a:t>
            </a:r>
          </a:p>
          <a:p>
            <a:pPr marL="838200" lvl="1" indent="-457200">
              <a:spcBef>
                <a:spcPts val="1800"/>
              </a:spcBef>
            </a:pPr>
            <a:r>
              <a:rPr lang="en-US" dirty="0" smtClean="0"/>
              <a:t>maintain </a:t>
            </a:r>
            <a:r>
              <a:rPr lang="en-US" dirty="0"/>
              <a:t>proper </a:t>
            </a:r>
            <a:r>
              <a:rPr lang="en-US" dirty="0" smtClean="0"/>
              <a:t>records; or</a:t>
            </a:r>
          </a:p>
          <a:p>
            <a:pPr marL="838200" lvl="1" indent="-457200">
              <a:spcBef>
                <a:spcPts val="1800"/>
              </a:spcBef>
            </a:pPr>
            <a:r>
              <a:rPr lang="en-US" dirty="0" smtClean="0"/>
              <a:t>allow </a:t>
            </a:r>
            <a:r>
              <a:rPr lang="en-US" dirty="0"/>
              <a:t>the tax administration </a:t>
            </a:r>
            <a:r>
              <a:rPr lang="en-US" dirty="0" smtClean="0"/>
              <a:t>access; or</a:t>
            </a:r>
          </a:p>
          <a:p>
            <a:pPr marL="838200" lvl="1" indent="-457200">
              <a:spcBef>
                <a:spcPts val="1800"/>
              </a:spcBef>
            </a:pPr>
            <a:r>
              <a:rPr lang="en-US" dirty="0" smtClean="0"/>
              <a:t>register </a:t>
            </a:r>
            <a:r>
              <a:rPr lang="en-US" dirty="0"/>
              <a:t>with the tax administration; </a:t>
            </a:r>
            <a:r>
              <a:rPr lang="en-US" dirty="0" smtClean="0"/>
              <a:t>or</a:t>
            </a:r>
          </a:p>
          <a:p>
            <a:pPr marL="838200" lvl="1" indent="-457200">
              <a:spcBef>
                <a:spcPts val="1800"/>
              </a:spcBef>
            </a:pPr>
            <a:r>
              <a:rPr lang="en-US" dirty="0" smtClean="0"/>
              <a:t>notify </a:t>
            </a:r>
            <a:r>
              <a:rPr lang="en-US" dirty="0"/>
              <a:t>the tax administration of any change </a:t>
            </a:r>
            <a:r>
              <a:rPr lang="en-US" dirty="0" smtClean="0"/>
              <a:t>as required by law; or</a:t>
            </a:r>
          </a:p>
          <a:p>
            <a:pPr marL="457200" indent="-457200">
              <a:spcBef>
                <a:spcPts val="1800"/>
              </a:spcBef>
              <a:buFont typeface="Wingdings" panose="05000000000000000000" pitchFamily="2" charset="2"/>
              <a:buChar char="§"/>
            </a:pPr>
            <a:r>
              <a:rPr lang="en-US" sz="2000" dirty="0"/>
              <a:t>Conceals or deliberately destroys accounting papers, records, documents, reports or other information; or</a:t>
            </a:r>
          </a:p>
          <a:p>
            <a:pPr marL="457200" indent="-457200">
              <a:spcBef>
                <a:spcPts val="1800"/>
              </a:spcBef>
              <a:buFont typeface="Wingdings" panose="05000000000000000000" pitchFamily="2" charset="2"/>
              <a:buChar char="§"/>
            </a:pPr>
            <a:r>
              <a:rPr lang="en-US" sz="2000" dirty="0"/>
              <a:t>Attempts to obstruct the assessment or the collection of taxes; or Fails to submit a nil tax declaration within 30 days of the date required by law</a:t>
            </a:r>
          </a:p>
          <a:p>
            <a:pPr marL="285750" lvl="0" indent="-285750">
              <a:buFont typeface="Wingdings" panose="05000000000000000000" pitchFamily="2" charset="2"/>
              <a:buChar char="§"/>
            </a:pPr>
            <a:endParaRPr lang="en-US" sz="2000" dirty="0"/>
          </a:p>
          <a:p>
            <a:pPr marL="285750" lvl="0" indent="-285750">
              <a:buFont typeface="Wingdings" panose="05000000000000000000" pitchFamily="2" charset="2"/>
              <a:buChar char="§"/>
            </a:pPr>
            <a:endParaRPr lang="en-US" sz="2000" dirty="0" smtClean="0"/>
          </a:p>
          <a:p>
            <a:pPr marL="285750" indent="-285750" algn="just">
              <a:buFont typeface="Wingdings" panose="05000000000000000000" pitchFamily="2" charset="2"/>
              <a:buChar char="§"/>
            </a:pPr>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16</a:t>
            </a:fld>
            <a:endParaRPr lang="en-US" dirty="0"/>
          </a:p>
        </p:txBody>
      </p:sp>
      <p:sp>
        <p:nvSpPr>
          <p:cNvPr id="5" name="Title 4"/>
          <p:cNvSpPr>
            <a:spLocks noGrp="1"/>
          </p:cNvSpPr>
          <p:nvPr>
            <p:ph type="title"/>
          </p:nvPr>
        </p:nvSpPr>
        <p:spPr/>
        <p:txBody>
          <a:bodyPr>
            <a:noAutofit/>
          </a:bodyPr>
          <a:lstStyle/>
          <a:p>
            <a:r>
              <a:rPr lang="en-US" dirty="0" smtClean="0"/>
              <a:t>Obstruction</a:t>
            </a:r>
            <a:endParaRPr lang="en-US" dirty="0"/>
          </a:p>
        </p:txBody>
      </p:sp>
    </p:spTree>
    <p:extLst>
      <p:ext uri="{BB962C8B-B14F-4D97-AF65-F5344CB8AC3E}">
        <p14:creationId xmlns:p14="http://schemas.microsoft.com/office/powerpoint/2010/main" val="6900249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r>
              <a:rPr lang="en-US" sz="2000" dirty="0"/>
              <a:t>In Cambodia, there are three main kinds of </a:t>
            </a:r>
            <a:r>
              <a:rPr lang="en-US" sz="2000" dirty="0" smtClean="0"/>
              <a:t>tax audits:</a:t>
            </a:r>
            <a:r>
              <a:rPr lang="en-US" sz="2000" dirty="0"/>
              <a:t> </a:t>
            </a:r>
            <a:endParaRPr lang="en-US" sz="2000" b="1" dirty="0" smtClean="0"/>
          </a:p>
          <a:p>
            <a:pPr marL="457200" indent="-457200">
              <a:spcBef>
                <a:spcPts val="1800"/>
              </a:spcBef>
              <a:buFont typeface="Wingdings" panose="05000000000000000000" pitchFamily="2" charset="2"/>
              <a:buChar char="§"/>
            </a:pPr>
            <a:r>
              <a:rPr lang="en-US" sz="2000" b="1" dirty="0" smtClean="0"/>
              <a:t>Desk  </a:t>
            </a:r>
          </a:p>
          <a:p>
            <a:pPr marL="457200" lvl="0" indent="-457200">
              <a:spcBef>
                <a:spcPts val="1800"/>
              </a:spcBef>
              <a:buFont typeface="Wingdings" panose="05000000000000000000" pitchFamily="2" charset="2"/>
              <a:buChar char="§"/>
            </a:pPr>
            <a:r>
              <a:rPr lang="en-US" sz="2000" b="1" dirty="0" smtClean="0"/>
              <a:t>Limited</a:t>
            </a:r>
            <a:endParaRPr lang="en-US" sz="2000" b="1" dirty="0"/>
          </a:p>
          <a:p>
            <a:pPr marL="457200" indent="-457200">
              <a:spcBef>
                <a:spcPts val="1800"/>
              </a:spcBef>
              <a:buFont typeface="Wingdings" panose="05000000000000000000" pitchFamily="2" charset="2"/>
              <a:buChar char="§"/>
            </a:pPr>
            <a:r>
              <a:rPr lang="en-US" sz="2000" b="1" dirty="0" smtClean="0"/>
              <a:t>Comprehensive</a:t>
            </a:r>
          </a:p>
          <a:p>
            <a:endParaRPr lang="en-US" sz="2000" dirty="0" smtClean="0"/>
          </a:p>
          <a:p>
            <a:r>
              <a:rPr lang="en-US" sz="2000" dirty="0" smtClean="0"/>
              <a:t>Points </a:t>
            </a:r>
            <a:r>
              <a:rPr lang="en-US" sz="2000" dirty="0"/>
              <a:t>of note:</a:t>
            </a:r>
          </a:p>
          <a:p>
            <a:pPr marL="457200" indent="-457200">
              <a:spcBef>
                <a:spcPts val="1800"/>
              </a:spcBef>
              <a:buFont typeface="Wingdings" panose="05000000000000000000" pitchFamily="2" charset="2"/>
              <a:buChar char="§"/>
            </a:pPr>
            <a:r>
              <a:rPr lang="en-US" sz="2000" b="1" dirty="0"/>
              <a:t>Combined </a:t>
            </a:r>
            <a:r>
              <a:rPr lang="en-US" sz="2000" b="1" dirty="0"/>
              <a:t>Audit</a:t>
            </a:r>
          </a:p>
          <a:p>
            <a:pPr marL="914400" lvl="3" indent="-457200">
              <a:spcBef>
                <a:spcPts val="1800"/>
              </a:spcBef>
              <a:buFont typeface="Wingdings" panose="05000000000000000000" pitchFamily="2" charset="2"/>
              <a:buChar char="§"/>
            </a:pPr>
            <a:r>
              <a:rPr lang="en-US" sz="2000" i="1" u="sng" dirty="0" smtClean="0"/>
              <a:t>VAT </a:t>
            </a:r>
            <a:r>
              <a:rPr lang="en-US" sz="2000" i="1" u="sng" dirty="0"/>
              <a:t>audit</a:t>
            </a:r>
          </a:p>
          <a:p>
            <a:pPr marL="914400" lvl="3" indent="-457200">
              <a:spcBef>
                <a:spcPts val="1800"/>
              </a:spcBef>
              <a:buFont typeface="Wingdings" panose="05000000000000000000" pitchFamily="2" charset="2"/>
              <a:buChar char="§"/>
            </a:pPr>
            <a:r>
              <a:rPr lang="en-US" sz="2000" i="1" u="sng" dirty="0" smtClean="0"/>
              <a:t>Requesting </a:t>
            </a:r>
            <a:r>
              <a:rPr lang="en-US" sz="2000" i="1" u="sng" dirty="0"/>
              <a:t>a tax audit</a:t>
            </a:r>
          </a:p>
          <a:p>
            <a:pPr>
              <a:spcBef>
                <a:spcPts val="1800"/>
              </a:spcBef>
            </a:pPr>
            <a:endParaRPr lang="en-US" sz="2000" b="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17</a:t>
            </a:fld>
            <a:endParaRPr lang="en-US" dirty="0"/>
          </a:p>
        </p:txBody>
      </p:sp>
      <p:sp>
        <p:nvSpPr>
          <p:cNvPr id="5" name="Title 4"/>
          <p:cNvSpPr>
            <a:spLocks noGrp="1"/>
          </p:cNvSpPr>
          <p:nvPr>
            <p:ph type="title"/>
          </p:nvPr>
        </p:nvSpPr>
        <p:spPr/>
        <p:txBody>
          <a:bodyPr>
            <a:noAutofit/>
          </a:bodyPr>
          <a:lstStyle/>
          <a:p>
            <a:r>
              <a:rPr lang="en-US" dirty="0" smtClean="0"/>
              <a:t>Types of Tax Audits</a:t>
            </a:r>
            <a:endParaRPr lang="en-US" dirty="0"/>
          </a:p>
        </p:txBody>
      </p:sp>
    </p:spTree>
    <p:extLst>
      <p:ext uri="{BB962C8B-B14F-4D97-AF65-F5344CB8AC3E}">
        <p14:creationId xmlns:p14="http://schemas.microsoft.com/office/powerpoint/2010/main" val="18002296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r>
              <a:rPr lang="en-US" sz="2000" i="1" dirty="0"/>
              <a:t>LOT, Article 100</a:t>
            </a:r>
            <a:endParaRPr lang="en-US" sz="2000" dirty="0"/>
          </a:p>
          <a:p>
            <a:r>
              <a:rPr lang="en-US" sz="2000" dirty="0"/>
              <a:t> </a:t>
            </a:r>
          </a:p>
          <a:p>
            <a:pPr algn="just"/>
            <a:r>
              <a:rPr lang="en-US" sz="2000" dirty="0"/>
              <a:t>Generally, the tax administration issues a letter of notification prior to commencing an investigation of a taxpayer. This is one of the obligations of the tax administration. </a:t>
            </a:r>
          </a:p>
          <a:p>
            <a:pPr algn="just"/>
            <a:r>
              <a:rPr lang="en-US" sz="2000" dirty="0"/>
              <a:t> </a:t>
            </a:r>
          </a:p>
          <a:p>
            <a:pPr algn="just"/>
            <a:r>
              <a:rPr lang="en-US" sz="2000" dirty="0"/>
              <a:t>For each inquiry for which a letter of notification is issued, the tax administration has the right to enter the business establishment, the place that is considered to be the business establishment, a place that is open to the public, or other places for the purpose of assessing the tax of any person that must be paid or for the purpose of collecting taxes.</a:t>
            </a:r>
          </a:p>
          <a:p>
            <a:pPr algn="just"/>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18</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Notification</a:t>
            </a:r>
            <a:endParaRPr lang="en-US" dirty="0">
              <a:solidFill>
                <a:srgbClr val="004D3F"/>
              </a:solidFill>
            </a:endParaRPr>
          </a:p>
        </p:txBody>
      </p:sp>
    </p:spTree>
    <p:extLst>
      <p:ext uri="{BB962C8B-B14F-4D97-AF65-F5344CB8AC3E}">
        <p14:creationId xmlns:p14="http://schemas.microsoft.com/office/powerpoint/2010/main" val="37368448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285750" indent="-285750" algn="just">
              <a:buFont typeface="Wingdings" panose="05000000000000000000" pitchFamily="2" charset="2"/>
              <a:buChar char="§"/>
            </a:pPr>
            <a:endParaRPr lang="en-US" sz="2000" i="1" dirty="0" smtClean="0"/>
          </a:p>
          <a:p>
            <a:pPr marL="457200" indent="-457200" algn="just">
              <a:spcBef>
                <a:spcPts val="1800"/>
              </a:spcBef>
              <a:buFont typeface="Wingdings" panose="05000000000000000000" pitchFamily="2" charset="2"/>
              <a:buChar char="§"/>
            </a:pPr>
            <a:r>
              <a:rPr lang="en-US" sz="2000" dirty="0" smtClean="0"/>
              <a:t>Although not required by law it is common practice for the tax officer to issue a draft tax re-assessment prior to issuing the final notice of tax re-assessment</a:t>
            </a:r>
          </a:p>
          <a:p>
            <a:pPr marL="457200" indent="-457200" algn="just">
              <a:spcBef>
                <a:spcPts val="1800"/>
              </a:spcBef>
              <a:buFont typeface="Wingdings" panose="05000000000000000000" pitchFamily="2" charset="2"/>
              <a:buChar char="§"/>
            </a:pPr>
            <a:r>
              <a:rPr lang="en-US" sz="2000" dirty="0" smtClean="0"/>
              <a:t>Provides an opportunity for the taxpayer to try and remove issues that have been raised by providing additional documentation or other evidence. </a:t>
            </a:r>
          </a:p>
          <a:p>
            <a:pPr marL="457200" indent="-457200" algn="just">
              <a:spcBef>
                <a:spcPts val="1800"/>
              </a:spcBef>
              <a:buFont typeface="Wingdings" panose="05000000000000000000" pitchFamily="2" charset="2"/>
              <a:buChar char="§"/>
            </a:pPr>
            <a:r>
              <a:rPr lang="en-US" sz="2000" i="1" dirty="0" smtClean="0"/>
              <a:t>The tax auditors now have little time or patience for delays and may proceed to the final notice of tax re-assessment if the taxpayer fails to provide additional supporting evidence in a timely fashion.</a:t>
            </a:r>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19</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Draft Tax Re-Assessment</a:t>
            </a:r>
            <a:endParaRPr lang="en-US" dirty="0">
              <a:solidFill>
                <a:srgbClr val="004D3F"/>
              </a:solidFill>
            </a:endParaRPr>
          </a:p>
        </p:txBody>
      </p:sp>
    </p:spTree>
    <p:extLst>
      <p:ext uri="{BB962C8B-B14F-4D97-AF65-F5344CB8AC3E}">
        <p14:creationId xmlns:p14="http://schemas.microsoft.com/office/powerpoint/2010/main" val="4130691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lgn="just"/>
            <a:r>
              <a:rPr lang="en-US" sz="2000" dirty="0"/>
              <a:t>If the tax auditor determines that the taxpayer has underpaid taxes, the level of violation is determined by the percentage of underpayment.</a:t>
            </a:r>
          </a:p>
          <a:p>
            <a:pPr algn="just"/>
            <a:r>
              <a:rPr lang="en-US" sz="2000" dirty="0"/>
              <a:t> </a:t>
            </a:r>
          </a:p>
          <a:p>
            <a:pPr lvl="0" algn="just"/>
            <a:r>
              <a:rPr lang="en-US" sz="2000" dirty="0"/>
              <a:t>A taxpayer is deemed </a:t>
            </a:r>
            <a:r>
              <a:rPr lang="en-US" sz="2000" u="sng" dirty="0"/>
              <a:t>negligent</a:t>
            </a:r>
            <a:r>
              <a:rPr lang="en-US" sz="2000" dirty="0"/>
              <a:t> if:</a:t>
            </a:r>
          </a:p>
          <a:p>
            <a:pPr marL="457200" lvl="0" indent="-457200" algn="just">
              <a:spcBef>
                <a:spcPts val="1200"/>
              </a:spcBef>
              <a:buFont typeface="Wingdings" panose="05000000000000000000" pitchFamily="2" charset="2"/>
              <a:buChar char="§"/>
            </a:pPr>
            <a:r>
              <a:rPr lang="en-US" sz="2000" dirty="0"/>
              <a:t>The amount of underpayment of tax is less than 10%</a:t>
            </a:r>
          </a:p>
          <a:p>
            <a:pPr marL="457200" lvl="0" indent="-457200" algn="just">
              <a:spcBef>
                <a:spcPts val="1200"/>
              </a:spcBef>
              <a:buFont typeface="Wingdings" panose="05000000000000000000" pitchFamily="2" charset="2"/>
              <a:buChar char="§"/>
            </a:pPr>
            <a:r>
              <a:rPr lang="en-US" sz="2000" dirty="0"/>
              <a:t>The taxpayer files the tax declaration after the due date</a:t>
            </a:r>
          </a:p>
          <a:p>
            <a:pPr marL="457200" lvl="0" indent="-457200" algn="just">
              <a:spcBef>
                <a:spcPts val="1200"/>
              </a:spcBef>
              <a:buFont typeface="Wingdings" panose="05000000000000000000" pitchFamily="2" charset="2"/>
              <a:buChar char="§"/>
            </a:pPr>
            <a:r>
              <a:rPr lang="en-US" sz="2000" dirty="0"/>
              <a:t>The taxpayer pays the tax after the due date</a:t>
            </a:r>
          </a:p>
          <a:p>
            <a:pPr algn="just"/>
            <a:r>
              <a:rPr lang="en-US" sz="2000" dirty="0"/>
              <a:t> </a:t>
            </a:r>
          </a:p>
          <a:p>
            <a:pPr lvl="0" algn="just"/>
            <a:r>
              <a:rPr lang="en-US" sz="2000" dirty="0"/>
              <a:t>A taxpayer is deemed to be </a:t>
            </a:r>
            <a:r>
              <a:rPr lang="en-US" sz="2000" u="sng" dirty="0"/>
              <a:t>seriously negligent</a:t>
            </a:r>
            <a:r>
              <a:rPr lang="en-US" sz="2000" dirty="0"/>
              <a:t> if the amount of underpayment of tax is more than 10%.</a:t>
            </a:r>
          </a:p>
          <a:p>
            <a:pPr algn="just"/>
            <a:r>
              <a:rPr lang="en-US" sz="2000" dirty="0"/>
              <a:t> </a:t>
            </a:r>
          </a:p>
          <a:p>
            <a:pPr algn="just"/>
            <a:r>
              <a:rPr lang="en-US" sz="2000" dirty="0"/>
              <a: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20</a:t>
            </a:fld>
            <a:endParaRPr lang="en-US" dirty="0"/>
          </a:p>
        </p:txBody>
      </p:sp>
      <p:sp>
        <p:nvSpPr>
          <p:cNvPr id="5" name="Title 4"/>
          <p:cNvSpPr>
            <a:spLocks noGrp="1"/>
          </p:cNvSpPr>
          <p:nvPr>
            <p:ph type="title"/>
          </p:nvPr>
        </p:nvSpPr>
        <p:spPr/>
        <p:txBody>
          <a:bodyPr>
            <a:noAutofit/>
          </a:bodyPr>
          <a:lstStyle/>
          <a:p>
            <a:r>
              <a:rPr lang="en-US" dirty="0" smtClean="0"/>
              <a:t>Penalties</a:t>
            </a:r>
            <a:endParaRPr lang="en-US" dirty="0"/>
          </a:p>
        </p:txBody>
      </p:sp>
    </p:spTree>
    <p:extLst>
      <p:ext uri="{BB962C8B-B14F-4D97-AF65-F5344CB8AC3E}">
        <p14:creationId xmlns:p14="http://schemas.microsoft.com/office/powerpoint/2010/main" val="25880805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lgn="just"/>
            <a:endParaRPr lang="en-US" sz="2000" dirty="0"/>
          </a:p>
          <a:p>
            <a:pPr algn="just"/>
            <a:r>
              <a:rPr lang="en-US" sz="2000" dirty="0" smtClean="0"/>
              <a:t>The </a:t>
            </a:r>
            <a:r>
              <a:rPr lang="en-US" sz="2000" dirty="0"/>
              <a:t>penalty on the underpayment of tax varies with the level of violation:</a:t>
            </a:r>
          </a:p>
          <a:p>
            <a:pPr marL="457200" indent="-457200" algn="just">
              <a:spcBef>
                <a:spcPts val="1200"/>
              </a:spcBef>
              <a:buFont typeface="Wingdings" panose="05000000000000000000" pitchFamily="2" charset="2"/>
              <a:buChar char="§"/>
            </a:pPr>
            <a:r>
              <a:rPr lang="en-US" sz="2000" dirty="0" smtClean="0"/>
              <a:t>10</a:t>
            </a:r>
            <a:r>
              <a:rPr lang="en-US" sz="2000" dirty="0"/>
              <a:t>% for negligence</a:t>
            </a:r>
          </a:p>
          <a:p>
            <a:pPr marL="457200" indent="-457200" algn="just">
              <a:spcBef>
                <a:spcPts val="1200"/>
              </a:spcBef>
              <a:buFont typeface="Wingdings" panose="05000000000000000000" pitchFamily="2" charset="2"/>
              <a:buChar char="§"/>
            </a:pPr>
            <a:r>
              <a:rPr lang="en-US" sz="2000" dirty="0"/>
              <a:t>25% for serious negligence</a:t>
            </a:r>
          </a:p>
          <a:p>
            <a:pPr marL="457200" indent="-457200" algn="just">
              <a:spcBef>
                <a:spcPts val="1200"/>
              </a:spcBef>
              <a:buFont typeface="Wingdings" panose="05000000000000000000" pitchFamily="2" charset="2"/>
              <a:buChar char="§"/>
            </a:pPr>
            <a:r>
              <a:rPr lang="en-US" sz="2000" dirty="0"/>
              <a:t>40% if it is a unilateral tax assessment</a:t>
            </a:r>
          </a:p>
          <a:p>
            <a:pPr algn="just"/>
            <a:r>
              <a:rPr lang="en-US" sz="2000" dirty="0"/>
              <a:t> </a:t>
            </a:r>
          </a:p>
          <a:p>
            <a:pPr lvl="0" algn="just"/>
            <a:r>
              <a:rPr lang="en-US" sz="2000" dirty="0"/>
              <a:t>In addition to the penalty on the underpayment of tax, interest is charged at 2% per month of the underpaid amount.</a:t>
            </a:r>
          </a:p>
          <a:p>
            <a:pPr algn="just"/>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21</a:t>
            </a:fld>
            <a:endParaRPr lang="en-US" dirty="0"/>
          </a:p>
        </p:txBody>
      </p:sp>
      <p:sp>
        <p:nvSpPr>
          <p:cNvPr id="5" name="Title 4"/>
          <p:cNvSpPr>
            <a:spLocks noGrp="1"/>
          </p:cNvSpPr>
          <p:nvPr>
            <p:ph type="title"/>
          </p:nvPr>
        </p:nvSpPr>
        <p:spPr/>
        <p:txBody>
          <a:bodyPr>
            <a:noAutofit/>
          </a:bodyPr>
          <a:lstStyle/>
          <a:p>
            <a:r>
              <a:rPr lang="en-US" dirty="0" smtClean="0"/>
              <a:t>Penalties</a:t>
            </a:r>
            <a:endParaRPr lang="en-US" dirty="0"/>
          </a:p>
        </p:txBody>
      </p:sp>
    </p:spTree>
    <p:extLst>
      <p:ext uri="{BB962C8B-B14F-4D97-AF65-F5344CB8AC3E}">
        <p14:creationId xmlns:p14="http://schemas.microsoft.com/office/powerpoint/2010/main" val="11308022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4536504"/>
          </a:xfrm>
        </p:spPr>
        <p:txBody>
          <a:bodyPr/>
          <a:lstStyle/>
          <a:p>
            <a:pPr marL="457200" indent="-457200" algn="just">
              <a:spcBef>
                <a:spcPts val="1800"/>
              </a:spcBef>
              <a:buFont typeface="Wingdings" panose="05000000000000000000" pitchFamily="2" charset="2"/>
              <a:buChar char="§"/>
            </a:pPr>
            <a:r>
              <a:rPr lang="en-US" sz="2000" i="1" dirty="0" smtClean="0"/>
              <a:t>Restates the key points of the tax audit process</a:t>
            </a:r>
          </a:p>
          <a:p>
            <a:pPr marL="457200" indent="-457200" algn="just">
              <a:spcBef>
                <a:spcPts val="1800"/>
              </a:spcBef>
              <a:buFont typeface="Wingdings" panose="05000000000000000000" pitchFamily="2" charset="2"/>
              <a:buChar char="§"/>
            </a:pPr>
            <a:r>
              <a:rPr lang="en-US" sz="2000" i="1" dirty="0" smtClean="0"/>
              <a:t>More adherence to the procedural requirements in particular:</a:t>
            </a:r>
          </a:p>
          <a:p>
            <a:pPr marL="914400" lvl="1" indent="-457200">
              <a:spcBef>
                <a:spcPts val="1800"/>
              </a:spcBef>
            </a:pPr>
            <a:r>
              <a:rPr lang="en-US" i="1" dirty="0" smtClean="0"/>
              <a:t>timeframes</a:t>
            </a:r>
          </a:p>
          <a:p>
            <a:pPr marL="914400" lvl="1" indent="-457200">
              <a:spcBef>
                <a:spcPts val="1800"/>
              </a:spcBef>
            </a:pPr>
            <a:r>
              <a:rPr lang="en-US" i="1" dirty="0" smtClean="0"/>
              <a:t>form and accuracy of submissions</a:t>
            </a:r>
          </a:p>
          <a:p>
            <a:pPr marL="914400" lvl="1" indent="-457200">
              <a:spcBef>
                <a:spcPts val="1800"/>
              </a:spcBef>
            </a:pPr>
            <a:r>
              <a:rPr lang="en-US" i="1" dirty="0" smtClean="0"/>
              <a:t>supporting documentation</a:t>
            </a:r>
          </a:p>
          <a:p>
            <a:pPr marL="914400" lvl="1" indent="-457200">
              <a:spcBef>
                <a:spcPts val="1800"/>
              </a:spcBef>
            </a:pPr>
            <a:r>
              <a:rPr lang="en-US" i="1" dirty="0" smtClean="0"/>
              <a:t>collection of tax debt</a:t>
            </a:r>
          </a:p>
          <a:p>
            <a:pPr marL="914400" lvl="1" indent="-457200">
              <a:spcBef>
                <a:spcPts val="1800"/>
              </a:spcBef>
            </a:pPr>
            <a:r>
              <a:rPr lang="en-US" i="1" dirty="0" smtClean="0"/>
              <a:t>tax disputes committee </a:t>
            </a:r>
          </a:p>
          <a:p>
            <a:pPr>
              <a:spcBef>
                <a:spcPts val="1800"/>
              </a:spcBef>
            </a:pPr>
            <a:r>
              <a:rPr lang="en-US" dirty="0"/>
              <a: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22</a:t>
            </a:fld>
            <a:endParaRPr lang="en-US" dirty="0"/>
          </a:p>
        </p:txBody>
      </p:sp>
      <p:sp>
        <p:nvSpPr>
          <p:cNvPr id="5" name="Title 4"/>
          <p:cNvSpPr>
            <a:spLocks noGrp="1"/>
          </p:cNvSpPr>
          <p:nvPr>
            <p:ph type="title"/>
          </p:nvPr>
        </p:nvSpPr>
        <p:spPr/>
        <p:txBody>
          <a:bodyPr>
            <a:noAutofit/>
          </a:bodyPr>
          <a:lstStyle/>
          <a:p>
            <a:r>
              <a:rPr lang="en-US" dirty="0" err="1" smtClean="0"/>
              <a:t>Prakas</a:t>
            </a:r>
            <a:r>
              <a:rPr lang="en-US" dirty="0" smtClean="0"/>
              <a:t> 1470 – November 2015</a:t>
            </a:r>
            <a:endParaRPr lang="en-US" dirty="0"/>
          </a:p>
        </p:txBody>
      </p:sp>
    </p:spTree>
    <p:extLst>
      <p:ext uri="{BB962C8B-B14F-4D97-AF65-F5344CB8AC3E}">
        <p14:creationId xmlns:p14="http://schemas.microsoft.com/office/powerpoint/2010/main" val="29462980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23</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The Tax Audit Process - Old</a:t>
            </a:r>
            <a:endParaRPr lang="en-US" dirty="0">
              <a:solidFill>
                <a:srgbClr val="004D3F"/>
              </a:solidFill>
            </a:endParaRPr>
          </a:p>
        </p:txBody>
      </p:sp>
      <p:grpSp>
        <p:nvGrpSpPr>
          <p:cNvPr id="17" name="Group 16"/>
          <p:cNvGrpSpPr/>
          <p:nvPr/>
        </p:nvGrpSpPr>
        <p:grpSpPr>
          <a:xfrm>
            <a:off x="539552" y="1628800"/>
            <a:ext cx="8208912" cy="3960440"/>
            <a:chOff x="983884" y="2013033"/>
            <a:chExt cx="7128379" cy="3113134"/>
          </a:xfrm>
        </p:grpSpPr>
        <p:sp>
          <p:nvSpPr>
            <p:cNvPr id="74" name="Text Box 574"/>
            <p:cNvSpPr txBox="1"/>
            <p:nvPr/>
          </p:nvSpPr>
          <p:spPr>
            <a:xfrm>
              <a:off x="7119161" y="2240450"/>
              <a:ext cx="993102" cy="581008"/>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Appeal to </a:t>
              </a:r>
              <a:r>
                <a:rPr lang="en-US" sz="1400" dirty="0" smtClean="0">
                  <a:effectLst/>
                  <a:ea typeface="Calibri" panose="020F0502020204030204" pitchFamily="34" charset="0"/>
                  <a:cs typeface="DaunPenh" panose="01010101010101010101" pitchFamily="2" charset="0"/>
                </a:rPr>
                <a:t>court</a:t>
              </a:r>
              <a:endParaRPr lang="en-US" sz="1400" dirty="0">
                <a:effectLst/>
                <a:ea typeface="Calibri" panose="020F0502020204030204" pitchFamily="34" charset="0"/>
                <a:cs typeface="DaunPenh" panose="01010101010101010101" pitchFamily="2" charset="0"/>
              </a:endParaRPr>
            </a:p>
          </p:txBody>
        </p:sp>
        <p:sp>
          <p:nvSpPr>
            <p:cNvPr id="75" name="Text Box 115"/>
            <p:cNvSpPr txBox="1"/>
            <p:nvPr/>
          </p:nvSpPr>
          <p:spPr>
            <a:xfrm>
              <a:off x="6670570" y="3843660"/>
              <a:ext cx="1064037" cy="716886"/>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Arbitration</a:t>
              </a:r>
            </a:p>
          </p:txBody>
        </p:sp>
        <p:grpSp>
          <p:nvGrpSpPr>
            <p:cNvPr id="85" name="Group 84"/>
            <p:cNvGrpSpPr/>
            <p:nvPr/>
          </p:nvGrpSpPr>
          <p:grpSpPr>
            <a:xfrm>
              <a:off x="983884" y="2821458"/>
              <a:ext cx="6964865" cy="2304709"/>
              <a:chOff x="0" y="-29094"/>
              <a:chExt cx="5611300" cy="1010521"/>
            </a:xfrm>
          </p:grpSpPr>
          <p:grpSp>
            <p:nvGrpSpPr>
              <p:cNvPr id="87" name="Group 86"/>
              <p:cNvGrpSpPr/>
              <p:nvPr/>
            </p:nvGrpSpPr>
            <p:grpSpPr>
              <a:xfrm>
                <a:off x="114299" y="-29094"/>
                <a:ext cx="5497001" cy="656135"/>
                <a:chOff x="-1" y="-29094"/>
                <a:chExt cx="5497001" cy="656135"/>
              </a:xfrm>
            </p:grpSpPr>
            <p:sp>
              <p:nvSpPr>
                <p:cNvPr id="89" name="Text Box 123"/>
                <p:cNvSpPr txBox="1"/>
                <p:nvPr/>
              </p:nvSpPr>
              <p:spPr>
                <a:xfrm>
                  <a:off x="1362159" y="-29094"/>
                  <a:ext cx="666163" cy="227657"/>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0"/>
                    </a:spcAft>
                  </a:pPr>
                  <a:r>
                    <a:rPr lang="en-US" sz="1400" dirty="0">
                      <a:effectLst/>
                      <a:ea typeface="Calibri" panose="020F0502020204030204" pitchFamily="34" charset="0"/>
                      <a:cs typeface="DaunPenh" panose="01010101010101010101" pitchFamily="2" charset="0"/>
                    </a:rPr>
                    <a:t>3-6 months</a:t>
                  </a:r>
                </a:p>
              </p:txBody>
            </p:sp>
            <p:grpSp>
              <p:nvGrpSpPr>
                <p:cNvPr id="90" name="Group 89"/>
                <p:cNvGrpSpPr/>
                <p:nvPr/>
              </p:nvGrpSpPr>
              <p:grpSpPr>
                <a:xfrm>
                  <a:off x="-1" y="0"/>
                  <a:ext cx="5497001" cy="627041"/>
                  <a:chOff x="-1" y="0"/>
                  <a:chExt cx="5497001" cy="627041"/>
                </a:xfrm>
              </p:grpSpPr>
              <p:sp>
                <p:nvSpPr>
                  <p:cNvPr id="91" name="Text Box 125"/>
                  <p:cNvSpPr txBox="1"/>
                  <p:nvPr/>
                </p:nvSpPr>
                <p:spPr>
                  <a:xfrm>
                    <a:off x="1990686" y="199506"/>
                    <a:ext cx="428626" cy="427535"/>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30 days</a:t>
                    </a:r>
                  </a:p>
                </p:txBody>
              </p:sp>
              <p:grpSp>
                <p:nvGrpSpPr>
                  <p:cNvPr id="92" name="Group 91"/>
                  <p:cNvGrpSpPr/>
                  <p:nvPr/>
                </p:nvGrpSpPr>
                <p:grpSpPr>
                  <a:xfrm>
                    <a:off x="-1" y="0"/>
                    <a:ext cx="5497001" cy="626913"/>
                    <a:chOff x="-1" y="0"/>
                    <a:chExt cx="5497001" cy="626913"/>
                  </a:xfrm>
                </p:grpSpPr>
                <p:sp>
                  <p:nvSpPr>
                    <p:cNvPr id="93" name="Text Box 127"/>
                    <p:cNvSpPr txBox="1"/>
                    <p:nvPr/>
                  </p:nvSpPr>
                  <p:spPr>
                    <a:xfrm>
                      <a:off x="2380218" y="15825"/>
                      <a:ext cx="705882" cy="187180"/>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60 days</a:t>
                      </a:r>
                    </a:p>
                  </p:txBody>
                </p:sp>
                <p:grpSp>
                  <p:nvGrpSpPr>
                    <p:cNvPr id="94" name="Group 93"/>
                    <p:cNvGrpSpPr/>
                    <p:nvPr/>
                  </p:nvGrpSpPr>
                  <p:grpSpPr>
                    <a:xfrm>
                      <a:off x="-1" y="0"/>
                      <a:ext cx="5497001" cy="626913"/>
                      <a:chOff x="-1" y="0"/>
                      <a:chExt cx="5497001" cy="626913"/>
                    </a:xfrm>
                  </p:grpSpPr>
                  <p:sp>
                    <p:nvSpPr>
                      <p:cNvPr id="95" name="Text Box 545"/>
                      <p:cNvSpPr txBox="1"/>
                      <p:nvPr/>
                    </p:nvSpPr>
                    <p:spPr>
                      <a:xfrm>
                        <a:off x="3018446" y="199721"/>
                        <a:ext cx="466434" cy="427192"/>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30 days</a:t>
                        </a:r>
                      </a:p>
                    </p:txBody>
                  </p:sp>
                  <p:grpSp>
                    <p:nvGrpSpPr>
                      <p:cNvPr id="96" name="Group 95"/>
                      <p:cNvGrpSpPr/>
                      <p:nvPr/>
                    </p:nvGrpSpPr>
                    <p:grpSpPr>
                      <a:xfrm>
                        <a:off x="-1" y="0"/>
                        <a:ext cx="5497001" cy="438150"/>
                        <a:chOff x="-1" y="0"/>
                        <a:chExt cx="5497001" cy="438150"/>
                      </a:xfrm>
                    </p:grpSpPr>
                    <p:sp>
                      <p:nvSpPr>
                        <p:cNvPr id="97" name="Text Box 547"/>
                        <p:cNvSpPr txBox="1"/>
                        <p:nvPr/>
                      </p:nvSpPr>
                      <p:spPr>
                        <a:xfrm>
                          <a:off x="3436679" y="17122"/>
                          <a:ext cx="820302" cy="181441"/>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60 days</a:t>
                          </a:r>
                        </a:p>
                      </p:txBody>
                    </p:sp>
                    <p:grpSp>
                      <p:nvGrpSpPr>
                        <p:cNvPr id="98" name="Group 97"/>
                        <p:cNvGrpSpPr/>
                        <p:nvPr/>
                      </p:nvGrpSpPr>
                      <p:grpSpPr>
                        <a:xfrm>
                          <a:off x="-1" y="0"/>
                          <a:ext cx="5497001" cy="438150"/>
                          <a:chOff x="-1" y="0"/>
                          <a:chExt cx="5497001" cy="438150"/>
                        </a:xfrm>
                      </p:grpSpPr>
                      <p:sp>
                        <p:nvSpPr>
                          <p:cNvPr id="100" name="Text Box 567"/>
                          <p:cNvSpPr txBox="1"/>
                          <p:nvPr/>
                        </p:nvSpPr>
                        <p:spPr>
                          <a:xfrm>
                            <a:off x="4274184" y="12972"/>
                            <a:ext cx="650241" cy="190033"/>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30 days</a:t>
                            </a:r>
                          </a:p>
                        </p:txBody>
                      </p:sp>
                      <p:grpSp>
                        <p:nvGrpSpPr>
                          <p:cNvPr id="99" name="Group 98"/>
                          <p:cNvGrpSpPr/>
                          <p:nvPr/>
                        </p:nvGrpSpPr>
                        <p:grpSpPr>
                          <a:xfrm>
                            <a:off x="-1" y="0"/>
                            <a:ext cx="5497001" cy="438150"/>
                            <a:chOff x="-1" y="0"/>
                            <a:chExt cx="5497001" cy="438150"/>
                          </a:xfrm>
                        </p:grpSpPr>
                        <p:sp>
                          <p:nvSpPr>
                            <p:cNvPr id="102" name="Text Box 566"/>
                            <p:cNvSpPr txBox="1"/>
                            <p:nvPr/>
                          </p:nvSpPr>
                          <p:spPr>
                            <a:xfrm>
                              <a:off x="9441" y="28575"/>
                              <a:ext cx="1370690" cy="276225"/>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 years</a:t>
                              </a:r>
                            </a:p>
                          </p:txBody>
                        </p:sp>
                        <p:grpSp>
                          <p:nvGrpSpPr>
                            <p:cNvPr id="101" name="Group 100"/>
                            <p:cNvGrpSpPr/>
                            <p:nvPr/>
                          </p:nvGrpSpPr>
                          <p:grpSpPr>
                            <a:xfrm>
                              <a:off x="-1" y="0"/>
                              <a:ext cx="5497001" cy="438150"/>
                              <a:chOff x="-1" y="0"/>
                              <a:chExt cx="5497001" cy="438150"/>
                            </a:xfrm>
                          </p:grpSpPr>
                          <p:cxnSp>
                            <p:nvCxnSpPr>
                              <p:cNvPr id="103" name="Straight Connector 102"/>
                              <p:cNvCxnSpPr/>
                              <p:nvPr/>
                            </p:nvCxnSpPr>
                            <p:spPr>
                              <a:xfrm>
                                <a:off x="0" y="218853"/>
                                <a:ext cx="0" cy="200247"/>
                              </a:xfrm>
                              <a:prstGeom prst="line">
                                <a:avLst/>
                              </a:prstGeom>
                              <a:ln>
                                <a:solidFill>
                                  <a:srgbClr val="004843"/>
                                </a:solidFill>
                              </a:ln>
                            </p:spPr>
                            <p:style>
                              <a:lnRef idx="2">
                                <a:schemeClr val="dk1"/>
                              </a:lnRef>
                              <a:fillRef idx="0">
                                <a:schemeClr val="dk1"/>
                              </a:fillRef>
                              <a:effectRef idx="1">
                                <a:schemeClr val="dk1"/>
                              </a:effectRef>
                              <a:fontRef idx="minor">
                                <a:schemeClr val="tx1"/>
                              </a:fontRef>
                            </p:style>
                          </p:cxnSp>
                          <p:grpSp>
                            <p:nvGrpSpPr>
                              <p:cNvPr id="104" name="Group 103"/>
                              <p:cNvGrpSpPr/>
                              <p:nvPr/>
                            </p:nvGrpSpPr>
                            <p:grpSpPr>
                              <a:xfrm>
                                <a:off x="-1" y="0"/>
                                <a:ext cx="5497001" cy="438150"/>
                                <a:chOff x="-1" y="0"/>
                                <a:chExt cx="5497001" cy="438150"/>
                              </a:xfrm>
                            </p:grpSpPr>
                            <p:cxnSp>
                              <p:nvCxnSpPr>
                                <p:cNvPr id="105" name="Straight Connector 104"/>
                                <p:cNvCxnSpPr/>
                                <p:nvPr/>
                              </p:nvCxnSpPr>
                              <p:spPr>
                                <a:xfrm>
                                  <a:off x="1371600" y="0"/>
                                  <a:ext cx="0" cy="218853"/>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nvGrpSpPr>
                                <p:cNvPr id="106" name="Group 105"/>
                                <p:cNvGrpSpPr/>
                                <p:nvPr/>
                              </p:nvGrpSpPr>
                              <p:grpSpPr>
                                <a:xfrm>
                                  <a:off x="-1" y="0"/>
                                  <a:ext cx="5497001" cy="438150"/>
                                  <a:chOff x="-1" y="0"/>
                                  <a:chExt cx="5497001" cy="438150"/>
                                </a:xfrm>
                              </p:grpSpPr>
                              <p:cxnSp>
                                <p:nvCxnSpPr>
                                  <p:cNvPr id="107" name="Straight Connector 106"/>
                                  <p:cNvCxnSpPr/>
                                  <p:nvPr/>
                                </p:nvCxnSpPr>
                                <p:spPr>
                                  <a:xfrm>
                                    <a:off x="2028825" y="0"/>
                                    <a:ext cx="0" cy="438150"/>
                                  </a:xfrm>
                                  <a:prstGeom prst="line">
                                    <a:avLst/>
                                  </a:prstGeom>
                                  <a:ln>
                                    <a:solidFill>
                                      <a:srgbClr val="004843"/>
                                    </a:solidFill>
                                  </a:ln>
                                </p:spPr>
                                <p:style>
                                  <a:lnRef idx="2">
                                    <a:schemeClr val="dk1"/>
                                  </a:lnRef>
                                  <a:fillRef idx="0">
                                    <a:schemeClr val="dk1"/>
                                  </a:fillRef>
                                  <a:effectRef idx="1">
                                    <a:schemeClr val="dk1"/>
                                  </a:effectRef>
                                  <a:fontRef idx="minor">
                                    <a:schemeClr val="tx1"/>
                                  </a:fontRef>
                                </p:style>
                              </p:cxnSp>
                              <p:cxnSp>
                                <p:nvCxnSpPr>
                                  <p:cNvPr id="108" name="Straight Connector 107"/>
                                  <p:cNvCxnSpPr/>
                                  <p:nvPr/>
                                </p:nvCxnSpPr>
                                <p:spPr>
                                  <a:xfrm>
                                    <a:off x="2381250" y="9525"/>
                                    <a:ext cx="0" cy="419100"/>
                                  </a:xfrm>
                                  <a:prstGeom prst="line">
                                    <a:avLst/>
                                  </a:prstGeom>
                                  <a:ln>
                                    <a:solidFill>
                                      <a:srgbClr val="004843"/>
                                    </a:solidFill>
                                  </a:ln>
                                </p:spPr>
                                <p:style>
                                  <a:lnRef idx="2">
                                    <a:schemeClr val="dk1"/>
                                  </a:lnRef>
                                  <a:fillRef idx="0">
                                    <a:schemeClr val="dk1"/>
                                  </a:fillRef>
                                  <a:effectRef idx="1">
                                    <a:schemeClr val="dk1"/>
                                  </a:effectRef>
                                  <a:fontRef idx="minor">
                                    <a:schemeClr val="tx1"/>
                                  </a:fontRef>
                                </p:style>
                              </p:cxnSp>
                              <p:grpSp>
                                <p:nvGrpSpPr>
                                  <p:cNvPr id="109" name="Group 108"/>
                                  <p:cNvGrpSpPr/>
                                  <p:nvPr/>
                                </p:nvGrpSpPr>
                                <p:grpSpPr>
                                  <a:xfrm>
                                    <a:off x="-1" y="9128"/>
                                    <a:ext cx="5497001" cy="429022"/>
                                    <a:chOff x="-1" y="-397"/>
                                    <a:chExt cx="5497001" cy="429022"/>
                                  </a:xfrm>
                                </p:grpSpPr>
                                <p:cxnSp>
                                  <p:nvCxnSpPr>
                                    <p:cNvPr id="110" name="Straight Connector 109"/>
                                    <p:cNvCxnSpPr/>
                                    <p:nvPr/>
                                  </p:nvCxnSpPr>
                                  <p:spPr>
                                    <a:xfrm>
                                      <a:off x="3076575" y="-397"/>
                                      <a:ext cx="0" cy="419100"/>
                                    </a:xfrm>
                                    <a:prstGeom prst="line">
                                      <a:avLst/>
                                    </a:prstGeom>
                                    <a:ln>
                                      <a:solidFill>
                                        <a:srgbClr val="004843"/>
                                      </a:solidFill>
                                    </a:ln>
                                  </p:spPr>
                                  <p:style>
                                    <a:lnRef idx="2">
                                      <a:schemeClr val="dk1"/>
                                    </a:lnRef>
                                    <a:fillRef idx="0">
                                      <a:schemeClr val="dk1"/>
                                    </a:fillRef>
                                    <a:effectRef idx="1">
                                      <a:schemeClr val="dk1"/>
                                    </a:effectRef>
                                    <a:fontRef idx="minor">
                                      <a:schemeClr val="tx1"/>
                                    </a:fontRef>
                                  </p:style>
                                </p:cxnSp>
                                <p:cxnSp>
                                  <p:nvCxnSpPr>
                                    <p:cNvPr id="111" name="Straight Connector 110"/>
                                    <p:cNvCxnSpPr/>
                                    <p:nvPr/>
                                  </p:nvCxnSpPr>
                                  <p:spPr>
                                    <a:xfrm>
                                      <a:off x="3419475" y="0"/>
                                      <a:ext cx="0" cy="419100"/>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nvGrpSpPr>
                                    <p:cNvPr id="112" name="Group 111"/>
                                    <p:cNvGrpSpPr/>
                                    <p:nvPr/>
                                  </p:nvGrpSpPr>
                                  <p:grpSpPr>
                                    <a:xfrm>
                                      <a:off x="-1" y="0"/>
                                      <a:ext cx="5497001" cy="428625"/>
                                      <a:chOff x="-1" y="0"/>
                                      <a:chExt cx="5497001" cy="428625"/>
                                    </a:xfrm>
                                  </p:grpSpPr>
                                  <p:cxnSp>
                                    <p:nvCxnSpPr>
                                      <p:cNvPr id="113" name="Straight Connector 112"/>
                                      <p:cNvCxnSpPr/>
                                      <p:nvPr/>
                                    </p:nvCxnSpPr>
                                    <p:spPr>
                                      <a:xfrm flipH="1">
                                        <a:off x="4266387" y="9525"/>
                                        <a:ext cx="813" cy="199628"/>
                                      </a:xfrm>
                                      <a:prstGeom prst="line">
                                        <a:avLst/>
                                      </a:prstGeom>
                                      <a:ln>
                                        <a:solidFill>
                                          <a:srgbClr val="004843"/>
                                        </a:solidFill>
                                      </a:ln>
                                    </p:spPr>
                                    <p:style>
                                      <a:lnRef idx="2">
                                        <a:schemeClr val="dk1"/>
                                      </a:lnRef>
                                      <a:fillRef idx="0">
                                        <a:schemeClr val="dk1"/>
                                      </a:fillRef>
                                      <a:effectRef idx="1">
                                        <a:schemeClr val="dk1"/>
                                      </a:effectRef>
                                      <a:fontRef idx="minor">
                                        <a:schemeClr val="tx1"/>
                                      </a:fontRef>
                                    </p:style>
                                  </p:cxnSp>
                                  <p:cxnSp>
                                    <p:nvCxnSpPr>
                                      <p:cNvPr id="114" name="Straight Connector 113"/>
                                      <p:cNvCxnSpPr/>
                                      <p:nvPr/>
                                    </p:nvCxnSpPr>
                                    <p:spPr>
                                      <a:xfrm>
                                        <a:off x="4600575" y="209550"/>
                                        <a:ext cx="0" cy="219075"/>
                                      </a:xfrm>
                                      <a:prstGeom prst="line">
                                        <a:avLst/>
                                      </a:prstGeom>
                                      <a:ln>
                                        <a:solidFill>
                                          <a:srgbClr val="004D3F"/>
                                        </a:solidFill>
                                      </a:ln>
                                    </p:spPr>
                                    <p:style>
                                      <a:lnRef idx="2">
                                        <a:schemeClr val="accent1"/>
                                      </a:lnRef>
                                      <a:fillRef idx="0">
                                        <a:schemeClr val="accent1"/>
                                      </a:fillRef>
                                      <a:effectRef idx="1">
                                        <a:schemeClr val="accent1"/>
                                      </a:effectRef>
                                      <a:fontRef idx="minor">
                                        <a:schemeClr val="tx1"/>
                                      </a:fontRef>
                                    </p:style>
                                  </p:cxnSp>
                                  <p:grpSp>
                                    <p:nvGrpSpPr>
                                      <p:cNvPr id="115" name="Group 114"/>
                                      <p:cNvGrpSpPr/>
                                      <p:nvPr/>
                                    </p:nvGrpSpPr>
                                    <p:grpSpPr>
                                      <a:xfrm>
                                        <a:off x="-1" y="0"/>
                                        <a:ext cx="5497001" cy="209550"/>
                                        <a:chOff x="-1" y="0"/>
                                        <a:chExt cx="5497001" cy="209550"/>
                                      </a:xfrm>
                                    </p:grpSpPr>
                                    <p:cxnSp>
                                      <p:nvCxnSpPr>
                                        <p:cNvPr id="116" name="Straight Arrow Connector 115"/>
                                        <p:cNvCxnSpPr/>
                                        <p:nvPr/>
                                      </p:nvCxnSpPr>
                                      <p:spPr>
                                        <a:xfrm>
                                          <a:off x="-1" y="209328"/>
                                          <a:ext cx="5497001" cy="222"/>
                                        </a:xfrm>
                                        <a:prstGeom prst="straightConnector1">
                                          <a:avLst/>
                                        </a:prstGeom>
                                        <a:ln>
                                          <a:solidFill>
                                            <a:srgbClr val="004843"/>
                                          </a:solidFill>
                                          <a:tailEnd type="arrow"/>
                                        </a:ln>
                                      </p:spPr>
                                      <p:style>
                                        <a:lnRef idx="2">
                                          <a:schemeClr val="dk1"/>
                                        </a:lnRef>
                                        <a:fillRef idx="0">
                                          <a:schemeClr val="dk1"/>
                                        </a:fillRef>
                                        <a:effectRef idx="1">
                                          <a:schemeClr val="dk1"/>
                                        </a:effectRef>
                                        <a:fontRef idx="minor">
                                          <a:schemeClr val="tx1"/>
                                        </a:fontRef>
                                      </p:style>
                                    </p:cxnSp>
                                    <p:cxnSp>
                                      <p:nvCxnSpPr>
                                        <p:cNvPr id="117" name="Straight Connector 116"/>
                                        <p:cNvCxnSpPr/>
                                        <p:nvPr/>
                                      </p:nvCxnSpPr>
                                      <p:spPr>
                                        <a:xfrm>
                                          <a:off x="4924425" y="0"/>
                                          <a:ext cx="1" cy="209153"/>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grpSp>
                              </p:grpSp>
                            </p:grpSp>
                          </p:grpSp>
                        </p:grpSp>
                      </p:grpSp>
                    </p:grpSp>
                  </p:grpSp>
                </p:grpSp>
              </p:grpSp>
            </p:grpSp>
          </p:grpSp>
          <p:sp>
            <p:nvSpPr>
              <p:cNvPr id="88" name="Text Box 568"/>
              <p:cNvSpPr txBox="1"/>
              <p:nvPr/>
            </p:nvSpPr>
            <p:spPr>
              <a:xfrm>
                <a:off x="0" y="456478"/>
                <a:ext cx="872008" cy="524949"/>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Tax declaration</a:t>
                </a:r>
              </a:p>
            </p:txBody>
          </p:sp>
        </p:grpSp>
        <p:sp>
          <p:nvSpPr>
            <p:cNvPr id="86" name="Text Box 569"/>
            <p:cNvSpPr txBox="1"/>
            <p:nvPr/>
          </p:nvSpPr>
          <p:spPr>
            <a:xfrm>
              <a:off x="2650875" y="2431613"/>
              <a:ext cx="1064037" cy="368798"/>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Tax audit</a:t>
              </a:r>
            </a:p>
          </p:txBody>
        </p:sp>
        <p:sp>
          <p:nvSpPr>
            <p:cNvPr id="84" name="Text Box 570"/>
            <p:cNvSpPr txBox="1"/>
            <p:nvPr/>
          </p:nvSpPr>
          <p:spPr>
            <a:xfrm>
              <a:off x="3490059" y="2192653"/>
              <a:ext cx="1395249" cy="619141"/>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GDT tax reassessment</a:t>
              </a:r>
            </a:p>
          </p:txBody>
        </p:sp>
        <p:sp>
          <p:nvSpPr>
            <p:cNvPr id="82" name="Text Box 571"/>
            <p:cNvSpPr txBox="1"/>
            <p:nvPr/>
          </p:nvSpPr>
          <p:spPr>
            <a:xfrm>
              <a:off x="3939550" y="4024402"/>
              <a:ext cx="1489597" cy="868952"/>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Administrative protest</a:t>
              </a:r>
            </a:p>
          </p:txBody>
        </p:sp>
        <p:sp>
          <p:nvSpPr>
            <p:cNvPr id="80" name="Text Box 572"/>
            <p:cNvSpPr txBox="1"/>
            <p:nvPr/>
          </p:nvSpPr>
          <p:spPr>
            <a:xfrm>
              <a:off x="5216209" y="2214363"/>
              <a:ext cx="1064037" cy="671764"/>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Letter of appeal</a:t>
              </a:r>
            </a:p>
          </p:txBody>
        </p:sp>
        <p:sp>
          <p:nvSpPr>
            <p:cNvPr id="78" name="Text Box 573"/>
            <p:cNvSpPr txBox="1"/>
            <p:nvPr/>
          </p:nvSpPr>
          <p:spPr>
            <a:xfrm>
              <a:off x="6178849" y="2013033"/>
              <a:ext cx="931641" cy="1024850"/>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GDT response </a:t>
              </a:r>
              <a:r>
                <a:rPr lang="en-US" sz="1400" dirty="0" smtClean="0">
                  <a:effectLst/>
                  <a:ea typeface="Calibri" panose="020F0502020204030204" pitchFamily="34" charset="0"/>
                  <a:cs typeface="DaunPenh" panose="01010101010101010101" pitchFamily="2" charset="0"/>
                </a:rPr>
                <a:t>to </a:t>
              </a:r>
              <a:r>
                <a:rPr lang="en-US" sz="1400" dirty="0">
                  <a:effectLst/>
                  <a:ea typeface="Calibri" panose="020F0502020204030204" pitchFamily="34" charset="0"/>
                  <a:cs typeface="DaunPenh" panose="01010101010101010101" pitchFamily="2" charset="0"/>
                </a:rPr>
                <a:t>letter</a:t>
              </a:r>
            </a:p>
          </p:txBody>
        </p:sp>
        <p:sp>
          <p:nvSpPr>
            <p:cNvPr id="2" name="Oval 1"/>
            <p:cNvSpPr/>
            <p:nvPr/>
          </p:nvSpPr>
          <p:spPr>
            <a:xfrm>
              <a:off x="1076087" y="3803033"/>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p:cNvSpPr/>
            <p:nvPr/>
          </p:nvSpPr>
          <p:spPr>
            <a:xfrm>
              <a:off x="2778548" y="2798793"/>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p:cNvSpPr/>
            <p:nvPr/>
          </p:nvSpPr>
          <p:spPr>
            <a:xfrm>
              <a:off x="3602073" y="2818064"/>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p:cNvSpPr/>
            <p:nvPr/>
          </p:nvSpPr>
          <p:spPr>
            <a:xfrm>
              <a:off x="5322376" y="2826415"/>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p:cNvSpPr/>
            <p:nvPr/>
          </p:nvSpPr>
          <p:spPr>
            <a:xfrm>
              <a:off x="6371619" y="2834392"/>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p:cNvSpPr/>
            <p:nvPr/>
          </p:nvSpPr>
          <p:spPr>
            <a:xfrm>
              <a:off x="6784845" y="3815394"/>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7188392" y="2834392"/>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834564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24</a:t>
            </a:fld>
            <a:endParaRPr lang="en-US" dirty="0"/>
          </a:p>
        </p:txBody>
      </p:sp>
      <p:sp>
        <p:nvSpPr>
          <p:cNvPr id="5" name="Title 4"/>
          <p:cNvSpPr>
            <a:spLocks noGrp="1"/>
          </p:cNvSpPr>
          <p:nvPr>
            <p:ph type="title"/>
          </p:nvPr>
        </p:nvSpPr>
        <p:spPr/>
        <p:txBody>
          <a:bodyPr>
            <a:noAutofit/>
          </a:bodyPr>
          <a:lstStyle/>
          <a:p>
            <a:r>
              <a:rPr lang="en-US" dirty="0" smtClean="0"/>
              <a:t>The Process - New</a:t>
            </a:r>
            <a:endParaRPr lang="en-US" dirty="0"/>
          </a:p>
        </p:txBody>
      </p:sp>
      <p:grpSp>
        <p:nvGrpSpPr>
          <p:cNvPr id="8" name="Group 7"/>
          <p:cNvGrpSpPr/>
          <p:nvPr/>
        </p:nvGrpSpPr>
        <p:grpSpPr>
          <a:xfrm>
            <a:off x="565540" y="1772816"/>
            <a:ext cx="8110916" cy="3504878"/>
            <a:chOff x="565540" y="2348879"/>
            <a:chExt cx="7822884" cy="3144839"/>
          </a:xfrm>
        </p:grpSpPr>
        <p:sp>
          <p:nvSpPr>
            <p:cNvPr id="75" name="Text Box 115"/>
            <p:cNvSpPr txBox="1"/>
            <p:nvPr/>
          </p:nvSpPr>
          <p:spPr>
            <a:xfrm>
              <a:off x="6735705" y="4425626"/>
              <a:ext cx="1199088" cy="267139"/>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smtClean="0">
                  <a:effectLst/>
                  <a:ea typeface="Calibri" panose="020F0502020204030204" pitchFamily="34" charset="0"/>
                  <a:cs typeface="DaunPenh" panose="01010101010101010101" pitchFamily="2" charset="0"/>
                </a:rPr>
                <a:t>Arbitration?</a:t>
              </a:r>
              <a:endParaRPr lang="en-US" sz="1400" dirty="0">
                <a:effectLst/>
                <a:ea typeface="Calibri" panose="020F0502020204030204" pitchFamily="34" charset="0"/>
                <a:cs typeface="DaunPenh" panose="01010101010101010101" pitchFamily="2" charset="0"/>
              </a:endParaRPr>
            </a:p>
          </p:txBody>
        </p:sp>
        <p:grpSp>
          <p:nvGrpSpPr>
            <p:cNvPr id="77" name="Group 76"/>
            <p:cNvGrpSpPr/>
            <p:nvPr/>
          </p:nvGrpSpPr>
          <p:grpSpPr>
            <a:xfrm>
              <a:off x="565540" y="2348879"/>
              <a:ext cx="7822884" cy="3144839"/>
              <a:chOff x="18579" y="20493"/>
              <a:chExt cx="5592721" cy="894965"/>
            </a:xfrm>
          </p:grpSpPr>
          <p:grpSp>
            <p:nvGrpSpPr>
              <p:cNvPr id="79" name="Group 78"/>
              <p:cNvGrpSpPr/>
              <p:nvPr/>
            </p:nvGrpSpPr>
            <p:grpSpPr>
              <a:xfrm>
                <a:off x="18579" y="97509"/>
                <a:ext cx="5592721" cy="817949"/>
                <a:chOff x="18579" y="97509"/>
                <a:chExt cx="5592721" cy="817949"/>
              </a:xfrm>
            </p:grpSpPr>
            <p:grpSp>
              <p:nvGrpSpPr>
                <p:cNvPr id="81" name="Group 80"/>
                <p:cNvGrpSpPr/>
                <p:nvPr/>
              </p:nvGrpSpPr>
              <p:grpSpPr>
                <a:xfrm>
                  <a:off x="18579" y="97509"/>
                  <a:ext cx="5592721" cy="817949"/>
                  <a:chOff x="18579" y="97509"/>
                  <a:chExt cx="5592721" cy="817949"/>
                </a:xfrm>
              </p:grpSpPr>
              <p:grpSp>
                <p:nvGrpSpPr>
                  <p:cNvPr id="83" name="Group 82"/>
                  <p:cNvGrpSpPr/>
                  <p:nvPr/>
                </p:nvGrpSpPr>
                <p:grpSpPr>
                  <a:xfrm>
                    <a:off x="18579" y="165471"/>
                    <a:ext cx="5592721" cy="749987"/>
                    <a:chOff x="18579" y="60696"/>
                    <a:chExt cx="5592721" cy="749987"/>
                  </a:xfrm>
                </p:grpSpPr>
                <p:grpSp>
                  <p:nvGrpSpPr>
                    <p:cNvPr id="85" name="Group 84"/>
                    <p:cNvGrpSpPr/>
                    <p:nvPr/>
                  </p:nvGrpSpPr>
                  <p:grpSpPr>
                    <a:xfrm>
                      <a:off x="18579" y="199655"/>
                      <a:ext cx="5592721" cy="611028"/>
                      <a:chOff x="18579" y="-370"/>
                      <a:chExt cx="5592721" cy="611028"/>
                    </a:xfrm>
                  </p:grpSpPr>
                  <p:grpSp>
                    <p:nvGrpSpPr>
                      <p:cNvPr id="87" name="Group 86"/>
                      <p:cNvGrpSpPr/>
                      <p:nvPr/>
                    </p:nvGrpSpPr>
                    <p:grpSpPr>
                      <a:xfrm>
                        <a:off x="114299" y="-370"/>
                        <a:ext cx="5497001" cy="453782"/>
                        <a:chOff x="-1" y="-370"/>
                        <a:chExt cx="5497001" cy="453782"/>
                      </a:xfrm>
                    </p:grpSpPr>
                    <p:sp>
                      <p:nvSpPr>
                        <p:cNvPr id="89" name="Text Box 123"/>
                        <p:cNvSpPr txBox="1"/>
                        <p:nvPr/>
                      </p:nvSpPr>
                      <p:spPr>
                        <a:xfrm>
                          <a:off x="1381069" y="28575"/>
                          <a:ext cx="647756" cy="190278"/>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3-6 months</a:t>
                          </a:r>
                        </a:p>
                      </p:txBody>
                    </p:sp>
                    <p:grpSp>
                      <p:nvGrpSpPr>
                        <p:cNvPr id="90" name="Group 89"/>
                        <p:cNvGrpSpPr/>
                        <p:nvPr/>
                      </p:nvGrpSpPr>
                      <p:grpSpPr>
                        <a:xfrm>
                          <a:off x="-1" y="-370"/>
                          <a:ext cx="5497001" cy="453782"/>
                          <a:chOff x="-1" y="-370"/>
                          <a:chExt cx="5497001" cy="453782"/>
                        </a:xfrm>
                      </p:grpSpPr>
                      <p:sp>
                        <p:nvSpPr>
                          <p:cNvPr id="91" name="Text Box 125"/>
                          <p:cNvSpPr txBox="1"/>
                          <p:nvPr/>
                        </p:nvSpPr>
                        <p:spPr>
                          <a:xfrm>
                            <a:off x="1996373" y="216060"/>
                            <a:ext cx="573165" cy="211113"/>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30 days</a:t>
                            </a:r>
                          </a:p>
                        </p:txBody>
                      </p:sp>
                      <p:grpSp>
                        <p:nvGrpSpPr>
                          <p:cNvPr id="92" name="Group 91"/>
                          <p:cNvGrpSpPr/>
                          <p:nvPr/>
                        </p:nvGrpSpPr>
                        <p:grpSpPr>
                          <a:xfrm>
                            <a:off x="-1" y="-370"/>
                            <a:ext cx="5497001" cy="453782"/>
                            <a:chOff x="-1" y="-370"/>
                            <a:chExt cx="5497001" cy="453782"/>
                          </a:xfrm>
                        </p:grpSpPr>
                        <p:sp>
                          <p:nvSpPr>
                            <p:cNvPr id="93" name="Text Box 127"/>
                            <p:cNvSpPr txBox="1"/>
                            <p:nvPr/>
                          </p:nvSpPr>
                          <p:spPr>
                            <a:xfrm>
                              <a:off x="2596481" y="38100"/>
                              <a:ext cx="686582" cy="219075"/>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60 days</a:t>
                              </a:r>
                            </a:p>
                          </p:txBody>
                        </p:sp>
                        <p:grpSp>
                          <p:nvGrpSpPr>
                            <p:cNvPr id="94" name="Group 93"/>
                            <p:cNvGrpSpPr/>
                            <p:nvPr/>
                          </p:nvGrpSpPr>
                          <p:grpSpPr>
                            <a:xfrm>
                              <a:off x="-1" y="-370"/>
                              <a:ext cx="5497001" cy="453782"/>
                              <a:chOff x="-1" y="-370"/>
                              <a:chExt cx="5497001" cy="453782"/>
                            </a:xfrm>
                          </p:grpSpPr>
                          <p:sp>
                            <p:nvSpPr>
                              <p:cNvPr id="95" name="Text Box 545"/>
                              <p:cNvSpPr txBox="1"/>
                              <p:nvPr/>
                            </p:nvSpPr>
                            <p:spPr>
                              <a:xfrm>
                                <a:off x="3379440" y="217705"/>
                                <a:ext cx="521686" cy="235707"/>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30 days</a:t>
                                </a:r>
                              </a:p>
                            </p:txBody>
                          </p:sp>
                          <p:grpSp>
                            <p:nvGrpSpPr>
                              <p:cNvPr id="99" name="Group 98"/>
                              <p:cNvGrpSpPr/>
                              <p:nvPr/>
                            </p:nvGrpSpPr>
                            <p:grpSpPr>
                              <a:xfrm>
                                <a:off x="-1" y="-370"/>
                                <a:ext cx="5497001" cy="422054"/>
                                <a:chOff x="-1" y="-370"/>
                                <a:chExt cx="5497001" cy="422054"/>
                              </a:xfrm>
                            </p:grpSpPr>
                            <p:grpSp>
                              <p:nvGrpSpPr>
                                <p:cNvPr id="101" name="Group 100"/>
                                <p:cNvGrpSpPr/>
                                <p:nvPr/>
                              </p:nvGrpSpPr>
                              <p:grpSpPr>
                                <a:xfrm>
                                  <a:off x="0" y="-370"/>
                                  <a:ext cx="5497000" cy="422054"/>
                                  <a:chOff x="0" y="-370"/>
                                  <a:chExt cx="5497000" cy="422054"/>
                                </a:xfrm>
                              </p:grpSpPr>
                              <p:cxnSp>
                                <p:nvCxnSpPr>
                                  <p:cNvPr id="103" name="Straight Connector 102"/>
                                  <p:cNvCxnSpPr/>
                                  <p:nvPr/>
                                </p:nvCxnSpPr>
                                <p:spPr>
                                  <a:xfrm>
                                    <a:off x="0" y="199508"/>
                                    <a:ext cx="0" cy="219592"/>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nvGrpSpPr>
                                  <p:cNvPr id="104" name="Group 103"/>
                                  <p:cNvGrpSpPr/>
                                  <p:nvPr/>
                                </p:nvGrpSpPr>
                                <p:grpSpPr>
                                  <a:xfrm>
                                    <a:off x="0" y="-370"/>
                                    <a:ext cx="5497000" cy="422054"/>
                                    <a:chOff x="0" y="-370"/>
                                    <a:chExt cx="5497000" cy="422054"/>
                                  </a:xfrm>
                                </p:grpSpPr>
                                <p:cxnSp>
                                  <p:nvCxnSpPr>
                                    <p:cNvPr id="105" name="Straight Connector 104"/>
                                    <p:cNvCxnSpPr/>
                                    <p:nvPr/>
                                  </p:nvCxnSpPr>
                                  <p:spPr>
                                    <a:xfrm>
                                      <a:off x="1371600" y="0"/>
                                      <a:ext cx="0" cy="199508"/>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nvGrpSpPr>
                                    <p:cNvPr id="106" name="Group 105"/>
                                    <p:cNvGrpSpPr/>
                                    <p:nvPr/>
                                  </p:nvGrpSpPr>
                                  <p:grpSpPr>
                                    <a:xfrm>
                                      <a:off x="0" y="-370"/>
                                      <a:ext cx="5497000" cy="422054"/>
                                      <a:chOff x="0" y="-370"/>
                                      <a:chExt cx="5497000" cy="422054"/>
                                    </a:xfrm>
                                  </p:grpSpPr>
                                  <p:cxnSp>
                                    <p:nvCxnSpPr>
                                      <p:cNvPr id="107" name="Straight Connector 106"/>
                                      <p:cNvCxnSpPr/>
                                      <p:nvPr/>
                                    </p:nvCxnSpPr>
                                    <p:spPr>
                                      <a:xfrm>
                                        <a:off x="2028825" y="0"/>
                                        <a:ext cx="0" cy="419100"/>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a:off x="2511171" y="-370"/>
                                        <a:ext cx="0" cy="419100"/>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grpSp>
                                    <p:nvGrpSpPr>
                                      <p:cNvPr id="109" name="Group 108"/>
                                      <p:cNvGrpSpPr/>
                                      <p:nvPr/>
                                    </p:nvGrpSpPr>
                                    <p:grpSpPr>
                                      <a:xfrm>
                                        <a:off x="0" y="2584"/>
                                        <a:ext cx="5497000" cy="419100"/>
                                        <a:chOff x="0" y="-6941"/>
                                        <a:chExt cx="5497000" cy="419100"/>
                                      </a:xfrm>
                                    </p:grpSpPr>
                                    <p:cxnSp>
                                      <p:nvCxnSpPr>
                                        <p:cNvPr id="110" name="Straight Connector 109"/>
                                        <p:cNvCxnSpPr/>
                                        <p:nvPr/>
                                      </p:nvCxnSpPr>
                                      <p:spPr>
                                        <a:xfrm>
                                          <a:off x="3386328" y="-6941"/>
                                          <a:ext cx="0" cy="419100"/>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cxnSp>
                                      <p:nvCxnSpPr>
                                        <p:cNvPr id="111" name="Straight Connector 110"/>
                                        <p:cNvCxnSpPr/>
                                        <p:nvPr/>
                                      </p:nvCxnSpPr>
                                      <p:spPr>
                                        <a:xfrm>
                                          <a:off x="3901126" y="-6941"/>
                                          <a:ext cx="0" cy="419100"/>
                                        </a:xfrm>
                                        <a:prstGeom prst="line">
                                          <a:avLst/>
                                        </a:prstGeom>
                                        <a:ln>
                                          <a:solidFill>
                                            <a:srgbClr val="004843"/>
                                          </a:solidFill>
                                        </a:ln>
                                      </p:spPr>
                                      <p:style>
                                        <a:lnRef idx="2">
                                          <a:schemeClr val="accent1"/>
                                        </a:lnRef>
                                        <a:fillRef idx="0">
                                          <a:schemeClr val="accent1"/>
                                        </a:fillRef>
                                        <a:effectRef idx="1">
                                          <a:schemeClr val="accent1"/>
                                        </a:effectRef>
                                        <a:fontRef idx="minor">
                                          <a:schemeClr val="tx1"/>
                                        </a:fontRef>
                                      </p:style>
                                    </p:cxnSp>
                                    <p:cxnSp>
                                      <p:nvCxnSpPr>
                                        <p:cNvPr id="116" name="Straight Arrow Connector 115"/>
                                        <p:cNvCxnSpPr/>
                                        <p:nvPr/>
                                      </p:nvCxnSpPr>
                                      <p:spPr>
                                        <a:xfrm>
                                          <a:off x="0" y="189983"/>
                                          <a:ext cx="5497000" cy="0"/>
                                        </a:xfrm>
                                        <a:prstGeom prst="straightConnector1">
                                          <a:avLst/>
                                        </a:prstGeom>
                                        <a:ln>
                                          <a:solidFill>
                                            <a:srgbClr val="004843"/>
                                          </a:solidFill>
                                          <a:tailEnd type="arrow"/>
                                        </a:ln>
                                      </p:spPr>
                                      <p:style>
                                        <a:lnRef idx="2">
                                          <a:schemeClr val="accent1"/>
                                        </a:lnRef>
                                        <a:fillRef idx="0">
                                          <a:schemeClr val="accent1"/>
                                        </a:fillRef>
                                        <a:effectRef idx="1">
                                          <a:schemeClr val="accent1"/>
                                        </a:effectRef>
                                        <a:fontRef idx="minor">
                                          <a:schemeClr val="tx1"/>
                                        </a:fontRef>
                                      </p:style>
                                    </p:cxnSp>
                                  </p:grpSp>
                                </p:grpSp>
                              </p:grpSp>
                            </p:grpSp>
                            <p:sp>
                              <p:nvSpPr>
                                <p:cNvPr id="102" name="Text Box 566"/>
                                <p:cNvSpPr txBox="1"/>
                                <p:nvPr/>
                              </p:nvSpPr>
                              <p:spPr>
                                <a:xfrm>
                                  <a:off x="-1" y="28575"/>
                                  <a:ext cx="1358617" cy="92248"/>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3 years</a:t>
                                  </a:r>
                                </a:p>
                              </p:txBody>
                            </p:sp>
                          </p:grpSp>
                        </p:grpSp>
                      </p:grpSp>
                    </p:grpSp>
                  </p:grpSp>
                  <p:sp>
                    <p:nvSpPr>
                      <p:cNvPr id="88" name="Text Box 568"/>
                      <p:cNvSpPr txBox="1"/>
                      <p:nvPr/>
                    </p:nvSpPr>
                    <p:spPr>
                      <a:xfrm>
                        <a:off x="18579" y="442336"/>
                        <a:ext cx="872008" cy="168322"/>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Tax declaration</a:t>
                        </a:r>
                      </a:p>
                    </p:txBody>
                  </p:sp>
                </p:grpSp>
                <p:sp>
                  <p:nvSpPr>
                    <p:cNvPr id="86" name="Text Box 569"/>
                    <p:cNvSpPr txBox="1"/>
                    <p:nvPr/>
                  </p:nvSpPr>
                  <p:spPr>
                    <a:xfrm>
                      <a:off x="1285875" y="60696"/>
                      <a:ext cx="857250" cy="141913"/>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Tax audit</a:t>
                      </a:r>
                    </a:p>
                  </p:txBody>
                </p:sp>
              </p:grpSp>
              <p:sp>
                <p:nvSpPr>
                  <p:cNvPr id="84" name="Text Box 570"/>
                  <p:cNvSpPr txBox="1"/>
                  <p:nvPr/>
                </p:nvSpPr>
                <p:spPr>
                  <a:xfrm>
                    <a:off x="2016043" y="97509"/>
                    <a:ext cx="1124094" cy="199217"/>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GDT tax reassessment</a:t>
                    </a:r>
                  </a:p>
                </p:txBody>
              </p:sp>
            </p:grpSp>
            <p:sp>
              <p:nvSpPr>
                <p:cNvPr id="82" name="Text Box 571"/>
                <p:cNvSpPr txBox="1"/>
                <p:nvPr/>
              </p:nvSpPr>
              <p:spPr>
                <a:xfrm>
                  <a:off x="2625470" y="758212"/>
                  <a:ext cx="1028551" cy="141358"/>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Administrative protest</a:t>
                  </a:r>
                </a:p>
              </p:txBody>
            </p:sp>
          </p:grpSp>
          <p:sp>
            <p:nvSpPr>
              <p:cNvPr id="80" name="Text Box 572"/>
              <p:cNvSpPr txBox="1"/>
              <p:nvPr/>
            </p:nvSpPr>
            <p:spPr>
              <a:xfrm>
                <a:off x="3426885" y="20493"/>
                <a:ext cx="1154639" cy="207544"/>
              </a:xfrm>
              <a:prstGeom prst="rect">
                <a:avLst/>
              </a:prstGeom>
              <a:solidFill>
                <a:schemeClr val="lt1">
                  <a:alpha val="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400" dirty="0">
                    <a:effectLst/>
                    <a:ea typeface="Calibri" panose="020F0502020204030204" pitchFamily="34" charset="0"/>
                    <a:cs typeface="DaunPenh" panose="01010101010101010101" pitchFamily="2" charset="0"/>
                  </a:rPr>
                  <a:t>Letter of </a:t>
                </a:r>
                <a:r>
                  <a:rPr lang="en-US" sz="1400" dirty="0" smtClean="0">
                    <a:effectLst/>
                    <a:ea typeface="Calibri" panose="020F0502020204030204" pitchFamily="34" charset="0"/>
                    <a:cs typeface="DaunPenh" panose="01010101010101010101" pitchFamily="2" charset="0"/>
                  </a:rPr>
                  <a:t>appeal to </a:t>
                </a:r>
                <a:r>
                  <a:rPr lang="en-US" sz="1400" dirty="0">
                    <a:ea typeface="Calibri" panose="020F0502020204030204" pitchFamily="34" charset="0"/>
                    <a:cs typeface="DaunPenh" panose="01010101010101010101" pitchFamily="2" charset="0"/>
                  </a:rPr>
                  <a:t>committee of tax dispute resolution </a:t>
                </a:r>
              </a:p>
            </p:txBody>
          </p:sp>
        </p:grpSp>
        <p:sp>
          <p:nvSpPr>
            <p:cNvPr id="37" name="Oval 36"/>
            <p:cNvSpPr/>
            <p:nvPr/>
          </p:nvSpPr>
          <p:spPr>
            <a:xfrm>
              <a:off x="649762" y="4755664"/>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2568305" y="3278377"/>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3493762" y="3278370"/>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6108854" y="3295646"/>
              <a:ext cx="99334" cy="99334"/>
            </a:xfrm>
            <a:prstGeom prst="ellipse">
              <a:avLst/>
            </a:prstGeom>
            <a:solidFill>
              <a:srgbClr val="004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612974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algn="just"/>
            <a:r>
              <a:rPr lang="en-US" sz="2000" dirty="0"/>
              <a:t>When the reassessment is initiated by the tax administration, it will be conducted according to the following procedure</a:t>
            </a:r>
            <a:r>
              <a:rPr lang="en-US" sz="2000" dirty="0" smtClean="0"/>
              <a:t>:</a:t>
            </a:r>
            <a:r>
              <a:rPr lang="en-US" sz="2000" dirty="0"/>
              <a:t> </a:t>
            </a:r>
            <a:endParaRPr lang="en-US" sz="2000" dirty="0" smtClean="0"/>
          </a:p>
          <a:p>
            <a:pPr marL="457200" lvl="0" indent="-457200" algn="just">
              <a:spcBef>
                <a:spcPts val="1800"/>
              </a:spcBef>
              <a:buFont typeface="Wingdings" panose="05000000000000000000" pitchFamily="2" charset="2"/>
              <a:buChar char="§"/>
            </a:pPr>
            <a:r>
              <a:rPr lang="en-US" sz="2000" dirty="0" smtClean="0"/>
              <a:t>Following the completion of a site visit and review of documentation the relevant tax unit will issue the taxpayer with a Notice of Formal Tax Re-Assessment (</a:t>
            </a:r>
            <a:r>
              <a:rPr lang="en-US" sz="2000" dirty="0" err="1" smtClean="0"/>
              <a:t>NoTR</a:t>
            </a:r>
            <a:r>
              <a:rPr lang="en-US" sz="2000" dirty="0" smtClean="0"/>
              <a:t>). </a:t>
            </a:r>
          </a:p>
          <a:p>
            <a:pPr marL="457200" lvl="0" indent="-457200" algn="just">
              <a:spcBef>
                <a:spcPts val="1800"/>
              </a:spcBef>
              <a:buFont typeface="Wingdings" panose="05000000000000000000" pitchFamily="2" charset="2"/>
              <a:buChar char="§"/>
            </a:pPr>
            <a:r>
              <a:rPr lang="en-US" sz="2000" dirty="0" smtClean="0"/>
              <a:t>The </a:t>
            </a:r>
            <a:r>
              <a:rPr lang="en-US" sz="2000" dirty="0"/>
              <a:t>taxpayer has 30 </a:t>
            </a:r>
            <a:r>
              <a:rPr lang="en-US" sz="2000" dirty="0" smtClean="0"/>
              <a:t>working days from the date of receipt of the </a:t>
            </a:r>
            <a:r>
              <a:rPr lang="en-US" sz="2000" dirty="0" err="1" smtClean="0"/>
              <a:t>NoTR</a:t>
            </a:r>
            <a:r>
              <a:rPr lang="en-US" sz="2000" dirty="0" smtClean="0"/>
              <a:t> to submit a formal protest letter if they wish to contest any of the issues raised in the </a:t>
            </a:r>
            <a:r>
              <a:rPr lang="en-US" sz="2000" dirty="0" err="1" smtClean="0"/>
              <a:t>NoTR</a:t>
            </a:r>
            <a:r>
              <a:rPr lang="en-US" sz="2000" dirty="0" smtClean="0"/>
              <a:t>.</a:t>
            </a:r>
          </a:p>
          <a:p>
            <a:pPr marL="457200" lvl="0" indent="-457200" algn="just">
              <a:spcBef>
                <a:spcPts val="1800"/>
              </a:spcBef>
              <a:buFont typeface="Wingdings" panose="05000000000000000000" pitchFamily="2" charset="2"/>
              <a:buChar char="§"/>
            </a:pPr>
            <a:r>
              <a:rPr lang="en-US" sz="2000" dirty="0" smtClean="0"/>
              <a:t>If </a:t>
            </a:r>
            <a:r>
              <a:rPr lang="en-US" sz="2000" dirty="0"/>
              <a:t>the taxpayer </a:t>
            </a:r>
            <a:r>
              <a:rPr lang="en-US" sz="2000" b="1" u="sng" dirty="0">
                <a:solidFill>
                  <a:srgbClr val="FF0000"/>
                </a:solidFill>
              </a:rPr>
              <a:t>fails to respond within 30 </a:t>
            </a:r>
            <a:r>
              <a:rPr lang="en-US" sz="2000" b="1" u="sng" dirty="0" smtClean="0">
                <a:solidFill>
                  <a:srgbClr val="FF0000"/>
                </a:solidFill>
              </a:rPr>
              <a:t>working days</a:t>
            </a:r>
            <a:r>
              <a:rPr lang="en-US" sz="2000" b="1" u="sng" dirty="0">
                <a:solidFill>
                  <a:srgbClr val="FF0000"/>
                </a:solidFill>
              </a:rPr>
              <a:t>, the taxpayer will be considered to have accepted the tax reassessment.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25</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Tax Disputes Process </a:t>
            </a:r>
            <a:endParaRPr lang="en-US" dirty="0">
              <a:solidFill>
                <a:srgbClr val="004D3F"/>
              </a:solidFill>
            </a:endParaRPr>
          </a:p>
        </p:txBody>
      </p:sp>
    </p:spTree>
    <p:extLst>
      <p:ext uri="{BB962C8B-B14F-4D97-AF65-F5344CB8AC3E}">
        <p14:creationId xmlns:p14="http://schemas.microsoft.com/office/powerpoint/2010/main" val="24871863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421560"/>
          </a:xfrm>
        </p:spPr>
        <p:txBody>
          <a:bodyPr/>
          <a:lstStyle/>
          <a:p>
            <a:pPr algn="just"/>
            <a:r>
              <a:rPr lang="en-US" sz="2000" dirty="0" smtClean="0"/>
              <a:t>In </a:t>
            </a:r>
            <a:r>
              <a:rPr lang="en-US" sz="2000" dirty="0"/>
              <a:t>case appellants lodge protest exceeding the defined period as specified in Paragraph 1 of this article, the Director-General of the General Department of Taxation can issue decision rejecting such protest by providing clear reasons</a:t>
            </a:r>
            <a:r>
              <a:rPr lang="en-US" sz="2000" dirty="0" smtClean="0"/>
              <a:t>.</a:t>
            </a:r>
          </a:p>
          <a:p>
            <a:pPr algn="just">
              <a:spcBef>
                <a:spcPts val="1800"/>
              </a:spcBef>
            </a:pPr>
            <a:r>
              <a:rPr lang="en-US" sz="2000" dirty="0" smtClean="0"/>
              <a:t>Attached to the Protest letter should be:</a:t>
            </a:r>
          </a:p>
          <a:p>
            <a:pPr marL="457200" lvl="0" indent="-457200" algn="just">
              <a:spcBef>
                <a:spcPts val="1800"/>
              </a:spcBef>
              <a:buFont typeface="Wingdings" panose="05000000000000000000" pitchFamily="2" charset="2"/>
              <a:buChar char="§"/>
            </a:pPr>
            <a:r>
              <a:rPr lang="en-US" sz="2000" dirty="0" smtClean="0"/>
              <a:t>Notification </a:t>
            </a:r>
            <a:r>
              <a:rPr lang="en-US" sz="2000" dirty="0"/>
              <a:t>on tax assessment, tax reassessment, tax debt collection or other decision concerning tax measures which is the subject of the </a:t>
            </a:r>
            <a:r>
              <a:rPr lang="en-US" sz="2000" dirty="0" smtClean="0"/>
              <a:t>protest;</a:t>
            </a:r>
          </a:p>
          <a:p>
            <a:pPr marL="457200" lvl="0" indent="-457200" algn="just">
              <a:spcBef>
                <a:spcPts val="1800"/>
              </a:spcBef>
              <a:buFont typeface="Wingdings" panose="05000000000000000000" pitchFamily="2" charset="2"/>
              <a:buChar char="§"/>
            </a:pPr>
            <a:r>
              <a:rPr lang="en-US" sz="2000" dirty="0" smtClean="0"/>
              <a:t>Documents </a:t>
            </a:r>
            <a:r>
              <a:rPr lang="en-US" sz="2000" dirty="0"/>
              <a:t>confirming tax payment including </a:t>
            </a:r>
            <a:r>
              <a:rPr lang="en-US" sz="2000" b="1" dirty="0"/>
              <a:t>bank credit advice</a:t>
            </a:r>
            <a:r>
              <a:rPr lang="en-US" sz="2000" dirty="0"/>
              <a:t> and receipt or certificate of tax payment in case tax has already been </a:t>
            </a:r>
            <a:r>
              <a:rPr lang="en-US" sz="2000" dirty="0" smtClean="0"/>
              <a:t>paid</a:t>
            </a:r>
          </a:p>
          <a:p>
            <a:pPr marL="457200" lvl="0" indent="-457200" algn="just">
              <a:spcBef>
                <a:spcPts val="1800"/>
              </a:spcBef>
              <a:buFont typeface="Wingdings" panose="05000000000000000000" pitchFamily="2" charset="2"/>
              <a:buChar char="§"/>
            </a:pPr>
            <a:r>
              <a:rPr lang="en-US" sz="2000" i="1" dirty="0" smtClean="0"/>
              <a:t>Other </a:t>
            </a:r>
            <a:r>
              <a:rPr lang="en-US" sz="2000" i="1" dirty="0"/>
              <a:t>evidence relating to facts or grounds of the protest lodged by appellant including but not limited to </a:t>
            </a:r>
            <a:r>
              <a:rPr lang="en-US" sz="2000" b="1" i="1" dirty="0"/>
              <a:t>journal, invoice, contract, supporting documents or documents.</a:t>
            </a:r>
          </a:p>
          <a:p>
            <a:pPr algn="just"/>
            <a:endParaRPr lang="en-US" sz="2000" dirty="0"/>
          </a:p>
          <a:p>
            <a:pPr algn="just"/>
            <a:endParaRPr lang="en-US" sz="2000"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26</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a:t>
            </a:r>
            <a:endParaRPr lang="en-US" dirty="0">
              <a:solidFill>
                <a:srgbClr val="004D3F"/>
              </a:solidFill>
            </a:endParaRPr>
          </a:p>
        </p:txBody>
      </p:sp>
    </p:spTree>
    <p:extLst>
      <p:ext uri="{BB962C8B-B14F-4D97-AF65-F5344CB8AC3E}">
        <p14:creationId xmlns:p14="http://schemas.microsoft.com/office/powerpoint/2010/main" val="30513472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indent="-457200" algn="just">
              <a:buFont typeface="Wingdings" panose="05000000000000000000" pitchFamily="2" charset="2"/>
              <a:buChar char="§"/>
            </a:pPr>
            <a:r>
              <a:rPr lang="en-US" sz="2000" dirty="0" smtClean="0"/>
              <a:t>The </a:t>
            </a:r>
            <a:r>
              <a:rPr lang="en-US" sz="2000" dirty="0"/>
              <a:t>protest shall be signed directly by appellants or his/her </a:t>
            </a:r>
            <a:r>
              <a:rPr lang="en-US" sz="2000" dirty="0" smtClean="0"/>
              <a:t>authorized representative (copy of POA or </a:t>
            </a:r>
            <a:r>
              <a:rPr lang="en-US" sz="2000" i="1" dirty="0" smtClean="0"/>
              <a:t>tax agent license</a:t>
            </a:r>
            <a:r>
              <a:rPr lang="en-US" sz="2000" dirty="0" smtClean="0"/>
              <a:t>);</a:t>
            </a:r>
          </a:p>
          <a:p>
            <a:pPr marL="285750" indent="-285750" algn="just">
              <a:buFontTx/>
              <a:buChar char="-"/>
            </a:pPr>
            <a:endParaRPr lang="en-US" sz="2000" dirty="0"/>
          </a:p>
          <a:p>
            <a:pPr algn="just"/>
            <a:r>
              <a:rPr lang="en-US" sz="2000" dirty="0" smtClean="0"/>
              <a:t>Protest letter </a:t>
            </a:r>
            <a:r>
              <a:rPr lang="en-US" sz="2000" dirty="0"/>
              <a:t>shall be lodged in writing with the </a:t>
            </a:r>
            <a:r>
              <a:rPr lang="en-US" sz="2000" dirty="0" smtClean="0"/>
              <a:t>following </a:t>
            </a:r>
            <a:r>
              <a:rPr lang="en-US" sz="2000" dirty="0"/>
              <a:t>information:</a:t>
            </a:r>
          </a:p>
          <a:p>
            <a:pPr marL="457200" lvl="0" indent="-457200" algn="just">
              <a:spcBef>
                <a:spcPts val="1800"/>
              </a:spcBef>
              <a:buFont typeface="Wingdings" panose="05000000000000000000" pitchFamily="2" charset="2"/>
              <a:buChar char="§"/>
            </a:pPr>
            <a:r>
              <a:rPr lang="en-US" sz="2000" dirty="0"/>
              <a:t>Date of lodging protest</a:t>
            </a:r>
          </a:p>
          <a:p>
            <a:pPr marL="457200" lvl="0" indent="-457200" algn="just">
              <a:spcBef>
                <a:spcPts val="1800"/>
              </a:spcBef>
              <a:buFont typeface="Wingdings" panose="05000000000000000000" pitchFamily="2" charset="2"/>
              <a:buChar char="§"/>
            </a:pPr>
            <a:r>
              <a:rPr lang="en-US" sz="2000" dirty="0"/>
              <a:t>Identification of taxpayers including VAT TIN and/or PIN if any</a:t>
            </a:r>
          </a:p>
          <a:p>
            <a:pPr marL="457200" lvl="0" indent="-457200" algn="just">
              <a:spcBef>
                <a:spcPts val="1800"/>
              </a:spcBef>
              <a:buFont typeface="Wingdings" panose="05000000000000000000" pitchFamily="2" charset="2"/>
              <a:buChar char="§"/>
            </a:pPr>
            <a:r>
              <a:rPr lang="en-US" sz="2000" dirty="0"/>
              <a:t>Address, phone number and/or electronic mail of the appellant or his/her authorized representative </a:t>
            </a:r>
          </a:p>
          <a:p>
            <a:pPr marL="457200" lvl="0" indent="-457200" algn="just">
              <a:spcBef>
                <a:spcPts val="1800"/>
              </a:spcBef>
              <a:buFont typeface="Wingdings" panose="05000000000000000000" pitchFamily="2" charset="2"/>
              <a:buChar char="§"/>
            </a:pPr>
            <a:r>
              <a:rPr lang="en-US" sz="2000" dirty="0"/>
              <a:t>With reference to notification on tax assessment, tax reassessment, tax collection or other decision relating to tax measures which is the subject of protest</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27</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 - Requirements</a:t>
            </a:r>
            <a:endParaRPr lang="en-US" dirty="0">
              <a:solidFill>
                <a:srgbClr val="004D3F"/>
              </a:solidFill>
            </a:endParaRPr>
          </a:p>
        </p:txBody>
      </p:sp>
    </p:spTree>
    <p:extLst>
      <p:ext uri="{BB962C8B-B14F-4D97-AF65-F5344CB8AC3E}">
        <p14:creationId xmlns:p14="http://schemas.microsoft.com/office/powerpoint/2010/main" val="25377278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lvl="0" indent="-457200" algn="just">
              <a:spcBef>
                <a:spcPts val="1800"/>
              </a:spcBef>
              <a:buFont typeface="Wingdings" panose="05000000000000000000" pitchFamily="2" charset="2"/>
              <a:buChar char="§"/>
            </a:pPr>
            <a:r>
              <a:rPr lang="en-US" sz="2000" dirty="0" smtClean="0"/>
              <a:t>Facts </a:t>
            </a:r>
            <a:r>
              <a:rPr lang="en-US" sz="2000" dirty="0"/>
              <a:t>or actions taken by the General Department of Taxation or Tax Assessment Unit which is the subject of </a:t>
            </a:r>
            <a:r>
              <a:rPr lang="en-US" sz="2000" dirty="0" smtClean="0"/>
              <a:t>protest</a:t>
            </a:r>
          </a:p>
          <a:p>
            <a:pPr marL="457200" lvl="0" indent="-457200" algn="just">
              <a:spcBef>
                <a:spcPts val="1800"/>
              </a:spcBef>
              <a:buFont typeface="Wingdings" panose="05000000000000000000" pitchFamily="2" charset="2"/>
              <a:buChar char="§"/>
            </a:pPr>
            <a:r>
              <a:rPr lang="en-US" sz="2000" dirty="0" smtClean="0"/>
              <a:t>Grounds </a:t>
            </a:r>
            <a:r>
              <a:rPr lang="en-US" sz="2000" dirty="0"/>
              <a:t>and legal basis of protest that the appellant uses as cause to lodge protest against other tax-related measures approved by the General Department of Taxation or Tax Assessment </a:t>
            </a:r>
            <a:r>
              <a:rPr lang="en-US" sz="2000" dirty="0" smtClean="0"/>
              <a:t>Unit</a:t>
            </a:r>
          </a:p>
          <a:p>
            <a:pPr marL="457200" lvl="0" indent="-457200" algn="just">
              <a:spcBef>
                <a:spcPts val="1800"/>
              </a:spcBef>
              <a:buFont typeface="Wingdings" panose="05000000000000000000" pitchFamily="2" charset="2"/>
              <a:buChar char="§"/>
            </a:pPr>
            <a:r>
              <a:rPr lang="en-US" sz="2000" dirty="0" smtClean="0"/>
              <a:t>Necessary </a:t>
            </a:r>
            <a:r>
              <a:rPr lang="en-US" sz="2000" dirty="0"/>
              <a:t>information relating to the protest.</a:t>
            </a:r>
          </a:p>
          <a:p>
            <a:pPr algn="just"/>
            <a:endParaRPr lang="en-US" sz="2200" dirty="0" smtClean="0"/>
          </a:p>
          <a:p>
            <a:pPr algn="just"/>
            <a:r>
              <a:rPr lang="en-US" sz="2000" b="1" i="1" u="sng" dirty="0">
                <a:solidFill>
                  <a:srgbClr val="FF0000"/>
                </a:solidFill>
              </a:rPr>
              <a:t>In the case where the terms and conditions for lodging a </a:t>
            </a:r>
            <a:r>
              <a:rPr lang="en-US" sz="2000" b="1" i="1" u="sng" dirty="0" smtClean="0">
                <a:solidFill>
                  <a:srgbClr val="FF0000"/>
                </a:solidFill>
              </a:rPr>
              <a:t>protest </a:t>
            </a:r>
            <a:r>
              <a:rPr lang="en-US" sz="2000" b="1" i="1" u="sng" dirty="0">
                <a:solidFill>
                  <a:srgbClr val="FF0000"/>
                </a:solidFill>
              </a:rPr>
              <a:t>provided for </a:t>
            </a:r>
            <a:r>
              <a:rPr lang="en-US" sz="2000" b="1" i="1" u="sng" dirty="0" smtClean="0">
                <a:solidFill>
                  <a:srgbClr val="FF0000"/>
                </a:solidFill>
              </a:rPr>
              <a:t>are </a:t>
            </a:r>
            <a:r>
              <a:rPr lang="en-US" sz="2000" b="1" i="1" u="sng" dirty="0">
                <a:solidFill>
                  <a:srgbClr val="FF0000"/>
                </a:solidFill>
              </a:rPr>
              <a:t>not fully met by the person lodging the protest (the appellant), the Director General of the General Department of Taxation may issue a decision to reject the complaint by providing a clear reason</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28</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 - Requirements</a:t>
            </a:r>
            <a:endParaRPr lang="en-US" dirty="0">
              <a:solidFill>
                <a:srgbClr val="004D3F"/>
              </a:solidFill>
            </a:endParaRPr>
          </a:p>
        </p:txBody>
      </p:sp>
    </p:spTree>
    <p:extLst>
      <p:ext uri="{BB962C8B-B14F-4D97-AF65-F5344CB8AC3E}">
        <p14:creationId xmlns:p14="http://schemas.microsoft.com/office/powerpoint/2010/main" val="19995148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19256" cy="5184576"/>
          </a:xfrm>
        </p:spPr>
        <p:txBody>
          <a:bodyPr/>
          <a:lstStyle/>
          <a:p>
            <a:pPr algn="just"/>
            <a:r>
              <a:rPr lang="en-US" sz="2000" dirty="0" smtClean="0"/>
              <a:t>The initial protest letter should be issued to the tax unit who conducted the audit.</a:t>
            </a:r>
          </a:p>
          <a:p>
            <a:pPr algn="just">
              <a:spcBef>
                <a:spcPts val="1800"/>
              </a:spcBef>
            </a:pPr>
            <a:r>
              <a:rPr lang="en-US" sz="2000" dirty="0" smtClean="0"/>
              <a:t>The </a:t>
            </a:r>
            <a:r>
              <a:rPr lang="en-US" sz="2000" dirty="0"/>
              <a:t>procedure for settling the </a:t>
            </a:r>
            <a:r>
              <a:rPr lang="en-US" sz="2000" dirty="0" smtClean="0"/>
              <a:t>protest letter </a:t>
            </a:r>
            <a:r>
              <a:rPr lang="en-US" sz="2000" dirty="0"/>
              <a:t>shall be in stages as follows</a:t>
            </a:r>
            <a:r>
              <a:rPr lang="en-US" sz="2000" dirty="0" smtClean="0"/>
              <a:t>:</a:t>
            </a:r>
          </a:p>
          <a:p>
            <a:pPr marL="457200" lvl="0" indent="-457200" algn="just">
              <a:spcBef>
                <a:spcPts val="1800"/>
              </a:spcBef>
              <a:buFont typeface="Wingdings" panose="05000000000000000000" pitchFamily="2" charset="2"/>
              <a:buChar char="§"/>
            </a:pPr>
            <a:r>
              <a:rPr lang="en-US" sz="2000" dirty="0" smtClean="0"/>
              <a:t>Register </a:t>
            </a:r>
            <a:r>
              <a:rPr lang="en-US" sz="2000" dirty="0"/>
              <a:t>and handle/manage the </a:t>
            </a:r>
            <a:r>
              <a:rPr lang="en-US" sz="2000" dirty="0" smtClean="0"/>
              <a:t>complaint;</a:t>
            </a:r>
          </a:p>
          <a:p>
            <a:pPr marL="457200" lvl="0" indent="-457200" algn="just">
              <a:spcBef>
                <a:spcPts val="1800"/>
              </a:spcBef>
              <a:buFont typeface="Wingdings" panose="05000000000000000000" pitchFamily="2" charset="2"/>
              <a:buChar char="§"/>
            </a:pPr>
            <a:r>
              <a:rPr lang="en-US" sz="2000" dirty="0" smtClean="0"/>
              <a:t>Examine </a:t>
            </a:r>
            <a:r>
              <a:rPr lang="en-US" sz="2000" dirty="0"/>
              <a:t>the explanatory report prepared by the tax assessment unit and the tax collection </a:t>
            </a:r>
            <a:r>
              <a:rPr lang="en-US" sz="2000" dirty="0" smtClean="0"/>
              <a:t>unit</a:t>
            </a:r>
          </a:p>
          <a:p>
            <a:pPr algn="just">
              <a:spcBef>
                <a:spcPts val="1200"/>
              </a:spcBef>
            </a:pPr>
            <a:r>
              <a:rPr lang="en-US" sz="2000" i="1" dirty="0" smtClean="0"/>
              <a:t>This </a:t>
            </a:r>
            <a:r>
              <a:rPr lang="en-US" sz="2000" i="1" dirty="0"/>
              <a:t>explanatory report shall be submitted to the Department of Legislation, Dispute and Statistics within seven (7) working days the latest after obtaining the letter of notification on the request for the explanatory report from the Department of Legislation, Dispute and </a:t>
            </a:r>
            <a:r>
              <a:rPr lang="en-US" sz="2000" i="1" dirty="0" smtClean="0"/>
              <a:t>Statistics</a:t>
            </a:r>
            <a:r>
              <a:rPr lang="en-US" sz="2000" i="1" dirty="0"/>
              <a:t>.</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29</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 – GDT Procedure</a:t>
            </a:r>
            <a:endParaRPr lang="en-US" dirty="0">
              <a:solidFill>
                <a:srgbClr val="004D3F"/>
              </a:solidFill>
            </a:endParaRPr>
          </a:p>
        </p:txBody>
      </p:sp>
    </p:spTree>
    <p:extLst>
      <p:ext uri="{BB962C8B-B14F-4D97-AF65-F5344CB8AC3E}">
        <p14:creationId xmlns:p14="http://schemas.microsoft.com/office/powerpoint/2010/main" val="21947062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indent="-457200" algn="just">
              <a:spcBef>
                <a:spcPts val="1800"/>
              </a:spcBef>
              <a:buFont typeface="Wingdings" panose="05000000000000000000" pitchFamily="2" charset="2"/>
              <a:buChar char="§"/>
            </a:pPr>
            <a:r>
              <a:rPr lang="en-US" sz="2000" dirty="0"/>
              <a:t>Examine the grounds for the complaint</a:t>
            </a:r>
          </a:p>
          <a:p>
            <a:pPr marL="800100" lvl="3" indent="-342900" algn="just">
              <a:spcBef>
                <a:spcPts val="1800"/>
              </a:spcBef>
              <a:buFont typeface="Wingdings" panose="05000000000000000000" pitchFamily="2" charset="2"/>
              <a:buChar char="§"/>
            </a:pPr>
            <a:r>
              <a:rPr lang="en-US" sz="2000" dirty="0" smtClean="0"/>
              <a:t>Officials </a:t>
            </a:r>
            <a:r>
              <a:rPr lang="en-US" sz="2000" dirty="0"/>
              <a:t>at the Office of Dispute of the Department of Legislation, Dispute and Statistics, who is responsible for investigating the grounds for the complaint, shall proceed with the investigation into the root cause as follows:</a:t>
            </a:r>
          </a:p>
          <a:p>
            <a:pPr marL="457200" lvl="0" indent="-457200" algn="just">
              <a:spcBef>
                <a:spcPts val="1800"/>
              </a:spcBef>
              <a:buFont typeface="Wingdings" panose="05000000000000000000" pitchFamily="2" charset="2"/>
              <a:buChar char="§"/>
            </a:pPr>
            <a:r>
              <a:rPr lang="en-US" sz="2000" dirty="0" smtClean="0"/>
              <a:t>Search </a:t>
            </a:r>
            <a:r>
              <a:rPr lang="en-US" sz="2000" dirty="0"/>
              <a:t>for information relating to the grounds for the complaint,</a:t>
            </a:r>
          </a:p>
          <a:p>
            <a:pPr marL="457200" lvl="0" indent="-457200" algn="just">
              <a:spcBef>
                <a:spcPts val="1800"/>
              </a:spcBef>
              <a:buFont typeface="Wingdings" panose="05000000000000000000" pitchFamily="2" charset="2"/>
              <a:buChar char="§"/>
            </a:pPr>
            <a:r>
              <a:rPr lang="en-US" sz="2000" dirty="0" smtClean="0"/>
              <a:t>Invite </a:t>
            </a:r>
            <a:r>
              <a:rPr lang="en-US" sz="2000" dirty="0"/>
              <a:t>auditor(s) or the officer in charge of collecting tax or the officer in charge of tax assessment and/or the appellant to come over for the clarification or require (them) to provide further proof of evidence;</a:t>
            </a:r>
          </a:p>
          <a:p>
            <a:pPr marL="457200" lvl="0" indent="-457200" algn="just">
              <a:spcBef>
                <a:spcPts val="1800"/>
              </a:spcBef>
              <a:buFont typeface="Wingdings" panose="05000000000000000000" pitchFamily="2" charset="2"/>
              <a:buChar char="§"/>
            </a:pPr>
            <a:r>
              <a:rPr lang="en-US" sz="2000" dirty="0" smtClean="0"/>
              <a:t>If </a:t>
            </a:r>
            <a:r>
              <a:rPr lang="en-US" sz="2000" dirty="0"/>
              <a:t>deemed necessary, field monitoring shall be conducted or the right to demand information from/for a third party</a:t>
            </a:r>
          </a:p>
          <a:p>
            <a:pPr marL="285750" indent="-285750">
              <a:buFont typeface="Wingdings" panose="05000000000000000000" pitchFamily="2" charset="2"/>
              <a:buChar char="§"/>
            </a:pPr>
            <a:endParaRPr lang="en-US" sz="16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30</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 – GDT Procedure</a:t>
            </a:r>
            <a:endParaRPr lang="en-US" dirty="0">
              <a:solidFill>
                <a:srgbClr val="004D3F"/>
              </a:solidFill>
            </a:endParaRPr>
          </a:p>
        </p:txBody>
      </p:sp>
    </p:spTree>
    <p:extLst>
      <p:ext uri="{BB962C8B-B14F-4D97-AF65-F5344CB8AC3E}">
        <p14:creationId xmlns:p14="http://schemas.microsoft.com/office/powerpoint/2010/main" val="13340163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lvl="0" indent="-457200" algn="just">
              <a:spcBef>
                <a:spcPts val="1800"/>
              </a:spcBef>
              <a:buFont typeface="Wingdings" panose="05000000000000000000" pitchFamily="2" charset="2"/>
              <a:buChar char="§"/>
            </a:pPr>
            <a:r>
              <a:rPr lang="en-US" sz="2000" b="1" dirty="0" smtClean="0"/>
              <a:t>Decision </a:t>
            </a:r>
            <a:r>
              <a:rPr lang="en-US" sz="2000" b="1" dirty="0"/>
              <a:t>on the </a:t>
            </a:r>
            <a:r>
              <a:rPr lang="en-US" sz="2000" b="1" dirty="0" smtClean="0"/>
              <a:t>Protest</a:t>
            </a:r>
          </a:p>
          <a:p>
            <a:pPr marL="457200" lvl="3" indent="0" algn="just">
              <a:spcBef>
                <a:spcPts val="1200"/>
              </a:spcBef>
              <a:buNone/>
            </a:pPr>
            <a:r>
              <a:rPr lang="en-US" sz="2000" dirty="0" smtClean="0"/>
              <a:t>The </a:t>
            </a:r>
            <a:r>
              <a:rPr lang="en-US" sz="2000" dirty="0"/>
              <a:t>Director General of the General Department of Taxation shall make its decision to resolve the </a:t>
            </a:r>
            <a:r>
              <a:rPr lang="en-US" sz="2000" dirty="0" smtClean="0"/>
              <a:t>protest letter </a:t>
            </a:r>
            <a:r>
              <a:rPr lang="en-US" sz="2000" dirty="0"/>
              <a:t>within sixty (60) working days starting from the date on which the </a:t>
            </a:r>
            <a:r>
              <a:rPr lang="en-US" sz="2000" dirty="0" smtClean="0"/>
              <a:t>protest letter </a:t>
            </a:r>
            <a:r>
              <a:rPr lang="en-US" sz="2000" dirty="0"/>
              <a:t>is received.  </a:t>
            </a:r>
            <a:endParaRPr lang="en-US" sz="2000" dirty="0" smtClean="0"/>
          </a:p>
          <a:p>
            <a:pPr marL="457200" lvl="3" indent="0" algn="just">
              <a:spcBef>
                <a:spcPts val="1200"/>
              </a:spcBef>
              <a:buNone/>
            </a:pPr>
            <a:r>
              <a:rPr lang="en-US" sz="2000" dirty="0" smtClean="0"/>
              <a:t>The </a:t>
            </a:r>
            <a:r>
              <a:rPr lang="en-US" sz="2000" dirty="0"/>
              <a:t>decision to resolve the complaint shall clearly stress the fact, law and reasons on which the decision is based.  </a:t>
            </a:r>
          </a:p>
          <a:p>
            <a:pPr marL="457200" indent="-457200" algn="just">
              <a:spcBef>
                <a:spcPts val="1800"/>
              </a:spcBef>
              <a:buFont typeface="Wingdings" panose="05000000000000000000" pitchFamily="2" charset="2"/>
              <a:buChar char="§"/>
            </a:pPr>
            <a:r>
              <a:rPr lang="en-US" sz="2000" b="1" dirty="0"/>
              <a:t>Notification on the decision to resolve the complaint</a:t>
            </a:r>
          </a:p>
          <a:p>
            <a:pPr marL="457200" lvl="3" indent="0" algn="just">
              <a:spcBef>
                <a:spcPts val="1200"/>
              </a:spcBef>
              <a:buNone/>
            </a:pPr>
            <a:r>
              <a:rPr lang="en-US" sz="2000" dirty="0" smtClean="0"/>
              <a:t>The </a:t>
            </a:r>
            <a:r>
              <a:rPr lang="en-US" sz="2000" dirty="0"/>
              <a:t>letter of notification on the decision to resolve the complaint shall be submitted to the appellant, and shall be copied to the tax assessment unit and/or tax collection unit involved so that it could be incorporated into the enterprise’s dossier and be recorded in the surveillance certificate/bulletin</a:t>
            </a:r>
            <a:r>
              <a:rPr lang="en-US" sz="2000" dirty="0" smtClean="0"/>
              <a:t>.</a:t>
            </a:r>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31</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Protest Letter – GDT Procedure</a:t>
            </a:r>
            <a:endParaRPr lang="en-US" dirty="0">
              <a:solidFill>
                <a:srgbClr val="004D3F"/>
              </a:solidFill>
            </a:endParaRPr>
          </a:p>
        </p:txBody>
      </p:sp>
    </p:spTree>
    <p:extLst>
      <p:ext uri="{BB962C8B-B14F-4D97-AF65-F5344CB8AC3E}">
        <p14:creationId xmlns:p14="http://schemas.microsoft.com/office/powerpoint/2010/main" val="24245767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endParaRPr lang="en-US" sz="1800" dirty="0"/>
          </a:p>
          <a:p>
            <a:pPr algn="just"/>
            <a:r>
              <a:rPr lang="en-US" sz="2000" i="1" dirty="0" smtClean="0"/>
              <a:t>The </a:t>
            </a:r>
            <a:r>
              <a:rPr lang="en-US" sz="2000" i="1" dirty="0"/>
              <a:t>person lodging the complaint, who is not satisfied with the decision to resolve the complaint or to reject the complaint of the Director General of the </a:t>
            </a:r>
            <a:r>
              <a:rPr lang="en-US" sz="2000" i="1" dirty="0" smtClean="0"/>
              <a:t>General Department </a:t>
            </a:r>
            <a:r>
              <a:rPr lang="en-US" sz="2000" i="1" dirty="0"/>
              <a:t>of Taxation, can lodge its appeal to the committee of tax dispute resolution within thirty (30) working days starting from the date on which the letter of notification on the decision to resolve the complaint or to reject the complaint of the Director General of the General Department of Taxation is received, with a copy being sent to the General Department of Taxation.  </a:t>
            </a:r>
          </a:p>
          <a:p>
            <a:endParaRPr lang="en-US" sz="1800" i="1" dirty="0"/>
          </a:p>
          <a:p>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32</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Committee of Tax Dispute Resolution</a:t>
            </a:r>
            <a:endParaRPr lang="en-US" dirty="0">
              <a:solidFill>
                <a:srgbClr val="004D3F"/>
              </a:solidFill>
            </a:endParaRPr>
          </a:p>
        </p:txBody>
      </p:sp>
    </p:spTree>
    <p:extLst>
      <p:ext uri="{BB962C8B-B14F-4D97-AF65-F5344CB8AC3E}">
        <p14:creationId xmlns:p14="http://schemas.microsoft.com/office/powerpoint/2010/main" val="2242632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algn="just"/>
            <a:r>
              <a:rPr lang="en-US" sz="2000" dirty="0"/>
              <a:t>The </a:t>
            </a:r>
            <a:r>
              <a:rPr lang="en-US" sz="2000" dirty="0" smtClean="0"/>
              <a:t>GDT wants taxpayers </a:t>
            </a:r>
            <a:r>
              <a:rPr lang="en-US" sz="2000" dirty="0"/>
              <a:t>to pay greater attention to the following: </a:t>
            </a:r>
          </a:p>
          <a:p>
            <a:pPr marL="457200" lvl="0" indent="-457200" algn="just">
              <a:spcBef>
                <a:spcPts val="1800"/>
              </a:spcBef>
              <a:buFont typeface="Wingdings" panose="05000000000000000000" pitchFamily="2" charset="2"/>
              <a:buChar char="§"/>
            </a:pPr>
            <a:r>
              <a:rPr lang="en-US" sz="2000" dirty="0" smtClean="0"/>
              <a:t>Address </a:t>
            </a:r>
            <a:r>
              <a:rPr lang="en-US" sz="2000" dirty="0"/>
              <a:t>of the complainant shall be complete and genuine; </a:t>
            </a:r>
          </a:p>
          <a:p>
            <a:pPr marL="457200" lvl="0" indent="-457200" algn="just">
              <a:spcBef>
                <a:spcPts val="1800"/>
              </a:spcBef>
              <a:buFont typeface="Wingdings" panose="05000000000000000000" pitchFamily="2" charset="2"/>
              <a:buChar char="§"/>
            </a:pPr>
            <a:r>
              <a:rPr lang="en-US" sz="2000" dirty="0" smtClean="0"/>
              <a:t>Telephone </a:t>
            </a:r>
            <a:r>
              <a:rPr lang="en-US" sz="2000" dirty="0"/>
              <a:t>number of the complainant (complaint</a:t>
            </a:r>
            <a:r>
              <a:rPr lang="km-KH" sz="2000" dirty="0"/>
              <a:t>​</a:t>
            </a:r>
            <a:r>
              <a:rPr lang="en-US" sz="2000" dirty="0"/>
              <a:t> holder) shall be reachable; </a:t>
            </a:r>
            <a:endParaRPr lang="en-US" sz="2000" dirty="0" smtClean="0"/>
          </a:p>
          <a:p>
            <a:pPr marL="457200" lvl="0" indent="-457200" algn="just">
              <a:spcBef>
                <a:spcPts val="1800"/>
              </a:spcBef>
              <a:buFont typeface="Wingdings" panose="05000000000000000000" pitchFamily="2" charset="2"/>
              <a:buChar char="§"/>
            </a:pPr>
            <a:r>
              <a:rPr lang="en-US" sz="2000" dirty="0" smtClean="0"/>
              <a:t>Subject </a:t>
            </a:r>
            <a:r>
              <a:rPr lang="en-US" sz="2000" dirty="0"/>
              <a:t>of the complaint shall be concise: the complainant shall clearly state that he or she is not satisfied with the measure or decision, in part or wholly, that is the subject of the complaint; </a:t>
            </a:r>
          </a:p>
          <a:p>
            <a:pPr marL="457200" lvl="0" indent="-457200" algn="just">
              <a:spcBef>
                <a:spcPts val="1800"/>
              </a:spcBef>
              <a:buFont typeface="Wingdings" panose="05000000000000000000" pitchFamily="2" charset="2"/>
              <a:buChar char="§"/>
            </a:pPr>
            <a:r>
              <a:rPr lang="en-US" sz="2000" dirty="0" smtClean="0"/>
              <a:t>Supporting </a:t>
            </a:r>
            <a:r>
              <a:rPr lang="en-US" sz="2000" dirty="0"/>
              <a:t>evidence: the complainant shall clearly describe the events, facts, laws or regulations that he or she deems appropriate and as a basis for a request for an adjustment to the measure or decision that is the subject of the complaint;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33</a:t>
            </a:fld>
            <a:endParaRPr lang="en-US" dirty="0"/>
          </a:p>
        </p:txBody>
      </p:sp>
      <p:sp>
        <p:nvSpPr>
          <p:cNvPr id="5" name="Title 4"/>
          <p:cNvSpPr>
            <a:spLocks noGrp="1"/>
          </p:cNvSpPr>
          <p:nvPr>
            <p:ph type="title"/>
          </p:nvPr>
        </p:nvSpPr>
        <p:spPr>
          <a:xfrm>
            <a:off x="467544" y="228601"/>
            <a:ext cx="6408712" cy="762000"/>
          </a:xfrm>
        </p:spPr>
        <p:txBody>
          <a:bodyPr>
            <a:noAutofit/>
          </a:bodyPr>
          <a:lstStyle/>
          <a:p>
            <a:r>
              <a:rPr lang="en-US" dirty="0" smtClean="0">
                <a:solidFill>
                  <a:srgbClr val="004D3F"/>
                </a:solidFill>
              </a:rPr>
              <a:t>New - </a:t>
            </a:r>
            <a:r>
              <a:rPr lang="en-US" dirty="0" err="1" smtClean="0">
                <a:solidFill>
                  <a:srgbClr val="004D3F"/>
                </a:solidFill>
              </a:rPr>
              <a:t>Prakas</a:t>
            </a:r>
            <a:r>
              <a:rPr lang="en-US" dirty="0" smtClean="0">
                <a:solidFill>
                  <a:srgbClr val="004D3F"/>
                </a:solidFill>
              </a:rPr>
              <a:t> 7374 – Taxpayer Rights/Obligations</a:t>
            </a:r>
            <a:endParaRPr lang="en-US" dirty="0">
              <a:solidFill>
                <a:srgbClr val="004D3F"/>
              </a:solidFill>
            </a:endParaRPr>
          </a:p>
        </p:txBody>
      </p:sp>
    </p:spTree>
    <p:extLst>
      <p:ext uri="{BB962C8B-B14F-4D97-AF65-F5344CB8AC3E}">
        <p14:creationId xmlns:p14="http://schemas.microsoft.com/office/powerpoint/2010/main" val="2054909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endParaRPr lang="en-US" sz="1800" dirty="0" smtClean="0"/>
          </a:p>
          <a:p>
            <a:pPr marL="457200" indent="-457200" algn="just">
              <a:spcBef>
                <a:spcPts val="1800"/>
              </a:spcBef>
              <a:buFont typeface="Wingdings" panose="05000000000000000000" pitchFamily="2" charset="2"/>
              <a:buChar char="§"/>
            </a:pPr>
            <a:r>
              <a:rPr lang="en-US" sz="2000" dirty="0" smtClean="0"/>
              <a:t>Any </a:t>
            </a:r>
            <a:r>
              <a:rPr lang="en-US" sz="2000" dirty="0"/>
              <a:t>evidence that the complainant thinks can support and be useful for the complaint shall be attached with the complaint; </a:t>
            </a:r>
          </a:p>
          <a:p>
            <a:pPr marL="457200" indent="-457200" algn="just">
              <a:spcBef>
                <a:spcPts val="1800"/>
              </a:spcBef>
              <a:buFont typeface="Wingdings" panose="05000000000000000000" pitchFamily="2" charset="2"/>
              <a:buChar char="§"/>
            </a:pPr>
            <a:r>
              <a:rPr lang="en-US" sz="2000" dirty="0" smtClean="0"/>
              <a:t>Evidence </a:t>
            </a:r>
            <a:r>
              <a:rPr lang="en-US" sz="2000" dirty="0"/>
              <a:t>that proves that the measure or decision is not correct shall be the responsibility of the complainant to gather and provide as evidence to support the complaint; </a:t>
            </a:r>
          </a:p>
          <a:p>
            <a:pPr marL="457200" indent="-457200" algn="just">
              <a:spcBef>
                <a:spcPts val="1800"/>
              </a:spcBef>
              <a:buFont typeface="Wingdings" panose="05000000000000000000" pitchFamily="2" charset="2"/>
              <a:buChar char="§"/>
            </a:pPr>
            <a:r>
              <a:rPr lang="en-US" sz="2000" dirty="0" smtClean="0"/>
              <a:t>Conclusion</a:t>
            </a:r>
            <a:r>
              <a:rPr lang="en-US" sz="2000" dirty="0"/>
              <a:t>: is the statement of what the complainant wants to ask for based on the above facts and laws; </a:t>
            </a:r>
          </a:p>
          <a:p>
            <a:pPr marL="457200" indent="-457200" algn="just">
              <a:spcBef>
                <a:spcPts val="1800"/>
              </a:spcBef>
              <a:buFont typeface="Wingdings" panose="05000000000000000000" pitchFamily="2" charset="2"/>
              <a:buChar char="§"/>
            </a:pPr>
            <a:r>
              <a:rPr lang="en-US" sz="2000" dirty="0" smtClean="0"/>
              <a:t>Letter </a:t>
            </a:r>
            <a:r>
              <a:rPr lang="en-US" sz="2000" dirty="0"/>
              <a:t>of proxy in case the director of the enterprise is absent (attached with identification documents of the representative). </a:t>
            </a:r>
          </a:p>
          <a:p>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34</a:t>
            </a:fld>
            <a:endParaRPr lang="en-US" dirty="0"/>
          </a:p>
        </p:txBody>
      </p:sp>
      <p:sp>
        <p:nvSpPr>
          <p:cNvPr id="5" name="Title 4"/>
          <p:cNvSpPr>
            <a:spLocks noGrp="1"/>
          </p:cNvSpPr>
          <p:nvPr>
            <p:ph type="title"/>
          </p:nvPr>
        </p:nvSpPr>
        <p:spPr>
          <a:xfrm>
            <a:off x="467544" y="228601"/>
            <a:ext cx="6408712" cy="762000"/>
          </a:xfrm>
        </p:spPr>
        <p:txBody>
          <a:bodyPr>
            <a:noAutofit/>
          </a:bodyPr>
          <a:lstStyle/>
          <a:p>
            <a:r>
              <a:rPr lang="en-US" dirty="0">
                <a:solidFill>
                  <a:srgbClr val="004D3F"/>
                </a:solidFill>
              </a:rPr>
              <a:t>New - </a:t>
            </a:r>
            <a:r>
              <a:rPr lang="en-US" dirty="0" err="1">
                <a:solidFill>
                  <a:srgbClr val="004D3F"/>
                </a:solidFill>
              </a:rPr>
              <a:t>Prakas</a:t>
            </a:r>
            <a:r>
              <a:rPr lang="en-US" dirty="0">
                <a:solidFill>
                  <a:srgbClr val="004D3F"/>
                </a:solidFill>
              </a:rPr>
              <a:t> 7374 – Taxpayer Rights/Obligations</a:t>
            </a:r>
          </a:p>
        </p:txBody>
      </p:sp>
    </p:spTree>
    <p:extLst>
      <p:ext uri="{BB962C8B-B14F-4D97-AF65-F5344CB8AC3E}">
        <p14:creationId xmlns:p14="http://schemas.microsoft.com/office/powerpoint/2010/main" val="35778621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indent="-457200" algn="just">
              <a:spcBef>
                <a:spcPts val="1800"/>
              </a:spcBef>
              <a:buFont typeface="Wingdings" panose="05000000000000000000" pitchFamily="2" charset="2"/>
              <a:buChar char="§"/>
            </a:pPr>
            <a:r>
              <a:rPr lang="en-US" sz="2000" dirty="0" smtClean="0"/>
              <a:t>Attend </a:t>
            </a:r>
            <a:r>
              <a:rPr lang="en-US" sz="2000" dirty="0"/>
              <a:t>the complaint hearing sessions as invited by the tax administration. In case the complainant is unable to attend, appropriate reasons shall be given </a:t>
            </a:r>
            <a:r>
              <a:rPr lang="en-US" sz="2000" b="1" dirty="0"/>
              <a:t>in a written notice three (3) days prior to the hearing date</a:t>
            </a:r>
            <a:r>
              <a:rPr lang="en-US" sz="2000" dirty="0"/>
              <a:t>. Any request for a postponement of the complaint hearing session </a:t>
            </a:r>
            <a:r>
              <a:rPr lang="en-US" sz="2000" b="1" dirty="0"/>
              <a:t>shall not be for more than 7 (seven) days. </a:t>
            </a:r>
          </a:p>
          <a:p>
            <a:pPr marL="457200" indent="-457200" algn="just">
              <a:spcBef>
                <a:spcPts val="1800"/>
              </a:spcBef>
              <a:buFont typeface="Wingdings" panose="05000000000000000000" pitchFamily="2" charset="2"/>
              <a:buChar char="§"/>
            </a:pPr>
            <a:r>
              <a:rPr lang="en-US" sz="2000" dirty="0" smtClean="0"/>
              <a:t>The </a:t>
            </a:r>
            <a:r>
              <a:rPr lang="en-US" sz="2000" dirty="0"/>
              <a:t>complainant may assign his or her representative to attend the complaint hearing session. The representative shall have a Letter of Proxy (attached with the identity documents of the representative) and shall be with the full capacity to take part in the complaint resolution process. </a:t>
            </a:r>
            <a:r>
              <a:rPr lang="en-US" sz="2000" b="1" i="1" dirty="0"/>
              <a:t>The General Department of Taxation shall have the right to reject the representative if </a:t>
            </a:r>
            <a:r>
              <a:rPr lang="en-US" sz="2000" b="1" i="1" dirty="0" smtClean="0"/>
              <a:t>they do </a:t>
            </a:r>
            <a:r>
              <a:rPr lang="en-US" sz="2000" b="1" i="1" dirty="0"/>
              <a:t>not have full capacity or does not know about the business activities related to the subject of the complaint. </a:t>
            </a:r>
          </a:p>
          <a:p>
            <a:endParaRPr lang="en-US" sz="1800" dirty="0"/>
          </a:p>
          <a:p>
            <a:endParaRPr lang="en-US" sz="1800" i="1" dirty="0"/>
          </a:p>
          <a:p>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35</a:t>
            </a:fld>
            <a:endParaRPr lang="en-US" dirty="0"/>
          </a:p>
        </p:txBody>
      </p:sp>
      <p:sp>
        <p:nvSpPr>
          <p:cNvPr id="5" name="Title 4"/>
          <p:cNvSpPr>
            <a:spLocks noGrp="1"/>
          </p:cNvSpPr>
          <p:nvPr>
            <p:ph type="title"/>
          </p:nvPr>
        </p:nvSpPr>
        <p:spPr/>
        <p:txBody>
          <a:bodyPr>
            <a:noAutofit/>
          </a:bodyPr>
          <a:lstStyle/>
          <a:p>
            <a:r>
              <a:rPr lang="en-US" dirty="0" err="1" smtClean="0">
                <a:solidFill>
                  <a:srgbClr val="004D3F"/>
                </a:solidFill>
              </a:rPr>
              <a:t>Prakas</a:t>
            </a:r>
            <a:r>
              <a:rPr lang="en-US" dirty="0" smtClean="0">
                <a:solidFill>
                  <a:srgbClr val="004D3F"/>
                </a:solidFill>
              </a:rPr>
              <a:t> 7374 – Obligations of Taxpayers</a:t>
            </a:r>
            <a:endParaRPr lang="en-US" dirty="0">
              <a:solidFill>
                <a:srgbClr val="004D3F"/>
              </a:solidFill>
            </a:endParaRPr>
          </a:p>
        </p:txBody>
      </p:sp>
    </p:spTree>
    <p:extLst>
      <p:ext uri="{BB962C8B-B14F-4D97-AF65-F5344CB8AC3E}">
        <p14:creationId xmlns:p14="http://schemas.microsoft.com/office/powerpoint/2010/main" val="31185183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marL="457200" indent="-457200" algn="just">
              <a:spcBef>
                <a:spcPts val="1800"/>
              </a:spcBef>
              <a:buFont typeface="Wingdings" panose="05000000000000000000" pitchFamily="2" charset="2"/>
              <a:buChar char="§"/>
            </a:pPr>
            <a:r>
              <a:rPr lang="en-US" sz="2000" dirty="0" smtClean="0"/>
              <a:t>Provide </a:t>
            </a:r>
            <a:r>
              <a:rPr lang="en-US" sz="2000" dirty="0"/>
              <a:t>any evidence that supports the complaint as requested by the complaint resolution panel. </a:t>
            </a:r>
            <a:r>
              <a:rPr lang="en-US" sz="2000" b="1" dirty="0"/>
              <a:t>All documents shall be in Khmer. </a:t>
            </a:r>
            <a:r>
              <a:rPr lang="en-US" sz="2000" dirty="0"/>
              <a:t>Evidence shall be submitted by the deadline set by the complaint resolution panel. Any request for extension of the deadline for evidence submission shall come with an appropriate reason and </a:t>
            </a:r>
            <a:r>
              <a:rPr lang="en-US" sz="2000" b="1" dirty="0"/>
              <a:t>shall not exceed 7 (seven) working days. </a:t>
            </a:r>
          </a:p>
          <a:p>
            <a:pPr marL="457200" lvl="0" indent="-457200" algn="just">
              <a:spcBef>
                <a:spcPts val="1800"/>
              </a:spcBef>
              <a:buFont typeface="Wingdings" panose="05000000000000000000" pitchFamily="2" charset="2"/>
              <a:buChar char="§"/>
            </a:pPr>
            <a:r>
              <a:rPr lang="en-US" sz="2000" dirty="0" smtClean="0"/>
              <a:t>Take </a:t>
            </a:r>
            <a:r>
              <a:rPr lang="en-US" sz="2000" dirty="0"/>
              <a:t>responsibility before the court of law with regard to any evidence given to the complaint resolution panel; </a:t>
            </a:r>
          </a:p>
          <a:p>
            <a:pPr marL="457200" lvl="0" indent="-457200" algn="just">
              <a:spcBef>
                <a:spcPts val="1800"/>
              </a:spcBef>
              <a:buFont typeface="Wingdings" panose="05000000000000000000" pitchFamily="2" charset="2"/>
              <a:buChar char="§"/>
            </a:pPr>
            <a:r>
              <a:rPr lang="en-US" sz="2000" dirty="0" smtClean="0"/>
              <a:t>Comply </a:t>
            </a:r>
            <a:r>
              <a:rPr lang="en-US" sz="2000" dirty="0"/>
              <a:t>with the decision regarding the complaint as decided by the General Department of Taxation. </a:t>
            </a:r>
          </a:p>
          <a:p>
            <a:endParaRPr lang="en-US" sz="1800" dirty="0"/>
          </a:p>
          <a:p>
            <a:endParaRPr lang="en-US" sz="1800" i="1" dirty="0"/>
          </a:p>
          <a:p>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36</a:t>
            </a:fld>
            <a:endParaRPr lang="en-US" dirty="0"/>
          </a:p>
        </p:txBody>
      </p:sp>
      <p:sp>
        <p:nvSpPr>
          <p:cNvPr id="5" name="Title 4"/>
          <p:cNvSpPr>
            <a:spLocks noGrp="1"/>
          </p:cNvSpPr>
          <p:nvPr>
            <p:ph type="title"/>
          </p:nvPr>
        </p:nvSpPr>
        <p:spPr/>
        <p:txBody>
          <a:bodyPr>
            <a:noAutofit/>
          </a:bodyPr>
          <a:lstStyle/>
          <a:p>
            <a:r>
              <a:rPr lang="en-US" dirty="0" err="1" smtClean="0">
                <a:solidFill>
                  <a:srgbClr val="004D3F"/>
                </a:solidFill>
              </a:rPr>
              <a:t>Prakas</a:t>
            </a:r>
            <a:r>
              <a:rPr lang="en-US" dirty="0" smtClean="0">
                <a:solidFill>
                  <a:srgbClr val="004D3F"/>
                </a:solidFill>
              </a:rPr>
              <a:t> 7374 – Obligations of Taxpayers</a:t>
            </a:r>
            <a:endParaRPr lang="en-US" dirty="0">
              <a:solidFill>
                <a:srgbClr val="004D3F"/>
              </a:solidFill>
            </a:endParaRPr>
          </a:p>
        </p:txBody>
      </p:sp>
    </p:spTree>
    <p:extLst>
      <p:ext uri="{BB962C8B-B14F-4D97-AF65-F5344CB8AC3E}">
        <p14:creationId xmlns:p14="http://schemas.microsoft.com/office/powerpoint/2010/main" val="4526280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r>
              <a:rPr lang="en-US" sz="1800" dirty="0"/>
              <a:t> </a:t>
            </a:r>
          </a:p>
          <a:p>
            <a:pPr algn="just"/>
            <a:r>
              <a:rPr lang="en-US" sz="2200" dirty="0"/>
              <a:t>Notification 3435 states that in the event that the directors of enterprises with outstanding tax liabilities fail to settle them by 30 June 2015, the GDT will publish the names of the enterprises and their owners in the press, and may also take additional steps to recover the tax debt, in accordance with the LOT, such </a:t>
            </a:r>
            <a:r>
              <a:rPr lang="en-US" sz="2200" dirty="0" smtClean="0"/>
              <a:t>as:</a:t>
            </a:r>
          </a:p>
          <a:p>
            <a:pPr marL="457200" indent="-457200">
              <a:spcBef>
                <a:spcPts val="1800"/>
              </a:spcBef>
              <a:buFont typeface="Wingdings" panose="05000000000000000000" pitchFamily="2" charset="2"/>
              <a:buChar char="§"/>
            </a:pPr>
            <a:r>
              <a:rPr lang="en-US" sz="2000" dirty="0"/>
              <a:t>stopping the import-export operations of the enterprise (if applicable), </a:t>
            </a:r>
          </a:p>
          <a:p>
            <a:pPr marL="457200" indent="-457200">
              <a:spcBef>
                <a:spcPts val="1800"/>
              </a:spcBef>
              <a:buFont typeface="Wingdings" panose="05000000000000000000" pitchFamily="2" charset="2"/>
              <a:buChar char="§"/>
            </a:pPr>
            <a:r>
              <a:rPr lang="en-US" sz="2000" dirty="0"/>
              <a:t>freezing bank accounts; and,</a:t>
            </a:r>
          </a:p>
          <a:p>
            <a:pPr marL="457200" indent="-457200">
              <a:spcBef>
                <a:spcPts val="1800"/>
              </a:spcBef>
              <a:buFont typeface="Wingdings" panose="05000000000000000000" pitchFamily="2" charset="2"/>
              <a:buChar char="§"/>
            </a:pPr>
            <a:r>
              <a:rPr lang="en-US" sz="2000" dirty="0"/>
              <a:t>nullifying permits and licenses. </a:t>
            </a:r>
          </a:p>
          <a:p>
            <a:endParaRPr lang="en-US" sz="1800" i="1" dirty="0"/>
          </a:p>
          <a:p>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37</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Tax Debt – Name &amp; Shame</a:t>
            </a:r>
            <a:endParaRPr lang="en-US" dirty="0">
              <a:solidFill>
                <a:srgbClr val="004D3F"/>
              </a:solidFill>
            </a:endParaRPr>
          </a:p>
        </p:txBody>
      </p:sp>
    </p:spTree>
    <p:extLst>
      <p:ext uri="{BB962C8B-B14F-4D97-AF65-F5344CB8AC3E}">
        <p14:creationId xmlns:p14="http://schemas.microsoft.com/office/powerpoint/2010/main" val="26915005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lgn="just"/>
            <a:r>
              <a:rPr lang="en-US" sz="2200" dirty="0" smtClean="0"/>
              <a:t>Article </a:t>
            </a:r>
            <a:r>
              <a:rPr lang="en-US" sz="2200" dirty="0"/>
              <a:t>107 of the LOT provides that: </a:t>
            </a:r>
          </a:p>
          <a:p>
            <a:pPr marL="457200" indent="-457200" algn="just">
              <a:spcBef>
                <a:spcPts val="1800"/>
              </a:spcBef>
              <a:buFont typeface="Wingdings" panose="05000000000000000000" pitchFamily="2" charset="2"/>
              <a:buChar char="§"/>
            </a:pPr>
            <a:r>
              <a:rPr lang="en-US" sz="2000" dirty="0" smtClean="0"/>
              <a:t>“</a:t>
            </a:r>
            <a:r>
              <a:rPr lang="en-US" sz="2000" dirty="0"/>
              <a:t>A tax debt is due and payable within 30 days after a letter of notification for tax collection is delivered.”</a:t>
            </a:r>
          </a:p>
          <a:p>
            <a:pPr marL="457200" indent="-457200" algn="just">
              <a:spcBef>
                <a:spcPts val="1800"/>
              </a:spcBef>
              <a:buFont typeface="Wingdings" panose="05000000000000000000" pitchFamily="2" charset="2"/>
              <a:buChar char="§"/>
            </a:pPr>
            <a:r>
              <a:rPr lang="en-US" sz="2000" dirty="0" smtClean="0"/>
              <a:t>In </a:t>
            </a:r>
            <a:r>
              <a:rPr lang="en-US" sz="2000" dirty="0"/>
              <a:t>practice what this means is that the Tax Arrears Office of the GDT will issue a formal letter to a taxpayer requesting payment of a tax debt, payable within 30 days of the receipt of the letter. </a:t>
            </a:r>
          </a:p>
          <a:p>
            <a:pPr marL="457200" indent="-457200" algn="just">
              <a:spcBef>
                <a:spcPts val="1800"/>
              </a:spcBef>
              <a:buFont typeface="Wingdings" panose="05000000000000000000" pitchFamily="2" charset="2"/>
              <a:buChar char="§"/>
            </a:pPr>
            <a:r>
              <a:rPr lang="en-US" sz="2000" dirty="0" smtClean="0"/>
              <a:t>In </a:t>
            </a:r>
            <a:r>
              <a:rPr lang="en-US" sz="2000" dirty="0"/>
              <a:t>some circumstances a taxpayer may receive a letter of notification of tax collection from the GDT with respect to a reassessed tax amount that the taxpayer may be in the process of protesting</a:t>
            </a:r>
            <a:r>
              <a:rPr lang="en-US" sz="2000" dirty="0" smtClean="0"/>
              <a:t>.</a:t>
            </a:r>
            <a:endParaRPr lang="en-US" sz="16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38</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Tax Debt</a:t>
            </a:r>
            <a:endParaRPr lang="en-US" dirty="0">
              <a:solidFill>
                <a:srgbClr val="004D3F"/>
              </a:solidFill>
            </a:endParaRPr>
          </a:p>
        </p:txBody>
      </p:sp>
    </p:spTree>
    <p:extLst>
      <p:ext uri="{BB962C8B-B14F-4D97-AF65-F5344CB8AC3E}">
        <p14:creationId xmlns:p14="http://schemas.microsoft.com/office/powerpoint/2010/main" val="34879290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algn="just"/>
            <a:endParaRPr lang="en-US" sz="2200" i="1" dirty="0"/>
          </a:p>
          <a:p>
            <a:pPr marL="457200" indent="-457200" algn="just">
              <a:spcBef>
                <a:spcPts val="1800"/>
              </a:spcBef>
              <a:buFont typeface="Wingdings" panose="05000000000000000000" pitchFamily="2" charset="2"/>
              <a:buChar char="§"/>
            </a:pPr>
            <a:r>
              <a:rPr lang="en-US" sz="2000" dirty="0"/>
              <a:t>As per Article 118(4) of the LOT, the tax department within the GDT that is responsible for the tax reassessment must forward the results of the tax reassessment to the tax collection office within a period of 30 days after the issuance of the letter of notification for tax reassessment.</a:t>
            </a:r>
          </a:p>
          <a:p>
            <a:pPr marL="457200" lvl="0" indent="-457200" algn="just">
              <a:spcBef>
                <a:spcPts val="1800"/>
              </a:spcBef>
              <a:buFont typeface="Wingdings" panose="05000000000000000000" pitchFamily="2" charset="2"/>
              <a:buChar char="§"/>
            </a:pPr>
            <a:r>
              <a:rPr lang="en-US" sz="2000" dirty="0" smtClean="0"/>
              <a:t>Under </a:t>
            </a:r>
            <a:r>
              <a:rPr lang="en-US" sz="2000" dirty="0"/>
              <a:t>Article 120(3) of the LOT, the act of submitting a protest letter with respect to a tax reassessment </a:t>
            </a:r>
            <a:r>
              <a:rPr lang="en-US" sz="2000" i="1" dirty="0"/>
              <a:t>“…does not relieve the taxpayer of any obligation to pay various taxes, additional taxes and interest as specified in the letter of notification for tax collection</a:t>
            </a:r>
            <a:r>
              <a:rPr lang="en-US" sz="2000" i="1" dirty="0" smtClean="0"/>
              <a:t>.”</a:t>
            </a:r>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39</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Tax Debt</a:t>
            </a:r>
            <a:endParaRPr lang="en-US" dirty="0">
              <a:solidFill>
                <a:srgbClr val="004D3F"/>
              </a:solidFill>
            </a:endParaRPr>
          </a:p>
        </p:txBody>
      </p:sp>
    </p:spTree>
    <p:extLst>
      <p:ext uri="{BB962C8B-B14F-4D97-AF65-F5344CB8AC3E}">
        <p14:creationId xmlns:p14="http://schemas.microsoft.com/office/powerpoint/2010/main" val="20323907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algn="just"/>
            <a:r>
              <a:rPr lang="en-US" sz="2200" dirty="0" smtClean="0"/>
              <a:t>Effective Case Management is critical;</a:t>
            </a:r>
          </a:p>
          <a:p>
            <a:pPr marL="457200" indent="-457200" algn="just">
              <a:spcBef>
                <a:spcPts val="1800"/>
              </a:spcBef>
              <a:buFont typeface="Wingdings" panose="05000000000000000000" pitchFamily="2" charset="2"/>
              <a:buChar char="§"/>
            </a:pPr>
            <a:r>
              <a:rPr lang="en-US" sz="2000" dirty="0" smtClean="0"/>
              <a:t>Meeting key deadlines,</a:t>
            </a:r>
          </a:p>
          <a:p>
            <a:pPr marL="457200" indent="-457200" algn="just">
              <a:spcBef>
                <a:spcPts val="1800"/>
              </a:spcBef>
              <a:buFont typeface="Wingdings" panose="05000000000000000000" pitchFamily="2" charset="2"/>
              <a:buChar char="§"/>
            </a:pPr>
            <a:r>
              <a:rPr lang="en-US" sz="2000" dirty="0" smtClean="0"/>
              <a:t>Addressing the issues raised with valid arguments as per the taxation regulations,</a:t>
            </a:r>
          </a:p>
          <a:p>
            <a:pPr marL="457200" indent="-457200" algn="just">
              <a:spcBef>
                <a:spcPts val="1800"/>
              </a:spcBef>
              <a:buFont typeface="Wingdings" panose="05000000000000000000" pitchFamily="2" charset="2"/>
              <a:buChar char="§"/>
            </a:pPr>
            <a:r>
              <a:rPr lang="en-US" sz="2000" dirty="0" smtClean="0"/>
              <a:t>Providing sufficient supporting documentation,</a:t>
            </a:r>
          </a:p>
          <a:p>
            <a:pPr marL="457200" indent="-457200" algn="just">
              <a:spcBef>
                <a:spcPts val="1800"/>
              </a:spcBef>
              <a:buFont typeface="Wingdings" panose="05000000000000000000" pitchFamily="2" charset="2"/>
              <a:buChar char="§"/>
            </a:pPr>
            <a:r>
              <a:rPr lang="en-US" sz="2000" dirty="0" smtClean="0"/>
              <a:t>Managing debt collection</a:t>
            </a:r>
          </a:p>
          <a:p>
            <a:pPr marL="285750" indent="-285750" algn="just">
              <a:buFontTx/>
              <a:buChar char="-"/>
            </a:pPr>
            <a:endParaRPr lang="en-US" sz="2200" i="1" dirty="0"/>
          </a:p>
          <a:p>
            <a:pPr marL="285750" indent="-285750" algn="just">
              <a:buFontTx/>
              <a:buChar char="-"/>
            </a:pPr>
            <a:endParaRPr lang="en-US" sz="22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40</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Case Management</a:t>
            </a:r>
            <a:endParaRPr lang="en-US" dirty="0">
              <a:solidFill>
                <a:srgbClr val="004D3F"/>
              </a:solidFill>
            </a:endParaRPr>
          </a:p>
        </p:txBody>
      </p:sp>
    </p:spTree>
    <p:extLst>
      <p:ext uri="{BB962C8B-B14F-4D97-AF65-F5344CB8AC3E}">
        <p14:creationId xmlns:p14="http://schemas.microsoft.com/office/powerpoint/2010/main" val="37744591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684213" y="1772617"/>
            <a:ext cx="7632700" cy="2664495"/>
          </a:xfrm>
        </p:spPr>
        <p:txBody>
          <a:bodyPr>
            <a:normAutofit/>
          </a:bodyPr>
          <a:lstStyle/>
          <a:p>
            <a:r>
              <a:rPr lang="en-US" dirty="0" smtClean="0"/>
              <a:t>Labour</a:t>
            </a:r>
            <a:endParaRPr lang="en-US" dirty="0"/>
          </a:p>
        </p:txBody>
      </p:sp>
      <p:sp>
        <p:nvSpPr>
          <p:cNvPr id="2" name="AutoShape 2" descr="លទ្ធផល​រូបភាព​សម្រាប់ Question and Answ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លទ្ធផល​រូបភាព​សម្រាប់ Question and Answe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លទ្ធផល​រូបភាព​សម្រាប់ Question and Answe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លទ្ធផល​រូបភាព​សម្រាប់ Question and Answer"/>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0" descr="លទ្ធផល​រូបភាព​សម្រាប់ Tax Penalty"/>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7699073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42</a:t>
            </a:fld>
            <a:endParaRPr lang="en-US" dirty="0"/>
          </a:p>
        </p:txBody>
      </p:sp>
      <p:sp>
        <p:nvSpPr>
          <p:cNvPr id="4" name="Title 3"/>
          <p:cNvSpPr>
            <a:spLocks noGrp="1"/>
          </p:cNvSpPr>
          <p:nvPr>
            <p:ph type="title"/>
          </p:nvPr>
        </p:nvSpPr>
        <p:spPr/>
        <p:txBody>
          <a:bodyPr/>
          <a:lstStyle/>
          <a:p>
            <a:r>
              <a:rPr lang="en-US" dirty="0" smtClean="0">
                <a:solidFill>
                  <a:srgbClr val="00463C"/>
                </a:solidFill>
              </a:rPr>
              <a:t>Introduction</a:t>
            </a:r>
            <a:endParaRPr lang="en-US" dirty="0">
              <a:solidFill>
                <a:srgbClr val="00463C"/>
              </a:solidFill>
            </a:endParaRPr>
          </a:p>
        </p:txBody>
      </p:sp>
      <p:sp>
        <p:nvSpPr>
          <p:cNvPr id="5" name="Content Placeholder 4"/>
          <p:cNvSpPr>
            <a:spLocks noGrp="1"/>
          </p:cNvSpPr>
          <p:nvPr>
            <p:ph idx="1"/>
          </p:nvPr>
        </p:nvSpPr>
        <p:spPr>
          <a:xfrm>
            <a:off x="407343" y="1340767"/>
            <a:ext cx="8280920" cy="5128443"/>
          </a:xfrm>
        </p:spPr>
        <p:txBody>
          <a:bodyPr/>
          <a:lstStyle/>
          <a:p>
            <a:pPr marL="342900" indent="-342900">
              <a:spcBef>
                <a:spcPts val="1200"/>
              </a:spcBef>
              <a:buFont typeface="Wingdings" panose="05000000000000000000" pitchFamily="2" charset="2"/>
              <a:buChar char="§"/>
            </a:pPr>
            <a:r>
              <a:rPr lang="en-US" sz="2000" dirty="0"/>
              <a:t>New laws have been passed </a:t>
            </a:r>
            <a:r>
              <a:rPr lang="en-US" sz="2000" dirty="0" smtClean="0"/>
              <a:t>in 2018 that will </a:t>
            </a:r>
            <a:r>
              <a:rPr lang="en-US" sz="2000" dirty="0"/>
              <a:t>have a significant impact on employers in relation to:</a:t>
            </a:r>
          </a:p>
          <a:p>
            <a:pPr marL="914400" indent="-569913">
              <a:spcBef>
                <a:spcPts val="1200"/>
              </a:spcBef>
              <a:buFont typeface="Wingdings" panose="05000000000000000000" pitchFamily="2" charset="2"/>
              <a:buChar char="§"/>
            </a:pPr>
            <a:r>
              <a:rPr lang="en-US" sz="2000" dirty="0"/>
              <a:t>i</a:t>
            </a:r>
            <a:r>
              <a:rPr lang="en-US" sz="2000" dirty="0" smtClean="0"/>
              <a:t>ntroduction of ‘seniority payments’ to employees under unfixed duration contracts (</a:t>
            </a:r>
            <a:r>
              <a:rPr lang="en-US" sz="2000" b="1" dirty="0" smtClean="0"/>
              <a:t>UDCs</a:t>
            </a:r>
            <a:r>
              <a:rPr lang="en-US" sz="2000" dirty="0" smtClean="0"/>
              <a:t>)</a:t>
            </a:r>
          </a:p>
          <a:p>
            <a:pPr marL="914400" indent="-569913">
              <a:spcBef>
                <a:spcPts val="1200"/>
              </a:spcBef>
              <a:buFont typeface="Wingdings" panose="05000000000000000000" pitchFamily="2" charset="2"/>
              <a:buChar char="§"/>
            </a:pPr>
            <a:r>
              <a:rPr lang="en-US" sz="2000" dirty="0" smtClean="0"/>
              <a:t>introduction </a:t>
            </a:r>
            <a:r>
              <a:rPr lang="en-US" sz="2000" dirty="0"/>
              <a:t>of </a:t>
            </a:r>
            <a:r>
              <a:rPr lang="en-US" sz="2000" dirty="0" smtClean="0"/>
              <a:t>national </a:t>
            </a:r>
            <a:r>
              <a:rPr lang="en-US" sz="2000" dirty="0"/>
              <a:t>minimum </a:t>
            </a:r>
            <a:r>
              <a:rPr lang="en-US" sz="2000" dirty="0" smtClean="0"/>
              <a:t>wage</a:t>
            </a:r>
          </a:p>
          <a:p>
            <a:pPr marL="914400" indent="-569913">
              <a:spcBef>
                <a:spcPts val="1200"/>
              </a:spcBef>
              <a:buFont typeface="Wingdings" panose="05000000000000000000" pitchFamily="2" charset="2"/>
              <a:buChar char="§"/>
            </a:pPr>
            <a:r>
              <a:rPr lang="en-US" sz="2000" dirty="0"/>
              <a:t>payment of </a:t>
            </a:r>
            <a:r>
              <a:rPr lang="en-US" sz="2000" dirty="0" smtClean="0"/>
              <a:t>wages </a:t>
            </a:r>
            <a:r>
              <a:rPr lang="en-US" sz="2000" dirty="0"/>
              <a:t>twice per </a:t>
            </a:r>
            <a:r>
              <a:rPr lang="en-US" sz="2000" dirty="0" smtClean="0"/>
              <a:t>month.</a:t>
            </a:r>
          </a:p>
          <a:p>
            <a:pPr marL="342900" indent="-342900">
              <a:spcBef>
                <a:spcPts val="1200"/>
              </a:spcBef>
              <a:buFont typeface="Wingdings" panose="05000000000000000000" pitchFamily="2" charset="2"/>
              <a:buChar char="§"/>
            </a:pPr>
            <a:r>
              <a:rPr lang="en-US" sz="2000" dirty="0"/>
              <a:t>Laws are also proposed concerning:</a:t>
            </a:r>
          </a:p>
          <a:p>
            <a:pPr marL="914400" indent="-569913">
              <a:spcBef>
                <a:spcPts val="1200"/>
              </a:spcBef>
              <a:buFont typeface="Wingdings" panose="05000000000000000000" pitchFamily="2" charset="2"/>
              <a:buChar char="§"/>
            </a:pPr>
            <a:r>
              <a:rPr lang="en-US" sz="2000" dirty="0"/>
              <a:t>r</a:t>
            </a:r>
            <a:r>
              <a:rPr lang="en-US" sz="2000" dirty="0" smtClean="0"/>
              <a:t>eclassification of fixed duration contracts (</a:t>
            </a:r>
            <a:r>
              <a:rPr lang="en-US" sz="2000" b="1" dirty="0" smtClean="0"/>
              <a:t>FDCs</a:t>
            </a:r>
            <a:r>
              <a:rPr lang="en-US" sz="2000" dirty="0" smtClean="0"/>
              <a:t>)</a:t>
            </a:r>
          </a:p>
          <a:p>
            <a:pPr marL="914400" indent="-569913">
              <a:spcBef>
                <a:spcPts val="1200"/>
              </a:spcBef>
              <a:buFont typeface="Wingdings" panose="05000000000000000000" pitchFamily="2" charset="2"/>
              <a:buChar char="§"/>
            </a:pPr>
            <a:r>
              <a:rPr lang="en-US" sz="2000" dirty="0" smtClean="0"/>
              <a:t>implementation of a new NSSF </a:t>
            </a:r>
            <a:r>
              <a:rPr lang="en-US" sz="2000" dirty="0"/>
              <a:t>pension </a:t>
            </a:r>
            <a:r>
              <a:rPr lang="en-US" sz="2000" dirty="0" smtClean="0"/>
              <a:t>scheme (expected in 2019).</a:t>
            </a:r>
          </a:p>
          <a:p>
            <a:pPr marL="342900" indent="-342900">
              <a:spcBef>
                <a:spcPts val="1200"/>
              </a:spcBef>
              <a:buFont typeface="Wingdings" panose="05000000000000000000" pitchFamily="2" charset="2"/>
              <a:buChar char="§"/>
            </a:pPr>
            <a:r>
              <a:rPr lang="en-US" sz="2000" dirty="0"/>
              <a:t>These reforms will potentially have a significant impact on NGOs and associations.</a:t>
            </a:r>
          </a:p>
        </p:txBody>
      </p:sp>
    </p:spTree>
    <p:extLst>
      <p:ext uri="{BB962C8B-B14F-4D97-AF65-F5344CB8AC3E}">
        <p14:creationId xmlns:p14="http://schemas.microsoft.com/office/powerpoint/2010/main" val="35749667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350793"/>
            <a:ext cx="6858000" cy="563607"/>
          </a:xfrm>
        </p:spPr>
        <p:txBody>
          <a:bodyPr>
            <a:noAutofit/>
          </a:bodyPr>
          <a:lstStyle/>
          <a:p>
            <a:r>
              <a:rPr lang="en-US" dirty="0">
                <a:solidFill>
                  <a:srgbClr val="00463C"/>
                </a:solidFill>
              </a:rPr>
              <a:t>Outline </a:t>
            </a:r>
          </a:p>
        </p:txBody>
      </p:sp>
      <p:sp>
        <p:nvSpPr>
          <p:cNvPr id="2" name="Slide Number Placeholder 1"/>
          <p:cNvSpPr>
            <a:spLocks noGrp="1"/>
          </p:cNvSpPr>
          <p:nvPr>
            <p:ph type="sldNum" sz="quarter" idx="12"/>
          </p:nvPr>
        </p:nvSpPr>
        <p:spPr/>
        <p:txBody>
          <a:bodyPr/>
          <a:lstStyle/>
          <a:p>
            <a:fld id="{71C596F1-B6F3-4D5E-999A-8F150CF202B4}" type="slidenum">
              <a:rPr lang="en-US" smtClean="0"/>
              <a:t>43</a:t>
            </a:fld>
            <a:endParaRPr lang="en-US" dirty="0"/>
          </a:p>
        </p:txBody>
      </p:sp>
      <p:graphicFrame>
        <p:nvGraphicFramePr>
          <p:cNvPr id="11" name="Diagram 10"/>
          <p:cNvGraphicFramePr/>
          <p:nvPr>
            <p:extLst/>
          </p:nvPr>
        </p:nvGraphicFramePr>
        <p:xfrm>
          <a:off x="539552" y="1340769"/>
          <a:ext cx="7848872"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8505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350793"/>
            <a:ext cx="6858000" cy="563607"/>
          </a:xfrm>
        </p:spPr>
        <p:txBody>
          <a:bodyPr>
            <a:noAutofit/>
          </a:bodyPr>
          <a:lstStyle/>
          <a:p>
            <a:r>
              <a:rPr lang="en-US" dirty="0" smtClean="0">
                <a:solidFill>
                  <a:srgbClr val="00463C"/>
                </a:solidFill>
              </a:rPr>
              <a:t>Key Authorities</a:t>
            </a:r>
            <a:endParaRPr lang="en-US" sz="2400" dirty="0">
              <a:solidFill>
                <a:srgbClr val="00463C"/>
              </a:solidFill>
            </a:endParaRPr>
          </a:p>
        </p:txBody>
      </p:sp>
      <p:sp>
        <p:nvSpPr>
          <p:cNvPr id="2" name="Slide Number Placeholder 1"/>
          <p:cNvSpPr>
            <a:spLocks noGrp="1"/>
          </p:cNvSpPr>
          <p:nvPr>
            <p:ph type="sldNum" sz="quarter" idx="12"/>
          </p:nvPr>
        </p:nvSpPr>
        <p:spPr/>
        <p:txBody>
          <a:bodyPr/>
          <a:lstStyle/>
          <a:p>
            <a:fld id="{71C596F1-B6F3-4D5E-999A-8F150CF202B4}" type="slidenum">
              <a:rPr lang="en-US" smtClean="0"/>
              <a:t>44</a:t>
            </a:fld>
            <a:endParaRPr lang="en-US" dirty="0"/>
          </a:p>
        </p:txBody>
      </p:sp>
      <p:graphicFrame>
        <p:nvGraphicFramePr>
          <p:cNvPr id="11" name="Diagram 10"/>
          <p:cNvGraphicFramePr/>
          <p:nvPr>
            <p:extLst/>
          </p:nvPr>
        </p:nvGraphicFramePr>
        <p:xfrm>
          <a:off x="467544" y="1268760"/>
          <a:ext cx="8280920" cy="5493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71614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45</a:t>
            </a:fld>
            <a:endParaRPr lang="en-US" dirty="0"/>
          </a:p>
        </p:txBody>
      </p:sp>
      <p:sp>
        <p:nvSpPr>
          <p:cNvPr id="4" name="Title 3"/>
          <p:cNvSpPr>
            <a:spLocks noGrp="1"/>
          </p:cNvSpPr>
          <p:nvPr>
            <p:ph type="title"/>
          </p:nvPr>
        </p:nvSpPr>
        <p:spPr/>
        <p:txBody>
          <a:bodyPr/>
          <a:lstStyle/>
          <a:p>
            <a:r>
              <a:rPr lang="en-US" dirty="0">
                <a:solidFill>
                  <a:srgbClr val="004D3F"/>
                </a:solidFill>
              </a:rPr>
              <a:t>Foreign </a:t>
            </a:r>
            <a:r>
              <a:rPr lang="en-US" dirty="0" smtClean="0">
                <a:solidFill>
                  <a:srgbClr val="004D3F"/>
                </a:solidFill>
              </a:rPr>
              <a:t>Employee Obligations</a:t>
            </a:r>
            <a:endParaRPr lang="en-US" dirty="0">
              <a:solidFill>
                <a:srgbClr val="004D3F"/>
              </a:solidFill>
            </a:endParaRPr>
          </a:p>
        </p:txBody>
      </p:sp>
      <p:graphicFrame>
        <p:nvGraphicFramePr>
          <p:cNvPr id="17" name="Diagram 16"/>
          <p:cNvGraphicFramePr/>
          <p:nvPr>
            <p:extLst>
              <p:ext uri="{D42A27DB-BD31-4B8C-83A1-F6EECF244321}">
                <p14:modId xmlns:p14="http://schemas.microsoft.com/office/powerpoint/2010/main" val="2525785491"/>
              </p:ext>
            </p:extLst>
          </p:nvPr>
        </p:nvGraphicFramePr>
        <p:xfrm>
          <a:off x="539552" y="1340769"/>
          <a:ext cx="8280920" cy="5128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87643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solidFill>
                  <a:schemeClr val="bg2"/>
                </a:solidFill>
              </a:rPr>
              <a:t>Health care insurance – implemented in 2016 </a:t>
            </a:r>
          </a:p>
          <a:p>
            <a:endParaRPr lang="en-US" dirty="0"/>
          </a:p>
        </p:txBody>
      </p:sp>
      <p:sp>
        <p:nvSpPr>
          <p:cNvPr id="3" name="Slide Number Placeholder 2"/>
          <p:cNvSpPr>
            <a:spLocks noGrp="1"/>
          </p:cNvSpPr>
          <p:nvPr>
            <p:ph type="sldNum" sz="quarter" idx="12"/>
          </p:nvPr>
        </p:nvSpPr>
        <p:spPr/>
        <p:txBody>
          <a:bodyPr/>
          <a:lstStyle/>
          <a:p>
            <a:fld id="{71C596F1-B6F3-4D5E-999A-8F150CF202B4}" type="slidenum">
              <a:rPr lang="en-US" smtClean="0"/>
              <a:t>46</a:t>
            </a:fld>
            <a:endParaRPr lang="en-US" dirty="0"/>
          </a:p>
        </p:txBody>
      </p:sp>
      <p:sp>
        <p:nvSpPr>
          <p:cNvPr id="4" name="Title 3"/>
          <p:cNvSpPr>
            <a:spLocks noGrp="1"/>
          </p:cNvSpPr>
          <p:nvPr>
            <p:ph type="title"/>
          </p:nvPr>
        </p:nvSpPr>
        <p:spPr/>
        <p:txBody>
          <a:bodyPr/>
          <a:lstStyle/>
          <a:p>
            <a:r>
              <a:rPr lang="en-US" dirty="0" smtClean="0"/>
              <a:t>NSSF Scheme</a:t>
            </a:r>
            <a:endParaRPr lang="en-US" dirty="0"/>
          </a:p>
        </p:txBody>
      </p:sp>
      <p:grpSp>
        <p:nvGrpSpPr>
          <p:cNvPr id="5" name="Group 4"/>
          <p:cNvGrpSpPr/>
          <p:nvPr/>
        </p:nvGrpSpPr>
        <p:grpSpPr>
          <a:xfrm>
            <a:off x="467544" y="1515010"/>
            <a:ext cx="8268010" cy="4938326"/>
            <a:chOff x="576782" y="1628800"/>
            <a:chExt cx="8268010" cy="4938326"/>
          </a:xfrm>
        </p:grpSpPr>
        <p:grpSp>
          <p:nvGrpSpPr>
            <p:cNvPr id="8" name="Group 7"/>
            <p:cNvGrpSpPr/>
            <p:nvPr/>
          </p:nvGrpSpPr>
          <p:grpSpPr>
            <a:xfrm>
              <a:off x="576782" y="1628800"/>
              <a:ext cx="8268009" cy="1205724"/>
              <a:chOff x="3027" y="3463"/>
              <a:chExt cx="8418880" cy="1205724"/>
            </a:xfrm>
          </p:grpSpPr>
          <p:sp>
            <p:nvSpPr>
              <p:cNvPr id="9" name="Rounded Rectangle 8"/>
              <p:cNvSpPr/>
              <p:nvPr/>
            </p:nvSpPr>
            <p:spPr>
              <a:xfrm>
                <a:off x="3027" y="3463"/>
                <a:ext cx="8418880" cy="1205724"/>
              </a:xfrm>
              <a:prstGeom prst="roundRect">
                <a:avLst>
                  <a:gd name="adj" fmla="val 10000"/>
                </a:avLst>
              </a:prstGeom>
              <a:solidFill>
                <a:srgbClr val="EBE728"/>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38341" y="38777"/>
                <a:ext cx="8348252" cy="11350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b="1" kern="1200" dirty="0" smtClean="0">
                    <a:solidFill>
                      <a:srgbClr val="00463C"/>
                    </a:solidFill>
                  </a:rPr>
                  <a:t>NSSF Scheme</a:t>
                </a:r>
                <a:endParaRPr lang="en-US" sz="2800" b="1" kern="1200" dirty="0">
                  <a:solidFill>
                    <a:srgbClr val="00463C"/>
                  </a:solidFill>
                </a:endParaRPr>
              </a:p>
            </p:txBody>
          </p:sp>
        </p:grpSp>
        <p:grpSp>
          <p:nvGrpSpPr>
            <p:cNvPr id="11" name="Group 10"/>
            <p:cNvGrpSpPr/>
            <p:nvPr/>
          </p:nvGrpSpPr>
          <p:grpSpPr>
            <a:xfrm>
              <a:off x="576783" y="2981223"/>
              <a:ext cx="2657474" cy="3585903"/>
              <a:chOff x="-18098" y="1481322"/>
              <a:chExt cx="2657474" cy="3585903"/>
            </a:xfrm>
            <a:solidFill>
              <a:schemeClr val="bg1">
                <a:lumMod val="85000"/>
              </a:schemeClr>
            </a:solidFill>
          </p:grpSpPr>
          <p:sp>
            <p:nvSpPr>
              <p:cNvPr id="12" name="Rounded Rectangle 11"/>
              <p:cNvSpPr/>
              <p:nvPr/>
            </p:nvSpPr>
            <p:spPr>
              <a:xfrm>
                <a:off x="-18098" y="1481322"/>
                <a:ext cx="2657474" cy="3585903"/>
              </a:xfrm>
              <a:prstGeom prst="roundRect">
                <a:avLst>
                  <a:gd name="adj" fmla="val 1000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Rounded Rectangle 4"/>
              <p:cNvSpPr/>
              <p:nvPr/>
            </p:nvSpPr>
            <p:spPr>
              <a:xfrm>
                <a:off x="80862" y="1616912"/>
                <a:ext cx="2501804" cy="318465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200" kern="1200" dirty="0" smtClean="0">
                    <a:solidFill>
                      <a:schemeClr val="tx1"/>
                    </a:solidFill>
                  </a:rPr>
                  <a:t>Occupational risk insurance  </a:t>
                </a:r>
              </a:p>
              <a:p>
                <a:pPr lvl="0" algn="ctr" defTabSz="1422400">
                  <a:lnSpc>
                    <a:spcPct val="90000"/>
                  </a:lnSpc>
                  <a:spcBef>
                    <a:spcPct val="0"/>
                  </a:spcBef>
                  <a:spcAft>
                    <a:spcPct val="35000"/>
                  </a:spcAft>
                </a:pPr>
                <a:r>
                  <a:rPr lang="en-US" sz="2200" kern="1200" dirty="0" smtClean="0">
                    <a:solidFill>
                      <a:schemeClr val="tx1"/>
                    </a:solidFill>
                  </a:rPr>
                  <a:t>(2008) </a:t>
                </a:r>
                <a:endParaRPr lang="en-US" sz="2200" kern="1200" dirty="0">
                  <a:solidFill>
                    <a:schemeClr val="tx1"/>
                  </a:solidFill>
                </a:endParaRPr>
              </a:p>
            </p:txBody>
          </p:sp>
        </p:grpSp>
        <p:grpSp>
          <p:nvGrpSpPr>
            <p:cNvPr id="14" name="Group 13"/>
            <p:cNvGrpSpPr/>
            <p:nvPr/>
          </p:nvGrpSpPr>
          <p:grpSpPr>
            <a:xfrm>
              <a:off x="3346869" y="2961143"/>
              <a:ext cx="2657474" cy="3585903"/>
              <a:chOff x="2883730" y="1539076"/>
              <a:chExt cx="2657474" cy="3585903"/>
            </a:xfrm>
            <a:solidFill>
              <a:schemeClr val="bg1">
                <a:lumMod val="85000"/>
              </a:schemeClr>
            </a:solidFill>
          </p:grpSpPr>
          <p:sp>
            <p:nvSpPr>
              <p:cNvPr id="15" name="Rounded Rectangle 14"/>
              <p:cNvSpPr/>
              <p:nvPr/>
            </p:nvSpPr>
            <p:spPr>
              <a:xfrm>
                <a:off x="2883730" y="1539076"/>
                <a:ext cx="2657474" cy="3585903"/>
              </a:xfrm>
              <a:prstGeom prst="roundRect">
                <a:avLst>
                  <a:gd name="adj" fmla="val 1000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Rounded Rectangle 4"/>
              <p:cNvSpPr/>
              <p:nvPr/>
            </p:nvSpPr>
            <p:spPr>
              <a:xfrm>
                <a:off x="2961565" y="1616911"/>
                <a:ext cx="2501804" cy="343023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200" kern="1200" dirty="0" smtClean="0">
                    <a:solidFill>
                      <a:schemeClr val="tx1"/>
                    </a:solidFill>
                  </a:rPr>
                  <a:t>Health care insurance </a:t>
                </a:r>
              </a:p>
              <a:p>
                <a:pPr lvl="0" algn="ctr" defTabSz="1422400">
                  <a:lnSpc>
                    <a:spcPct val="90000"/>
                  </a:lnSpc>
                  <a:spcBef>
                    <a:spcPct val="0"/>
                  </a:spcBef>
                  <a:spcAft>
                    <a:spcPct val="35000"/>
                  </a:spcAft>
                </a:pPr>
                <a:r>
                  <a:rPr lang="en-US" sz="2200" dirty="0" smtClean="0">
                    <a:solidFill>
                      <a:schemeClr val="tx1"/>
                    </a:solidFill>
                  </a:rPr>
                  <a:t>(</a:t>
                </a:r>
                <a:r>
                  <a:rPr lang="en-US" sz="2200" kern="1200" dirty="0" smtClean="0">
                    <a:solidFill>
                      <a:schemeClr val="tx1"/>
                    </a:solidFill>
                  </a:rPr>
                  <a:t>2016)</a:t>
                </a:r>
                <a:endParaRPr lang="en-US" sz="2200" kern="1200" dirty="0">
                  <a:solidFill>
                    <a:schemeClr val="tx1"/>
                  </a:solidFill>
                </a:endParaRPr>
              </a:p>
            </p:txBody>
          </p:sp>
        </p:grpSp>
        <p:grpSp>
          <p:nvGrpSpPr>
            <p:cNvPr id="17" name="Group 16"/>
            <p:cNvGrpSpPr/>
            <p:nvPr/>
          </p:nvGrpSpPr>
          <p:grpSpPr>
            <a:xfrm>
              <a:off x="6187318" y="2961142"/>
              <a:ext cx="2657474" cy="3585903"/>
              <a:chOff x="5764433" y="1539076"/>
              <a:chExt cx="2657474" cy="3585903"/>
            </a:xfrm>
            <a:solidFill>
              <a:schemeClr val="bg1">
                <a:lumMod val="85000"/>
              </a:schemeClr>
            </a:solidFill>
          </p:grpSpPr>
          <p:sp>
            <p:nvSpPr>
              <p:cNvPr id="18" name="Rounded Rectangle 17"/>
              <p:cNvSpPr/>
              <p:nvPr/>
            </p:nvSpPr>
            <p:spPr>
              <a:xfrm>
                <a:off x="5764433" y="1539076"/>
                <a:ext cx="2657474" cy="3585903"/>
              </a:xfrm>
              <a:prstGeom prst="roundRect">
                <a:avLst>
                  <a:gd name="adj" fmla="val 1000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Rounded Rectangle 4"/>
              <p:cNvSpPr/>
              <p:nvPr/>
            </p:nvSpPr>
            <p:spPr>
              <a:xfrm>
                <a:off x="5842268" y="1616911"/>
                <a:ext cx="2501804" cy="343023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200" kern="1200" dirty="0" smtClean="0">
                    <a:solidFill>
                      <a:schemeClr val="tx1"/>
                    </a:solidFill>
                  </a:rPr>
                  <a:t>Pension</a:t>
                </a:r>
              </a:p>
              <a:p>
                <a:pPr lvl="0" algn="ctr" defTabSz="1422400">
                  <a:lnSpc>
                    <a:spcPct val="90000"/>
                  </a:lnSpc>
                  <a:spcBef>
                    <a:spcPct val="0"/>
                  </a:spcBef>
                  <a:spcAft>
                    <a:spcPct val="35000"/>
                  </a:spcAft>
                </a:pPr>
                <a:r>
                  <a:rPr lang="en-US" sz="2200" kern="1200" dirty="0" smtClean="0">
                    <a:solidFill>
                      <a:schemeClr val="tx1"/>
                    </a:solidFill>
                  </a:rPr>
                  <a:t>(expected 2019)</a:t>
                </a:r>
                <a:endParaRPr lang="en-US" sz="2200" kern="1200" dirty="0">
                  <a:solidFill>
                    <a:schemeClr val="tx1"/>
                  </a:solidFill>
                </a:endParaRPr>
              </a:p>
            </p:txBody>
          </p:sp>
        </p:grpSp>
      </p:grpSp>
    </p:spTree>
    <p:extLst>
      <p:ext uri="{BB962C8B-B14F-4D97-AF65-F5344CB8AC3E}">
        <p14:creationId xmlns:p14="http://schemas.microsoft.com/office/powerpoint/2010/main" val="16881707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47</a:t>
            </a:fld>
            <a:endParaRPr lang="en-US" dirty="0"/>
          </a:p>
        </p:txBody>
      </p:sp>
      <p:sp>
        <p:nvSpPr>
          <p:cNvPr id="4" name="Title 3"/>
          <p:cNvSpPr>
            <a:spLocks noGrp="1"/>
          </p:cNvSpPr>
          <p:nvPr>
            <p:ph type="title"/>
          </p:nvPr>
        </p:nvSpPr>
        <p:spPr/>
        <p:txBody>
          <a:bodyPr/>
          <a:lstStyle/>
          <a:p>
            <a:r>
              <a:rPr lang="en-US" dirty="0" smtClean="0"/>
              <a:t>Large Employer Obligations </a:t>
            </a:r>
            <a:endParaRPr lang="en-US" dirty="0"/>
          </a:p>
        </p:txBody>
      </p:sp>
      <p:graphicFrame>
        <p:nvGraphicFramePr>
          <p:cNvPr id="11" name="Diagram 10"/>
          <p:cNvGraphicFramePr/>
          <p:nvPr>
            <p:extLst>
              <p:ext uri="{D42A27DB-BD31-4B8C-83A1-F6EECF244321}">
                <p14:modId xmlns:p14="http://schemas.microsoft.com/office/powerpoint/2010/main" val="4190726465"/>
              </p:ext>
            </p:extLst>
          </p:nvPr>
        </p:nvGraphicFramePr>
        <p:xfrm>
          <a:off x="467544" y="1396902"/>
          <a:ext cx="8280920" cy="5128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55426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48</a:t>
            </a:fld>
            <a:endParaRPr lang="en-US" dirty="0"/>
          </a:p>
        </p:txBody>
      </p:sp>
      <p:sp>
        <p:nvSpPr>
          <p:cNvPr id="4" name="Title 3"/>
          <p:cNvSpPr>
            <a:spLocks noGrp="1"/>
          </p:cNvSpPr>
          <p:nvPr>
            <p:ph type="title"/>
          </p:nvPr>
        </p:nvSpPr>
        <p:spPr/>
        <p:txBody>
          <a:bodyPr/>
          <a:lstStyle/>
          <a:p>
            <a:r>
              <a:rPr lang="en-US" dirty="0"/>
              <a:t>Periodic Filing </a:t>
            </a:r>
            <a:r>
              <a:rPr lang="en-US" dirty="0" smtClean="0"/>
              <a:t>Calendar</a:t>
            </a:r>
            <a:endParaRPr lang="en-US" dirty="0"/>
          </a:p>
        </p:txBody>
      </p:sp>
      <p:graphicFrame>
        <p:nvGraphicFramePr>
          <p:cNvPr id="5" name="Content Placeholder 3"/>
          <p:cNvGraphicFramePr>
            <a:graphicFrameLocks noGrp="1"/>
          </p:cNvGraphicFramePr>
          <p:nvPr>
            <p:ph idx="1"/>
            <p:extLst/>
          </p:nvPr>
        </p:nvGraphicFramePr>
        <p:xfrm>
          <a:off x="457200" y="1196755"/>
          <a:ext cx="8435280" cy="4731263"/>
        </p:xfrm>
        <a:graphic>
          <a:graphicData uri="http://schemas.openxmlformats.org/drawingml/2006/table">
            <a:tbl>
              <a:tblPr firstRow="1" bandRow="1">
                <a:tableStyleId>{5940675A-B579-460E-94D1-54222C63F5DA}</a:tableStyleId>
              </a:tblPr>
              <a:tblGrid>
                <a:gridCol w="2108820"/>
                <a:gridCol w="2108820"/>
                <a:gridCol w="2108820"/>
                <a:gridCol w="2108820"/>
              </a:tblGrid>
              <a:tr h="247665">
                <a:tc>
                  <a:txBody>
                    <a:bodyPr/>
                    <a:lstStyle/>
                    <a:p>
                      <a:pPr algn="ctr"/>
                      <a:r>
                        <a:rPr lang="en-US" sz="900" b="1" dirty="0" smtClean="0">
                          <a:solidFill>
                            <a:schemeClr val="bg1"/>
                          </a:solidFill>
                        </a:rPr>
                        <a:t>January</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algn="ctr"/>
                      <a:r>
                        <a:rPr lang="en-US" sz="900" b="1" dirty="0" smtClean="0">
                          <a:solidFill>
                            <a:schemeClr val="bg1"/>
                          </a:solidFill>
                        </a:rPr>
                        <a:t>February</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algn="ctr"/>
                      <a:r>
                        <a:rPr lang="en-US" sz="900" b="1" dirty="0" smtClean="0">
                          <a:solidFill>
                            <a:schemeClr val="bg1"/>
                          </a:solidFill>
                        </a:rPr>
                        <a:t>March</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algn="ctr"/>
                      <a:r>
                        <a:rPr lang="en-US" sz="900" b="1" dirty="0" smtClean="0">
                          <a:solidFill>
                            <a:schemeClr val="bg1"/>
                          </a:solidFill>
                        </a:rPr>
                        <a:t>April</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r>
              <a:tr h="1336508">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a:t>
                      </a:r>
                      <a:r>
                        <a:rPr lang="en-US" sz="900" kern="1200" baseline="0" dirty="0" smtClean="0">
                          <a:solidFill>
                            <a:schemeClr val="tx1"/>
                          </a:solidFill>
                          <a:effectLst/>
                          <a:latin typeface="+mn-lt"/>
                          <a:ea typeface="+mn-ea"/>
                          <a:cs typeface="+mn-cs"/>
                        </a:rPr>
                        <a:t> </a:t>
                      </a:r>
                      <a:r>
                        <a:rPr lang="en-US" sz="900" kern="1200" dirty="0" smtClean="0">
                          <a:solidFill>
                            <a:schemeClr val="tx1"/>
                          </a:solidFill>
                          <a:effectLst/>
                          <a:latin typeface="+mn-lt"/>
                          <a:ea typeface="+mn-ea"/>
                          <a:cs typeface="+mn-cs"/>
                        </a:rPr>
                        <a:t>to the NSSF</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Health certificate for foreign employees (before applying for work permit)</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Report on employment of disabled persons to MLVT and MOSAVYR (if there are 100+ employees) (by 31st)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E800"/>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b="1" dirty="0" smtClean="0">
                        <a:solidFill>
                          <a:schemeClr val="bg1">
                            <a:lumMod val="95000"/>
                          </a:schemeClr>
                        </a:solidFill>
                      </a:endParaRPr>
                    </a:p>
                    <a:p>
                      <a:pPr marL="0" indent="0" algn="ctr">
                        <a:buFont typeface="Arial" pitchFamily="34" charset="0"/>
                        <a:buNone/>
                      </a:pP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a:t>
                      </a:r>
                      <a:r>
                        <a:rPr lang="en-US" sz="900" kern="1200" baseline="0" dirty="0" smtClean="0">
                          <a:solidFill>
                            <a:schemeClr val="tx1"/>
                          </a:solidFill>
                          <a:effectLst/>
                          <a:latin typeface="+mn-lt"/>
                          <a:ea typeface="+mn-ea"/>
                          <a:cs typeface="+mn-cs"/>
                        </a:rPr>
                        <a:t> </a:t>
                      </a:r>
                      <a:r>
                        <a:rPr lang="en-US" sz="900" kern="1200" dirty="0" smtClean="0">
                          <a:solidFill>
                            <a:schemeClr val="tx1"/>
                          </a:solidFill>
                          <a:effectLst/>
                          <a:latin typeface="+mn-lt"/>
                          <a:ea typeface="+mn-ea"/>
                          <a:cs typeface="+mn-cs"/>
                        </a:rPr>
                        <a:t>to the NSSF</a:t>
                      </a:r>
                      <a:endParaRPr lang="en-US" sz="900" b="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b="0" dirty="0" smtClean="0">
                          <a:solidFill>
                            <a:schemeClr val="tx1"/>
                          </a:solidFill>
                        </a:rPr>
                        <a:t>Foreign</a:t>
                      </a:r>
                      <a:r>
                        <a:rPr lang="en-US" sz="900" b="0" baseline="0" dirty="0" smtClean="0">
                          <a:solidFill>
                            <a:schemeClr val="tx1"/>
                          </a:solidFill>
                        </a:rPr>
                        <a:t> </a:t>
                      </a:r>
                      <a:r>
                        <a:rPr lang="en-US" sz="900" b="0" dirty="0" smtClean="0">
                          <a:solidFill>
                            <a:schemeClr val="tx1"/>
                          </a:solidFill>
                        </a:rPr>
                        <a:t>Work Permits (by</a:t>
                      </a:r>
                      <a:r>
                        <a:rPr lang="en-US" sz="900" b="0" baseline="0" dirty="0" smtClean="0">
                          <a:solidFill>
                            <a:schemeClr val="tx1"/>
                          </a:solidFill>
                        </a:rPr>
                        <a:t> 31st)</a:t>
                      </a:r>
                      <a:endParaRPr lang="en-US" sz="900" b="0" dirty="0" smtClean="0">
                        <a:solidFill>
                          <a:schemeClr val="tx1"/>
                        </a:solidFill>
                      </a:endParaRPr>
                    </a:p>
                    <a:p>
                      <a:pPr marL="0" indent="0" algn="ctr">
                        <a:buFont typeface="Arial" pitchFamily="34" charset="0"/>
                        <a:buNone/>
                      </a:pPr>
                      <a:endParaRPr lang="en-US" sz="9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E800"/>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b="1" dirty="0" smtClean="0">
                        <a:solidFill>
                          <a:schemeClr val="bg1">
                            <a:lumMod val="95000"/>
                          </a:schemeClr>
                        </a:solidFill>
                      </a:endParaRPr>
                    </a:p>
                    <a:p>
                      <a:pPr marL="0" indent="0" algn="ctr">
                        <a:buFont typeface="Arial" pitchFamily="34" charset="0"/>
                        <a:buNone/>
                      </a:pP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7665">
                <a:tc>
                  <a:txBody>
                    <a:bodyPr/>
                    <a:lstStyle/>
                    <a:p>
                      <a:pPr algn="ctr"/>
                      <a:r>
                        <a:rPr lang="en-US" sz="900" b="1" dirty="0" smtClean="0">
                          <a:solidFill>
                            <a:schemeClr val="bg1"/>
                          </a:solidFill>
                        </a:rPr>
                        <a:t>May</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June</a:t>
                      </a:r>
                      <a:r>
                        <a:rPr lang="en-US" sz="900" b="1" baseline="0" dirty="0" smtClean="0">
                          <a:solidFill>
                            <a:schemeClr val="bg1"/>
                          </a:solidFill>
                        </a:rPr>
                        <a:t> </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July</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August</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r>
              <a:tr h="756250">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900"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endParaRPr lang="en-US" sz="900" b="1"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7665">
                <a:tc>
                  <a:txBody>
                    <a:bodyPr/>
                    <a:lstStyle/>
                    <a:p>
                      <a:pPr algn="ctr"/>
                      <a:r>
                        <a:rPr lang="en-US" sz="900" b="1" dirty="0" smtClean="0">
                          <a:solidFill>
                            <a:schemeClr val="bg1"/>
                          </a:solidFill>
                        </a:rPr>
                        <a:t>September</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October</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November</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c>
                  <a:txBody>
                    <a:bodyPr/>
                    <a:lstStyle/>
                    <a:p>
                      <a:pPr algn="ctr"/>
                      <a:r>
                        <a:rPr lang="en-US" sz="900" b="1" dirty="0" smtClean="0">
                          <a:solidFill>
                            <a:schemeClr val="bg1"/>
                          </a:solidFill>
                        </a:rPr>
                        <a:t>December</a:t>
                      </a:r>
                      <a:endParaRPr lang="en-US" sz="9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D3F"/>
                    </a:solidFill>
                  </a:tcPr>
                </a:tc>
              </a:tr>
              <a:tr h="1253150">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b="1" dirty="0" smtClean="0">
                        <a:solidFill>
                          <a:schemeClr val="bg1">
                            <a:lumMod val="95000"/>
                          </a:schemeClr>
                        </a:solidFill>
                      </a:endParaRPr>
                    </a:p>
                    <a:p>
                      <a:pPr marL="0" indent="0" algn="ctr">
                        <a:buFont typeface="Arial" pitchFamily="34" charset="0"/>
                        <a:buNone/>
                      </a:pPr>
                      <a:endParaRPr lang="en-US" sz="900" dirty="0" smtClean="0"/>
                    </a:p>
                    <a:p>
                      <a:pPr marL="0" indent="0" algn="ctr">
                        <a:buFont typeface="Arial" pitchFamily="34" charset="0"/>
                        <a:buNone/>
                      </a:pPr>
                      <a:endParaRPr lang="en-US" sz="900" dirty="0" smtClean="0"/>
                    </a:p>
                    <a:p>
                      <a:pPr marL="0" indent="0" algn="ctr">
                        <a:buFont typeface="Arial" pitchFamily="34" charset="0"/>
                        <a:buNone/>
                      </a:pPr>
                      <a:endParaRPr lang="en-US" sz="900" dirty="0" smtClean="0"/>
                    </a:p>
                    <a:p>
                      <a:pPr marL="0" indent="0" algn="ctr">
                        <a:buFont typeface="Arial" pitchFamily="34" charset="0"/>
                        <a:buNone/>
                      </a:pPr>
                      <a:endParaRPr lang="en-US" sz="900" dirty="0" smtClean="0"/>
                    </a:p>
                    <a:p>
                      <a:pPr marL="0" indent="0" algn="ctr">
                        <a:buFont typeface="Arial" pitchFamily="34" charset="0"/>
                        <a:buNone/>
                      </a:pP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Deadline of training of apprentices (if there are 61+ employees) (by 31st)</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kern="1200" dirty="0" smtClean="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b="1" dirty="0" smtClean="0">
                        <a:solidFill>
                          <a:schemeClr val="bg1">
                            <a:lumMod val="95000"/>
                          </a:schemeClr>
                        </a:solidFill>
                      </a:endParaRPr>
                    </a:p>
                    <a:p>
                      <a:pPr marL="0" indent="0" algn="ctr">
                        <a:buFont typeface="Arial" pitchFamily="34" charset="0"/>
                        <a:buNone/>
                      </a:pP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BE728"/>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b="0" dirty="0" smtClean="0">
                          <a:solidFill>
                            <a:schemeClr val="tx1"/>
                          </a:solidFill>
                        </a:rPr>
                        <a:t>Foreign Employee Quota (by 30th</a:t>
                      </a:r>
                      <a:r>
                        <a:rPr lang="en-US" sz="900" b="0" baseline="0" dirty="0" smtClean="0">
                          <a:solidFill>
                            <a:schemeClr val="tx1"/>
                          </a:solidFill>
                        </a:rPr>
                        <a:t>)</a:t>
                      </a:r>
                      <a:endParaRPr lang="en-US" sz="900" b="0" dirty="0" smtClean="0">
                        <a:solidFill>
                          <a:schemeClr val="tx1"/>
                        </a:solidFill>
                      </a:endParaRPr>
                    </a:p>
                    <a:p>
                      <a:pPr marL="0" indent="0" algn="ctr">
                        <a:buFont typeface="Arial" pitchFamily="34" charset="0"/>
                        <a:buNone/>
                      </a:pPr>
                      <a:endParaRPr lang="en-US" sz="9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BE728"/>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tax returns (by 20th)</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900" kern="1200" dirty="0" smtClean="0">
                          <a:solidFill>
                            <a:schemeClr val="tx1"/>
                          </a:solidFill>
                          <a:effectLst/>
                          <a:latin typeface="+mn-lt"/>
                          <a:ea typeface="+mn-ea"/>
                          <a:cs typeface="+mn-cs"/>
                        </a:rPr>
                        <a:t>Monthly contribution (by 15th) and report (by 20th) to the NSSF</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US" sz="900" b="1" dirty="0" smtClean="0">
                        <a:solidFill>
                          <a:schemeClr val="bg1">
                            <a:lumMod val="95000"/>
                          </a:schemeClr>
                        </a:solidFill>
                      </a:endParaRPr>
                    </a:p>
                    <a:p>
                      <a:pPr marL="0" indent="0" algn="ctr">
                        <a:buFont typeface="Arial" pitchFamily="34" charset="0"/>
                        <a:buNone/>
                      </a:pP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6" name="Rectangle 5"/>
          <p:cNvSpPr/>
          <p:nvPr/>
        </p:nvSpPr>
        <p:spPr>
          <a:xfrm>
            <a:off x="359683" y="5975702"/>
            <a:ext cx="8532797" cy="584775"/>
          </a:xfrm>
          <a:prstGeom prst="rect">
            <a:avLst/>
          </a:prstGeom>
        </p:spPr>
        <p:txBody>
          <a:bodyPr wrap="square">
            <a:spAutoFit/>
          </a:bodyPr>
          <a:lstStyle/>
          <a:p>
            <a:pPr fontAlgn="auto">
              <a:spcBef>
                <a:spcPts val="0"/>
              </a:spcBef>
              <a:spcAft>
                <a:spcPts val="0"/>
              </a:spcAft>
              <a:defRPr/>
            </a:pPr>
            <a:r>
              <a:rPr lang="en-GB" sz="1600" b="1" dirty="0">
                <a:latin typeface="+mn-lt"/>
                <a:cs typeface="+mn-cs"/>
              </a:rPr>
              <a:t>Note: </a:t>
            </a:r>
            <a:r>
              <a:rPr lang="en-GB" sz="1600" dirty="0">
                <a:latin typeface="+mn-lt"/>
                <a:cs typeface="+mn-cs"/>
              </a:rPr>
              <a:t>In addition to the above, </a:t>
            </a:r>
            <a:r>
              <a:rPr lang="en-GB" sz="1600" dirty="0" smtClean="0">
                <a:latin typeface="+mn-lt"/>
                <a:cs typeface="+mn-cs"/>
              </a:rPr>
              <a:t>election of shop stewards (15 days before expiration of the current term and on biannual basis). </a:t>
            </a:r>
          </a:p>
        </p:txBody>
      </p:sp>
    </p:spTree>
    <p:extLst>
      <p:ext uri="{BB962C8B-B14F-4D97-AF65-F5344CB8AC3E}">
        <p14:creationId xmlns:p14="http://schemas.microsoft.com/office/powerpoint/2010/main" val="1121489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350793"/>
            <a:ext cx="6858000" cy="563607"/>
          </a:xfrm>
        </p:spPr>
        <p:txBody>
          <a:bodyPr>
            <a:noAutofit/>
          </a:bodyPr>
          <a:lstStyle/>
          <a:p>
            <a:r>
              <a:rPr lang="en-US" dirty="0">
                <a:solidFill>
                  <a:srgbClr val="00463C"/>
                </a:solidFill>
              </a:rPr>
              <a:t>Outline </a:t>
            </a:r>
            <a:endParaRPr lang="en-US" sz="2200" dirty="0">
              <a:solidFill>
                <a:srgbClr val="00463C"/>
              </a:solidFill>
            </a:endParaRPr>
          </a:p>
        </p:txBody>
      </p:sp>
      <p:sp>
        <p:nvSpPr>
          <p:cNvPr id="2" name="Slide Number Placeholder 1"/>
          <p:cNvSpPr>
            <a:spLocks noGrp="1"/>
          </p:cNvSpPr>
          <p:nvPr>
            <p:ph type="sldNum" sz="quarter" idx="12"/>
          </p:nvPr>
        </p:nvSpPr>
        <p:spPr/>
        <p:txBody>
          <a:bodyPr/>
          <a:lstStyle/>
          <a:p>
            <a:fld id="{71C596F1-B6F3-4D5E-999A-8F150CF202B4}" type="slidenum">
              <a:rPr lang="en-US" smtClean="0"/>
              <a:t>49</a:t>
            </a:fld>
            <a:endParaRPr lang="en-US" dirty="0"/>
          </a:p>
        </p:txBody>
      </p:sp>
      <p:graphicFrame>
        <p:nvGraphicFramePr>
          <p:cNvPr id="11" name="Diagram 10"/>
          <p:cNvGraphicFramePr/>
          <p:nvPr>
            <p:extLst/>
          </p:nvPr>
        </p:nvGraphicFramePr>
        <p:xfrm>
          <a:off x="539552" y="1340769"/>
          <a:ext cx="7848872"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30536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50</a:t>
            </a:fld>
            <a:endParaRPr lang="en-US" dirty="0"/>
          </a:p>
        </p:txBody>
      </p:sp>
      <p:sp>
        <p:nvSpPr>
          <p:cNvPr id="4" name="Title 3"/>
          <p:cNvSpPr>
            <a:spLocks noGrp="1"/>
          </p:cNvSpPr>
          <p:nvPr>
            <p:ph type="title"/>
          </p:nvPr>
        </p:nvSpPr>
        <p:spPr>
          <a:xfrm>
            <a:off x="407343" y="404663"/>
            <a:ext cx="6612929" cy="504057"/>
          </a:xfrm>
        </p:spPr>
        <p:txBody>
          <a:bodyPr/>
          <a:lstStyle/>
          <a:p>
            <a:r>
              <a:rPr lang="en-US" dirty="0" smtClean="0">
                <a:solidFill>
                  <a:srgbClr val="00463C"/>
                </a:solidFill>
              </a:rPr>
              <a:t/>
            </a:r>
            <a:br>
              <a:rPr lang="en-US" dirty="0" smtClean="0">
                <a:solidFill>
                  <a:srgbClr val="00463C"/>
                </a:solidFill>
              </a:rPr>
            </a:br>
            <a:r>
              <a:rPr lang="en-US" dirty="0">
                <a:solidFill>
                  <a:srgbClr val="00463C"/>
                </a:solidFill>
              </a:rPr>
              <a:t>Minimum Wage for GTF Sectors </a:t>
            </a:r>
            <a:br>
              <a:rPr lang="en-US" dirty="0">
                <a:solidFill>
                  <a:srgbClr val="00463C"/>
                </a:solidFill>
              </a:rPr>
            </a:br>
            <a:r>
              <a:rPr lang="en-US" dirty="0" smtClean="0">
                <a:solidFill>
                  <a:srgbClr val="00463C"/>
                </a:solidFill>
              </a:rPr>
              <a:t> </a:t>
            </a:r>
            <a:endParaRPr lang="en-US" dirty="0">
              <a:solidFill>
                <a:srgbClr val="00463C"/>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343" y="1700808"/>
            <a:ext cx="8348692" cy="4392488"/>
          </a:xfrm>
          <a:prstGeom prst="rect">
            <a:avLst/>
          </a:prstGeom>
        </p:spPr>
      </p:pic>
    </p:spTree>
    <p:extLst>
      <p:ext uri="{BB962C8B-B14F-4D97-AF65-F5344CB8AC3E}">
        <p14:creationId xmlns:p14="http://schemas.microsoft.com/office/powerpoint/2010/main" val="172326471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323528" y="6237312"/>
            <a:ext cx="8205317" cy="369747"/>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Wingdings" pitchFamily="2" charset="2"/>
              <a:buNone/>
              <a:defRPr sz="2400" kern="1200">
                <a:solidFill>
                  <a:schemeClr val="tx1"/>
                </a:solidFill>
                <a:latin typeface="+mn-lt"/>
                <a:ea typeface="+mn-ea"/>
                <a:cs typeface="+mn-cs"/>
              </a:defRPr>
            </a:lvl1pPr>
            <a:lvl2pPr marL="381000" indent="-381000" algn="l" defTabSz="914400" rtl="0" eaLnBrk="1" latinLnBrk="0" hangingPunct="1">
              <a:spcBef>
                <a:spcPct val="20000"/>
              </a:spcBef>
              <a:buFont typeface="Wingdings" pitchFamily="2" charset="2"/>
              <a:buChar char="§"/>
              <a:defRPr sz="2000" kern="1200">
                <a:solidFill>
                  <a:schemeClr val="tx1"/>
                </a:solidFill>
                <a:latin typeface="+mn-lt"/>
                <a:ea typeface="+mn-ea"/>
                <a:cs typeface="+mn-cs"/>
              </a:defRPr>
            </a:lvl2pPr>
            <a:lvl3pPr marL="714375" indent="-352425"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076325" indent="-3619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1438275" indent="-3619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200" dirty="0" smtClean="0">
                <a:latin typeface="+mj-lt"/>
              </a:rPr>
              <a:t>Comparative wages (as of 31 August 2018): </a:t>
            </a:r>
            <a:r>
              <a:rPr lang="en-US" sz="1200" dirty="0">
                <a:latin typeface="+mj-lt"/>
                <a:hlinkClick r:id="rId2"/>
              </a:rPr>
              <a:t>http://</a:t>
            </a:r>
            <a:r>
              <a:rPr lang="en-US" sz="1200" dirty="0" smtClean="0">
                <a:latin typeface="+mj-lt"/>
                <a:hlinkClick r:id="rId2"/>
              </a:rPr>
              <a:t>www.nwpc.dole.gov.ph/about.html</a:t>
            </a:r>
            <a:r>
              <a:rPr lang="en-US" sz="1200" dirty="0" smtClean="0">
                <a:latin typeface="+mj-lt"/>
              </a:rPr>
              <a:t>  </a:t>
            </a:r>
            <a:endParaRPr lang="en-US" sz="1200" dirty="0">
              <a:latin typeface="+mj-lt"/>
            </a:endParaRPr>
          </a:p>
        </p:txBody>
      </p:sp>
      <p:sp>
        <p:nvSpPr>
          <p:cNvPr id="2" name="Rectangle 1"/>
          <p:cNvSpPr/>
          <p:nvPr/>
        </p:nvSpPr>
        <p:spPr>
          <a:xfrm>
            <a:off x="323528" y="332656"/>
            <a:ext cx="6408712" cy="738664"/>
          </a:xfrm>
          <a:prstGeom prst="rect">
            <a:avLst/>
          </a:prstGeom>
        </p:spPr>
        <p:txBody>
          <a:bodyPr wrap="square">
            <a:spAutoFit/>
          </a:bodyPr>
          <a:lstStyle/>
          <a:p>
            <a:r>
              <a:rPr lang="en-US" sz="2400" dirty="0">
                <a:solidFill>
                  <a:srgbClr val="00463C"/>
                </a:solidFill>
                <a:latin typeface="+mj-lt"/>
                <a:ea typeface="+mj-ea"/>
                <a:cs typeface="+mj-cs"/>
              </a:rPr>
              <a:t>Minimum Wage Comparative Analysis</a:t>
            </a:r>
            <a:r>
              <a:rPr lang="en-US" dirty="0"/>
              <a:t/>
            </a:r>
            <a:br>
              <a:rPr lang="en-US" dirty="0"/>
            </a:br>
            <a:r>
              <a:rPr lang="en-US" dirty="0">
                <a:solidFill>
                  <a:srgbClr val="00463C"/>
                </a:solidFill>
              </a:rPr>
              <a:t> </a:t>
            </a:r>
            <a:endParaRPr lang="en-US" dirty="0"/>
          </a:p>
        </p:txBody>
      </p:sp>
      <p:graphicFrame>
        <p:nvGraphicFramePr>
          <p:cNvPr id="5" name="Chart 4"/>
          <p:cNvGraphicFramePr>
            <a:graphicFrameLocks/>
          </p:cNvGraphicFramePr>
          <p:nvPr>
            <p:extLst/>
          </p:nvPr>
        </p:nvGraphicFramePr>
        <p:xfrm>
          <a:off x="323528" y="1268760"/>
          <a:ext cx="8496944" cy="48965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979184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268760"/>
            <a:ext cx="8219256" cy="5472608"/>
          </a:xfrm>
        </p:spPr>
        <p:txBody>
          <a:bodyPr/>
          <a:lstStyle/>
          <a:p>
            <a:pPr marL="342900" indent="-342900">
              <a:spcBef>
                <a:spcPts val="0"/>
              </a:spcBef>
              <a:spcAft>
                <a:spcPts val="600"/>
              </a:spcAft>
              <a:buFont typeface="Wingdings" panose="05000000000000000000" pitchFamily="2" charset="2"/>
              <a:buChar char="§"/>
              <a:tabLst>
                <a:tab pos="108000" algn="l"/>
              </a:tabLst>
            </a:pPr>
            <a:r>
              <a:rPr lang="en-US" sz="2000" dirty="0" smtClean="0"/>
              <a:t>Law </a:t>
            </a:r>
            <a:r>
              <a:rPr lang="en-US" sz="2000" dirty="0"/>
              <a:t>on Minimum Wage: </a:t>
            </a:r>
          </a:p>
          <a:p>
            <a:pPr marL="628650" indent="-342900">
              <a:spcBef>
                <a:spcPts val="600"/>
              </a:spcBef>
              <a:spcAft>
                <a:spcPts val="600"/>
              </a:spcAft>
              <a:buFont typeface="Wingdings" panose="05000000000000000000" pitchFamily="2" charset="2"/>
              <a:buChar char="§"/>
              <a:tabLst>
                <a:tab pos="108000" algn="l"/>
              </a:tabLst>
            </a:pPr>
            <a:r>
              <a:rPr lang="en-US" sz="2000" dirty="0"/>
              <a:t>guarantees a minimum wage for employees covered by the Labour Law (which </a:t>
            </a:r>
            <a:r>
              <a:rPr lang="en-US" sz="2000" dirty="0" smtClean="0"/>
              <a:t>excludes judges, personnel of the police, the army, the military police)</a:t>
            </a:r>
            <a:endParaRPr lang="en-US" sz="2000" dirty="0"/>
          </a:p>
          <a:p>
            <a:pPr marL="628650" indent="-342900">
              <a:spcBef>
                <a:spcPts val="600"/>
              </a:spcBef>
              <a:spcAft>
                <a:spcPts val="600"/>
              </a:spcAft>
              <a:buFont typeface="Wingdings" panose="05000000000000000000" pitchFamily="2" charset="2"/>
              <a:buChar char="§"/>
              <a:tabLst>
                <a:tab pos="108000" algn="l"/>
              </a:tabLst>
            </a:pPr>
            <a:r>
              <a:rPr lang="en-US" sz="2000" dirty="0"/>
              <a:t>establishes a procedure for determining a minimum wage according to a scientific method based on social and economic criteria</a:t>
            </a:r>
          </a:p>
          <a:p>
            <a:pPr marL="628650" indent="-342900">
              <a:spcBef>
                <a:spcPts val="600"/>
              </a:spcBef>
              <a:spcAft>
                <a:spcPts val="600"/>
              </a:spcAft>
              <a:buFont typeface="Wingdings" panose="05000000000000000000" pitchFamily="2" charset="2"/>
              <a:buChar char="§"/>
              <a:tabLst>
                <a:tab pos="108000" algn="l"/>
              </a:tabLst>
            </a:pPr>
            <a:r>
              <a:rPr lang="en-US" sz="2000" dirty="0"/>
              <a:t>creates a (tripartite) National Council on Minimum Wage to study and recommend the minimum wage and other benefits </a:t>
            </a:r>
          </a:p>
          <a:p>
            <a:pPr marL="628650" indent="-342900">
              <a:spcBef>
                <a:spcPts val="600"/>
              </a:spcBef>
              <a:spcAft>
                <a:spcPts val="600"/>
              </a:spcAft>
              <a:buFont typeface="Wingdings" panose="05000000000000000000" pitchFamily="2" charset="2"/>
              <a:buChar char="§"/>
              <a:tabLst>
                <a:tab pos="108000" algn="l"/>
              </a:tabLst>
            </a:pPr>
            <a:r>
              <a:rPr lang="en-US" sz="2000" dirty="0"/>
              <a:t>to be determined by Prakas issued by the </a:t>
            </a:r>
            <a:r>
              <a:rPr lang="en-US" sz="2000" dirty="0" smtClean="0"/>
              <a:t>MLVT </a:t>
            </a:r>
            <a:r>
              <a:rPr lang="en-US" sz="2000" dirty="0"/>
              <a:t>from 1 January each year. </a:t>
            </a:r>
          </a:p>
          <a:p>
            <a:pPr marL="342900" indent="-342900">
              <a:spcBef>
                <a:spcPts val="0"/>
              </a:spcBef>
              <a:spcAft>
                <a:spcPts val="600"/>
              </a:spcAft>
              <a:buFont typeface="Wingdings" panose="05000000000000000000" pitchFamily="2" charset="2"/>
              <a:buChar char="§"/>
              <a:tabLst>
                <a:tab pos="108000" algn="l"/>
              </a:tabLst>
            </a:pPr>
            <a:r>
              <a:rPr lang="en-US" sz="2000" dirty="0"/>
              <a:t>The MLVT may prioritize implementation of the minimum wage based on economic activity, industry sector or region.</a:t>
            </a:r>
          </a:p>
          <a:p>
            <a:pPr marL="342900" indent="-342900">
              <a:spcBef>
                <a:spcPts val="0"/>
              </a:spcBef>
              <a:spcAft>
                <a:spcPts val="600"/>
              </a:spcAft>
              <a:buFont typeface="Wingdings" panose="05000000000000000000" pitchFamily="2" charset="2"/>
              <a:buChar char="§"/>
              <a:tabLst>
                <a:tab pos="108000" algn="l"/>
              </a:tabLst>
            </a:pPr>
            <a:r>
              <a:rPr lang="en-US" sz="2000" dirty="0"/>
              <a:t>Minimum wage for employees in the textile, garment and footwear manufacturing sectors (currently USD 170 per month) is likely to be a reference point. </a:t>
            </a:r>
          </a:p>
        </p:txBody>
      </p:sp>
      <p:sp>
        <p:nvSpPr>
          <p:cNvPr id="3" name="Slide Number Placeholder 2"/>
          <p:cNvSpPr>
            <a:spLocks noGrp="1"/>
          </p:cNvSpPr>
          <p:nvPr>
            <p:ph type="sldNum" sz="quarter" idx="12"/>
          </p:nvPr>
        </p:nvSpPr>
        <p:spPr/>
        <p:txBody>
          <a:bodyPr/>
          <a:lstStyle/>
          <a:p>
            <a:fld id="{71C596F1-B6F3-4D5E-999A-8F150CF202B4}" type="slidenum">
              <a:rPr lang="en-US" smtClean="0"/>
              <a:t>52</a:t>
            </a:fld>
            <a:endParaRPr lang="en-US" dirty="0"/>
          </a:p>
        </p:txBody>
      </p:sp>
      <p:sp>
        <p:nvSpPr>
          <p:cNvPr id="4" name="Title 3"/>
          <p:cNvSpPr>
            <a:spLocks noGrp="1"/>
          </p:cNvSpPr>
          <p:nvPr>
            <p:ph type="title"/>
          </p:nvPr>
        </p:nvSpPr>
        <p:spPr/>
        <p:txBody>
          <a:bodyPr/>
          <a:lstStyle/>
          <a:p>
            <a:r>
              <a:rPr lang="en-US" dirty="0">
                <a:solidFill>
                  <a:srgbClr val="00463C"/>
                </a:solidFill>
              </a:rPr>
              <a:t>National Minimum Wage</a:t>
            </a:r>
          </a:p>
        </p:txBody>
      </p:sp>
    </p:spTree>
    <p:extLst>
      <p:ext uri="{BB962C8B-B14F-4D97-AF65-F5344CB8AC3E}">
        <p14:creationId xmlns:p14="http://schemas.microsoft.com/office/powerpoint/2010/main" val="289681480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350793"/>
            <a:ext cx="6858000" cy="563607"/>
          </a:xfrm>
        </p:spPr>
        <p:txBody>
          <a:bodyPr>
            <a:noAutofit/>
          </a:bodyPr>
          <a:lstStyle/>
          <a:p>
            <a:r>
              <a:rPr lang="en-US" dirty="0">
                <a:solidFill>
                  <a:srgbClr val="00463C"/>
                </a:solidFill>
              </a:rPr>
              <a:t>Outline </a:t>
            </a:r>
          </a:p>
        </p:txBody>
      </p:sp>
      <p:sp>
        <p:nvSpPr>
          <p:cNvPr id="2" name="Slide Number Placeholder 1"/>
          <p:cNvSpPr>
            <a:spLocks noGrp="1"/>
          </p:cNvSpPr>
          <p:nvPr>
            <p:ph type="sldNum" sz="quarter" idx="12"/>
          </p:nvPr>
        </p:nvSpPr>
        <p:spPr/>
        <p:txBody>
          <a:bodyPr/>
          <a:lstStyle/>
          <a:p>
            <a:fld id="{71C596F1-B6F3-4D5E-999A-8F150CF202B4}" type="slidenum">
              <a:rPr lang="en-US" smtClean="0"/>
              <a:t>53</a:t>
            </a:fld>
            <a:endParaRPr lang="en-US" dirty="0"/>
          </a:p>
        </p:txBody>
      </p:sp>
      <p:graphicFrame>
        <p:nvGraphicFramePr>
          <p:cNvPr id="11" name="Diagram 10"/>
          <p:cNvGraphicFramePr/>
          <p:nvPr>
            <p:extLst/>
          </p:nvPr>
        </p:nvGraphicFramePr>
        <p:xfrm>
          <a:off x="539552" y="1340769"/>
          <a:ext cx="7848872"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322588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54</a:t>
            </a:fld>
            <a:endParaRPr lang="en-US" dirty="0"/>
          </a:p>
        </p:txBody>
      </p:sp>
      <p:sp>
        <p:nvSpPr>
          <p:cNvPr id="4" name="Title 3"/>
          <p:cNvSpPr>
            <a:spLocks noGrp="1"/>
          </p:cNvSpPr>
          <p:nvPr>
            <p:ph type="title"/>
          </p:nvPr>
        </p:nvSpPr>
        <p:spPr/>
        <p:txBody>
          <a:bodyPr/>
          <a:lstStyle/>
          <a:p>
            <a:r>
              <a:rPr lang="en-US" dirty="0">
                <a:solidFill>
                  <a:srgbClr val="004D3F"/>
                </a:solidFill>
              </a:rPr>
              <a:t>Seniority Payment</a:t>
            </a:r>
          </a:p>
        </p:txBody>
      </p:sp>
      <p:graphicFrame>
        <p:nvGraphicFramePr>
          <p:cNvPr id="8" name="Diagram 7"/>
          <p:cNvGraphicFramePr/>
          <p:nvPr>
            <p:extLst>
              <p:ext uri="{D42A27DB-BD31-4B8C-83A1-F6EECF244321}">
                <p14:modId xmlns:p14="http://schemas.microsoft.com/office/powerpoint/2010/main" val="2994628077"/>
              </p:ext>
            </p:extLst>
          </p:nvPr>
        </p:nvGraphicFramePr>
        <p:xfrm>
          <a:off x="421060" y="1268760"/>
          <a:ext cx="8280920" cy="5194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987464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55</a:t>
            </a:fld>
            <a:endParaRPr lang="en-US" dirty="0"/>
          </a:p>
        </p:txBody>
      </p:sp>
      <p:sp>
        <p:nvSpPr>
          <p:cNvPr id="4" name="Title 3"/>
          <p:cNvSpPr>
            <a:spLocks noGrp="1"/>
          </p:cNvSpPr>
          <p:nvPr>
            <p:ph type="title"/>
          </p:nvPr>
        </p:nvSpPr>
        <p:spPr/>
        <p:txBody>
          <a:bodyPr/>
          <a:lstStyle/>
          <a:p>
            <a:r>
              <a:rPr lang="en-US" dirty="0" smtClean="0">
                <a:solidFill>
                  <a:srgbClr val="00463C"/>
                </a:solidFill>
              </a:rPr>
              <a:t>Seniority Payment - UDC</a:t>
            </a:r>
            <a:endParaRPr lang="en-US" dirty="0">
              <a:solidFill>
                <a:srgbClr val="00463C"/>
              </a:solidFill>
            </a:endParaRPr>
          </a:p>
        </p:txBody>
      </p:sp>
      <p:sp>
        <p:nvSpPr>
          <p:cNvPr id="5" name="Content Placeholder 4"/>
          <p:cNvSpPr>
            <a:spLocks noGrp="1"/>
          </p:cNvSpPr>
          <p:nvPr>
            <p:ph idx="1"/>
          </p:nvPr>
        </p:nvSpPr>
        <p:spPr>
          <a:xfrm>
            <a:off x="419822" y="1412776"/>
            <a:ext cx="8328642" cy="5056435"/>
          </a:xfrm>
        </p:spPr>
        <p:txBody>
          <a:bodyPr/>
          <a:lstStyle/>
          <a:p>
            <a:pPr marL="342900" lvl="0" indent="-342900">
              <a:spcBef>
                <a:spcPts val="0"/>
              </a:spcBef>
              <a:spcAft>
                <a:spcPts val="1800"/>
              </a:spcAft>
              <a:buFont typeface="Wingdings" panose="05000000000000000000" pitchFamily="2" charset="2"/>
              <a:buChar char="§"/>
            </a:pPr>
            <a:r>
              <a:rPr lang="en-US" sz="2000" dirty="0" smtClean="0">
                <a:solidFill>
                  <a:schemeClr val="dk1"/>
                </a:solidFill>
              </a:rPr>
              <a:t>Previously</a:t>
            </a:r>
            <a:r>
              <a:rPr lang="en-US" sz="2000" dirty="0" smtClean="0"/>
              <a:t>, ‘severance’ (or indemnity for dismissal) was payable only upon termination of a UDC by the employer, except for serious </a:t>
            </a:r>
            <a:r>
              <a:rPr lang="en-US" sz="2000" dirty="0" smtClean="0">
                <a:solidFill>
                  <a:schemeClr val="dk1"/>
                </a:solidFill>
              </a:rPr>
              <a:t>mis</a:t>
            </a:r>
            <a:r>
              <a:rPr lang="en-US" sz="2000" i="1" dirty="0" smtClean="0">
                <a:solidFill>
                  <a:schemeClr val="dk1"/>
                </a:solidFill>
              </a:rPr>
              <a:t>c</a:t>
            </a:r>
            <a:r>
              <a:rPr lang="en-US" sz="2000" dirty="0" smtClean="0">
                <a:solidFill>
                  <a:schemeClr val="dk1"/>
                </a:solidFill>
              </a:rPr>
              <a:t>onduct. Severance was not payable in the event of resignation. </a:t>
            </a:r>
          </a:p>
          <a:p>
            <a:pPr marL="342900" lvl="0" indent="-342900">
              <a:spcBef>
                <a:spcPts val="0"/>
              </a:spcBef>
              <a:spcAft>
                <a:spcPts val="1800"/>
              </a:spcAft>
              <a:buFont typeface="Wingdings" panose="05000000000000000000" pitchFamily="2" charset="2"/>
              <a:buChar char="§"/>
            </a:pPr>
            <a:r>
              <a:rPr lang="en-US" sz="2000" dirty="0" smtClean="0"/>
              <a:t>Now, a ‘seniority payment’ must be paid by an employer every 6 months </a:t>
            </a:r>
            <a:r>
              <a:rPr lang="en-US" sz="2000" dirty="0"/>
              <a:t>to </a:t>
            </a:r>
            <a:r>
              <a:rPr lang="en-US" sz="2000" dirty="0" smtClean="0"/>
              <a:t>UDC employees, significantly impacting </a:t>
            </a:r>
            <a:r>
              <a:rPr lang="en-US" sz="2000" dirty="0" smtClean="0">
                <a:solidFill>
                  <a:schemeClr val="dk1"/>
                </a:solidFill>
              </a:rPr>
              <a:t>cash flow.</a:t>
            </a:r>
          </a:p>
          <a:p>
            <a:pPr marL="342900" lvl="0" indent="-342900">
              <a:spcBef>
                <a:spcPts val="0"/>
              </a:spcBef>
              <a:spcAft>
                <a:spcPts val="1800"/>
              </a:spcAft>
              <a:buFont typeface="Wingdings" panose="05000000000000000000" pitchFamily="2" charset="2"/>
              <a:buChar char="§"/>
            </a:pPr>
            <a:r>
              <a:rPr lang="en-US" sz="2000" dirty="0" smtClean="0"/>
              <a:t>The MLVT issued Prakas 443 on Seniority Payment dated 21 September 2018 outlining seniority payment to be paid and the timing</a:t>
            </a:r>
            <a:r>
              <a:rPr lang="en-US" sz="2000" dirty="0"/>
              <a:t> </a:t>
            </a:r>
            <a:r>
              <a:rPr lang="en-US" sz="2000" dirty="0" smtClean="0"/>
              <a:t>for payment. </a:t>
            </a:r>
          </a:p>
          <a:p>
            <a:pPr marL="342900" lvl="0" indent="-342900">
              <a:spcBef>
                <a:spcPts val="0"/>
              </a:spcBef>
              <a:spcAft>
                <a:spcPts val="1800"/>
              </a:spcAft>
              <a:buFont typeface="Wingdings" panose="05000000000000000000" pitchFamily="2" charset="2"/>
              <a:buChar char="§"/>
            </a:pPr>
            <a:r>
              <a:rPr lang="en-US" sz="2000" dirty="0" smtClean="0">
                <a:solidFill>
                  <a:schemeClr val="dk1"/>
                </a:solidFill>
              </a:rPr>
              <a:t>The new obligation is likely to increase an employer’s liability for severance/seniority payments.</a:t>
            </a:r>
          </a:p>
          <a:p>
            <a:pPr marL="342900" lvl="0" indent="-342900">
              <a:spcBef>
                <a:spcPts val="0"/>
              </a:spcBef>
              <a:spcAft>
                <a:spcPts val="1200"/>
              </a:spcAft>
              <a:buFont typeface="Wingdings" panose="05000000000000000000" pitchFamily="2" charset="2"/>
              <a:buChar char="§"/>
            </a:pPr>
            <a:endParaRPr lang="en-US" sz="2000" dirty="0" smtClean="0">
              <a:solidFill>
                <a:schemeClr val="dk1"/>
              </a:solidFill>
            </a:endParaRPr>
          </a:p>
          <a:p>
            <a:pPr marL="342900" lvl="0" indent="-342900">
              <a:spcBef>
                <a:spcPts val="0"/>
              </a:spcBef>
              <a:spcAft>
                <a:spcPts val="1200"/>
              </a:spcAft>
              <a:buFont typeface="Wingdings" panose="05000000000000000000" pitchFamily="2" charset="2"/>
              <a:buChar char="§"/>
            </a:pPr>
            <a:endParaRPr lang="en-US" sz="2000" dirty="0">
              <a:solidFill>
                <a:schemeClr val="dk1"/>
              </a:solidFill>
            </a:endParaRPr>
          </a:p>
          <a:p>
            <a:pPr marL="342900" lvl="0" indent="-342900">
              <a:spcBef>
                <a:spcPts val="0"/>
              </a:spcBef>
              <a:spcAft>
                <a:spcPts val="1200"/>
              </a:spcAft>
              <a:buFont typeface="Wingdings" panose="05000000000000000000" pitchFamily="2" charset="2"/>
              <a:buChar char="§"/>
            </a:pPr>
            <a:endParaRPr lang="en-US" sz="2000" dirty="0" smtClean="0">
              <a:solidFill>
                <a:schemeClr val="dk1"/>
              </a:solidFill>
            </a:endParaRPr>
          </a:p>
          <a:p>
            <a:pPr marL="342900" lvl="0" indent="-342900">
              <a:spcBef>
                <a:spcPts val="0"/>
              </a:spcBef>
              <a:spcAft>
                <a:spcPts val="1200"/>
              </a:spcAft>
              <a:buFont typeface="Wingdings" panose="05000000000000000000" pitchFamily="2" charset="2"/>
              <a:buChar char="§"/>
            </a:pPr>
            <a:endParaRPr lang="en-US" sz="2000" dirty="0"/>
          </a:p>
          <a:p>
            <a:pPr marL="342900" indent="-342900">
              <a:spcBef>
                <a:spcPts val="0"/>
              </a:spcBef>
              <a:spcAft>
                <a:spcPts val="1200"/>
              </a:spcAft>
              <a:buFont typeface="Wingdings" panose="05000000000000000000" pitchFamily="2" charset="2"/>
              <a:buChar char="§"/>
            </a:pPr>
            <a:endParaRPr lang="en-US" sz="2000" dirty="0"/>
          </a:p>
        </p:txBody>
      </p:sp>
    </p:spTree>
    <p:extLst>
      <p:ext uri="{BB962C8B-B14F-4D97-AF65-F5344CB8AC3E}">
        <p14:creationId xmlns:p14="http://schemas.microsoft.com/office/powerpoint/2010/main" val="42376583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56</a:t>
            </a:fld>
            <a:endParaRPr lang="en-US" dirty="0"/>
          </a:p>
        </p:txBody>
      </p:sp>
      <p:sp>
        <p:nvSpPr>
          <p:cNvPr id="4" name="Title 3"/>
          <p:cNvSpPr>
            <a:spLocks noGrp="1"/>
          </p:cNvSpPr>
          <p:nvPr>
            <p:ph type="title"/>
          </p:nvPr>
        </p:nvSpPr>
        <p:spPr/>
        <p:txBody>
          <a:bodyPr/>
          <a:lstStyle/>
          <a:p>
            <a:r>
              <a:rPr lang="en-US" dirty="0" smtClean="0">
                <a:solidFill>
                  <a:srgbClr val="00463C"/>
                </a:solidFill>
              </a:rPr>
              <a:t>Seniority Payment - UDC</a:t>
            </a:r>
            <a:endParaRPr lang="en-US" dirty="0">
              <a:solidFill>
                <a:srgbClr val="00463C"/>
              </a:solidFill>
            </a:endParaRPr>
          </a:p>
        </p:txBody>
      </p:sp>
      <p:sp>
        <p:nvSpPr>
          <p:cNvPr id="5" name="Content Placeholder 4"/>
          <p:cNvSpPr>
            <a:spLocks noGrp="1"/>
          </p:cNvSpPr>
          <p:nvPr>
            <p:ph idx="1"/>
          </p:nvPr>
        </p:nvSpPr>
        <p:spPr>
          <a:xfrm>
            <a:off x="419822" y="1268760"/>
            <a:ext cx="8328642" cy="5200451"/>
          </a:xfrm>
        </p:spPr>
        <p:txBody>
          <a:bodyPr/>
          <a:lstStyle/>
          <a:p>
            <a:pPr lvl="0">
              <a:spcBef>
                <a:spcPts val="0"/>
              </a:spcBef>
              <a:spcAft>
                <a:spcPts val="1200"/>
              </a:spcAft>
            </a:pPr>
            <a:endParaRPr lang="en-US" sz="1600" dirty="0" smtClean="0">
              <a:solidFill>
                <a:schemeClr val="dk1"/>
              </a:solidFill>
            </a:endParaRPr>
          </a:p>
          <a:p>
            <a:pPr marL="342900" lvl="0" indent="-342900">
              <a:spcBef>
                <a:spcPts val="0"/>
              </a:spcBef>
              <a:spcAft>
                <a:spcPts val="1200"/>
              </a:spcAft>
              <a:buFont typeface="Wingdings" panose="05000000000000000000" pitchFamily="2" charset="2"/>
              <a:buChar char="§"/>
            </a:pPr>
            <a:endParaRPr lang="en-US" sz="1600" dirty="0">
              <a:solidFill>
                <a:schemeClr val="dk1"/>
              </a:solidFill>
            </a:endParaRPr>
          </a:p>
          <a:p>
            <a:pPr marL="342900" lvl="0" indent="-342900">
              <a:spcBef>
                <a:spcPts val="0"/>
              </a:spcBef>
              <a:spcAft>
                <a:spcPts val="1200"/>
              </a:spcAft>
              <a:buFont typeface="Wingdings" panose="05000000000000000000" pitchFamily="2" charset="2"/>
              <a:buChar char="§"/>
            </a:pPr>
            <a:endParaRPr lang="en-US" sz="1600" dirty="0" smtClean="0">
              <a:solidFill>
                <a:schemeClr val="dk1"/>
              </a:solidFill>
            </a:endParaRPr>
          </a:p>
          <a:p>
            <a:pPr marL="342900" lvl="0" indent="-342900">
              <a:spcBef>
                <a:spcPts val="0"/>
              </a:spcBef>
              <a:spcAft>
                <a:spcPts val="1200"/>
              </a:spcAft>
              <a:buFont typeface="Wingdings" panose="05000000000000000000" pitchFamily="2" charset="2"/>
              <a:buChar char="§"/>
            </a:pPr>
            <a:endParaRPr lang="en-US" sz="1600" dirty="0"/>
          </a:p>
          <a:p>
            <a:pPr>
              <a:spcBef>
                <a:spcPts val="0"/>
              </a:spcBef>
              <a:spcAft>
                <a:spcPts val="1200"/>
              </a:spcAft>
            </a:pPr>
            <a:endParaRPr lang="en-US" sz="1600" dirty="0"/>
          </a:p>
        </p:txBody>
      </p:sp>
      <p:graphicFrame>
        <p:nvGraphicFramePr>
          <p:cNvPr id="6" name="Table 5"/>
          <p:cNvGraphicFramePr>
            <a:graphicFrameLocks noGrp="1"/>
          </p:cNvGraphicFramePr>
          <p:nvPr>
            <p:extLst/>
          </p:nvPr>
        </p:nvGraphicFramePr>
        <p:xfrm>
          <a:off x="206062" y="1232897"/>
          <a:ext cx="8542403" cy="5491217"/>
        </p:xfrm>
        <a:graphic>
          <a:graphicData uri="http://schemas.openxmlformats.org/drawingml/2006/table">
            <a:tbl>
              <a:tblPr firstRow="1" firstCol="1" bandRow="1">
                <a:tableStyleId>{5C22544A-7EE6-4342-B048-85BDC9FD1C3A}</a:tableStyleId>
              </a:tblPr>
              <a:tblGrid>
                <a:gridCol w="1830515"/>
                <a:gridCol w="3279672"/>
                <a:gridCol w="1716108"/>
                <a:gridCol w="1716108"/>
              </a:tblGrid>
              <a:tr h="652241">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200" dirty="0" smtClean="0">
                          <a:effectLst/>
                        </a:rPr>
                        <a:t> </a:t>
                      </a:r>
                      <a:r>
                        <a:rPr lang="en-US" sz="1200" b="1" kern="1200" dirty="0" smtClean="0">
                          <a:solidFill>
                            <a:schemeClr val="lt1"/>
                          </a:solidFill>
                          <a:effectLst/>
                          <a:latin typeface="+mn-lt"/>
                          <a:ea typeface="+mn-ea"/>
                          <a:cs typeface="+mn-cs"/>
                        </a:rPr>
                        <a:t>Seniority</a:t>
                      </a:r>
                      <a:r>
                        <a:rPr lang="en-US" sz="1200" b="1" kern="1200" baseline="0" dirty="0" smtClean="0">
                          <a:solidFill>
                            <a:schemeClr val="lt1"/>
                          </a:solidFill>
                          <a:effectLst/>
                          <a:latin typeface="+mn-lt"/>
                          <a:ea typeface="+mn-ea"/>
                          <a:cs typeface="+mn-cs"/>
                        </a:rPr>
                        <a:t> Payment (from 2019 onwards)</a:t>
                      </a:r>
                      <a:endParaRPr lang="en-US" sz="1200" b="1" kern="1200" dirty="0" smtClean="0">
                        <a:solidFill>
                          <a:schemeClr val="lt1"/>
                        </a:solidFill>
                        <a:effectLst/>
                        <a:latin typeface="+mn-lt"/>
                        <a:ea typeface="+mn-ea"/>
                        <a:cs typeface="+mn-cs"/>
                      </a:endParaRPr>
                    </a:p>
                  </a:txBody>
                  <a:tcPr marL="48993" marR="48993"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algn="ctr">
                        <a:lnSpc>
                          <a:spcPct val="115000"/>
                        </a:lnSpc>
                        <a:spcAft>
                          <a:spcPts val="0"/>
                        </a:spcAft>
                      </a:pPr>
                      <a:r>
                        <a:rPr lang="en-US" sz="1200" b="1" kern="1200" baseline="0" dirty="0" smtClean="0">
                          <a:solidFill>
                            <a:schemeClr val="lt1"/>
                          </a:solidFill>
                          <a:effectLst/>
                          <a:latin typeface="+mn-lt"/>
                          <a:ea typeface="+mn-ea"/>
                          <a:cs typeface="+mn-cs"/>
                        </a:rPr>
                        <a:t>Amount </a:t>
                      </a:r>
                      <a:endParaRPr lang="en-US" sz="1200" b="1" kern="1200" baseline="0" dirty="0">
                        <a:solidFill>
                          <a:schemeClr val="lt1"/>
                        </a:solidFill>
                        <a:effectLst/>
                        <a:latin typeface="+mn-lt"/>
                        <a:ea typeface="+mn-ea"/>
                        <a:cs typeface="+mn-cs"/>
                      </a:endParaRPr>
                    </a:p>
                  </a:txBody>
                  <a:tcPr marL="48993" marR="48993"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marL="0" algn="ctr" defTabSz="914400" rtl="0" eaLnBrk="1" latinLnBrk="0" hangingPunct="1">
                        <a:lnSpc>
                          <a:spcPct val="115000"/>
                        </a:lnSpc>
                        <a:spcAft>
                          <a:spcPts val="0"/>
                        </a:spcAft>
                      </a:pPr>
                      <a:r>
                        <a:rPr lang="en-US" sz="1200" b="1" kern="1200" baseline="0" dirty="0" smtClean="0">
                          <a:solidFill>
                            <a:schemeClr val="lt1"/>
                          </a:solidFill>
                          <a:effectLst/>
                          <a:latin typeface="+mn-lt"/>
                          <a:ea typeface="+mn-ea"/>
                          <a:cs typeface="+mn-cs"/>
                        </a:rPr>
                        <a:t>Timing of Payment </a:t>
                      </a:r>
                    </a:p>
                    <a:p>
                      <a:pPr marL="0" algn="ctr" defTabSz="914400" rtl="0" eaLnBrk="1" latinLnBrk="0" hangingPunct="1">
                        <a:lnSpc>
                          <a:spcPct val="115000"/>
                        </a:lnSpc>
                        <a:spcAft>
                          <a:spcPts val="0"/>
                        </a:spcAft>
                      </a:pPr>
                      <a:r>
                        <a:rPr lang="en-US" sz="1200" b="1" kern="1200" baseline="0" dirty="0" smtClean="0">
                          <a:solidFill>
                            <a:schemeClr val="lt1"/>
                          </a:solidFill>
                          <a:effectLst/>
                          <a:latin typeface="+mn-lt"/>
                          <a:ea typeface="+mn-ea"/>
                          <a:cs typeface="+mn-cs"/>
                        </a:rPr>
                        <a:t>(twice per year)</a:t>
                      </a:r>
                      <a:endParaRPr lang="en-US" sz="1200" b="1" kern="1200" baseline="0" dirty="0">
                        <a:solidFill>
                          <a:schemeClr val="lt1"/>
                        </a:solidFill>
                        <a:effectLst/>
                        <a:latin typeface="+mn-lt"/>
                        <a:ea typeface="+mn-ea"/>
                        <a:cs typeface="+mn-cs"/>
                      </a:endParaRPr>
                    </a:p>
                  </a:txBody>
                  <a:tcPr marL="48993" marR="48993"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c>
                  <a:txBody>
                    <a:bodyPr/>
                    <a:lstStyle/>
                    <a:p>
                      <a:pPr marL="0" algn="ctr" defTabSz="914400" rtl="0" eaLnBrk="1" latinLnBrk="0" hangingPunct="1">
                        <a:lnSpc>
                          <a:spcPct val="115000"/>
                        </a:lnSpc>
                        <a:spcAft>
                          <a:spcPts val="0"/>
                        </a:spcAft>
                      </a:pPr>
                      <a:r>
                        <a:rPr lang="en-US" sz="1200" b="1" kern="1200" baseline="0" dirty="0" smtClean="0">
                          <a:solidFill>
                            <a:schemeClr val="lt1"/>
                          </a:solidFill>
                          <a:effectLst/>
                          <a:latin typeface="+mn-lt"/>
                          <a:ea typeface="+mn-ea"/>
                          <a:cs typeface="+mn-cs"/>
                        </a:rPr>
                        <a:t> Note </a:t>
                      </a:r>
                      <a:endParaRPr lang="en-US" sz="1200" b="1" kern="1200" baseline="0" dirty="0">
                        <a:solidFill>
                          <a:schemeClr val="lt1"/>
                        </a:solidFill>
                        <a:effectLst/>
                        <a:latin typeface="+mn-lt"/>
                        <a:ea typeface="+mn-ea"/>
                        <a:cs typeface="+mn-cs"/>
                      </a:endParaRPr>
                    </a:p>
                  </a:txBody>
                  <a:tcPr marL="48993" marR="48993"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63C"/>
                    </a:solidFill>
                  </a:tcPr>
                </a:tc>
              </a:tr>
              <a:tr h="576802">
                <a:tc rowSpan="3">
                  <a:txBody>
                    <a:bodyPr/>
                    <a:lstStyle/>
                    <a:p>
                      <a:pPr marL="0" indent="0" algn="l" defTabSz="914400" rtl="0" eaLnBrk="1" latinLnBrk="0" hangingPunct="1">
                        <a:lnSpc>
                          <a:spcPct val="100000"/>
                        </a:lnSpc>
                        <a:spcAft>
                          <a:spcPts val="0"/>
                        </a:spcAft>
                        <a:buFont typeface="Wingdings" panose="05000000000000000000" pitchFamily="2" charset="2"/>
                        <a:buNone/>
                      </a:pPr>
                      <a:r>
                        <a:rPr lang="en-US" sz="1200" b="1" kern="1200" baseline="0" dirty="0" smtClean="0">
                          <a:solidFill>
                            <a:schemeClr val="tx1"/>
                          </a:solidFill>
                          <a:effectLst/>
                          <a:latin typeface="+mn-lt"/>
                          <a:ea typeface="+mn-ea"/>
                          <a:cs typeface="+mn-cs"/>
                        </a:rPr>
                        <a:t>New seniority payment from 2019 onwards  </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kern="1200" baseline="0" dirty="0" smtClean="0">
                          <a:solidFill>
                            <a:schemeClr val="tx1"/>
                          </a:solidFill>
                          <a:effectLst/>
                          <a:latin typeface="+mn-lt"/>
                          <a:ea typeface="+mn-ea"/>
                          <a:cs typeface="+mn-cs"/>
                        </a:rPr>
                        <a:t>15 days of wages and benefits per year, divided as follows: </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200"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3">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kern="1200" baseline="0" dirty="0" smtClean="0">
                          <a:solidFill>
                            <a:schemeClr val="tx1"/>
                          </a:solidFill>
                          <a:effectLst/>
                          <a:latin typeface="+mn-lt"/>
                          <a:ea typeface="+mn-ea"/>
                          <a:cs typeface="+mn-cs"/>
                        </a:rPr>
                        <a:t>For first year of employment: seniority from 1-6 consecutive months: new seniority payment is 7.5 days and benefits. This is not payable to </a:t>
                      </a:r>
                      <a:r>
                        <a:rPr lang="en-US" sz="1200" kern="1200" baseline="0" dirty="0" smtClean="0">
                          <a:solidFill>
                            <a:schemeClr val="dk1"/>
                          </a:solidFill>
                          <a:effectLst/>
                          <a:latin typeface="+mn-lt"/>
                          <a:ea typeface="+mn-ea"/>
                          <a:cs typeface="+mn-cs"/>
                        </a:rPr>
                        <a:t>those terminated for serious </a:t>
                      </a:r>
                      <a:r>
                        <a:rPr lang="en-US" sz="1200" kern="1200" baseline="0" dirty="0" smtClean="0">
                          <a:solidFill>
                            <a:schemeClr val="dk1"/>
                          </a:solidFill>
                          <a:effectLst/>
                          <a:latin typeface="+mn-lt"/>
                          <a:ea typeface="+mn-ea"/>
                          <a:cs typeface="+mn-cs"/>
                        </a:rPr>
                        <a:t>misconduct</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0150">
                <a:tc vMerge="1">
                  <a:txBody>
                    <a:bodyPr/>
                    <a:lstStyle/>
                    <a:p>
                      <a:pPr mar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baseline="0" dirty="0" smtClean="0">
                          <a:solidFill>
                            <a:schemeClr val="tx1"/>
                          </a:solidFill>
                          <a:effectLst/>
                          <a:latin typeface="+mn-lt"/>
                          <a:ea typeface="+mn-ea"/>
                          <a:cs typeface="+mn-cs"/>
                        </a:rPr>
                        <a:t>7.5 days of wages and benefits </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r>
                        <a:rPr lang="en-US" sz="1200" b="1" kern="1200" baseline="0" dirty="0" smtClean="0">
                          <a:solidFill>
                            <a:schemeClr val="dk1"/>
                          </a:solidFill>
                          <a:effectLst/>
                          <a:latin typeface="+mn-lt"/>
                          <a:ea typeface="+mn-ea"/>
                          <a:cs typeface="+mn-cs"/>
                        </a:rPr>
                        <a:t>June </a:t>
                      </a:r>
                      <a:endParaRPr lang="en-US" sz="12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16416">
                <a:tc vMerge="1">
                  <a:txBody>
                    <a:bodyPr/>
                    <a:lstStyle/>
                    <a:p>
                      <a:pPr mar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baseline="0" dirty="0" smtClean="0">
                          <a:solidFill>
                            <a:schemeClr val="tx1"/>
                          </a:solidFill>
                          <a:effectLst/>
                          <a:latin typeface="+mn-lt"/>
                          <a:ea typeface="+mn-ea"/>
                          <a:cs typeface="+mn-cs"/>
                        </a:rPr>
                        <a:t>7.5 days of wages and benefits </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baseline="0" dirty="0" smtClean="0">
                          <a:solidFill>
                            <a:schemeClr val="dk1"/>
                          </a:solidFill>
                          <a:effectLst/>
                          <a:latin typeface="+mn-lt"/>
                          <a:ea typeface="+mn-ea"/>
                          <a:cs typeface="+mn-cs"/>
                        </a:rPr>
                        <a:t>December</a:t>
                      </a:r>
                      <a:endParaRPr lang="en-US" sz="12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3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63454">
                <a:tc rowSpan="6">
                  <a:txBody>
                    <a:bodyPr/>
                    <a:lstStyle/>
                    <a:p>
                      <a:pPr marL="0" indent="0" algn="l" defTabSz="914400" rtl="0" eaLnBrk="1" latinLnBrk="0" hangingPunct="1">
                        <a:lnSpc>
                          <a:spcPct val="100000"/>
                        </a:lnSpc>
                        <a:spcAft>
                          <a:spcPts val="0"/>
                        </a:spcAft>
                        <a:buFont typeface="Wingdings" panose="05000000000000000000" pitchFamily="2" charset="2"/>
                        <a:buNone/>
                      </a:pPr>
                      <a:r>
                        <a:rPr lang="en-US" sz="1200" b="1" kern="1200" dirty="0" smtClean="0">
                          <a:solidFill>
                            <a:schemeClr val="tx1"/>
                          </a:solidFill>
                          <a:effectLst/>
                          <a:latin typeface="+mn-lt"/>
                          <a:ea typeface="+mn-ea"/>
                          <a:cs typeface="+mn-cs"/>
                        </a:rPr>
                        <a:t>Back</a:t>
                      </a:r>
                      <a:r>
                        <a:rPr lang="en-US" sz="1200" b="1" kern="1200" baseline="0" dirty="0" smtClean="0">
                          <a:solidFill>
                            <a:schemeClr val="tx1"/>
                          </a:solidFill>
                          <a:effectLst/>
                          <a:latin typeface="+mn-lt"/>
                          <a:ea typeface="+mn-ea"/>
                          <a:cs typeface="+mn-cs"/>
                        </a:rPr>
                        <a:t> pay of seniority payment prior to 2019 </a:t>
                      </a:r>
                      <a:endParaRPr lang="en-US" sz="1200" b="1" kern="120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kern="1200" baseline="0" dirty="0" smtClean="0">
                          <a:solidFill>
                            <a:schemeClr val="tx1"/>
                          </a:solidFill>
                          <a:effectLst/>
                          <a:latin typeface="+mn-lt"/>
                          <a:ea typeface="+mn-ea"/>
                          <a:cs typeface="+mn-cs"/>
                        </a:rPr>
                        <a:t>For garment, textile and footwear sectors: 30 days of total seniority payment per year, divided as follows: </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200"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rowSpan="6">
                  <a:txBody>
                    <a:bodyPr/>
                    <a:lstStyle/>
                    <a:p>
                      <a:pPr marL="0" lvl="0" indent="0" algn="l" defTabSz="914400" rtl="0" eaLnBrk="1" latinLnBrk="0" hangingPunct="1">
                        <a:lnSpc>
                          <a:spcPct val="100000"/>
                        </a:lnSpc>
                        <a:spcAft>
                          <a:spcPts val="0"/>
                        </a:spcAft>
                        <a:buFont typeface="Wingdings" panose="05000000000000000000" pitchFamily="2" charset="2"/>
                        <a:buNone/>
                      </a:pPr>
                      <a:r>
                        <a:rPr lang="en-US" sz="1200" kern="1200" baseline="0" dirty="0" smtClean="0">
                          <a:solidFill>
                            <a:schemeClr val="dk1"/>
                          </a:solidFill>
                          <a:effectLst/>
                          <a:latin typeface="+mn-lt"/>
                          <a:ea typeface="+mn-ea"/>
                          <a:cs typeface="+mn-cs"/>
                        </a:rPr>
                        <a:t>Capped at 6 months of the average base wages for each of the relevant years and is not payable to the resigning employees (or those terminated for serious misconduct)</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0150">
                <a:tc vMerge="1">
                  <a:txBody>
                    <a:bodyPr/>
                    <a:lstStyle/>
                    <a:p>
                      <a:pPr mar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baseline="0" dirty="0" smtClean="0">
                          <a:solidFill>
                            <a:schemeClr val="tx1"/>
                          </a:solidFill>
                          <a:effectLst/>
                          <a:latin typeface="+mn-lt"/>
                          <a:ea typeface="+mn-ea"/>
                          <a:cs typeface="+mn-cs"/>
                        </a:rPr>
                        <a:t>15 days of seniority payment </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r>
                        <a:rPr lang="en-US" sz="1200" b="1" kern="1200" dirty="0" smtClean="0">
                          <a:solidFill>
                            <a:schemeClr val="dk1"/>
                          </a:solidFill>
                          <a:effectLst/>
                          <a:latin typeface="+mn-lt"/>
                          <a:ea typeface="+mn-ea"/>
                          <a:cs typeface="+mn-cs"/>
                        </a:rPr>
                        <a:t>June</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0150">
                <a:tc vMerge="1">
                  <a:txBody>
                    <a:bodyPr/>
                    <a:lstStyle/>
                    <a:p>
                      <a:pPr mar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dirty="0" smtClean="0">
                          <a:solidFill>
                            <a:schemeClr val="tx1"/>
                          </a:solidFill>
                          <a:effectLst/>
                        </a:rPr>
                        <a:t>15 days of seniority payment </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r>
                        <a:rPr lang="en-US" sz="1200" b="1" kern="1200" dirty="0" smtClean="0">
                          <a:solidFill>
                            <a:schemeClr val="dk1"/>
                          </a:solidFill>
                          <a:effectLst/>
                          <a:latin typeface="+mn-lt"/>
                          <a:ea typeface="+mn-ea"/>
                          <a:cs typeface="+mn-cs"/>
                        </a:rPr>
                        <a:t>December</a:t>
                      </a:r>
                      <a:endParaRPr lang="en-US" sz="1200" b="1" kern="1200" baseline="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300" b="1" kern="1200" baseline="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76802">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kern="1200" baseline="0" dirty="0" smtClean="0">
                          <a:solidFill>
                            <a:schemeClr val="tx1"/>
                          </a:solidFill>
                          <a:effectLst/>
                          <a:latin typeface="+mn-lt"/>
                          <a:ea typeface="+mn-ea"/>
                          <a:cs typeface="+mn-cs"/>
                        </a:rPr>
                        <a:t>For other sectors: 15 days of the total seniority payment per year, divided as follows: </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200" b="1" kern="1200" baseline="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300" b="1" kern="1200" baseline="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0150">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baseline="0" dirty="0" smtClean="0">
                          <a:solidFill>
                            <a:schemeClr val="tx1"/>
                          </a:solidFill>
                          <a:effectLst/>
                          <a:latin typeface="+mn-lt"/>
                          <a:ea typeface="+mn-ea"/>
                          <a:cs typeface="+mn-cs"/>
                        </a:rPr>
                        <a:t>7.5 days of seniority payment </a:t>
                      </a:r>
                      <a:endParaRPr lang="en-US" sz="1200" b="0" kern="1200" baseline="0" dirty="0" smtClean="0">
                        <a:solidFill>
                          <a:schemeClr val="tx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baseline="0" dirty="0" smtClean="0">
                          <a:solidFill>
                            <a:schemeClr val="dk1"/>
                          </a:solidFill>
                          <a:effectLst/>
                          <a:latin typeface="+mn-lt"/>
                          <a:ea typeface="+mn-ea"/>
                          <a:cs typeface="+mn-cs"/>
                        </a:rPr>
                        <a:t>June</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300" b="1" kern="1200" baseline="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0150">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dirty="0" smtClean="0">
                          <a:solidFill>
                            <a:schemeClr val="dk1"/>
                          </a:solidFill>
                          <a:effectLst/>
                          <a:latin typeface="+mn-lt"/>
                          <a:ea typeface="+mn-ea"/>
                          <a:cs typeface="+mn-cs"/>
                        </a:rPr>
                        <a:t>7.5 days of seniority payment </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l" defTabSz="914400" rtl="0" eaLnBrk="1" latinLnBrk="0" hangingPunct="1">
                        <a:lnSpc>
                          <a:spcPct val="100000"/>
                        </a:lnSpc>
                        <a:spcAft>
                          <a:spcPts val="0"/>
                        </a:spcAft>
                        <a:buFont typeface="Wingdings" panose="05000000000000000000" pitchFamily="2" charset="2"/>
                        <a:buNone/>
                      </a:pPr>
                      <a:r>
                        <a:rPr lang="en-US" sz="1200" b="1" kern="1200" dirty="0" smtClean="0">
                          <a:solidFill>
                            <a:schemeClr val="dk1"/>
                          </a:solidFill>
                          <a:effectLst/>
                          <a:latin typeface="+mn-lt"/>
                          <a:ea typeface="+mn-ea"/>
                          <a:cs typeface="+mn-cs"/>
                        </a:rPr>
                        <a:t>December</a:t>
                      </a: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marL="0" lvl="0" indent="0" algn="l" defTabSz="914400" rtl="0" eaLnBrk="1" latinLnBrk="0" hangingPunct="1">
                        <a:lnSpc>
                          <a:spcPct val="100000"/>
                        </a:lnSpc>
                        <a:spcAft>
                          <a:spcPts val="0"/>
                        </a:spcAft>
                        <a:buFont typeface="Wingdings" panose="05000000000000000000" pitchFamily="2" charset="2"/>
                        <a:buNone/>
                      </a:pPr>
                      <a:endParaRPr lang="en-US" sz="1300" b="1" kern="1200" dirty="0" smtClean="0">
                        <a:solidFill>
                          <a:schemeClr val="dk1"/>
                        </a:solidFill>
                        <a:effectLst/>
                        <a:latin typeface="+mn-lt"/>
                        <a:ea typeface="+mn-ea"/>
                        <a:cs typeface="+mn-cs"/>
                      </a:endParaRPr>
                    </a:p>
                  </a:txBody>
                  <a:tcPr marL="48993" marR="48993" marT="108000" marB="10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8708916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412776"/>
            <a:ext cx="8352928" cy="4896544"/>
          </a:xfrm>
        </p:spPr>
        <p:txBody>
          <a:bodyPr/>
          <a:lstStyle/>
          <a:p>
            <a:r>
              <a:rPr lang="en-US" sz="2000" dirty="0" smtClean="0"/>
              <a:t>Issues to be further monitored: </a:t>
            </a:r>
          </a:p>
          <a:p>
            <a:pPr marL="342900" indent="-342900">
              <a:spcBef>
                <a:spcPts val="1800"/>
              </a:spcBef>
              <a:buFont typeface="Wingdings" panose="05000000000000000000" pitchFamily="2" charset="2"/>
              <a:buChar char="§"/>
            </a:pPr>
            <a:r>
              <a:rPr lang="en-US" sz="2000" dirty="0" smtClean="0"/>
              <a:t>new seniority payment from 2019 onwards: “day(s) of wages and benefits”</a:t>
            </a:r>
            <a:r>
              <a:rPr lang="en-US" sz="2000" dirty="0"/>
              <a:t> –</a:t>
            </a:r>
            <a:r>
              <a:rPr lang="en-US" sz="2000" dirty="0" smtClean="0"/>
              <a:t> how to calculate? </a:t>
            </a:r>
          </a:p>
          <a:p>
            <a:pPr marL="342900" indent="-342900">
              <a:spcBef>
                <a:spcPts val="1800"/>
              </a:spcBef>
              <a:buFont typeface="Wingdings" panose="05000000000000000000" pitchFamily="2" charset="2"/>
              <a:buChar char="§"/>
            </a:pPr>
            <a:r>
              <a:rPr lang="en-US" sz="2000" dirty="0"/>
              <a:t>B</a:t>
            </a:r>
            <a:r>
              <a:rPr lang="en-US" sz="2000" dirty="0" smtClean="0"/>
              <a:t>ack pay of past seniority prior to 2019: “day(s) of the total seniority payment” – how to calculate? </a:t>
            </a:r>
            <a:endParaRPr lang="en-US" sz="2000" dirty="0"/>
          </a:p>
        </p:txBody>
      </p:sp>
      <p:sp>
        <p:nvSpPr>
          <p:cNvPr id="3" name="Slide Number Placeholder 2"/>
          <p:cNvSpPr>
            <a:spLocks noGrp="1"/>
          </p:cNvSpPr>
          <p:nvPr>
            <p:ph type="sldNum" sz="quarter" idx="12"/>
          </p:nvPr>
        </p:nvSpPr>
        <p:spPr/>
        <p:txBody>
          <a:bodyPr/>
          <a:lstStyle/>
          <a:p>
            <a:fld id="{71C596F1-B6F3-4D5E-999A-8F150CF202B4}" type="slidenum">
              <a:rPr lang="en-US" smtClean="0"/>
              <a:t>57</a:t>
            </a:fld>
            <a:endParaRPr lang="en-US" dirty="0"/>
          </a:p>
        </p:txBody>
      </p:sp>
      <p:sp>
        <p:nvSpPr>
          <p:cNvPr id="4" name="Title 3"/>
          <p:cNvSpPr>
            <a:spLocks noGrp="1"/>
          </p:cNvSpPr>
          <p:nvPr>
            <p:ph type="title"/>
          </p:nvPr>
        </p:nvSpPr>
        <p:spPr/>
        <p:txBody>
          <a:bodyPr/>
          <a:lstStyle/>
          <a:p>
            <a:r>
              <a:rPr lang="en-US" dirty="0">
                <a:solidFill>
                  <a:srgbClr val="00463C"/>
                </a:solidFill>
              </a:rPr>
              <a:t>Seniority Payment - UDC</a:t>
            </a:r>
            <a:endParaRPr lang="en-US" dirty="0"/>
          </a:p>
        </p:txBody>
      </p:sp>
    </p:spTree>
    <p:extLst>
      <p:ext uri="{BB962C8B-B14F-4D97-AF65-F5344CB8AC3E}">
        <p14:creationId xmlns:p14="http://schemas.microsoft.com/office/powerpoint/2010/main" val="22052855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350793"/>
            <a:ext cx="6858000" cy="563607"/>
          </a:xfrm>
        </p:spPr>
        <p:txBody>
          <a:bodyPr>
            <a:noAutofit/>
          </a:bodyPr>
          <a:lstStyle/>
          <a:p>
            <a:r>
              <a:rPr lang="en-US" dirty="0">
                <a:solidFill>
                  <a:srgbClr val="00463C"/>
                </a:solidFill>
              </a:rPr>
              <a:t>Outline </a:t>
            </a:r>
          </a:p>
        </p:txBody>
      </p:sp>
      <p:sp>
        <p:nvSpPr>
          <p:cNvPr id="2" name="Slide Number Placeholder 1"/>
          <p:cNvSpPr>
            <a:spLocks noGrp="1"/>
          </p:cNvSpPr>
          <p:nvPr>
            <p:ph type="sldNum" sz="quarter" idx="12"/>
          </p:nvPr>
        </p:nvSpPr>
        <p:spPr/>
        <p:txBody>
          <a:bodyPr/>
          <a:lstStyle/>
          <a:p>
            <a:fld id="{71C596F1-B6F3-4D5E-999A-8F150CF202B4}" type="slidenum">
              <a:rPr lang="en-US" smtClean="0"/>
              <a:t>58</a:t>
            </a:fld>
            <a:endParaRPr lang="en-US" dirty="0"/>
          </a:p>
        </p:txBody>
      </p:sp>
      <p:graphicFrame>
        <p:nvGraphicFramePr>
          <p:cNvPr id="11" name="Diagram 10"/>
          <p:cNvGraphicFramePr/>
          <p:nvPr>
            <p:extLst/>
          </p:nvPr>
        </p:nvGraphicFramePr>
        <p:xfrm>
          <a:off x="539552" y="1340769"/>
          <a:ext cx="7848872"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257358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196752"/>
            <a:ext cx="8219256" cy="5637584"/>
          </a:xfrm>
        </p:spPr>
        <p:txBody>
          <a:bodyPr/>
          <a:lstStyle/>
          <a:p>
            <a:pPr lvl="1">
              <a:spcBef>
                <a:spcPts val="0"/>
              </a:spcBef>
              <a:spcAft>
                <a:spcPts val="1800"/>
              </a:spcAft>
              <a:tabLst>
                <a:tab pos="108000" algn="l"/>
              </a:tabLst>
            </a:pPr>
            <a:r>
              <a:rPr lang="en-US" dirty="0" smtClean="0">
                <a:latin typeface="+mj-lt"/>
              </a:rPr>
              <a:t>Proposed amendments to certain </a:t>
            </a:r>
            <a:r>
              <a:rPr lang="en-US" dirty="0">
                <a:latin typeface="+mj-lt"/>
              </a:rPr>
              <a:t>key provisions </a:t>
            </a:r>
            <a:r>
              <a:rPr lang="en-US" dirty="0" smtClean="0">
                <a:latin typeface="+mj-lt"/>
              </a:rPr>
              <a:t>concerning </a:t>
            </a:r>
            <a:r>
              <a:rPr lang="en-US" dirty="0" smtClean="0">
                <a:latin typeface="+mj-lt"/>
              </a:rPr>
              <a:t>FDCs:</a:t>
            </a:r>
          </a:p>
          <a:p>
            <a:pPr marL="914400" lvl="1" indent="-452438">
              <a:spcBef>
                <a:spcPts val="600"/>
              </a:spcBef>
              <a:tabLst>
                <a:tab pos="108000" algn="l"/>
              </a:tabLst>
            </a:pPr>
            <a:r>
              <a:rPr lang="en-US" dirty="0" smtClean="0">
                <a:latin typeface="+mj-lt"/>
              </a:rPr>
              <a:t>initial duration of an FDC must be ≥ 6 months up to 2 years </a:t>
            </a:r>
          </a:p>
          <a:p>
            <a:pPr marL="914400" lvl="1" indent="-452438">
              <a:spcBef>
                <a:spcPts val="600"/>
              </a:spcBef>
              <a:tabLst>
                <a:tab pos="108000" algn="l"/>
              </a:tabLst>
            </a:pPr>
            <a:r>
              <a:rPr lang="en-US" dirty="0" smtClean="0">
                <a:latin typeface="+mj-lt"/>
              </a:rPr>
              <a:t>can </a:t>
            </a:r>
            <a:r>
              <a:rPr lang="en-US" dirty="0">
                <a:latin typeface="+mj-lt"/>
              </a:rPr>
              <a:t>be </a:t>
            </a:r>
            <a:r>
              <a:rPr lang="en-US" dirty="0" smtClean="0">
                <a:latin typeface="+mj-lt"/>
              </a:rPr>
              <a:t>renewed, provided the </a:t>
            </a:r>
            <a:r>
              <a:rPr lang="en-US" dirty="0">
                <a:latin typeface="+mj-lt"/>
              </a:rPr>
              <a:t>period of renewal stays within </a:t>
            </a:r>
            <a:r>
              <a:rPr lang="en-US" dirty="0" smtClean="0">
                <a:latin typeface="+mj-lt"/>
              </a:rPr>
              <a:t>the 2 year </a:t>
            </a:r>
            <a:r>
              <a:rPr lang="en-US" dirty="0">
                <a:latin typeface="+mj-lt"/>
              </a:rPr>
              <a:t>cap and the total period </a:t>
            </a:r>
            <a:r>
              <a:rPr lang="en-US" dirty="0" smtClean="0">
                <a:latin typeface="+mj-lt"/>
              </a:rPr>
              <a:t>does </a:t>
            </a:r>
            <a:r>
              <a:rPr lang="en-US" dirty="0">
                <a:latin typeface="+mj-lt"/>
              </a:rPr>
              <a:t>not exceed </a:t>
            </a:r>
            <a:r>
              <a:rPr lang="en-US" dirty="0" smtClean="0">
                <a:latin typeface="+mj-lt"/>
              </a:rPr>
              <a:t>4 years.</a:t>
            </a:r>
          </a:p>
          <a:p>
            <a:pPr marL="914400" lvl="1" indent="-452438">
              <a:spcBef>
                <a:spcPts val="600"/>
              </a:spcBef>
              <a:tabLst>
                <a:tab pos="108000" algn="l"/>
              </a:tabLst>
            </a:pPr>
            <a:r>
              <a:rPr lang="en-US" dirty="0" smtClean="0">
                <a:latin typeface="+mj-lt"/>
              </a:rPr>
              <a:t>An FDC may be of </a:t>
            </a:r>
            <a:r>
              <a:rPr lang="en-US" dirty="0">
                <a:latin typeface="+mj-lt"/>
              </a:rPr>
              <a:t>less than 6 </a:t>
            </a:r>
            <a:r>
              <a:rPr lang="en-US" dirty="0" smtClean="0">
                <a:latin typeface="+mj-lt"/>
              </a:rPr>
              <a:t>months if: (1)  it is used for replacing a worker who is temporarily absent, work carried out during season or occasional period of extra work or non-customary activity, and (2) is subject </a:t>
            </a:r>
            <a:r>
              <a:rPr lang="en-US" dirty="0">
                <a:latin typeface="+mj-lt"/>
              </a:rPr>
              <a:t>to a prior written approval from the MLVT labour inspectors. </a:t>
            </a:r>
          </a:p>
          <a:p>
            <a:pPr lvl="1">
              <a:spcBef>
                <a:spcPts val="1200"/>
              </a:spcBef>
              <a:tabLst>
                <a:tab pos="108000" algn="l"/>
              </a:tabLst>
            </a:pPr>
            <a:r>
              <a:rPr lang="en-US" dirty="0">
                <a:latin typeface="+mj-lt"/>
              </a:rPr>
              <a:t>After the 4 year term, there must be a 4 month ‘cooling off’ period between the expiration of the last FDC and the commencement of the new FDC (where the parties are the same and the job is </a:t>
            </a:r>
            <a:r>
              <a:rPr lang="en-US" dirty="0" smtClean="0">
                <a:latin typeface="+mj-lt"/>
              </a:rPr>
              <a:t>the same or similar</a:t>
            </a:r>
            <a:r>
              <a:rPr lang="en-US" dirty="0">
                <a:latin typeface="+mj-lt"/>
              </a:rPr>
              <a:t>). </a:t>
            </a:r>
          </a:p>
          <a:p>
            <a:pPr lvl="1">
              <a:spcBef>
                <a:spcPts val="1200"/>
              </a:spcBef>
              <a:tabLst>
                <a:tab pos="108000" algn="l"/>
              </a:tabLst>
            </a:pPr>
            <a:r>
              <a:rPr lang="en-US" dirty="0">
                <a:latin typeface="+mj-lt"/>
              </a:rPr>
              <a:t>Severance (≥ 5% of wages received during the FDC) must be paid at the end of each FDC, </a:t>
            </a:r>
            <a:r>
              <a:rPr lang="en-US" dirty="0" smtClean="0">
                <a:latin typeface="+mj-lt"/>
              </a:rPr>
              <a:t>regardless of whether the </a:t>
            </a:r>
            <a:r>
              <a:rPr lang="en-US" dirty="0">
                <a:latin typeface="+mj-lt"/>
              </a:rPr>
              <a:t>FDC is </a:t>
            </a:r>
            <a:r>
              <a:rPr lang="en-US" dirty="0" smtClean="0">
                <a:latin typeface="+mj-lt"/>
              </a:rPr>
              <a:t>renewed or not.</a:t>
            </a:r>
            <a:endParaRPr lang="en-US" dirty="0">
              <a:latin typeface="+mj-lt"/>
            </a:endParaRPr>
          </a:p>
          <a:p>
            <a:pPr lvl="1">
              <a:spcBef>
                <a:spcPts val="1200"/>
              </a:spcBef>
              <a:tabLst>
                <a:tab pos="108000" algn="l"/>
              </a:tabLst>
            </a:pPr>
            <a:r>
              <a:rPr lang="en-IE" dirty="0">
                <a:latin typeface="+mj-lt"/>
              </a:rPr>
              <a:t>There is no indication as to when this draft Prakas will be enacted.</a:t>
            </a:r>
          </a:p>
          <a:p>
            <a:pPr marL="342900" indent="-342900">
              <a:spcBef>
                <a:spcPts val="0"/>
              </a:spcBef>
              <a:spcAft>
                <a:spcPts val="600"/>
              </a:spcAft>
              <a:buFont typeface="Wingdings" panose="05000000000000000000" pitchFamily="2" charset="2"/>
              <a:buChar char="§"/>
              <a:tabLst>
                <a:tab pos="108000" algn="l"/>
              </a:tabLst>
            </a:pPr>
            <a:endParaRPr lang="en-IE" sz="2000" dirty="0"/>
          </a:p>
          <a:p>
            <a:pPr marL="285750" indent="-285750">
              <a:spcBef>
                <a:spcPts val="0"/>
              </a:spcBef>
              <a:buFont typeface="Wingdings" panose="05000000000000000000" pitchFamily="2" charset="2"/>
              <a:buChar char="§"/>
            </a:pPr>
            <a:endParaRPr lang="en-IE" sz="2000" dirty="0"/>
          </a:p>
        </p:txBody>
      </p:sp>
      <p:sp>
        <p:nvSpPr>
          <p:cNvPr id="3" name="Slide Number Placeholder 2"/>
          <p:cNvSpPr>
            <a:spLocks noGrp="1"/>
          </p:cNvSpPr>
          <p:nvPr>
            <p:ph type="sldNum" sz="quarter" idx="12"/>
          </p:nvPr>
        </p:nvSpPr>
        <p:spPr/>
        <p:txBody>
          <a:bodyPr/>
          <a:lstStyle/>
          <a:p>
            <a:fld id="{71C596F1-B6F3-4D5E-999A-8F150CF202B4}" type="slidenum">
              <a:rPr lang="en-US" smtClean="0"/>
              <a:t>59</a:t>
            </a:fld>
            <a:endParaRPr lang="en-US" dirty="0"/>
          </a:p>
        </p:txBody>
      </p:sp>
      <p:sp>
        <p:nvSpPr>
          <p:cNvPr id="4" name="Title 3"/>
          <p:cNvSpPr>
            <a:spLocks noGrp="1"/>
          </p:cNvSpPr>
          <p:nvPr>
            <p:ph type="title"/>
          </p:nvPr>
        </p:nvSpPr>
        <p:spPr/>
        <p:txBody>
          <a:bodyPr/>
          <a:lstStyle/>
          <a:p>
            <a:r>
              <a:rPr lang="en-US" dirty="0" smtClean="0">
                <a:solidFill>
                  <a:srgbClr val="004D3F"/>
                </a:solidFill>
              </a:rPr>
              <a:t>Draft Prakas on FDCs</a:t>
            </a:r>
            <a:endParaRPr lang="en-US" dirty="0">
              <a:solidFill>
                <a:srgbClr val="004D3F"/>
              </a:solidFill>
            </a:endParaRPr>
          </a:p>
        </p:txBody>
      </p:sp>
    </p:spTree>
    <p:extLst>
      <p:ext uri="{BB962C8B-B14F-4D97-AF65-F5344CB8AC3E}">
        <p14:creationId xmlns:p14="http://schemas.microsoft.com/office/powerpoint/2010/main" val="407836493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196752"/>
            <a:ext cx="8219256" cy="5472608"/>
          </a:xfrm>
        </p:spPr>
        <p:txBody>
          <a:bodyPr/>
          <a:lstStyle/>
          <a:p>
            <a:pPr lvl="1">
              <a:spcBef>
                <a:spcPts val="1200"/>
              </a:spcBef>
              <a:tabLst>
                <a:tab pos="108000" algn="l"/>
              </a:tabLst>
            </a:pPr>
            <a:r>
              <a:rPr lang="en-US" dirty="0" smtClean="0"/>
              <a:t>Depending on duration of the funded projects, FDCs terms may need to be crafted to comply with the new requirements. For instance: </a:t>
            </a:r>
          </a:p>
          <a:p>
            <a:pPr marL="914400" lvl="1" indent="-452438">
              <a:spcBef>
                <a:spcPts val="1200"/>
              </a:spcBef>
              <a:tabLst>
                <a:tab pos="108000" algn="l"/>
              </a:tabLst>
            </a:pPr>
            <a:r>
              <a:rPr lang="en-US" dirty="0" smtClean="0">
                <a:latin typeface="+mj-lt"/>
              </a:rPr>
              <a:t>4 </a:t>
            </a:r>
            <a:r>
              <a:rPr lang="en-US" dirty="0">
                <a:latin typeface="+mj-lt"/>
              </a:rPr>
              <a:t>year project: FDC</a:t>
            </a:r>
            <a:r>
              <a:rPr lang="en-US" baseline="-25000" dirty="0">
                <a:latin typeface="+mj-lt"/>
              </a:rPr>
              <a:t>1</a:t>
            </a:r>
            <a:r>
              <a:rPr lang="en-US" dirty="0">
                <a:latin typeface="+mj-lt"/>
              </a:rPr>
              <a:t> </a:t>
            </a:r>
            <a:r>
              <a:rPr lang="en-US" dirty="0" smtClean="0">
                <a:latin typeface="+mj-lt"/>
              </a:rPr>
              <a:t>(2 years) plus FDC</a:t>
            </a:r>
            <a:r>
              <a:rPr lang="en-US" baseline="-25000" dirty="0" smtClean="0">
                <a:latin typeface="+mj-lt"/>
              </a:rPr>
              <a:t>2</a:t>
            </a:r>
            <a:r>
              <a:rPr lang="en-US" dirty="0" smtClean="0">
                <a:latin typeface="+mj-lt"/>
              </a:rPr>
              <a:t> (2 years)</a:t>
            </a:r>
            <a:endParaRPr lang="en-US" dirty="0">
              <a:latin typeface="+mj-lt"/>
            </a:endParaRPr>
          </a:p>
          <a:p>
            <a:pPr marL="914400" lvl="1" indent="-452438">
              <a:spcBef>
                <a:spcPts val="1200"/>
              </a:spcBef>
              <a:tabLst>
                <a:tab pos="108000" algn="l"/>
              </a:tabLst>
            </a:pPr>
            <a:r>
              <a:rPr lang="en-US" dirty="0">
                <a:latin typeface="+mj-lt"/>
              </a:rPr>
              <a:t>5 year project: FDC</a:t>
            </a:r>
            <a:r>
              <a:rPr lang="en-US" baseline="-25000" dirty="0">
                <a:latin typeface="+mj-lt"/>
              </a:rPr>
              <a:t>1</a:t>
            </a:r>
            <a:r>
              <a:rPr lang="en-US" dirty="0">
                <a:latin typeface="+mj-lt"/>
              </a:rPr>
              <a:t> = 2 </a:t>
            </a:r>
            <a:r>
              <a:rPr lang="en-US" dirty="0" smtClean="0">
                <a:latin typeface="+mj-lt"/>
              </a:rPr>
              <a:t>years plus </a:t>
            </a:r>
            <a:r>
              <a:rPr lang="en-US" dirty="0">
                <a:latin typeface="+mj-lt"/>
              </a:rPr>
              <a:t>FDC</a:t>
            </a:r>
            <a:r>
              <a:rPr lang="en-US" baseline="-25000" dirty="0">
                <a:latin typeface="+mj-lt"/>
              </a:rPr>
              <a:t>2</a:t>
            </a:r>
            <a:r>
              <a:rPr lang="en-US" dirty="0">
                <a:latin typeface="+mj-lt"/>
              </a:rPr>
              <a:t> = 2 </a:t>
            </a:r>
            <a:r>
              <a:rPr lang="en-US" dirty="0" smtClean="0">
                <a:latin typeface="+mj-lt"/>
              </a:rPr>
              <a:t>years and, unless role differs, </a:t>
            </a:r>
            <a:r>
              <a:rPr lang="en-US" dirty="0">
                <a:latin typeface="+mj-lt"/>
              </a:rPr>
              <a:t>“cool </a:t>
            </a:r>
            <a:r>
              <a:rPr lang="en-US" dirty="0" smtClean="0">
                <a:latin typeface="+mj-lt"/>
              </a:rPr>
              <a:t>off” </a:t>
            </a:r>
            <a:r>
              <a:rPr lang="en-US" dirty="0">
                <a:latin typeface="+mj-lt"/>
              </a:rPr>
              <a:t>period </a:t>
            </a:r>
            <a:r>
              <a:rPr lang="en-US" dirty="0" smtClean="0">
                <a:latin typeface="+mj-lt"/>
              </a:rPr>
              <a:t>(4 months, which may require short term staff or reassignments) plus FDC</a:t>
            </a:r>
            <a:r>
              <a:rPr lang="en-US" baseline="-25000" dirty="0" smtClean="0">
                <a:latin typeface="+mj-lt"/>
              </a:rPr>
              <a:t>3</a:t>
            </a:r>
            <a:r>
              <a:rPr lang="en-US" dirty="0" smtClean="0">
                <a:latin typeface="+mj-lt"/>
              </a:rPr>
              <a:t> </a:t>
            </a:r>
            <a:r>
              <a:rPr lang="en-US" dirty="0">
                <a:latin typeface="+mj-lt"/>
              </a:rPr>
              <a:t>= 8 months</a:t>
            </a:r>
          </a:p>
          <a:p>
            <a:pPr lvl="1">
              <a:spcBef>
                <a:spcPts val="1200"/>
              </a:spcBef>
              <a:tabLst>
                <a:tab pos="108000" algn="l"/>
              </a:tabLst>
            </a:pPr>
            <a:r>
              <a:rPr lang="en-US" dirty="0" smtClean="0"/>
              <a:t>No specific provision in the draft Prakas as yet concerning sanctions. </a:t>
            </a:r>
          </a:p>
          <a:p>
            <a:pPr lvl="1">
              <a:spcBef>
                <a:spcPts val="1200"/>
              </a:spcBef>
              <a:tabLst>
                <a:tab pos="108000" algn="l"/>
              </a:tabLst>
            </a:pPr>
            <a:r>
              <a:rPr lang="en-US" dirty="0" smtClean="0"/>
              <a:t>If enacted, the new Prakas will impact the manner in which short term NGOs staff are engaged and may constrain cash flow given that severance must be paid upon the expiration of each FDC (currently only payable upon termination of employment). </a:t>
            </a:r>
            <a:endParaRPr lang="en-IE" dirty="0" smtClean="0">
              <a:latin typeface="+mj-lt"/>
            </a:endParaRPr>
          </a:p>
          <a:p>
            <a:pPr>
              <a:spcBef>
                <a:spcPts val="1200"/>
              </a:spcBef>
              <a:tabLst>
                <a:tab pos="108000" algn="l"/>
              </a:tabLst>
            </a:pPr>
            <a:endParaRPr lang="en-IE" sz="2000" dirty="0"/>
          </a:p>
          <a:p>
            <a:pPr>
              <a:spcBef>
                <a:spcPts val="1200"/>
              </a:spcBef>
            </a:pPr>
            <a:endParaRPr lang="en-IE" sz="2000" dirty="0"/>
          </a:p>
        </p:txBody>
      </p:sp>
      <p:sp>
        <p:nvSpPr>
          <p:cNvPr id="3" name="Slide Number Placeholder 2"/>
          <p:cNvSpPr>
            <a:spLocks noGrp="1"/>
          </p:cNvSpPr>
          <p:nvPr>
            <p:ph type="sldNum" sz="quarter" idx="12"/>
          </p:nvPr>
        </p:nvSpPr>
        <p:spPr/>
        <p:txBody>
          <a:bodyPr/>
          <a:lstStyle/>
          <a:p>
            <a:fld id="{71C596F1-B6F3-4D5E-999A-8F150CF202B4}" type="slidenum">
              <a:rPr lang="en-US" smtClean="0"/>
              <a:t>60</a:t>
            </a:fld>
            <a:endParaRPr lang="en-US" dirty="0"/>
          </a:p>
        </p:txBody>
      </p:sp>
      <p:sp>
        <p:nvSpPr>
          <p:cNvPr id="4" name="Title 3"/>
          <p:cNvSpPr>
            <a:spLocks noGrp="1"/>
          </p:cNvSpPr>
          <p:nvPr>
            <p:ph type="title"/>
          </p:nvPr>
        </p:nvSpPr>
        <p:spPr/>
        <p:txBody>
          <a:bodyPr/>
          <a:lstStyle/>
          <a:p>
            <a:r>
              <a:rPr lang="en-US" dirty="0" smtClean="0">
                <a:solidFill>
                  <a:srgbClr val="004D3F"/>
                </a:solidFill>
              </a:rPr>
              <a:t>Draft Prakas on FDCs</a:t>
            </a:r>
            <a:endParaRPr lang="en-US" dirty="0">
              <a:solidFill>
                <a:srgbClr val="004D3F"/>
              </a:solidFill>
            </a:endParaRPr>
          </a:p>
        </p:txBody>
      </p:sp>
    </p:spTree>
    <p:extLst>
      <p:ext uri="{BB962C8B-B14F-4D97-AF65-F5344CB8AC3E}">
        <p14:creationId xmlns:p14="http://schemas.microsoft.com/office/powerpoint/2010/main" val="292654626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61</a:t>
            </a:fld>
            <a:endParaRPr lang="en-US" dirty="0"/>
          </a:p>
        </p:txBody>
      </p:sp>
      <p:sp>
        <p:nvSpPr>
          <p:cNvPr id="4" name="Title 3"/>
          <p:cNvSpPr>
            <a:spLocks noGrp="1"/>
          </p:cNvSpPr>
          <p:nvPr>
            <p:ph type="title"/>
          </p:nvPr>
        </p:nvSpPr>
        <p:spPr/>
        <p:txBody>
          <a:bodyPr/>
          <a:lstStyle/>
          <a:p>
            <a:r>
              <a:rPr lang="en-US" dirty="0" smtClean="0"/>
              <a:t>Other Reforms</a:t>
            </a:r>
            <a:endParaRPr lang="en-US" dirty="0"/>
          </a:p>
        </p:txBody>
      </p:sp>
      <p:sp>
        <p:nvSpPr>
          <p:cNvPr id="8" name="Content Placeholder 1"/>
          <p:cNvSpPr txBox="1">
            <a:spLocks/>
          </p:cNvSpPr>
          <p:nvPr/>
        </p:nvSpPr>
        <p:spPr>
          <a:xfrm>
            <a:off x="400267" y="1268760"/>
            <a:ext cx="8219256" cy="5256584"/>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Wingdings" pitchFamily="2" charset="2"/>
              <a:buNone/>
              <a:defRPr sz="2400" kern="1200">
                <a:solidFill>
                  <a:schemeClr val="tx1"/>
                </a:solidFill>
                <a:latin typeface="+mn-lt"/>
                <a:ea typeface="+mn-ea"/>
                <a:cs typeface="+mn-cs"/>
              </a:defRPr>
            </a:lvl1pPr>
            <a:lvl2pPr marL="381000" indent="-381000" algn="l" defTabSz="914400" rtl="0" eaLnBrk="1" latinLnBrk="0" hangingPunct="1">
              <a:spcBef>
                <a:spcPct val="20000"/>
              </a:spcBef>
              <a:buFont typeface="Wingdings" pitchFamily="2" charset="2"/>
              <a:buChar char="§"/>
              <a:defRPr sz="2000" kern="1200">
                <a:solidFill>
                  <a:schemeClr val="tx1"/>
                </a:solidFill>
                <a:latin typeface="+mn-lt"/>
                <a:ea typeface="+mn-ea"/>
                <a:cs typeface="+mn-cs"/>
              </a:defRPr>
            </a:lvl2pPr>
            <a:lvl3pPr marL="714375" indent="-352425"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076325" indent="-3619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1438275" indent="-3619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fontAlgn="auto">
              <a:spcBef>
                <a:spcPts val="1800"/>
              </a:spcBef>
              <a:spcAft>
                <a:spcPts val="600"/>
              </a:spcAft>
              <a:tabLst>
                <a:tab pos="108000" algn="l"/>
              </a:tabLst>
            </a:pPr>
            <a:r>
              <a:rPr lang="en-US" dirty="0"/>
              <a:t>Based on Prakas 442 on Payment of Wages dated 21 September 2018, effective from </a:t>
            </a:r>
            <a:r>
              <a:rPr lang="en-US" dirty="0" smtClean="0"/>
              <a:t>January </a:t>
            </a:r>
            <a:r>
              <a:rPr lang="en-US" dirty="0"/>
              <a:t>2019, employers covered under the Labour Law (including NGOs and associations) are required to pay wages to workers twice per month</a:t>
            </a:r>
            <a:r>
              <a:rPr lang="en-US" dirty="0" smtClean="0"/>
              <a:t>: </a:t>
            </a:r>
          </a:p>
          <a:p>
            <a:pPr marL="914400" lvl="1" indent="-452438" fontAlgn="auto">
              <a:spcBef>
                <a:spcPts val="1200"/>
              </a:spcBef>
              <a:spcAft>
                <a:spcPts val="600"/>
              </a:spcAft>
              <a:tabLst>
                <a:tab pos="108000" algn="l"/>
              </a:tabLst>
            </a:pPr>
            <a:r>
              <a:rPr lang="en-US" dirty="0" smtClean="0">
                <a:latin typeface="+mj-lt"/>
              </a:rPr>
              <a:t>first </a:t>
            </a:r>
            <a:r>
              <a:rPr lang="en-US" dirty="0">
                <a:latin typeface="+mj-lt"/>
              </a:rPr>
              <a:t>50% of the base wage in the 2nd week of the </a:t>
            </a:r>
            <a:r>
              <a:rPr lang="en-US" dirty="0">
                <a:latin typeface="+mj-lt"/>
              </a:rPr>
              <a:t>month</a:t>
            </a:r>
          </a:p>
          <a:p>
            <a:pPr marL="914400" lvl="1" indent="-452438" fontAlgn="auto">
              <a:spcBef>
                <a:spcPts val="1200"/>
              </a:spcBef>
              <a:spcAft>
                <a:spcPts val="600"/>
              </a:spcAft>
              <a:tabLst>
                <a:tab pos="108000" algn="l"/>
              </a:tabLst>
            </a:pPr>
            <a:r>
              <a:rPr lang="en-US" dirty="0" smtClean="0">
                <a:latin typeface="+mj-lt"/>
              </a:rPr>
              <a:t>remaining </a:t>
            </a:r>
            <a:r>
              <a:rPr lang="en-US" dirty="0">
                <a:latin typeface="+mj-lt"/>
              </a:rPr>
              <a:t>base wage and other benefits (entitled in that month) in the 4th week of the month.</a:t>
            </a:r>
          </a:p>
          <a:p>
            <a:pPr lvl="1" fontAlgn="auto">
              <a:spcBef>
                <a:spcPts val="1800"/>
              </a:spcBef>
              <a:spcAft>
                <a:spcPts val="600"/>
              </a:spcAft>
              <a:tabLst>
                <a:tab pos="108000" algn="l"/>
              </a:tabLst>
            </a:pPr>
            <a:r>
              <a:rPr lang="en-US" dirty="0"/>
              <a:t>This would be a major change to payroll processes, which are typically monthly.</a:t>
            </a:r>
            <a:endParaRPr lang="en-IE" dirty="0"/>
          </a:p>
          <a:p>
            <a:pPr fontAlgn="auto">
              <a:spcBef>
                <a:spcPts val="1200"/>
              </a:spcBef>
              <a:spcAft>
                <a:spcPts val="600"/>
              </a:spcAft>
              <a:tabLst>
                <a:tab pos="108000" algn="l"/>
              </a:tabLst>
            </a:pPr>
            <a:endParaRPr lang="en-IE" sz="1600" dirty="0" smtClean="0"/>
          </a:p>
          <a:p>
            <a:pPr fontAlgn="auto">
              <a:spcAft>
                <a:spcPts val="0"/>
              </a:spcAft>
            </a:pPr>
            <a:endParaRPr lang="en-IE" sz="1600" dirty="0"/>
          </a:p>
        </p:txBody>
      </p:sp>
    </p:spTree>
    <p:extLst>
      <p:ext uri="{BB962C8B-B14F-4D97-AF65-F5344CB8AC3E}">
        <p14:creationId xmlns:p14="http://schemas.microsoft.com/office/powerpoint/2010/main" val="183794226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71C596F1-B6F3-4D5E-999A-8F150CF202B4}" type="slidenum">
              <a:rPr lang="en-US" smtClean="0"/>
              <a:t>62</a:t>
            </a:fld>
            <a:endParaRPr lang="en-US" dirty="0"/>
          </a:p>
        </p:txBody>
      </p:sp>
      <p:sp>
        <p:nvSpPr>
          <p:cNvPr id="4" name="Title 3"/>
          <p:cNvSpPr>
            <a:spLocks noGrp="1"/>
          </p:cNvSpPr>
          <p:nvPr>
            <p:ph type="title"/>
          </p:nvPr>
        </p:nvSpPr>
        <p:spPr/>
        <p:txBody>
          <a:bodyPr/>
          <a:lstStyle/>
          <a:p>
            <a:r>
              <a:rPr lang="en-US" dirty="0" smtClean="0">
                <a:solidFill>
                  <a:srgbClr val="00463C"/>
                </a:solidFill>
              </a:rPr>
              <a:t>Key Messages </a:t>
            </a:r>
            <a:endParaRPr lang="en-US" dirty="0">
              <a:solidFill>
                <a:srgbClr val="00463C"/>
              </a:solidFill>
            </a:endParaRPr>
          </a:p>
        </p:txBody>
      </p:sp>
      <p:sp>
        <p:nvSpPr>
          <p:cNvPr id="5" name="Content Placeholder 1"/>
          <p:cNvSpPr>
            <a:spLocks noGrp="1"/>
          </p:cNvSpPr>
          <p:nvPr>
            <p:ph idx="1"/>
          </p:nvPr>
        </p:nvSpPr>
        <p:spPr>
          <a:xfrm>
            <a:off x="467544" y="1268760"/>
            <a:ext cx="8219256" cy="5472608"/>
          </a:xfrm>
        </p:spPr>
        <p:txBody>
          <a:bodyPr/>
          <a:lstStyle/>
          <a:p>
            <a:pPr lvl="1">
              <a:spcBef>
                <a:spcPts val="600"/>
              </a:spcBef>
              <a:tabLst>
                <a:tab pos="108000" algn="l"/>
              </a:tabLst>
            </a:pPr>
            <a:r>
              <a:rPr lang="en-US" dirty="0"/>
              <a:t>Quota applications are due by 30 November 2018 (and work permit applications by 31 March 2019</a:t>
            </a:r>
            <a:r>
              <a:rPr lang="en-US" dirty="0"/>
              <a:t>), currently not applicable to B or C visa holders.</a:t>
            </a:r>
            <a:endParaRPr lang="en-US" dirty="0"/>
          </a:p>
          <a:p>
            <a:pPr lvl="1">
              <a:spcBef>
                <a:spcPts val="600"/>
              </a:spcBef>
              <a:tabLst>
                <a:tab pos="108000" algn="l"/>
              </a:tabLst>
            </a:pPr>
            <a:r>
              <a:rPr lang="en-US" dirty="0"/>
              <a:t>Quota limits are being more strictly imposed and work permit requirements are being more strictly enforced by labour inspections and immigration checks.</a:t>
            </a:r>
          </a:p>
          <a:p>
            <a:pPr lvl="1">
              <a:spcBef>
                <a:spcPts val="600"/>
              </a:spcBef>
              <a:tabLst>
                <a:tab pos="108000" algn="l"/>
              </a:tabLst>
            </a:pPr>
            <a:r>
              <a:rPr lang="en-US" dirty="0"/>
              <a:t>New obligation to renew MLVT enterprise registration every 3 years.</a:t>
            </a:r>
          </a:p>
          <a:p>
            <a:pPr lvl="1">
              <a:spcBef>
                <a:spcPts val="600"/>
              </a:spcBef>
              <a:tabLst>
                <a:tab pos="108000" algn="l"/>
              </a:tabLst>
            </a:pPr>
            <a:r>
              <a:rPr lang="en-US" dirty="0"/>
              <a:t>While the minimum wage (USD 170/month) is </a:t>
            </a:r>
            <a:r>
              <a:rPr lang="en-US" dirty="0"/>
              <a:t>only applicable </a:t>
            </a:r>
            <a:r>
              <a:rPr lang="en-US" dirty="0"/>
              <a:t>to workers </a:t>
            </a:r>
            <a:r>
              <a:rPr lang="en-US" dirty="0"/>
              <a:t>in textile</a:t>
            </a:r>
            <a:r>
              <a:rPr lang="en-US" dirty="0"/>
              <a:t>, garment and footwear manufacturing sectors, the MLVT is considering a national </a:t>
            </a:r>
            <a:r>
              <a:rPr lang="en-US" dirty="0"/>
              <a:t>minimum wage </a:t>
            </a:r>
            <a:r>
              <a:rPr lang="en-US" dirty="0"/>
              <a:t>for specific sectors, which may potentially encompass to NGOs and associations (details expected in late 2018).</a:t>
            </a:r>
          </a:p>
          <a:p>
            <a:pPr lvl="1">
              <a:spcBef>
                <a:spcPts val="600"/>
              </a:spcBef>
              <a:tabLst>
                <a:tab pos="108000" algn="l"/>
              </a:tabLst>
            </a:pPr>
            <a:r>
              <a:rPr lang="en-US" dirty="0"/>
              <a:t>New obligation to make seniority payments to UDC employees every 6 months (including back pay) to be implemented from 2019 onwards. </a:t>
            </a:r>
          </a:p>
          <a:p>
            <a:pPr lvl="1">
              <a:spcBef>
                <a:spcPts val="600"/>
              </a:spcBef>
              <a:tabLst>
                <a:tab pos="108000" algn="l"/>
              </a:tabLst>
            </a:pPr>
            <a:r>
              <a:rPr lang="en-US" dirty="0"/>
              <a:t>Proposed reforms concerning NSSF pension scheme and FDC classification to be monitored. </a:t>
            </a:r>
          </a:p>
          <a:p>
            <a:pPr marL="0" lvl="1" indent="0" algn="just" fontAlgn="base">
              <a:spcBef>
                <a:spcPts val="1800"/>
              </a:spcBef>
              <a:spcAft>
                <a:spcPct val="0"/>
              </a:spcAft>
              <a:buNone/>
            </a:pPr>
            <a:endParaRPr lang="en-US" sz="1600" dirty="0" smtClean="0"/>
          </a:p>
          <a:p>
            <a:pPr marL="463550" lvl="1" indent="-463550" algn="just" fontAlgn="base">
              <a:spcBef>
                <a:spcPts val="1800"/>
              </a:spcBef>
              <a:spcAft>
                <a:spcPct val="0"/>
              </a:spcAft>
            </a:pPr>
            <a:endParaRPr lang="en-US" sz="1600" dirty="0" smtClean="0"/>
          </a:p>
          <a:p>
            <a:pPr marL="0" lvl="1" indent="0" algn="just" fontAlgn="base">
              <a:spcBef>
                <a:spcPts val="1800"/>
              </a:spcBef>
              <a:spcAft>
                <a:spcPct val="0"/>
              </a:spcAft>
              <a:buNone/>
            </a:pPr>
            <a:endParaRPr lang="en-US" sz="1600" dirty="0"/>
          </a:p>
          <a:p>
            <a:endParaRPr lang="en-US" sz="1600" dirty="0"/>
          </a:p>
        </p:txBody>
      </p:sp>
    </p:spTree>
    <p:extLst>
      <p:ext uri="{BB962C8B-B14F-4D97-AF65-F5344CB8AC3E}">
        <p14:creationId xmlns:p14="http://schemas.microsoft.com/office/powerpoint/2010/main" val="22000801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533399" y="375047"/>
            <a:ext cx="6366933" cy="461665"/>
          </a:xfrm>
          <a:prstGeom prst="rect">
            <a:avLst/>
          </a:prstGeom>
          <a:noFill/>
          <a:ln w="9525">
            <a:noFill/>
            <a:miter lim="800000"/>
            <a:headEnd/>
            <a:tailEnd/>
          </a:ln>
        </p:spPr>
        <p:txBody>
          <a:bodyPr wrap="square">
            <a:spAutoFit/>
          </a:bodyPr>
          <a:lstStyle/>
          <a:p>
            <a:pPr fontAlgn="base">
              <a:spcAft>
                <a:spcPct val="0"/>
              </a:spcAft>
            </a:pPr>
            <a:r>
              <a:rPr lang="en-AU" sz="2400" dirty="0">
                <a:solidFill>
                  <a:srgbClr val="00463C"/>
                </a:solidFill>
                <a:latin typeface="+mj-lt"/>
                <a:ea typeface="+mj-ea"/>
                <a:cs typeface="+mj-cs"/>
              </a:rPr>
              <a:t>Labour Practice</a:t>
            </a:r>
          </a:p>
        </p:txBody>
      </p:sp>
      <p:sp>
        <p:nvSpPr>
          <p:cNvPr id="4" name="Slide Number Placeholder 52"/>
          <p:cNvSpPr txBox="1">
            <a:spLocks/>
          </p:cNvSpPr>
          <p:nvPr/>
        </p:nvSpPr>
        <p:spPr bwMode="auto">
          <a:xfrm>
            <a:off x="8437418" y="6481474"/>
            <a:ext cx="685800" cy="365125"/>
          </a:xfrm>
          <a:prstGeom prst="rect">
            <a:avLst/>
          </a:prstGeom>
          <a:noFill/>
          <a:ln w="9525">
            <a:noFill/>
            <a:miter lim="800000"/>
            <a:headEnd/>
            <a:tailEnd/>
          </a:ln>
        </p:spPr>
        <p:txBody>
          <a:bodyPr anchor="ctr"/>
          <a:lstStyle/>
          <a:p>
            <a:pPr algn="ctr" fontAlgn="base">
              <a:spcBef>
                <a:spcPct val="0"/>
              </a:spcBef>
              <a:spcAft>
                <a:spcPct val="0"/>
              </a:spcAft>
            </a:pPr>
            <a:fld id="{B33811BB-C965-468B-8EF3-8A84B52D1126}" type="slidenum">
              <a:rPr lang="en-US" sz="1200">
                <a:solidFill>
                  <a:srgbClr val="898989"/>
                </a:solidFill>
                <a:cs typeface="Arial" pitchFamily="34" charset="0"/>
              </a:rPr>
              <a:pPr algn="ctr" fontAlgn="base">
                <a:spcBef>
                  <a:spcPct val="0"/>
                </a:spcBef>
                <a:spcAft>
                  <a:spcPct val="0"/>
                </a:spcAft>
              </a:pPr>
              <a:t>63</a:t>
            </a:fld>
            <a:endParaRPr lang="en-US" sz="1200" dirty="0">
              <a:solidFill>
                <a:srgbClr val="898989"/>
              </a:solidFill>
              <a:cs typeface="Arial" pitchFamily="34" charset="0"/>
            </a:endParaRPr>
          </a:p>
        </p:txBody>
      </p:sp>
      <p:graphicFrame>
        <p:nvGraphicFramePr>
          <p:cNvPr id="3" name="Diagram 2"/>
          <p:cNvGraphicFramePr/>
          <p:nvPr>
            <p:extLst/>
          </p:nvPr>
        </p:nvGraphicFramePr>
        <p:xfrm>
          <a:off x="762000" y="1224890"/>
          <a:ext cx="746760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07888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260648"/>
            <a:ext cx="6858000" cy="720079"/>
          </a:xfrm>
        </p:spPr>
        <p:txBody>
          <a:bodyPr>
            <a:noAutofit/>
          </a:bodyPr>
          <a:lstStyle/>
          <a:p>
            <a:r>
              <a:rPr lang="en-US" dirty="0" smtClean="0">
                <a:solidFill>
                  <a:srgbClr val="00463C"/>
                </a:solidFill>
              </a:rPr>
              <a:t>Thank you</a:t>
            </a:r>
            <a:endParaRPr lang="en-US" dirty="0">
              <a:solidFill>
                <a:srgbClr val="00463C"/>
              </a:solidFill>
            </a:endParaRPr>
          </a:p>
        </p:txBody>
      </p:sp>
      <p:sp>
        <p:nvSpPr>
          <p:cNvPr id="3" name="Slide Number Placeholder 2"/>
          <p:cNvSpPr>
            <a:spLocks noGrp="1"/>
          </p:cNvSpPr>
          <p:nvPr>
            <p:ph type="sldNum" sz="quarter" idx="12"/>
          </p:nvPr>
        </p:nvSpPr>
        <p:spPr/>
        <p:txBody>
          <a:bodyPr/>
          <a:lstStyle/>
          <a:p>
            <a:pPr>
              <a:defRPr/>
            </a:pPr>
            <a:fld id="{2F0A85FD-AECA-41DA-9896-AA24D4C300E0}" type="slidenum">
              <a:rPr lang="en-US" smtClean="0"/>
              <a:pPr>
                <a:defRPr/>
              </a:pPr>
              <a:t>64</a:t>
            </a:fld>
            <a:endParaRPr lang="en-US" dirty="0"/>
          </a:p>
        </p:txBody>
      </p:sp>
      <p:grpSp>
        <p:nvGrpSpPr>
          <p:cNvPr id="2" name="Group 1"/>
          <p:cNvGrpSpPr/>
          <p:nvPr/>
        </p:nvGrpSpPr>
        <p:grpSpPr>
          <a:xfrm>
            <a:off x="1187624" y="4026768"/>
            <a:ext cx="6858000" cy="2354560"/>
            <a:chOff x="1187624" y="2708920"/>
            <a:chExt cx="6858000" cy="2354560"/>
          </a:xfrm>
        </p:grpSpPr>
        <p:sp>
          <p:nvSpPr>
            <p:cNvPr id="8" name="Rounded Rectangle 7"/>
            <p:cNvSpPr/>
            <p:nvPr/>
          </p:nvSpPr>
          <p:spPr bwMode="auto">
            <a:xfrm>
              <a:off x="1187624" y="2708920"/>
              <a:ext cx="6858000" cy="2354560"/>
            </a:xfrm>
            <a:prstGeom prst="roundRect">
              <a:avLst>
                <a:gd name="adj" fmla="val 3391"/>
              </a:avLst>
            </a:prstGeom>
            <a:solidFill>
              <a:srgbClr val="DDDDD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fr-FR" sz="1600" u="sng" dirty="0">
                <a:solidFill>
                  <a:schemeClr val="tx1"/>
                </a:solidFill>
              </a:endParaRPr>
            </a:p>
          </p:txBody>
        </p:sp>
        <p:sp>
          <p:nvSpPr>
            <p:cNvPr id="9" name="Rounded Rectangle 8"/>
            <p:cNvSpPr/>
            <p:nvPr/>
          </p:nvSpPr>
          <p:spPr bwMode="auto">
            <a:xfrm>
              <a:off x="3030610" y="3048706"/>
              <a:ext cx="4862614" cy="1110838"/>
            </a:xfrm>
            <a:prstGeom prst="roundRect">
              <a:avLst/>
            </a:prstGeom>
            <a:solidFill>
              <a:srgbClr val="00463C"/>
            </a:solidFill>
            <a:ln>
              <a:noFill/>
            </a:ln>
            <a:effectLst>
              <a:outerShdw blurRad="292100" dist="139700" dir="2700000" algn="tl" rotWithShape="0">
                <a:srgbClr val="333333">
                  <a:alpha val="65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smtClean="0">
                  <a:solidFill>
                    <a:schemeClr val="bg1"/>
                  </a:solidFill>
                </a:rPr>
                <a:t>Sophal Yun</a:t>
              </a:r>
              <a:endParaRPr lang="en-US" b="1" dirty="0">
                <a:solidFill>
                  <a:schemeClr val="bg1"/>
                </a:solidFill>
              </a:endParaRPr>
            </a:p>
            <a:p>
              <a:pPr algn="ctr">
                <a:defRPr/>
              </a:pPr>
              <a:r>
                <a:rPr lang="en-US" sz="1400" i="1" dirty="0" smtClean="0">
                  <a:cs typeface="Tahoma" pitchFamily="34" charset="0"/>
                </a:rPr>
                <a:t>Consultant</a:t>
              </a:r>
            </a:p>
            <a:p>
              <a:pPr algn="ctr">
                <a:defRPr/>
              </a:pPr>
              <a:r>
                <a:rPr lang="en-US" sz="1400" i="1" dirty="0">
                  <a:cs typeface="Tahoma" pitchFamily="34" charset="0"/>
                </a:rPr>
                <a:t>Corporate &amp; Commercial Practice </a:t>
              </a:r>
              <a:r>
                <a:rPr lang="en-US" sz="1400" i="1" dirty="0" smtClean="0">
                  <a:cs typeface="Tahoma" pitchFamily="34" charset="0"/>
                </a:rPr>
                <a:t>Group</a:t>
              </a:r>
              <a:endParaRPr lang="en-US" sz="1400" i="1" dirty="0">
                <a:cs typeface="Tahoma" pitchFamily="34" charset="0"/>
              </a:endParaRPr>
            </a:p>
          </p:txBody>
        </p:sp>
        <p:sp>
          <p:nvSpPr>
            <p:cNvPr id="11" name="TextBox 10"/>
            <p:cNvSpPr txBox="1"/>
            <p:nvPr/>
          </p:nvSpPr>
          <p:spPr bwMode="auto">
            <a:xfrm>
              <a:off x="3339532" y="4382343"/>
              <a:ext cx="4244770" cy="307777"/>
            </a:xfrm>
            <a:prstGeom prst="rect">
              <a:avLst/>
            </a:prstGeom>
            <a:noFill/>
          </p:spPr>
          <p:txBody>
            <a:bodyPr>
              <a:spAutoFit/>
            </a:bodyPr>
            <a:lstStyle/>
            <a:p>
              <a:pPr algn="ctr">
                <a:defRPr/>
              </a:pPr>
              <a:r>
                <a:rPr lang="fr-FR" sz="1400" u="sng" dirty="0" smtClean="0">
                  <a:latin typeface="+mn-lt"/>
                </a:rPr>
                <a:t>labor.kh@dfdl.com</a:t>
              </a:r>
            </a:p>
          </p:txBody>
        </p:sp>
      </p:grpSp>
      <p:grpSp>
        <p:nvGrpSpPr>
          <p:cNvPr id="10" name="Group 9"/>
          <p:cNvGrpSpPr/>
          <p:nvPr/>
        </p:nvGrpSpPr>
        <p:grpSpPr>
          <a:xfrm>
            <a:off x="1187624" y="1449409"/>
            <a:ext cx="6858000" cy="2354560"/>
            <a:chOff x="1187624" y="2708920"/>
            <a:chExt cx="6858000" cy="2354560"/>
          </a:xfrm>
        </p:grpSpPr>
        <p:sp>
          <p:nvSpPr>
            <p:cNvPr id="12" name="Rounded Rectangle 11"/>
            <p:cNvSpPr/>
            <p:nvPr/>
          </p:nvSpPr>
          <p:spPr bwMode="auto">
            <a:xfrm>
              <a:off x="1187624" y="2708920"/>
              <a:ext cx="6858000" cy="2354560"/>
            </a:xfrm>
            <a:prstGeom prst="roundRect">
              <a:avLst>
                <a:gd name="adj" fmla="val 3391"/>
              </a:avLst>
            </a:prstGeom>
            <a:solidFill>
              <a:srgbClr val="DDDDD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fr-FR" sz="1600" u="sng" dirty="0">
                <a:solidFill>
                  <a:schemeClr val="tx1"/>
                </a:solidFill>
              </a:endParaRPr>
            </a:p>
          </p:txBody>
        </p:sp>
        <p:sp>
          <p:nvSpPr>
            <p:cNvPr id="13" name="Rounded Rectangle 12"/>
            <p:cNvSpPr/>
            <p:nvPr/>
          </p:nvSpPr>
          <p:spPr bwMode="auto">
            <a:xfrm>
              <a:off x="3030610" y="3048706"/>
              <a:ext cx="4862614" cy="1110838"/>
            </a:xfrm>
            <a:prstGeom prst="roundRect">
              <a:avLst/>
            </a:prstGeom>
            <a:solidFill>
              <a:srgbClr val="00463C"/>
            </a:solidFill>
            <a:ln>
              <a:noFill/>
            </a:ln>
            <a:effectLst>
              <a:outerShdw blurRad="292100" dist="139700" dir="2700000" algn="tl" rotWithShape="0">
                <a:srgbClr val="333333">
                  <a:alpha val="65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chemeClr val="bg1"/>
                  </a:solidFill>
                </a:rPr>
                <a:t>Linda </a:t>
              </a:r>
              <a:r>
                <a:rPr lang="en-US" b="1" dirty="0" smtClean="0">
                  <a:solidFill>
                    <a:schemeClr val="bg1"/>
                  </a:solidFill>
                </a:rPr>
                <a:t>Oum</a:t>
              </a:r>
            </a:p>
            <a:p>
              <a:pPr algn="ctr">
                <a:defRPr/>
              </a:pPr>
              <a:r>
                <a:rPr lang="en-US" sz="1400" i="1" dirty="0">
                  <a:cs typeface="Tahoma" pitchFamily="34" charset="0"/>
                </a:rPr>
                <a:t>Senior Tax Consultant </a:t>
              </a:r>
            </a:p>
          </p:txBody>
        </p:sp>
        <p:sp>
          <p:nvSpPr>
            <p:cNvPr id="14" name="TextBox 13"/>
            <p:cNvSpPr txBox="1"/>
            <p:nvPr/>
          </p:nvSpPr>
          <p:spPr bwMode="auto">
            <a:xfrm>
              <a:off x="3339532" y="4382343"/>
              <a:ext cx="4244770" cy="307777"/>
            </a:xfrm>
            <a:prstGeom prst="rect">
              <a:avLst/>
            </a:prstGeom>
            <a:noFill/>
          </p:spPr>
          <p:txBody>
            <a:bodyPr>
              <a:spAutoFit/>
            </a:bodyPr>
            <a:lstStyle/>
            <a:p>
              <a:pPr algn="ctr">
                <a:defRPr/>
              </a:pPr>
              <a:r>
                <a:rPr lang="fr-FR" sz="1400" u="sng" dirty="0" smtClean="0">
                  <a:latin typeface="+mn-lt"/>
                </a:rPr>
                <a:t>linda.oum@dfdl.com</a:t>
              </a:r>
            </a:p>
          </p:txBody>
        </p:sp>
      </p:gr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6569" t="4358" r="6901" b="23474"/>
          <a:stretch/>
        </p:blipFill>
        <p:spPr>
          <a:xfrm>
            <a:off x="1437865" y="4272651"/>
            <a:ext cx="1342504" cy="1678672"/>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6644" b="22995"/>
          <a:stretch/>
        </p:blipFill>
        <p:spPr>
          <a:xfrm>
            <a:off x="1437865" y="1674813"/>
            <a:ext cx="1342504" cy="1754188"/>
          </a:xfrm>
          <a:prstGeom prst="rect">
            <a:avLst/>
          </a:prstGeom>
        </p:spPr>
      </p:pic>
    </p:spTree>
    <p:extLst>
      <p:ext uri="{BB962C8B-B14F-4D97-AF65-F5344CB8AC3E}">
        <p14:creationId xmlns:p14="http://schemas.microsoft.com/office/powerpoint/2010/main" val="276015489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8441021"/>
      </p:ext>
    </p:extLst>
  </p:cSld>
  <p:clrMapOvr>
    <a:masterClrMapping/>
  </p:clrMapOvr>
  <p:timing>
    <p:tnLst>
      <p:par>
        <p:cTn id="1" dur="indefinite" restart="never" nodeType="tmRoot"/>
      </p:par>
    </p:tnLst>
  </p:timing>
</p:sld>
</file>

<file path=ppt/theme/theme1.xml><?xml version="1.0" encoding="utf-8"?>
<a:theme xmlns:a="http://schemas.openxmlformats.org/drawingml/2006/main" name="DFDL Feb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FDL L&amp;T May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DFDL Feb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DFDL - Basic SGP template Sept 2014</Template>
  <TotalTime>6468</TotalTime>
  <Words>5403</Words>
  <Application>Microsoft Office PowerPoint</Application>
  <PresentationFormat>On-screen Show (4:3)</PresentationFormat>
  <Paragraphs>570</Paragraphs>
  <Slides>65</Slides>
  <Notes>8</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65</vt:i4>
      </vt:variant>
    </vt:vector>
  </HeadingPairs>
  <TitlesOfParts>
    <vt:vector size="74" baseType="lpstr">
      <vt:lpstr>宋体</vt:lpstr>
      <vt:lpstr>Arial</vt:lpstr>
      <vt:lpstr>Calibri</vt:lpstr>
      <vt:lpstr>DaunPenh</vt:lpstr>
      <vt:lpstr>Tahoma</vt:lpstr>
      <vt:lpstr>Wingdings</vt:lpstr>
      <vt:lpstr>DFDL Feb 2012</vt:lpstr>
      <vt:lpstr>DFDL L&amp;T May15</vt:lpstr>
      <vt:lpstr>1_DFDL Feb 2012</vt:lpstr>
      <vt:lpstr>PowerPoint Presentation</vt:lpstr>
      <vt:lpstr>Common Compliance Tax Issues for LNGO &amp; FNGO</vt:lpstr>
      <vt:lpstr>Tax Registration</vt:lpstr>
      <vt:lpstr>Tax Registration (Cont.)</vt:lpstr>
      <vt:lpstr>Tax Registration (Cont.)</vt:lpstr>
      <vt:lpstr>Tax Registration (Cont.)</vt:lpstr>
      <vt:lpstr>Common Compliance Tax Issues for LNGO &amp; FNGO</vt:lpstr>
      <vt:lpstr>Prakas no. 464 MEF.PrK dated 12 April 2018</vt:lpstr>
      <vt:lpstr>Prakas no. 464 MEF.PrK dated 12 April 2018 (Con’t)</vt:lpstr>
      <vt:lpstr>Prakas no. 464 MEF.PrK dated 12 April 2018 (Con’t)</vt:lpstr>
      <vt:lpstr>Prakas no. 464 MEF.PrK dated 12 April 2018 (Con’t)</vt:lpstr>
      <vt:lpstr>PowerPoint Presentation</vt:lpstr>
      <vt:lpstr>Common Compliance Tax Issues for LNGO &amp; FNGO</vt:lpstr>
      <vt:lpstr>Tax Audits – Philosophy </vt:lpstr>
      <vt:lpstr>Time Bar</vt:lpstr>
      <vt:lpstr>Obstruction</vt:lpstr>
      <vt:lpstr>Types of Tax Audits</vt:lpstr>
      <vt:lpstr>Notification</vt:lpstr>
      <vt:lpstr>Draft Tax Re-Assessment</vt:lpstr>
      <vt:lpstr>Penalties</vt:lpstr>
      <vt:lpstr>Penalties</vt:lpstr>
      <vt:lpstr>Prakas 1470 – November 2015</vt:lpstr>
      <vt:lpstr>The Tax Audit Process - Old</vt:lpstr>
      <vt:lpstr>The Process - New</vt:lpstr>
      <vt:lpstr>Tax Disputes Process </vt:lpstr>
      <vt:lpstr>Protest Letter</vt:lpstr>
      <vt:lpstr>Protest Letter - Requirements</vt:lpstr>
      <vt:lpstr>Protest Letter - Requirements</vt:lpstr>
      <vt:lpstr>Protest Letter – GDT Procedure</vt:lpstr>
      <vt:lpstr>Protest Letter – GDT Procedure</vt:lpstr>
      <vt:lpstr>Protest Letter – GDT Procedure</vt:lpstr>
      <vt:lpstr>Committee of Tax Dispute Resolution</vt:lpstr>
      <vt:lpstr>New - Prakas 7374 – Taxpayer Rights/Obligations</vt:lpstr>
      <vt:lpstr>New - Prakas 7374 – Taxpayer Rights/Obligations</vt:lpstr>
      <vt:lpstr>Prakas 7374 – Obligations of Taxpayers</vt:lpstr>
      <vt:lpstr>Prakas 7374 – Obligations of Taxpayers</vt:lpstr>
      <vt:lpstr>Tax Debt – Name &amp; Shame</vt:lpstr>
      <vt:lpstr>Tax Debt</vt:lpstr>
      <vt:lpstr>Tax Debt</vt:lpstr>
      <vt:lpstr>Case Management</vt:lpstr>
      <vt:lpstr>PowerPoint Presentation</vt:lpstr>
      <vt:lpstr>Introduction</vt:lpstr>
      <vt:lpstr>Outline </vt:lpstr>
      <vt:lpstr>Key Authorities</vt:lpstr>
      <vt:lpstr>Foreign Employee Obligations</vt:lpstr>
      <vt:lpstr>NSSF Scheme</vt:lpstr>
      <vt:lpstr>Large Employer Obligations </vt:lpstr>
      <vt:lpstr>Periodic Filing Calendar</vt:lpstr>
      <vt:lpstr>Outline </vt:lpstr>
      <vt:lpstr> Minimum Wage for GTF Sectors   </vt:lpstr>
      <vt:lpstr>PowerPoint Presentation</vt:lpstr>
      <vt:lpstr>National Minimum Wage</vt:lpstr>
      <vt:lpstr>Outline </vt:lpstr>
      <vt:lpstr>Seniority Payment</vt:lpstr>
      <vt:lpstr>Seniority Payment - UDC</vt:lpstr>
      <vt:lpstr>Seniority Payment - UDC</vt:lpstr>
      <vt:lpstr>Seniority Payment - UDC</vt:lpstr>
      <vt:lpstr>Outline </vt:lpstr>
      <vt:lpstr>Draft Prakas on FDCs</vt:lpstr>
      <vt:lpstr>Draft Prakas on FDCs</vt:lpstr>
      <vt:lpstr>Other Reforms</vt:lpstr>
      <vt:lpstr>Key Messages </vt:lpstr>
      <vt:lpstr>PowerPoint Presentation</vt:lpstr>
      <vt:lpstr>Thank you</vt:lpstr>
      <vt:lpstr>PowerPoint Presentation</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Irene Madigan</dc:creator>
  <cp:keywords>updated 020812</cp:keywords>
  <cp:lastModifiedBy>Sotheary Hong</cp:lastModifiedBy>
  <cp:revision>408</cp:revision>
  <cp:lastPrinted>2018-09-25T03:20:16Z</cp:lastPrinted>
  <dcterms:created xsi:type="dcterms:W3CDTF">2015-02-23T02:50:20Z</dcterms:created>
  <dcterms:modified xsi:type="dcterms:W3CDTF">2018-09-26T08:28:35Z</dcterms:modified>
  <cp:category>Template</cp:category>
  <cp:contentStatus>updated 130212</cp:contentStatus>
</cp:coreProperties>
</file>