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5" r:id="rId2"/>
    <p:sldMasterId id="2147483673" r:id="rId3"/>
    <p:sldMasterId id="2147483679" r:id="rId4"/>
  </p:sldMasterIdLst>
  <p:notesMasterIdLst>
    <p:notesMasterId r:id="rId18"/>
  </p:notesMasterIdLst>
  <p:sldIdLst>
    <p:sldId id="256" r:id="rId5"/>
    <p:sldId id="684" r:id="rId6"/>
    <p:sldId id="704" r:id="rId7"/>
    <p:sldId id="688" r:id="rId8"/>
    <p:sldId id="257" r:id="rId9"/>
    <p:sldId id="1026" r:id="rId10"/>
    <p:sldId id="1027" r:id="rId11"/>
    <p:sldId id="1030" r:id="rId12"/>
    <p:sldId id="706" r:id="rId13"/>
    <p:sldId id="1034" r:id="rId14"/>
    <p:sldId id="1032" r:id="rId15"/>
    <p:sldId id="1031" r:id="rId16"/>
    <p:sldId id="1033" r:id="rId1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6A1305-5715-4D84-89C8-3A5A7D46FD8F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F762D9-DA22-4FE3-850D-0237F11A8976}">
      <dgm:prSet phldrT="[Text]"/>
      <dgm:spPr>
        <a:solidFill>
          <a:srgbClr val="C00000"/>
        </a:solidFill>
      </dgm:spPr>
      <dgm:t>
        <a:bodyPr/>
        <a:lstStyle/>
        <a:p>
          <a:r>
            <a:rPr lang="en-US" dirty="0"/>
            <a:t>Vision</a:t>
          </a:r>
        </a:p>
      </dgm:t>
    </dgm:pt>
    <dgm:pt modelId="{228DE12D-4FAE-4EE2-BB68-658BB16AEF58}" type="parTrans" cxnId="{C67856C1-7C60-4B1F-8BC5-FB86813EAFCB}">
      <dgm:prSet/>
      <dgm:spPr/>
      <dgm:t>
        <a:bodyPr/>
        <a:lstStyle/>
        <a:p>
          <a:endParaRPr lang="en-US"/>
        </a:p>
      </dgm:t>
    </dgm:pt>
    <dgm:pt modelId="{8F229F9A-2E35-4C3F-9ABD-69FE90B926C9}" type="sibTrans" cxnId="{C67856C1-7C60-4B1F-8BC5-FB86813EAFCB}">
      <dgm:prSet/>
      <dgm:spPr/>
      <dgm:t>
        <a:bodyPr/>
        <a:lstStyle/>
        <a:p>
          <a:endParaRPr lang="en-US"/>
        </a:p>
      </dgm:t>
    </dgm:pt>
    <dgm:pt modelId="{8E5D71DC-9C15-47AC-88AB-4EC2DAF507FB}">
      <dgm:prSet phldrT="[Text]" custT="1"/>
      <dgm:spPr>
        <a:ln>
          <a:solidFill>
            <a:srgbClr val="C00000"/>
          </a:solidFill>
        </a:ln>
      </dgm:spPr>
      <dgm:t>
        <a:bodyPr/>
        <a:lstStyle/>
        <a:p>
          <a:pPr marL="117475" marR="0" indent="-117475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1800" b="0" dirty="0">
              <a:solidFill>
                <a:srgbClr val="C00000"/>
              </a:solidFill>
              <a:effectLst/>
            </a:rPr>
            <a:t>Sustainable and democratic development in Cambodia.</a:t>
          </a:r>
          <a:endParaRPr lang="en-US" sz="1800" dirty="0">
            <a:solidFill>
              <a:srgbClr val="C00000"/>
            </a:solidFill>
          </a:endParaRPr>
        </a:p>
      </dgm:t>
    </dgm:pt>
    <dgm:pt modelId="{02F8CCE7-2124-487E-B79C-4CCA8424B01D}" type="parTrans" cxnId="{316A5610-CBF9-400E-87D1-C4EFD349E7F8}">
      <dgm:prSet/>
      <dgm:spPr/>
      <dgm:t>
        <a:bodyPr/>
        <a:lstStyle/>
        <a:p>
          <a:endParaRPr lang="en-US"/>
        </a:p>
      </dgm:t>
    </dgm:pt>
    <dgm:pt modelId="{D5CD399F-F190-459E-B5AB-10786853AA1A}" type="sibTrans" cxnId="{316A5610-CBF9-400E-87D1-C4EFD349E7F8}">
      <dgm:prSet/>
      <dgm:spPr/>
      <dgm:t>
        <a:bodyPr/>
        <a:lstStyle/>
        <a:p>
          <a:endParaRPr lang="en-US"/>
        </a:p>
      </dgm:t>
    </dgm:pt>
    <dgm:pt modelId="{D666CE89-C2AA-41D0-ABFF-F3D2439BDD22}">
      <dgm:prSet phldrT="[Text]"/>
      <dgm:spPr>
        <a:solidFill>
          <a:srgbClr val="0404CA"/>
        </a:solidFill>
      </dgm:spPr>
      <dgm:t>
        <a:bodyPr/>
        <a:lstStyle/>
        <a:p>
          <a:r>
            <a:rPr lang="en-US" dirty="0"/>
            <a:t>Mission</a:t>
          </a:r>
        </a:p>
      </dgm:t>
    </dgm:pt>
    <dgm:pt modelId="{BA39B94B-922A-4D33-B687-1ED898319460}" type="parTrans" cxnId="{C57E7F2D-0456-4A5A-911C-116A39C658EF}">
      <dgm:prSet/>
      <dgm:spPr/>
      <dgm:t>
        <a:bodyPr/>
        <a:lstStyle/>
        <a:p>
          <a:endParaRPr lang="en-US"/>
        </a:p>
      </dgm:t>
    </dgm:pt>
    <dgm:pt modelId="{AE2CFCBD-01A7-45FB-A885-338B685AC82C}" type="sibTrans" cxnId="{C57E7F2D-0456-4A5A-911C-116A39C658EF}">
      <dgm:prSet/>
      <dgm:spPr/>
      <dgm:t>
        <a:bodyPr/>
        <a:lstStyle/>
        <a:p>
          <a:endParaRPr lang="en-US"/>
        </a:p>
      </dgm:t>
    </dgm:pt>
    <dgm:pt modelId="{E7112D40-015E-4528-AFB2-AD767236ACD4}">
      <dgm:prSet phldrT="[Text]" custT="1"/>
      <dgm:spPr>
        <a:ln>
          <a:solidFill>
            <a:srgbClr val="0404CA"/>
          </a:solidFill>
        </a:ln>
      </dgm:spPr>
      <dgm:t>
        <a:bodyPr/>
        <a:lstStyle/>
        <a:p>
          <a:r>
            <a:rPr lang="en-US" sz="1400" dirty="0">
              <a:solidFill>
                <a:srgbClr val="0404CA"/>
              </a:solidFill>
            </a:rPr>
            <a:t>As a membership based organization, CCC works in inclusive partnership for good governance, enabling environment and sustainability of civil society organizations in Cambodia.</a:t>
          </a:r>
        </a:p>
      </dgm:t>
    </dgm:pt>
    <dgm:pt modelId="{B6B3C8C1-75AA-4238-9C3E-EFA56B67C0B4}" type="parTrans" cxnId="{AA278A35-2458-40F9-9E03-517A4543C0CE}">
      <dgm:prSet/>
      <dgm:spPr/>
      <dgm:t>
        <a:bodyPr/>
        <a:lstStyle/>
        <a:p>
          <a:endParaRPr lang="en-US"/>
        </a:p>
      </dgm:t>
    </dgm:pt>
    <dgm:pt modelId="{A1AFFB21-7926-4DD7-94ED-6BA4401B9F9F}" type="sibTrans" cxnId="{AA278A35-2458-40F9-9E03-517A4543C0CE}">
      <dgm:prSet/>
      <dgm:spPr/>
      <dgm:t>
        <a:bodyPr/>
        <a:lstStyle/>
        <a:p>
          <a:endParaRPr lang="en-US"/>
        </a:p>
      </dgm:t>
    </dgm:pt>
    <dgm:pt modelId="{AA8C4B65-6681-41E0-BC78-0C8FF40D6670}">
      <dgm:prSet phldrT="[Text]"/>
      <dgm:spPr>
        <a:solidFill>
          <a:srgbClr val="009900"/>
        </a:solidFill>
      </dgm:spPr>
      <dgm:t>
        <a:bodyPr/>
        <a:lstStyle/>
        <a:p>
          <a:r>
            <a:rPr lang="en-US" dirty="0"/>
            <a:t>Impact</a:t>
          </a:r>
        </a:p>
      </dgm:t>
    </dgm:pt>
    <dgm:pt modelId="{69BFF5C9-FBCD-46EC-875E-635375C48AB9}" type="parTrans" cxnId="{5428375F-690E-4778-A275-A3715FFC0924}">
      <dgm:prSet/>
      <dgm:spPr/>
      <dgm:t>
        <a:bodyPr/>
        <a:lstStyle/>
        <a:p>
          <a:endParaRPr lang="en-US"/>
        </a:p>
      </dgm:t>
    </dgm:pt>
    <dgm:pt modelId="{A4608E86-1621-4836-8A01-AD11AD16C61C}" type="sibTrans" cxnId="{5428375F-690E-4778-A275-A3715FFC0924}">
      <dgm:prSet/>
      <dgm:spPr/>
      <dgm:t>
        <a:bodyPr/>
        <a:lstStyle/>
        <a:p>
          <a:endParaRPr lang="en-US"/>
        </a:p>
      </dgm:t>
    </dgm:pt>
    <dgm:pt modelId="{3B1F9E12-6234-4DA1-AAC4-03EA6D401523}">
      <dgm:prSet phldrT="[Text]" custT="1"/>
      <dgm:spPr>
        <a:ln>
          <a:solidFill>
            <a:srgbClr val="009900"/>
          </a:solidFill>
        </a:ln>
      </dgm:spPr>
      <dgm:t>
        <a:bodyPr/>
        <a:lstStyle/>
        <a:p>
          <a:r>
            <a:rPr lang="en-US" sz="1400" dirty="0">
              <a:solidFill>
                <a:srgbClr val="009900"/>
              </a:solidFill>
            </a:rPr>
            <a:t>Resourceful, cooperative and capable development actors, particularly civil society, to accountably respond to development challenges in Cambodia.</a:t>
          </a:r>
        </a:p>
      </dgm:t>
    </dgm:pt>
    <dgm:pt modelId="{6B80E85D-D18B-46E4-8152-4F43BA13B38B}" type="parTrans" cxnId="{E07CA6CF-D1F6-4DAB-B383-F46D0B14CC6B}">
      <dgm:prSet/>
      <dgm:spPr/>
      <dgm:t>
        <a:bodyPr/>
        <a:lstStyle/>
        <a:p>
          <a:endParaRPr lang="en-US"/>
        </a:p>
      </dgm:t>
    </dgm:pt>
    <dgm:pt modelId="{4EFE4066-2D61-42AC-8E58-13284F12AC68}" type="sibTrans" cxnId="{E07CA6CF-D1F6-4DAB-B383-F46D0B14CC6B}">
      <dgm:prSet/>
      <dgm:spPr/>
      <dgm:t>
        <a:bodyPr/>
        <a:lstStyle/>
        <a:p>
          <a:endParaRPr lang="en-US"/>
        </a:p>
      </dgm:t>
    </dgm:pt>
    <dgm:pt modelId="{5D4B2735-2AB8-424F-A538-B7FCF530B093}">
      <dgm:prSet phldrT="[Text]"/>
      <dgm:spPr>
        <a:solidFill>
          <a:srgbClr val="990099"/>
        </a:solidFill>
      </dgm:spPr>
      <dgm:t>
        <a:bodyPr/>
        <a:lstStyle/>
        <a:p>
          <a:r>
            <a:rPr lang="en-US" dirty="0"/>
            <a:t>Values</a:t>
          </a:r>
        </a:p>
      </dgm:t>
    </dgm:pt>
    <dgm:pt modelId="{423D2385-D915-4495-8415-C76871FE7A3A}" type="parTrans" cxnId="{5AA0474D-1756-4728-BC50-E8E53554EFB5}">
      <dgm:prSet/>
      <dgm:spPr/>
      <dgm:t>
        <a:bodyPr/>
        <a:lstStyle/>
        <a:p>
          <a:endParaRPr lang="en-US"/>
        </a:p>
      </dgm:t>
    </dgm:pt>
    <dgm:pt modelId="{3E7A0FD6-787D-49B2-A166-BF96AE602E74}" type="sibTrans" cxnId="{5AA0474D-1756-4728-BC50-E8E53554EFB5}">
      <dgm:prSet/>
      <dgm:spPr/>
      <dgm:t>
        <a:bodyPr/>
        <a:lstStyle/>
        <a:p>
          <a:endParaRPr lang="en-US"/>
        </a:p>
      </dgm:t>
    </dgm:pt>
    <dgm:pt modelId="{5D6C465E-8551-4C13-BACE-C142F069B25F}">
      <dgm:prSet phldrT="[Text]" custT="1"/>
      <dgm:spPr>
        <a:ln>
          <a:solidFill>
            <a:srgbClr val="990099"/>
          </a:solidFill>
        </a:ln>
      </dgm:spPr>
      <dgm:t>
        <a:bodyPr/>
        <a:lstStyle/>
        <a:p>
          <a:pPr marL="173038" indent="-173038"/>
          <a:r>
            <a:rPr lang="en-US" sz="1600" b="0" dirty="0">
              <a:solidFill>
                <a:srgbClr val="990099"/>
              </a:solidFill>
              <a:effectLst/>
            </a:rPr>
            <a:t>Integrity,</a:t>
          </a:r>
          <a:endParaRPr lang="en-US" sz="1600" dirty="0">
            <a:solidFill>
              <a:srgbClr val="990099"/>
            </a:solidFill>
          </a:endParaRPr>
        </a:p>
      </dgm:t>
    </dgm:pt>
    <dgm:pt modelId="{DE7EB54C-4D31-4344-916F-DC75D26C47DC}" type="parTrans" cxnId="{C92C3084-CCC9-4AB0-83EB-F3D5D82103C9}">
      <dgm:prSet/>
      <dgm:spPr/>
      <dgm:t>
        <a:bodyPr/>
        <a:lstStyle/>
        <a:p>
          <a:endParaRPr lang="en-US"/>
        </a:p>
      </dgm:t>
    </dgm:pt>
    <dgm:pt modelId="{5865C2CF-F5A3-45BE-B451-7293DCB69F4E}" type="sibTrans" cxnId="{C92C3084-CCC9-4AB0-83EB-F3D5D82103C9}">
      <dgm:prSet/>
      <dgm:spPr/>
      <dgm:t>
        <a:bodyPr/>
        <a:lstStyle/>
        <a:p>
          <a:endParaRPr lang="en-US"/>
        </a:p>
      </dgm:t>
    </dgm:pt>
    <dgm:pt modelId="{87602D6B-99E4-4141-8BBA-DCAFAC9F85C2}">
      <dgm:prSet phldrT="[Text]" custT="1"/>
      <dgm:spPr>
        <a:ln>
          <a:solidFill>
            <a:srgbClr val="990099"/>
          </a:solidFill>
        </a:ln>
      </dgm:spPr>
      <dgm:t>
        <a:bodyPr/>
        <a:lstStyle/>
        <a:p>
          <a:pPr marL="173038" indent="0">
            <a:buNone/>
          </a:pPr>
          <a:r>
            <a:rPr lang="en-US" sz="1600" b="0" dirty="0">
              <a:solidFill>
                <a:srgbClr val="990099"/>
              </a:solidFill>
              <a:effectLst/>
            </a:rPr>
            <a:t>Quality, </a:t>
          </a:r>
          <a:endParaRPr lang="en-US" sz="1600" dirty="0">
            <a:solidFill>
              <a:srgbClr val="990099"/>
            </a:solidFill>
          </a:endParaRPr>
        </a:p>
      </dgm:t>
    </dgm:pt>
    <dgm:pt modelId="{6D8436FD-34A7-4CA5-BC6D-002DB40B0BC3}" type="parTrans" cxnId="{3BABDB9A-B725-4A3B-BE8B-02B6B00DC3BF}">
      <dgm:prSet/>
      <dgm:spPr/>
      <dgm:t>
        <a:bodyPr/>
        <a:lstStyle/>
        <a:p>
          <a:endParaRPr lang="en-US"/>
        </a:p>
      </dgm:t>
    </dgm:pt>
    <dgm:pt modelId="{D1C06D04-461D-4195-8E62-79C7FE673469}" type="sibTrans" cxnId="{3BABDB9A-B725-4A3B-BE8B-02B6B00DC3BF}">
      <dgm:prSet/>
      <dgm:spPr/>
      <dgm:t>
        <a:bodyPr/>
        <a:lstStyle/>
        <a:p>
          <a:endParaRPr lang="en-US"/>
        </a:p>
      </dgm:t>
    </dgm:pt>
    <dgm:pt modelId="{23B6161F-C375-4F27-9A23-62B7294C8F8D}">
      <dgm:prSet phldrT="[Text]" custT="1"/>
      <dgm:spPr>
        <a:ln>
          <a:solidFill>
            <a:srgbClr val="990099"/>
          </a:solidFill>
        </a:ln>
      </dgm:spPr>
      <dgm:t>
        <a:bodyPr/>
        <a:lstStyle/>
        <a:p>
          <a:pPr marL="173038" indent="0">
            <a:buNone/>
          </a:pPr>
          <a:r>
            <a:rPr lang="en-US" sz="1600" b="0" dirty="0">
              <a:solidFill>
                <a:srgbClr val="990099"/>
              </a:solidFill>
              <a:effectLst/>
            </a:rPr>
            <a:t>Inclusiveness.</a:t>
          </a:r>
          <a:endParaRPr lang="en-US" sz="1600" dirty="0">
            <a:solidFill>
              <a:srgbClr val="990099"/>
            </a:solidFill>
          </a:endParaRPr>
        </a:p>
      </dgm:t>
    </dgm:pt>
    <dgm:pt modelId="{3A6F4CF0-A7B3-4E91-A24E-A50036B521B4}" type="parTrans" cxnId="{45A914E0-57F5-4513-A5EF-CBE4563DC963}">
      <dgm:prSet/>
      <dgm:spPr/>
      <dgm:t>
        <a:bodyPr/>
        <a:lstStyle/>
        <a:p>
          <a:endParaRPr lang="en-US"/>
        </a:p>
      </dgm:t>
    </dgm:pt>
    <dgm:pt modelId="{E18A3AD2-81A3-461F-A46B-883BCDA55E49}" type="sibTrans" cxnId="{45A914E0-57F5-4513-A5EF-CBE4563DC963}">
      <dgm:prSet/>
      <dgm:spPr/>
      <dgm:t>
        <a:bodyPr/>
        <a:lstStyle/>
        <a:p>
          <a:endParaRPr lang="en-US"/>
        </a:p>
      </dgm:t>
    </dgm:pt>
    <dgm:pt modelId="{6B0CCBD8-315F-4AE3-85FC-671EB0ED07CF}">
      <dgm:prSet phldrT="[Text]" custT="1"/>
      <dgm:spPr>
        <a:ln>
          <a:solidFill>
            <a:srgbClr val="990099"/>
          </a:solidFill>
        </a:ln>
      </dgm:spPr>
      <dgm:t>
        <a:bodyPr/>
        <a:lstStyle/>
        <a:p>
          <a:pPr marL="173038" indent="0">
            <a:buNone/>
          </a:pPr>
          <a:r>
            <a:rPr lang="en-US" sz="1600" b="0" dirty="0">
              <a:solidFill>
                <a:srgbClr val="990099"/>
              </a:solidFill>
              <a:effectLst/>
            </a:rPr>
            <a:t>Responsiveness,</a:t>
          </a:r>
          <a:endParaRPr lang="en-US" sz="1600" dirty="0">
            <a:solidFill>
              <a:srgbClr val="990099"/>
            </a:solidFill>
          </a:endParaRPr>
        </a:p>
      </dgm:t>
    </dgm:pt>
    <dgm:pt modelId="{FB1DC9A7-337E-4655-A4AC-D3C78CE69318}" type="parTrans" cxnId="{9A69D211-D55F-4557-9DC6-091BF3C7D48D}">
      <dgm:prSet/>
      <dgm:spPr/>
      <dgm:t>
        <a:bodyPr/>
        <a:lstStyle/>
        <a:p>
          <a:endParaRPr lang="en-US"/>
        </a:p>
      </dgm:t>
    </dgm:pt>
    <dgm:pt modelId="{EF788ED7-515F-438B-B0BA-C075C8E0AAB9}" type="sibTrans" cxnId="{9A69D211-D55F-4557-9DC6-091BF3C7D48D}">
      <dgm:prSet/>
      <dgm:spPr/>
      <dgm:t>
        <a:bodyPr/>
        <a:lstStyle/>
        <a:p>
          <a:endParaRPr lang="en-US"/>
        </a:p>
      </dgm:t>
    </dgm:pt>
    <dgm:pt modelId="{73113971-BA33-4FD4-BA50-D5E2D415B08C}">
      <dgm:prSet phldrT="[Text]" custT="1"/>
      <dgm:spPr>
        <a:ln>
          <a:solidFill>
            <a:srgbClr val="990099"/>
          </a:solidFill>
        </a:ln>
      </dgm:spPr>
      <dgm:t>
        <a:bodyPr/>
        <a:lstStyle/>
        <a:p>
          <a:pPr marL="173038" indent="0">
            <a:buNone/>
          </a:pPr>
          <a:r>
            <a:rPr lang="en-US" sz="1600" b="0" dirty="0">
              <a:solidFill>
                <a:srgbClr val="990099"/>
              </a:solidFill>
              <a:effectLst/>
            </a:rPr>
            <a:t>Cooperation, </a:t>
          </a:r>
          <a:endParaRPr lang="en-US" sz="1600" dirty="0">
            <a:solidFill>
              <a:srgbClr val="990099"/>
            </a:solidFill>
          </a:endParaRPr>
        </a:p>
      </dgm:t>
    </dgm:pt>
    <dgm:pt modelId="{E333810D-A67F-403D-87A8-EB8B7E89CCB0}" type="parTrans" cxnId="{492DC9B0-E26B-4090-8641-26D9494BAAB2}">
      <dgm:prSet/>
      <dgm:spPr/>
      <dgm:t>
        <a:bodyPr/>
        <a:lstStyle/>
        <a:p>
          <a:endParaRPr lang="en-US"/>
        </a:p>
      </dgm:t>
    </dgm:pt>
    <dgm:pt modelId="{1E557F43-E265-4293-9E57-5E061D04FB6A}" type="sibTrans" cxnId="{492DC9B0-E26B-4090-8641-26D9494BAAB2}">
      <dgm:prSet/>
      <dgm:spPr/>
      <dgm:t>
        <a:bodyPr/>
        <a:lstStyle/>
        <a:p>
          <a:endParaRPr lang="en-US"/>
        </a:p>
      </dgm:t>
    </dgm:pt>
    <dgm:pt modelId="{15310A13-BC3E-4DC0-81A2-C2690FEA311E}" type="pres">
      <dgm:prSet presAssocID="{7F6A1305-5715-4D84-89C8-3A5A7D46FD8F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7C2AF1E8-8AC9-45D2-843E-32852D26EC04}" type="pres">
      <dgm:prSet presAssocID="{7F6A1305-5715-4D84-89C8-3A5A7D46FD8F}" presName="children" presStyleCnt="0"/>
      <dgm:spPr/>
    </dgm:pt>
    <dgm:pt modelId="{1A1564B7-1788-435B-AAED-267102D94E37}" type="pres">
      <dgm:prSet presAssocID="{7F6A1305-5715-4D84-89C8-3A5A7D46FD8F}" presName="child1group" presStyleCnt="0"/>
      <dgm:spPr/>
    </dgm:pt>
    <dgm:pt modelId="{4035DEAE-C624-4F45-B4F9-AE02DEC15846}" type="pres">
      <dgm:prSet presAssocID="{7F6A1305-5715-4D84-89C8-3A5A7D46FD8F}" presName="child1" presStyleLbl="bgAcc1" presStyleIdx="0" presStyleCnt="4" custLinFactNeighborX="-31701"/>
      <dgm:spPr/>
    </dgm:pt>
    <dgm:pt modelId="{64EFC78E-8AF5-4A10-BC19-88E30CA7AEB9}" type="pres">
      <dgm:prSet presAssocID="{7F6A1305-5715-4D84-89C8-3A5A7D46FD8F}" presName="child1Text" presStyleLbl="bgAcc1" presStyleIdx="0" presStyleCnt="4">
        <dgm:presLayoutVars>
          <dgm:bulletEnabled val="1"/>
        </dgm:presLayoutVars>
      </dgm:prSet>
      <dgm:spPr/>
    </dgm:pt>
    <dgm:pt modelId="{6D5F3062-2F98-458F-9F60-F3630E5C8B58}" type="pres">
      <dgm:prSet presAssocID="{7F6A1305-5715-4D84-89C8-3A5A7D46FD8F}" presName="child2group" presStyleCnt="0"/>
      <dgm:spPr/>
    </dgm:pt>
    <dgm:pt modelId="{53D9DBC9-2973-41EF-9558-7AD1D4162C51}" type="pres">
      <dgm:prSet presAssocID="{7F6A1305-5715-4D84-89C8-3A5A7D46FD8F}" presName="child2" presStyleLbl="bgAcc1" presStyleIdx="1" presStyleCnt="4" custScaleX="134375" custLinFactNeighborX="31701"/>
      <dgm:spPr/>
    </dgm:pt>
    <dgm:pt modelId="{A3A04EA9-AE7C-4997-B818-CD991A51BD93}" type="pres">
      <dgm:prSet presAssocID="{7F6A1305-5715-4D84-89C8-3A5A7D46FD8F}" presName="child2Text" presStyleLbl="bgAcc1" presStyleIdx="1" presStyleCnt="4">
        <dgm:presLayoutVars>
          <dgm:bulletEnabled val="1"/>
        </dgm:presLayoutVars>
      </dgm:prSet>
      <dgm:spPr/>
    </dgm:pt>
    <dgm:pt modelId="{F08C0031-44F2-488F-A2B1-B3CA6E5CF1DA}" type="pres">
      <dgm:prSet presAssocID="{7F6A1305-5715-4D84-89C8-3A5A7D46FD8F}" presName="child3group" presStyleCnt="0"/>
      <dgm:spPr/>
    </dgm:pt>
    <dgm:pt modelId="{804F483A-5FCD-4192-A6E6-B9340B46C714}" type="pres">
      <dgm:prSet presAssocID="{7F6A1305-5715-4D84-89C8-3A5A7D46FD8F}" presName="child3" presStyleLbl="bgAcc1" presStyleIdx="2" presStyleCnt="4" custScaleX="136980" custLinFactNeighborX="31701"/>
      <dgm:spPr/>
    </dgm:pt>
    <dgm:pt modelId="{F7A0E076-60A6-43BE-8269-EBB7E16BB710}" type="pres">
      <dgm:prSet presAssocID="{7F6A1305-5715-4D84-89C8-3A5A7D46FD8F}" presName="child3Text" presStyleLbl="bgAcc1" presStyleIdx="2" presStyleCnt="4">
        <dgm:presLayoutVars>
          <dgm:bulletEnabled val="1"/>
        </dgm:presLayoutVars>
      </dgm:prSet>
      <dgm:spPr/>
    </dgm:pt>
    <dgm:pt modelId="{B3063E9D-7B9E-44C4-8F95-6547D4BF38B8}" type="pres">
      <dgm:prSet presAssocID="{7F6A1305-5715-4D84-89C8-3A5A7D46FD8F}" presName="child4group" presStyleCnt="0"/>
      <dgm:spPr/>
    </dgm:pt>
    <dgm:pt modelId="{78D2B131-FB36-4DF9-B2CC-538EF07A696E}" type="pres">
      <dgm:prSet presAssocID="{7F6A1305-5715-4D84-89C8-3A5A7D46FD8F}" presName="child4" presStyleLbl="bgAcc1" presStyleIdx="3" presStyleCnt="4" custScaleX="117707" custLinFactNeighborX="-31701"/>
      <dgm:spPr/>
    </dgm:pt>
    <dgm:pt modelId="{3A3FBD6A-035A-4081-8545-E5904F6C4F49}" type="pres">
      <dgm:prSet presAssocID="{7F6A1305-5715-4D84-89C8-3A5A7D46FD8F}" presName="child4Text" presStyleLbl="bgAcc1" presStyleIdx="3" presStyleCnt="4">
        <dgm:presLayoutVars>
          <dgm:bulletEnabled val="1"/>
        </dgm:presLayoutVars>
      </dgm:prSet>
      <dgm:spPr/>
    </dgm:pt>
    <dgm:pt modelId="{490C1061-FF8B-4BCD-972F-B9B7653772D6}" type="pres">
      <dgm:prSet presAssocID="{7F6A1305-5715-4D84-89C8-3A5A7D46FD8F}" presName="childPlaceholder" presStyleCnt="0"/>
      <dgm:spPr/>
    </dgm:pt>
    <dgm:pt modelId="{0A2A9BB0-8371-463F-8A18-2547D2E36036}" type="pres">
      <dgm:prSet presAssocID="{7F6A1305-5715-4D84-89C8-3A5A7D46FD8F}" presName="circle" presStyleCnt="0"/>
      <dgm:spPr/>
    </dgm:pt>
    <dgm:pt modelId="{F06BCED1-4216-45C2-95DA-A6AA2FE6B82E}" type="pres">
      <dgm:prSet presAssocID="{7F6A1305-5715-4D84-89C8-3A5A7D46FD8F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D3B782A1-45CD-46FF-A282-537114D61303}" type="pres">
      <dgm:prSet presAssocID="{7F6A1305-5715-4D84-89C8-3A5A7D46FD8F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1938694D-5B06-4B65-BE59-C8E910E2731A}" type="pres">
      <dgm:prSet presAssocID="{7F6A1305-5715-4D84-89C8-3A5A7D46FD8F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5C878DE3-5F34-4739-BD70-66213870B200}" type="pres">
      <dgm:prSet presAssocID="{7F6A1305-5715-4D84-89C8-3A5A7D46FD8F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60E5C77C-6852-4978-BE02-EB514EA76FA7}" type="pres">
      <dgm:prSet presAssocID="{7F6A1305-5715-4D84-89C8-3A5A7D46FD8F}" presName="quadrantPlaceholder" presStyleCnt="0"/>
      <dgm:spPr/>
    </dgm:pt>
    <dgm:pt modelId="{35BFCF13-52C7-492E-BEDD-5A9E9D288B8C}" type="pres">
      <dgm:prSet presAssocID="{7F6A1305-5715-4D84-89C8-3A5A7D46FD8F}" presName="center1" presStyleLbl="fgShp" presStyleIdx="0" presStyleCnt="2"/>
      <dgm:spPr/>
    </dgm:pt>
    <dgm:pt modelId="{40C755F0-D210-4BE5-BCBB-EA02A5160C36}" type="pres">
      <dgm:prSet presAssocID="{7F6A1305-5715-4D84-89C8-3A5A7D46FD8F}" presName="center2" presStyleLbl="fgShp" presStyleIdx="1" presStyleCnt="2"/>
      <dgm:spPr/>
    </dgm:pt>
  </dgm:ptLst>
  <dgm:cxnLst>
    <dgm:cxn modelId="{A4FBA10F-3C19-43E6-94B5-E046D2B651EE}" type="presOf" srcId="{23B6161F-C375-4F27-9A23-62B7294C8F8D}" destId="{78D2B131-FB36-4DF9-B2CC-538EF07A696E}" srcOrd="0" destOrd="4" presId="urn:microsoft.com/office/officeart/2005/8/layout/cycle4"/>
    <dgm:cxn modelId="{316A5610-CBF9-400E-87D1-C4EFD349E7F8}" srcId="{2CF762D9-DA22-4FE3-850D-0237F11A8976}" destId="{8E5D71DC-9C15-47AC-88AB-4EC2DAF507FB}" srcOrd="0" destOrd="0" parTransId="{02F8CCE7-2124-487E-B79C-4CCA8424B01D}" sibTransId="{D5CD399F-F190-459E-B5AB-10786853AA1A}"/>
    <dgm:cxn modelId="{C1E7E610-157D-44F3-9FB7-446A5E99EC27}" type="presOf" srcId="{E7112D40-015E-4528-AFB2-AD767236ACD4}" destId="{53D9DBC9-2973-41EF-9558-7AD1D4162C51}" srcOrd="0" destOrd="0" presId="urn:microsoft.com/office/officeart/2005/8/layout/cycle4"/>
    <dgm:cxn modelId="{9A69D211-D55F-4557-9DC6-091BF3C7D48D}" srcId="{5D4B2735-2AB8-424F-A538-B7FCF530B093}" destId="{6B0CCBD8-315F-4AE3-85FC-671EB0ED07CF}" srcOrd="1" destOrd="0" parTransId="{FB1DC9A7-337E-4655-A4AC-D3C78CE69318}" sibTransId="{EF788ED7-515F-438B-B0BA-C075C8E0AAB9}"/>
    <dgm:cxn modelId="{C57E7F2D-0456-4A5A-911C-116A39C658EF}" srcId="{7F6A1305-5715-4D84-89C8-3A5A7D46FD8F}" destId="{D666CE89-C2AA-41D0-ABFF-F3D2439BDD22}" srcOrd="1" destOrd="0" parTransId="{BA39B94B-922A-4D33-B687-1ED898319460}" sibTransId="{AE2CFCBD-01A7-45FB-A885-338B685AC82C}"/>
    <dgm:cxn modelId="{6D324F31-4DDE-442D-A7B6-A22B9B33AF2F}" type="presOf" srcId="{8E5D71DC-9C15-47AC-88AB-4EC2DAF507FB}" destId="{64EFC78E-8AF5-4A10-BC19-88E30CA7AEB9}" srcOrd="1" destOrd="0" presId="urn:microsoft.com/office/officeart/2005/8/layout/cycle4"/>
    <dgm:cxn modelId="{BD3E0132-2CDC-4ABC-8D4B-809CD6F8EFDD}" type="presOf" srcId="{87602D6B-99E4-4141-8BBA-DCAFAC9F85C2}" destId="{3A3FBD6A-035A-4081-8545-E5904F6C4F49}" srcOrd="1" destOrd="3" presId="urn:microsoft.com/office/officeart/2005/8/layout/cycle4"/>
    <dgm:cxn modelId="{AA278A35-2458-40F9-9E03-517A4543C0CE}" srcId="{D666CE89-C2AA-41D0-ABFF-F3D2439BDD22}" destId="{E7112D40-015E-4528-AFB2-AD767236ACD4}" srcOrd="0" destOrd="0" parTransId="{B6B3C8C1-75AA-4238-9C3E-EFA56B67C0B4}" sibTransId="{A1AFFB21-7926-4DD7-94ED-6BA4401B9F9F}"/>
    <dgm:cxn modelId="{CC052E36-1F8B-4464-9ABF-439A261381CA}" type="presOf" srcId="{23B6161F-C375-4F27-9A23-62B7294C8F8D}" destId="{3A3FBD6A-035A-4081-8545-E5904F6C4F49}" srcOrd="1" destOrd="4" presId="urn:microsoft.com/office/officeart/2005/8/layout/cycle4"/>
    <dgm:cxn modelId="{9DE7C43D-26A9-455B-819C-F6395D4A3DBF}" type="presOf" srcId="{3B1F9E12-6234-4DA1-AAC4-03EA6D401523}" destId="{F7A0E076-60A6-43BE-8269-EBB7E16BB710}" srcOrd="1" destOrd="0" presId="urn:microsoft.com/office/officeart/2005/8/layout/cycle4"/>
    <dgm:cxn modelId="{5428375F-690E-4778-A275-A3715FFC0924}" srcId="{7F6A1305-5715-4D84-89C8-3A5A7D46FD8F}" destId="{AA8C4B65-6681-41E0-BC78-0C8FF40D6670}" srcOrd="2" destOrd="0" parTransId="{69BFF5C9-FBCD-46EC-875E-635375C48AB9}" sibTransId="{A4608E86-1621-4836-8A01-AD11AD16C61C}"/>
    <dgm:cxn modelId="{600AAD41-0F00-42F1-BE81-06B8A9C1962A}" type="presOf" srcId="{87602D6B-99E4-4141-8BBA-DCAFAC9F85C2}" destId="{78D2B131-FB36-4DF9-B2CC-538EF07A696E}" srcOrd="0" destOrd="3" presId="urn:microsoft.com/office/officeart/2005/8/layout/cycle4"/>
    <dgm:cxn modelId="{5AA0474D-1756-4728-BC50-E8E53554EFB5}" srcId="{7F6A1305-5715-4D84-89C8-3A5A7D46FD8F}" destId="{5D4B2735-2AB8-424F-A538-B7FCF530B093}" srcOrd="3" destOrd="0" parTransId="{423D2385-D915-4495-8415-C76871FE7A3A}" sibTransId="{3E7A0FD6-787D-49B2-A166-BF96AE602E74}"/>
    <dgm:cxn modelId="{99193382-AB12-4CAC-91F5-DDB2AEBFAEA0}" type="presOf" srcId="{73113971-BA33-4FD4-BA50-D5E2D415B08C}" destId="{3A3FBD6A-035A-4081-8545-E5904F6C4F49}" srcOrd="1" destOrd="2" presId="urn:microsoft.com/office/officeart/2005/8/layout/cycle4"/>
    <dgm:cxn modelId="{C92C3084-CCC9-4AB0-83EB-F3D5D82103C9}" srcId="{5D4B2735-2AB8-424F-A538-B7FCF530B093}" destId="{5D6C465E-8551-4C13-BACE-C142F069B25F}" srcOrd="0" destOrd="0" parTransId="{DE7EB54C-4D31-4344-916F-DC75D26C47DC}" sibTransId="{5865C2CF-F5A3-45BE-B451-7293DCB69F4E}"/>
    <dgm:cxn modelId="{AE166188-4938-4B62-AC91-3C2D3E2CB542}" type="presOf" srcId="{73113971-BA33-4FD4-BA50-D5E2D415B08C}" destId="{78D2B131-FB36-4DF9-B2CC-538EF07A696E}" srcOrd="0" destOrd="2" presId="urn:microsoft.com/office/officeart/2005/8/layout/cycle4"/>
    <dgm:cxn modelId="{3BABDB9A-B725-4A3B-BE8B-02B6B00DC3BF}" srcId="{5D4B2735-2AB8-424F-A538-B7FCF530B093}" destId="{87602D6B-99E4-4141-8BBA-DCAFAC9F85C2}" srcOrd="3" destOrd="0" parTransId="{6D8436FD-34A7-4CA5-BC6D-002DB40B0BC3}" sibTransId="{D1C06D04-461D-4195-8E62-79C7FE673469}"/>
    <dgm:cxn modelId="{71AE1FA3-4F3E-4BDA-9A40-3BE80348FA1B}" type="presOf" srcId="{2CF762D9-DA22-4FE3-850D-0237F11A8976}" destId="{F06BCED1-4216-45C2-95DA-A6AA2FE6B82E}" srcOrd="0" destOrd="0" presId="urn:microsoft.com/office/officeart/2005/8/layout/cycle4"/>
    <dgm:cxn modelId="{492DC9B0-E26B-4090-8641-26D9494BAAB2}" srcId="{5D4B2735-2AB8-424F-A538-B7FCF530B093}" destId="{73113971-BA33-4FD4-BA50-D5E2D415B08C}" srcOrd="2" destOrd="0" parTransId="{E333810D-A67F-403D-87A8-EB8B7E89CCB0}" sibTransId="{1E557F43-E265-4293-9E57-5E061D04FB6A}"/>
    <dgm:cxn modelId="{ADBD38B4-EA99-4444-AF95-9740890C594E}" type="presOf" srcId="{6B0CCBD8-315F-4AE3-85FC-671EB0ED07CF}" destId="{78D2B131-FB36-4DF9-B2CC-538EF07A696E}" srcOrd="0" destOrd="1" presId="urn:microsoft.com/office/officeart/2005/8/layout/cycle4"/>
    <dgm:cxn modelId="{CC1422B9-7680-4359-99F0-08A3EBEC9E66}" type="presOf" srcId="{D666CE89-C2AA-41D0-ABFF-F3D2439BDD22}" destId="{D3B782A1-45CD-46FF-A282-537114D61303}" srcOrd="0" destOrd="0" presId="urn:microsoft.com/office/officeart/2005/8/layout/cycle4"/>
    <dgm:cxn modelId="{D6B32DBB-4592-4F83-99CA-0D3A106A6C21}" type="presOf" srcId="{5D6C465E-8551-4C13-BACE-C142F069B25F}" destId="{3A3FBD6A-035A-4081-8545-E5904F6C4F49}" srcOrd="1" destOrd="0" presId="urn:microsoft.com/office/officeart/2005/8/layout/cycle4"/>
    <dgm:cxn modelId="{C67856C1-7C60-4B1F-8BC5-FB86813EAFCB}" srcId="{7F6A1305-5715-4D84-89C8-3A5A7D46FD8F}" destId="{2CF762D9-DA22-4FE3-850D-0237F11A8976}" srcOrd="0" destOrd="0" parTransId="{228DE12D-4FAE-4EE2-BB68-658BB16AEF58}" sibTransId="{8F229F9A-2E35-4C3F-9ABD-69FE90B926C9}"/>
    <dgm:cxn modelId="{DDFFEDC2-A547-46C5-A9CA-0A32E392018C}" type="presOf" srcId="{AA8C4B65-6681-41E0-BC78-0C8FF40D6670}" destId="{1938694D-5B06-4B65-BE59-C8E910E2731A}" srcOrd="0" destOrd="0" presId="urn:microsoft.com/office/officeart/2005/8/layout/cycle4"/>
    <dgm:cxn modelId="{DFF50BCB-C42D-49BC-AA80-2D56C0909748}" type="presOf" srcId="{3B1F9E12-6234-4DA1-AAC4-03EA6D401523}" destId="{804F483A-5FCD-4192-A6E6-B9340B46C714}" srcOrd="0" destOrd="0" presId="urn:microsoft.com/office/officeart/2005/8/layout/cycle4"/>
    <dgm:cxn modelId="{E07CA6CF-D1F6-4DAB-B383-F46D0B14CC6B}" srcId="{AA8C4B65-6681-41E0-BC78-0C8FF40D6670}" destId="{3B1F9E12-6234-4DA1-AAC4-03EA6D401523}" srcOrd="0" destOrd="0" parTransId="{6B80E85D-D18B-46E4-8152-4F43BA13B38B}" sibTransId="{4EFE4066-2D61-42AC-8E58-13284F12AC68}"/>
    <dgm:cxn modelId="{BBD702D5-FAEF-457D-8FAA-38DFE6F348E2}" type="presOf" srcId="{8E5D71DC-9C15-47AC-88AB-4EC2DAF507FB}" destId="{4035DEAE-C624-4F45-B4F9-AE02DEC15846}" srcOrd="0" destOrd="0" presId="urn:microsoft.com/office/officeart/2005/8/layout/cycle4"/>
    <dgm:cxn modelId="{068E78D8-582E-40D1-9BF7-95D0271E649C}" type="presOf" srcId="{6B0CCBD8-315F-4AE3-85FC-671EB0ED07CF}" destId="{3A3FBD6A-035A-4081-8545-E5904F6C4F49}" srcOrd="1" destOrd="1" presId="urn:microsoft.com/office/officeart/2005/8/layout/cycle4"/>
    <dgm:cxn modelId="{E6418DD8-63F5-484A-B1AB-EF842B9CCDD8}" type="presOf" srcId="{5D6C465E-8551-4C13-BACE-C142F069B25F}" destId="{78D2B131-FB36-4DF9-B2CC-538EF07A696E}" srcOrd="0" destOrd="0" presId="urn:microsoft.com/office/officeart/2005/8/layout/cycle4"/>
    <dgm:cxn modelId="{E32AB5D8-46B4-434C-90CB-256C1FEBE6D5}" type="presOf" srcId="{E7112D40-015E-4528-AFB2-AD767236ACD4}" destId="{A3A04EA9-AE7C-4997-B818-CD991A51BD93}" srcOrd="1" destOrd="0" presId="urn:microsoft.com/office/officeart/2005/8/layout/cycle4"/>
    <dgm:cxn modelId="{45A914E0-57F5-4513-A5EF-CBE4563DC963}" srcId="{5D4B2735-2AB8-424F-A538-B7FCF530B093}" destId="{23B6161F-C375-4F27-9A23-62B7294C8F8D}" srcOrd="4" destOrd="0" parTransId="{3A6F4CF0-A7B3-4E91-A24E-A50036B521B4}" sibTransId="{E18A3AD2-81A3-461F-A46B-883BCDA55E49}"/>
    <dgm:cxn modelId="{1283EAE8-F355-49F4-8B68-59D7DD77F7A1}" type="presOf" srcId="{7F6A1305-5715-4D84-89C8-3A5A7D46FD8F}" destId="{15310A13-BC3E-4DC0-81A2-C2690FEA311E}" srcOrd="0" destOrd="0" presId="urn:microsoft.com/office/officeart/2005/8/layout/cycle4"/>
    <dgm:cxn modelId="{056E03F2-D681-477F-803A-95FA6F9AA4BE}" type="presOf" srcId="{5D4B2735-2AB8-424F-A538-B7FCF530B093}" destId="{5C878DE3-5F34-4739-BD70-66213870B200}" srcOrd="0" destOrd="0" presId="urn:microsoft.com/office/officeart/2005/8/layout/cycle4"/>
    <dgm:cxn modelId="{BB5121FD-AA2D-4968-A4B1-C46C1526A2D2}" type="presParOf" srcId="{15310A13-BC3E-4DC0-81A2-C2690FEA311E}" destId="{7C2AF1E8-8AC9-45D2-843E-32852D26EC04}" srcOrd="0" destOrd="0" presId="urn:microsoft.com/office/officeart/2005/8/layout/cycle4"/>
    <dgm:cxn modelId="{14A3F1EB-9A0B-4A88-B86B-A176D0F3C0AC}" type="presParOf" srcId="{7C2AF1E8-8AC9-45D2-843E-32852D26EC04}" destId="{1A1564B7-1788-435B-AAED-267102D94E37}" srcOrd="0" destOrd="0" presId="urn:microsoft.com/office/officeart/2005/8/layout/cycle4"/>
    <dgm:cxn modelId="{0F7BE6EA-7AFA-4A1F-AF4D-5385557A1421}" type="presParOf" srcId="{1A1564B7-1788-435B-AAED-267102D94E37}" destId="{4035DEAE-C624-4F45-B4F9-AE02DEC15846}" srcOrd="0" destOrd="0" presId="urn:microsoft.com/office/officeart/2005/8/layout/cycle4"/>
    <dgm:cxn modelId="{622BD81B-E42F-4596-A1C1-57AA1923A2C0}" type="presParOf" srcId="{1A1564B7-1788-435B-AAED-267102D94E37}" destId="{64EFC78E-8AF5-4A10-BC19-88E30CA7AEB9}" srcOrd="1" destOrd="0" presId="urn:microsoft.com/office/officeart/2005/8/layout/cycle4"/>
    <dgm:cxn modelId="{C7D0EC8B-DC63-456C-82D1-E870B730F865}" type="presParOf" srcId="{7C2AF1E8-8AC9-45D2-843E-32852D26EC04}" destId="{6D5F3062-2F98-458F-9F60-F3630E5C8B58}" srcOrd="1" destOrd="0" presId="urn:microsoft.com/office/officeart/2005/8/layout/cycle4"/>
    <dgm:cxn modelId="{4B2FE6CD-1E41-4A2B-9F2F-5AB9343A17DB}" type="presParOf" srcId="{6D5F3062-2F98-458F-9F60-F3630E5C8B58}" destId="{53D9DBC9-2973-41EF-9558-7AD1D4162C51}" srcOrd="0" destOrd="0" presId="urn:microsoft.com/office/officeart/2005/8/layout/cycle4"/>
    <dgm:cxn modelId="{D07B8A10-C802-41C8-B330-C3AD89DB3030}" type="presParOf" srcId="{6D5F3062-2F98-458F-9F60-F3630E5C8B58}" destId="{A3A04EA9-AE7C-4997-B818-CD991A51BD93}" srcOrd="1" destOrd="0" presId="urn:microsoft.com/office/officeart/2005/8/layout/cycle4"/>
    <dgm:cxn modelId="{9148CDD0-24D7-49F8-9B38-EACB39EDB451}" type="presParOf" srcId="{7C2AF1E8-8AC9-45D2-843E-32852D26EC04}" destId="{F08C0031-44F2-488F-A2B1-B3CA6E5CF1DA}" srcOrd="2" destOrd="0" presId="urn:microsoft.com/office/officeart/2005/8/layout/cycle4"/>
    <dgm:cxn modelId="{AC7FED26-1A65-4432-9336-596EFBC0ADF4}" type="presParOf" srcId="{F08C0031-44F2-488F-A2B1-B3CA6E5CF1DA}" destId="{804F483A-5FCD-4192-A6E6-B9340B46C714}" srcOrd="0" destOrd="0" presId="urn:microsoft.com/office/officeart/2005/8/layout/cycle4"/>
    <dgm:cxn modelId="{E1E9B8FC-B643-44E9-89AE-17DACFE61A41}" type="presParOf" srcId="{F08C0031-44F2-488F-A2B1-B3CA6E5CF1DA}" destId="{F7A0E076-60A6-43BE-8269-EBB7E16BB710}" srcOrd="1" destOrd="0" presId="urn:microsoft.com/office/officeart/2005/8/layout/cycle4"/>
    <dgm:cxn modelId="{33A0E7A3-0703-422C-B828-57303BD4278D}" type="presParOf" srcId="{7C2AF1E8-8AC9-45D2-843E-32852D26EC04}" destId="{B3063E9D-7B9E-44C4-8F95-6547D4BF38B8}" srcOrd="3" destOrd="0" presId="urn:microsoft.com/office/officeart/2005/8/layout/cycle4"/>
    <dgm:cxn modelId="{7DE3C8E7-FCBD-45D5-A111-E615481114DC}" type="presParOf" srcId="{B3063E9D-7B9E-44C4-8F95-6547D4BF38B8}" destId="{78D2B131-FB36-4DF9-B2CC-538EF07A696E}" srcOrd="0" destOrd="0" presId="urn:microsoft.com/office/officeart/2005/8/layout/cycle4"/>
    <dgm:cxn modelId="{6A73EF3D-1AFA-42A9-9993-4892DB372BB3}" type="presParOf" srcId="{B3063E9D-7B9E-44C4-8F95-6547D4BF38B8}" destId="{3A3FBD6A-035A-4081-8545-E5904F6C4F49}" srcOrd="1" destOrd="0" presId="urn:microsoft.com/office/officeart/2005/8/layout/cycle4"/>
    <dgm:cxn modelId="{10E3BFAB-CD3F-4F0F-925C-182DDA6555F4}" type="presParOf" srcId="{7C2AF1E8-8AC9-45D2-843E-32852D26EC04}" destId="{490C1061-FF8B-4BCD-972F-B9B7653772D6}" srcOrd="4" destOrd="0" presId="urn:microsoft.com/office/officeart/2005/8/layout/cycle4"/>
    <dgm:cxn modelId="{4E207FD8-DB26-4A5E-8C56-49B9F88DAF0F}" type="presParOf" srcId="{15310A13-BC3E-4DC0-81A2-C2690FEA311E}" destId="{0A2A9BB0-8371-463F-8A18-2547D2E36036}" srcOrd="1" destOrd="0" presId="urn:microsoft.com/office/officeart/2005/8/layout/cycle4"/>
    <dgm:cxn modelId="{4757C7B2-FCCA-4056-BF99-FD3AAC99E95E}" type="presParOf" srcId="{0A2A9BB0-8371-463F-8A18-2547D2E36036}" destId="{F06BCED1-4216-45C2-95DA-A6AA2FE6B82E}" srcOrd="0" destOrd="0" presId="urn:microsoft.com/office/officeart/2005/8/layout/cycle4"/>
    <dgm:cxn modelId="{EC962515-E52A-46E1-A341-22B05C1BF6AF}" type="presParOf" srcId="{0A2A9BB0-8371-463F-8A18-2547D2E36036}" destId="{D3B782A1-45CD-46FF-A282-537114D61303}" srcOrd="1" destOrd="0" presId="urn:microsoft.com/office/officeart/2005/8/layout/cycle4"/>
    <dgm:cxn modelId="{C51DA300-55B8-4F1E-BB33-A68A89205430}" type="presParOf" srcId="{0A2A9BB0-8371-463F-8A18-2547D2E36036}" destId="{1938694D-5B06-4B65-BE59-C8E910E2731A}" srcOrd="2" destOrd="0" presId="urn:microsoft.com/office/officeart/2005/8/layout/cycle4"/>
    <dgm:cxn modelId="{2A3D2B32-067A-4A82-A9B1-B3009F69A7EC}" type="presParOf" srcId="{0A2A9BB0-8371-463F-8A18-2547D2E36036}" destId="{5C878DE3-5F34-4739-BD70-66213870B200}" srcOrd="3" destOrd="0" presId="urn:microsoft.com/office/officeart/2005/8/layout/cycle4"/>
    <dgm:cxn modelId="{0F28636A-5E6D-4357-9E1A-F6C2F25E3A1F}" type="presParOf" srcId="{0A2A9BB0-8371-463F-8A18-2547D2E36036}" destId="{60E5C77C-6852-4978-BE02-EB514EA76FA7}" srcOrd="4" destOrd="0" presId="urn:microsoft.com/office/officeart/2005/8/layout/cycle4"/>
    <dgm:cxn modelId="{A6466037-F855-4061-9220-3E17990A1974}" type="presParOf" srcId="{15310A13-BC3E-4DC0-81A2-C2690FEA311E}" destId="{35BFCF13-52C7-492E-BEDD-5A9E9D288B8C}" srcOrd="2" destOrd="0" presId="urn:microsoft.com/office/officeart/2005/8/layout/cycle4"/>
    <dgm:cxn modelId="{99A57E6C-A035-401B-B09D-602591FAC21F}" type="presParOf" srcId="{15310A13-BC3E-4DC0-81A2-C2690FEA311E}" destId="{40C755F0-D210-4BE5-BCBB-EA02A5160C36}" srcOrd="3" destOrd="0" presId="urn:microsoft.com/office/officeart/2005/8/layout/cycle4"/>
  </dgm:cxnLst>
  <dgm:bg>
    <a:noFill/>
  </dgm:bg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D5D546-4C36-4A23-B9AD-006A410A5A87}" type="doc">
      <dgm:prSet loTypeId="urn:microsoft.com/office/officeart/2005/8/layout/equation1" loCatId="relationship" qsTypeId="urn:microsoft.com/office/officeart/2005/8/quickstyle/simple1" qsCatId="simple" csTypeId="urn:microsoft.com/office/officeart/2005/8/colors/accent1_2" csCatId="accent1" phldr="1"/>
      <dgm:spPr/>
    </dgm:pt>
    <dgm:pt modelId="{668AFC3F-1D35-4687-A1BF-BF5F2E5F6FE0}" type="pres">
      <dgm:prSet presAssocID="{27D5D546-4C36-4A23-B9AD-006A410A5A87}" presName="linearFlow" presStyleCnt="0">
        <dgm:presLayoutVars>
          <dgm:dir/>
          <dgm:resizeHandles val="exact"/>
        </dgm:presLayoutVars>
      </dgm:prSet>
      <dgm:spPr/>
    </dgm:pt>
  </dgm:ptLst>
  <dgm:cxnLst>
    <dgm:cxn modelId="{761AF139-327A-4583-8852-762A9E286FEC}" type="presOf" srcId="{27D5D546-4C36-4A23-B9AD-006A410A5A87}" destId="{668AFC3F-1D35-4687-A1BF-BF5F2E5F6FE0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6B47CE-397C-4EA0-9579-A7F58BDA22F6}" type="doc">
      <dgm:prSet loTypeId="urn:microsoft.com/office/officeart/2005/8/layout/equation2" loCatId="relationship" qsTypeId="urn:microsoft.com/office/officeart/2005/8/quickstyle/simple1" qsCatId="simple" csTypeId="urn:microsoft.com/office/officeart/2005/8/colors/colorful1" csCatId="colorful" phldr="1"/>
      <dgm:spPr/>
    </dgm:pt>
    <dgm:pt modelId="{058A19D9-D603-4276-9BB4-00CBA2DB034F}">
      <dgm:prSet phldrT="[Text]"/>
      <dgm:spPr>
        <a:solidFill>
          <a:srgbClr val="C00000"/>
        </a:solidFill>
      </dgm:spPr>
      <dgm:t>
        <a:bodyPr/>
        <a:lstStyle/>
        <a:p>
          <a:r>
            <a:rPr lang="en-US" dirty="0"/>
            <a:t>1. Improved enabling environment for CSOs</a:t>
          </a:r>
        </a:p>
      </dgm:t>
    </dgm:pt>
    <dgm:pt modelId="{962A648F-2D2A-4FBE-AAD5-40A0CA798BBA}" type="parTrans" cxnId="{CD3010C3-B1CD-442D-B719-C1825FF4CB47}">
      <dgm:prSet/>
      <dgm:spPr/>
      <dgm:t>
        <a:bodyPr/>
        <a:lstStyle/>
        <a:p>
          <a:endParaRPr lang="en-US"/>
        </a:p>
      </dgm:t>
    </dgm:pt>
    <dgm:pt modelId="{4B98F819-3703-449C-8CCE-AACBA9A51BD1}" type="sibTrans" cxnId="{CD3010C3-B1CD-442D-B719-C1825FF4CB47}">
      <dgm:prSet/>
      <dgm:spPr/>
      <dgm:t>
        <a:bodyPr/>
        <a:lstStyle/>
        <a:p>
          <a:endParaRPr lang="en-US"/>
        </a:p>
      </dgm:t>
    </dgm:pt>
    <dgm:pt modelId="{1AC0F0DF-0EA4-477F-B67C-530AC2DF8BDA}">
      <dgm:prSet phldrT="[Text]"/>
      <dgm:spPr>
        <a:solidFill>
          <a:srgbClr val="990099"/>
        </a:solidFill>
      </dgm:spPr>
      <dgm:t>
        <a:bodyPr/>
        <a:lstStyle/>
        <a:p>
          <a:r>
            <a:rPr lang="en-US" dirty="0"/>
            <a:t>2. Sustained functionality of CSO Resource Hub at the national and sub-national level</a:t>
          </a:r>
        </a:p>
      </dgm:t>
    </dgm:pt>
    <dgm:pt modelId="{0ADA2947-C251-4270-A275-FB6E00647C6F}" type="parTrans" cxnId="{8553F76E-ABC0-400D-ACA3-C8AC9BCE0A73}">
      <dgm:prSet/>
      <dgm:spPr/>
      <dgm:t>
        <a:bodyPr/>
        <a:lstStyle/>
        <a:p>
          <a:endParaRPr lang="en-US"/>
        </a:p>
      </dgm:t>
    </dgm:pt>
    <dgm:pt modelId="{6FC174C8-7CB2-4541-A080-60468488BECA}" type="sibTrans" cxnId="{8553F76E-ABC0-400D-ACA3-C8AC9BCE0A73}">
      <dgm:prSet/>
      <dgm:spPr/>
      <dgm:t>
        <a:bodyPr/>
        <a:lstStyle/>
        <a:p>
          <a:endParaRPr lang="en-US"/>
        </a:p>
      </dgm:t>
    </dgm:pt>
    <dgm:pt modelId="{842E2752-B71B-47B9-89AA-17769CFB7551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Program Goals</a:t>
          </a:r>
        </a:p>
      </dgm:t>
    </dgm:pt>
    <dgm:pt modelId="{4D43463C-912C-4E35-8993-849C618F5673}" type="parTrans" cxnId="{59629F6D-A99D-467D-8590-717C1F0FE8DD}">
      <dgm:prSet/>
      <dgm:spPr/>
      <dgm:t>
        <a:bodyPr/>
        <a:lstStyle/>
        <a:p>
          <a:endParaRPr lang="en-US"/>
        </a:p>
      </dgm:t>
    </dgm:pt>
    <dgm:pt modelId="{0DF9685C-FE42-44E2-A91C-2C6FB766879C}" type="sibTrans" cxnId="{59629F6D-A99D-467D-8590-717C1F0FE8DD}">
      <dgm:prSet/>
      <dgm:spPr/>
      <dgm:t>
        <a:bodyPr/>
        <a:lstStyle/>
        <a:p>
          <a:endParaRPr lang="en-US"/>
        </a:p>
      </dgm:t>
    </dgm:pt>
    <dgm:pt modelId="{8BC42FA2-F1BB-43FA-A2F0-07D261A16E1F}" type="pres">
      <dgm:prSet presAssocID="{786B47CE-397C-4EA0-9579-A7F58BDA22F6}" presName="Name0" presStyleCnt="0">
        <dgm:presLayoutVars>
          <dgm:dir/>
          <dgm:resizeHandles val="exact"/>
        </dgm:presLayoutVars>
      </dgm:prSet>
      <dgm:spPr/>
    </dgm:pt>
    <dgm:pt modelId="{935DCA34-6FCD-44A9-A3A9-A41486DB3EEE}" type="pres">
      <dgm:prSet presAssocID="{786B47CE-397C-4EA0-9579-A7F58BDA22F6}" presName="vNodes" presStyleCnt="0"/>
      <dgm:spPr/>
    </dgm:pt>
    <dgm:pt modelId="{E8FB1EFD-15C9-4327-ABDE-A3CBED82ECFD}" type="pres">
      <dgm:prSet presAssocID="{058A19D9-D603-4276-9BB4-00CBA2DB034F}" presName="node" presStyleLbl="node1" presStyleIdx="0" presStyleCnt="3" custScaleX="225818" custScaleY="184903" custLinFactNeighborX="-58895">
        <dgm:presLayoutVars>
          <dgm:bulletEnabled val="1"/>
        </dgm:presLayoutVars>
      </dgm:prSet>
      <dgm:spPr/>
    </dgm:pt>
    <dgm:pt modelId="{9A7E243B-55DB-464D-B818-660F2E374C2D}" type="pres">
      <dgm:prSet presAssocID="{4B98F819-3703-449C-8CCE-AACBA9A51BD1}" presName="spacerT" presStyleCnt="0"/>
      <dgm:spPr/>
    </dgm:pt>
    <dgm:pt modelId="{849ECEF6-F991-415A-8FC8-E203C5E7469F}" type="pres">
      <dgm:prSet presAssocID="{4B98F819-3703-449C-8CCE-AACBA9A51BD1}" presName="sibTrans" presStyleLbl="sibTrans2D1" presStyleIdx="0" presStyleCnt="2" custScaleX="139743" custScaleY="140144" custLinFactX="-1545" custLinFactNeighborX="-100000"/>
      <dgm:spPr/>
    </dgm:pt>
    <dgm:pt modelId="{30B54C51-C24A-4A2F-9B1B-99E4BB2CFB7E}" type="pres">
      <dgm:prSet presAssocID="{4B98F819-3703-449C-8CCE-AACBA9A51BD1}" presName="spacerB" presStyleCnt="0"/>
      <dgm:spPr/>
    </dgm:pt>
    <dgm:pt modelId="{20C03CA3-6E7A-46EE-8EC1-01393E611BF4}" type="pres">
      <dgm:prSet presAssocID="{1AC0F0DF-0EA4-477F-B67C-530AC2DF8BDA}" presName="node" presStyleLbl="node1" presStyleIdx="1" presStyleCnt="3" custScaleX="224187" custScaleY="203583" custLinFactNeighborX="-58895">
        <dgm:presLayoutVars>
          <dgm:bulletEnabled val="1"/>
        </dgm:presLayoutVars>
      </dgm:prSet>
      <dgm:spPr/>
    </dgm:pt>
    <dgm:pt modelId="{F726ADE1-86B4-48F2-AB86-E08EC7FD13DA}" type="pres">
      <dgm:prSet presAssocID="{786B47CE-397C-4EA0-9579-A7F58BDA22F6}" presName="sibTransLast" presStyleLbl="sibTrans2D1" presStyleIdx="1" presStyleCnt="2" custScaleY="128912" custLinFactNeighborY="-18416"/>
      <dgm:spPr/>
    </dgm:pt>
    <dgm:pt modelId="{A74D5CF9-345D-4744-B30F-25239F991903}" type="pres">
      <dgm:prSet presAssocID="{786B47CE-397C-4EA0-9579-A7F58BDA22F6}" presName="connectorText" presStyleLbl="sibTrans2D1" presStyleIdx="1" presStyleCnt="2"/>
      <dgm:spPr/>
    </dgm:pt>
    <dgm:pt modelId="{79095161-61EE-4C84-935A-CB49247FD7D2}" type="pres">
      <dgm:prSet presAssocID="{786B47CE-397C-4EA0-9579-A7F58BDA22F6}" presName="lastNode" presStyleLbl="node1" presStyleIdx="2" presStyleCnt="3" custScaleX="107895" custLinFactX="5407" custLinFactNeighborX="100000">
        <dgm:presLayoutVars>
          <dgm:bulletEnabled val="1"/>
        </dgm:presLayoutVars>
      </dgm:prSet>
      <dgm:spPr/>
    </dgm:pt>
  </dgm:ptLst>
  <dgm:cxnLst>
    <dgm:cxn modelId="{6124230E-F855-4371-840F-7C6DCD1D4E72}" type="presOf" srcId="{842E2752-B71B-47B9-89AA-17769CFB7551}" destId="{79095161-61EE-4C84-935A-CB49247FD7D2}" srcOrd="0" destOrd="0" presId="urn:microsoft.com/office/officeart/2005/8/layout/equation2"/>
    <dgm:cxn modelId="{876B6E2B-3E86-401A-A8CF-26E312279112}" type="presOf" srcId="{058A19D9-D603-4276-9BB4-00CBA2DB034F}" destId="{E8FB1EFD-15C9-4327-ABDE-A3CBED82ECFD}" srcOrd="0" destOrd="0" presId="urn:microsoft.com/office/officeart/2005/8/layout/equation2"/>
    <dgm:cxn modelId="{8384A23D-56C6-49D6-8B01-838870DADB30}" type="presOf" srcId="{1AC0F0DF-0EA4-477F-B67C-530AC2DF8BDA}" destId="{20C03CA3-6E7A-46EE-8EC1-01393E611BF4}" srcOrd="0" destOrd="0" presId="urn:microsoft.com/office/officeart/2005/8/layout/equation2"/>
    <dgm:cxn modelId="{59629F6D-A99D-467D-8590-717C1F0FE8DD}" srcId="{786B47CE-397C-4EA0-9579-A7F58BDA22F6}" destId="{842E2752-B71B-47B9-89AA-17769CFB7551}" srcOrd="2" destOrd="0" parTransId="{4D43463C-912C-4E35-8993-849C618F5673}" sibTransId="{0DF9685C-FE42-44E2-A91C-2C6FB766879C}"/>
    <dgm:cxn modelId="{8553F76E-ABC0-400D-ACA3-C8AC9BCE0A73}" srcId="{786B47CE-397C-4EA0-9579-A7F58BDA22F6}" destId="{1AC0F0DF-0EA4-477F-B67C-530AC2DF8BDA}" srcOrd="1" destOrd="0" parTransId="{0ADA2947-C251-4270-A275-FB6E00647C6F}" sibTransId="{6FC174C8-7CB2-4541-A080-60468488BECA}"/>
    <dgm:cxn modelId="{BB11777F-9BBE-426E-95C9-AFC72D4F1CDB}" type="presOf" srcId="{6FC174C8-7CB2-4541-A080-60468488BECA}" destId="{A74D5CF9-345D-4744-B30F-25239F991903}" srcOrd="1" destOrd="0" presId="urn:microsoft.com/office/officeart/2005/8/layout/equation2"/>
    <dgm:cxn modelId="{CD3010C3-B1CD-442D-B719-C1825FF4CB47}" srcId="{786B47CE-397C-4EA0-9579-A7F58BDA22F6}" destId="{058A19D9-D603-4276-9BB4-00CBA2DB034F}" srcOrd="0" destOrd="0" parTransId="{962A648F-2D2A-4FBE-AAD5-40A0CA798BBA}" sibTransId="{4B98F819-3703-449C-8CCE-AACBA9A51BD1}"/>
    <dgm:cxn modelId="{A45D1FC8-B1D9-4A3A-95E8-AE50FE31443E}" type="presOf" srcId="{786B47CE-397C-4EA0-9579-A7F58BDA22F6}" destId="{8BC42FA2-F1BB-43FA-A2F0-07D261A16E1F}" srcOrd="0" destOrd="0" presId="urn:microsoft.com/office/officeart/2005/8/layout/equation2"/>
    <dgm:cxn modelId="{D1747DE0-2261-40C2-A2D9-8596F2130423}" type="presOf" srcId="{4B98F819-3703-449C-8CCE-AACBA9A51BD1}" destId="{849ECEF6-F991-415A-8FC8-E203C5E7469F}" srcOrd="0" destOrd="0" presId="urn:microsoft.com/office/officeart/2005/8/layout/equation2"/>
    <dgm:cxn modelId="{499F6AEC-9CB2-47EC-B1AC-4A41DE604006}" type="presOf" srcId="{6FC174C8-7CB2-4541-A080-60468488BECA}" destId="{F726ADE1-86B4-48F2-AB86-E08EC7FD13DA}" srcOrd="0" destOrd="0" presId="urn:microsoft.com/office/officeart/2005/8/layout/equation2"/>
    <dgm:cxn modelId="{59B1223B-B540-4CC9-BA2F-CBF7E58A1C7E}" type="presParOf" srcId="{8BC42FA2-F1BB-43FA-A2F0-07D261A16E1F}" destId="{935DCA34-6FCD-44A9-A3A9-A41486DB3EEE}" srcOrd="0" destOrd="0" presId="urn:microsoft.com/office/officeart/2005/8/layout/equation2"/>
    <dgm:cxn modelId="{41A2C34D-520B-415F-953D-BEFD29BEBE23}" type="presParOf" srcId="{935DCA34-6FCD-44A9-A3A9-A41486DB3EEE}" destId="{E8FB1EFD-15C9-4327-ABDE-A3CBED82ECFD}" srcOrd="0" destOrd="0" presId="urn:microsoft.com/office/officeart/2005/8/layout/equation2"/>
    <dgm:cxn modelId="{8327D816-C5FE-4429-AD04-22C6F3B1B127}" type="presParOf" srcId="{935DCA34-6FCD-44A9-A3A9-A41486DB3EEE}" destId="{9A7E243B-55DB-464D-B818-660F2E374C2D}" srcOrd="1" destOrd="0" presId="urn:microsoft.com/office/officeart/2005/8/layout/equation2"/>
    <dgm:cxn modelId="{CCEC5AB0-A4E2-4C40-B87E-8F85400F4505}" type="presParOf" srcId="{935DCA34-6FCD-44A9-A3A9-A41486DB3EEE}" destId="{849ECEF6-F991-415A-8FC8-E203C5E7469F}" srcOrd="2" destOrd="0" presId="urn:microsoft.com/office/officeart/2005/8/layout/equation2"/>
    <dgm:cxn modelId="{6A0D049A-A948-464B-B29E-C99B27B9DB60}" type="presParOf" srcId="{935DCA34-6FCD-44A9-A3A9-A41486DB3EEE}" destId="{30B54C51-C24A-4A2F-9B1B-99E4BB2CFB7E}" srcOrd="3" destOrd="0" presId="urn:microsoft.com/office/officeart/2005/8/layout/equation2"/>
    <dgm:cxn modelId="{AD34D8D2-7160-4D06-B76F-BE10CB5F66E1}" type="presParOf" srcId="{935DCA34-6FCD-44A9-A3A9-A41486DB3EEE}" destId="{20C03CA3-6E7A-46EE-8EC1-01393E611BF4}" srcOrd="4" destOrd="0" presId="urn:microsoft.com/office/officeart/2005/8/layout/equation2"/>
    <dgm:cxn modelId="{EBA50A50-1003-44DF-91C3-39ACF3AEC683}" type="presParOf" srcId="{8BC42FA2-F1BB-43FA-A2F0-07D261A16E1F}" destId="{F726ADE1-86B4-48F2-AB86-E08EC7FD13DA}" srcOrd="1" destOrd="0" presId="urn:microsoft.com/office/officeart/2005/8/layout/equation2"/>
    <dgm:cxn modelId="{94FB4796-3E30-406F-A2AE-AB5FC11A923C}" type="presParOf" srcId="{F726ADE1-86B4-48F2-AB86-E08EC7FD13DA}" destId="{A74D5CF9-345D-4744-B30F-25239F991903}" srcOrd="0" destOrd="0" presId="urn:microsoft.com/office/officeart/2005/8/layout/equation2"/>
    <dgm:cxn modelId="{AD9FE5C1-E636-4577-B3AA-6B16CC0BA602}" type="presParOf" srcId="{8BC42FA2-F1BB-43FA-A2F0-07D261A16E1F}" destId="{79095161-61EE-4C84-935A-CB49247FD7D2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4F483A-5FCD-4192-A6E6-B9340B46C714}">
      <dsp:nvSpPr>
        <dsp:cNvPr id="0" name=""/>
        <dsp:cNvSpPr/>
      </dsp:nvSpPr>
      <dsp:spPr>
        <a:xfrm>
          <a:off x="5606203" y="3938016"/>
          <a:ext cx="3918796" cy="18531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rgbClr val="009900"/>
              </a:solidFill>
            </a:rPr>
            <a:t>Resourceful, cooperative and capable development actors, particularly civil society, to accountably respond to development challenges in Cambodia.</a:t>
          </a:r>
        </a:p>
      </dsp:txBody>
      <dsp:txXfrm>
        <a:off x="6822550" y="4442019"/>
        <a:ext cx="2661741" cy="1308472"/>
      </dsp:txXfrm>
    </dsp:sp>
    <dsp:sp modelId="{78D2B131-FB36-4DF9-B2CC-538EF07A696E}">
      <dsp:nvSpPr>
        <dsp:cNvPr id="0" name=""/>
        <dsp:cNvSpPr/>
      </dsp:nvSpPr>
      <dsp:spPr>
        <a:xfrm>
          <a:off x="0" y="3938016"/>
          <a:ext cx="3367424" cy="18531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9900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3038" lvl="1" indent="-173038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kern="1200" dirty="0">
              <a:solidFill>
                <a:srgbClr val="990099"/>
              </a:solidFill>
              <a:effectLst/>
            </a:rPr>
            <a:t>Integrity,</a:t>
          </a:r>
          <a:endParaRPr lang="en-US" sz="1600" kern="1200" dirty="0">
            <a:solidFill>
              <a:srgbClr val="990099"/>
            </a:solidFill>
          </a:endParaRPr>
        </a:p>
        <a:p>
          <a:pPr marL="173038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600" b="0" kern="1200" dirty="0">
              <a:solidFill>
                <a:srgbClr val="990099"/>
              </a:solidFill>
              <a:effectLst/>
            </a:rPr>
            <a:t>Responsiveness,</a:t>
          </a:r>
          <a:endParaRPr lang="en-US" sz="1600" kern="1200" dirty="0">
            <a:solidFill>
              <a:srgbClr val="990099"/>
            </a:solidFill>
          </a:endParaRPr>
        </a:p>
        <a:p>
          <a:pPr marL="173038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600" b="0" kern="1200" dirty="0">
              <a:solidFill>
                <a:srgbClr val="990099"/>
              </a:solidFill>
              <a:effectLst/>
            </a:rPr>
            <a:t>Cooperation, </a:t>
          </a:r>
          <a:endParaRPr lang="en-US" sz="1600" kern="1200" dirty="0">
            <a:solidFill>
              <a:srgbClr val="990099"/>
            </a:solidFill>
          </a:endParaRPr>
        </a:p>
        <a:p>
          <a:pPr marL="173038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600" b="0" kern="1200" dirty="0">
              <a:solidFill>
                <a:srgbClr val="990099"/>
              </a:solidFill>
              <a:effectLst/>
            </a:rPr>
            <a:t>Quality, </a:t>
          </a:r>
          <a:endParaRPr lang="en-US" sz="1600" kern="1200" dirty="0">
            <a:solidFill>
              <a:srgbClr val="990099"/>
            </a:solidFill>
          </a:endParaRPr>
        </a:p>
        <a:p>
          <a:pPr marL="173038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600" b="0" kern="1200" dirty="0">
              <a:solidFill>
                <a:srgbClr val="990099"/>
              </a:solidFill>
              <a:effectLst/>
            </a:rPr>
            <a:t>Inclusiveness.</a:t>
          </a:r>
          <a:endParaRPr lang="en-US" sz="1600" kern="1200" dirty="0">
            <a:solidFill>
              <a:srgbClr val="990099"/>
            </a:solidFill>
          </a:endParaRPr>
        </a:p>
      </dsp:txBody>
      <dsp:txXfrm>
        <a:off x="40708" y="4442019"/>
        <a:ext cx="2275780" cy="1308472"/>
      </dsp:txXfrm>
    </dsp:sp>
    <dsp:sp modelId="{53D9DBC9-2973-41EF-9558-7AD1D4162C51}">
      <dsp:nvSpPr>
        <dsp:cNvPr id="0" name=""/>
        <dsp:cNvSpPr/>
      </dsp:nvSpPr>
      <dsp:spPr>
        <a:xfrm>
          <a:off x="5680729" y="0"/>
          <a:ext cx="3844270" cy="18531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404C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rgbClr val="0404CA"/>
              </a:solidFill>
            </a:rPr>
            <a:t>As a membership based organization, CCC works in inclusive partnership for good governance, enabling environment and sustainability of civil society organizations in Cambodia.</a:t>
          </a:r>
        </a:p>
      </dsp:txBody>
      <dsp:txXfrm>
        <a:off x="6874718" y="40708"/>
        <a:ext cx="2609573" cy="1308472"/>
      </dsp:txXfrm>
    </dsp:sp>
    <dsp:sp modelId="{4035DEAE-C624-4F45-B4F9-AE02DEC15846}">
      <dsp:nvSpPr>
        <dsp:cNvPr id="0" name=""/>
        <dsp:cNvSpPr/>
      </dsp:nvSpPr>
      <dsp:spPr>
        <a:xfrm>
          <a:off x="0" y="0"/>
          <a:ext cx="2860852" cy="18531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117475" marR="0" lvl="1" indent="-117475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1800" b="0" kern="1200" dirty="0">
              <a:solidFill>
                <a:srgbClr val="C00000"/>
              </a:solidFill>
              <a:effectLst/>
            </a:rPr>
            <a:t>Sustainable and democratic development in Cambodia.</a:t>
          </a:r>
          <a:endParaRPr lang="en-US" sz="1800" kern="1200" dirty="0">
            <a:solidFill>
              <a:srgbClr val="C00000"/>
            </a:solidFill>
          </a:endParaRPr>
        </a:p>
      </dsp:txBody>
      <dsp:txXfrm>
        <a:off x="40708" y="40708"/>
        <a:ext cx="1921180" cy="1308472"/>
      </dsp:txXfrm>
    </dsp:sp>
    <dsp:sp modelId="{F06BCED1-4216-45C2-95DA-A6AA2FE6B82E}">
      <dsp:nvSpPr>
        <dsp:cNvPr id="0" name=""/>
        <dsp:cNvSpPr/>
      </dsp:nvSpPr>
      <dsp:spPr>
        <a:xfrm>
          <a:off x="2196998" y="330098"/>
          <a:ext cx="2507589" cy="2507589"/>
        </a:xfrm>
        <a:prstGeom prst="pieWedg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Vision</a:t>
          </a:r>
        </a:p>
      </dsp:txBody>
      <dsp:txXfrm>
        <a:off x="2931454" y="1064554"/>
        <a:ext cx="1773133" cy="1773133"/>
      </dsp:txXfrm>
    </dsp:sp>
    <dsp:sp modelId="{D3B782A1-45CD-46FF-A282-537114D61303}">
      <dsp:nvSpPr>
        <dsp:cNvPr id="0" name=""/>
        <dsp:cNvSpPr/>
      </dsp:nvSpPr>
      <dsp:spPr>
        <a:xfrm rot="5400000">
          <a:off x="4820411" y="330098"/>
          <a:ext cx="2507589" cy="2507589"/>
        </a:xfrm>
        <a:prstGeom prst="pieWedge">
          <a:avLst/>
        </a:prstGeom>
        <a:solidFill>
          <a:srgbClr val="0404C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Mission</a:t>
          </a:r>
        </a:p>
      </dsp:txBody>
      <dsp:txXfrm rot="-5400000">
        <a:off x="4820411" y="1064554"/>
        <a:ext cx="1773133" cy="1773133"/>
      </dsp:txXfrm>
    </dsp:sp>
    <dsp:sp modelId="{1938694D-5B06-4B65-BE59-C8E910E2731A}">
      <dsp:nvSpPr>
        <dsp:cNvPr id="0" name=""/>
        <dsp:cNvSpPr/>
      </dsp:nvSpPr>
      <dsp:spPr>
        <a:xfrm rot="10800000">
          <a:off x="4820411" y="2953512"/>
          <a:ext cx="2507589" cy="2507589"/>
        </a:xfrm>
        <a:prstGeom prst="pieWedge">
          <a:avLst/>
        </a:prstGeom>
        <a:solidFill>
          <a:srgbClr val="00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Impact</a:t>
          </a:r>
        </a:p>
      </dsp:txBody>
      <dsp:txXfrm rot="10800000">
        <a:off x="4820411" y="2953512"/>
        <a:ext cx="1773133" cy="1773133"/>
      </dsp:txXfrm>
    </dsp:sp>
    <dsp:sp modelId="{5C878DE3-5F34-4739-BD70-66213870B200}">
      <dsp:nvSpPr>
        <dsp:cNvPr id="0" name=""/>
        <dsp:cNvSpPr/>
      </dsp:nvSpPr>
      <dsp:spPr>
        <a:xfrm rot="16200000">
          <a:off x="2196998" y="2953512"/>
          <a:ext cx="2507589" cy="2507589"/>
        </a:xfrm>
        <a:prstGeom prst="pieWedge">
          <a:avLst/>
        </a:prstGeom>
        <a:solidFill>
          <a:srgbClr val="9900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Values</a:t>
          </a:r>
        </a:p>
      </dsp:txBody>
      <dsp:txXfrm rot="5400000">
        <a:off x="2931454" y="2953512"/>
        <a:ext cx="1773133" cy="1773133"/>
      </dsp:txXfrm>
    </dsp:sp>
    <dsp:sp modelId="{35BFCF13-52C7-492E-BEDD-5A9E9D288B8C}">
      <dsp:nvSpPr>
        <dsp:cNvPr id="0" name=""/>
        <dsp:cNvSpPr/>
      </dsp:nvSpPr>
      <dsp:spPr>
        <a:xfrm>
          <a:off x="4329607" y="2374392"/>
          <a:ext cx="865784" cy="752856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C755F0-D210-4BE5-BCBB-EA02A5160C36}">
      <dsp:nvSpPr>
        <dsp:cNvPr id="0" name=""/>
        <dsp:cNvSpPr/>
      </dsp:nvSpPr>
      <dsp:spPr>
        <a:xfrm rot="10800000">
          <a:off x="4329607" y="2663952"/>
          <a:ext cx="865784" cy="752856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FB1EFD-15C9-4327-ABDE-A3CBED82ECFD}">
      <dsp:nvSpPr>
        <dsp:cNvPr id="0" name=""/>
        <dsp:cNvSpPr/>
      </dsp:nvSpPr>
      <dsp:spPr>
        <a:xfrm>
          <a:off x="1079510" y="2204"/>
          <a:ext cx="2511730" cy="2056640"/>
        </a:xfrm>
        <a:prstGeom prst="ellips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1. Improved enabling environment for CSOs</a:t>
          </a:r>
        </a:p>
      </dsp:txBody>
      <dsp:txXfrm>
        <a:off x="1447344" y="303392"/>
        <a:ext cx="1776062" cy="1454264"/>
      </dsp:txXfrm>
    </dsp:sp>
    <dsp:sp modelId="{849ECEF6-F991-415A-8FC8-E203C5E7469F}">
      <dsp:nvSpPr>
        <dsp:cNvPr id="0" name=""/>
        <dsp:cNvSpPr/>
      </dsp:nvSpPr>
      <dsp:spPr>
        <a:xfrm>
          <a:off x="1884605" y="2149162"/>
          <a:ext cx="901514" cy="904100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2004101" y="2495194"/>
        <a:ext cx="662522" cy="212036"/>
      </dsp:txXfrm>
    </dsp:sp>
    <dsp:sp modelId="{20C03CA3-6E7A-46EE-8EC1-01393E611BF4}">
      <dsp:nvSpPr>
        <dsp:cNvPr id="0" name=""/>
        <dsp:cNvSpPr/>
      </dsp:nvSpPr>
      <dsp:spPr>
        <a:xfrm>
          <a:off x="1088580" y="3143580"/>
          <a:ext cx="2493588" cy="2264414"/>
        </a:xfrm>
        <a:prstGeom prst="ellipse">
          <a:avLst/>
        </a:prstGeom>
        <a:solidFill>
          <a:srgbClr val="9900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2. Sustained functionality of CSO Resource Hub at the national and sub-national level</a:t>
          </a:r>
        </a:p>
      </dsp:txBody>
      <dsp:txXfrm>
        <a:off x="1453758" y="3475196"/>
        <a:ext cx="1763232" cy="1601182"/>
      </dsp:txXfrm>
    </dsp:sp>
    <dsp:sp modelId="{F726ADE1-86B4-48F2-AB86-E08EC7FD13DA}">
      <dsp:nvSpPr>
        <dsp:cNvPr id="0" name=""/>
        <dsp:cNvSpPr/>
      </dsp:nvSpPr>
      <dsp:spPr>
        <a:xfrm>
          <a:off x="4118764" y="2362201"/>
          <a:ext cx="1118351" cy="5333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4118764" y="2468880"/>
        <a:ext cx="958332" cy="320039"/>
      </dsp:txXfrm>
    </dsp:sp>
    <dsp:sp modelId="{79095161-61EE-4C84-935A-CB49247FD7D2}">
      <dsp:nvSpPr>
        <dsp:cNvPr id="0" name=""/>
        <dsp:cNvSpPr/>
      </dsp:nvSpPr>
      <dsp:spPr>
        <a:xfrm>
          <a:off x="5701337" y="1592819"/>
          <a:ext cx="2400190" cy="2224561"/>
        </a:xfrm>
        <a:prstGeom prst="ellipse">
          <a:avLst/>
        </a:prstGeom>
        <a:solidFill>
          <a:srgbClr val="CC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Program Goals</a:t>
          </a:r>
        </a:p>
      </dsp:txBody>
      <dsp:txXfrm>
        <a:off x="6052837" y="1918598"/>
        <a:ext cx="1697190" cy="1573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D2E0F-858F-47EF-84BD-511B6DB9FB82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AE27D-873C-4BA2-8626-9BA6741433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3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254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363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653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3C0B3-46E0-412B-B31D-1522F498E9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2643F-36F0-43B2-AB36-BFA0E91AD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9A9285-6AEF-44B9-B15A-827C6975B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9144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A9537-BE44-4E6E-A81C-911ADE1206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84A97-1BDF-4EFD-9238-B8A1BA933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B38D1-E884-4A8D-B3E3-77CD260E5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64931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22B4B-5EDA-425C-A817-FA32D2F0FF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84A34-5482-47AE-9F6C-2A01A3E4E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E0ADF-3132-4523-A691-8BE8690CA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54583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4C49A9F-4ED2-4258-82F0-92AD669F9B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EC0FF35-E508-49CD-8D53-949DB8E5C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33D174-0F3E-4993-84D1-848FB4CDF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350319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5063B2E-6D67-4A7B-9108-515BF53DF4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BDE823B-D4B5-4E59-8621-5ADA9D48F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95D062F-9943-4EED-A8DA-9D4430ABB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557828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DFE48D5-2759-4DBE-B77F-9BFD72BD33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D884F92-C0BB-4077-9478-5B5AA7591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5913F2A-D6E2-4640-B057-12172EC89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23007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9061EE1-F15E-47EF-A707-D386064315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70EDA0C-796B-49A9-A4B5-40E1A60B5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BF415-EF6E-4D69-A7A4-DACE3646E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400406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327DA94-0C44-4DDF-AAC6-0DC4B4BFD5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F2E8110-D1DF-4463-9935-69739D59D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B96D7F7-E704-4BD4-9429-06F1EAA19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531568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40A0D9E-7941-455F-882D-A41E2A498D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7DA371F-97C9-4849-978C-8D484C50A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466B31A-2A10-4627-A119-B64889426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60345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BB4B2-0698-4FB2-9B36-03E575E5F3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90A418-22BC-4A96-A432-496F674DE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9AE18-FA2A-473C-8992-56DFA129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7840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3F6E7-57C5-4D21-A3F9-F8CED7C43D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F09BB-9B70-48DD-8BFB-BCFAE7371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1147-7692-4D32-AC8B-201379AE2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367027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326A1-17BC-47C1-B223-D6947D186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EDD1C5-F46E-433A-A8CC-9749C77940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/>
          <a:p>
            <a:fld id="{B42E8D49-EF33-4B55-8098-0A65052D7A5A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F9B779-0914-435A-AC7C-F158982BAF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/>
          <a:p>
            <a:fld id="{8621878C-BEE9-436C-A327-CC3D58A208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280355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54400" y="6423586"/>
            <a:ext cx="62992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/>
              <a:t>Presented by: Mr. Chan Pheakdey, GPP Manager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63200" y="6423586"/>
            <a:ext cx="1703291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457332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58C01-C258-4B19-88F3-B25E0F601D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E07C89-CCF0-452E-9E97-74FA8430FB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06ED8-8FD3-4FC3-AB1C-411B341F9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ED40B2-2BA4-4AF3-9E2C-067BCE27C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9D687-FA6B-4770-8C4F-F840FB1D5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25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F7261-83B3-4846-A98B-AD54A97B9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25E48-B302-40CB-9121-59E794CB8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47298-298B-485B-A4DA-86FB2E730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2A223-341F-4956-AE89-F466F5412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1F6EF5-1877-4E60-B2BE-708F9DEA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4818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F8A72-2D55-41D7-8F25-495D9742E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7FFF5-A439-4575-94B0-1CA1CD1B5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5EA03-A784-4C6F-A40B-6E28CBA5A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2A424A-90ED-40E4-ABCD-C764F43E7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96FD2-E7EC-49AE-ABEA-F34104446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652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823CB-B370-4664-8590-F2099C08D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86E9B-1545-4A90-93A9-97A71DB53B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0182A6-B523-4D6D-AC4B-195DC299F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58FA39-DAEE-400F-9C5A-D2C9EBE11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C95200-1B45-4118-9D6D-B8A1158F1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78357C-3D47-4349-9066-6452FC735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341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0C046-DE07-4661-AD10-43D5A25F2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238B2F-5C3C-49B9-AA60-9ACF5A59E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2EDD5F-50EC-4F92-BE78-1A0DDAF5CC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53447-A767-4040-8294-7BDEF35720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B45E11-4737-45F8-9BC9-9B4B8296DF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9DF479-13D0-48A6-8116-962E5AA80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AE8A5A-2C1F-4247-9FA7-56076EE3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F33A9C-753C-4BFC-8458-1B440E3F9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3969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3655D-D808-4A0C-9BA8-28FCB6AD9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2285F5-4CAF-444D-B5F5-810C36E7B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9B8ABA-EB6E-4799-9B10-70CA92A47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FACD91-BD42-4046-9F62-F15782254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7606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88F0CD-425A-4BFB-BCBB-985B0E09C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3F7A84-7539-40A2-9ACB-E87E44BE3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27A041-01CD-4827-9A64-06868CECE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5740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D2061-A11A-44A0-A5E9-78A7C62B3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7C176-6D02-4C7A-985E-DFDE90620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B28CDB-BD5C-40CF-AD01-0DC277AF40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C2327B-425C-468B-9789-AA888E5DC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B2F720-3F2D-4578-AAB9-9A38CDB88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E67C26-8A1C-4C52-8920-5ABEB09B1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908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D21EE-AD21-4CCA-B5BA-3253ED764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4271C1-2C0A-4AB0-9E83-25E5078F24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2B3C17-2F4D-48E4-B941-1D3333538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BF8311-8429-4551-854A-BCDB80E05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A13CAA-18EC-4707-A745-C51EEA890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E52CB-E574-499F-AAC6-8CC749C34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646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ABC43-7271-457F-AFD9-87DA3EB2D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36C5E5-955E-4C69-8E8E-59DEDCBB40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4559D-6186-4247-9538-176393AFA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5A425-3F1C-4047-BF88-885590101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6CC4-B341-4D0A-86B0-AC898B85E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87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0CC7F0-265F-41FA-B9E6-1CE09E9EC4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43C00B-0EA0-4618-B347-BD3173A11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7F6EC-3AA0-44AA-BED4-7EC42FB79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BBD9F-CAC5-421F-83AA-834E8181D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8A2F49-27AF-4669-8EC7-891FE6E1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570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34845995"/>
      </p:ext>
    </p:extLst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A9537-BE44-4E6E-A81C-911ADE1206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9E995-4CBB-4258-81FD-ACDBC1E30F24}" type="datetime1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84A97-1BDF-4EFD-9238-B8A1BA933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B38D1-E884-4A8D-B3E3-77CD260E5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EAAA2-0596-4F6B-9677-4C9190758F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08617"/>
      </p:ext>
    </p:extLst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22B4B-5EDA-425C-A817-FA32D2F0FF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02DBD-3AE2-4FA5-A847-CE108F82018F}" type="datetime1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84A34-5482-47AE-9F6C-2A01A3E4E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E0ADF-3132-4523-A691-8BE8690CA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537D6-60E9-49F4-AC91-E37B1408D3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255263"/>
      </p:ext>
    </p:extLst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DFE48D5-2759-4DBE-B77F-9BFD72BD33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293A0-A520-42A1-A98B-AB1B2466BDCE}" type="datetime1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D884F92-C0BB-4077-9478-5B5AA7591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5913F2A-D6E2-4640-B057-12172EC89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886AD-4F8A-4D3B-A49F-0FBC62160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58663"/>
      </p:ext>
    </p:extLst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6298751"/>
      </p:ext>
    </p:extLst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667039546"/>
      </p:ext>
    </p:extLst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A9537-BE44-4E6E-A81C-911ADE1206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9E995-4CBB-4258-81FD-ACDBC1E30F24}" type="datetime1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84A97-1BDF-4EFD-9238-B8A1BA933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B38D1-E884-4A8D-B3E3-77CD260E5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EAAA2-0596-4F6B-9677-4C9190758F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595595"/>
      </p:ext>
    </p:extLst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22B4B-5EDA-425C-A817-FA32D2F0FF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02DBD-3AE2-4FA5-A847-CE108F82018F}" type="datetime1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84A34-5482-47AE-9F6C-2A01A3E4E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E0ADF-3132-4523-A691-8BE8690CA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537D6-60E9-49F4-AC91-E37B1408D3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471163"/>
      </p:ext>
    </p:extLst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4739338"/>
      </p:ext>
    </p:extLst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288889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9918D89-1F3B-44CB-AD71-334C23BE5DC1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12192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3BC9DF4-7A3B-42D8-8EC7-C78594B5B1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14924B6-CFDE-47F2-94CD-8F4A787A3B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295401"/>
            <a:ext cx="10972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872AFD79-E0E7-4803-863D-3A7DBC722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65633"/>
            <a:ext cx="12192000" cy="6923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endParaRPr lang="en-US" sz="200" b="1" baseline="30000" dirty="0">
              <a:solidFill>
                <a:srgbClr val="0033CC"/>
              </a:solidFill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sz="2800" b="1" baseline="30000" dirty="0">
                <a:solidFill>
                  <a:srgbClr val="0033CC"/>
                </a:solidFill>
              </a:rPr>
              <a:t>Vision:</a:t>
            </a:r>
            <a:r>
              <a:rPr lang="en-US" sz="2800" b="1" dirty="0">
                <a:solidFill>
                  <a:srgbClr val="0033CC"/>
                </a:solidFill>
              </a:rPr>
              <a:t> </a:t>
            </a:r>
            <a:r>
              <a:rPr lang="en-US" sz="2800" b="1" baseline="30000" dirty="0">
                <a:solidFill>
                  <a:srgbClr val="0033CC"/>
                </a:solidFill>
              </a:rPr>
              <a:t>Sustainable and Democratic Development for Cambodia</a:t>
            </a:r>
          </a:p>
        </p:txBody>
      </p:sp>
      <p:pic>
        <p:nvPicPr>
          <p:cNvPr id="9" name="Picture 10" descr="CCC-logo-small.jpg">
            <a:extLst>
              <a:ext uri="{FF2B5EF4-FFF2-40B4-BE49-F238E27FC236}">
                <a16:creationId xmlns:a16="http://schemas.microsoft.com/office/drawing/2014/main" id="{462EFD2B-5562-492E-8D2B-2DE6D0D588B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7" y="6191196"/>
            <a:ext cx="1184275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309FED1D-2100-4FB9-B3F0-B4772E78E40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8188" y="6190908"/>
            <a:ext cx="969961" cy="64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837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97" r:id="rId13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B865F8-EB46-4B73-8C74-D524CB4ED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C4C43D-9CD3-4C88-91BF-69D763242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6BA3D-5EEA-4912-85A8-72A7C9967A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93467-1BC5-4A4D-A543-39505E5B8D71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D50C3-FF68-4172-83CE-5DE1C53596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272F4-30F7-413A-96D1-BDEC1ACB5D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784C8-2596-4554-AE3D-489CE140C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05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367C926-4606-4088-99D7-74703DFAB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90601"/>
            <a:ext cx="12192000" cy="5143227"/>
          </a:xfrm>
          <a:prstGeom prst="rect">
            <a:avLst/>
          </a:prstGeom>
          <a:solidFill>
            <a:srgbClr val="1807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 b="1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200" b="1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200" b="1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500" b="1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000" b="1" dirty="0">
              <a:solidFill>
                <a:schemeClr val="bg1"/>
              </a:solidFill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400" b="1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 b="1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3600" b="1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3600" dirty="0">
              <a:solidFill>
                <a:schemeClr val="bg1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4300" dirty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9918D89-1F3B-44CB-AD71-334C23BE5DC1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12192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3BC9DF4-7A3B-42D8-8EC7-C78594B5B1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14924B6-CFDE-47F2-94CD-8F4A787A3B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295401"/>
            <a:ext cx="10972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872AFD79-E0E7-4803-863D-3A7DBC722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65633"/>
            <a:ext cx="12192000" cy="6923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endParaRPr lang="en-US" sz="200" b="1" baseline="30000" dirty="0">
              <a:solidFill>
                <a:srgbClr val="0033CC"/>
              </a:solidFill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sz="2800" b="1" baseline="30000" dirty="0">
                <a:solidFill>
                  <a:srgbClr val="0033CC"/>
                </a:solidFill>
              </a:rPr>
              <a:t>Vision:</a:t>
            </a:r>
            <a:r>
              <a:rPr lang="en-US" sz="2800" b="1" dirty="0">
                <a:solidFill>
                  <a:srgbClr val="0033CC"/>
                </a:solidFill>
              </a:rPr>
              <a:t> </a:t>
            </a:r>
            <a:r>
              <a:rPr lang="en-US" sz="2800" b="1" baseline="30000" dirty="0">
                <a:solidFill>
                  <a:srgbClr val="0033CC"/>
                </a:solidFill>
              </a:rPr>
              <a:t>Sustainable and Democratic Development for Cambodia</a:t>
            </a:r>
          </a:p>
        </p:txBody>
      </p:sp>
      <p:pic>
        <p:nvPicPr>
          <p:cNvPr id="9" name="Picture 10" descr="CCC-logo-small.jpg">
            <a:extLst>
              <a:ext uri="{FF2B5EF4-FFF2-40B4-BE49-F238E27FC236}">
                <a16:creationId xmlns:a16="http://schemas.microsoft.com/office/drawing/2014/main" id="{462EFD2B-5562-492E-8D2B-2DE6D0D588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7" y="6191196"/>
            <a:ext cx="1184275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309FED1D-2100-4FB9-B3F0-B4772E78E4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8188" y="6190908"/>
            <a:ext cx="969961" cy="64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2778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p:transition spd="slow">
    <p:fad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9918D89-1F3B-44CB-AD71-334C23BE5DC1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12192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3BC9DF4-7A3B-42D8-8EC7-C78594B5B1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14924B6-CFDE-47F2-94CD-8F4A787A3B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295401"/>
            <a:ext cx="10972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5301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</p:sldLayoutIdLst>
  <p:transition spd="slow">
    <p:fad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cc-cambodia.org/en/resources/event-archives" TargetMode="External"/><Relationship Id="rId7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.jpeg"/><Relationship Id="rId5" Type="http://schemas.openxmlformats.org/officeDocument/2006/relationships/hyperlink" Target="http://www.youtube.com/CCCambodia" TargetMode="External"/><Relationship Id="rId4" Type="http://schemas.openxmlformats.org/officeDocument/2006/relationships/hyperlink" Target="http://www.facebook.com/CCCsince199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EAC3C-8D67-42A4-82CB-36B8D1F30D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320" y="1673866"/>
            <a:ext cx="10363200" cy="544827"/>
          </a:xfrm>
        </p:spPr>
        <p:txBody>
          <a:bodyPr/>
          <a:lstStyle/>
          <a:p>
            <a:r>
              <a:rPr lang="en-US" sz="4800" dirty="0">
                <a:latin typeface="Book Antiqua" panose="02040602050305030304" pitchFamily="18" charset="0"/>
              </a:rPr>
              <a:t>Online CCC Members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55DDCE-2200-447F-A91B-A9FD7D620B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93520" y="3196587"/>
            <a:ext cx="9204960" cy="1267454"/>
          </a:xfrm>
        </p:spPr>
        <p:txBody>
          <a:bodyPr/>
          <a:lstStyle/>
          <a:p>
            <a:r>
              <a:rPr lang="en-US" sz="3600" b="1" dirty="0">
                <a:solidFill>
                  <a:srgbClr val="FFFF00"/>
                </a:solidFill>
                <a:latin typeface="Book Antiqua" panose="02040602050305030304" pitchFamily="18" charset="0"/>
              </a:rPr>
              <a:t>How to Maintain Civic Space and Promote Enabling Environment for CSOs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68B632DC-39F2-4ED0-AF1D-8C30A3B6BC4E}"/>
              </a:ext>
            </a:extLst>
          </p:cNvPr>
          <p:cNvSpPr txBox="1">
            <a:spLocks/>
          </p:cNvSpPr>
          <p:nvPr/>
        </p:nvSpPr>
        <p:spPr bwMode="auto">
          <a:xfrm>
            <a:off x="5994400" y="5617213"/>
            <a:ext cx="5689600" cy="54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566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754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5943" indent="0" algn="ctr" defTabSz="914377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2000" b="1" dirty="0">
                <a:solidFill>
                  <a:schemeClr val="bg1"/>
                </a:solidFill>
                <a:latin typeface="Book Antiqua" panose="02040602050305030304" pitchFamily="18" charset="0"/>
              </a:rPr>
              <a:t>Presented by Theary Luy, </a:t>
            </a:r>
            <a:r>
              <a:rPr lang="en-US" sz="2000" b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HoP</a:t>
            </a:r>
            <a:endParaRPr lang="en-US" sz="2000" b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814949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6" descr="Related image">
            <a:extLst>
              <a:ext uri="{FF2B5EF4-FFF2-40B4-BE49-F238E27FC236}">
                <a16:creationId xmlns:a16="http://schemas.microsoft.com/office/drawing/2014/main" id="{5AF8A6BC-855B-4FC0-988B-E8C95ACD04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39863"/>
            <a:ext cx="4000500" cy="300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pic>
        <p:nvPicPr>
          <p:cNvPr id="26627" name="Picture 1">
            <a:extLst>
              <a:ext uri="{FF2B5EF4-FFF2-40B4-BE49-F238E27FC236}">
                <a16:creationId xmlns:a16="http://schemas.microsoft.com/office/drawing/2014/main" id="{7153E6FA-C69E-4FE6-A06F-7EA8898E6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0"/>
            <a:ext cx="533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004AE90-551D-412B-9DF4-68F39ED5F792}"/>
              </a:ext>
            </a:extLst>
          </p:cNvPr>
          <p:cNvSpPr/>
          <p:nvPr/>
        </p:nvSpPr>
        <p:spPr>
          <a:xfrm>
            <a:off x="1295400" y="1981200"/>
            <a:ext cx="2600178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spc="50" dirty="0">
                <a:ln w="9525" cmpd="sng">
                  <a:solidFill>
                    <a:srgbClr val="0404CA"/>
                  </a:solidFill>
                  <a:prstDash val="solid"/>
                </a:ln>
                <a:solidFill>
                  <a:srgbClr val="0404CA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CCC </a:t>
            </a:r>
          </a:p>
          <a:p>
            <a:pPr algn="ctr">
              <a:defRPr/>
            </a:pPr>
            <a:r>
              <a:rPr lang="en-US" sz="5400" b="1" spc="50" dirty="0">
                <a:ln w="9525" cmpd="sng">
                  <a:solidFill>
                    <a:srgbClr val="0404CA"/>
                  </a:solidFill>
                  <a:prstDash val="solid"/>
                </a:ln>
                <a:solidFill>
                  <a:srgbClr val="0404CA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GHP </a:t>
            </a:r>
          </a:p>
          <a:p>
            <a:pPr algn="ctr">
              <a:defRPr/>
            </a:pPr>
            <a:r>
              <a:rPr lang="en-US" sz="5400" b="1" spc="50" dirty="0">
                <a:ln w="9525" cmpd="sng">
                  <a:solidFill>
                    <a:srgbClr val="0404CA"/>
                  </a:solidFill>
                  <a:prstDash val="solid"/>
                </a:ln>
                <a:solidFill>
                  <a:srgbClr val="0404CA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Tree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D2F9CBE6-B14D-46B6-BD2C-8D78CAF35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Strategic Elements of the GHP 2021-2023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DB66E90-0C8B-4241-9745-3FF37FCCAF6F}"/>
              </a:ext>
            </a:extLst>
          </p:cNvPr>
          <p:cNvGraphicFramePr/>
          <p:nvPr/>
        </p:nvGraphicFramePr>
        <p:xfrm>
          <a:off x="1295400" y="1033130"/>
          <a:ext cx="95250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4DA6827-850F-4D04-B7FA-BD8B8E4F7C96}"/>
              </a:ext>
            </a:extLst>
          </p:cNvPr>
          <p:cNvGraphicFramePr/>
          <p:nvPr/>
        </p:nvGraphicFramePr>
        <p:xfrm>
          <a:off x="1575876" y="1295400"/>
          <a:ext cx="9048465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F462BD3-1AEB-45F6-9410-F823CE3653D5}"/>
              </a:ext>
            </a:extLst>
          </p:cNvPr>
          <p:cNvGraphicFramePr/>
          <p:nvPr/>
        </p:nvGraphicFramePr>
        <p:xfrm>
          <a:off x="1575876" y="1295400"/>
          <a:ext cx="9048465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8676" name="Title 2">
            <a:extLst>
              <a:ext uri="{FF2B5EF4-FFF2-40B4-BE49-F238E27FC236}">
                <a16:creationId xmlns:a16="http://schemas.microsoft.com/office/drawing/2014/main" id="{D93388B8-0F64-427F-BE17-D1ED1387A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Overall Program Objectives/Goals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0FE31BA-2703-4F4A-AF65-6EB8E33C54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1600" y="2720346"/>
            <a:ext cx="6908800" cy="1516374"/>
          </a:xfrm>
        </p:spPr>
        <p:txBody>
          <a:bodyPr/>
          <a:lstStyle/>
          <a:p>
            <a:r>
              <a:rPr lang="en-US" sz="4800" dirty="0">
                <a:latin typeface="Book Antiqua" panose="02040602050305030304" pitchFamily="18" charset="0"/>
              </a:rPr>
              <a:t>Civic Space and Enabling Environment</a:t>
            </a:r>
          </a:p>
        </p:txBody>
      </p:sp>
    </p:spTree>
    <p:extLst>
      <p:ext uri="{BB962C8B-B14F-4D97-AF65-F5344CB8AC3E}">
        <p14:creationId xmlns:p14="http://schemas.microsoft.com/office/powerpoint/2010/main" val="131829433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10">
            <a:extLst>
              <a:ext uri="{FF2B5EF4-FFF2-40B4-BE49-F238E27FC236}">
                <a16:creationId xmlns:a16="http://schemas.microsoft.com/office/drawing/2014/main" id="{89FD1B4B-A252-465E-897C-EF16117585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9430471"/>
              </p:ext>
            </p:extLst>
          </p:nvPr>
        </p:nvGraphicFramePr>
        <p:xfrm>
          <a:off x="804412" y="1087121"/>
          <a:ext cx="10645908" cy="4922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45908">
                  <a:extLst>
                    <a:ext uri="{9D8B030D-6E8A-4147-A177-3AD203B41FA5}">
                      <a16:colId xmlns:a16="http://schemas.microsoft.com/office/drawing/2014/main" val="3341061608"/>
                    </a:ext>
                  </a:extLst>
                </a:gridCol>
              </a:tblGrid>
              <a:tr h="10540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LANGO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Submitted 14 articles proposed amendment with </a:t>
                      </a:r>
                      <a:r>
                        <a:rPr lang="en-US" sz="2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MoI</a:t>
                      </a:r>
                      <a:endParaRPr lang="en-US" sz="2800" dirty="0">
                        <a:solidFill>
                          <a:srgbClr val="7030A0"/>
                        </a:solidFill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3851499337"/>
                  </a:ext>
                </a:extLst>
              </a:tr>
              <a:tr h="13651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Auditing and Accounting Laws </a:t>
                      </a:r>
                    </a:p>
                    <a:p>
                      <a:pPr algn="ctr"/>
                      <a:r>
                        <a:rPr lang="en-US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Leadership Meeting between CSOs &amp; AAR</a:t>
                      </a:r>
                      <a:endParaRPr 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1074441819"/>
                  </a:ext>
                </a:extLst>
              </a:tr>
              <a:tr h="631639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Draft Cyber Law and National Internet Gateway</a:t>
                      </a:r>
                      <a:endParaRPr 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019302399"/>
                  </a:ext>
                </a:extLst>
              </a:tr>
              <a:tr h="10181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2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Mid-Term Review of NSDP; and collective response &amp; evaluation on the government commitment to NSDP</a:t>
                      </a:r>
                      <a:endParaRPr lang="en-US" sz="2800" b="1" dirty="0">
                        <a:solidFill>
                          <a:srgbClr val="002060"/>
                        </a:solidFill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196401696"/>
                  </a:ext>
                </a:extLst>
              </a:tr>
              <a:tr h="85360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Leadership Changes and Impact of Covid-19 on Taxation Compliance</a:t>
                      </a: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3303870855"/>
                  </a:ext>
                </a:extLst>
              </a:tr>
            </a:tbl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3D2D52E9-1472-499F-8C09-ABE26B7B4E06}"/>
              </a:ext>
            </a:extLst>
          </p:cNvPr>
          <p:cNvSpPr txBox="1">
            <a:spLocks/>
          </p:cNvSpPr>
          <p:nvPr/>
        </p:nvSpPr>
        <p:spPr>
          <a:xfrm>
            <a:off x="609600" y="0"/>
            <a:ext cx="10972800" cy="990600"/>
          </a:xfrm>
          <a:prstGeom prst="rect">
            <a:avLst/>
          </a:prstGeom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189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377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566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754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/>
              <a:t>Law and Policy Related</a:t>
            </a:r>
          </a:p>
        </p:txBody>
      </p:sp>
    </p:spTree>
    <p:extLst>
      <p:ext uri="{BB962C8B-B14F-4D97-AF65-F5344CB8AC3E}">
        <p14:creationId xmlns:p14="http://schemas.microsoft.com/office/powerpoint/2010/main" val="277484254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10">
            <a:extLst>
              <a:ext uri="{FF2B5EF4-FFF2-40B4-BE49-F238E27FC236}">
                <a16:creationId xmlns:a16="http://schemas.microsoft.com/office/drawing/2014/main" id="{89FD1B4B-A252-465E-897C-EF16117585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7773363"/>
              </p:ext>
            </p:extLst>
          </p:nvPr>
        </p:nvGraphicFramePr>
        <p:xfrm>
          <a:off x="747693" y="1108474"/>
          <a:ext cx="10696614" cy="4916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96614">
                  <a:extLst>
                    <a:ext uri="{9D8B030D-6E8A-4147-A177-3AD203B41FA5}">
                      <a16:colId xmlns:a16="http://schemas.microsoft.com/office/drawing/2014/main" val="3341061608"/>
                    </a:ext>
                  </a:extLst>
                </a:gridCol>
              </a:tblGrid>
              <a:tr h="11433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Sub-national level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Re-new 15 MoU Provincial NGO networks (3 re-arrangement)</a:t>
                      </a:r>
                      <a:endParaRPr lang="en-US" sz="2800" dirty="0">
                        <a:solidFill>
                          <a:srgbClr val="7030A0"/>
                        </a:solidFill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3851499337"/>
                  </a:ext>
                </a:extLst>
              </a:tr>
              <a:tr h="16949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National level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NEP, CPDD, </a:t>
                      </a:r>
                      <a:r>
                        <a:rPr lang="en-US" sz="24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Chab</a:t>
                      </a:r>
                      <a:r>
                        <a:rPr lang="en-US" sz="2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Dai, HACC, </a:t>
                      </a:r>
                      <a:r>
                        <a:rPr lang="en-US" sz="24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NGOForum</a:t>
                      </a:r>
                      <a:r>
                        <a:rPr lang="en-US" sz="2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YRDP, CHRAC, and so on (CCC &amp; </a:t>
                      </a:r>
                      <a:r>
                        <a:rPr lang="en-US" sz="24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NGOForum</a:t>
                      </a:r>
                      <a:r>
                        <a:rPr lang="en-US" sz="2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-MoU 2021-2023) </a:t>
                      </a: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1074441819"/>
                  </a:ext>
                </a:extLst>
              </a:tr>
              <a:tr h="1082497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Gov’t: Partnership Forum (Postponed), National Accounting Council (NAC), CSDGs (Relevant Ministries),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MoH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, NSSF (Pension), ISAF, General Tax Department (GDT)</a:t>
                      </a: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019302399"/>
                  </a:ext>
                </a:extLst>
              </a:tr>
              <a:tr h="99556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DPs: UNDP, Australia Embassy, EU, Japan Embassy(Advocate for space and partnership with Gov’t during COVID)</a:t>
                      </a: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196401696"/>
                  </a:ext>
                </a:extLst>
              </a:tr>
            </a:tbl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E8B82DBC-A126-43F4-B20C-A51D88DBCA2C}"/>
              </a:ext>
            </a:extLst>
          </p:cNvPr>
          <p:cNvSpPr txBox="1">
            <a:spLocks/>
          </p:cNvSpPr>
          <p:nvPr/>
        </p:nvSpPr>
        <p:spPr>
          <a:xfrm>
            <a:off x="609600" y="0"/>
            <a:ext cx="10972800" cy="990600"/>
          </a:xfrm>
          <a:prstGeom prst="rect">
            <a:avLst/>
          </a:prstGeom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189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377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566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754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/>
              <a:t>Partnership Engagement</a:t>
            </a:r>
          </a:p>
        </p:txBody>
      </p:sp>
    </p:spTree>
    <p:extLst>
      <p:ext uri="{BB962C8B-B14F-4D97-AF65-F5344CB8AC3E}">
        <p14:creationId xmlns:p14="http://schemas.microsoft.com/office/powerpoint/2010/main" val="3589062440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D7E3035-7FD0-4212-BA81-516CC1EBB64C}"/>
              </a:ext>
            </a:extLst>
          </p:cNvPr>
          <p:cNvSpPr txBox="1">
            <a:spLocks/>
          </p:cNvSpPr>
          <p:nvPr/>
        </p:nvSpPr>
        <p:spPr>
          <a:xfrm>
            <a:off x="1600200" y="1188721"/>
            <a:ext cx="8868334" cy="476163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400" b="1" i="1" dirty="0"/>
              <a:t>CIVICUS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IFP: International Forum of National NGO Platforms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OECD Watch: The Organization for Economic Co-operation and Development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ADN: Asia Democracy Network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ADA: Asia Development Alliance</a:t>
            </a:r>
            <a:endParaRPr lang="en-US" sz="2400" dirty="0"/>
          </a:p>
          <a:p>
            <a:pPr>
              <a:defRPr/>
            </a:pPr>
            <a:r>
              <a:rPr lang="en-US" sz="2400" b="1" i="1" dirty="0" err="1"/>
              <a:t>Forus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Global Reference Standard 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AGNA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UN Volunteers</a:t>
            </a:r>
            <a:endParaRPr lang="en-US" sz="2400" dirty="0"/>
          </a:p>
          <a:p>
            <a:pPr>
              <a:defRPr/>
            </a:pPr>
            <a:r>
              <a:rPr lang="en-US" sz="2400" b="1" i="1" dirty="0"/>
              <a:t>ISAF: Implementation Social Accountability Framework, NCDD</a:t>
            </a:r>
            <a:endParaRPr lang="en-US" sz="2400" dirty="0"/>
          </a:p>
          <a:p>
            <a:pPr>
              <a:defRPr/>
            </a:pPr>
            <a:endParaRPr lang="en-US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004EB7C-0C47-4D3E-BACF-9509675A2806}"/>
              </a:ext>
            </a:extLst>
          </p:cNvPr>
          <p:cNvSpPr txBox="1">
            <a:spLocks/>
          </p:cNvSpPr>
          <p:nvPr/>
        </p:nvSpPr>
        <p:spPr>
          <a:xfrm>
            <a:off x="609600" y="0"/>
            <a:ext cx="10972800" cy="990600"/>
          </a:xfrm>
          <a:prstGeom prst="rect">
            <a:avLst/>
          </a:prstGeom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189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377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566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754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/>
              <a:t>Regional Advocacy</a:t>
            </a:r>
          </a:p>
        </p:txBody>
      </p:sp>
    </p:spTree>
    <p:extLst>
      <p:ext uri="{BB962C8B-B14F-4D97-AF65-F5344CB8AC3E}">
        <p14:creationId xmlns:p14="http://schemas.microsoft.com/office/powerpoint/2010/main" val="198692055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0FE31BA-2703-4F4A-AF65-6EB8E33C54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540000"/>
            <a:ext cx="10363200" cy="1463040"/>
          </a:xfrm>
        </p:spPr>
        <p:txBody>
          <a:bodyPr/>
          <a:lstStyle/>
          <a:p>
            <a:r>
              <a:rPr lang="en-US" sz="6000" dirty="0">
                <a:latin typeface="Book Antiqua" panose="02040602050305030304" pitchFamily="18" charset="0"/>
              </a:rPr>
              <a:t>Member Services</a:t>
            </a:r>
          </a:p>
        </p:txBody>
      </p:sp>
    </p:spTree>
    <p:extLst>
      <p:ext uri="{BB962C8B-B14F-4D97-AF65-F5344CB8AC3E}">
        <p14:creationId xmlns:p14="http://schemas.microsoft.com/office/powerpoint/2010/main" val="1127845391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041A9-ECDC-4B4B-8E5E-F385FACBC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Member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884D9-88BF-40CF-98C3-2D7CF414D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Bi-monthly meeting</a:t>
            </a:r>
          </a:p>
          <a:p>
            <a:r>
              <a:rPr lang="en-US" dirty="0"/>
              <a:t>Annual General Assembly</a:t>
            </a:r>
          </a:p>
          <a:p>
            <a:r>
              <a:rPr lang="en-US" dirty="0"/>
              <a:t>Learning Forums (HRM, FM, M&amp;E and ICT)</a:t>
            </a:r>
          </a:p>
          <a:p>
            <a:r>
              <a:rPr lang="en-US" dirty="0"/>
              <a:t>CSOs consultative workshop (Civic space and enabling environment, legal compliance and policy advocacy)</a:t>
            </a:r>
          </a:p>
          <a:p>
            <a:r>
              <a:rPr lang="en-US" dirty="0"/>
              <a:t>Other capacity development trainings (DNH, governance, resource mobilization and local fundraising,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358914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3C248-FF39-4D0A-A9B0-085667E2E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Member Services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CAEDD97-7D1A-437C-A3A6-6843A89086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3634349"/>
              </p:ext>
            </p:extLst>
          </p:nvPr>
        </p:nvGraphicFramePr>
        <p:xfrm>
          <a:off x="193040" y="1032708"/>
          <a:ext cx="11795760" cy="475488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981706">
                  <a:extLst>
                    <a:ext uri="{9D8B030D-6E8A-4147-A177-3AD203B41FA5}">
                      <a16:colId xmlns:a16="http://schemas.microsoft.com/office/drawing/2014/main" val="365504960"/>
                    </a:ext>
                  </a:extLst>
                </a:gridCol>
                <a:gridCol w="8814054">
                  <a:extLst>
                    <a:ext uri="{9D8B030D-6E8A-4147-A177-3AD203B41FA5}">
                      <a16:colId xmlns:a16="http://schemas.microsoft.com/office/drawing/2014/main" val="3075299385"/>
                    </a:ext>
                  </a:extLst>
                </a:gridCol>
              </a:tblGrid>
              <a:tr h="468630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Governance System and Tools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New GPP modality has been implemented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3 awards of new GPP system and standards: Good Governance, Dynamic Program, Good Resource Management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GPP community of 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1425956"/>
                  </a:ext>
                </a:extLst>
              </a:tr>
              <a:tr h="468630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Learning and Capacity Development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 Learning Forum Platforms (FM, HRM, M&amp;E, and ICT)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Holistic Institutional Development (HID) training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Do No Harm and Conflict Sensitivity training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0511050"/>
                  </a:ext>
                </a:extLst>
              </a:tr>
              <a:tr h="468630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CSO Resource Hub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Three important resource pillars, Financial resources, Technical and human resources, Information resources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5960586"/>
                  </a:ext>
                </a:extLst>
              </a:tr>
              <a:tr h="468630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 research studies related to CSOs: Impact of Covid-19 on CSOs work, Member satisfaction survey, Civic Space in Cambodia, NSDP-MTR, Enabling environment for CSOs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6418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381571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3C248-FF39-4D0A-A9B0-085667E2E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Member Services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CAEDD97-7D1A-437C-A3A6-6843A89086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914098"/>
              </p:ext>
            </p:extLst>
          </p:nvPr>
        </p:nvGraphicFramePr>
        <p:xfrm>
          <a:off x="193040" y="1172189"/>
          <a:ext cx="11795760" cy="50292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981706">
                  <a:extLst>
                    <a:ext uri="{9D8B030D-6E8A-4147-A177-3AD203B41FA5}">
                      <a16:colId xmlns:a16="http://schemas.microsoft.com/office/drawing/2014/main" val="365504960"/>
                    </a:ext>
                  </a:extLst>
                </a:gridCol>
                <a:gridCol w="8814054">
                  <a:extLst>
                    <a:ext uri="{9D8B030D-6E8A-4147-A177-3AD203B41FA5}">
                      <a16:colId xmlns:a16="http://schemas.microsoft.com/office/drawing/2014/main" val="3075299385"/>
                    </a:ext>
                  </a:extLst>
                </a:gridCol>
              </a:tblGrid>
              <a:tr h="1876647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Multi-stakeholder Engagement and Inclusive Partnership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CSO technical working group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CSO consultative workshop and meeting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Existing mechanism: Technical Working Group (TWGs), DCPS, ISAF, CSR, CSO-GDT mixed WG, SDGs Youth Ambassador, Government-CSO partnership dialogues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CCC AGM, and BMM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5504404"/>
                  </a:ext>
                </a:extLst>
              </a:tr>
              <a:tr h="999124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Campaign and Advocacy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Legal compliance (LANGO, Taxation, AAL, Labor, NSSF, Covid-19, A2I, …)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Facebook Live and Campaign based on SDGs framework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746533"/>
                  </a:ext>
                </a:extLst>
              </a:tr>
              <a:tr h="1519191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ICT and Innovation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CSO database, research database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Video documentation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Online advocacy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ICT trainings (virtual meeting platform)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6181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269372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D427263-2919-475F-823A-219639744340}"/>
              </a:ext>
            </a:extLst>
          </p:cNvPr>
          <p:cNvGrpSpPr/>
          <p:nvPr/>
        </p:nvGrpSpPr>
        <p:grpSpPr>
          <a:xfrm>
            <a:off x="728" y="364"/>
            <a:ext cx="12191272" cy="6181936"/>
            <a:chOff x="728" y="355964"/>
            <a:chExt cx="12191272" cy="6181936"/>
          </a:xfrm>
        </p:grpSpPr>
        <p:pic>
          <p:nvPicPr>
            <p:cNvPr id="4" name="Picture 8" descr="http://www.bestpicturegallery.com/Angkor-Wat-Cambodia-alidarbac-best-picture-gallery.jpg">
              <a:extLst>
                <a:ext uri="{FF2B5EF4-FFF2-40B4-BE49-F238E27FC236}">
                  <a16:creationId xmlns:a16="http://schemas.microsoft.com/office/drawing/2014/main" id="{50F2DC64-D7BD-4B69-9772-9A0D8ED50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" y="355964"/>
              <a:ext cx="12191272" cy="6095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Content Placeholder 2">
              <a:extLst>
                <a:ext uri="{FF2B5EF4-FFF2-40B4-BE49-F238E27FC236}">
                  <a16:creationId xmlns:a16="http://schemas.microsoft.com/office/drawing/2014/main" id="{C9DBA5AA-1094-49D1-97BD-0F24C2D5FC7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116321" y="3972560"/>
              <a:ext cx="5867400" cy="85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marL="342900" indent="-3429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en-US" sz="4800" b="1" dirty="0">
                  <a:solidFill>
                    <a:schemeClr val="bg1"/>
                  </a:solidFill>
                  <a:latin typeface="Lucida Sans Unicode" pitchFamily="34" charset="0"/>
                  <a:ea typeface="MS PGothic" pitchFamily="34" charset="-128"/>
                </a:rPr>
                <a:t>THANK YOU!</a:t>
              </a:r>
            </a:p>
          </p:txBody>
        </p:sp>
        <p:sp>
          <p:nvSpPr>
            <p:cNvPr id="7" name="TextBox 1">
              <a:extLst>
                <a:ext uri="{FF2B5EF4-FFF2-40B4-BE49-F238E27FC236}">
                  <a16:creationId xmlns:a16="http://schemas.microsoft.com/office/drawing/2014/main" id="{2930509C-1CB2-43FA-A827-9729577873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76720" y="4968240"/>
              <a:ext cx="5189538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/>
              <a:r>
                <a:rPr lang="en-US" sz="2400" u="sng" dirty="0">
                  <a:ln w="3175">
                    <a:solidFill>
                      <a:srgbClr val="0070C0"/>
                    </a:solidFill>
                  </a:ln>
                  <a:solidFill>
                    <a:schemeClr val="bg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http://www.ccc-cambodia.org</a:t>
              </a:r>
              <a:r>
                <a:rPr lang="en-US" sz="2400" dirty="0">
                  <a:ln w="3175">
                    <a:solidFill>
                      <a:srgbClr val="0070C0"/>
                    </a:solidFill>
                  </a:ln>
                  <a:solidFill>
                    <a:schemeClr val="bg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2400" u="sng" dirty="0">
                  <a:ln w="3175">
                    <a:solidFill>
                      <a:srgbClr val="0070C0"/>
                    </a:solidFill>
                  </a:ln>
                  <a:solidFill>
                    <a:schemeClr val="bg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www.facebook.com/CCCsince1990</a:t>
              </a:r>
              <a:endParaRPr lang="en-US" sz="2400" dirty="0">
                <a:ln w="3175">
                  <a:solidFill>
                    <a:srgbClr val="0070C0"/>
                  </a:solidFill>
                </a:ln>
                <a:solidFill>
                  <a:schemeClr val="bg1"/>
                </a:solidFill>
              </a:endParaRPr>
            </a:p>
            <a:p>
              <a:pPr algn="r"/>
              <a:r>
                <a:rPr lang="en-US" sz="2400" u="sng" dirty="0">
                  <a:ln w="3175">
                    <a:solidFill>
                      <a:srgbClr val="0070C0"/>
                    </a:solidFill>
                  </a:ln>
                  <a:solidFill>
                    <a:schemeClr val="bg1"/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www.youtube.com/CCCambodia</a:t>
              </a:r>
              <a:endParaRPr lang="en-US" sz="2400" dirty="0">
                <a:ln w="3175">
                  <a:solidFill>
                    <a:srgbClr val="0070C0"/>
                  </a:solidFill>
                </a:ln>
                <a:solidFill>
                  <a:schemeClr val="bg1"/>
                </a:solidFill>
              </a:endParaRPr>
            </a:p>
            <a:p>
              <a:pPr algn="r"/>
              <a:endParaRPr lang="en-US" sz="2400" dirty="0">
                <a:ln w="3175">
                  <a:solidFill>
                    <a:srgbClr val="0070C0"/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9" name="TextBox 3">
            <a:extLst>
              <a:ext uri="{FF2B5EF4-FFF2-40B4-BE49-F238E27FC236}">
                <a16:creationId xmlns:a16="http://schemas.microsoft.com/office/drawing/2014/main" id="{0D776AF9-1A90-45FE-A869-AFBED7A84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65633"/>
            <a:ext cx="12192000" cy="6923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endParaRPr lang="en-US" sz="200" b="1" baseline="30000" dirty="0">
              <a:solidFill>
                <a:srgbClr val="0033CC"/>
              </a:solidFill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sz="2800" b="1" baseline="30000" dirty="0">
                <a:solidFill>
                  <a:srgbClr val="0033CC"/>
                </a:solidFill>
              </a:rPr>
              <a:t>Vision:</a:t>
            </a:r>
            <a:r>
              <a:rPr lang="en-US" sz="2800" b="1" dirty="0">
                <a:solidFill>
                  <a:srgbClr val="0033CC"/>
                </a:solidFill>
              </a:rPr>
              <a:t> </a:t>
            </a:r>
            <a:r>
              <a:rPr lang="en-US" sz="2800" b="1" baseline="30000" dirty="0">
                <a:solidFill>
                  <a:srgbClr val="0033CC"/>
                </a:solidFill>
              </a:rPr>
              <a:t>Sustainable and Democratic Development for Cambodia</a:t>
            </a:r>
          </a:p>
        </p:txBody>
      </p:sp>
      <p:pic>
        <p:nvPicPr>
          <p:cNvPr id="10" name="Picture 10" descr="CCC-logo-small.jpg">
            <a:extLst>
              <a:ext uri="{FF2B5EF4-FFF2-40B4-BE49-F238E27FC236}">
                <a16:creationId xmlns:a16="http://schemas.microsoft.com/office/drawing/2014/main" id="{56DD0924-4060-47AE-B62A-E4BEFDE684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7" y="6191196"/>
            <a:ext cx="1184275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B511E4-1D6E-48AB-8136-D54DC4FF4C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8188" y="6190908"/>
            <a:ext cx="969961" cy="64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1474486"/>
      </p:ext>
    </p:extLst>
  </p:cSld>
  <p:clrMapOvr>
    <a:masterClrMapping/>
  </p:clrMapOvr>
</p:sld>
</file>

<file path=ppt/theme/theme1.xml><?xml version="1.0" encoding="utf-8"?>
<a:theme xmlns:a="http://schemas.openxmlformats.org/drawingml/2006/main" name="Theme CC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CCC" id="{628A5466-801F-454E-8291-AD2DF2058FFF}" vid="{120A32C2-8849-43BA-B21C-2D42CB62F7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CCC</Template>
  <TotalTime>2354</TotalTime>
  <Words>626</Words>
  <Application>Microsoft Office PowerPoint</Application>
  <PresentationFormat>Widescreen</PresentationFormat>
  <Paragraphs>92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Book Antiqua</vt:lpstr>
      <vt:lpstr>Calibri</vt:lpstr>
      <vt:lpstr>Calibri Light</vt:lpstr>
      <vt:lpstr>Lucida Sans Unicode</vt:lpstr>
      <vt:lpstr>Tahoma</vt:lpstr>
      <vt:lpstr>Verdana</vt:lpstr>
      <vt:lpstr>Theme CCC</vt:lpstr>
      <vt:lpstr>Custom Design</vt:lpstr>
      <vt:lpstr>1_SoeungSaroeun_CCC2011KeyAchievements_ENG</vt:lpstr>
      <vt:lpstr>2_SoeungSaroeun_CCC2011KeyAchievements_ENG</vt:lpstr>
      <vt:lpstr>Online CCC Members Meeting</vt:lpstr>
      <vt:lpstr>PowerPoint Presentation</vt:lpstr>
      <vt:lpstr>Strategic Elements of the GHP 2021-2023</vt:lpstr>
      <vt:lpstr>Overall Program Objectives/Goals</vt:lpstr>
      <vt:lpstr>Civic Space and Enabling Environment</vt:lpstr>
      <vt:lpstr>PowerPoint Presentation</vt:lpstr>
      <vt:lpstr>PowerPoint Presentation</vt:lpstr>
      <vt:lpstr>PowerPoint Presentation</vt:lpstr>
      <vt:lpstr>Member Services</vt:lpstr>
      <vt:lpstr>Member Services</vt:lpstr>
      <vt:lpstr>Member Services</vt:lpstr>
      <vt:lpstr>Member Services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Governance Hub Program-GHP</dc:title>
  <dc:creator>Theary Luy</dc:creator>
  <cp:lastModifiedBy>Theary Luy</cp:lastModifiedBy>
  <cp:revision>102</cp:revision>
  <dcterms:created xsi:type="dcterms:W3CDTF">2021-09-10T08:28:12Z</dcterms:created>
  <dcterms:modified xsi:type="dcterms:W3CDTF">2021-09-22T07:16:14Z</dcterms:modified>
</cp:coreProperties>
</file>