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541" r:id="rId2"/>
    <p:sldId id="542" r:id="rId3"/>
    <p:sldId id="543" r:id="rId4"/>
    <p:sldId id="544" r:id="rId5"/>
    <p:sldId id="545" r:id="rId6"/>
    <p:sldId id="546" r:id="rId7"/>
    <p:sldId id="547" r:id="rId8"/>
    <p:sldId id="548" r:id="rId9"/>
    <p:sldId id="549" r:id="rId10"/>
    <p:sldId id="408" r:id="rId11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07B8"/>
    <a:srgbClr val="0033CC"/>
    <a:srgbClr val="FF3399"/>
    <a:srgbClr val="99FF33"/>
    <a:srgbClr val="BBD7E3"/>
    <a:srgbClr val="FF0000"/>
    <a:srgbClr val="FF5050"/>
    <a:srgbClr val="FF99FF"/>
    <a:srgbClr val="FACC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68" autoAdjust="0"/>
    <p:restoredTop sz="93842" autoAdjust="0"/>
  </p:normalViewPr>
  <p:slideViewPr>
    <p:cSldViewPr>
      <p:cViewPr varScale="1">
        <p:scale>
          <a:sx n="60" d="100"/>
          <a:sy n="60" d="100"/>
        </p:scale>
        <p:origin x="1436" y="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4212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48" d="100"/>
          <a:sy n="48" d="100"/>
        </p:scale>
        <p:origin x="2668" y="2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7840" cy="464820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r">
              <a:defRPr sz="1200"/>
            </a:lvl1pPr>
          </a:lstStyle>
          <a:p>
            <a:fld id="{C121A21D-CE6E-469C-BED9-C6158E0B109A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79513" y="696913"/>
            <a:ext cx="4651375" cy="34877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930" tIns="46465" rIns="92930" bIns="46465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1" y="4415792"/>
            <a:ext cx="5608320" cy="4183380"/>
          </a:xfrm>
          <a:prstGeom prst="rect">
            <a:avLst/>
          </a:prstGeom>
        </p:spPr>
        <p:txBody>
          <a:bodyPr vert="horz" lIns="92930" tIns="46465" rIns="92930" bIns="46465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29968"/>
            <a:ext cx="3037840" cy="464820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8"/>
            <a:ext cx="3037840" cy="464820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r">
              <a:defRPr sz="1200"/>
            </a:lvl1pPr>
          </a:lstStyle>
          <a:p>
            <a:fld id="{D4BF682D-438D-451F-8433-B8502E8FEF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0666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BF682D-438D-451F-8433-B8502E8FEFD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0503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BF682D-438D-451F-8433-B8502E8FEFD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5823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BF682D-438D-451F-8433-B8502E8FEFD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824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BF682D-438D-451F-8433-B8502E8FEFD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9400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BF682D-438D-451F-8433-B8502E8FEFD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6995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BF682D-438D-451F-8433-B8502E8FEFD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1240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BF682D-438D-451F-8433-B8502E8FEFD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1484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BF682D-438D-451F-8433-B8502E8FEFD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224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BF682D-438D-451F-8433-B8502E8FEFD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755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>
            <a:extLst>
              <a:ext uri="{FF2B5EF4-FFF2-40B4-BE49-F238E27FC236}">
                <a16:creationId xmlns:a16="http://schemas.microsoft.com/office/drawing/2014/main" id="{A8D0FCC7-3884-4A05-81C4-0A4CC1D994E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Notes Placeholder 2">
            <a:extLst>
              <a:ext uri="{FF2B5EF4-FFF2-40B4-BE49-F238E27FC236}">
                <a16:creationId xmlns:a16="http://schemas.microsoft.com/office/drawing/2014/main" id="{0306F24F-6FBD-40A4-8296-FA17CB3B239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824819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5CF2-DECD-48EC-A27C-D3E3080F4F0D}" type="datetime1">
              <a:rPr lang="en-US" smtClean="0"/>
              <a:t>10/2/2023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E2252-BB4B-4657-A8DF-DB16A66A9088}" type="datetime1">
              <a:rPr lang="en-US" smtClean="0"/>
              <a:t>10/2/2023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5E518-8689-49F5-9569-AA628E4688F7}" type="datetime1">
              <a:rPr lang="en-US" smtClean="0"/>
              <a:t>10/2/2023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A1D45-AA12-4F3A-B4B7-4AE88A8EBC3B}" type="datetime1">
              <a:rPr lang="en-US" smtClean="0"/>
              <a:t>10/2/2023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0C42-F0E2-4DA6-B9FF-AA34B63E6D2D}" type="datetime1">
              <a:rPr lang="en-US" smtClean="0"/>
              <a:t>10/2/2023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1CED8-34B2-4EB7-A09A-557EB679DF6A}" type="datetime1">
              <a:rPr lang="en-US" smtClean="0"/>
              <a:t>10/2/2023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CC6E-EA05-44F3-B4DE-67C95C461BDF}" type="datetime1">
              <a:rPr lang="en-US" smtClean="0"/>
              <a:t>10/2/2023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065F2-FAF8-42A1-8B60-65D7EF1A565A}" type="datetime1">
              <a:rPr lang="en-US" smtClean="0"/>
              <a:t>10/2/2023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E98F-9EC1-4A4A-A6A0-54F4BE881265}" type="datetime1">
              <a:rPr lang="en-US" smtClean="0"/>
              <a:t>10/2/2023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238A3-2EC5-4A63-9C50-70E5C85CFBC8}" type="datetime1">
              <a:rPr lang="en-US" smtClean="0"/>
              <a:t>10/2/2023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1976-41D8-4422-9EFC-EACD610532D3}" type="datetime1">
              <a:rPr lang="en-US" smtClean="0"/>
              <a:t>10/2/2023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BF1EF4-5D61-425C-813C-882C2AD4D29B}" type="datetime1">
              <a:rPr lang="en-US" smtClean="0"/>
              <a:t>10/2/2023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CCCambodia" TargetMode="External"/><Relationship Id="rId5" Type="http://schemas.openxmlformats.org/officeDocument/2006/relationships/hyperlink" Target="http://www.facebook.com/CCCsince1990" TargetMode="External"/><Relationship Id="rId4" Type="http://schemas.openxmlformats.org/officeDocument/2006/relationships/hyperlink" Target="http://www.ccc-cambodia.org/en/resources/event-archiv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 bwMode="auto">
          <a:xfrm>
            <a:off x="0" y="0"/>
            <a:ext cx="9144000" cy="172904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endParaRPr lang="en-US" sz="4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  <p:pic>
        <p:nvPicPr>
          <p:cNvPr id="30" name="Picture 2">
            <a:extLst>
              <a:ext uri="{FF2B5EF4-FFF2-40B4-BE49-F238E27FC236}">
                <a16:creationId xmlns:a16="http://schemas.microsoft.com/office/drawing/2014/main" id="{C5DA98CD-3154-4888-B1ED-11B2CD7040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2395" y="5996087"/>
            <a:ext cx="1085850" cy="7158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5CF50C2-228A-4A41-83D7-39CD319106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11" name="Picture 10" descr="CCC-logo-small.jpg">
            <a:extLst>
              <a:ext uri="{FF2B5EF4-FFF2-40B4-BE49-F238E27FC236}">
                <a16:creationId xmlns:a16="http://schemas.microsoft.com/office/drawing/2014/main" id="{CE3D6D07-5A27-4F25-B7C2-684148CE3688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4999" y="6019919"/>
            <a:ext cx="1398187" cy="692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43EB79E-C141-4883-959E-903AE5BDBD82}"/>
              </a:ext>
            </a:extLst>
          </p:cNvPr>
          <p:cNvSpPr/>
          <p:nvPr/>
        </p:nvSpPr>
        <p:spPr>
          <a:xfrm>
            <a:off x="2235882" y="6270130"/>
            <a:ext cx="523171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b="1" dirty="0">
                <a:solidFill>
                  <a:srgbClr val="0033CC"/>
                </a:solidFill>
              </a:rPr>
              <a:t>Vision: Sustainable and Democratic Development for Cambodia</a:t>
            </a: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19DE8FA5-C1BF-4462-B0E1-A8FA3499DA4E}"/>
              </a:ext>
            </a:extLst>
          </p:cNvPr>
          <p:cNvSpPr txBox="1">
            <a:spLocks/>
          </p:cNvSpPr>
          <p:nvPr/>
        </p:nvSpPr>
        <p:spPr>
          <a:xfrm>
            <a:off x="1077432" y="4964432"/>
            <a:ext cx="6858000" cy="9746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b="1" dirty="0">
                <a:solidFill>
                  <a:srgbClr val="FFFF00"/>
                </a:solidFill>
              </a:rPr>
              <a:t> 2022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650C111A-A9C5-4928-9854-1E4EA38D016E}"/>
              </a:ext>
            </a:extLst>
          </p:cNvPr>
          <p:cNvSpPr txBox="1">
            <a:spLocks/>
          </p:cNvSpPr>
          <p:nvPr/>
        </p:nvSpPr>
        <p:spPr>
          <a:xfrm>
            <a:off x="0" y="263008"/>
            <a:ext cx="9144000" cy="5619144"/>
          </a:xfrm>
          <a:prstGeom prst="rect">
            <a:avLst/>
          </a:prstGeom>
          <a:solidFill>
            <a:srgbClr val="0033CC"/>
          </a:solidFill>
        </p:spPr>
        <p:txBody>
          <a:bodyPr vert="horz" lIns="68580" tIns="34290" rIns="68580" bIns="3429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br>
              <a:rPr lang="en-US" sz="2400" dirty="0">
                <a:solidFill>
                  <a:schemeClr val="bg1"/>
                </a:solidFill>
                <a:latin typeface="Albertus Extra Bold" panose="020E0802040304020204" pitchFamily="34" charset="0"/>
                <a:cs typeface="Calibri" panose="020F0502020204030204" pitchFamily="34" charset="0"/>
              </a:rPr>
            </a:br>
            <a:endParaRPr lang="en-US" sz="3600" dirty="0">
              <a:solidFill>
                <a:schemeClr val="bg1"/>
              </a:solidFill>
              <a:latin typeface="Albertus Extra Bold" panose="020E0802040304020204" pitchFamily="34" charset="0"/>
              <a:cs typeface="Calibri" panose="020F0502020204030204" pitchFamily="34" charset="0"/>
            </a:endParaRPr>
          </a:p>
          <a:p>
            <a:endParaRPr lang="en-US" sz="3600" b="1" dirty="0">
              <a:solidFill>
                <a:schemeClr val="bg1"/>
              </a:solidFill>
              <a:latin typeface="Albertus Extra Bold" panose="020E0802040304020204" pitchFamily="34" charset="0"/>
              <a:cs typeface="Times New Roman" panose="02020603050405020304" pitchFamily="18" charset="0"/>
            </a:endParaRPr>
          </a:p>
          <a:p>
            <a:r>
              <a:rPr lang="en-US" sz="3600" b="1" dirty="0">
                <a:solidFill>
                  <a:schemeClr val="bg1"/>
                </a:solidFill>
                <a:latin typeface="Albertus Extra Bold" panose="020E0802040304020204" pitchFamily="34" charset="0"/>
                <a:cs typeface="Times New Roman" panose="02020603050405020304" pitchFamily="18" charset="0"/>
              </a:rPr>
              <a:t> </a:t>
            </a:r>
            <a:endParaRPr lang="en-US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endParaRPr lang="en-US" sz="2800" b="1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endParaRPr lang="en-US" sz="2800" b="1" dirty="0">
              <a:solidFill>
                <a:schemeClr val="bg1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endParaRPr lang="en-US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0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object 5">
            <a:extLst>
              <a:ext uri="{FF2B5EF4-FFF2-40B4-BE49-F238E27FC236}">
                <a16:creationId xmlns:a16="http://schemas.microsoft.com/office/drawing/2014/main" id="{E34E310D-FC13-C211-4CA1-F234AEB171E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336828" y="2037175"/>
            <a:ext cx="6339208" cy="1560331"/>
          </a:xfrm>
          <a:prstGeom prst="rect">
            <a:avLst/>
          </a:prstGeom>
        </p:spPr>
        <p:txBody>
          <a:bodyPr vert="horz" wrap="square" lIns="0" tIns="9049" rIns="0" bIns="0" rtlCol="0" anchor="ctr">
            <a:spAutoFit/>
          </a:bodyPr>
          <a:lstStyle/>
          <a:p>
            <a:pPr>
              <a:lnSpc>
                <a:spcPct val="90000"/>
              </a:lnSpc>
            </a:pPr>
            <a:r>
              <a:rPr lang="en-US" sz="2000" b="1" dirty="0">
                <a:solidFill>
                  <a:schemeClr val="bg1"/>
                </a:solidFill>
                <a:latin typeface="Albertus Extra Bold" panose="020E0802040304020204" pitchFamily="34" charset="0"/>
                <a:cs typeface="Times New Roman" panose="02020603050405020304" pitchFamily="18" charset="0"/>
              </a:rPr>
              <a:t>In reference to presentation and </a:t>
            </a:r>
            <a:br>
              <a:rPr lang="en-US" sz="3200" b="1" dirty="0">
                <a:solidFill>
                  <a:schemeClr val="bg1"/>
                </a:solidFill>
                <a:latin typeface="Albertus Extra Bold" panose="020E0802040304020204" pitchFamily="34" charset="0"/>
                <a:cs typeface="Times New Roman" panose="02020603050405020304" pitchFamily="18" charset="0"/>
              </a:rPr>
            </a:br>
            <a:br>
              <a:rPr lang="en-US" sz="3200" b="1" dirty="0">
                <a:solidFill>
                  <a:schemeClr val="bg1"/>
                </a:solidFill>
                <a:latin typeface="Albertus Extra Bold" panose="020E0802040304020204" pitchFamily="34" charset="0"/>
                <a:cs typeface="Times New Roman" panose="02020603050405020304" pitchFamily="18" charset="0"/>
              </a:rPr>
            </a:br>
            <a:br>
              <a:rPr lang="en-US" sz="3200" b="1" dirty="0">
                <a:solidFill>
                  <a:schemeClr val="bg1"/>
                </a:solidFill>
                <a:latin typeface="Albertus Extra Bold" panose="020E0802040304020204" pitchFamily="34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chemeClr val="bg1"/>
                </a:solidFill>
                <a:latin typeface="Albertus Extra Bold" panose="020E0802040304020204" pitchFamily="34" charset="0"/>
                <a:cs typeface="Times New Roman" panose="02020603050405020304" pitchFamily="18" charset="0"/>
              </a:rPr>
              <a:t>Updated Result of </a:t>
            </a:r>
            <a:r>
              <a:rPr sz="2400" b="1" dirty="0">
                <a:solidFill>
                  <a:schemeClr val="bg1"/>
                </a:solidFill>
                <a:latin typeface="Albertus Extra Bold" panose="020E0802040304020204" pitchFamily="34" charset="0"/>
                <a:cs typeface="Times New Roman" panose="02020603050405020304" pitchFamily="18" charset="0"/>
              </a:rPr>
              <a:t>INGO Survey</a:t>
            </a:r>
            <a:endParaRPr sz="3200" b="1" dirty="0">
              <a:solidFill>
                <a:schemeClr val="bg1"/>
              </a:solidFill>
              <a:latin typeface="Albertus Extra Bold" panose="020E0802040304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object 6">
            <a:extLst>
              <a:ext uri="{FF2B5EF4-FFF2-40B4-BE49-F238E27FC236}">
                <a16:creationId xmlns:a16="http://schemas.microsoft.com/office/drawing/2014/main" id="{3DA3E258-BFB1-BD74-EE74-A55EF1803C49}"/>
              </a:ext>
            </a:extLst>
          </p:cNvPr>
          <p:cNvSpPr txBox="1">
            <a:spLocks/>
          </p:cNvSpPr>
          <p:nvPr/>
        </p:nvSpPr>
        <p:spPr>
          <a:xfrm>
            <a:off x="609600" y="4532435"/>
            <a:ext cx="7474064" cy="378469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11468" indent="0" algn="ctr">
              <a:spcBef>
                <a:spcPts val="71"/>
              </a:spcBef>
              <a:buNone/>
            </a:pPr>
            <a:r>
              <a:rPr lang="en-US" sz="2400" b="1" dirty="0">
                <a:solidFill>
                  <a:schemeClr val="bg1"/>
                </a:solidFill>
                <a:latin typeface="+mj-lt"/>
                <a:ea typeface="+mj-ea"/>
                <a:cs typeface="Times New Roman" panose="02020603050405020304" pitchFamily="18" charset="0"/>
              </a:rPr>
              <a:t>MoU Registration or Renewal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4EB7E96-70CD-4007-013E-0B1210CE0C92}"/>
              </a:ext>
            </a:extLst>
          </p:cNvPr>
          <p:cNvSpPr txBox="1"/>
          <p:nvPr/>
        </p:nvSpPr>
        <p:spPr>
          <a:xfrm>
            <a:off x="1387361" y="858698"/>
            <a:ext cx="591854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Bi-Monthly Member Meeting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4907313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F4260A1-E69D-62FC-A94B-8DA591CB0C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66799"/>
            <a:ext cx="8915400" cy="5654675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4B7603A4-E055-2BE4-47BC-0F910421A27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1807B8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 </a:t>
            </a:r>
            <a:r>
              <a:rPr lang="en-US" sz="2800" b="1" dirty="0">
                <a:solidFill>
                  <a:schemeClr val="bg1"/>
                </a:solidFill>
              </a:rPr>
              <a:t>About the survey</a:t>
            </a:r>
          </a:p>
        </p:txBody>
      </p:sp>
      <p:graphicFrame>
        <p:nvGraphicFramePr>
          <p:cNvPr id="12" name="Table 9">
            <a:extLst>
              <a:ext uri="{FF2B5EF4-FFF2-40B4-BE49-F238E27FC236}">
                <a16:creationId xmlns:a16="http://schemas.microsoft.com/office/drawing/2014/main" id="{B2A704BB-FAFD-958A-54EE-E03FFFADE9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9553286"/>
              </p:ext>
            </p:extLst>
          </p:nvPr>
        </p:nvGraphicFramePr>
        <p:xfrm>
          <a:off x="5791200" y="1066800"/>
          <a:ext cx="3276600" cy="8860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76600">
                  <a:extLst>
                    <a:ext uri="{9D8B030D-6E8A-4147-A177-3AD203B41FA5}">
                      <a16:colId xmlns:a16="http://schemas.microsoft.com/office/drawing/2014/main" val="1375905458"/>
                    </a:ext>
                  </a:extLst>
                </a:gridCol>
              </a:tblGrid>
              <a:tr h="83820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200" b="1" dirty="0">
                          <a:latin typeface="+mn-lt"/>
                        </a:rPr>
                        <a:t>Online Survey from 22 May- 13 June 2023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200" b="1" dirty="0">
                          <a:latin typeface="+mn-lt"/>
                        </a:rPr>
                        <a:t>                                             23 Aug-04 Sep 2023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200" b="1" spc="11" dirty="0">
                          <a:solidFill>
                            <a:schemeClr val="tx1"/>
                          </a:solidFill>
                          <a:latin typeface="+mn-lt"/>
                          <a:cs typeface="Tahoma"/>
                        </a:rPr>
                        <a:t>U</a:t>
                      </a:r>
                      <a:r>
                        <a:rPr lang="en-US" sz="1200" b="1" spc="-11" dirty="0">
                          <a:solidFill>
                            <a:schemeClr val="tx1"/>
                          </a:solidFill>
                          <a:latin typeface="+mn-lt"/>
                          <a:cs typeface="Tahoma"/>
                        </a:rPr>
                        <a:t>sing</a:t>
                      </a:r>
                      <a:r>
                        <a:rPr lang="en-US" sz="1200" b="1" spc="-225" dirty="0">
                          <a:solidFill>
                            <a:schemeClr val="tx1"/>
                          </a:solidFill>
                          <a:latin typeface="+mn-lt"/>
                          <a:cs typeface="Tahoma"/>
                        </a:rPr>
                        <a:t> </a:t>
                      </a:r>
                      <a:r>
                        <a:rPr lang="en-US" sz="1200" b="1" spc="45" dirty="0">
                          <a:solidFill>
                            <a:schemeClr val="tx1"/>
                          </a:solidFill>
                          <a:latin typeface="+mn-lt"/>
                          <a:cs typeface="Tahoma"/>
                        </a:rPr>
                        <a:t>Kobo</a:t>
                      </a:r>
                      <a:r>
                        <a:rPr lang="en-US" sz="1200" b="1" spc="-206" dirty="0">
                          <a:solidFill>
                            <a:schemeClr val="tx1"/>
                          </a:solidFill>
                          <a:latin typeface="+mn-lt"/>
                          <a:cs typeface="Tahoma"/>
                        </a:rPr>
                        <a:t> </a:t>
                      </a:r>
                      <a:r>
                        <a:rPr lang="en-US" sz="1200" b="1" spc="-34" dirty="0">
                          <a:solidFill>
                            <a:schemeClr val="tx1"/>
                          </a:solidFill>
                          <a:latin typeface="+mn-lt"/>
                          <a:cs typeface="Tahoma"/>
                        </a:rPr>
                        <a:t>Toolbox,</a:t>
                      </a:r>
                      <a:r>
                        <a:rPr lang="en-US" sz="1200" b="1" spc="-210" dirty="0">
                          <a:solidFill>
                            <a:schemeClr val="tx1"/>
                          </a:solidFill>
                          <a:latin typeface="+mn-lt"/>
                          <a:cs typeface="Tahoma"/>
                        </a:rPr>
                        <a:t>  </a:t>
                      </a:r>
                      <a:r>
                        <a:rPr lang="en-US" sz="1200" b="1" spc="60" dirty="0">
                          <a:solidFill>
                            <a:schemeClr val="tx1"/>
                          </a:solidFill>
                          <a:latin typeface="+mn-lt"/>
                          <a:cs typeface="Tahoma"/>
                        </a:rPr>
                        <a:t>43 </a:t>
                      </a:r>
                      <a:r>
                        <a:rPr lang="en-US" sz="1200" b="1" spc="-233" dirty="0">
                          <a:solidFill>
                            <a:schemeClr val="tx1"/>
                          </a:solidFill>
                          <a:latin typeface="+mn-lt"/>
                          <a:cs typeface="Tahoma"/>
                        </a:rPr>
                        <a:t> </a:t>
                      </a:r>
                      <a:r>
                        <a:rPr lang="en-US" sz="1200" b="1" spc="60" dirty="0">
                          <a:solidFill>
                            <a:schemeClr val="tx1"/>
                          </a:solidFill>
                          <a:latin typeface="+mn-lt"/>
                          <a:cs typeface="Tahoma"/>
                        </a:rPr>
                        <a:t>NGO + 42 NGOs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66788084"/>
                  </a:ext>
                </a:extLst>
              </a:tr>
            </a:tbl>
          </a:graphicData>
        </a:graphic>
      </p:graphicFrame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D9C4D26B-A8D0-947A-59BF-1E643ED8C5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3404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4B7603A4-E055-2BE4-47BC-0F910421A27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1807B8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 </a:t>
            </a:r>
            <a:r>
              <a:rPr lang="en-US" sz="2800" b="1" dirty="0">
                <a:solidFill>
                  <a:schemeClr val="bg1"/>
                </a:solidFill>
              </a:rPr>
              <a:t>About the survey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02BFEB-38B7-AAD4-47F6-1A4E0C85B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4C205EA-FBD9-8513-C89B-257EA99DA7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68" y="985837"/>
            <a:ext cx="9144000" cy="5643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9097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4B7603A4-E055-2BE4-47BC-0F910421A27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1807B8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 </a:t>
            </a:r>
            <a:r>
              <a:rPr lang="en-US" sz="2800" b="1" dirty="0">
                <a:solidFill>
                  <a:schemeClr val="bg1"/>
                </a:solidFill>
              </a:rPr>
              <a:t>About the survey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0E8AFA-6FEA-F4F1-4642-A7BCC8868A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6F0472-3AED-3F3A-FB35-7FEE7AC2B7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00" y="990601"/>
            <a:ext cx="9008799" cy="573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2298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4B7603A4-E055-2BE4-47BC-0F910421A27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1807B8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 </a:t>
            </a:r>
            <a:r>
              <a:rPr lang="en-US" sz="2800" b="1" dirty="0">
                <a:solidFill>
                  <a:schemeClr val="bg1"/>
                </a:solidFill>
              </a:rPr>
              <a:t>About the survey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7ED7AE-C86E-0618-18AF-BB20963CE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CAAF175-0C51-174F-67DF-5E64D0E350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66800"/>
            <a:ext cx="9144000" cy="5654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182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4B7603A4-E055-2BE4-47BC-0F910421A27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1807B8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 </a:t>
            </a:r>
            <a:r>
              <a:rPr lang="en-US" sz="2800" b="1" dirty="0">
                <a:solidFill>
                  <a:schemeClr val="bg1"/>
                </a:solidFill>
              </a:rPr>
              <a:t>About the survey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90DCF0AD-22F2-3581-73F2-49929AE3F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B77AA74-5B9E-A53C-F415-13AAF7DC64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" y="990601"/>
            <a:ext cx="8871963" cy="573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2754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4B7603A4-E055-2BE4-47BC-0F910421A27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1807B8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solidFill>
                  <a:schemeClr val="bg1"/>
                </a:solidFill>
              </a:rPr>
              <a:t> About the survey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AE92C7-C427-CCEF-B54D-F582BCA4D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BE4DAE8-C13D-1F37-560E-1D89F7AFD4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98" y="1071561"/>
            <a:ext cx="9025202" cy="5649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57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4B7603A4-E055-2BE4-47BC-0F910421A27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1807B8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 </a:t>
            </a:r>
            <a:r>
              <a:rPr lang="en-US" sz="2800" b="1" dirty="0">
                <a:solidFill>
                  <a:schemeClr val="bg1"/>
                </a:solidFill>
              </a:rPr>
              <a:t>About the survey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AB7D9E3-A522-36A8-6FEB-A3ACEAD3E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4EEB9A0-6A3A-7373-4547-2F14EED22D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599" y="1028700"/>
            <a:ext cx="9008533" cy="5692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4789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4B7603A4-E055-2BE4-47BC-0F910421A27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1807B8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/>
              <a:t> </a:t>
            </a:r>
            <a:r>
              <a:rPr lang="en-US" sz="2800" b="1" dirty="0">
                <a:solidFill>
                  <a:schemeClr val="bg1"/>
                </a:solidFill>
              </a:rPr>
              <a:t>About the survey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AB7D9E3-A522-36A8-6FEB-A3ACEAD3E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E1C858-48B1-F439-1B37-AD55BF239A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9" y="985837"/>
            <a:ext cx="9138781" cy="5735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8240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8" descr="http://www.bestpicturegallery.com/Angkor-Wat-Cambodia-alidarbac-best-picture-gallery.jpg">
            <a:extLst>
              <a:ext uri="{FF2B5EF4-FFF2-40B4-BE49-F238E27FC236}">
                <a16:creationId xmlns:a16="http://schemas.microsoft.com/office/drawing/2014/main" id="{C92552A9-E96D-4B44-944F-A0D4C6627C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"/>
            <a:ext cx="9144000" cy="500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Content Placeholder 2">
            <a:extLst>
              <a:ext uri="{FF2B5EF4-FFF2-40B4-BE49-F238E27FC236}">
                <a16:creationId xmlns:a16="http://schemas.microsoft.com/office/drawing/2014/main" id="{3251DB48-927C-4566-9B53-62F1DCA0A0CE}"/>
              </a:ext>
            </a:extLst>
          </p:cNvPr>
          <p:cNvSpPr txBox="1">
            <a:spLocks/>
          </p:cNvSpPr>
          <p:nvPr/>
        </p:nvSpPr>
        <p:spPr bwMode="auto">
          <a:xfrm>
            <a:off x="152400" y="5362161"/>
            <a:ext cx="371392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en-US" sz="4000" b="1" dirty="0">
                <a:solidFill>
                  <a:srgbClr val="0033CC"/>
                </a:solidFill>
                <a:latin typeface="Lucida Sans Unicode" panose="020B0602030504020204" pitchFamily="34" charset="0"/>
                <a:ea typeface="MS PGothic" panose="020B0600070205080204" pitchFamily="34" charset="-128"/>
              </a:rPr>
              <a:t>THANK YOU!</a:t>
            </a:r>
          </a:p>
        </p:txBody>
      </p:sp>
      <p:sp>
        <p:nvSpPr>
          <p:cNvPr id="47108" name="Slide Number Placeholder 1">
            <a:extLst>
              <a:ext uri="{FF2B5EF4-FFF2-40B4-BE49-F238E27FC236}">
                <a16:creationId xmlns:a16="http://schemas.microsoft.com/office/drawing/2014/main" id="{EF5F62DE-E636-422C-99F7-05B52B7F9F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8B5F8C6-A129-408E-95E3-F513C9F05881}" type="slidenum">
              <a:rPr lang="de-DE" altLang="en-US">
                <a:solidFill>
                  <a:srgbClr val="FFFF00"/>
                </a:solidFill>
                <a:latin typeface="Calibri" panose="020F0502020204030204" pitchFamily="34" charset="0"/>
              </a:rPr>
              <a:pPr/>
              <a:t>10</a:t>
            </a:fld>
            <a:endParaRPr lang="de-DE" altLang="en-US">
              <a:solidFill>
                <a:srgbClr val="FFFF00"/>
              </a:solidFill>
              <a:latin typeface="Calibri" panose="020F0502020204030204" pitchFamily="34" charset="0"/>
            </a:endParaRPr>
          </a:p>
        </p:txBody>
      </p:sp>
      <p:sp>
        <p:nvSpPr>
          <p:cNvPr id="8" name="TextBox 1">
            <a:extLst>
              <a:ext uri="{FF2B5EF4-FFF2-40B4-BE49-F238E27FC236}">
                <a16:creationId xmlns:a16="http://schemas.microsoft.com/office/drawing/2014/main" id="{97203781-B462-4DA3-906E-515D740BEE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7200" y="4376147"/>
            <a:ext cx="3587275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sz="1600" u="sng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http://www.ccc-cambodia.org</a:t>
            </a:r>
            <a:r>
              <a:rPr lang="en-US" altLang="en-US" sz="1600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altLang="en-US" sz="1600" u="sng" dirty="0">
                <a:solidFill>
                  <a:schemeClr val="bg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www.facebook.com/CCCsince1990</a:t>
            </a:r>
            <a:endParaRPr lang="en-US" altLang="en-US" sz="1600" dirty="0">
              <a:solidFill>
                <a:schemeClr val="bg1"/>
              </a:solidFill>
            </a:endParaRPr>
          </a:p>
          <a:p>
            <a:r>
              <a:rPr lang="en-US" altLang="en-US" sz="1600" u="sng" dirty="0">
                <a:solidFill>
                  <a:schemeClr val="bg1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www.youtube.com/CCCambodia</a:t>
            </a:r>
            <a:endParaRPr lang="en-US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8315476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38778</TotalTime>
  <Words>130</Words>
  <Application>Microsoft Office PowerPoint</Application>
  <PresentationFormat>On-screen Show (4:3)</PresentationFormat>
  <Paragraphs>46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Albertus Extra Bold</vt:lpstr>
      <vt:lpstr>Arial</vt:lpstr>
      <vt:lpstr>Calibri</vt:lpstr>
      <vt:lpstr>Lucida Sans Unicode</vt:lpstr>
      <vt:lpstr>Segoe UI Semibold</vt:lpstr>
      <vt:lpstr>Times New Roman</vt:lpstr>
      <vt:lpstr>Office Theme</vt:lpstr>
      <vt:lpstr>In reference to presentation and    Updated Result of INGO Survey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esophara</dc:creator>
  <cp:lastModifiedBy>Sochoeun Chen</cp:lastModifiedBy>
  <cp:revision>1104</cp:revision>
  <cp:lastPrinted>2023-10-02T05:12:53Z</cp:lastPrinted>
  <dcterms:created xsi:type="dcterms:W3CDTF">2012-04-01T14:39:12Z</dcterms:created>
  <dcterms:modified xsi:type="dcterms:W3CDTF">2023-10-02T09:50:27Z</dcterms:modified>
</cp:coreProperties>
</file>