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notesMasterIdLst>
    <p:notesMasterId r:id="rId20"/>
  </p:notesMasterIdLst>
  <p:handoutMasterIdLst>
    <p:handoutMasterId r:id="rId21"/>
  </p:handoutMasterIdLst>
  <p:sldIdLst>
    <p:sldId id="310" r:id="rId2"/>
    <p:sldId id="293" r:id="rId3"/>
    <p:sldId id="311" r:id="rId4"/>
    <p:sldId id="312" r:id="rId5"/>
    <p:sldId id="313" r:id="rId6"/>
    <p:sldId id="296" r:id="rId7"/>
    <p:sldId id="297" r:id="rId8"/>
    <p:sldId id="298" r:id="rId9"/>
    <p:sldId id="299" r:id="rId10"/>
    <p:sldId id="300" r:id="rId11"/>
    <p:sldId id="301" r:id="rId12"/>
    <p:sldId id="302" r:id="rId13"/>
    <p:sldId id="303" r:id="rId14"/>
    <p:sldId id="304" r:id="rId15"/>
    <p:sldId id="305" r:id="rId16"/>
    <p:sldId id="306" r:id="rId17"/>
    <p:sldId id="307" r:id="rId18"/>
    <p:sldId id="308" r:id="rId1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91" autoAdjust="0"/>
    <p:restoredTop sz="94639" autoAdjust="0"/>
  </p:normalViewPr>
  <p:slideViewPr>
    <p:cSldViewPr>
      <p:cViewPr>
        <p:scale>
          <a:sx n="70" d="100"/>
          <a:sy n="70" d="100"/>
        </p:scale>
        <p:origin x="-1356" y="-1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1" Type="http://schemas.openxmlformats.org/officeDocument/2006/relationships/oleObject" Target="../embeddings/oleObject3.bin"/></Relationships>
</file>

<file path=ppt/charts/_rels/chart4.xml.rels><?xml version="1.0" encoding="UTF-8" standalone="yes"?>
<Relationships xmlns="http://schemas.openxmlformats.org/package/2006/relationships"><Relationship Id="rId1" Type="http://schemas.openxmlformats.org/officeDocument/2006/relationships/oleObject" Target="../embeddings/oleObject4.bin"/></Relationships>
</file>

<file path=ppt/charts/_rels/chart5.xml.rels><?xml version="1.0" encoding="UTF-8" standalone="yes"?>
<Relationships xmlns="http://schemas.openxmlformats.org/package/2006/relationships"><Relationship Id="rId1" Type="http://schemas.openxmlformats.org/officeDocument/2006/relationships/oleObject" Target="../embeddings/oleObject5.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lgn="l">
              <a:defRPr/>
            </a:pPr>
            <a:r>
              <a:rPr lang="en-US" sz="1000" b="1" i="0" u="none" strike="noStrike" baseline="0">
                <a:effectLst/>
              </a:rPr>
              <a:t>What have been done by your Organization/Associations as per required by LANGO such as submission of narrative progress and financial report?</a:t>
            </a:r>
            <a:endParaRPr lang="en-US" sz="1000"/>
          </a:p>
        </c:rich>
      </c:tx>
      <c:layout/>
      <c:overlay val="1"/>
    </c:title>
    <c:autoTitleDeleted val="0"/>
    <c:plotArea>
      <c:layout>
        <c:manualLayout>
          <c:layoutTarget val="inner"/>
          <c:xMode val="edge"/>
          <c:yMode val="edge"/>
          <c:x val="7.1988407699037624E-2"/>
          <c:y val="0.25041043079776693"/>
          <c:w val="0.79538779527559056"/>
          <c:h val="0.63360949973632041"/>
        </c:manualLayout>
      </c:layout>
      <c:barChart>
        <c:barDir val="col"/>
        <c:grouping val="clustered"/>
        <c:varyColors val="0"/>
        <c:ser>
          <c:idx val="0"/>
          <c:order val="0"/>
          <c:tx>
            <c:strRef>
              <c:f>Sheet1!$D$17</c:f>
              <c:strCache>
                <c:ptCount val="1"/>
                <c:pt idx="0">
                  <c:v>Yes</c:v>
                </c:pt>
              </c:strCache>
            </c:strRef>
          </c:tx>
          <c:invertIfNegative val="0"/>
          <c:cat>
            <c:strRef>
              <c:f>Sheet1!$E$16:$F$16</c:f>
              <c:strCache>
                <c:ptCount val="2"/>
                <c:pt idx="0">
                  <c:v>Frequency</c:v>
                </c:pt>
                <c:pt idx="1">
                  <c:v>Percentage</c:v>
                </c:pt>
              </c:strCache>
            </c:strRef>
          </c:cat>
          <c:val>
            <c:numRef>
              <c:f>Sheet1!$E$17:$F$17</c:f>
              <c:numCache>
                <c:formatCode>0.00</c:formatCode>
                <c:ptCount val="2"/>
                <c:pt idx="0" formatCode="General">
                  <c:v>43</c:v>
                </c:pt>
                <c:pt idx="1">
                  <c:v>42.75</c:v>
                </c:pt>
              </c:numCache>
            </c:numRef>
          </c:val>
        </c:ser>
        <c:ser>
          <c:idx val="1"/>
          <c:order val="1"/>
          <c:tx>
            <c:strRef>
              <c:f>Sheet1!$D$18</c:f>
              <c:strCache>
                <c:ptCount val="1"/>
                <c:pt idx="0">
                  <c:v>No</c:v>
                </c:pt>
              </c:strCache>
            </c:strRef>
          </c:tx>
          <c:invertIfNegative val="0"/>
          <c:cat>
            <c:strRef>
              <c:f>Sheet1!$E$16:$F$16</c:f>
              <c:strCache>
                <c:ptCount val="2"/>
                <c:pt idx="0">
                  <c:v>Frequency</c:v>
                </c:pt>
                <c:pt idx="1">
                  <c:v>Percentage</c:v>
                </c:pt>
              </c:strCache>
            </c:strRef>
          </c:cat>
          <c:val>
            <c:numRef>
              <c:f>Sheet1!$E$18:$F$18</c:f>
              <c:numCache>
                <c:formatCode>0.00</c:formatCode>
                <c:ptCount val="2"/>
                <c:pt idx="0" formatCode="General">
                  <c:v>74</c:v>
                </c:pt>
                <c:pt idx="1">
                  <c:v>57.25</c:v>
                </c:pt>
              </c:numCache>
            </c:numRef>
          </c:val>
        </c:ser>
        <c:dLbls>
          <c:dLblPos val="outEnd"/>
          <c:showLegendKey val="0"/>
          <c:showVal val="1"/>
          <c:showCatName val="0"/>
          <c:showSerName val="0"/>
          <c:showPercent val="0"/>
          <c:showBubbleSize val="0"/>
        </c:dLbls>
        <c:gapWidth val="150"/>
        <c:axId val="187383808"/>
        <c:axId val="187385344"/>
      </c:barChart>
      <c:catAx>
        <c:axId val="187383808"/>
        <c:scaling>
          <c:orientation val="minMax"/>
        </c:scaling>
        <c:delete val="0"/>
        <c:axPos val="b"/>
        <c:majorTickMark val="out"/>
        <c:minorTickMark val="none"/>
        <c:tickLblPos val="nextTo"/>
        <c:crossAx val="187385344"/>
        <c:crosses val="autoZero"/>
        <c:auto val="1"/>
        <c:lblAlgn val="ctr"/>
        <c:lblOffset val="100"/>
        <c:noMultiLvlLbl val="0"/>
      </c:catAx>
      <c:valAx>
        <c:axId val="187385344"/>
        <c:scaling>
          <c:orientation val="minMax"/>
        </c:scaling>
        <c:delete val="0"/>
        <c:axPos val="l"/>
        <c:majorGridlines/>
        <c:numFmt formatCode="General" sourceLinked="1"/>
        <c:majorTickMark val="out"/>
        <c:minorTickMark val="none"/>
        <c:tickLblPos val="nextTo"/>
        <c:crossAx val="187383808"/>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lgn="l">
              <a:defRPr/>
            </a:pPr>
            <a:r>
              <a:rPr lang="en-US" sz="1000" b="1" i="0" u="none" strike="noStrike" baseline="0">
                <a:effectLst/>
              </a:rPr>
              <a:t>What have been done by your Organization/Associations as notify the creation of the new bank account?</a:t>
            </a:r>
            <a:endParaRPr lang="en-US" sz="1000"/>
          </a:p>
        </c:rich>
      </c:tx>
      <c:layout/>
      <c:overlay val="0"/>
    </c:title>
    <c:autoTitleDeleted val="0"/>
    <c:plotArea>
      <c:layout/>
      <c:barChart>
        <c:barDir val="col"/>
        <c:grouping val="clustered"/>
        <c:varyColors val="0"/>
        <c:ser>
          <c:idx val="0"/>
          <c:order val="0"/>
          <c:tx>
            <c:strRef>
              <c:f>Sheet1!$D$33</c:f>
              <c:strCache>
                <c:ptCount val="1"/>
                <c:pt idx="0">
                  <c:v>Yes</c:v>
                </c:pt>
              </c:strCache>
            </c:strRef>
          </c:tx>
          <c:invertIfNegative val="0"/>
          <c:cat>
            <c:strRef>
              <c:f>Sheet1!$E$32:$F$32</c:f>
              <c:strCache>
                <c:ptCount val="2"/>
                <c:pt idx="0">
                  <c:v>Frequency</c:v>
                </c:pt>
                <c:pt idx="1">
                  <c:v>Percentage</c:v>
                </c:pt>
              </c:strCache>
            </c:strRef>
          </c:cat>
          <c:val>
            <c:numRef>
              <c:f>Sheet1!$E$33:$F$33</c:f>
              <c:numCache>
                <c:formatCode>General</c:formatCode>
                <c:ptCount val="2"/>
                <c:pt idx="0">
                  <c:v>43</c:v>
                </c:pt>
                <c:pt idx="1">
                  <c:v>32.82</c:v>
                </c:pt>
              </c:numCache>
            </c:numRef>
          </c:val>
        </c:ser>
        <c:ser>
          <c:idx val="1"/>
          <c:order val="1"/>
          <c:tx>
            <c:strRef>
              <c:f>Sheet1!$D$34</c:f>
              <c:strCache>
                <c:ptCount val="1"/>
                <c:pt idx="0">
                  <c:v>No</c:v>
                </c:pt>
              </c:strCache>
            </c:strRef>
          </c:tx>
          <c:invertIfNegative val="0"/>
          <c:cat>
            <c:strRef>
              <c:f>Sheet1!$E$32:$F$32</c:f>
              <c:strCache>
                <c:ptCount val="2"/>
                <c:pt idx="0">
                  <c:v>Frequency</c:v>
                </c:pt>
                <c:pt idx="1">
                  <c:v>Percentage</c:v>
                </c:pt>
              </c:strCache>
            </c:strRef>
          </c:cat>
          <c:val>
            <c:numRef>
              <c:f>Sheet1!$E$34:$F$34</c:f>
              <c:numCache>
                <c:formatCode>General</c:formatCode>
                <c:ptCount val="2"/>
                <c:pt idx="0">
                  <c:v>87</c:v>
                </c:pt>
                <c:pt idx="1">
                  <c:v>67.180000000000007</c:v>
                </c:pt>
              </c:numCache>
            </c:numRef>
          </c:val>
        </c:ser>
        <c:dLbls>
          <c:dLblPos val="outEnd"/>
          <c:showLegendKey val="0"/>
          <c:showVal val="1"/>
          <c:showCatName val="0"/>
          <c:showSerName val="0"/>
          <c:showPercent val="0"/>
          <c:showBubbleSize val="0"/>
        </c:dLbls>
        <c:gapWidth val="150"/>
        <c:axId val="187416960"/>
        <c:axId val="187418496"/>
      </c:barChart>
      <c:catAx>
        <c:axId val="187416960"/>
        <c:scaling>
          <c:orientation val="minMax"/>
        </c:scaling>
        <c:delete val="0"/>
        <c:axPos val="b"/>
        <c:majorTickMark val="none"/>
        <c:minorTickMark val="none"/>
        <c:tickLblPos val="nextTo"/>
        <c:crossAx val="187418496"/>
        <c:crosses val="autoZero"/>
        <c:auto val="1"/>
        <c:lblAlgn val="ctr"/>
        <c:lblOffset val="100"/>
        <c:noMultiLvlLbl val="0"/>
      </c:catAx>
      <c:valAx>
        <c:axId val="187418496"/>
        <c:scaling>
          <c:orientation val="minMax"/>
        </c:scaling>
        <c:delete val="0"/>
        <c:axPos val="l"/>
        <c:majorGridlines/>
        <c:numFmt formatCode="General" sourceLinked="1"/>
        <c:majorTickMark val="none"/>
        <c:minorTickMark val="none"/>
        <c:tickLblPos val="nextTo"/>
        <c:crossAx val="187416960"/>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lgn="l">
              <a:defRPr/>
            </a:pPr>
            <a:r>
              <a:rPr lang="en-US" sz="1000" b="1" i="0" u="none" strike="noStrike" baseline="0">
                <a:effectLst/>
              </a:rPr>
              <a:t>What have been done by your Organization/Associations as notify the change of management/by-law/location within the organization/ association?</a:t>
            </a:r>
            <a:endParaRPr lang="en-US" sz="1000"/>
          </a:p>
        </c:rich>
      </c:tx>
      <c:layout>
        <c:manualLayout>
          <c:xMode val="edge"/>
          <c:yMode val="edge"/>
          <c:x val="0.12578477690288714"/>
          <c:y val="2.7777777777777776E-2"/>
        </c:manualLayout>
      </c:layout>
      <c:overlay val="0"/>
    </c:title>
    <c:autoTitleDeleted val="0"/>
    <c:plotArea>
      <c:layout/>
      <c:barChart>
        <c:barDir val="col"/>
        <c:grouping val="clustered"/>
        <c:varyColors val="0"/>
        <c:ser>
          <c:idx val="0"/>
          <c:order val="0"/>
          <c:tx>
            <c:strRef>
              <c:f>Sheet1!$D$53</c:f>
              <c:strCache>
                <c:ptCount val="1"/>
                <c:pt idx="0">
                  <c:v>Yes</c:v>
                </c:pt>
              </c:strCache>
            </c:strRef>
          </c:tx>
          <c:invertIfNegative val="0"/>
          <c:cat>
            <c:strRef>
              <c:f>Sheet1!$E$52:$F$52</c:f>
              <c:strCache>
                <c:ptCount val="2"/>
                <c:pt idx="0">
                  <c:v>Frequency</c:v>
                </c:pt>
                <c:pt idx="1">
                  <c:v>Percentage</c:v>
                </c:pt>
              </c:strCache>
            </c:strRef>
          </c:cat>
          <c:val>
            <c:numRef>
              <c:f>Sheet1!$E$53:$F$53</c:f>
              <c:numCache>
                <c:formatCode>General</c:formatCode>
                <c:ptCount val="2"/>
                <c:pt idx="0">
                  <c:v>64</c:v>
                </c:pt>
                <c:pt idx="1">
                  <c:v>48.85</c:v>
                </c:pt>
              </c:numCache>
            </c:numRef>
          </c:val>
        </c:ser>
        <c:ser>
          <c:idx val="1"/>
          <c:order val="1"/>
          <c:tx>
            <c:strRef>
              <c:f>Sheet1!$D$54</c:f>
              <c:strCache>
                <c:ptCount val="1"/>
                <c:pt idx="0">
                  <c:v>No</c:v>
                </c:pt>
              </c:strCache>
            </c:strRef>
          </c:tx>
          <c:invertIfNegative val="0"/>
          <c:cat>
            <c:strRef>
              <c:f>Sheet1!$E$52:$F$52</c:f>
              <c:strCache>
                <c:ptCount val="2"/>
                <c:pt idx="0">
                  <c:v>Frequency</c:v>
                </c:pt>
                <c:pt idx="1">
                  <c:v>Percentage</c:v>
                </c:pt>
              </c:strCache>
            </c:strRef>
          </c:cat>
          <c:val>
            <c:numRef>
              <c:f>Sheet1!$E$54:$F$54</c:f>
              <c:numCache>
                <c:formatCode>General</c:formatCode>
                <c:ptCount val="2"/>
                <c:pt idx="0">
                  <c:v>66</c:v>
                </c:pt>
                <c:pt idx="1">
                  <c:v>51.15</c:v>
                </c:pt>
              </c:numCache>
            </c:numRef>
          </c:val>
        </c:ser>
        <c:dLbls>
          <c:dLblPos val="outEnd"/>
          <c:showLegendKey val="0"/>
          <c:showVal val="1"/>
          <c:showCatName val="0"/>
          <c:showSerName val="0"/>
          <c:showPercent val="0"/>
          <c:showBubbleSize val="0"/>
        </c:dLbls>
        <c:gapWidth val="150"/>
        <c:axId val="187462400"/>
        <c:axId val="187463936"/>
      </c:barChart>
      <c:catAx>
        <c:axId val="187462400"/>
        <c:scaling>
          <c:orientation val="minMax"/>
        </c:scaling>
        <c:delete val="0"/>
        <c:axPos val="b"/>
        <c:majorTickMark val="out"/>
        <c:minorTickMark val="none"/>
        <c:tickLblPos val="nextTo"/>
        <c:crossAx val="187463936"/>
        <c:crosses val="autoZero"/>
        <c:auto val="1"/>
        <c:lblAlgn val="ctr"/>
        <c:lblOffset val="100"/>
        <c:noMultiLvlLbl val="0"/>
      </c:catAx>
      <c:valAx>
        <c:axId val="187463936"/>
        <c:scaling>
          <c:orientation val="minMax"/>
        </c:scaling>
        <c:delete val="0"/>
        <c:axPos val="l"/>
        <c:majorGridlines/>
        <c:numFmt formatCode="General" sourceLinked="1"/>
        <c:majorTickMark val="out"/>
        <c:minorTickMark val="none"/>
        <c:tickLblPos val="nextTo"/>
        <c:crossAx val="187462400"/>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lgn="l">
              <a:defRPr sz="1000"/>
            </a:pPr>
            <a:r>
              <a:rPr lang="en-US" sz="1000"/>
              <a:t>Have you been banned/monitored by authority in operating your activities because of LANGO?</a:t>
            </a:r>
          </a:p>
        </c:rich>
      </c:tx>
      <c:layout/>
      <c:overlay val="0"/>
    </c:title>
    <c:autoTitleDeleted val="0"/>
    <c:plotArea>
      <c:layout/>
      <c:barChart>
        <c:barDir val="col"/>
        <c:grouping val="clustered"/>
        <c:varyColors val="0"/>
        <c:ser>
          <c:idx val="0"/>
          <c:order val="0"/>
          <c:tx>
            <c:strRef>
              <c:f>Sheet1!$D$74</c:f>
              <c:strCache>
                <c:ptCount val="1"/>
                <c:pt idx="0">
                  <c:v>Yes</c:v>
                </c:pt>
              </c:strCache>
            </c:strRef>
          </c:tx>
          <c:invertIfNegative val="0"/>
          <c:cat>
            <c:strRef>
              <c:f>Sheet1!$E$73:$F$73</c:f>
              <c:strCache>
                <c:ptCount val="2"/>
                <c:pt idx="0">
                  <c:v>Frequency</c:v>
                </c:pt>
                <c:pt idx="1">
                  <c:v>Percentage</c:v>
                </c:pt>
              </c:strCache>
            </c:strRef>
          </c:cat>
          <c:val>
            <c:numRef>
              <c:f>Sheet1!$E$74:$F$74</c:f>
              <c:numCache>
                <c:formatCode>General</c:formatCode>
                <c:ptCount val="2"/>
                <c:pt idx="0">
                  <c:v>21</c:v>
                </c:pt>
                <c:pt idx="1">
                  <c:v>16.03</c:v>
                </c:pt>
              </c:numCache>
            </c:numRef>
          </c:val>
        </c:ser>
        <c:ser>
          <c:idx val="1"/>
          <c:order val="1"/>
          <c:tx>
            <c:strRef>
              <c:f>Sheet1!$D$75</c:f>
              <c:strCache>
                <c:ptCount val="1"/>
                <c:pt idx="0">
                  <c:v>No</c:v>
                </c:pt>
              </c:strCache>
            </c:strRef>
          </c:tx>
          <c:invertIfNegative val="0"/>
          <c:cat>
            <c:strRef>
              <c:f>Sheet1!$E$73:$F$73</c:f>
              <c:strCache>
                <c:ptCount val="2"/>
                <c:pt idx="0">
                  <c:v>Frequency</c:v>
                </c:pt>
                <c:pt idx="1">
                  <c:v>Percentage</c:v>
                </c:pt>
              </c:strCache>
            </c:strRef>
          </c:cat>
          <c:val>
            <c:numRef>
              <c:f>Sheet1!$E$75:$F$75</c:f>
              <c:numCache>
                <c:formatCode>General</c:formatCode>
                <c:ptCount val="2"/>
                <c:pt idx="0">
                  <c:v>109</c:v>
                </c:pt>
                <c:pt idx="1">
                  <c:v>83.97</c:v>
                </c:pt>
              </c:numCache>
            </c:numRef>
          </c:val>
        </c:ser>
        <c:dLbls>
          <c:dLblPos val="outEnd"/>
          <c:showLegendKey val="0"/>
          <c:showVal val="1"/>
          <c:showCatName val="0"/>
          <c:showSerName val="0"/>
          <c:showPercent val="0"/>
          <c:showBubbleSize val="0"/>
        </c:dLbls>
        <c:gapWidth val="150"/>
        <c:axId val="187553664"/>
        <c:axId val="187555200"/>
      </c:barChart>
      <c:catAx>
        <c:axId val="187553664"/>
        <c:scaling>
          <c:orientation val="minMax"/>
        </c:scaling>
        <c:delete val="0"/>
        <c:axPos val="b"/>
        <c:majorTickMark val="out"/>
        <c:minorTickMark val="none"/>
        <c:tickLblPos val="nextTo"/>
        <c:crossAx val="187555200"/>
        <c:crosses val="autoZero"/>
        <c:auto val="1"/>
        <c:lblAlgn val="ctr"/>
        <c:lblOffset val="100"/>
        <c:noMultiLvlLbl val="0"/>
      </c:catAx>
      <c:valAx>
        <c:axId val="187555200"/>
        <c:scaling>
          <c:orientation val="minMax"/>
        </c:scaling>
        <c:delete val="0"/>
        <c:axPos val="l"/>
        <c:majorGridlines/>
        <c:numFmt formatCode="General" sourceLinked="1"/>
        <c:majorTickMark val="out"/>
        <c:minorTickMark val="none"/>
        <c:tickLblPos val="nextTo"/>
        <c:crossAx val="187553664"/>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lgn="l">
              <a:defRPr/>
            </a:pPr>
            <a:r>
              <a:rPr lang="en-US" sz="1000" b="1" i="0" u="none" strike="noStrike" baseline="0">
                <a:effectLst/>
              </a:rPr>
              <a:t>Does your organization/association have any access to the legal support (consultancy, defense…)?</a:t>
            </a:r>
            <a:endParaRPr lang="en-US" sz="1000"/>
          </a:p>
        </c:rich>
      </c:tx>
      <c:layout/>
      <c:overlay val="0"/>
    </c:title>
    <c:autoTitleDeleted val="0"/>
    <c:plotArea>
      <c:layout/>
      <c:barChart>
        <c:barDir val="col"/>
        <c:grouping val="clustered"/>
        <c:varyColors val="0"/>
        <c:ser>
          <c:idx val="0"/>
          <c:order val="0"/>
          <c:tx>
            <c:strRef>
              <c:f>Sheet1!$D$97</c:f>
              <c:strCache>
                <c:ptCount val="1"/>
                <c:pt idx="0">
                  <c:v>Yes</c:v>
                </c:pt>
              </c:strCache>
            </c:strRef>
          </c:tx>
          <c:invertIfNegative val="0"/>
          <c:cat>
            <c:strRef>
              <c:f>Sheet1!$E$96:$F$96</c:f>
              <c:strCache>
                <c:ptCount val="2"/>
                <c:pt idx="0">
                  <c:v>Frequency</c:v>
                </c:pt>
                <c:pt idx="1">
                  <c:v>Percentage</c:v>
                </c:pt>
              </c:strCache>
            </c:strRef>
          </c:cat>
          <c:val>
            <c:numRef>
              <c:f>Sheet1!$E$97:$F$97</c:f>
              <c:numCache>
                <c:formatCode>0.00</c:formatCode>
                <c:ptCount val="2"/>
                <c:pt idx="0" formatCode="General">
                  <c:v>15</c:v>
                </c:pt>
                <c:pt idx="1">
                  <c:v>12.2</c:v>
                </c:pt>
              </c:numCache>
            </c:numRef>
          </c:val>
        </c:ser>
        <c:ser>
          <c:idx val="1"/>
          <c:order val="1"/>
          <c:tx>
            <c:strRef>
              <c:f>Sheet1!$D$98</c:f>
              <c:strCache>
                <c:ptCount val="1"/>
                <c:pt idx="0">
                  <c:v>No</c:v>
                </c:pt>
              </c:strCache>
            </c:strRef>
          </c:tx>
          <c:invertIfNegative val="0"/>
          <c:cat>
            <c:strRef>
              <c:f>Sheet1!$E$96:$F$96</c:f>
              <c:strCache>
                <c:ptCount val="2"/>
                <c:pt idx="0">
                  <c:v>Frequency</c:v>
                </c:pt>
                <c:pt idx="1">
                  <c:v>Percentage</c:v>
                </c:pt>
              </c:strCache>
            </c:strRef>
          </c:cat>
          <c:val>
            <c:numRef>
              <c:f>Sheet1!$E$98:$F$98</c:f>
              <c:numCache>
                <c:formatCode>0.00</c:formatCode>
                <c:ptCount val="2"/>
                <c:pt idx="0" formatCode="General">
                  <c:v>115</c:v>
                </c:pt>
                <c:pt idx="1">
                  <c:v>87.8</c:v>
                </c:pt>
              </c:numCache>
            </c:numRef>
          </c:val>
        </c:ser>
        <c:dLbls>
          <c:dLblPos val="outEnd"/>
          <c:showLegendKey val="0"/>
          <c:showVal val="1"/>
          <c:showCatName val="0"/>
          <c:showSerName val="0"/>
          <c:showPercent val="0"/>
          <c:showBubbleSize val="0"/>
        </c:dLbls>
        <c:gapWidth val="150"/>
        <c:axId val="187617280"/>
        <c:axId val="187618816"/>
      </c:barChart>
      <c:catAx>
        <c:axId val="187617280"/>
        <c:scaling>
          <c:orientation val="minMax"/>
        </c:scaling>
        <c:delete val="0"/>
        <c:axPos val="b"/>
        <c:majorTickMark val="out"/>
        <c:minorTickMark val="none"/>
        <c:tickLblPos val="nextTo"/>
        <c:crossAx val="187618816"/>
        <c:crosses val="autoZero"/>
        <c:auto val="1"/>
        <c:lblAlgn val="ctr"/>
        <c:lblOffset val="100"/>
        <c:noMultiLvlLbl val="0"/>
      </c:catAx>
      <c:valAx>
        <c:axId val="187618816"/>
        <c:scaling>
          <c:orientation val="minMax"/>
        </c:scaling>
        <c:delete val="0"/>
        <c:axPos val="l"/>
        <c:majorGridlines/>
        <c:numFmt formatCode="General" sourceLinked="1"/>
        <c:majorTickMark val="out"/>
        <c:minorTickMark val="none"/>
        <c:tickLblPos val="nextTo"/>
        <c:crossAx val="187617280"/>
        <c:crosses val="autoZero"/>
        <c:crossBetween val="between"/>
      </c:valAx>
    </c:plotArea>
    <c:legend>
      <c:legendPos val="r"/>
      <c:layout/>
      <c:overlay val="0"/>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D5D130BC-8083-4B6B-A021-E314BB7BBEB5}" type="datetimeFigureOut">
              <a:rPr lang="en-US" smtClean="0"/>
              <a:pPr/>
              <a:t>8/2/2017</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776E6837-76D9-4502-9CA5-F373EE96BCF8}" type="slidenum">
              <a:rPr lang="en-US" smtClean="0"/>
              <a:pPr/>
              <a:t>‹#›</a:t>
            </a:fld>
            <a:endParaRPr lang="en-US"/>
          </a:p>
        </p:txBody>
      </p:sp>
    </p:spTree>
    <p:extLst>
      <p:ext uri="{BB962C8B-B14F-4D97-AF65-F5344CB8AC3E}">
        <p14:creationId xmlns:p14="http://schemas.microsoft.com/office/powerpoint/2010/main" val="41927061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679C6D35-BC92-43EB-B4E9-A5B1AE81F6B0}" type="datetimeFigureOut">
              <a:rPr lang="en-US" smtClean="0"/>
              <a:t>8/2/2017</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B639C135-855D-468D-95D8-2561150A3666}" type="slidenum">
              <a:rPr lang="en-US" smtClean="0"/>
              <a:t>‹#›</a:t>
            </a:fld>
            <a:endParaRPr lang="en-US"/>
          </a:p>
        </p:txBody>
      </p:sp>
    </p:spTree>
    <p:extLst>
      <p:ext uri="{BB962C8B-B14F-4D97-AF65-F5344CB8AC3E}">
        <p14:creationId xmlns:p14="http://schemas.microsoft.com/office/powerpoint/2010/main" val="18923201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F59522B2-C744-436D-B546-82A132F5A9FF}" type="slidenum">
              <a:rPr lang="en-US" smtClean="0"/>
              <a:pPr>
                <a:defRPr/>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xfrm>
            <a:off x="1416050" y="1163638"/>
            <a:ext cx="4178300" cy="31353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Date Placeholder 3"/>
          <p:cNvSpPr>
            <a:spLocks noGrp="1"/>
          </p:cNvSpPr>
          <p:nvPr>
            <p:ph type="dt" sz="quarter" idx="1"/>
          </p:nvPr>
        </p:nvSpPr>
        <p:spPr/>
        <p:txBody>
          <a:bodyPr rtlCol="0"/>
          <a:lstStyle/>
          <a:p>
            <a:pPr fontAlgn="auto">
              <a:spcBef>
                <a:spcPts val="0"/>
              </a:spcBef>
              <a:spcAft>
                <a:spcPts val="0"/>
              </a:spcAft>
              <a:defRPr/>
            </a:pPr>
            <a:endParaRPr lang="en-US">
              <a:latin typeface="+mn-lt"/>
              <a:ea typeface="+mn-ea"/>
            </a:endParaRPr>
          </a:p>
        </p:txBody>
      </p:sp>
      <p:sp>
        <p:nvSpPr>
          <p:cNvPr id="31749" name="Slide Number Placeholder 4"/>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fld id="{748650C5-4FDB-4C3C-9647-397CE0B43263}" type="slidenum">
              <a:rPr lang="en-US" smtClean="0">
                <a:latin typeface="Calibri" pitchFamily="34" charset="0"/>
              </a:rPr>
              <a:pPr eaLnBrk="1" hangingPunct="1"/>
              <a:t>18</a:t>
            </a:fld>
            <a:endParaRPr lang="en-US" smtClean="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5E320BB8-4007-4E49-BA20-368F04AB9625}" type="datetimeFigureOut">
              <a:rPr lang="en-US" smtClean="0"/>
              <a:pPr/>
              <a:t>8/2/2017</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E723B9D8-E77B-412C-A7BA-1B9D86FB1B59}"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spd="slow">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E320BB8-4007-4E49-BA20-368F04AB9625}" type="datetimeFigureOut">
              <a:rPr lang="en-US" smtClean="0"/>
              <a:pPr/>
              <a:t>8/2/2017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723B9D8-E77B-412C-A7BA-1B9D86FB1B59}" type="slidenum">
              <a:rPr lang="en-US" smtClean="0"/>
              <a:pPr/>
              <a:t>‹#›</a:t>
            </a:fld>
            <a:endParaRPr lang="en-US"/>
          </a:p>
        </p:txBody>
      </p:sp>
    </p:spTree>
  </p:cSld>
  <p:clrMapOvr>
    <a:masterClrMapping/>
  </p:clrMapOvr>
  <p:transition spd="slow">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E320BB8-4007-4E49-BA20-368F04AB9625}" type="datetimeFigureOut">
              <a:rPr lang="en-US" smtClean="0"/>
              <a:pPr/>
              <a:t>8/2/2017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723B9D8-E77B-412C-A7BA-1B9D86FB1B59}" type="slidenum">
              <a:rPr lang="en-US" smtClean="0"/>
              <a:pPr/>
              <a:t>‹#›</a:t>
            </a:fld>
            <a:endParaRPr lang="en-US"/>
          </a:p>
        </p:txBody>
      </p:sp>
    </p:spTree>
  </p:cSld>
  <p:clrMapOvr>
    <a:masterClrMapping/>
  </p:clrMapOvr>
  <p:transition spd="slow">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E320BB8-4007-4E49-BA20-368F04AB9625}" type="datetimeFigureOut">
              <a:rPr lang="en-US" smtClean="0"/>
              <a:pPr/>
              <a:t>8/2/2017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723B9D8-E77B-412C-A7BA-1B9D86FB1B59}" type="slidenum">
              <a:rPr lang="en-US" smtClean="0"/>
              <a:pPr/>
              <a:t>‹#›</a:t>
            </a:fld>
            <a:endParaRPr lang="en-US"/>
          </a:p>
        </p:txBody>
      </p:sp>
    </p:spTree>
  </p:cSld>
  <p:clrMapOvr>
    <a:masterClrMapping/>
  </p:clrMapOvr>
  <p:transition spd="slow">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5E320BB8-4007-4E49-BA20-368F04AB9625}" type="datetimeFigureOut">
              <a:rPr lang="en-US" smtClean="0"/>
              <a:pPr/>
              <a:t>8/2/2017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723B9D8-E77B-412C-A7BA-1B9D86FB1B59}"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spd="slow">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E320BB8-4007-4E49-BA20-368F04AB9625}" type="datetimeFigureOut">
              <a:rPr lang="en-US" smtClean="0"/>
              <a:pPr/>
              <a:t>8/2/2017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723B9D8-E77B-412C-A7BA-1B9D86FB1B59}" type="slidenum">
              <a:rPr lang="en-US" smtClean="0"/>
              <a:pPr/>
              <a:t>‹#›</a:t>
            </a:fld>
            <a:endParaRPr lang="en-US"/>
          </a:p>
        </p:txBody>
      </p:sp>
    </p:spTree>
  </p:cSld>
  <p:clrMapOvr>
    <a:masterClrMapping/>
  </p:clrMapOvr>
  <p:transition spd="slow">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5E320BB8-4007-4E49-BA20-368F04AB9625}" type="datetimeFigureOut">
              <a:rPr lang="en-US" smtClean="0"/>
              <a:pPr/>
              <a:t>8/2/2017</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E723B9D8-E77B-412C-A7BA-1B9D86FB1B59}" type="slidenum">
              <a:rPr lang="en-US" smtClean="0"/>
              <a:pPr/>
              <a:t>‹#›</a:t>
            </a:fld>
            <a:endParaRPr lang="en-US"/>
          </a:p>
        </p:txBody>
      </p:sp>
    </p:spTree>
  </p:cSld>
  <p:clrMapOvr>
    <a:masterClrMapping/>
  </p:clrMapOvr>
  <p:transition spd="slow">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5E320BB8-4007-4E49-BA20-368F04AB9625}" type="datetimeFigureOut">
              <a:rPr lang="en-US" smtClean="0"/>
              <a:pPr/>
              <a:t>8/2/2017</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E723B9D8-E77B-412C-A7BA-1B9D86FB1B59}" type="slidenum">
              <a:rPr lang="en-US" smtClean="0"/>
              <a:pPr/>
              <a:t>‹#›</a:t>
            </a:fld>
            <a:endParaRPr lang="en-US"/>
          </a:p>
        </p:txBody>
      </p:sp>
    </p:spTree>
  </p:cSld>
  <p:clrMapOvr>
    <a:masterClrMapping/>
  </p:clrMapOvr>
  <p:transition spd="slow">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5E320BB8-4007-4E49-BA20-368F04AB9625}" type="datetimeFigureOut">
              <a:rPr lang="en-US" smtClean="0"/>
              <a:pPr/>
              <a:t>8/2/2017</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E723B9D8-E77B-412C-A7BA-1B9D86FB1B59}"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spd="slow">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E320BB8-4007-4E49-BA20-368F04AB9625}" type="datetimeFigureOut">
              <a:rPr lang="en-US" smtClean="0"/>
              <a:pPr/>
              <a:t>8/2/2017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723B9D8-E77B-412C-A7BA-1B9D86FB1B59}" type="slidenum">
              <a:rPr lang="en-US" smtClean="0"/>
              <a:pPr/>
              <a:t>‹#›</a:t>
            </a:fld>
            <a:endParaRPr lang="en-US"/>
          </a:p>
        </p:txBody>
      </p:sp>
    </p:spTree>
  </p:cSld>
  <p:clrMapOvr>
    <a:masterClrMapping/>
  </p:clrMapOvr>
  <p:transition spd="slow">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5E320BB8-4007-4E49-BA20-368F04AB9625}" type="datetimeFigureOut">
              <a:rPr lang="en-US" smtClean="0"/>
              <a:pPr/>
              <a:t>8/2/2017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723B9D8-E77B-412C-A7BA-1B9D86FB1B59}"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transition spd="slow">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E320BB8-4007-4E49-BA20-368F04AB9625}" type="datetimeFigureOut">
              <a:rPr lang="en-US" smtClean="0"/>
              <a:pPr/>
              <a:t>8/2/2017</a:t>
            </a:fld>
            <a:endParaRPr lang="en-US" dirty="0"/>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E723B9D8-E77B-412C-A7BA-1B9D86FB1B59}"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ransition spd="slow">
    <p:fade/>
  </p:transition>
  <p:timing>
    <p:tnLst>
      <p:par>
        <p:cTn id="1" dur="indefinite" restart="never" nodeType="tmRoot"/>
      </p:par>
    </p:tnLst>
  </p:timing>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endParaRPr lang="en-US" smtClean="0"/>
          </a:p>
        </p:txBody>
      </p:sp>
      <p:sp>
        <p:nvSpPr>
          <p:cNvPr id="4099" name="Content Placeholder 2"/>
          <p:cNvSpPr>
            <a:spLocks noGrp="1"/>
          </p:cNvSpPr>
          <p:nvPr>
            <p:ph idx="1"/>
          </p:nvPr>
        </p:nvSpPr>
        <p:spPr/>
        <p:txBody>
          <a:bodyPr/>
          <a:lstStyle/>
          <a:p>
            <a:endParaRPr lang="en-US" smtClean="0"/>
          </a:p>
        </p:txBody>
      </p:sp>
      <p:sp>
        <p:nvSpPr>
          <p:cNvPr id="4" name="Rectangle 3"/>
          <p:cNvSpPr/>
          <p:nvPr/>
        </p:nvSpPr>
        <p:spPr>
          <a:xfrm>
            <a:off x="0" y="-152400"/>
            <a:ext cx="9144000" cy="716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 name="Title 5"/>
          <p:cNvSpPr txBox="1">
            <a:spLocks/>
          </p:cNvSpPr>
          <p:nvPr/>
        </p:nvSpPr>
        <p:spPr bwMode="auto">
          <a:xfrm>
            <a:off x="0" y="914400"/>
            <a:ext cx="9144000" cy="4953000"/>
          </a:xfrm>
          <a:prstGeom prst="rect">
            <a:avLst/>
          </a:prstGeom>
          <a:solidFill>
            <a:srgbClr val="1807B5"/>
          </a:solidFill>
          <a:ln w="9525">
            <a:noFill/>
            <a:miter lim="800000"/>
            <a:headEnd/>
            <a:tailEnd/>
          </a:ln>
        </p:spPr>
        <p:txBody>
          <a:bodyPr anchor="ctr"/>
          <a:lstStyle/>
          <a:p>
            <a:pPr algn="ctr">
              <a:defRPr/>
            </a:pPr>
            <a:r>
              <a:rPr lang="en-GB" sz="4400" dirty="0">
                <a:solidFill>
                  <a:schemeClr val="bg1"/>
                </a:solidFill>
                <a:latin typeface="Trebuchet MS" pitchFamily="34" charset="0"/>
                <a:ea typeface="+mj-ea"/>
                <a:cs typeface="+mj-cs"/>
              </a:rPr>
              <a:t/>
            </a:r>
            <a:br>
              <a:rPr lang="en-GB" sz="4400" dirty="0">
                <a:solidFill>
                  <a:schemeClr val="bg1"/>
                </a:solidFill>
                <a:latin typeface="Trebuchet MS" pitchFamily="34" charset="0"/>
                <a:ea typeface="+mj-ea"/>
                <a:cs typeface="+mj-cs"/>
              </a:rPr>
            </a:br>
            <a:endParaRPr lang="en-GB" sz="4400" dirty="0">
              <a:solidFill>
                <a:schemeClr val="bg1"/>
              </a:solidFill>
              <a:latin typeface="Trebuchet MS" pitchFamily="34" charset="0"/>
              <a:ea typeface="+mj-ea"/>
              <a:cs typeface="+mj-cs"/>
            </a:endParaRPr>
          </a:p>
          <a:p>
            <a:pPr algn="ctr"/>
            <a:r>
              <a:rPr lang="en-US" sz="3200" b="1" dirty="0">
                <a:solidFill>
                  <a:schemeClr val="bg1"/>
                </a:solidFill>
              </a:rPr>
              <a:t>QUICK SURVEY </a:t>
            </a:r>
            <a:r>
              <a:rPr lang="en-US" sz="3200" b="1" dirty="0" smtClean="0">
                <a:solidFill>
                  <a:schemeClr val="bg1"/>
                </a:solidFill>
              </a:rPr>
              <a:t>ON</a:t>
            </a:r>
          </a:p>
          <a:p>
            <a:pPr algn="ctr"/>
            <a:endParaRPr lang="en-US" sz="3200" b="1" dirty="0">
              <a:solidFill>
                <a:schemeClr val="bg1"/>
              </a:solidFill>
            </a:endParaRPr>
          </a:p>
          <a:p>
            <a:pPr algn="ctr">
              <a:defRPr/>
            </a:pPr>
            <a:r>
              <a:rPr lang="en-US" sz="3200" b="1" dirty="0" smtClean="0">
                <a:solidFill>
                  <a:schemeClr val="bg1"/>
                </a:solidFill>
              </a:rPr>
              <a:t>The </a:t>
            </a:r>
            <a:r>
              <a:rPr lang="en-US" sz="3200" b="1" dirty="0">
                <a:solidFill>
                  <a:schemeClr val="bg1"/>
                </a:solidFill>
              </a:rPr>
              <a:t>Law on Associations and Non-Governmental Organizations, LANGO</a:t>
            </a:r>
          </a:p>
          <a:p>
            <a:pPr algn="ctr">
              <a:defRPr/>
            </a:pPr>
            <a:endParaRPr lang="en-US" sz="3200" b="1" dirty="0" smtClean="0">
              <a:solidFill>
                <a:schemeClr val="bg1"/>
              </a:solidFill>
              <a:latin typeface="Trebuchet MS" pitchFamily="34" charset="0"/>
              <a:ea typeface="+mj-ea"/>
              <a:cs typeface="+mj-cs"/>
            </a:endParaRPr>
          </a:p>
          <a:p>
            <a:pPr algn="ctr">
              <a:defRPr/>
            </a:pPr>
            <a:endParaRPr lang="en-US" sz="2800" dirty="0">
              <a:solidFill>
                <a:srgbClr val="FFFF00"/>
              </a:solidFill>
              <a:latin typeface="Verdana" pitchFamily="34" charset="0"/>
              <a:ea typeface="Verdana" pitchFamily="34" charset="0"/>
              <a:cs typeface="Verdana" pitchFamily="34" charset="0"/>
            </a:endParaRPr>
          </a:p>
          <a:p>
            <a:pPr algn="ctr">
              <a:defRPr/>
            </a:pPr>
            <a:r>
              <a:rPr lang="en-US" sz="2400" dirty="0" smtClean="0">
                <a:solidFill>
                  <a:srgbClr val="FFFF00"/>
                </a:solidFill>
                <a:latin typeface="Verdana" pitchFamily="34" charset="0"/>
                <a:ea typeface="Verdana" pitchFamily="34" charset="0"/>
                <a:cs typeface="Verdana" pitchFamily="34" charset="0"/>
              </a:rPr>
              <a:t>Presented by: Mr. Mi Nac</a:t>
            </a:r>
            <a:endParaRPr lang="en-US" sz="2400" dirty="0">
              <a:solidFill>
                <a:srgbClr val="FFFF00"/>
              </a:solidFill>
              <a:latin typeface="Verdana" pitchFamily="34" charset="0"/>
              <a:ea typeface="Verdana" pitchFamily="34" charset="0"/>
              <a:cs typeface="Verdana" pitchFamily="34" charset="0"/>
            </a:endParaRPr>
          </a:p>
          <a:p>
            <a:pPr algn="ctr">
              <a:defRPr/>
            </a:pPr>
            <a:r>
              <a:rPr lang="en-US" sz="2400" dirty="0" smtClean="0">
                <a:solidFill>
                  <a:srgbClr val="FFFF00"/>
                </a:solidFill>
                <a:latin typeface="Verdana" pitchFamily="34" charset="0"/>
                <a:ea typeface="Verdana" pitchFamily="34" charset="0"/>
                <a:cs typeface="Verdana" pitchFamily="34" charset="0"/>
              </a:rPr>
              <a:t>Coalition building, Advocacy and Networking Manager</a:t>
            </a:r>
            <a:endParaRPr lang="en-US" sz="2400" dirty="0">
              <a:solidFill>
                <a:srgbClr val="FFFF00"/>
              </a:solidFill>
              <a:latin typeface="Verdana" pitchFamily="34" charset="0"/>
              <a:ea typeface="Verdana" pitchFamily="34" charset="0"/>
              <a:cs typeface="Verdana" pitchFamily="34" charset="0"/>
            </a:endParaRPr>
          </a:p>
          <a:p>
            <a:pPr>
              <a:defRPr/>
            </a:pPr>
            <a:r>
              <a:rPr lang="en-GB" sz="4400" dirty="0">
                <a:solidFill>
                  <a:schemeClr val="bg1"/>
                </a:solidFill>
                <a:latin typeface="Trebuchet MS" pitchFamily="34" charset="0"/>
                <a:ea typeface="+mj-ea"/>
                <a:cs typeface="+mj-cs"/>
              </a:rPr>
              <a:t/>
            </a:r>
            <a:br>
              <a:rPr lang="en-GB" sz="4400" dirty="0">
                <a:solidFill>
                  <a:schemeClr val="bg1"/>
                </a:solidFill>
                <a:latin typeface="Trebuchet MS" pitchFamily="34" charset="0"/>
                <a:ea typeface="+mj-ea"/>
                <a:cs typeface="+mj-cs"/>
              </a:rPr>
            </a:br>
            <a:endParaRPr lang="en-GB" sz="4400" dirty="0">
              <a:solidFill>
                <a:schemeClr val="bg1"/>
              </a:solidFill>
              <a:latin typeface="Trebuchet MS" pitchFamily="34" charset="0"/>
              <a:ea typeface="+mj-ea"/>
              <a:cs typeface="+mj-cs"/>
            </a:endParaRPr>
          </a:p>
        </p:txBody>
      </p:sp>
      <p:grpSp>
        <p:nvGrpSpPr>
          <p:cNvPr id="2" name="Group 11"/>
          <p:cNvGrpSpPr/>
          <p:nvPr/>
        </p:nvGrpSpPr>
        <p:grpSpPr>
          <a:xfrm>
            <a:off x="0" y="6018847"/>
            <a:ext cx="9144000" cy="762953"/>
            <a:chOff x="0" y="5790724"/>
            <a:chExt cx="9144000" cy="762953"/>
          </a:xfrm>
        </p:grpSpPr>
        <p:sp>
          <p:nvSpPr>
            <p:cNvPr id="13" name="TextBox 3"/>
            <p:cNvSpPr txBox="1">
              <a:spLocks noChangeArrowheads="1"/>
            </p:cNvSpPr>
            <p:nvPr/>
          </p:nvSpPr>
          <p:spPr bwMode="auto">
            <a:xfrm>
              <a:off x="0" y="5867877"/>
              <a:ext cx="9144000" cy="502700"/>
            </a:xfrm>
            <a:prstGeom prst="rect">
              <a:avLst/>
            </a:prstGeom>
            <a:noFill/>
            <a:ln w="9525">
              <a:noFill/>
              <a:miter lim="800000"/>
              <a:headEnd/>
              <a:tailEnd/>
            </a:ln>
          </p:spPr>
          <p:txBody>
            <a:bodyPr lIns="91439" tIns="45719" rIns="91439" bIns="45719">
              <a:spAutoFit/>
            </a:bodyPr>
            <a:lstStyle/>
            <a:p>
              <a:pPr algn="ctr"/>
              <a:endParaRPr lang="en-US" sz="1600" b="1" baseline="30000" dirty="0">
                <a:solidFill>
                  <a:srgbClr val="0033CC"/>
                </a:solidFill>
                <a:latin typeface="Verdana" pitchFamily="34" charset="0"/>
                <a:ea typeface="Verdana" pitchFamily="34" charset="0"/>
                <a:cs typeface="Verdana" pitchFamily="34" charset="0"/>
              </a:endParaRPr>
            </a:p>
            <a:p>
              <a:pPr algn="ctr"/>
              <a:r>
                <a:rPr lang="en-US" sz="1600" b="1" baseline="30000" dirty="0">
                  <a:solidFill>
                    <a:srgbClr val="0033CC"/>
                  </a:solidFill>
                  <a:latin typeface="Verdana" pitchFamily="34" charset="0"/>
                  <a:ea typeface="Verdana" pitchFamily="34" charset="0"/>
                  <a:cs typeface="Verdana" pitchFamily="34" charset="0"/>
                </a:rPr>
                <a:t>Vision:</a:t>
              </a:r>
              <a:r>
                <a:rPr lang="en-US" sz="1600" b="1" dirty="0">
                  <a:solidFill>
                    <a:srgbClr val="0033CC"/>
                  </a:solidFill>
                  <a:latin typeface="Verdana" pitchFamily="34" charset="0"/>
                  <a:ea typeface="Verdana" pitchFamily="34" charset="0"/>
                  <a:cs typeface="Verdana" pitchFamily="34" charset="0"/>
                </a:rPr>
                <a:t> </a:t>
              </a:r>
              <a:r>
                <a:rPr lang="en-US" sz="1600" b="1" dirty="0" smtClean="0">
                  <a:solidFill>
                    <a:srgbClr val="0033CC"/>
                  </a:solidFill>
                  <a:latin typeface="Verdana" pitchFamily="34" charset="0"/>
                  <a:ea typeface="Verdana" pitchFamily="34" charset="0"/>
                  <a:cs typeface="Verdana" pitchFamily="34" charset="0"/>
                </a:rPr>
                <a:t> </a:t>
              </a:r>
              <a:r>
                <a:rPr lang="en-US" sz="1600" b="1" baseline="30000" dirty="0" smtClean="0">
                  <a:solidFill>
                    <a:srgbClr val="0033CC"/>
                  </a:solidFill>
                  <a:latin typeface="Verdana" pitchFamily="34" charset="0"/>
                  <a:ea typeface="Verdana" pitchFamily="34" charset="0"/>
                  <a:cs typeface="Verdana" pitchFamily="34" charset="0"/>
                </a:rPr>
                <a:t>Sustainable development for Cambodia</a:t>
              </a:r>
              <a:endParaRPr lang="en-US" sz="1600" b="1" dirty="0">
                <a:solidFill>
                  <a:srgbClr val="0033CC"/>
                </a:solidFill>
                <a:latin typeface="Verdana" pitchFamily="34" charset="0"/>
                <a:ea typeface="Verdana" pitchFamily="34" charset="0"/>
                <a:cs typeface="Verdana" pitchFamily="34" charset="0"/>
              </a:endParaRPr>
            </a:p>
          </p:txBody>
        </p:sp>
        <p:sp>
          <p:nvSpPr>
            <p:cNvPr id="14" name="Rectangle 13"/>
            <p:cNvSpPr/>
            <p:nvPr/>
          </p:nvSpPr>
          <p:spPr>
            <a:xfrm>
              <a:off x="0" y="5790724"/>
              <a:ext cx="9144000" cy="76295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anchor="ctr"/>
            <a:lstStyle/>
            <a:p>
              <a:pPr algn="ctr">
                <a:defRPr/>
              </a:pPr>
              <a:endParaRPr lang="en-US" sz="1600" dirty="0">
                <a:solidFill>
                  <a:srgbClr val="0033CC"/>
                </a:solidFill>
              </a:endParaRPr>
            </a:p>
            <a:p>
              <a:pPr algn="ctr">
                <a:defRPr/>
              </a:pPr>
              <a:endParaRPr lang="en-US" sz="1600" dirty="0">
                <a:solidFill>
                  <a:srgbClr val="0033CC"/>
                </a:solidFill>
              </a:endParaRPr>
            </a:p>
          </p:txBody>
        </p:sp>
        <p:pic>
          <p:nvPicPr>
            <p:cNvPr id="15" name="Picture 10" descr="CCC-logo-small.jpg"/>
            <p:cNvPicPr>
              <a:picLocks noChangeAspect="1"/>
            </p:cNvPicPr>
            <p:nvPr/>
          </p:nvPicPr>
          <p:blipFill>
            <a:blip r:embed="rId3"/>
            <a:srcRect/>
            <a:stretch>
              <a:fillRect/>
            </a:stretch>
          </p:blipFill>
          <p:spPr bwMode="auto">
            <a:xfrm>
              <a:off x="45720" y="5862162"/>
              <a:ext cx="1783080" cy="635793"/>
            </a:xfrm>
            <a:prstGeom prst="rect">
              <a:avLst/>
            </a:prstGeom>
            <a:noFill/>
            <a:ln w="9525">
              <a:noFill/>
              <a:miter lim="800000"/>
              <a:headEnd/>
              <a:tailEnd/>
            </a:ln>
          </p:spPr>
        </p:pic>
        <p:pic>
          <p:nvPicPr>
            <p:cNvPr id="16" name="Picture 10" descr="GPP-Small.jpg"/>
            <p:cNvPicPr>
              <a:picLocks noChangeAspect="1"/>
            </p:cNvPicPr>
            <p:nvPr/>
          </p:nvPicPr>
          <p:blipFill>
            <a:blip r:embed="rId4"/>
            <a:srcRect t="903" b="803"/>
            <a:stretch>
              <a:fillRect/>
            </a:stretch>
          </p:blipFill>
          <p:spPr bwMode="auto">
            <a:xfrm>
              <a:off x="8001000" y="5806440"/>
              <a:ext cx="1143000" cy="727234"/>
            </a:xfrm>
            <a:prstGeom prst="rect">
              <a:avLst/>
            </a:prstGeom>
            <a:noFill/>
            <a:ln w="9525">
              <a:noFill/>
              <a:miter lim="800000"/>
              <a:headEnd/>
              <a:tailEnd/>
            </a:ln>
          </p:spPr>
        </p:pic>
      </p:grpSp>
      <p:sp>
        <p:nvSpPr>
          <p:cNvPr id="11" name="Content Placeholder 2"/>
          <p:cNvSpPr txBox="1">
            <a:spLocks/>
          </p:cNvSpPr>
          <p:nvPr/>
        </p:nvSpPr>
        <p:spPr bwMode="auto">
          <a:xfrm>
            <a:off x="0" y="-152400"/>
            <a:ext cx="9144000" cy="1066800"/>
          </a:xfrm>
          <a:prstGeom prst="rect">
            <a:avLst/>
          </a:prstGeom>
          <a:solidFill>
            <a:srgbClr val="009900"/>
          </a:solidFill>
          <a:ln>
            <a:noFill/>
          </a:ln>
        </p:spPr>
        <p:txBody>
          <a:bodyPr anchor="ct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spcBef>
                <a:spcPct val="20000"/>
              </a:spcBef>
            </a:pPr>
            <a:endParaRPr lang="en-US" sz="3200" b="1" dirty="0">
              <a:solidFill>
                <a:schemeClr val="bg1"/>
              </a:solidFill>
              <a:latin typeface="Lucida Sans Unicode" pitchFamily="34" charset="0"/>
              <a:ea typeface="MS PGothic" pitchFamily="34" charset="-128"/>
              <a:cs typeface="Lucida Sans Unicode" pitchFamily="34" charset="0"/>
            </a:endParaRPr>
          </a:p>
        </p:txBody>
      </p:sp>
    </p:spTree>
    <p:extLst>
      <p:ext uri="{BB962C8B-B14F-4D97-AF65-F5344CB8AC3E}">
        <p14:creationId xmlns:p14="http://schemas.microsoft.com/office/powerpoint/2010/main" val="13394411"/>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1219200"/>
            <a:ext cx="7943088" cy="5410200"/>
          </a:xfrm>
        </p:spPr>
        <p:txBody>
          <a:bodyPr>
            <a:normAutofit lnSpcReduction="10000"/>
          </a:bodyPr>
          <a:lstStyle/>
          <a:p>
            <a:pPr marL="82296" indent="0">
              <a:buNone/>
            </a:pPr>
            <a:r>
              <a:rPr lang="en-US" dirty="0" smtClean="0"/>
              <a:t>The significant challenges:</a:t>
            </a:r>
            <a:r>
              <a:rPr lang="en-US" sz="1800" dirty="0" smtClean="0"/>
              <a:t> </a:t>
            </a:r>
          </a:p>
          <a:p>
            <a:endParaRPr lang="en-US" dirty="0"/>
          </a:p>
          <a:p>
            <a:r>
              <a:rPr lang="en-US" sz="2400" dirty="0" smtClean="0"/>
              <a:t>NGO </a:t>
            </a:r>
            <a:r>
              <a:rPr lang="en-US" sz="2400" dirty="0"/>
              <a:t>activities are under </a:t>
            </a:r>
            <a:r>
              <a:rPr lang="en-US" sz="2400" dirty="0" smtClean="0"/>
              <a:t>monitored </a:t>
            </a:r>
            <a:r>
              <a:rPr lang="en-US" sz="2400" dirty="0"/>
              <a:t>of </a:t>
            </a:r>
            <a:r>
              <a:rPr lang="en-US" sz="2400" dirty="0" smtClean="0"/>
              <a:t>authority, especially activities at the group such as meeting with community, forum or consultation with other stakeholders. </a:t>
            </a:r>
          </a:p>
          <a:p>
            <a:endParaRPr lang="en-US" sz="2400" dirty="0" smtClean="0"/>
          </a:p>
          <a:p>
            <a:r>
              <a:rPr lang="en-US" sz="2400" dirty="0" smtClean="0"/>
              <a:t>Take </a:t>
            </a:r>
            <a:r>
              <a:rPr lang="en-US" sz="2400" dirty="0"/>
              <a:t>time in preparation documents for MOI </a:t>
            </a:r>
            <a:r>
              <a:rPr lang="en-US" sz="2400" dirty="0" smtClean="0"/>
              <a:t>while we have not clear guidance and </a:t>
            </a:r>
            <a:r>
              <a:rPr lang="en-US" sz="2400" dirty="0"/>
              <a:t>delayed to give permission to implementation the plan. </a:t>
            </a:r>
            <a:endParaRPr lang="en-US" sz="2400" dirty="0" smtClean="0"/>
          </a:p>
          <a:p>
            <a:endParaRPr lang="en-US" sz="2400" dirty="0" smtClean="0"/>
          </a:p>
          <a:p>
            <a:r>
              <a:rPr lang="en-US" sz="2400" dirty="0" smtClean="0"/>
              <a:t>There </a:t>
            </a:r>
            <a:r>
              <a:rPr lang="en-US" sz="2400" dirty="0"/>
              <a:t>are not clear requirements from MOI and sometime their suggestion and requirements are very difference from one to other organization/association.</a:t>
            </a:r>
          </a:p>
        </p:txBody>
      </p:sp>
      <p:sp>
        <p:nvSpPr>
          <p:cNvPr id="4" name="Content Placeholder 2"/>
          <p:cNvSpPr txBox="1">
            <a:spLocks/>
          </p:cNvSpPr>
          <p:nvPr/>
        </p:nvSpPr>
        <p:spPr bwMode="auto">
          <a:xfrm>
            <a:off x="990600" y="0"/>
            <a:ext cx="8153400" cy="1066800"/>
          </a:xfrm>
          <a:prstGeom prst="rect">
            <a:avLst/>
          </a:prstGeom>
          <a:solidFill>
            <a:srgbClr val="009900"/>
          </a:solidFill>
          <a:ln>
            <a:noFill/>
          </a:ln>
        </p:spPr>
        <p:txBody>
          <a:bodyPr anchor="ct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spcBef>
                <a:spcPct val="20000"/>
              </a:spcBef>
            </a:pPr>
            <a:r>
              <a:rPr lang="en-US" sz="3200" b="1" dirty="0" smtClean="0">
                <a:solidFill>
                  <a:schemeClr val="bg1"/>
                </a:solidFill>
                <a:latin typeface="Lucida Sans Unicode" pitchFamily="34" charset="0"/>
                <a:ea typeface="MS PGothic" pitchFamily="34" charset="-128"/>
                <a:cs typeface="Lucida Sans Unicode" pitchFamily="34" charset="0"/>
              </a:rPr>
              <a:t>KEY FINDINGS</a:t>
            </a:r>
            <a:endParaRPr lang="en-US" sz="3200" b="1" dirty="0">
              <a:solidFill>
                <a:schemeClr val="bg1"/>
              </a:solidFill>
              <a:latin typeface="Lucida Sans Unicode" pitchFamily="34" charset="0"/>
              <a:ea typeface="MS PGothic" pitchFamily="34" charset="-128"/>
              <a:cs typeface="Lucida Sans Unicode" pitchFamily="34" charset="0"/>
            </a:endParaRPr>
          </a:p>
        </p:txBody>
      </p:sp>
    </p:spTree>
    <p:extLst>
      <p:ext uri="{BB962C8B-B14F-4D97-AF65-F5344CB8AC3E}">
        <p14:creationId xmlns:p14="http://schemas.microsoft.com/office/powerpoint/2010/main" val="2457744377"/>
      </p:ext>
    </p:extLst>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1219200"/>
            <a:ext cx="7943088" cy="5410200"/>
          </a:xfrm>
        </p:spPr>
        <p:txBody>
          <a:bodyPr>
            <a:normAutofit fontScale="85000" lnSpcReduction="20000"/>
          </a:bodyPr>
          <a:lstStyle/>
          <a:p>
            <a:pPr marL="82296" indent="0">
              <a:buNone/>
            </a:pPr>
            <a:r>
              <a:rPr lang="en-US" sz="3600" dirty="0"/>
              <a:t>S</a:t>
            </a:r>
            <a:r>
              <a:rPr lang="en-US" sz="3600" dirty="0" smtClean="0"/>
              <a:t>pecific </a:t>
            </a:r>
            <a:r>
              <a:rPr lang="en-US" sz="3600" dirty="0"/>
              <a:t>points/articles that affected to CSOs such as</a:t>
            </a:r>
            <a:r>
              <a:rPr lang="en-US" sz="3600" dirty="0" smtClean="0"/>
              <a:t>:</a:t>
            </a:r>
            <a:endParaRPr lang="en-US" dirty="0" smtClean="0"/>
          </a:p>
          <a:p>
            <a:endParaRPr lang="en-US" dirty="0"/>
          </a:p>
          <a:p>
            <a:pPr lvl="0"/>
            <a:r>
              <a:rPr lang="en-US" dirty="0"/>
              <a:t>Article 8, 9, 10, 13, 24, 25, 30, 32, 35, 36</a:t>
            </a:r>
          </a:p>
          <a:p>
            <a:pPr lvl="0"/>
            <a:r>
              <a:rPr lang="en-US" dirty="0"/>
              <a:t>Provincial authority asked one NGO to re-register</a:t>
            </a:r>
          </a:p>
          <a:p>
            <a:pPr lvl="0"/>
            <a:r>
              <a:rPr lang="en-US" dirty="0" smtClean="0"/>
              <a:t>Difference fiscal </a:t>
            </a:r>
            <a:r>
              <a:rPr lang="en-US" dirty="0"/>
              <a:t>year  and hard to produce report on time</a:t>
            </a:r>
          </a:p>
          <a:p>
            <a:pPr lvl="0"/>
            <a:r>
              <a:rPr lang="en-US" dirty="0"/>
              <a:t>The process of recognizing the new director and board were </a:t>
            </a:r>
            <a:r>
              <a:rPr lang="en-US" dirty="0" err="1" smtClean="0"/>
              <a:t>tooke</a:t>
            </a:r>
            <a:r>
              <a:rPr lang="en-US" dirty="0" smtClean="0"/>
              <a:t> </a:t>
            </a:r>
            <a:r>
              <a:rPr lang="en-US" dirty="0"/>
              <a:t>a lot of time and complicated</a:t>
            </a:r>
          </a:p>
          <a:p>
            <a:pPr lvl="0"/>
            <a:r>
              <a:rPr lang="en-US" dirty="0"/>
              <a:t>Advocacy work has to be more caution</a:t>
            </a:r>
          </a:p>
          <a:p>
            <a:pPr lvl="0"/>
            <a:r>
              <a:rPr lang="en-US" dirty="0"/>
              <a:t>The real implementation is difference from the law</a:t>
            </a:r>
          </a:p>
          <a:p>
            <a:pPr lvl="0"/>
            <a:r>
              <a:rPr lang="en-US" dirty="0"/>
              <a:t>The word “neutrality” can be interpreted in difference ways </a:t>
            </a:r>
          </a:p>
        </p:txBody>
      </p:sp>
      <p:sp>
        <p:nvSpPr>
          <p:cNvPr id="4" name="Content Placeholder 2"/>
          <p:cNvSpPr txBox="1">
            <a:spLocks/>
          </p:cNvSpPr>
          <p:nvPr/>
        </p:nvSpPr>
        <p:spPr bwMode="auto">
          <a:xfrm>
            <a:off x="990600" y="0"/>
            <a:ext cx="8153400" cy="1066800"/>
          </a:xfrm>
          <a:prstGeom prst="rect">
            <a:avLst/>
          </a:prstGeom>
          <a:solidFill>
            <a:srgbClr val="009900"/>
          </a:solidFill>
          <a:ln>
            <a:noFill/>
          </a:ln>
        </p:spPr>
        <p:txBody>
          <a:bodyPr anchor="ct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spcBef>
                <a:spcPct val="20000"/>
              </a:spcBef>
            </a:pPr>
            <a:r>
              <a:rPr lang="en-US" sz="3200" b="1" dirty="0" smtClean="0">
                <a:solidFill>
                  <a:schemeClr val="bg1"/>
                </a:solidFill>
                <a:latin typeface="Lucida Sans Unicode" pitchFamily="34" charset="0"/>
                <a:ea typeface="MS PGothic" pitchFamily="34" charset="-128"/>
                <a:cs typeface="Lucida Sans Unicode" pitchFamily="34" charset="0"/>
              </a:rPr>
              <a:t>KEY FINDINGS</a:t>
            </a:r>
            <a:endParaRPr lang="en-US" sz="3200" b="1" dirty="0">
              <a:solidFill>
                <a:schemeClr val="bg1"/>
              </a:solidFill>
              <a:latin typeface="Lucida Sans Unicode" pitchFamily="34" charset="0"/>
              <a:ea typeface="MS PGothic" pitchFamily="34" charset="-128"/>
              <a:cs typeface="Lucida Sans Unicode" pitchFamily="34" charset="0"/>
            </a:endParaRPr>
          </a:p>
        </p:txBody>
      </p:sp>
    </p:spTree>
    <p:extLst>
      <p:ext uri="{BB962C8B-B14F-4D97-AF65-F5344CB8AC3E}">
        <p14:creationId xmlns:p14="http://schemas.microsoft.com/office/powerpoint/2010/main" val="3627100235"/>
      </p:ext>
    </p:extLst>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1219200"/>
            <a:ext cx="7943088" cy="5410200"/>
          </a:xfrm>
        </p:spPr>
        <p:txBody>
          <a:bodyPr>
            <a:normAutofit fontScale="85000" lnSpcReduction="20000"/>
          </a:bodyPr>
          <a:lstStyle/>
          <a:p>
            <a:pPr marL="82296" indent="0">
              <a:buNone/>
            </a:pPr>
            <a:r>
              <a:rPr lang="en-US" sz="3600" dirty="0"/>
              <a:t>S</a:t>
            </a:r>
            <a:r>
              <a:rPr lang="en-US" sz="3600" dirty="0" smtClean="0"/>
              <a:t>pecific </a:t>
            </a:r>
            <a:r>
              <a:rPr lang="en-US" sz="3600" dirty="0"/>
              <a:t>points/articles that affected to CSOs such as</a:t>
            </a:r>
            <a:r>
              <a:rPr lang="en-US" sz="3600" dirty="0" smtClean="0"/>
              <a:t>:</a:t>
            </a:r>
            <a:endParaRPr lang="en-US" dirty="0" smtClean="0"/>
          </a:p>
          <a:p>
            <a:endParaRPr lang="en-US" dirty="0"/>
          </a:p>
          <a:p>
            <a:pPr lvl="0"/>
            <a:r>
              <a:rPr lang="en-US" dirty="0"/>
              <a:t>Restriction “freedom of expression”</a:t>
            </a:r>
          </a:p>
          <a:p>
            <a:pPr lvl="0"/>
            <a:r>
              <a:rPr lang="en-US" dirty="0"/>
              <a:t>The issue “Situation room”</a:t>
            </a:r>
          </a:p>
          <a:p>
            <a:pPr lvl="0"/>
            <a:r>
              <a:rPr lang="en-US" dirty="0"/>
              <a:t>The report always in English while MOI need in Khmer</a:t>
            </a:r>
          </a:p>
          <a:p>
            <a:pPr lvl="0"/>
            <a:r>
              <a:rPr lang="en-US" dirty="0"/>
              <a:t>Submission of bank account which violate the integrity of NGO</a:t>
            </a:r>
          </a:p>
          <a:p>
            <a:pPr lvl="0"/>
            <a:r>
              <a:rPr lang="en-US" dirty="0"/>
              <a:t>Sometime NGOs has been coloring by </a:t>
            </a:r>
            <a:r>
              <a:rPr lang="en-US" dirty="0" smtClean="0"/>
              <a:t>authority as a “pro-</a:t>
            </a:r>
            <a:r>
              <a:rPr lang="en-US" dirty="0" err="1" smtClean="0"/>
              <a:t>oppositon</a:t>
            </a:r>
            <a:r>
              <a:rPr lang="en-US" dirty="0" smtClean="0"/>
              <a:t>” </a:t>
            </a:r>
            <a:endParaRPr lang="en-US" dirty="0"/>
          </a:p>
          <a:p>
            <a:pPr lvl="0"/>
            <a:r>
              <a:rPr lang="en-US" dirty="0" smtClean="0"/>
              <a:t>Risky in </a:t>
            </a:r>
            <a:r>
              <a:rPr lang="en-US" dirty="0" err="1" smtClean="0"/>
              <a:t>submiting</a:t>
            </a:r>
            <a:r>
              <a:rPr lang="en-US" dirty="0" smtClean="0"/>
              <a:t> </a:t>
            </a:r>
            <a:r>
              <a:rPr lang="en-US" dirty="0"/>
              <a:t>bank account, source of funding and detail financial report</a:t>
            </a:r>
          </a:p>
          <a:p>
            <a:pPr lvl="0"/>
            <a:r>
              <a:rPr lang="en-US" dirty="0"/>
              <a:t>Stricter enforcement of tax compliance </a:t>
            </a:r>
          </a:p>
        </p:txBody>
      </p:sp>
      <p:sp>
        <p:nvSpPr>
          <p:cNvPr id="4" name="Content Placeholder 2"/>
          <p:cNvSpPr txBox="1">
            <a:spLocks/>
          </p:cNvSpPr>
          <p:nvPr/>
        </p:nvSpPr>
        <p:spPr bwMode="auto">
          <a:xfrm>
            <a:off x="990600" y="0"/>
            <a:ext cx="8153400" cy="1066800"/>
          </a:xfrm>
          <a:prstGeom prst="rect">
            <a:avLst/>
          </a:prstGeom>
          <a:solidFill>
            <a:srgbClr val="009900"/>
          </a:solidFill>
          <a:ln>
            <a:noFill/>
          </a:ln>
        </p:spPr>
        <p:txBody>
          <a:bodyPr anchor="ct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spcBef>
                <a:spcPct val="20000"/>
              </a:spcBef>
            </a:pPr>
            <a:r>
              <a:rPr lang="en-US" sz="3200" b="1" dirty="0" smtClean="0">
                <a:solidFill>
                  <a:schemeClr val="bg1"/>
                </a:solidFill>
                <a:latin typeface="Lucida Sans Unicode" pitchFamily="34" charset="0"/>
                <a:ea typeface="MS PGothic" pitchFamily="34" charset="-128"/>
                <a:cs typeface="Lucida Sans Unicode" pitchFamily="34" charset="0"/>
              </a:rPr>
              <a:t>KEY FINDINGS</a:t>
            </a:r>
            <a:endParaRPr lang="en-US" sz="3200" b="1" dirty="0">
              <a:solidFill>
                <a:schemeClr val="bg1"/>
              </a:solidFill>
              <a:latin typeface="Lucida Sans Unicode" pitchFamily="34" charset="0"/>
              <a:ea typeface="MS PGothic" pitchFamily="34" charset="-128"/>
              <a:cs typeface="Lucida Sans Unicode" pitchFamily="34" charset="0"/>
            </a:endParaRPr>
          </a:p>
        </p:txBody>
      </p:sp>
    </p:spTree>
    <p:extLst>
      <p:ext uri="{BB962C8B-B14F-4D97-AF65-F5344CB8AC3E}">
        <p14:creationId xmlns:p14="http://schemas.microsoft.com/office/powerpoint/2010/main" val="4182147216"/>
      </p:ext>
    </p:extLst>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bwMode="auto">
          <a:xfrm>
            <a:off x="990600" y="0"/>
            <a:ext cx="8153400" cy="1066800"/>
          </a:xfrm>
          <a:prstGeom prst="rect">
            <a:avLst/>
          </a:prstGeom>
          <a:solidFill>
            <a:srgbClr val="009900"/>
          </a:solidFill>
          <a:ln>
            <a:noFill/>
          </a:ln>
        </p:spPr>
        <p:txBody>
          <a:bodyPr anchor="ct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spcBef>
                <a:spcPct val="20000"/>
              </a:spcBef>
            </a:pPr>
            <a:r>
              <a:rPr lang="en-US" sz="3200" b="1" dirty="0" smtClean="0">
                <a:solidFill>
                  <a:schemeClr val="bg1"/>
                </a:solidFill>
                <a:latin typeface="Lucida Sans Unicode" pitchFamily="34" charset="0"/>
                <a:ea typeface="MS PGothic" pitchFamily="34" charset="-128"/>
                <a:cs typeface="Lucida Sans Unicode" pitchFamily="34" charset="0"/>
              </a:rPr>
              <a:t>KEY FINDINGS</a:t>
            </a:r>
            <a:endParaRPr lang="en-US" sz="3200" b="1" dirty="0">
              <a:solidFill>
                <a:schemeClr val="bg1"/>
              </a:solidFill>
              <a:latin typeface="Lucida Sans Unicode" pitchFamily="34" charset="0"/>
              <a:ea typeface="MS PGothic" pitchFamily="34" charset="-128"/>
              <a:cs typeface="Lucida Sans Unicode" pitchFamily="34" charset="0"/>
            </a:endParaRPr>
          </a:p>
        </p:txBody>
      </p:sp>
      <p:graphicFrame>
        <p:nvGraphicFramePr>
          <p:cNvPr id="4" name="Chart 3"/>
          <p:cNvGraphicFramePr/>
          <p:nvPr>
            <p:extLst>
              <p:ext uri="{D42A27DB-BD31-4B8C-83A1-F6EECF244321}">
                <p14:modId xmlns:p14="http://schemas.microsoft.com/office/powerpoint/2010/main" val="4037155177"/>
              </p:ext>
            </p:extLst>
          </p:nvPr>
        </p:nvGraphicFramePr>
        <p:xfrm>
          <a:off x="1143000" y="1219200"/>
          <a:ext cx="7848600" cy="5486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63904251"/>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1219200"/>
            <a:ext cx="7943088" cy="5486400"/>
          </a:xfrm>
        </p:spPr>
        <p:txBody>
          <a:bodyPr>
            <a:normAutofit fontScale="70000" lnSpcReduction="20000"/>
          </a:bodyPr>
          <a:lstStyle/>
          <a:p>
            <a:pPr marL="82296" indent="0">
              <a:buNone/>
            </a:pPr>
            <a:r>
              <a:rPr lang="en-US" sz="3600" dirty="0"/>
              <a:t>S</a:t>
            </a:r>
            <a:r>
              <a:rPr lang="en-US" sz="3600" dirty="0" smtClean="0"/>
              <a:t>pecific cases </a:t>
            </a:r>
            <a:r>
              <a:rPr lang="en-US" sz="3600" dirty="0"/>
              <a:t>that </a:t>
            </a:r>
            <a:r>
              <a:rPr lang="en-US" sz="3600" dirty="0" smtClean="0"/>
              <a:t>happened </a:t>
            </a:r>
            <a:r>
              <a:rPr lang="en-US" sz="3600" dirty="0"/>
              <a:t>to CSOs such as</a:t>
            </a:r>
            <a:r>
              <a:rPr lang="en-US" sz="3600" dirty="0" smtClean="0"/>
              <a:t>:</a:t>
            </a:r>
            <a:endParaRPr lang="en-US" dirty="0" smtClean="0"/>
          </a:p>
          <a:p>
            <a:endParaRPr lang="en-US" dirty="0"/>
          </a:p>
          <a:p>
            <a:r>
              <a:rPr lang="en-US" dirty="0"/>
              <a:t>Authority came to visit office and asked for report and some relevant </a:t>
            </a:r>
            <a:r>
              <a:rPr lang="en-US" dirty="0" smtClean="0"/>
              <a:t>documents.  Blocked </a:t>
            </a:r>
            <a:r>
              <a:rPr lang="en-US" dirty="0"/>
              <a:t>some </a:t>
            </a:r>
            <a:r>
              <a:rPr lang="en-US" dirty="0" smtClean="0"/>
              <a:t>activities </a:t>
            </a:r>
            <a:r>
              <a:rPr lang="en-US" dirty="0"/>
              <a:t>at the ground and all activities have </a:t>
            </a:r>
            <a:r>
              <a:rPr lang="en-US" dirty="0" smtClean="0"/>
              <a:t>monitored</a:t>
            </a:r>
            <a:endParaRPr lang="en-US" dirty="0"/>
          </a:p>
          <a:p>
            <a:pPr lvl="0"/>
            <a:r>
              <a:rPr lang="en-US" dirty="0" smtClean="0"/>
              <a:t>Local </a:t>
            </a:r>
            <a:r>
              <a:rPr lang="en-US" dirty="0"/>
              <a:t>authority not allow to use word “community” unless those communities official registered and recognized by government </a:t>
            </a:r>
          </a:p>
          <a:p>
            <a:pPr lvl="0"/>
            <a:r>
              <a:rPr lang="en-US" dirty="0"/>
              <a:t>The law require only inform to ministry if any change happen in organization such as board director, director….but in practices, </a:t>
            </a:r>
            <a:r>
              <a:rPr lang="en-US" dirty="0" smtClean="0"/>
              <a:t>require </a:t>
            </a:r>
            <a:r>
              <a:rPr lang="en-US" dirty="0"/>
              <a:t>to get recognition from ministry</a:t>
            </a:r>
          </a:p>
          <a:p>
            <a:pPr lvl="0"/>
            <a:r>
              <a:rPr lang="en-US" dirty="0" smtClean="0"/>
              <a:t>Difficult </a:t>
            </a:r>
            <a:r>
              <a:rPr lang="en-US" dirty="0"/>
              <a:t>to update by-law based on the ways we work and the process seems to be demanding to what MOI wants rather than nature of NGO works. MOI review and change everything and make more complicated. </a:t>
            </a:r>
          </a:p>
          <a:p>
            <a:pPr lvl="0"/>
            <a:r>
              <a:rPr lang="en-US" dirty="0"/>
              <a:t>One organization was asked by provincial governor to re-register upon the </a:t>
            </a:r>
            <a:r>
              <a:rPr lang="en-US" dirty="0" smtClean="0"/>
              <a:t>LANGO</a:t>
            </a:r>
            <a:endParaRPr lang="en-US" dirty="0"/>
          </a:p>
        </p:txBody>
      </p:sp>
      <p:sp>
        <p:nvSpPr>
          <p:cNvPr id="4" name="Content Placeholder 2"/>
          <p:cNvSpPr txBox="1">
            <a:spLocks/>
          </p:cNvSpPr>
          <p:nvPr/>
        </p:nvSpPr>
        <p:spPr bwMode="auto">
          <a:xfrm>
            <a:off x="990600" y="0"/>
            <a:ext cx="8153400" cy="1066800"/>
          </a:xfrm>
          <a:prstGeom prst="rect">
            <a:avLst/>
          </a:prstGeom>
          <a:solidFill>
            <a:srgbClr val="009900"/>
          </a:solidFill>
          <a:ln>
            <a:noFill/>
          </a:ln>
        </p:spPr>
        <p:txBody>
          <a:bodyPr anchor="ct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spcBef>
                <a:spcPct val="20000"/>
              </a:spcBef>
            </a:pPr>
            <a:r>
              <a:rPr lang="en-US" sz="3200" b="1" dirty="0" smtClean="0">
                <a:solidFill>
                  <a:schemeClr val="bg1"/>
                </a:solidFill>
                <a:latin typeface="Lucida Sans Unicode" pitchFamily="34" charset="0"/>
                <a:ea typeface="MS PGothic" pitchFamily="34" charset="-128"/>
                <a:cs typeface="Lucida Sans Unicode" pitchFamily="34" charset="0"/>
              </a:rPr>
              <a:t>KEY FINDINGS</a:t>
            </a:r>
            <a:endParaRPr lang="en-US" sz="3200" b="1" dirty="0">
              <a:solidFill>
                <a:schemeClr val="bg1"/>
              </a:solidFill>
              <a:latin typeface="Lucida Sans Unicode" pitchFamily="34" charset="0"/>
              <a:ea typeface="MS PGothic" pitchFamily="34" charset="-128"/>
              <a:cs typeface="Lucida Sans Unicode" pitchFamily="34" charset="0"/>
            </a:endParaRPr>
          </a:p>
        </p:txBody>
      </p:sp>
    </p:spTree>
    <p:extLst>
      <p:ext uri="{BB962C8B-B14F-4D97-AF65-F5344CB8AC3E}">
        <p14:creationId xmlns:p14="http://schemas.microsoft.com/office/powerpoint/2010/main" val="1351730266"/>
      </p:ext>
    </p:extLst>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bwMode="auto">
          <a:xfrm>
            <a:off x="990600" y="0"/>
            <a:ext cx="8153400" cy="1066800"/>
          </a:xfrm>
          <a:prstGeom prst="rect">
            <a:avLst/>
          </a:prstGeom>
          <a:solidFill>
            <a:srgbClr val="009900"/>
          </a:solidFill>
          <a:ln>
            <a:noFill/>
          </a:ln>
        </p:spPr>
        <p:txBody>
          <a:bodyPr anchor="ct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spcBef>
                <a:spcPct val="20000"/>
              </a:spcBef>
            </a:pPr>
            <a:r>
              <a:rPr lang="en-US" sz="3200" b="1" dirty="0" smtClean="0">
                <a:solidFill>
                  <a:schemeClr val="bg1"/>
                </a:solidFill>
                <a:latin typeface="Lucida Sans Unicode" pitchFamily="34" charset="0"/>
                <a:ea typeface="MS PGothic" pitchFamily="34" charset="-128"/>
                <a:cs typeface="Lucida Sans Unicode" pitchFamily="34" charset="0"/>
              </a:rPr>
              <a:t>KEY FINDINGS</a:t>
            </a:r>
            <a:endParaRPr lang="en-US" sz="3200" b="1" dirty="0">
              <a:solidFill>
                <a:schemeClr val="bg1"/>
              </a:solidFill>
              <a:latin typeface="Lucida Sans Unicode" pitchFamily="34" charset="0"/>
              <a:ea typeface="MS PGothic" pitchFamily="34" charset="-128"/>
              <a:cs typeface="Lucida Sans Unicode" pitchFamily="34" charset="0"/>
            </a:endParaRPr>
          </a:p>
        </p:txBody>
      </p:sp>
      <p:graphicFrame>
        <p:nvGraphicFramePr>
          <p:cNvPr id="5" name="Chart 4"/>
          <p:cNvGraphicFramePr/>
          <p:nvPr>
            <p:extLst>
              <p:ext uri="{D42A27DB-BD31-4B8C-83A1-F6EECF244321}">
                <p14:modId xmlns:p14="http://schemas.microsoft.com/office/powerpoint/2010/main" val="2894206715"/>
              </p:ext>
            </p:extLst>
          </p:nvPr>
        </p:nvGraphicFramePr>
        <p:xfrm>
          <a:off x="1143000" y="1219200"/>
          <a:ext cx="7848600" cy="5486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61913060"/>
      </p:ext>
    </p:extLst>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1219200"/>
            <a:ext cx="7943088" cy="5486400"/>
          </a:xfrm>
        </p:spPr>
        <p:txBody>
          <a:bodyPr>
            <a:normAutofit fontScale="62500" lnSpcReduction="20000"/>
          </a:bodyPr>
          <a:lstStyle/>
          <a:p>
            <a:pPr marL="82296" indent="0">
              <a:buNone/>
            </a:pPr>
            <a:r>
              <a:rPr lang="en-US" sz="3600" dirty="0" smtClean="0"/>
              <a:t>Recommendations to address LANGO’s issue:</a:t>
            </a:r>
            <a:endParaRPr lang="en-US" dirty="0" smtClean="0"/>
          </a:p>
          <a:p>
            <a:endParaRPr lang="en-US" dirty="0"/>
          </a:p>
          <a:p>
            <a:pPr lvl="0"/>
            <a:r>
              <a:rPr lang="en-US" dirty="0"/>
              <a:t>CSOs and government should sit together to discuss and find best solution to respond to the LANGO’s issues</a:t>
            </a:r>
          </a:p>
          <a:p>
            <a:pPr lvl="0"/>
            <a:r>
              <a:rPr lang="en-US" dirty="0"/>
              <a:t>Should explain the meaning of some articles and it’s definition “article 35”</a:t>
            </a:r>
          </a:p>
          <a:p>
            <a:pPr lvl="0"/>
            <a:r>
              <a:rPr lang="en-US" dirty="0"/>
              <a:t>NGOs should comply with this law in order to strengthen rule of law</a:t>
            </a:r>
          </a:p>
          <a:p>
            <a:pPr lvl="0"/>
            <a:r>
              <a:rPr lang="en-US" dirty="0"/>
              <a:t>MOI should conduct awareness raising and present the requirements of LANGO and implementing procedure</a:t>
            </a:r>
          </a:p>
          <a:p>
            <a:pPr lvl="0"/>
            <a:r>
              <a:rPr lang="en-US" dirty="0"/>
              <a:t>NGO should raise awareness on LANGO and working with expert organization or law firm to ensure the compliance to this law</a:t>
            </a:r>
          </a:p>
          <a:p>
            <a:pPr lvl="0"/>
            <a:r>
              <a:rPr lang="en-US" dirty="0"/>
              <a:t>CSO should have a clear structure and representative to debate with government on CSO’s issues and set up a mechanism for dealing with relevant matter</a:t>
            </a:r>
          </a:p>
          <a:p>
            <a:pPr lvl="0"/>
            <a:r>
              <a:rPr lang="en-US" dirty="0"/>
              <a:t>Government should develop a clear procedure and focal person for dealing with LANGO’s implication</a:t>
            </a:r>
          </a:p>
          <a:p>
            <a:r>
              <a:rPr lang="en-US" dirty="0"/>
              <a:t>CSOs should keep tracking closely and share experiences across NGO community and keep pressure on the government</a:t>
            </a:r>
          </a:p>
        </p:txBody>
      </p:sp>
      <p:sp>
        <p:nvSpPr>
          <p:cNvPr id="4" name="Content Placeholder 2"/>
          <p:cNvSpPr txBox="1">
            <a:spLocks/>
          </p:cNvSpPr>
          <p:nvPr/>
        </p:nvSpPr>
        <p:spPr bwMode="auto">
          <a:xfrm>
            <a:off x="990600" y="0"/>
            <a:ext cx="8153400" cy="1066800"/>
          </a:xfrm>
          <a:prstGeom prst="rect">
            <a:avLst/>
          </a:prstGeom>
          <a:solidFill>
            <a:srgbClr val="009900"/>
          </a:solidFill>
          <a:ln>
            <a:noFill/>
          </a:ln>
        </p:spPr>
        <p:txBody>
          <a:bodyPr anchor="ct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spcBef>
                <a:spcPct val="20000"/>
              </a:spcBef>
            </a:pPr>
            <a:r>
              <a:rPr lang="en-US" sz="3200" b="1" dirty="0" smtClean="0">
                <a:solidFill>
                  <a:schemeClr val="bg1"/>
                </a:solidFill>
                <a:latin typeface="Lucida Sans Unicode" pitchFamily="34" charset="0"/>
                <a:ea typeface="MS PGothic" pitchFamily="34" charset="-128"/>
                <a:cs typeface="Lucida Sans Unicode" pitchFamily="34" charset="0"/>
              </a:rPr>
              <a:t>KEY FINDINGS</a:t>
            </a:r>
            <a:endParaRPr lang="en-US" sz="3200" b="1" dirty="0">
              <a:solidFill>
                <a:schemeClr val="bg1"/>
              </a:solidFill>
              <a:latin typeface="Lucida Sans Unicode" pitchFamily="34" charset="0"/>
              <a:ea typeface="MS PGothic" pitchFamily="34" charset="-128"/>
              <a:cs typeface="Lucida Sans Unicode" pitchFamily="34" charset="0"/>
            </a:endParaRPr>
          </a:p>
        </p:txBody>
      </p:sp>
    </p:spTree>
    <p:extLst>
      <p:ext uri="{BB962C8B-B14F-4D97-AF65-F5344CB8AC3E}">
        <p14:creationId xmlns:p14="http://schemas.microsoft.com/office/powerpoint/2010/main" val="1055139209"/>
      </p:ext>
    </p:extLst>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1219200"/>
            <a:ext cx="7943088" cy="5486400"/>
          </a:xfrm>
        </p:spPr>
        <p:txBody>
          <a:bodyPr>
            <a:normAutofit fontScale="55000" lnSpcReduction="20000"/>
          </a:bodyPr>
          <a:lstStyle/>
          <a:p>
            <a:pPr marL="82296" indent="0">
              <a:buNone/>
            </a:pPr>
            <a:r>
              <a:rPr lang="en-US" sz="3600" dirty="0" smtClean="0"/>
              <a:t>Recommendations to address LANGO’s issue:</a:t>
            </a:r>
            <a:endParaRPr lang="en-US" dirty="0" smtClean="0"/>
          </a:p>
          <a:p>
            <a:endParaRPr lang="en-US" dirty="0"/>
          </a:p>
          <a:p>
            <a:pPr lvl="0"/>
            <a:r>
              <a:rPr lang="en-US" dirty="0"/>
              <a:t>Asking to delay the implementation of LANGO</a:t>
            </a:r>
          </a:p>
          <a:p>
            <a:pPr lvl="0"/>
            <a:r>
              <a:rPr lang="en-US" dirty="0"/>
              <a:t>Clear mechanism and supportive factor must be in place</a:t>
            </a:r>
          </a:p>
          <a:p>
            <a:pPr lvl="0"/>
            <a:r>
              <a:rPr lang="en-US" dirty="0"/>
              <a:t>Seek further clarification from </a:t>
            </a:r>
            <a:r>
              <a:rPr lang="en-US" dirty="0" err="1"/>
              <a:t>MoI</a:t>
            </a:r>
            <a:r>
              <a:rPr lang="en-US" dirty="0"/>
              <a:t> on Article 10 on how to handle the requirement of bank for letter of acknowledgement of leadership change when no such letter is required to be issued by </a:t>
            </a:r>
            <a:r>
              <a:rPr lang="en-US" dirty="0" err="1"/>
              <a:t>MoI</a:t>
            </a:r>
            <a:r>
              <a:rPr lang="en-US" dirty="0"/>
              <a:t> under this law.</a:t>
            </a:r>
          </a:p>
          <a:p>
            <a:pPr lvl="0"/>
            <a:r>
              <a:rPr lang="en-US" dirty="0"/>
              <a:t>The government should listen to what CSOs concerns and take action to address those challenges</a:t>
            </a:r>
          </a:p>
          <a:p>
            <a:pPr lvl="0"/>
            <a:r>
              <a:rPr lang="en-US" dirty="0"/>
              <a:t>The government should use this law with transparency to avoid tending on political trend</a:t>
            </a:r>
          </a:p>
          <a:p>
            <a:pPr lvl="0"/>
            <a:r>
              <a:rPr lang="en-US" dirty="0"/>
              <a:t>Should have “one window service” for NGO registration, report in a transparence manner and especially create a system/channel that NGOs can communicate in more effective way in complying with LANGO</a:t>
            </a:r>
          </a:p>
          <a:p>
            <a:pPr lvl="0"/>
            <a:r>
              <a:rPr lang="en-US" dirty="0"/>
              <a:t>NGO and Government should meet annual basic to reflect LANGO practices </a:t>
            </a:r>
          </a:p>
          <a:p>
            <a:pPr lvl="0"/>
            <a:r>
              <a:rPr lang="en-US" dirty="0"/>
              <a:t>LANGO need to be amended to provide enabling space for CSOs to work with integrity</a:t>
            </a:r>
          </a:p>
          <a:p>
            <a:r>
              <a:rPr lang="en-US" dirty="0"/>
              <a:t>Asking </a:t>
            </a:r>
            <a:r>
              <a:rPr lang="en-US" dirty="0" err="1"/>
              <a:t>MoI</a:t>
            </a:r>
            <a:r>
              <a:rPr lang="en-US" dirty="0"/>
              <a:t> to inform to local authority to not demand NGO fulfill their obligation more than the law required.</a:t>
            </a:r>
          </a:p>
        </p:txBody>
      </p:sp>
      <p:sp>
        <p:nvSpPr>
          <p:cNvPr id="4" name="Content Placeholder 2"/>
          <p:cNvSpPr txBox="1">
            <a:spLocks/>
          </p:cNvSpPr>
          <p:nvPr/>
        </p:nvSpPr>
        <p:spPr bwMode="auto">
          <a:xfrm>
            <a:off x="990600" y="0"/>
            <a:ext cx="8153400" cy="1066800"/>
          </a:xfrm>
          <a:prstGeom prst="rect">
            <a:avLst/>
          </a:prstGeom>
          <a:solidFill>
            <a:srgbClr val="009900"/>
          </a:solidFill>
          <a:ln>
            <a:noFill/>
          </a:ln>
        </p:spPr>
        <p:txBody>
          <a:bodyPr anchor="ct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spcBef>
                <a:spcPct val="20000"/>
              </a:spcBef>
            </a:pPr>
            <a:r>
              <a:rPr lang="en-US" sz="3200" b="1" dirty="0" smtClean="0">
                <a:solidFill>
                  <a:schemeClr val="bg1"/>
                </a:solidFill>
                <a:latin typeface="Lucida Sans Unicode" pitchFamily="34" charset="0"/>
                <a:ea typeface="MS PGothic" pitchFamily="34" charset="-128"/>
                <a:cs typeface="Lucida Sans Unicode" pitchFamily="34" charset="0"/>
              </a:rPr>
              <a:t>KEY FINDINGS</a:t>
            </a:r>
            <a:endParaRPr lang="en-US" sz="3200" b="1" dirty="0">
              <a:solidFill>
                <a:schemeClr val="bg1"/>
              </a:solidFill>
              <a:latin typeface="Lucida Sans Unicode" pitchFamily="34" charset="0"/>
              <a:ea typeface="MS PGothic" pitchFamily="34" charset="-128"/>
              <a:cs typeface="Lucida Sans Unicode" pitchFamily="34" charset="0"/>
            </a:endParaRPr>
          </a:p>
        </p:txBody>
      </p:sp>
    </p:spTree>
    <p:extLst>
      <p:ext uri="{BB962C8B-B14F-4D97-AF65-F5344CB8AC3E}">
        <p14:creationId xmlns:p14="http://schemas.microsoft.com/office/powerpoint/2010/main" val="3749673151"/>
      </p:ext>
    </p:extLst>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8" descr="http://www.bestpicturegallery.com/Angkor-Wat-Cambodia-alidarbac-best-picture-galler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5192" y="1371600"/>
            <a:ext cx="8074925"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Slide Number Placeholder 3"/>
          <p:cNvSpPr>
            <a:spLocks noGrp="1"/>
          </p:cNvSpPr>
          <p:nvPr>
            <p:ph type="sldNum" sz="quarter" idx="12"/>
          </p:nvPr>
        </p:nvSpPr>
        <p:spPr bwMode="auto">
          <a:xfrm>
            <a:off x="3124200" y="6356353"/>
            <a:ext cx="2895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algn="ctr" eaLnBrk="1" hangingPunct="1"/>
            <a:fld id="{BB6FDDE1-0CDF-48D6-A3A4-74EC5CAAD73D}" type="slidenum">
              <a:rPr lang="en-US" smtClean="0">
                <a:solidFill>
                  <a:srgbClr val="FFFFFF"/>
                </a:solidFill>
                <a:latin typeface="Georgia" pitchFamily="18" charset="0"/>
              </a:rPr>
              <a:pPr algn="ctr" eaLnBrk="1" hangingPunct="1"/>
              <a:t>18</a:t>
            </a:fld>
            <a:endParaRPr lang="en-US" smtClean="0">
              <a:solidFill>
                <a:srgbClr val="FFFFFF"/>
              </a:solidFill>
              <a:latin typeface="Georgia" pitchFamily="18" charset="0"/>
            </a:endParaRPr>
          </a:p>
        </p:txBody>
      </p:sp>
      <p:sp>
        <p:nvSpPr>
          <p:cNvPr id="7" name="Content Placeholder 2"/>
          <p:cNvSpPr txBox="1">
            <a:spLocks/>
          </p:cNvSpPr>
          <p:nvPr/>
        </p:nvSpPr>
        <p:spPr bwMode="auto">
          <a:xfrm>
            <a:off x="990600" y="0"/>
            <a:ext cx="8153400" cy="1066800"/>
          </a:xfrm>
          <a:prstGeom prst="rect">
            <a:avLst/>
          </a:prstGeom>
          <a:solidFill>
            <a:srgbClr val="009900"/>
          </a:solidFill>
          <a:ln>
            <a:noFill/>
          </a:ln>
        </p:spPr>
        <p:txBody>
          <a:bodyPr anchor="ct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spcBef>
                <a:spcPct val="20000"/>
              </a:spcBef>
            </a:pPr>
            <a:r>
              <a:rPr lang="en-US" sz="4800" b="1" dirty="0" smtClean="0">
                <a:solidFill>
                  <a:schemeClr val="bg1"/>
                </a:solidFill>
                <a:latin typeface="Lucida Sans Unicode" pitchFamily="34" charset="0"/>
                <a:ea typeface="MS PGothic" pitchFamily="34" charset="-128"/>
                <a:cs typeface="Lucida Sans Unicode" pitchFamily="34" charset="0"/>
              </a:rPr>
              <a:t>THANK YOU</a:t>
            </a:r>
            <a:endParaRPr lang="en-US" sz="4800" b="1" dirty="0">
              <a:solidFill>
                <a:schemeClr val="bg1"/>
              </a:solidFill>
              <a:latin typeface="Lucida Sans Unicode" pitchFamily="34" charset="0"/>
              <a:ea typeface="MS PGothic" pitchFamily="34" charset="-128"/>
              <a:cs typeface="Lucida Sans Unicode" pitchFamily="34" charset="0"/>
            </a:endParaRPr>
          </a:p>
        </p:txBody>
      </p:sp>
    </p:spTree>
    <p:extLst>
      <p:ext uri="{BB962C8B-B14F-4D97-AF65-F5344CB8AC3E}">
        <p14:creationId xmlns:p14="http://schemas.microsoft.com/office/powerpoint/2010/main" val="3908425788"/>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762000" y="1676400"/>
            <a:ext cx="8305800" cy="5016758"/>
          </a:xfrm>
          <a:prstGeom prst="rect">
            <a:avLst/>
          </a:prstGeom>
          <a:noFill/>
          <a:ln>
            <a:noFill/>
          </a:ln>
          <a:extLst/>
        </p:spPr>
        <p:txBody>
          <a:bodyPr wrap="square">
            <a:spAutoFit/>
          </a:bodyPr>
          <a:lstStyle>
            <a:lvl1pPr marL="342900" indent="-342900" eaLnBrk="0" hangingPunct="0">
              <a:defRPr>
                <a:solidFill>
                  <a:schemeClr val="tx1"/>
                </a:solidFill>
                <a:latin typeface="Arial" charset="0"/>
                <a:cs typeface="Arial" charset="0"/>
              </a:defRPr>
            </a:lvl1pPr>
            <a:lvl2pPr marL="790575" indent="-5143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733425" lvl="1" indent="-457200" eaLnBrk="1" hangingPunct="1">
              <a:spcBef>
                <a:spcPts val="1200"/>
              </a:spcBef>
              <a:buFontTx/>
              <a:buChar char="-"/>
            </a:pPr>
            <a:r>
              <a:rPr lang="en-US" sz="2800" dirty="0" smtClean="0">
                <a:latin typeface="Calibri" pitchFamily="34" charset="0"/>
              </a:rPr>
              <a:t>Version 5 adopted by the </a:t>
            </a:r>
            <a:r>
              <a:rPr lang="en-US" sz="2800" dirty="0" err="1" smtClean="0">
                <a:latin typeface="Calibri" pitchFamily="34" charset="0"/>
              </a:rPr>
              <a:t>CoM</a:t>
            </a:r>
            <a:r>
              <a:rPr lang="en-US" sz="2800" dirty="0" smtClean="0">
                <a:latin typeface="Calibri" pitchFamily="34" charset="0"/>
              </a:rPr>
              <a:t> in early June, 2 articles removed</a:t>
            </a:r>
          </a:p>
          <a:p>
            <a:pPr marL="733425" lvl="1" indent="-457200" eaLnBrk="1" hangingPunct="1">
              <a:spcBef>
                <a:spcPts val="1200"/>
              </a:spcBef>
              <a:buFontTx/>
              <a:buChar char="-"/>
            </a:pPr>
            <a:r>
              <a:rPr lang="en-US" sz="2800" dirty="0" smtClean="0">
                <a:latin typeface="Calibri" pitchFamily="34" charset="0"/>
              </a:rPr>
              <a:t>National Assembly </a:t>
            </a:r>
            <a:r>
              <a:rPr lang="en-US" sz="2800" dirty="0">
                <a:latin typeface="Calibri" pitchFamily="34" charset="0"/>
              </a:rPr>
              <a:t>Consultation on LANGO conducted on 08 </a:t>
            </a:r>
            <a:r>
              <a:rPr lang="en-US" sz="2800" dirty="0" smtClean="0">
                <a:latin typeface="Calibri" pitchFamily="34" charset="0"/>
              </a:rPr>
              <a:t>July 2015</a:t>
            </a:r>
          </a:p>
          <a:p>
            <a:pPr marL="733425" lvl="1" indent="-457200" eaLnBrk="1" hangingPunct="1">
              <a:spcBef>
                <a:spcPts val="1200"/>
              </a:spcBef>
              <a:buFontTx/>
              <a:buChar char="-"/>
            </a:pPr>
            <a:r>
              <a:rPr lang="en-US" sz="2800" dirty="0">
                <a:latin typeface="Calibri" pitchFamily="34" charset="0"/>
              </a:rPr>
              <a:t>Version 6 adopted by the NA on 13 July, with slight revisions and senate adopted on 24 July 2015.</a:t>
            </a:r>
          </a:p>
          <a:p>
            <a:pPr marL="733425" lvl="1" indent="-457200" eaLnBrk="1" hangingPunct="1">
              <a:spcBef>
                <a:spcPts val="1200"/>
              </a:spcBef>
              <a:buFontTx/>
              <a:buChar char="-"/>
            </a:pPr>
            <a:r>
              <a:rPr lang="en-US" sz="2800" dirty="0">
                <a:latin typeface="Calibri" pitchFamily="34" charset="0"/>
              </a:rPr>
              <a:t>LANGO was declared by the Constitution Council of Cambodia and signed by the King on 12 August 2015.</a:t>
            </a:r>
          </a:p>
          <a:p>
            <a:pPr marL="733425" lvl="1" indent="-457200" eaLnBrk="1" hangingPunct="1">
              <a:spcBef>
                <a:spcPts val="1200"/>
              </a:spcBef>
              <a:buFontTx/>
              <a:buChar char="-"/>
            </a:pPr>
            <a:endParaRPr lang="en-US" sz="2800" i="1" dirty="0">
              <a:latin typeface="Calibri" pitchFamily="34" charset="0"/>
            </a:endParaRPr>
          </a:p>
        </p:txBody>
      </p:sp>
      <p:sp>
        <p:nvSpPr>
          <p:cNvPr id="5" name="Content Placeholder 2"/>
          <p:cNvSpPr txBox="1">
            <a:spLocks/>
          </p:cNvSpPr>
          <p:nvPr/>
        </p:nvSpPr>
        <p:spPr bwMode="auto">
          <a:xfrm>
            <a:off x="990600" y="0"/>
            <a:ext cx="8153400" cy="1066800"/>
          </a:xfrm>
          <a:prstGeom prst="rect">
            <a:avLst/>
          </a:prstGeom>
          <a:solidFill>
            <a:srgbClr val="009900"/>
          </a:solidFill>
          <a:ln>
            <a:noFill/>
          </a:ln>
        </p:spPr>
        <p:txBody>
          <a:bodyPr anchor="ct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spcBef>
                <a:spcPct val="20000"/>
              </a:spcBef>
            </a:pPr>
            <a:r>
              <a:rPr lang="en-US" sz="3200" b="1" dirty="0" smtClean="0">
                <a:solidFill>
                  <a:schemeClr val="bg1"/>
                </a:solidFill>
                <a:latin typeface="Lucida Sans Unicode" pitchFamily="34" charset="0"/>
                <a:ea typeface="MS PGothic" pitchFamily="34" charset="-128"/>
                <a:cs typeface="Lucida Sans Unicode" pitchFamily="34" charset="0"/>
              </a:rPr>
              <a:t>HISTORY OF LANGO</a:t>
            </a:r>
            <a:endParaRPr lang="en-US" sz="3200" b="1" dirty="0">
              <a:solidFill>
                <a:schemeClr val="bg1"/>
              </a:solidFill>
              <a:latin typeface="Lucida Sans Unicode" pitchFamily="34" charset="0"/>
              <a:ea typeface="MS PGothic" pitchFamily="34" charset="-128"/>
              <a:cs typeface="Lucida Sans Unicode" pitchFamily="34" charset="0"/>
            </a:endParaRPr>
          </a:p>
        </p:txBody>
      </p:sp>
    </p:spTree>
    <p:extLst>
      <p:ext uri="{BB962C8B-B14F-4D97-AF65-F5344CB8AC3E}">
        <p14:creationId xmlns:p14="http://schemas.microsoft.com/office/powerpoint/2010/main" val="1864514057"/>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990600" y="1066800"/>
            <a:ext cx="8153400" cy="5355312"/>
          </a:xfrm>
          <a:prstGeom prst="rect">
            <a:avLst/>
          </a:prstGeom>
          <a:noFill/>
          <a:ln>
            <a:noFill/>
          </a:ln>
          <a:extLst/>
        </p:spPr>
        <p:txBody>
          <a:bodyPr wrap="square">
            <a:spAutoFit/>
          </a:bodyPr>
          <a:lstStyle>
            <a:lvl1pPr marL="342900" indent="-342900" eaLnBrk="0" hangingPunct="0">
              <a:defRPr>
                <a:solidFill>
                  <a:schemeClr val="tx1"/>
                </a:solidFill>
                <a:latin typeface="Arial" charset="0"/>
                <a:cs typeface="Arial" charset="0"/>
              </a:defRPr>
            </a:lvl1pPr>
            <a:lvl2pPr marL="790575" indent="-5143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lvl="0" indent="0"/>
            <a:r>
              <a:rPr lang="en-US" b="1" i="1" dirty="0" smtClean="0"/>
              <a:t>CSO statement on the </a:t>
            </a:r>
            <a:r>
              <a:rPr lang="en-US" b="1" dirty="0"/>
              <a:t>adoption of the Law on Associations and Non-Governmental Organizations </a:t>
            </a:r>
            <a:r>
              <a:rPr lang="en-US" b="1" dirty="0" smtClean="0"/>
              <a:t>[186 endorsed]</a:t>
            </a:r>
            <a:endParaRPr lang="en-US" b="1" i="1" dirty="0"/>
          </a:p>
          <a:p>
            <a:pPr lvl="0"/>
            <a:endParaRPr lang="en-US" b="1" i="1" dirty="0" smtClean="0"/>
          </a:p>
          <a:p>
            <a:pPr marL="0" lvl="0" indent="0"/>
            <a:r>
              <a:rPr lang="en-US" b="1" i="1" dirty="0" smtClean="0"/>
              <a:t>Article </a:t>
            </a:r>
            <a:r>
              <a:rPr lang="en-US" b="1" i="1" dirty="0"/>
              <a:t>8</a:t>
            </a:r>
            <a:r>
              <a:rPr lang="en-US" dirty="0"/>
              <a:t> provides arbitrary authority to the Ministry of Interior to deny the registration of a domestic association or </a:t>
            </a:r>
            <a:r>
              <a:rPr lang="en-US" dirty="0" smtClean="0"/>
              <a:t>NGO</a:t>
            </a:r>
          </a:p>
          <a:p>
            <a:pPr lvl="0"/>
            <a:endParaRPr lang="en-US" b="1" i="1" dirty="0"/>
          </a:p>
          <a:p>
            <a:pPr marL="0" lvl="0" indent="0"/>
            <a:r>
              <a:rPr lang="en-US" b="1" i="1" dirty="0" smtClean="0"/>
              <a:t>Article </a:t>
            </a:r>
            <a:r>
              <a:rPr lang="en-US" b="1" i="1" dirty="0"/>
              <a:t>9</a:t>
            </a:r>
            <a:r>
              <a:rPr lang="en-US" dirty="0"/>
              <a:t> of the LANGO imposes mandatory registration for all domestic associations and NGOs. Onerous registration requirements are stated in other provisions, including article 6. Organizations that are not registered are not allowed to conduct any activity. </a:t>
            </a:r>
            <a:endParaRPr lang="en-US" dirty="0" smtClean="0"/>
          </a:p>
          <a:p>
            <a:pPr lvl="0"/>
            <a:endParaRPr lang="en-US" b="1" i="1" dirty="0"/>
          </a:p>
          <a:p>
            <a:pPr marL="0" lvl="0" indent="0"/>
            <a:r>
              <a:rPr lang="en-US" b="1" i="1" dirty="0" smtClean="0"/>
              <a:t>Article </a:t>
            </a:r>
            <a:r>
              <a:rPr lang="en-US" b="1" i="1" dirty="0"/>
              <a:t>24 </a:t>
            </a:r>
            <a:r>
              <a:rPr lang="en-US" dirty="0"/>
              <a:t>requires all domestic NGOs, foreign associations and foreign NGOs to be neutral toward all political parties in the Kingdom of Cambodia, under the threat of de-registration. </a:t>
            </a:r>
            <a:endParaRPr lang="en-US" dirty="0" smtClean="0"/>
          </a:p>
          <a:p>
            <a:pPr lvl="0"/>
            <a:endParaRPr lang="en-US" b="1" dirty="0"/>
          </a:p>
          <a:p>
            <a:pPr marL="0" lvl="0" indent="0"/>
            <a:r>
              <a:rPr lang="en-US" b="1" dirty="0" smtClean="0"/>
              <a:t>Article </a:t>
            </a:r>
            <a:r>
              <a:rPr lang="en-US" b="1" dirty="0"/>
              <a:t>35</a:t>
            </a:r>
            <a:r>
              <a:rPr lang="en-US" dirty="0"/>
              <a:t> contains vague grounds for termination of memorandum of understanding entered with foreign associations and NGOs. This allows subjective interpretation, which may lead to abuses in cases of activities critical towards the authorities. </a:t>
            </a:r>
          </a:p>
        </p:txBody>
      </p:sp>
      <p:sp>
        <p:nvSpPr>
          <p:cNvPr id="5" name="Content Placeholder 2"/>
          <p:cNvSpPr txBox="1">
            <a:spLocks/>
          </p:cNvSpPr>
          <p:nvPr/>
        </p:nvSpPr>
        <p:spPr bwMode="auto">
          <a:xfrm>
            <a:off x="990600" y="0"/>
            <a:ext cx="8153400" cy="1066800"/>
          </a:xfrm>
          <a:prstGeom prst="rect">
            <a:avLst/>
          </a:prstGeom>
          <a:solidFill>
            <a:srgbClr val="009900"/>
          </a:solidFill>
          <a:ln>
            <a:noFill/>
          </a:ln>
        </p:spPr>
        <p:txBody>
          <a:bodyPr anchor="ct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spcBef>
                <a:spcPct val="20000"/>
              </a:spcBef>
            </a:pPr>
            <a:r>
              <a:rPr lang="en-US" sz="3200" b="1" dirty="0" smtClean="0">
                <a:solidFill>
                  <a:schemeClr val="bg1"/>
                </a:solidFill>
                <a:latin typeface="Lucida Sans Unicode" pitchFamily="34" charset="0"/>
                <a:ea typeface="MS PGothic" pitchFamily="34" charset="-128"/>
                <a:cs typeface="Lucida Sans Unicode" pitchFamily="34" charset="0"/>
              </a:rPr>
              <a:t>CSO STATEMENT ON LANGO</a:t>
            </a:r>
            <a:endParaRPr lang="en-US" sz="3200" b="1" dirty="0">
              <a:solidFill>
                <a:schemeClr val="bg1"/>
              </a:solidFill>
              <a:latin typeface="Lucida Sans Unicode" pitchFamily="34" charset="0"/>
              <a:ea typeface="MS PGothic" pitchFamily="34" charset="-128"/>
              <a:cs typeface="Lucida Sans Unicode" pitchFamily="34" charset="0"/>
            </a:endParaRPr>
          </a:p>
        </p:txBody>
      </p:sp>
    </p:spTree>
    <p:extLst>
      <p:ext uri="{BB962C8B-B14F-4D97-AF65-F5344CB8AC3E}">
        <p14:creationId xmlns:p14="http://schemas.microsoft.com/office/powerpoint/2010/main" val="2454219907"/>
      </p:ext>
    </p:extLst>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990600" y="1066800"/>
            <a:ext cx="8153400" cy="5293757"/>
          </a:xfrm>
          <a:prstGeom prst="rect">
            <a:avLst/>
          </a:prstGeom>
          <a:noFill/>
          <a:ln>
            <a:noFill/>
          </a:ln>
          <a:extLst/>
        </p:spPr>
        <p:txBody>
          <a:bodyPr wrap="square">
            <a:spAutoFit/>
          </a:bodyPr>
          <a:lstStyle>
            <a:lvl1pPr marL="342900" indent="-342900" eaLnBrk="0" hangingPunct="0">
              <a:defRPr>
                <a:solidFill>
                  <a:schemeClr val="tx1"/>
                </a:solidFill>
                <a:latin typeface="Arial" charset="0"/>
                <a:cs typeface="Arial" charset="0"/>
              </a:defRPr>
            </a:lvl1pPr>
            <a:lvl2pPr marL="790575" indent="-5143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lvl="0"/>
            <a:endParaRPr lang="en-US" b="1" i="1" dirty="0" smtClean="0"/>
          </a:p>
          <a:p>
            <a:pPr marL="0" indent="0"/>
            <a:r>
              <a:rPr lang="en-US" sz="2000" dirty="0"/>
              <a:t>From the previous CSO leaders meeting, there were four strategies have been identified in respond to the adaptation of LANGO. Those strategies included: </a:t>
            </a:r>
          </a:p>
          <a:p>
            <a:pPr lvl="0"/>
            <a:endParaRPr lang="en-US" sz="2000" dirty="0" smtClean="0"/>
          </a:p>
          <a:p>
            <a:pPr lvl="0">
              <a:buFont typeface="Arial" pitchFamily="34" charset="0"/>
              <a:buChar char="•"/>
            </a:pPr>
            <a:r>
              <a:rPr lang="en-US" sz="2000" dirty="0" smtClean="0"/>
              <a:t>Monitor </a:t>
            </a:r>
            <a:r>
              <a:rPr lang="en-US" sz="2000" dirty="0"/>
              <a:t>and document LANGO </a:t>
            </a:r>
            <a:r>
              <a:rPr lang="en-US" sz="2000" dirty="0" smtClean="0"/>
              <a:t>cases</a:t>
            </a:r>
          </a:p>
          <a:p>
            <a:pPr lvl="0">
              <a:buFont typeface="Arial" pitchFamily="34" charset="0"/>
              <a:buChar char="•"/>
            </a:pPr>
            <a:r>
              <a:rPr lang="en-US" sz="2000" dirty="0" smtClean="0"/>
              <a:t>Analyze </a:t>
            </a:r>
            <a:r>
              <a:rPr lang="en-US" sz="2000" dirty="0"/>
              <a:t>final version of </a:t>
            </a:r>
            <a:r>
              <a:rPr lang="en-US" sz="2000" dirty="0" smtClean="0"/>
              <a:t>LANGO</a:t>
            </a:r>
          </a:p>
          <a:p>
            <a:pPr lvl="0">
              <a:buFont typeface="Arial" pitchFamily="34" charset="0"/>
              <a:buChar char="•"/>
            </a:pPr>
            <a:r>
              <a:rPr lang="en-US" sz="2000" dirty="0" smtClean="0"/>
              <a:t>Legal </a:t>
            </a:r>
            <a:r>
              <a:rPr lang="en-US" sz="2000" dirty="0"/>
              <a:t>task force on </a:t>
            </a:r>
            <a:r>
              <a:rPr lang="en-US" sz="2000" dirty="0" smtClean="0"/>
              <a:t>LANGO</a:t>
            </a:r>
          </a:p>
          <a:p>
            <a:pPr lvl="0">
              <a:buFont typeface="Arial" pitchFamily="34" charset="0"/>
              <a:buChar char="•"/>
            </a:pPr>
            <a:r>
              <a:rPr lang="en-US" sz="2000" dirty="0" smtClean="0"/>
              <a:t>Propose </a:t>
            </a:r>
            <a:r>
              <a:rPr lang="en-US" sz="2000" dirty="0"/>
              <a:t>for LANGO amendment </a:t>
            </a:r>
            <a:endParaRPr lang="en-US" sz="2000" dirty="0" smtClean="0"/>
          </a:p>
          <a:p>
            <a:pPr marL="0" lvl="0" indent="0"/>
            <a:endParaRPr lang="en-US" sz="2000" dirty="0" smtClean="0"/>
          </a:p>
          <a:p>
            <a:pPr marL="0" lvl="0" indent="0"/>
            <a:r>
              <a:rPr lang="en-US" sz="2000" dirty="0" smtClean="0"/>
              <a:t>The </a:t>
            </a:r>
            <a:r>
              <a:rPr lang="en-US" sz="2000" dirty="0"/>
              <a:t>enactment of LANGO has been monitoring by civil society organizations and some of case related to the implication of LANGO has been recorded. The cases will be used as an argument to the LANGO implication and for proposing amendment of LANGO in the future. The final version of LANGO has been analyzed by expert organizations, the findings and recommendation has been shared to CSOs and other stakeholders.</a:t>
            </a:r>
          </a:p>
        </p:txBody>
      </p:sp>
      <p:sp>
        <p:nvSpPr>
          <p:cNvPr id="5" name="Content Placeholder 2"/>
          <p:cNvSpPr txBox="1">
            <a:spLocks/>
          </p:cNvSpPr>
          <p:nvPr/>
        </p:nvSpPr>
        <p:spPr bwMode="auto">
          <a:xfrm>
            <a:off x="990600" y="0"/>
            <a:ext cx="8153400" cy="1066800"/>
          </a:xfrm>
          <a:prstGeom prst="rect">
            <a:avLst/>
          </a:prstGeom>
          <a:solidFill>
            <a:srgbClr val="009900"/>
          </a:solidFill>
          <a:ln>
            <a:noFill/>
          </a:ln>
        </p:spPr>
        <p:txBody>
          <a:bodyPr anchor="ct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spcBef>
                <a:spcPct val="20000"/>
              </a:spcBef>
            </a:pPr>
            <a:r>
              <a:rPr lang="en-US" sz="3200" b="1" dirty="0" smtClean="0">
                <a:solidFill>
                  <a:schemeClr val="bg1"/>
                </a:solidFill>
                <a:latin typeface="Lucida Sans Unicode" pitchFamily="34" charset="0"/>
                <a:ea typeface="MS PGothic" pitchFamily="34" charset="-128"/>
                <a:cs typeface="Lucida Sans Unicode" pitchFamily="34" charset="0"/>
              </a:rPr>
              <a:t>CSO STRATEGY TOWARD LANGO</a:t>
            </a:r>
            <a:endParaRPr lang="en-US" sz="3200" b="1" dirty="0">
              <a:solidFill>
                <a:schemeClr val="bg1"/>
              </a:solidFill>
              <a:latin typeface="Lucida Sans Unicode" pitchFamily="34" charset="0"/>
              <a:ea typeface="MS PGothic" pitchFamily="34" charset="-128"/>
              <a:cs typeface="Lucida Sans Unicode" pitchFamily="34" charset="0"/>
            </a:endParaRPr>
          </a:p>
        </p:txBody>
      </p:sp>
    </p:spTree>
    <p:extLst>
      <p:ext uri="{BB962C8B-B14F-4D97-AF65-F5344CB8AC3E}">
        <p14:creationId xmlns:p14="http://schemas.microsoft.com/office/powerpoint/2010/main" val="2415497435"/>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990600" y="1066800"/>
            <a:ext cx="8153400" cy="5364995"/>
          </a:xfrm>
          <a:prstGeom prst="rect">
            <a:avLst/>
          </a:prstGeom>
          <a:noFill/>
          <a:ln>
            <a:noFill/>
          </a:ln>
          <a:extLst/>
        </p:spPr>
        <p:txBody>
          <a:bodyPr wrap="square">
            <a:spAutoFit/>
          </a:bodyPr>
          <a:lstStyle>
            <a:lvl1pPr marL="342900" indent="-342900" eaLnBrk="0" hangingPunct="0">
              <a:defRPr>
                <a:solidFill>
                  <a:schemeClr val="tx1"/>
                </a:solidFill>
                <a:latin typeface="Arial" charset="0"/>
                <a:cs typeface="Arial" charset="0"/>
              </a:defRPr>
            </a:lvl1pPr>
            <a:lvl2pPr marL="790575" indent="-5143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lvl="0"/>
            <a:endParaRPr lang="en-US" b="1" i="1" dirty="0" smtClean="0"/>
          </a:p>
          <a:p>
            <a:pPr lvl="0">
              <a:lnSpc>
                <a:spcPts val="2800"/>
              </a:lnSpc>
              <a:buFont typeface="Arial" pitchFamily="34" charset="0"/>
              <a:buChar char="•"/>
            </a:pPr>
            <a:r>
              <a:rPr lang="en-US" sz="2000" dirty="0"/>
              <a:t>Consolidate LANGO cases of CCC and CCHR and collecting other case from CSOs and others. </a:t>
            </a:r>
            <a:endParaRPr lang="en-US" sz="2000" dirty="0" smtClean="0"/>
          </a:p>
          <a:p>
            <a:pPr lvl="0">
              <a:lnSpc>
                <a:spcPts val="2800"/>
              </a:lnSpc>
              <a:buFont typeface="Arial" pitchFamily="34" charset="0"/>
              <a:buChar char="•"/>
            </a:pPr>
            <a:r>
              <a:rPr lang="en-US" sz="2000" dirty="0" smtClean="0"/>
              <a:t>Submit </a:t>
            </a:r>
            <a:r>
              <a:rPr lang="en-US" sz="2000" dirty="0"/>
              <a:t>a letter and propose a meeting </a:t>
            </a:r>
            <a:r>
              <a:rPr lang="en-US" sz="2000" dirty="0" err="1"/>
              <a:t>MoI</a:t>
            </a:r>
            <a:r>
              <a:rPr lang="en-US" sz="2000" dirty="0"/>
              <a:t>. The discussion will focus on template of report, check list of requirements, clarification some unclear points, asking for reservation/ </a:t>
            </a:r>
            <a:r>
              <a:rPr lang="en-US" sz="2000" dirty="0" err="1"/>
              <a:t>compromisation</a:t>
            </a:r>
            <a:r>
              <a:rPr lang="en-US" sz="2000" dirty="0"/>
              <a:t> for some CSOs who not yet comply with the law, set up mechanism for regular meeting…</a:t>
            </a:r>
            <a:r>
              <a:rPr lang="en-US" sz="2000" dirty="0" err="1"/>
              <a:t>ect</a:t>
            </a:r>
            <a:r>
              <a:rPr lang="en-US" sz="2000" dirty="0"/>
              <a:t>. </a:t>
            </a:r>
            <a:endParaRPr lang="en-US" sz="2000" dirty="0" smtClean="0"/>
          </a:p>
          <a:p>
            <a:pPr lvl="0">
              <a:lnSpc>
                <a:spcPts val="2800"/>
              </a:lnSpc>
              <a:buFont typeface="Arial" pitchFamily="34" charset="0"/>
              <a:buChar char="•"/>
            </a:pPr>
            <a:r>
              <a:rPr lang="en-US" sz="2000" dirty="0" smtClean="0"/>
              <a:t>Meeting </a:t>
            </a:r>
            <a:r>
              <a:rPr lang="en-US" sz="2000" dirty="0"/>
              <a:t>with DPs and embassies (as an option)</a:t>
            </a:r>
          </a:p>
          <a:p>
            <a:pPr lvl="0">
              <a:lnSpc>
                <a:spcPts val="2800"/>
              </a:lnSpc>
              <a:buFont typeface="Arial" pitchFamily="34" charset="0"/>
              <a:buChar char="•"/>
            </a:pPr>
            <a:r>
              <a:rPr lang="en-US" sz="2000" dirty="0"/>
              <a:t>Conduct meeting with CSOs that faced the issue related to LANGO and validate the case that we recorded. Will also discuss to set up CSO committee for document the case.  </a:t>
            </a:r>
          </a:p>
          <a:p>
            <a:pPr lvl="0">
              <a:lnSpc>
                <a:spcPts val="2800"/>
              </a:lnSpc>
              <a:buFont typeface="Arial" pitchFamily="34" charset="0"/>
              <a:buChar char="•"/>
            </a:pPr>
            <a:r>
              <a:rPr lang="en-US" sz="2000" dirty="0"/>
              <a:t>Membership based organization should share this letter to members and partners for their information and </a:t>
            </a:r>
            <a:r>
              <a:rPr lang="en-US" sz="2000" dirty="0" smtClean="0"/>
              <a:t>preparation</a:t>
            </a:r>
            <a:endParaRPr lang="en-US" sz="2000" dirty="0"/>
          </a:p>
          <a:p>
            <a:pPr lvl="0">
              <a:lnSpc>
                <a:spcPts val="2800"/>
              </a:lnSpc>
              <a:buFont typeface="Arial" pitchFamily="34" charset="0"/>
              <a:buChar char="•"/>
            </a:pPr>
            <a:r>
              <a:rPr lang="en-US" sz="2000" dirty="0"/>
              <a:t>Conduct quick assessment on the issues LANGO </a:t>
            </a:r>
            <a:r>
              <a:rPr lang="en-US" sz="2000" dirty="0" smtClean="0"/>
              <a:t>implication</a:t>
            </a:r>
            <a:endParaRPr lang="en-US" sz="2000" dirty="0"/>
          </a:p>
        </p:txBody>
      </p:sp>
      <p:sp>
        <p:nvSpPr>
          <p:cNvPr id="5" name="Content Placeholder 2"/>
          <p:cNvSpPr txBox="1">
            <a:spLocks/>
          </p:cNvSpPr>
          <p:nvPr/>
        </p:nvSpPr>
        <p:spPr bwMode="auto">
          <a:xfrm>
            <a:off x="990600" y="0"/>
            <a:ext cx="8153400" cy="1066800"/>
          </a:xfrm>
          <a:prstGeom prst="rect">
            <a:avLst/>
          </a:prstGeom>
          <a:solidFill>
            <a:srgbClr val="009900"/>
          </a:solidFill>
          <a:ln>
            <a:noFill/>
          </a:ln>
        </p:spPr>
        <p:txBody>
          <a:bodyPr anchor="ct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spcBef>
                <a:spcPct val="20000"/>
              </a:spcBef>
            </a:pPr>
            <a:r>
              <a:rPr lang="en-US" sz="3200" b="1" dirty="0" smtClean="0">
                <a:solidFill>
                  <a:schemeClr val="bg1"/>
                </a:solidFill>
                <a:latin typeface="Lucida Sans Unicode" pitchFamily="34" charset="0"/>
                <a:ea typeface="MS PGothic" pitchFamily="34" charset="-128"/>
                <a:cs typeface="Lucida Sans Unicode" pitchFamily="34" charset="0"/>
              </a:rPr>
              <a:t>ACTION POINTS AND WAY FORWARD</a:t>
            </a:r>
            <a:endParaRPr lang="en-US" sz="3200" b="1" dirty="0">
              <a:solidFill>
                <a:schemeClr val="bg1"/>
              </a:solidFill>
              <a:latin typeface="Lucida Sans Unicode" pitchFamily="34" charset="0"/>
              <a:ea typeface="MS PGothic" pitchFamily="34" charset="-128"/>
              <a:cs typeface="Lucida Sans Unicode" pitchFamily="34" charset="0"/>
            </a:endParaRPr>
          </a:p>
        </p:txBody>
      </p:sp>
    </p:spTree>
    <p:extLst>
      <p:ext uri="{BB962C8B-B14F-4D97-AF65-F5344CB8AC3E}">
        <p14:creationId xmlns:p14="http://schemas.microsoft.com/office/powerpoint/2010/main" val="3997649424"/>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bwMode="auto">
          <a:xfrm>
            <a:off x="990600" y="0"/>
            <a:ext cx="8153400" cy="1066800"/>
          </a:xfrm>
          <a:prstGeom prst="rect">
            <a:avLst/>
          </a:prstGeom>
          <a:solidFill>
            <a:srgbClr val="009900"/>
          </a:solidFill>
          <a:ln>
            <a:noFill/>
          </a:ln>
        </p:spPr>
        <p:txBody>
          <a:bodyPr anchor="ct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spcBef>
                <a:spcPct val="20000"/>
              </a:spcBef>
            </a:pPr>
            <a:r>
              <a:rPr lang="en-US" sz="3200" b="1" dirty="0" smtClean="0">
                <a:solidFill>
                  <a:schemeClr val="bg1"/>
                </a:solidFill>
                <a:latin typeface="Lucida Sans Unicode" pitchFamily="34" charset="0"/>
                <a:ea typeface="MS PGothic" pitchFamily="34" charset="-128"/>
                <a:cs typeface="Lucida Sans Unicode" pitchFamily="34" charset="0"/>
              </a:rPr>
              <a:t>KEY FINDINGS</a:t>
            </a:r>
            <a:endParaRPr lang="en-US" sz="3200" b="1" dirty="0">
              <a:solidFill>
                <a:schemeClr val="bg1"/>
              </a:solidFill>
              <a:latin typeface="Lucida Sans Unicode" pitchFamily="34" charset="0"/>
              <a:ea typeface="MS PGothic" pitchFamily="34" charset="-128"/>
              <a:cs typeface="Lucida Sans Unicode" pitchFamily="34" charset="0"/>
            </a:endParaRPr>
          </a:p>
        </p:txBody>
      </p:sp>
      <p:graphicFrame>
        <p:nvGraphicFramePr>
          <p:cNvPr id="5" name="Chart 4"/>
          <p:cNvGraphicFramePr/>
          <p:nvPr>
            <p:extLst>
              <p:ext uri="{D42A27DB-BD31-4B8C-83A1-F6EECF244321}">
                <p14:modId xmlns:p14="http://schemas.microsoft.com/office/powerpoint/2010/main" val="3123015264"/>
              </p:ext>
            </p:extLst>
          </p:nvPr>
        </p:nvGraphicFramePr>
        <p:xfrm>
          <a:off x="1219200" y="1219200"/>
          <a:ext cx="7696200" cy="5410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58101155"/>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bwMode="auto">
          <a:xfrm>
            <a:off x="990600" y="0"/>
            <a:ext cx="8153400" cy="1066800"/>
          </a:xfrm>
          <a:prstGeom prst="rect">
            <a:avLst/>
          </a:prstGeom>
          <a:solidFill>
            <a:srgbClr val="009900"/>
          </a:solidFill>
          <a:ln>
            <a:noFill/>
          </a:ln>
        </p:spPr>
        <p:txBody>
          <a:bodyPr anchor="ct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spcBef>
                <a:spcPct val="20000"/>
              </a:spcBef>
            </a:pPr>
            <a:r>
              <a:rPr lang="en-US" sz="3200" b="1" dirty="0" smtClean="0">
                <a:solidFill>
                  <a:schemeClr val="bg1"/>
                </a:solidFill>
                <a:latin typeface="Lucida Sans Unicode" pitchFamily="34" charset="0"/>
                <a:ea typeface="MS PGothic" pitchFamily="34" charset="-128"/>
                <a:cs typeface="Lucida Sans Unicode" pitchFamily="34" charset="0"/>
              </a:rPr>
              <a:t>KEY FINDINGS</a:t>
            </a:r>
            <a:endParaRPr lang="en-US" sz="3200" b="1" dirty="0">
              <a:solidFill>
                <a:schemeClr val="bg1"/>
              </a:solidFill>
              <a:latin typeface="Lucida Sans Unicode" pitchFamily="34" charset="0"/>
              <a:ea typeface="MS PGothic" pitchFamily="34" charset="-128"/>
              <a:cs typeface="Lucida Sans Unicode" pitchFamily="34" charset="0"/>
            </a:endParaRPr>
          </a:p>
        </p:txBody>
      </p:sp>
      <p:graphicFrame>
        <p:nvGraphicFramePr>
          <p:cNvPr id="4" name="Chart 3"/>
          <p:cNvGraphicFramePr/>
          <p:nvPr>
            <p:extLst>
              <p:ext uri="{D42A27DB-BD31-4B8C-83A1-F6EECF244321}">
                <p14:modId xmlns:p14="http://schemas.microsoft.com/office/powerpoint/2010/main" val="1072084167"/>
              </p:ext>
            </p:extLst>
          </p:nvPr>
        </p:nvGraphicFramePr>
        <p:xfrm>
          <a:off x="1143000" y="1219200"/>
          <a:ext cx="7848600" cy="5486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60514092"/>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bwMode="auto">
          <a:xfrm>
            <a:off x="990600" y="0"/>
            <a:ext cx="8153400" cy="1066800"/>
          </a:xfrm>
          <a:prstGeom prst="rect">
            <a:avLst/>
          </a:prstGeom>
          <a:solidFill>
            <a:srgbClr val="009900"/>
          </a:solidFill>
          <a:ln>
            <a:noFill/>
          </a:ln>
        </p:spPr>
        <p:txBody>
          <a:bodyPr anchor="ct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spcBef>
                <a:spcPct val="20000"/>
              </a:spcBef>
            </a:pPr>
            <a:r>
              <a:rPr lang="en-US" sz="3200" b="1" dirty="0" smtClean="0">
                <a:solidFill>
                  <a:schemeClr val="bg1"/>
                </a:solidFill>
                <a:latin typeface="Lucida Sans Unicode" pitchFamily="34" charset="0"/>
                <a:ea typeface="MS PGothic" pitchFamily="34" charset="-128"/>
                <a:cs typeface="Lucida Sans Unicode" pitchFamily="34" charset="0"/>
              </a:rPr>
              <a:t>KEY FINDINGS</a:t>
            </a:r>
            <a:endParaRPr lang="en-US" sz="3200" b="1" dirty="0">
              <a:solidFill>
                <a:schemeClr val="bg1"/>
              </a:solidFill>
              <a:latin typeface="Lucida Sans Unicode" pitchFamily="34" charset="0"/>
              <a:ea typeface="MS PGothic" pitchFamily="34" charset="-128"/>
              <a:cs typeface="Lucida Sans Unicode" pitchFamily="34" charset="0"/>
            </a:endParaRPr>
          </a:p>
        </p:txBody>
      </p:sp>
      <p:graphicFrame>
        <p:nvGraphicFramePr>
          <p:cNvPr id="5" name="Chart 4"/>
          <p:cNvGraphicFramePr/>
          <p:nvPr>
            <p:extLst>
              <p:ext uri="{D42A27DB-BD31-4B8C-83A1-F6EECF244321}">
                <p14:modId xmlns:p14="http://schemas.microsoft.com/office/powerpoint/2010/main" val="2347501500"/>
              </p:ext>
            </p:extLst>
          </p:nvPr>
        </p:nvGraphicFramePr>
        <p:xfrm>
          <a:off x="1143000" y="1219200"/>
          <a:ext cx="7848600" cy="5486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72449195"/>
      </p:ext>
    </p:extLst>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1219200"/>
            <a:ext cx="7943088" cy="5410200"/>
          </a:xfrm>
        </p:spPr>
        <p:txBody>
          <a:bodyPr>
            <a:normAutofit fontScale="62500" lnSpcReduction="20000"/>
          </a:bodyPr>
          <a:lstStyle/>
          <a:p>
            <a:pPr marL="82296" indent="0">
              <a:buNone/>
            </a:pPr>
            <a:r>
              <a:rPr lang="en-US" sz="4500" dirty="0" smtClean="0"/>
              <a:t>The significant challenges:</a:t>
            </a:r>
            <a:r>
              <a:rPr lang="en-US" dirty="0" smtClean="0"/>
              <a:t> </a:t>
            </a:r>
          </a:p>
          <a:p>
            <a:endParaRPr lang="en-US" dirty="0"/>
          </a:p>
          <a:p>
            <a:r>
              <a:rPr lang="en-US" dirty="0" smtClean="0"/>
              <a:t>Understanding </a:t>
            </a:r>
            <a:r>
              <a:rPr lang="en-US" dirty="0"/>
              <a:t>the LANGO still limited since the government did not make any awareness about this law so </a:t>
            </a:r>
            <a:r>
              <a:rPr lang="en-US" dirty="0" smtClean="0"/>
              <a:t>most of CSOs </a:t>
            </a:r>
            <a:r>
              <a:rPr lang="en-US" dirty="0"/>
              <a:t>don’t know the compliance and don’t have enough capacity to understand the procedures and other mandatory requirements. </a:t>
            </a:r>
            <a:endParaRPr lang="en-US" dirty="0" smtClean="0"/>
          </a:p>
          <a:p>
            <a:endParaRPr lang="en-US" sz="1600" dirty="0" smtClean="0"/>
          </a:p>
          <a:p>
            <a:r>
              <a:rPr lang="en-US" dirty="0" smtClean="0"/>
              <a:t>There </a:t>
            </a:r>
            <a:r>
              <a:rPr lang="en-US" dirty="0"/>
              <a:t>is not clear guideline to be reported and no instruction within the CSO department at Ministry of Interior which create difficulty for CSOs to submit report and other relevant document. </a:t>
            </a:r>
            <a:endParaRPr lang="en-US" dirty="0" smtClean="0"/>
          </a:p>
          <a:p>
            <a:endParaRPr lang="en-US" sz="1600" dirty="0" smtClean="0"/>
          </a:p>
          <a:p>
            <a:r>
              <a:rPr lang="en-US" dirty="0" smtClean="0"/>
              <a:t>The </a:t>
            </a:r>
            <a:r>
              <a:rPr lang="en-US" dirty="0"/>
              <a:t>understanding of local authority also limited since they always asked NGOs to get permission for conducting any events at sub-national level while the law did not require. </a:t>
            </a:r>
            <a:endParaRPr lang="en-US" dirty="0" smtClean="0"/>
          </a:p>
          <a:p>
            <a:pPr marL="82296" indent="0">
              <a:buNone/>
            </a:pPr>
            <a:endParaRPr lang="en-US" sz="1800" dirty="0" smtClean="0"/>
          </a:p>
          <a:p>
            <a:r>
              <a:rPr lang="en-US" dirty="0" smtClean="0"/>
              <a:t>Some </a:t>
            </a:r>
            <a:r>
              <a:rPr lang="en-US" dirty="0"/>
              <a:t>terms and articles of LANGO not so clear as well as the procedure, therefore it hard for CSOs to comply with those requirements.</a:t>
            </a:r>
          </a:p>
        </p:txBody>
      </p:sp>
      <p:sp>
        <p:nvSpPr>
          <p:cNvPr id="4" name="Content Placeholder 2"/>
          <p:cNvSpPr txBox="1">
            <a:spLocks/>
          </p:cNvSpPr>
          <p:nvPr/>
        </p:nvSpPr>
        <p:spPr bwMode="auto">
          <a:xfrm>
            <a:off x="990600" y="0"/>
            <a:ext cx="8153400" cy="1066800"/>
          </a:xfrm>
          <a:prstGeom prst="rect">
            <a:avLst/>
          </a:prstGeom>
          <a:solidFill>
            <a:srgbClr val="009900"/>
          </a:solidFill>
          <a:ln>
            <a:noFill/>
          </a:ln>
        </p:spPr>
        <p:txBody>
          <a:bodyPr anchor="ct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spcBef>
                <a:spcPct val="20000"/>
              </a:spcBef>
            </a:pPr>
            <a:r>
              <a:rPr lang="en-US" sz="3200" b="1" dirty="0" smtClean="0">
                <a:solidFill>
                  <a:schemeClr val="bg1"/>
                </a:solidFill>
                <a:latin typeface="Lucida Sans Unicode" pitchFamily="34" charset="0"/>
                <a:ea typeface="MS PGothic" pitchFamily="34" charset="-128"/>
                <a:cs typeface="Lucida Sans Unicode" pitchFamily="34" charset="0"/>
              </a:rPr>
              <a:t>KEY FINDINGS</a:t>
            </a:r>
            <a:endParaRPr lang="en-US" sz="3200" b="1" dirty="0">
              <a:solidFill>
                <a:schemeClr val="bg1"/>
              </a:solidFill>
              <a:latin typeface="Lucida Sans Unicode" pitchFamily="34" charset="0"/>
              <a:ea typeface="MS PGothic" pitchFamily="34" charset="-128"/>
              <a:cs typeface="Lucida Sans Unicode" pitchFamily="34" charset="0"/>
            </a:endParaRPr>
          </a:p>
        </p:txBody>
      </p:sp>
    </p:spTree>
    <p:extLst>
      <p:ext uri="{BB962C8B-B14F-4D97-AF65-F5344CB8AC3E}">
        <p14:creationId xmlns:p14="http://schemas.microsoft.com/office/powerpoint/2010/main" val="566978989"/>
      </p:ext>
    </p:extLst>
  </p:cSld>
  <p:clrMapOvr>
    <a:masterClrMapping/>
  </p:clrMapOvr>
  <p:transition spd="slow">
    <p:fade/>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1651</TotalTime>
  <Words>1404</Words>
  <Application>Microsoft Office PowerPoint</Application>
  <PresentationFormat>On-screen Show (4:3)</PresentationFormat>
  <Paragraphs>127</Paragraphs>
  <Slides>18</Slides>
  <Notes>2</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Solstice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HOME/OFFICE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 OF THE  LAW ON ASSOCIATIONS AND NGOS  IN CAMBODIA</dc:title>
  <dc:creator>Mnac</dc:creator>
  <cp:lastModifiedBy>tmonireth</cp:lastModifiedBy>
  <cp:revision>108</cp:revision>
  <cp:lastPrinted>2015-06-09T04:58:47Z</cp:lastPrinted>
  <dcterms:created xsi:type="dcterms:W3CDTF">2015-04-06T03:48:23Z</dcterms:created>
  <dcterms:modified xsi:type="dcterms:W3CDTF">2017-08-02T11:03:43Z</dcterms:modified>
</cp:coreProperties>
</file>