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  <p:sldMasterId id="2147483650" r:id="rId5"/>
  </p:sldMasterIdLst>
  <p:notesMasterIdLst>
    <p:notesMasterId r:id="rId40"/>
  </p:notesMasterIdLst>
  <p:sldIdLst>
    <p:sldId id="298" r:id="rId6"/>
    <p:sldId id="453" r:id="rId7"/>
    <p:sldId id="431" r:id="rId8"/>
    <p:sldId id="436" r:id="rId9"/>
    <p:sldId id="450" r:id="rId10"/>
    <p:sldId id="454" r:id="rId11"/>
    <p:sldId id="440" r:id="rId12"/>
    <p:sldId id="458" r:id="rId13"/>
    <p:sldId id="438" r:id="rId14"/>
    <p:sldId id="459" r:id="rId15"/>
    <p:sldId id="421" r:id="rId16"/>
    <p:sldId id="439" r:id="rId17"/>
    <p:sldId id="457" r:id="rId18"/>
    <p:sldId id="464" r:id="rId19"/>
    <p:sldId id="437" r:id="rId20"/>
    <p:sldId id="442" r:id="rId21"/>
    <p:sldId id="441" r:id="rId22"/>
    <p:sldId id="443" r:id="rId23"/>
    <p:sldId id="461" r:id="rId24"/>
    <p:sldId id="444" r:id="rId25"/>
    <p:sldId id="445" r:id="rId26"/>
    <p:sldId id="447" r:id="rId27"/>
    <p:sldId id="460" r:id="rId28"/>
    <p:sldId id="449" r:id="rId29"/>
    <p:sldId id="446" r:id="rId30"/>
    <p:sldId id="448" r:id="rId31"/>
    <p:sldId id="452" r:id="rId32"/>
    <p:sldId id="451" r:id="rId33"/>
    <p:sldId id="455" r:id="rId34"/>
    <p:sldId id="456" r:id="rId35"/>
    <p:sldId id="463" r:id="rId36"/>
    <p:sldId id="462" r:id="rId37"/>
    <p:sldId id="415" r:id="rId38"/>
    <p:sldId id="465" r:id="rId39"/>
  </p:sldIdLst>
  <p:sldSz cx="9144000" cy="6858000" type="screen4x3"/>
  <p:notesSz cx="6858000" cy="9144000"/>
  <p:embeddedFontLst>
    <p:embeddedFont>
      <p:font typeface="Impact" panose="020B0806030902050204" pitchFamily="34" charset="0"/>
      <p:regular r:id="rId41"/>
    </p:embeddedFont>
    <p:embeddedFont>
      <p:font typeface="Khmer OS System" panose="02000500000000020004" pitchFamily="2" charset="0"/>
      <p:regular r:id="rId42"/>
    </p:embeddedFont>
    <p:embeddedFont>
      <p:font typeface="Lucida Sans" panose="020B0602030504020204" pitchFamily="34" charset="0"/>
      <p:regular r:id="rId43"/>
      <p:bold r:id="rId44"/>
      <p:italic r:id="rId45"/>
      <p:boldItalic r:id="rId46"/>
    </p:embeddedFont>
    <p:embeddedFont>
      <p:font typeface="Short Stack" panose="020B0604020202020204" charset="0"/>
      <p:regular r:id="rId47"/>
    </p:embeddedFont>
    <p:embeddedFont>
      <p:font typeface="Tahoma" panose="020B0604030504040204" pitchFamily="34" charset="0"/>
      <p:regular r:id="rId48"/>
      <p:bold r:id="rId49"/>
    </p:embeddedFont>
    <p:embeddedFont>
      <p:font typeface="Verdana" panose="020B0604030504040204" pitchFamily="34" charset="0"/>
      <p:regular r:id="rId50"/>
      <p:bold r:id="rId51"/>
      <p:italic r:id="rId52"/>
      <p:boldItalic r:id="rId5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54" roundtripDataSignature="AMtx7mhJbZLLCbP99mrZCN7BMinS9UDU3Q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n Sothea" initials="US" lastIdx="1" clrIdx="0">
    <p:extLst>
      <p:ext uri="{19B8F6BF-5375-455C-9EA6-DF929625EA0E}">
        <p15:presenceInfo xmlns:p15="http://schemas.microsoft.com/office/powerpoint/2012/main" userId="S-1-5-21-2920996750-789482911-1985369986-469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594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font" Target="fonts/font2.fntdata"/><Relationship Id="rId47" Type="http://schemas.openxmlformats.org/officeDocument/2006/relationships/font" Target="fonts/font7.fntdata"/><Relationship Id="rId50" Type="http://schemas.openxmlformats.org/officeDocument/2006/relationships/font" Target="fonts/font10.fntdata"/><Relationship Id="rId55" Type="http://schemas.openxmlformats.org/officeDocument/2006/relationships/commentAuthors" Target="commentAuthor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5.fntdata"/><Relationship Id="rId53" Type="http://schemas.openxmlformats.org/officeDocument/2006/relationships/font" Target="fonts/font13.fntdata"/><Relationship Id="rId58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font" Target="fonts/font3.fntdata"/><Relationship Id="rId48" Type="http://schemas.openxmlformats.org/officeDocument/2006/relationships/font" Target="fonts/font8.fntdata"/><Relationship Id="rId56" Type="http://schemas.openxmlformats.org/officeDocument/2006/relationships/presProps" Target="presProps.xml"/><Relationship Id="rId8" Type="http://schemas.openxmlformats.org/officeDocument/2006/relationships/slide" Target="slides/slide3.xml"/><Relationship Id="rId51" Type="http://schemas.openxmlformats.org/officeDocument/2006/relationships/font" Target="fonts/font11.fntdata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font" Target="fonts/font6.fntdata"/><Relationship Id="rId59" Type="http://schemas.openxmlformats.org/officeDocument/2006/relationships/tableStyles" Target="tableStyles.xml"/><Relationship Id="rId20" Type="http://schemas.openxmlformats.org/officeDocument/2006/relationships/slide" Target="slides/slide15.xml"/><Relationship Id="rId41" Type="http://schemas.openxmlformats.org/officeDocument/2006/relationships/font" Target="fonts/font1.fntdata"/><Relationship Id="rId54" Type="http://customschemas.google.com/relationships/presentationmetadata" Target="metadata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font" Target="fonts/font9.fntdata"/><Relationship Id="rId57" Type="http://schemas.openxmlformats.org/officeDocument/2006/relationships/viewProps" Target="viewProps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font" Target="fonts/font4.fntdata"/><Relationship Id="rId52" Type="http://schemas.openxmlformats.org/officeDocument/2006/relationships/font" Target="fonts/font1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17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1694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Tools &amp; Documents for Effective Budget Management</a:t>
            </a:r>
            <a:endParaRPr lang="en-US" dirty="0"/>
          </a:p>
          <a:p>
            <a:r>
              <a:rPr lang="en-US" b="1" dirty="0"/>
              <a:t>1. Budget vs Actual (BVA) Template</a:t>
            </a:r>
            <a:endParaRPr lang="en-US" dirty="0"/>
          </a:p>
          <a:p>
            <a:r>
              <a:rPr lang="en-US" dirty="0"/>
              <a:t>Shows real-time spending and remaining balance.</a:t>
            </a:r>
          </a:p>
          <a:p>
            <a:r>
              <a:rPr lang="en-US" b="1" dirty="0"/>
              <a:t>2. Cash Flow Forecast</a:t>
            </a:r>
            <a:endParaRPr lang="en-US" dirty="0"/>
          </a:p>
          <a:p>
            <a:r>
              <a:rPr lang="en-US" dirty="0"/>
              <a:t>Predicts future cash needs to avoid shortages.</a:t>
            </a:r>
          </a:p>
          <a:p>
            <a:r>
              <a:rPr lang="en-US" b="1" dirty="0"/>
              <a:t>3. Procurement Plan</a:t>
            </a:r>
            <a:endParaRPr lang="en-US" dirty="0"/>
          </a:p>
          <a:p>
            <a:r>
              <a:rPr lang="en-US" dirty="0"/>
              <a:t>Links purchases with timelines and cost estimates.</a:t>
            </a:r>
          </a:p>
          <a:p>
            <a:r>
              <a:rPr lang="en-US" b="1" dirty="0"/>
              <a:t>4. Activity Workplan</a:t>
            </a:r>
            <a:endParaRPr lang="en-US" dirty="0"/>
          </a:p>
          <a:p>
            <a:r>
              <a:rPr lang="en-US" dirty="0"/>
              <a:t>Aligns deliverables and spending.</a:t>
            </a:r>
          </a:p>
          <a:p>
            <a:r>
              <a:rPr lang="en-US" b="1" dirty="0"/>
              <a:t>5. Financial Policies</a:t>
            </a:r>
            <a:endParaRPr lang="en-US" dirty="0"/>
          </a:p>
          <a:p>
            <a:r>
              <a:rPr lang="en-US" dirty="0"/>
              <a:t>Procurement rules, per diem policies, approval thresholds.</a:t>
            </a:r>
          </a:p>
          <a:p>
            <a:br>
              <a:rPr lang="en-US" dirty="0"/>
            </a:b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18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314535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1. Budget Check Before Spending</a:t>
            </a:r>
            <a:endParaRPr lang="en-US" sz="1200" b="0" i="0" u="none" strike="noStrike" cap="none" dirty="0">
              <a:solidFill>
                <a:schemeClr val="dk1"/>
              </a:solidFill>
              <a:effectLst/>
              <a:latin typeface="Calibri"/>
              <a:ea typeface="Calibri"/>
              <a:cs typeface="Calibri"/>
              <a:sym typeface="Calibri"/>
            </a:endParaRP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Every purchase or activity should be checked against:</a:t>
            </a: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Available budget in that category</a:t>
            </a: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Donor allowable cost rules</a:t>
            </a: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Project timeline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25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873887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1. Authorization and Approval</a:t>
            </a:r>
            <a:endParaRPr lang="en-US" sz="1200" b="0" i="0" u="none" strike="noStrike" cap="none" dirty="0">
              <a:solidFill>
                <a:schemeClr val="dk1"/>
              </a:solidFill>
              <a:effectLst/>
              <a:latin typeface="Calibri"/>
              <a:ea typeface="Calibri"/>
              <a:cs typeface="Calibri"/>
              <a:sym typeface="Calibri"/>
            </a:endParaRP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Clear approval levels for expenditure</a:t>
            </a: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Documented sign-off for purchases, travel, and contracts</a:t>
            </a:r>
          </a:p>
          <a:p>
            <a:r>
              <a:rPr lang="en-US" sz="1200" b="1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2. Segregation of Duties</a:t>
            </a:r>
            <a:endParaRPr lang="en-US" sz="1200" b="0" i="0" u="none" strike="noStrike" cap="none" dirty="0">
              <a:solidFill>
                <a:schemeClr val="dk1"/>
              </a:solidFill>
              <a:effectLst/>
              <a:latin typeface="Calibri"/>
              <a:ea typeface="Calibri"/>
              <a:cs typeface="Calibri"/>
              <a:sym typeface="Calibri"/>
            </a:endParaRP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Different people handle:</a:t>
            </a: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Requesting</a:t>
            </a: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Approving</a:t>
            </a: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Processing</a:t>
            </a: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Recording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This reduces risk of fraud and errors.</a:t>
            </a:r>
          </a:p>
          <a:p>
            <a:r>
              <a:rPr lang="en-US" sz="1200" b="1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3. Procurement Controls</a:t>
            </a:r>
            <a:endParaRPr lang="en-US" sz="1200" b="0" i="0" u="none" strike="noStrike" cap="none" dirty="0">
              <a:solidFill>
                <a:schemeClr val="dk1"/>
              </a:solidFill>
              <a:effectLst/>
              <a:latin typeface="Calibri"/>
              <a:ea typeface="Calibri"/>
              <a:cs typeface="Calibri"/>
              <a:sym typeface="Calibri"/>
            </a:endParaRP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Competitive bidding</a:t>
            </a: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Approved vendor lists</a:t>
            </a: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Clear documentation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Following donor procurement rules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26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958767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How to Use Burn Rate in Project Management</a:t>
            </a:r>
            <a:endParaRPr lang="en-US" sz="1200" b="0" i="0" u="none" strike="noStrike" cap="none" dirty="0">
              <a:solidFill>
                <a:schemeClr val="dk1"/>
              </a:solidFill>
              <a:effectLst/>
              <a:latin typeface="Calibri"/>
              <a:ea typeface="Calibri"/>
              <a:cs typeface="Calibri"/>
              <a:sym typeface="Calibri"/>
            </a:endParaRPr>
          </a:p>
          <a:p>
            <a:r>
              <a:rPr lang="en-US" sz="1200" b="1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1. Monitoring</a:t>
            </a:r>
            <a:endParaRPr lang="en-US" sz="1200" b="0" i="0" u="none" strike="noStrike" cap="none" dirty="0">
              <a:solidFill>
                <a:schemeClr val="dk1"/>
              </a:solidFill>
              <a:effectLst/>
              <a:latin typeface="Calibri"/>
              <a:ea typeface="Calibri"/>
              <a:cs typeface="Calibri"/>
              <a:sym typeface="Calibri"/>
            </a:endParaRP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Compare actual burn vs. expected burn</a:t>
            </a: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Identify variances</a:t>
            </a:r>
          </a:p>
          <a:p>
            <a:r>
              <a:rPr lang="en-US" sz="1200" b="1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2. Decision-making</a:t>
            </a:r>
            <a:endParaRPr lang="en-US" sz="1200" b="0" i="0" u="none" strike="noStrike" cap="none" dirty="0">
              <a:solidFill>
                <a:schemeClr val="dk1"/>
              </a:solidFill>
              <a:effectLst/>
              <a:latin typeface="Calibri"/>
              <a:ea typeface="Calibri"/>
              <a:cs typeface="Calibri"/>
              <a:sym typeface="Calibri"/>
            </a:endParaRP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Speed up or slow down activities</a:t>
            </a: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Adjust procurement schedule</a:t>
            </a: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Reforecast the budget</a:t>
            </a:r>
          </a:p>
          <a:p>
            <a:r>
              <a:rPr lang="en-US" sz="1200" b="1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3. Reporting</a:t>
            </a:r>
            <a:endParaRPr lang="en-US" sz="1200" b="0" i="0" u="none" strike="noStrike" cap="none" dirty="0">
              <a:solidFill>
                <a:schemeClr val="dk1"/>
              </a:solidFill>
              <a:effectLst/>
              <a:latin typeface="Calibri"/>
              <a:ea typeface="Calibri"/>
              <a:cs typeface="Calibri"/>
              <a:sym typeface="Calibri"/>
            </a:endParaRP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Donors often request burn rate in financial reports</a:t>
            </a: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Used to justify budget realignment</a:t>
            </a:r>
          </a:p>
          <a:p>
            <a:r>
              <a:rPr lang="en-US" sz="1200" b="1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4. Risk management</a:t>
            </a:r>
            <a:endParaRPr lang="en-US" sz="1200" b="0" i="0" u="none" strike="noStrike" cap="none" dirty="0">
              <a:solidFill>
                <a:schemeClr val="dk1"/>
              </a:solidFill>
              <a:effectLst/>
              <a:latin typeface="Calibri"/>
              <a:ea typeface="Calibri"/>
              <a:cs typeface="Calibri"/>
              <a:sym typeface="Calibri"/>
            </a:endParaRP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Under-burn = risk of returning funds</a:t>
            </a: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Over-burn = risk of budget shortfall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29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470918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How Budget Projection Helps Project Teams</a:t>
            </a:r>
            <a:endParaRPr lang="en-US" sz="1200" b="0" i="0" u="none" strike="noStrike" cap="none" dirty="0">
              <a:solidFill>
                <a:schemeClr val="dk1"/>
              </a:solidFill>
              <a:effectLst/>
              <a:latin typeface="Calibri"/>
              <a:ea typeface="Calibri"/>
              <a:cs typeface="Calibri"/>
              <a:sym typeface="Calibri"/>
            </a:endParaRPr>
          </a:p>
          <a:p>
            <a:r>
              <a:rPr lang="en-US" sz="1200" b="1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1. Program team</a:t>
            </a:r>
            <a:endParaRPr lang="en-US" sz="1200" b="0" i="0" u="none" strike="noStrike" cap="none" dirty="0">
              <a:solidFill>
                <a:schemeClr val="dk1"/>
              </a:solidFill>
              <a:effectLst/>
              <a:latin typeface="Calibri"/>
              <a:ea typeface="Calibri"/>
              <a:cs typeface="Calibri"/>
              <a:sym typeface="Calibri"/>
            </a:endParaRP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Understand upcoming resource needs</a:t>
            </a: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Schedule activities realistically</a:t>
            </a: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Adjust implementation pace</a:t>
            </a:r>
          </a:p>
          <a:p>
            <a:r>
              <a:rPr lang="en-US" sz="1200" b="1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2. Finance team</a:t>
            </a:r>
            <a:endParaRPr lang="en-US" sz="1200" b="0" i="0" u="none" strike="noStrike" cap="none" dirty="0">
              <a:solidFill>
                <a:schemeClr val="dk1"/>
              </a:solidFill>
              <a:effectLst/>
              <a:latin typeface="Calibri"/>
              <a:ea typeface="Calibri"/>
              <a:cs typeface="Calibri"/>
              <a:sym typeface="Calibri"/>
            </a:endParaRP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Plan cashflow</a:t>
            </a: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Ensure compliance</a:t>
            </a: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Prevent financial surprises</a:t>
            </a:r>
          </a:p>
          <a:p>
            <a:r>
              <a:rPr lang="en-US" sz="1200" b="1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3. Management</a:t>
            </a:r>
            <a:endParaRPr lang="en-US" sz="1200" b="0" i="0" u="none" strike="noStrike" cap="none" dirty="0">
              <a:solidFill>
                <a:schemeClr val="dk1"/>
              </a:solidFill>
              <a:effectLst/>
              <a:latin typeface="Calibri"/>
              <a:ea typeface="Calibri"/>
              <a:cs typeface="Calibri"/>
              <a:sym typeface="Calibri"/>
            </a:endParaRP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Decide on budget realignment</a:t>
            </a: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Prepare for donor reporting</a:t>
            </a: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Assess project performance</a:t>
            </a:r>
          </a:p>
          <a:p>
            <a:r>
              <a:rPr lang="en-US" sz="1200" b="1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4. Donor</a:t>
            </a:r>
            <a:endParaRPr lang="en-US" sz="1200" b="0" i="0" u="none" strike="noStrike" cap="none" dirty="0">
              <a:solidFill>
                <a:schemeClr val="dk1"/>
              </a:solidFill>
              <a:effectLst/>
              <a:latin typeface="Calibri"/>
              <a:ea typeface="Calibri"/>
              <a:cs typeface="Calibri"/>
              <a:sym typeface="Calibri"/>
            </a:endParaRPr>
          </a:p>
          <a:p>
            <a:pPr lvl="0"/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See expected end-of-project financial position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Approve reallocation requests early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30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636222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32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56456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">
  <p:cSld name="Custom Layou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>
            <a:spLocks noGrp="1"/>
          </p:cNvSpPr>
          <p:nvPr>
            <p:ph type="title"/>
          </p:nvPr>
        </p:nvSpPr>
        <p:spPr>
          <a:xfrm>
            <a:off x="609600" y="69843"/>
            <a:ext cx="7886700" cy="533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1"/>
          </p:nvPr>
        </p:nvSpPr>
        <p:spPr>
          <a:xfrm>
            <a:off x="628650" y="1253331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6775177" y="6337682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spcBef>
                <a:spcPts val="0"/>
              </a:spcBef>
              <a:buNone/>
              <a:defRPr sz="1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spcBef>
                <a:spcPts val="0"/>
              </a:spcBef>
              <a:buNone/>
              <a:defRPr sz="1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spcBef>
                <a:spcPts val="0"/>
              </a:spcBef>
              <a:buNone/>
              <a:defRPr sz="1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spcBef>
                <a:spcPts val="0"/>
              </a:spcBef>
              <a:buNone/>
              <a:defRPr sz="1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spcBef>
                <a:spcPts val="0"/>
              </a:spcBef>
              <a:buNone/>
              <a:defRPr sz="1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spcBef>
                <a:spcPts val="0"/>
              </a:spcBef>
              <a:buNone/>
              <a:defRPr sz="1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spcBef>
                <a:spcPts val="0"/>
              </a:spcBef>
              <a:buNone/>
              <a:defRPr sz="1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spcBef>
                <a:spcPts val="0"/>
              </a:spcBef>
              <a:buNone/>
              <a:defRPr sz="1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 txBox="1"/>
          <p:nvPr/>
        </p:nvSpPr>
        <p:spPr>
          <a:xfrm>
            <a:off x="0" y="0"/>
            <a:ext cx="9144000" cy="762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400" b="1" i="0" u="none" strike="noStrike" cap="small">
              <a:solidFill>
                <a:srgbClr val="FFC000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10478" y="6199556"/>
            <a:ext cx="9121140" cy="644211"/>
          </a:xfrm>
          <a:prstGeom prst="rect">
            <a:avLst/>
          </a:prstGeom>
          <a:noFill/>
          <a:ln w="28575" cap="flat" cmpd="sng">
            <a:solidFill>
              <a:srgbClr val="00B05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 b="0" i="0" u="none" strike="noStrike" cap="none">
              <a:solidFill>
                <a:srgbClr val="0033C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 b="0" i="0" u="none" strike="noStrike" cap="none">
              <a:solidFill>
                <a:srgbClr val="0033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Google Shape;13;p3"/>
          <p:cNvSpPr txBox="1"/>
          <p:nvPr/>
        </p:nvSpPr>
        <p:spPr>
          <a:xfrm>
            <a:off x="2229955" y="6505876"/>
            <a:ext cx="479396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 baseline="30000" dirty="0">
                <a:solidFill>
                  <a:srgbClr val="0033CC"/>
                </a:solidFill>
                <a:latin typeface="Calibri"/>
                <a:ea typeface="Calibri"/>
                <a:cs typeface="Calibri"/>
                <a:sym typeface="Calibri"/>
              </a:rPr>
              <a:t>Partnerships for Sustainable and Democratic Development in Cambodia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Google Shape;14;p3"/>
          <p:cNvSpPr txBox="1"/>
          <p:nvPr/>
        </p:nvSpPr>
        <p:spPr>
          <a:xfrm>
            <a:off x="0" y="762000"/>
            <a:ext cx="9144000" cy="5430603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txBody>
          <a:bodyPr spcFirstLastPara="1" wrap="square" lIns="82275" tIns="41125" rIns="82275" bIns="41125" anchor="t" anchorCtr="0">
            <a:normAutofit fontScale="97500" lnSpcReduction="10000"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807B5"/>
              </a:buClr>
              <a:buSzPct val="100000"/>
              <a:buFont typeface="Calibri"/>
              <a:buNone/>
            </a:pPr>
            <a:br>
              <a:rPr lang="en-US" sz="3600" b="0" i="0" u="none" strike="noStrike" cap="none" dirty="0">
                <a:solidFill>
                  <a:srgbClr val="1807B5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3600" b="0" i="0" u="none" strike="noStrike" cap="none" dirty="0">
                <a:solidFill>
                  <a:schemeClr val="dk1"/>
                </a:solidFill>
                <a:latin typeface="Short Stack"/>
                <a:ea typeface="Short Stack"/>
                <a:cs typeface="Short Stack"/>
                <a:sym typeface="Short Stack"/>
              </a:rPr>
              <a:t> </a:t>
            </a:r>
            <a:br>
              <a:rPr lang="en-US" sz="2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2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2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2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2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2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2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2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2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en-US" sz="1600" b="0" i="0" u="none" strike="noStrike" cap="none" dirty="0">
                <a:solidFill>
                  <a:srgbClr val="1807B5"/>
                </a:solidFill>
                <a:latin typeface="Lucida Sans"/>
                <a:ea typeface="Lucida Sans"/>
                <a:cs typeface="Lucida Sans"/>
                <a:sym typeface="Lucida Sans"/>
              </a:rPr>
            </a:br>
            <a:br>
              <a:rPr lang="en-US" sz="1600" b="0" i="0" u="none" strike="noStrike" cap="none" dirty="0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rPr>
            </a:br>
            <a:endParaRPr lang="en-US" sz="3600" b="0" i="0" u="none" strike="noStrike" cap="none" dirty="0">
              <a:solidFill>
                <a:srgbClr val="1807B5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pic>
        <p:nvPicPr>
          <p:cNvPr id="17" name="Google Shape;1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305" y="6267449"/>
            <a:ext cx="994385" cy="52419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AD4D2C3-1123-A1B2-1BD8-0BB1E2259AE1}"/>
              </a:ext>
            </a:extLst>
          </p:cNvPr>
          <p:cNvSpPr txBox="1"/>
          <p:nvPr/>
        </p:nvSpPr>
        <p:spPr>
          <a:xfrm>
            <a:off x="1867829" y="6295077"/>
            <a:ext cx="5522254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m-KH" altLang="en-US" sz="1100" b="1" i="0" u="none" strike="noStrike" cap="none" normalizeH="0" baseline="0" dirty="0">
                <a:ln>
                  <a:noFill/>
                </a:ln>
                <a:solidFill>
                  <a:srgbClr val="1907B6"/>
                </a:solidFill>
                <a:effectLst/>
                <a:latin typeface="Khmer OS System" panose="02000500000000020004" pitchFamily="2" charset="0"/>
                <a:cs typeface="Khmer OS System" panose="02000500000000020004" pitchFamily="2" charset="0"/>
              </a:rPr>
              <a:t>ភាពជាដៃគូសម្រាប់ការអភិវឌ្ឍន៍ប្រកបដោយនិរន្តរភាព និងប្រជាធិបតេយ្យនៅកម្ពុជា</a:t>
            </a:r>
            <a:r>
              <a:rPr kumimoji="0" lang="en-US" altLang="en-US" sz="1100" b="1" i="0" u="none" strike="noStrike" cap="none" normalizeH="0" baseline="0" dirty="0">
                <a:ln>
                  <a:noFill/>
                </a:ln>
                <a:solidFill>
                  <a:srgbClr val="1907B6"/>
                </a:solidFill>
                <a:effectLst/>
                <a:latin typeface="Khmer OS System" panose="02000500000000020004" pitchFamily="2" charset="0"/>
                <a:cs typeface="Khmer OS System" panose="02000500000000020004" pitchFamily="2" charset="0"/>
              </a:rPr>
              <a:t> </a:t>
            </a:r>
            <a:endParaRPr kumimoji="0" lang="en-US" altLang="en-US" sz="1000" b="1" i="0" u="none" strike="noStrike" cap="none" normalizeH="0" baseline="0" dirty="0">
              <a:ln>
                <a:noFill/>
              </a:ln>
              <a:solidFill>
                <a:srgbClr val="1907B6"/>
              </a:solidFill>
              <a:effectLst/>
              <a:latin typeface="Khmer OS System" panose="02000500000000020004" pitchFamily="2" charset="0"/>
              <a:cs typeface="Khmer OS System" panose="02000500000000020004" pitchFamily="2" charset="0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/>
          <p:nvPr/>
        </p:nvSpPr>
        <p:spPr>
          <a:xfrm>
            <a:off x="7772399" y="6163234"/>
            <a:ext cx="1363981" cy="690165"/>
          </a:xfrm>
          <a:prstGeom prst="rect">
            <a:avLst/>
          </a:prstGeom>
          <a:solidFill>
            <a:srgbClr val="00B050"/>
          </a:solidFill>
          <a:ln w="127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1" i="0" u="none" strike="noStrike" cap="none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5"/>
          <p:cNvSpPr txBox="1"/>
          <p:nvPr/>
        </p:nvSpPr>
        <p:spPr>
          <a:xfrm>
            <a:off x="0" y="0"/>
            <a:ext cx="9144000" cy="724460"/>
          </a:xfrm>
          <a:prstGeom prst="rect">
            <a:avLst/>
          </a:prstGeom>
          <a:solidFill>
            <a:srgbClr val="1907B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i="0" u="none" strike="noStrike" cap="small">
                <a:solidFill>
                  <a:srgbClr val="FFC000"/>
                </a:solidFill>
                <a:latin typeface="Lucida Sans"/>
                <a:ea typeface="Lucida Sans"/>
                <a:cs typeface="Lucida Sans"/>
                <a:sym typeface="Lucida Sans"/>
              </a:rPr>
              <a:t> </a:t>
            </a:r>
            <a:endParaRPr/>
          </a:p>
        </p:txBody>
      </p:sp>
      <p:sp>
        <p:nvSpPr>
          <p:cNvPr id="25" name="Google Shape;25;p5"/>
          <p:cNvSpPr txBox="1"/>
          <p:nvPr/>
        </p:nvSpPr>
        <p:spPr>
          <a:xfrm>
            <a:off x="1471969" y="6483515"/>
            <a:ext cx="494629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 baseline="30000" dirty="0">
                <a:solidFill>
                  <a:srgbClr val="0033CC"/>
                </a:solidFill>
                <a:latin typeface="Calibri"/>
                <a:ea typeface="Calibri"/>
                <a:cs typeface="Calibri"/>
                <a:sym typeface="Calibri"/>
              </a:rPr>
              <a:t>Partnerships for Sustainable and Democratic Development in Cambodia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" name="Google Shape;2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1457" y="6248400"/>
            <a:ext cx="994385" cy="524198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28;p5"/>
          <p:cNvSpPr/>
          <p:nvPr/>
        </p:nvSpPr>
        <p:spPr>
          <a:xfrm>
            <a:off x="14288" y="6163234"/>
            <a:ext cx="7649861" cy="685800"/>
          </a:xfrm>
          <a:prstGeom prst="rect">
            <a:avLst/>
          </a:prstGeom>
          <a:noFill/>
          <a:ln w="28575" cap="flat" cmpd="sng">
            <a:solidFill>
              <a:srgbClr val="00B05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 b="0" i="0" u="none" strike="noStrike" cap="none">
              <a:solidFill>
                <a:srgbClr val="0033C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600" b="0" i="0" u="none" strike="noStrike" cap="none">
              <a:solidFill>
                <a:srgbClr val="0033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9;p5"/>
          <p:cNvSpPr txBox="1">
            <a:spLocks noGrp="1"/>
          </p:cNvSpPr>
          <p:nvPr>
            <p:ph type="sldNum" idx="12"/>
          </p:nvPr>
        </p:nvSpPr>
        <p:spPr>
          <a:xfrm>
            <a:off x="7781317" y="6337682"/>
            <a:ext cx="105125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4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4C8430-9B74-AD52-760D-E4BE29B9134C}"/>
              </a:ext>
            </a:extLst>
          </p:cNvPr>
          <p:cNvSpPr txBox="1"/>
          <p:nvPr userDrawn="1"/>
        </p:nvSpPr>
        <p:spPr>
          <a:xfrm>
            <a:off x="1375382" y="6274785"/>
            <a:ext cx="513955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m-KH" altLang="en-US" sz="1100" b="1" i="0" u="none" strike="noStrike" cap="none" normalizeH="0" baseline="0" dirty="0">
                <a:ln>
                  <a:noFill/>
                </a:ln>
                <a:solidFill>
                  <a:srgbClr val="1907B6"/>
                </a:solidFill>
                <a:effectLst/>
                <a:latin typeface="Khmer OS System" panose="02000500000000020004" pitchFamily="2" charset="0"/>
                <a:cs typeface="Khmer OS System" panose="02000500000000020004" pitchFamily="2" charset="0"/>
              </a:rPr>
              <a:t>ភាពជាដៃគូសម្រាប់ការអភិវឌ្ឍន៍ប្រកបដោយនិរន្តរភាព និងប្រជាធិបតេយ្យនៅកម្ពុជា</a:t>
            </a:r>
            <a:r>
              <a:rPr kumimoji="0" lang="en-US" altLang="en-US" sz="1100" b="1" i="0" u="none" strike="noStrike" cap="none" normalizeH="0" baseline="0" dirty="0">
                <a:ln>
                  <a:noFill/>
                </a:ln>
                <a:solidFill>
                  <a:srgbClr val="1907B6"/>
                </a:solidFill>
                <a:effectLst/>
                <a:latin typeface="Khmer OS System" panose="02000500000000020004" pitchFamily="2" charset="0"/>
                <a:cs typeface="Khmer OS System" panose="02000500000000020004" pitchFamily="2" charset="0"/>
              </a:rPr>
              <a:t> </a:t>
            </a:r>
            <a:endParaRPr kumimoji="0" lang="en-US" altLang="en-US" sz="1000" b="1" i="0" u="none" strike="noStrike" cap="none" normalizeH="0" baseline="0" dirty="0">
              <a:ln>
                <a:noFill/>
              </a:ln>
              <a:solidFill>
                <a:srgbClr val="1907B6"/>
              </a:solidFill>
              <a:effectLst/>
              <a:latin typeface="Khmer OS System" panose="02000500000000020004" pitchFamily="2" charset="0"/>
              <a:cs typeface="Khmer OS System" panose="02000500000000020004" pitchFamily="2" charset="0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1" r:id="rId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AE210A-E076-DA68-4FB5-24A99AB4835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FINANCE LEARNING FORUM</a:t>
            </a:r>
            <a:br>
              <a:rPr lang="en-US" b="1" dirty="0">
                <a:solidFill>
                  <a:schemeClr val="bg1"/>
                </a:solidFill>
              </a:rPr>
            </a:br>
            <a:br>
              <a:rPr lang="en-US" b="1" dirty="0">
                <a:solidFill>
                  <a:schemeClr val="bg1"/>
                </a:solidFill>
              </a:rPr>
            </a:br>
            <a:r>
              <a:rPr lang="en-US" b="1" dirty="0">
                <a:solidFill>
                  <a:schemeClr val="bg1"/>
                </a:solidFill>
              </a:rPr>
              <a:t>on</a:t>
            </a:r>
            <a:br>
              <a:rPr lang="en-US" b="1" dirty="0">
                <a:solidFill>
                  <a:schemeClr val="bg1"/>
                </a:solidFill>
              </a:rPr>
            </a:br>
            <a:br>
              <a:rPr lang="en-US" b="1" dirty="0">
                <a:solidFill>
                  <a:schemeClr val="bg1"/>
                </a:solidFill>
              </a:rPr>
            </a:br>
            <a:r>
              <a:rPr lang="en-US" b="1" dirty="0">
                <a:solidFill>
                  <a:schemeClr val="bg1"/>
                </a:solidFill>
              </a:rPr>
              <a:t>BUDGET MANAGEMENT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515525-07AB-00D4-8152-61F7395FED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4967541"/>
            <a:ext cx="6858000" cy="768096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25-November-2025</a:t>
            </a:r>
          </a:p>
        </p:txBody>
      </p:sp>
    </p:spTree>
    <p:extLst>
      <p:ext uri="{BB962C8B-B14F-4D97-AF65-F5344CB8AC3E}">
        <p14:creationId xmlns:p14="http://schemas.microsoft.com/office/powerpoint/2010/main" val="12889631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2ACBEB-0983-3517-A477-70F95C4957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92BBD6-B0D4-D0B9-9DE2-1F76DCE4E6C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2</a:t>
            </a:fld>
            <a:endParaRPr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FCA07BF-3B32-5A39-E6A9-C31F38FAA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843"/>
            <a:ext cx="7886700" cy="533715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BUDGET MANAGEMENT</a:t>
            </a:r>
          </a:p>
        </p:txBody>
      </p:sp>
      <p:pic>
        <p:nvPicPr>
          <p:cNvPr id="6146" name="Picture 2" descr="Budget Management">
            <a:extLst>
              <a:ext uri="{FF2B5EF4-FFF2-40B4-BE49-F238E27FC236}">
                <a16:creationId xmlns:a16="http://schemas.microsoft.com/office/drawing/2014/main" id="{E6D8C1DD-C17F-215C-23F5-BD63D0FA2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664" y="727909"/>
            <a:ext cx="7755636" cy="5467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78774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DCAF23-553D-3B04-96E3-648C0652B2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30C45A-3E68-725D-D851-456E4675D9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826611"/>
            <a:ext cx="7886700" cy="2516029"/>
          </a:xfrm>
        </p:spPr>
        <p:txBody>
          <a:bodyPr/>
          <a:lstStyle/>
          <a:p>
            <a:r>
              <a:rPr lang="en-US" sz="48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DaunPenh" panose="01010101010101010101" pitchFamily="2" charset="0"/>
              </a:rPr>
              <a:t>GROUP DISCUSSION</a:t>
            </a:r>
          </a:p>
          <a:p>
            <a:pPr marL="228600" indent="0"/>
            <a:r>
              <a:rPr lang="en-US" sz="4800" b="1" dirty="0">
                <a:latin typeface="Aptos" panose="020B0004020202020204" pitchFamily="34" charset="0"/>
                <a:ea typeface="Aptos" panose="020B0004020202020204" pitchFamily="34" charset="0"/>
                <a:cs typeface="DaunPenh" panose="01010101010101010101" pitchFamily="2" charset="0"/>
              </a:rPr>
              <a:t>a. 3 Groups – 15 Mins</a:t>
            </a:r>
          </a:p>
          <a:p>
            <a:pPr marL="1143000" indent="-914400">
              <a:buAutoNum type="alphaLcPeriod"/>
            </a:pPr>
            <a:endParaRPr lang="en-US" sz="4800" b="1" dirty="0">
              <a:latin typeface="Aptos" panose="020B0004020202020204" pitchFamily="34" charset="0"/>
              <a:ea typeface="Aptos" panose="020B0004020202020204" pitchFamily="34" charset="0"/>
              <a:cs typeface="DaunPenh" panose="01010101010101010101" pitchFamily="2" charset="0"/>
            </a:endParaRPr>
          </a:p>
          <a:p>
            <a:pPr marL="1143000" indent="-914400">
              <a:buAutoNum type="alphaLcPeriod"/>
            </a:pPr>
            <a:endParaRPr lang="en-US" sz="4800" b="1" dirty="0">
              <a:latin typeface="Aptos" panose="020B0004020202020204" pitchFamily="34" charset="0"/>
              <a:ea typeface="Aptos" panose="020B0004020202020204" pitchFamily="34" charset="0"/>
              <a:cs typeface="DaunPenh" panose="01010101010101010101" pitchFamily="2" charset="0"/>
            </a:endParaRPr>
          </a:p>
          <a:p>
            <a:pPr marL="1143000" indent="-914400">
              <a:buAutoNum type="alphaLcPeriod"/>
            </a:pPr>
            <a:endParaRPr lang="en-US" sz="4800" b="1" dirty="0">
              <a:latin typeface="Aptos" panose="020B0004020202020204" pitchFamily="34" charset="0"/>
              <a:ea typeface="Aptos" panose="020B0004020202020204" pitchFamily="34" charset="0"/>
              <a:cs typeface="DaunPenh" panose="01010101010101010101" pitchFamily="2" charset="0"/>
            </a:endParaRPr>
          </a:p>
          <a:p>
            <a:pPr marL="228600" indent="0"/>
            <a:r>
              <a:rPr lang="en-US" sz="4800" b="1" dirty="0">
                <a:effectLst/>
                <a:latin typeface="Aptos" panose="020B0004020202020204" pitchFamily="34" charset="0"/>
                <a:ea typeface="Aptos" panose="020B0004020202020204" pitchFamily="34" charset="0"/>
                <a:cs typeface="DaunPenh" panose="01010101010101010101" pitchFamily="2" charset="0"/>
              </a:rPr>
              <a:t>b. Present 5 Min/Group</a:t>
            </a:r>
          </a:p>
          <a:p>
            <a:pPr marL="228600" indent="0"/>
            <a:endParaRPr lang="en-US" sz="4800" b="1" dirty="0">
              <a:effectLst/>
              <a:latin typeface="Aptos" panose="020B0004020202020204" pitchFamily="34" charset="0"/>
              <a:ea typeface="Aptos" panose="020B0004020202020204" pitchFamily="34" charset="0"/>
              <a:cs typeface="DaunPenh" panose="01010101010101010101" pitchFamily="2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B849B6-A279-B4F0-2D7F-13D40E14070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3</a:t>
            </a:fld>
            <a:endParaRPr/>
          </a:p>
        </p:txBody>
      </p:sp>
      <p:pic>
        <p:nvPicPr>
          <p:cNvPr id="4098" name="Picture 2" descr="group discussion">
            <a:extLst>
              <a:ext uri="{FF2B5EF4-FFF2-40B4-BE49-F238E27FC236}">
                <a16:creationId xmlns:a16="http://schemas.microsoft.com/office/drawing/2014/main" id="{8E294C4E-5272-9AED-A9F9-14892B52CA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1184" y="2468879"/>
            <a:ext cx="3237305" cy="2427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51554E0A-4856-CA9C-EBC3-ECCFFC11DB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843"/>
            <a:ext cx="7886700" cy="533715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BUDGET MANAGEMENT</a:t>
            </a:r>
          </a:p>
        </p:txBody>
      </p:sp>
    </p:spTree>
    <p:extLst>
      <p:ext uri="{BB962C8B-B14F-4D97-AF65-F5344CB8AC3E}">
        <p14:creationId xmlns:p14="http://schemas.microsoft.com/office/powerpoint/2010/main" val="25309528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FCD903-7A1B-AF7D-40B9-0DA439C425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44EBCD-53BD-2FEB-ED23-4D738BA6C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BUDGET MANAGEMENT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E2F2E1-F485-5A47-20ED-11CDDB88A45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4</a:t>
            </a:fld>
            <a:endParaRPr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EE6EFED-A537-9856-6A7C-0D4F047985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2148840"/>
            <a:ext cx="7966710" cy="3968495"/>
          </a:xfrm>
        </p:spPr>
        <p:txBody>
          <a:bodyPr/>
          <a:lstStyle/>
          <a:p>
            <a:r>
              <a:rPr lang="en-US" sz="2800" b="1" dirty="0"/>
              <a:t>Budget</a:t>
            </a:r>
          </a:p>
          <a:p>
            <a:r>
              <a:rPr lang="en-US" sz="2800" b="1" dirty="0"/>
              <a:t>Projection</a:t>
            </a:r>
          </a:p>
          <a:p>
            <a:r>
              <a:rPr lang="en-US" sz="2800" b="1" dirty="0"/>
              <a:t>Reforecasting		</a:t>
            </a:r>
          </a:p>
          <a:p>
            <a:r>
              <a:rPr lang="en-US" sz="2800" b="1" dirty="0"/>
              <a:t>				Burning Rate</a:t>
            </a:r>
          </a:p>
          <a:p>
            <a:r>
              <a:rPr lang="en-US" sz="2800" b="1" dirty="0"/>
              <a:t>				Linear Rate	</a:t>
            </a:r>
          </a:p>
          <a:p>
            <a:r>
              <a:rPr lang="en-US" sz="2800" b="1" dirty="0"/>
              <a:t>							Monitoring</a:t>
            </a:r>
          </a:p>
          <a:p>
            <a:r>
              <a:rPr lang="en-US" sz="2800" b="1" dirty="0"/>
              <a:t>							Controlling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5A7906F6-5F4B-E03E-34EB-69219730483B}"/>
              </a:ext>
            </a:extLst>
          </p:cNvPr>
          <p:cNvSpPr txBox="1">
            <a:spLocks/>
          </p:cNvSpPr>
          <p:nvPr/>
        </p:nvSpPr>
        <p:spPr>
          <a:xfrm>
            <a:off x="240792" y="740665"/>
            <a:ext cx="8591785" cy="104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algn="ctr"/>
            <a:r>
              <a:rPr lang="en-US" sz="2800" b="1" dirty="0"/>
              <a:t>Identify Meaning, Benefit / Useful</a:t>
            </a:r>
          </a:p>
        </p:txBody>
      </p:sp>
    </p:spTree>
    <p:extLst>
      <p:ext uri="{BB962C8B-B14F-4D97-AF65-F5344CB8AC3E}">
        <p14:creationId xmlns:p14="http://schemas.microsoft.com/office/powerpoint/2010/main" val="833264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E26B54-E9C8-3374-33DD-EA7A85AD83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BEC16C-B895-C118-6195-22A44D56A42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5</a:t>
            </a:fld>
            <a:endParaRPr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83E1145-D343-F8F3-8FA6-341DB1F6F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843"/>
            <a:ext cx="7886700" cy="533715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BUDGET MANAGEMENT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3BCB9B6-F3BF-F753-04F4-836A51B00D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7979401"/>
              </p:ext>
            </p:extLst>
          </p:nvPr>
        </p:nvGraphicFramePr>
        <p:xfrm>
          <a:off x="311160" y="815558"/>
          <a:ext cx="8521680" cy="53101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40560">
                  <a:extLst>
                    <a:ext uri="{9D8B030D-6E8A-4147-A177-3AD203B41FA5}">
                      <a16:colId xmlns:a16="http://schemas.microsoft.com/office/drawing/2014/main" val="3639279816"/>
                    </a:ext>
                  </a:extLst>
                </a:gridCol>
                <a:gridCol w="2840560">
                  <a:extLst>
                    <a:ext uri="{9D8B030D-6E8A-4147-A177-3AD203B41FA5}">
                      <a16:colId xmlns:a16="http://schemas.microsoft.com/office/drawing/2014/main" val="3810635841"/>
                    </a:ext>
                  </a:extLst>
                </a:gridCol>
                <a:gridCol w="2840560">
                  <a:extLst>
                    <a:ext uri="{9D8B030D-6E8A-4147-A177-3AD203B41FA5}">
                      <a16:colId xmlns:a16="http://schemas.microsoft.com/office/drawing/2014/main" val="373458041"/>
                    </a:ext>
                  </a:extLst>
                </a:gridCol>
              </a:tblGrid>
              <a:tr h="4190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Feature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Reforecast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Projection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16474757"/>
                  </a:ext>
                </a:extLst>
              </a:tr>
              <a:tr h="4190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Purpose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 dirty="0">
                          <a:effectLst/>
                        </a:rPr>
                        <a:t>Update the official budget</a:t>
                      </a:r>
                      <a:endParaRPr lang="en-US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Predict future spending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225724199"/>
                  </a:ext>
                </a:extLst>
              </a:tr>
              <a:tr h="824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 dirty="0">
                          <a:effectLst/>
                        </a:rPr>
                        <a:t>Formality</a:t>
                      </a:r>
                      <a:endParaRPr lang="en-US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Formal, structured, often donor-required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Internal or informal analysis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57764450"/>
                  </a:ext>
                </a:extLst>
              </a:tr>
              <a:tr h="824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Basis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Actuals + revised assumptions + workplan changes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Trends + planned activities + estimates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59185273"/>
                  </a:ext>
                </a:extLst>
              </a:tr>
              <a:tr h="4190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Output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Revised budget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Forecast numbers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62101079"/>
                  </a:ext>
                </a:extLst>
              </a:tr>
              <a:tr h="824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Timing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 dirty="0">
                          <a:effectLst/>
                        </a:rPr>
                        <a:t>Quarterly or when major changes occur</a:t>
                      </a:r>
                      <a:endParaRPr lang="en-US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Monthly or ongoing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11789305"/>
                  </a:ext>
                </a:extLst>
              </a:tr>
              <a:tr h="824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Used for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Donor reporting, realignment, approvals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Monitoring, cashflow, decision-making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4149544"/>
                  </a:ext>
                </a:extLst>
              </a:tr>
              <a:tr h="4190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Changes the approved budget?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Yes (with donor approval)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 dirty="0">
                          <a:effectLst/>
                        </a:rPr>
                        <a:t>No</a:t>
                      </a:r>
                      <a:endParaRPr lang="en-US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583472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2288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71D6A6-2923-D359-861F-951A5C0108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760CB4-9EE9-15B4-6396-8AE39382C24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6</a:t>
            </a:fld>
            <a:endParaRPr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9ECD30E-48EB-0A34-0943-9DDE0A822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843"/>
            <a:ext cx="7886700" cy="533715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BUDGET MANAGEMENT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B6DA7F6-C383-2712-FDFB-D1272E0ADF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889650"/>
              </p:ext>
            </p:extLst>
          </p:nvPr>
        </p:nvGraphicFramePr>
        <p:xfrm>
          <a:off x="628649" y="1069848"/>
          <a:ext cx="8203926" cy="48554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34642">
                  <a:extLst>
                    <a:ext uri="{9D8B030D-6E8A-4147-A177-3AD203B41FA5}">
                      <a16:colId xmlns:a16="http://schemas.microsoft.com/office/drawing/2014/main" val="1367645336"/>
                    </a:ext>
                  </a:extLst>
                </a:gridCol>
                <a:gridCol w="2734642">
                  <a:extLst>
                    <a:ext uri="{9D8B030D-6E8A-4147-A177-3AD203B41FA5}">
                      <a16:colId xmlns:a16="http://schemas.microsoft.com/office/drawing/2014/main" val="1815578706"/>
                    </a:ext>
                  </a:extLst>
                </a:gridCol>
                <a:gridCol w="2734642">
                  <a:extLst>
                    <a:ext uri="{9D8B030D-6E8A-4147-A177-3AD203B41FA5}">
                      <a16:colId xmlns:a16="http://schemas.microsoft.com/office/drawing/2014/main" val="1173300505"/>
                    </a:ext>
                  </a:extLst>
                </a:gridCol>
              </a:tblGrid>
              <a:tr h="8092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effectLst/>
                        </a:rPr>
                        <a:t>Concept</a:t>
                      </a:r>
                      <a:endParaRPr lang="en-US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</a:rPr>
                        <a:t>Linear Rate</a:t>
                      </a:r>
                      <a:endParaRPr lang="en-US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</a:rPr>
                        <a:t>Burn Rate</a:t>
                      </a:r>
                      <a:endParaRPr lang="en-US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168766418"/>
                  </a:ext>
                </a:extLst>
              </a:tr>
              <a:tr h="8092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</a:rPr>
                        <a:t>Meaning</a:t>
                      </a:r>
                      <a:endParaRPr lang="en-US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</a:rPr>
                        <a:t>Planned spending path</a:t>
                      </a:r>
                      <a:endParaRPr lang="en-US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</a:rPr>
                        <a:t>Actual spending path</a:t>
                      </a:r>
                      <a:endParaRPr lang="en-US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59459329"/>
                  </a:ext>
                </a:extLst>
              </a:tr>
              <a:tr h="8092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</a:rPr>
                        <a:t>Data Source</a:t>
                      </a:r>
                      <a:endParaRPr lang="en-US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</a:rPr>
                        <a:t>Budget</a:t>
                      </a:r>
                      <a:endParaRPr lang="en-US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</a:rPr>
                        <a:t>Expenditure reports</a:t>
                      </a:r>
                      <a:endParaRPr lang="en-US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74393243"/>
                  </a:ext>
                </a:extLst>
              </a:tr>
              <a:tr h="8092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effectLst/>
                        </a:rPr>
                        <a:t>Purpose</a:t>
                      </a:r>
                      <a:endParaRPr lang="en-US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</a:rPr>
                        <a:t>Benchmark for monitoring</a:t>
                      </a:r>
                      <a:endParaRPr lang="en-US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</a:rPr>
                        <a:t>Measure real performance</a:t>
                      </a:r>
                      <a:endParaRPr lang="en-US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05640776"/>
                  </a:ext>
                </a:extLst>
              </a:tr>
              <a:tr h="8092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effectLst/>
                        </a:rPr>
                        <a:t>When used</a:t>
                      </a:r>
                      <a:endParaRPr lang="en-US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</a:rPr>
                        <a:t>Budget planning &amp; monitoring</a:t>
                      </a:r>
                      <a:endParaRPr lang="en-US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effectLst/>
                        </a:rPr>
                        <a:t>BVA review, reporting</a:t>
                      </a:r>
                      <a:endParaRPr lang="en-US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778536652"/>
                  </a:ext>
                </a:extLst>
              </a:tr>
              <a:tr h="8092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effectLst/>
                        </a:rPr>
                        <a:t>Indicates</a:t>
                      </a:r>
                      <a:endParaRPr lang="en-US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effectLst/>
                        </a:rPr>
                        <a:t>What should happen</a:t>
                      </a:r>
                      <a:endParaRPr lang="en-US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</a:rPr>
                        <a:t>What is happening</a:t>
                      </a:r>
                      <a:endParaRPr lang="en-US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089636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02327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B19735-8B80-0845-905F-9D72ADEACC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348A6D-BA34-32DD-295B-1F2B0C4E05D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7</a:t>
            </a:fld>
            <a:endParaRPr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221508B-581C-38C5-0ADE-E6A0D7AADA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843"/>
            <a:ext cx="7886700" cy="533715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BUDGET MANAGEMENT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69785E8-5184-E54A-8701-79F35056D6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3538873"/>
              </p:ext>
            </p:extLst>
          </p:nvPr>
        </p:nvGraphicFramePr>
        <p:xfrm>
          <a:off x="466344" y="1060704"/>
          <a:ext cx="8284464" cy="495848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61488">
                  <a:extLst>
                    <a:ext uri="{9D8B030D-6E8A-4147-A177-3AD203B41FA5}">
                      <a16:colId xmlns:a16="http://schemas.microsoft.com/office/drawing/2014/main" val="2229494993"/>
                    </a:ext>
                  </a:extLst>
                </a:gridCol>
                <a:gridCol w="2761488">
                  <a:extLst>
                    <a:ext uri="{9D8B030D-6E8A-4147-A177-3AD203B41FA5}">
                      <a16:colId xmlns:a16="http://schemas.microsoft.com/office/drawing/2014/main" val="2997940193"/>
                    </a:ext>
                  </a:extLst>
                </a:gridCol>
                <a:gridCol w="2761488">
                  <a:extLst>
                    <a:ext uri="{9D8B030D-6E8A-4147-A177-3AD203B41FA5}">
                      <a16:colId xmlns:a16="http://schemas.microsoft.com/office/drawing/2014/main" val="2684717153"/>
                    </a:ext>
                  </a:extLst>
                </a:gridCol>
              </a:tblGrid>
              <a:tr h="5439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</a:rPr>
                        <a:t>Aspect</a:t>
                      </a:r>
                      <a:endParaRPr lang="en-US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effectLst/>
                        </a:rPr>
                        <a:t>Monitoring</a:t>
                      </a:r>
                      <a:endParaRPr lang="en-US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effectLst/>
                        </a:rPr>
                        <a:t>Control</a:t>
                      </a:r>
                      <a:endParaRPr lang="en-US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17199087"/>
                  </a:ext>
                </a:extLst>
              </a:tr>
              <a:tr h="5439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</a:rPr>
                        <a:t>Purpose</a:t>
                      </a:r>
                      <a:endParaRPr lang="en-US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effectLst/>
                        </a:rPr>
                        <a:t>Observe &amp; track</a:t>
                      </a:r>
                      <a:endParaRPr lang="en-US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effectLst/>
                        </a:rPr>
                        <a:t>Correct &amp; manage</a:t>
                      </a:r>
                      <a:endParaRPr lang="en-US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46606700"/>
                  </a:ext>
                </a:extLst>
              </a:tr>
              <a:tr h="5439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effectLst/>
                        </a:rPr>
                        <a:t>Focus</a:t>
                      </a:r>
                      <a:endParaRPr lang="en-US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effectLst/>
                        </a:rPr>
                        <a:t>What is happening?</a:t>
                      </a:r>
                      <a:endParaRPr lang="en-US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effectLst/>
                        </a:rPr>
                        <a:t>What should we do about it?</a:t>
                      </a:r>
                      <a:endParaRPr lang="en-US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717436650"/>
                  </a:ext>
                </a:extLst>
              </a:tr>
              <a:tr h="5439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effectLst/>
                        </a:rPr>
                        <a:t>Frequency</a:t>
                      </a:r>
                      <a:endParaRPr lang="en-US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effectLst/>
                        </a:rPr>
                        <a:t>Regular, continuous</a:t>
                      </a:r>
                      <a:endParaRPr lang="en-US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effectLst/>
                        </a:rPr>
                        <a:t>As needed (when issues arise)</a:t>
                      </a:r>
                      <a:endParaRPr lang="en-US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330772678"/>
                  </a:ext>
                </a:extLst>
              </a:tr>
              <a:tr h="10704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effectLst/>
                        </a:rPr>
                        <a:t>Tools</a:t>
                      </a:r>
                      <a:endParaRPr lang="en-US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effectLst/>
                        </a:rPr>
                        <a:t>BVA, progress reports, dashboards</a:t>
                      </a:r>
                      <a:endParaRPr lang="en-US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effectLst/>
                        </a:rPr>
                        <a:t>Budget realignment, approval limits, corrective actions</a:t>
                      </a:r>
                      <a:endParaRPr lang="en-US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89103421"/>
                  </a:ext>
                </a:extLst>
              </a:tr>
              <a:tr h="5439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effectLst/>
                        </a:rPr>
                        <a:t>Responsibility</a:t>
                      </a:r>
                      <a:endParaRPr lang="en-US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effectLst/>
                        </a:rPr>
                        <a:t>Program &amp; finance teams</a:t>
                      </a:r>
                      <a:endParaRPr lang="en-US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effectLst/>
                        </a:rPr>
                        <a:t>Managers &amp; decision-makers</a:t>
                      </a:r>
                      <a:endParaRPr lang="en-US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218379069"/>
                  </a:ext>
                </a:extLst>
              </a:tr>
              <a:tr h="5439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effectLst/>
                        </a:rPr>
                        <a:t>Output</a:t>
                      </a:r>
                      <a:endParaRPr lang="en-US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>
                          <a:effectLst/>
                        </a:rPr>
                        <a:t>Variance information</a:t>
                      </a:r>
                      <a:endParaRPr lang="en-US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000" kern="100" dirty="0">
                          <a:effectLst/>
                        </a:rPr>
                        <a:t>Actions and adjustments</a:t>
                      </a:r>
                      <a:endParaRPr lang="en-US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793817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25862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DC4623-54EC-CAB1-2050-C8EA3FF5EE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BED1E4-1E88-86E3-A8A8-637A7DE5298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8</a:t>
            </a:fld>
            <a:endParaRPr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D537B61-4E3C-23C8-FD21-A3B143F0D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843"/>
            <a:ext cx="7886700" cy="533715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BUDGET MANAGEMENT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6266FA5-A958-E92A-51D7-4DBAABB953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39260"/>
            <a:ext cx="9144000" cy="5425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3998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3ABAD0-1A58-398B-BE8E-435A235184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8B48B8-16C9-9BD4-4F7C-2EBF45C8395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9</a:t>
            </a:fld>
            <a:endParaRPr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F24D232-C778-A3FA-F7B6-401AB9D61D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200" b="1" dirty="0"/>
              <a:t>Depends on donor:</a:t>
            </a:r>
          </a:p>
          <a:p>
            <a:pPr lvl="0"/>
            <a:endParaRPr lang="en-US" sz="3200" dirty="0"/>
          </a:p>
          <a:p>
            <a:pPr marL="571500" indent="-342900">
              <a:buFont typeface="Arial" panose="020B0604020202020204" pitchFamily="34" charset="0"/>
              <a:buChar char="•"/>
            </a:pPr>
            <a:r>
              <a:rPr lang="en-US" sz="2800" dirty="0"/>
              <a:t>Indirect Costs / Overheads</a:t>
            </a:r>
          </a:p>
          <a:p>
            <a:pPr marL="571500" lvl="0" indent="-342900">
              <a:buFont typeface="Arial" panose="020B0604020202020204" pitchFamily="34" charset="0"/>
              <a:buChar char="•"/>
            </a:pPr>
            <a:r>
              <a:rPr lang="en-US" sz="2800" dirty="0"/>
              <a:t>NICRA (for USG-funded projects)</a:t>
            </a:r>
          </a:p>
          <a:p>
            <a:pPr marL="571500" lvl="0" indent="-342900">
              <a:buFont typeface="Arial" panose="020B0604020202020204" pitchFamily="34" charset="0"/>
              <a:buChar char="•"/>
            </a:pPr>
            <a:r>
              <a:rPr lang="en-US" sz="2800" dirty="0"/>
              <a:t>Organizational overhead percentage</a:t>
            </a:r>
          </a:p>
          <a:p>
            <a:pPr marL="571500" lvl="0" indent="-342900">
              <a:buFont typeface="Arial" panose="020B0604020202020204" pitchFamily="34" charset="0"/>
              <a:buChar char="•"/>
            </a:pPr>
            <a:r>
              <a:rPr lang="en-US" sz="2800" dirty="0"/>
              <a:t>Administration costs</a:t>
            </a:r>
          </a:p>
          <a:p>
            <a:endParaRPr lang="en-US" sz="240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999DFA6-9B6B-F4D7-4F8D-035C2CA9A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843"/>
            <a:ext cx="7886700" cy="533715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BUDGET MANAGEMENT</a:t>
            </a:r>
          </a:p>
        </p:txBody>
      </p:sp>
    </p:spTree>
    <p:extLst>
      <p:ext uri="{BB962C8B-B14F-4D97-AF65-F5344CB8AC3E}">
        <p14:creationId xmlns:p14="http://schemas.microsoft.com/office/powerpoint/2010/main" val="19522824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17CE77-7301-D152-C8DE-6EF9B80CCD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544173-55B1-68A0-262D-EFF5E6F1151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10</a:t>
            </a:fld>
            <a:endParaRPr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145A835-A6F6-D418-BA41-1D077CCB42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843"/>
            <a:ext cx="7886700" cy="533715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BUDGET MANAGEMENT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1D597E-87F8-D48F-924F-A8C3F89863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40664"/>
            <a:ext cx="9143999" cy="5404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1502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956F96-9A0F-B89B-0FF1-05539739BF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9F35-342A-8CDE-FE80-D095FD656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BUDGET DEVELOPMENT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5416CE-59B6-7BC9-6B8F-8377DD1788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11</a:t>
            </a:fld>
            <a:endParaRPr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72C0DA5-AEF5-9537-099A-7D201326C7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060704"/>
            <a:ext cx="7886700" cy="4543965"/>
          </a:xfrm>
        </p:spPr>
        <p:txBody>
          <a:bodyPr/>
          <a:lstStyle/>
          <a:p>
            <a:r>
              <a:rPr lang="en-US" sz="2800" b="1" dirty="0"/>
              <a:t>Before starting the numbers, clarify:</a:t>
            </a:r>
          </a:p>
          <a:p>
            <a:endParaRPr lang="en-US" sz="2800" b="1" dirty="0"/>
          </a:p>
          <a:p>
            <a:pPr marL="514350" lvl="0" indent="-285750">
              <a:buFont typeface="Arial" panose="020B0604020202020204" pitchFamily="34" charset="0"/>
              <a:buChar char="•"/>
            </a:pPr>
            <a:r>
              <a:rPr lang="en-US" sz="2800" dirty="0"/>
              <a:t>Project duration</a:t>
            </a:r>
          </a:p>
          <a:p>
            <a:pPr marL="514350" lvl="0" indent="-285750">
              <a:buFont typeface="Arial" panose="020B0604020202020204" pitchFamily="34" charset="0"/>
              <a:buChar char="•"/>
            </a:pPr>
            <a:r>
              <a:rPr lang="en-US" sz="2800" dirty="0"/>
              <a:t>Objectives and activities</a:t>
            </a:r>
          </a:p>
          <a:p>
            <a:pPr marL="514350" lvl="0" indent="-285750">
              <a:buFont typeface="Arial" panose="020B0604020202020204" pitchFamily="34" charset="0"/>
              <a:buChar char="•"/>
            </a:pPr>
            <a:r>
              <a:rPr lang="en-US" sz="2800" dirty="0"/>
              <a:t>Donor rules (allowable costs, indirect rates, procurement rules)</a:t>
            </a:r>
          </a:p>
          <a:p>
            <a:pPr marL="514350" lvl="0" indent="-285750">
              <a:buFont typeface="Arial" panose="020B0604020202020204" pitchFamily="34" charset="0"/>
              <a:buChar char="•"/>
            </a:pPr>
            <a:r>
              <a:rPr lang="en-US" sz="2800" dirty="0"/>
              <a:t>Required budget format (line-item, activity-based, or both)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728671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BCF20D-8B89-6122-EEAA-FB0B664C10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6525CE-A501-C680-E448-E04F736B6A9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12</a:t>
            </a:fld>
            <a:endParaRPr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3DF136E-EDD6-5CAC-AF5C-9D7C6CEC1E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253330"/>
            <a:ext cx="7886700" cy="4662837"/>
          </a:xfrm>
        </p:spPr>
        <p:txBody>
          <a:bodyPr/>
          <a:lstStyle/>
          <a:p>
            <a:r>
              <a:rPr lang="en-US" sz="2800" b="1" dirty="0"/>
              <a:t>Detailed Budget</a:t>
            </a:r>
            <a:endParaRPr lang="en-US" sz="2800" dirty="0"/>
          </a:p>
          <a:p>
            <a:pPr marL="571500" indent="-342900">
              <a:buFont typeface="Arial" panose="020B0604020202020204" pitchFamily="34" charset="0"/>
              <a:buChar char="•"/>
            </a:pPr>
            <a:r>
              <a:rPr lang="en-US" sz="2400" dirty="0"/>
              <a:t>Include columns for:</a:t>
            </a:r>
          </a:p>
          <a:p>
            <a:pPr marL="571500" lvl="0" indent="-342900">
              <a:buFont typeface="Arial" panose="020B0604020202020204" pitchFamily="34" charset="0"/>
              <a:buChar char="•"/>
            </a:pPr>
            <a:r>
              <a:rPr lang="en-US" sz="2400" dirty="0"/>
              <a:t>Description</a:t>
            </a:r>
          </a:p>
          <a:p>
            <a:pPr marL="571500" lvl="0" indent="-342900">
              <a:buFont typeface="Arial" panose="020B0604020202020204" pitchFamily="34" charset="0"/>
              <a:buChar char="•"/>
            </a:pPr>
            <a:r>
              <a:rPr lang="en-US" sz="2400" dirty="0"/>
              <a:t>Unit</a:t>
            </a:r>
          </a:p>
          <a:p>
            <a:pPr marL="571500" lvl="0" indent="-342900">
              <a:buFont typeface="Arial" panose="020B0604020202020204" pitchFamily="34" charset="0"/>
              <a:buChar char="•"/>
            </a:pPr>
            <a:r>
              <a:rPr lang="en-US" sz="2400" dirty="0"/>
              <a:t>Unit cost</a:t>
            </a:r>
          </a:p>
          <a:p>
            <a:pPr marL="571500" lvl="0" indent="-342900">
              <a:buFont typeface="Arial" panose="020B0604020202020204" pitchFamily="34" charset="0"/>
              <a:buChar char="•"/>
            </a:pPr>
            <a:r>
              <a:rPr lang="en-US" sz="2400" dirty="0"/>
              <a:t>Quantity</a:t>
            </a:r>
          </a:p>
          <a:p>
            <a:pPr marL="571500" lvl="0" indent="-342900">
              <a:buFont typeface="Arial" panose="020B0604020202020204" pitchFamily="34" charset="0"/>
              <a:buChar char="•"/>
            </a:pPr>
            <a:r>
              <a:rPr lang="en-US" sz="2400" dirty="0"/>
              <a:t>Frequency (per month/year)</a:t>
            </a:r>
          </a:p>
          <a:p>
            <a:pPr marL="571500" lvl="0" indent="-342900">
              <a:buFont typeface="Arial" panose="020B0604020202020204" pitchFamily="34" charset="0"/>
              <a:buChar char="•"/>
            </a:pPr>
            <a:r>
              <a:rPr lang="en-US" sz="2400" dirty="0"/>
              <a:t>Total cost</a:t>
            </a:r>
          </a:p>
          <a:p>
            <a:pPr marL="571500" lvl="0" indent="-342900">
              <a:buFont typeface="Arial" panose="020B0604020202020204" pitchFamily="34" charset="0"/>
              <a:buChar char="•"/>
            </a:pPr>
            <a:r>
              <a:rPr lang="en-US" sz="2400" dirty="0"/>
              <a:t>Funding source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5CDE17A-2AEF-11B2-F102-AE359BC70D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843"/>
            <a:ext cx="7886700" cy="533715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BUDGET DEVELOPMENT</a:t>
            </a:r>
          </a:p>
        </p:txBody>
      </p:sp>
    </p:spTree>
    <p:extLst>
      <p:ext uri="{BB962C8B-B14F-4D97-AF65-F5344CB8AC3E}">
        <p14:creationId xmlns:p14="http://schemas.microsoft.com/office/powerpoint/2010/main" val="25152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FF0E52-146A-27B3-37A0-5CF6F1B40D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17AEFA-D993-77D7-F247-D5864F250F0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13</a:t>
            </a:fld>
            <a:endParaRPr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024AFCF-903A-CDA3-FF76-E906FAF89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843"/>
            <a:ext cx="7886700" cy="533715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BUDGET MANAGEMENT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7868CF-9A18-F693-9592-639372554B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6384"/>
            <a:ext cx="9144000" cy="5285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8974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2AE93C-38A8-0092-3237-63297C8E8B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F7693-FB69-C941-9ED1-7C53C52603A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14</a:t>
            </a:fld>
            <a:endParaRPr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080815A-7A75-296A-53E9-EA1CC16940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843"/>
            <a:ext cx="7886700" cy="533715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BUDGET MANAGEMENT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255283D-73C7-6E10-09B9-02888D5DF3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33343"/>
            <a:ext cx="4572000" cy="54480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BA2F75F-4765-9A23-851B-E283BF5E09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8303" y="733343"/>
            <a:ext cx="4425697" cy="54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7697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FCDBFE-8660-C541-415B-E8480052CE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494EDD-E9AC-5010-04F6-70B2B74F96C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15</a:t>
            </a:fld>
            <a:endParaRPr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A24F335-AB88-2580-28CD-83E23F57A8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pPr marL="685800" indent="-457200">
              <a:buFont typeface="Arial" panose="020B0604020202020204" pitchFamily="34" charset="0"/>
              <a:buChar char="•"/>
            </a:pPr>
            <a:r>
              <a:rPr lang="en-US" sz="2800" dirty="0"/>
              <a:t>Budget Summary</a:t>
            </a:r>
          </a:p>
          <a:p>
            <a:pPr marL="685800" indent="-457200">
              <a:buFont typeface="Arial" panose="020B0604020202020204" pitchFamily="34" charset="0"/>
              <a:buChar char="•"/>
            </a:pPr>
            <a:r>
              <a:rPr lang="en-US" sz="2800" dirty="0"/>
              <a:t>Detailed Budget</a:t>
            </a:r>
          </a:p>
          <a:p>
            <a:pPr marL="685800" indent="-457200">
              <a:buFont typeface="Arial" panose="020B0604020202020204" pitchFamily="34" charset="0"/>
              <a:buChar char="•"/>
            </a:pPr>
            <a:r>
              <a:rPr lang="en-US" sz="2800" dirty="0"/>
              <a:t>Budget Notes / Justification</a:t>
            </a:r>
          </a:p>
          <a:p>
            <a:pPr marL="685800" indent="-457200">
              <a:buFont typeface="Arial" panose="020B0604020202020204" pitchFamily="34" charset="0"/>
              <a:buChar char="•"/>
            </a:pPr>
            <a:r>
              <a:rPr lang="en-US" sz="2800" dirty="0"/>
              <a:t>Validate Against Donor Requirements</a:t>
            </a:r>
          </a:p>
          <a:p>
            <a:pPr marL="685800" indent="-457200">
              <a:buFont typeface="Arial" panose="020B0604020202020204" pitchFamily="34" charset="0"/>
              <a:buChar char="•"/>
            </a:pPr>
            <a:r>
              <a:rPr lang="en-US" sz="2800" dirty="0"/>
              <a:t>Final Checks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806584A-3E2F-33EA-7E40-34A4D3FECA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843"/>
            <a:ext cx="7886700" cy="533715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BUDGET DEVELOPMENT</a:t>
            </a:r>
          </a:p>
        </p:txBody>
      </p:sp>
    </p:spTree>
    <p:extLst>
      <p:ext uri="{BB962C8B-B14F-4D97-AF65-F5344CB8AC3E}">
        <p14:creationId xmlns:p14="http://schemas.microsoft.com/office/powerpoint/2010/main" val="23591050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0B2956-A290-35B8-A0BF-FA2616B4D2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63B6C0-CE41-A737-AFC8-0385A525CC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Key Components of Budget Management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BD0572-E498-79CC-D9D5-1F52ED8CC52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16</a:t>
            </a:fld>
            <a:endParaRPr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411DE7F-17C6-42FC-3463-85D7A4176B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 dirty="0"/>
              <a:t>A. Budget Planning</a:t>
            </a:r>
          </a:p>
          <a:p>
            <a:r>
              <a:rPr lang="en-US" sz="2800" dirty="0"/>
              <a:t>B. Budget Implementation</a:t>
            </a:r>
          </a:p>
          <a:p>
            <a:r>
              <a:rPr lang="en-US" sz="2800" dirty="0"/>
              <a:t>C. Budget Monitoring &amp; Control</a:t>
            </a:r>
          </a:p>
          <a:p>
            <a:r>
              <a:rPr lang="en-US" sz="2800" dirty="0"/>
              <a:t>D. Budget Adjustment</a:t>
            </a:r>
          </a:p>
          <a:p>
            <a:r>
              <a:rPr lang="en-US" sz="2800" dirty="0"/>
              <a:t>E. Budget Reporting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72287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74F7E7-B7B1-46EA-AD8E-53E1B6FA81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15041-B645-5624-9030-FAD83A196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C. Budget Monitoring &amp; Control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88126A-BF04-14AB-D44C-24A17F11815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17</a:t>
            </a:fld>
            <a:endParaRPr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2DFE30E-4E81-00CD-8AEB-D9BC5824CE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5760" y="1253331"/>
            <a:ext cx="8149590" cy="4351338"/>
          </a:xfrm>
        </p:spPr>
        <p:txBody>
          <a:bodyPr/>
          <a:lstStyle/>
          <a:p>
            <a:r>
              <a:rPr lang="en-US" sz="2800" dirty="0"/>
              <a:t>1. Regular Budget vs. Actual (BVA) Review</a:t>
            </a:r>
          </a:p>
          <a:p>
            <a:r>
              <a:rPr lang="en-US" sz="2800" dirty="0"/>
              <a:t>2. Variance Analysis</a:t>
            </a:r>
          </a:p>
          <a:p>
            <a:r>
              <a:rPr lang="en-US" sz="2800" dirty="0"/>
              <a:t>3. Reforecasting</a:t>
            </a:r>
          </a:p>
          <a:p>
            <a:r>
              <a:rPr lang="en-US" sz="2800" dirty="0"/>
              <a:t>4. Documentation and Compliance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90585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B65DF2-1C13-D542-9C40-D498FCDEC1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2ABC85-B7DF-11A7-F4DC-C7528C96A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9843"/>
            <a:ext cx="9043416" cy="533715"/>
          </a:xfrm>
        </p:spPr>
        <p:txBody>
          <a:bodyPr/>
          <a:lstStyle/>
          <a:p>
            <a:pPr algn="ctr"/>
            <a:r>
              <a:rPr lang="en-US" sz="2800" dirty="0">
                <a:solidFill>
                  <a:schemeClr val="bg1"/>
                </a:solidFill>
              </a:rPr>
              <a:t>Tools &amp; Documents for Effective Budget Management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860F6B-A62F-AC96-7403-4E66B3D95C3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18</a:t>
            </a:fld>
            <a:endParaRPr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FB64AC6-FEC3-EF7B-4E1D-7142DE3D7C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000" b="1" dirty="0"/>
              <a:t>1. Budget vs Actual (BVA) Template</a:t>
            </a:r>
            <a:endParaRPr lang="en-US" sz="2000" dirty="0"/>
          </a:p>
          <a:p>
            <a:r>
              <a:rPr lang="en-US" sz="2000" dirty="0"/>
              <a:t>Shows real-time spending and remaining balance.</a:t>
            </a:r>
          </a:p>
          <a:p>
            <a:r>
              <a:rPr lang="en-US" sz="2000" b="1" dirty="0"/>
              <a:t>2. Cash Flow Forecast</a:t>
            </a:r>
            <a:endParaRPr lang="en-US" sz="2000" dirty="0"/>
          </a:p>
          <a:p>
            <a:r>
              <a:rPr lang="en-US" sz="2000" dirty="0"/>
              <a:t>Predicts future cash needs to avoid shortages.</a:t>
            </a:r>
          </a:p>
          <a:p>
            <a:r>
              <a:rPr lang="en-US" sz="2000" b="1" dirty="0"/>
              <a:t>3. Procurement Plan</a:t>
            </a:r>
            <a:endParaRPr lang="en-US" sz="2000" dirty="0"/>
          </a:p>
          <a:p>
            <a:r>
              <a:rPr lang="en-US" sz="2000" dirty="0"/>
              <a:t>Links purchases with timelines and cost estimates.</a:t>
            </a:r>
          </a:p>
          <a:p>
            <a:r>
              <a:rPr lang="en-US" sz="2000" b="1" dirty="0"/>
              <a:t>4. Activity Workplan</a:t>
            </a:r>
            <a:endParaRPr lang="en-US" sz="2000" dirty="0"/>
          </a:p>
          <a:p>
            <a:r>
              <a:rPr lang="en-US" sz="2000" dirty="0"/>
              <a:t>Aligns deliverables and spending.</a:t>
            </a:r>
          </a:p>
          <a:p>
            <a:r>
              <a:rPr lang="en-US" sz="2000" b="1" dirty="0"/>
              <a:t>5. Financial Policies</a:t>
            </a:r>
            <a:endParaRPr lang="en-US" sz="2000" dirty="0"/>
          </a:p>
          <a:p>
            <a:r>
              <a:rPr lang="en-US" sz="2000" dirty="0"/>
              <a:t>Procurement rules, per diem policies, approval thresholds.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5359544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9FD0C-AC47-8126-BDF7-9AA455722B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60C9AD-3E03-5EA4-E497-60D2C612E28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19</a:t>
            </a:fld>
            <a:endParaRPr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CFDAA36-75D7-D416-F978-A034BB0129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843"/>
            <a:ext cx="7886700" cy="533715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BUDGET MANAGEMENT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E8DBFBC-7542-004C-0CA6-E67FDC0BA6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5801"/>
            <a:ext cx="9144000" cy="5449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6491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2B4D8E-4827-E4CE-197E-B3F6034002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53A999-019A-7255-FEBE-CC396C5F8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What Is Budget Monitoring?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163341-F52C-3A3F-C1CB-5BF8F0C16F7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20</a:t>
            </a:fld>
            <a:endParaRPr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2E8E4EF-1421-FD0D-5B45-08D3FD5CF8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14350" lvl="0" indent="-285750">
              <a:buFont typeface="Arial" panose="020B0604020202020204" pitchFamily="34" charset="0"/>
              <a:buChar char="•"/>
            </a:pPr>
            <a:r>
              <a:rPr lang="en-US" sz="2800" dirty="0"/>
              <a:t>Spends according to plan</a:t>
            </a:r>
          </a:p>
          <a:p>
            <a:pPr marL="514350" lvl="0" indent="-285750">
              <a:buFont typeface="Arial" panose="020B0604020202020204" pitchFamily="34" charset="0"/>
              <a:buChar char="•"/>
            </a:pPr>
            <a:r>
              <a:rPr lang="en-US" sz="2800" dirty="0"/>
              <a:t>Avoids overspending or underspending</a:t>
            </a:r>
          </a:p>
          <a:p>
            <a:pPr marL="514350" lvl="0" indent="-285750">
              <a:buFont typeface="Arial" panose="020B0604020202020204" pitchFamily="34" charset="0"/>
              <a:buChar char="•"/>
            </a:pPr>
            <a:r>
              <a:rPr lang="en-US" sz="2800" dirty="0"/>
              <a:t>Uses funds efficiently and effectively</a:t>
            </a:r>
          </a:p>
          <a:p>
            <a:pPr marL="514350" lvl="0" indent="-285750">
              <a:buFont typeface="Arial" panose="020B0604020202020204" pitchFamily="34" charset="0"/>
              <a:buChar char="•"/>
            </a:pPr>
            <a:r>
              <a:rPr lang="en-US" sz="2800" dirty="0"/>
              <a:t>Meets donor financial requirements</a:t>
            </a:r>
          </a:p>
          <a:p>
            <a:pPr marL="514350" lvl="0" indent="-285750">
              <a:buFont typeface="Arial" panose="020B0604020202020204" pitchFamily="34" charset="0"/>
              <a:buChar char="•"/>
            </a:pPr>
            <a:r>
              <a:rPr lang="en-US" sz="2800" dirty="0"/>
              <a:t>Supports timely decision-making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58294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39C833-5F8B-0370-AB20-802C87120E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71EDE-9AA1-24B8-5D77-677FE8266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Key Objectives of Budget Monitoring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BCB2A0-060D-A4DE-FFBC-EB57E3609B0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21</a:t>
            </a:fld>
            <a:endParaRPr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27AF1E0-4CC4-0A50-B5C8-1F6DC3D4E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49" y="1253331"/>
            <a:ext cx="8203927" cy="4351338"/>
          </a:xfrm>
        </p:spPr>
        <p:txBody>
          <a:bodyPr/>
          <a:lstStyle/>
          <a:p>
            <a:pPr marL="514350" lvl="0" indent="-285750">
              <a:buFont typeface="Arial" panose="020B0604020202020204" pitchFamily="34" charset="0"/>
              <a:buChar char="•"/>
            </a:pPr>
            <a:r>
              <a:rPr lang="en-US" sz="2800" dirty="0"/>
              <a:t>Compare </a:t>
            </a:r>
            <a:r>
              <a:rPr lang="en-US" sz="2800" b="1" dirty="0"/>
              <a:t>Budget vs Actual (BVA)</a:t>
            </a:r>
            <a:endParaRPr lang="en-US" sz="2800" dirty="0"/>
          </a:p>
          <a:p>
            <a:pPr marL="514350" lvl="0" indent="-285750">
              <a:buFont typeface="Arial" panose="020B0604020202020204" pitchFamily="34" charset="0"/>
              <a:buChar char="•"/>
            </a:pPr>
            <a:r>
              <a:rPr lang="en-US" sz="2800" dirty="0"/>
              <a:t>Identify </a:t>
            </a:r>
            <a:r>
              <a:rPr lang="en-US" sz="2800" b="1" dirty="0"/>
              <a:t>variances</a:t>
            </a:r>
            <a:r>
              <a:rPr lang="en-US" sz="2800" dirty="0"/>
              <a:t> (differences)</a:t>
            </a:r>
          </a:p>
          <a:p>
            <a:pPr marL="514350" lvl="0" indent="-285750">
              <a:buFont typeface="Arial" panose="020B0604020202020204" pitchFamily="34" charset="0"/>
              <a:buChar char="•"/>
            </a:pPr>
            <a:r>
              <a:rPr lang="en-US" sz="2800" dirty="0"/>
              <a:t>Provide </a:t>
            </a:r>
            <a:r>
              <a:rPr lang="en-US" sz="2800" b="1" dirty="0"/>
              <a:t>explanations</a:t>
            </a:r>
            <a:r>
              <a:rPr lang="en-US" sz="2800" dirty="0"/>
              <a:t> for variances</a:t>
            </a:r>
          </a:p>
          <a:p>
            <a:pPr marL="514350" lvl="0" indent="-285750">
              <a:buFont typeface="Arial" panose="020B0604020202020204" pitchFamily="34" charset="0"/>
              <a:buChar char="•"/>
            </a:pPr>
            <a:r>
              <a:rPr lang="en-US" sz="2800" dirty="0"/>
              <a:t>Recommend </a:t>
            </a:r>
            <a:r>
              <a:rPr lang="en-US" sz="2800" b="1" dirty="0"/>
              <a:t>corrective actions</a:t>
            </a:r>
            <a:endParaRPr lang="en-US" sz="2800" dirty="0"/>
          </a:p>
          <a:p>
            <a:pPr marL="514350" lvl="0" indent="-285750">
              <a:buFont typeface="Arial" panose="020B0604020202020204" pitchFamily="34" charset="0"/>
              <a:buChar char="•"/>
            </a:pPr>
            <a:r>
              <a:rPr lang="en-US" sz="2800" dirty="0"/>
              <a:t>Update </a:t>
            </a:r>
            <a:r>
              <a:rPr lang="en-US" sz="2800" b="1" dirty="0"/>
              <a:t>financial forecasts</a:t>
            </a:r>
            <a:endParaRPr lang="en-US" sz="2800" dirty="0"/>
          </a:p>
          <a:p>
            <a:pPr marL="514350" lvl="0" indent="-285750">
              <a:buFont typeface="Arial" panose="020B0604020202020204" pitchFamily="34" charset="0"/>
              <a:buChar char="•"/>
            </a:pPr>
            <a:r>
              <a:rPr lang="en-US" sz="2800" dirty="0"/>
              <a:t>Support decision-making for program and finance teams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70016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646F0D-485A-5581-4D50-E0AF897CD0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48A6F-3711-AD9B-64E3-75770A134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Core Components of Budget Monitoring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DBEA0F-1519-05C9-4564-38F65E063DC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22</a:t>
            </a:fld>
            <a:endParaRPr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6B6B842-6020-2E22-EDD4-2DF2B3EAEE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 dirty="0"/>
              <a:t>A. Budget vs Actual (BVA) Analysis</a:t>
            </a:r>
          </a:p>
          <a:p>
            <a:r>
              <a:rPr lang="en-US" sz="2800" dirty="0"/>
              <a:t>B. Variance Analysis</a:t>
            </a:r>
          </a:p>
          <a:p>
            <a:r>
              <a:rPr lang="en-US" sz="2800" dirty="0"/>
              <a:t>C. Activity-Based Monitoring</a:t>
            </a:r>
          </a:p>
          <a:p>
            <a:r>
              <a:rPr lang="en-US" sz="2800" dirty="0"/>
              <a:t>D. Expenditure Documentation Review</a:t>
            </a:r>
          </a:p>
          <a:p>
            <a:r>
              <a:rPr lang="en-US" sz="2800" dirty="0"/>
              <a:t>E. Financial Forecasting (Reforecasting)</a:t>
            </a:r>
          </a:p>
          <a:p>
            <a:r>
              <a:rPr lang="en-US" sz="2800" dirty="0"/>
              <a:t>F. Internal Compliance Checks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89306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2BDB26-CC8B-A357-E75F-EECCB9652B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2FCE83-D346-6DA2-DF3E-926FE961247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23</a:t>
            </a:fld>
            <a:endParaRPr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BD0D4EF-5DF9-C50A-0B4D-30D43994E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843"/>
            <a:ext cx="7886700" cy="533715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BUDGET MANAGEMENT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8B5F2F-55CB-0689-3862-F7ED3D29B5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77240"/>
            <a:ext cx="9144000" cy="5340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2654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C1AC33-4985-D6AA-3611-CFF022ED50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0B180-BF9D-B584-59EB-100502BB5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Objectives of Budget Control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C552DC-6035-40C6-13B5-1D24DC99330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24</a:t>
            </a:fld>
            <a:endParaRPr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E7BB82D-403F-28DA-3613-FDA8A9E7C1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49" y="1253331"/>
            <a:ext cx="8203927" cy="4351338"/>
          </a:xfrm>
        </p:spPr>
        <p:txBody>
          <a:bodyPr/>
          <a:lstStyle/>
          <a:p>
            <a:pPr marL="5143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Prevent overspending and under-spending</a:t>
            </a:r>
          </a:p>
          <a:p>
            <a:pPr marL="5143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Ensure funds are used appropriately and efficiently</a:t>
            </a:r>
          </a:p>
          <a:p>
            <a:pPr marL="5143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Make sure spending follows the workplan</a:t>
            </a:r>
          </a:p>
          <a:p>
            <a:pPr marL="5143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Maintain donor and audit compliance</a:t>
            </a:r>
          </a:p>
          <a:p>
            <a:pPr marL="5143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Support informed decision-making</a:t>
            </a:r>
          </a:p>
          <a:p>
            <a:pPr marL="5143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Maintain financial predictability through forecasting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900737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828DBD-1427-9D92-AB0A-777FC1AB19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BB53F-CC60-FD87-CAC9-2D0F70053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Key Components of Project Budget Control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76963C-51CA-6909-B14B-BA12F8D9E9A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25</a:t>
            </a:fld>
            <a:endParaRPr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F937623-501F-AFAD-A57A-87DABF0127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 dirty="0"/>
              <a:t>A. Internal Controls</a:t>
            </a:r>
          </a:p>
          <a:p>
            <a:r>
              <a:rPr lang="en-US" sz="2800" dirty="0"/>
              <a:t>B. Expenditure Control</a:t>
            </a:r>
          </a:p>
          <a:p>
            <a:r>
              <a:rPr lang="en-US" sz="2800" dirty="0"/>
              <a:t>C. Budget vs Actual (BVA) Control</a:t>
            </a:r>
          </a:p>
          <a:p>
            <a:r>
              <a:rPr lang="en-US" sz="2800" dirty="0"/>
              <a:t>D. Forecasting (Reforecasting)</a:t>
            </a:r>
          </a:p>
          <a:p>
            <a:r>
              <a:rPr lang="en-US" sz="2800" dirty="0"/>
              <a:t>E. Financial Compliance Control</a:t>
            </a:r>
          </a:p>
          <a:p>
            <a:r>
              <a:rPr lang="en-US" sz="2800" dirty="0"/>
              <a:t>F. Corrective Actions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82250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7A8A64-A358-C4F9-054D-E4D59D1423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564EFB-16DF-ECC3-B06C-C0A79B859F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A. Internal Controls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20D6EC-C519-8616-029C-B36B76591CE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26</a:t>
            </a:fld>
            <a:endParaRPr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F22E840-8415-7590-1163-C4FC244A74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2800" dirty="0"/>
          </a:p>
          <a:p>
            <a:endParaRPr lang="en-US" sz="2800" dirty="0"/>
          </a:p>
          <a:p>
            <a:r>
              <a:rPr lang="en-US" sz="2800" dirty="0"/>
              <a:t>1. Authorization and Approval</a:t>
            </a:r>
          </a:p>
          <a:p>
            <a:r>
              <a:rPr lang="en-US" sz="2800" dirty="0"/>
              <a:t>2. Segregation of Duties</a:t>
            </a:r>
          </a:p>
          <a:p>
            <a:r>
              <a:rPr lang="en-US" sz="2800" dirty="0"/>
              <a:t>3. Procurement Controls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577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CF6951-CB08-4D20-D644-B26505D163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D13AF-EC88-2A1B-A05D-94F33F7BD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Role in Budget Development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04C5A1-BB94-AD0C-9C77-CF0F7A6099E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27</a:t>
            </a:fld>
            <a:endParaRPr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DCBCD76-0EBE-F6D1-3EA5-1C3FF7DA8D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442125"/>
              </p:ext>
            </p:extLst>
          </p:nvPr>
        </p:nvGraphicFramePr>
        <p:xfrm>
          <a:off x="628650" y="859536"/>
          <a:ext cx="8203927" cy="488753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26878">
                  <a:extLst>
                    <a:ext uri="{9D8B030D-6E8A-4147-A177-3AD203B41FA5}">
                      <a16:colId xmlns:a16="http://schemas.microsoft.com/office/drawing/2014/main" val="372243569"/>
                    </a:ext>
                  </a:extLst>
                </a:gridCol>
                <a:gridCol w="4977049">
                  <a:extLst>
                    <a:ext uri="{9D8B030D-6E8A-4147-A177-3AD203B41FA5}">
                      <a16:colId xmlns:a16="http://schemas.microsoft.com/office/drawing/2014/main" val="1488882850"/>
                    </a:ext>
                  </a:extLst>
                </a:gridCol>
              </a:tblGrid>
              <a:tr h="5764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 dirty="0">
                          <a:effectLst/>
                        </a:rPr>
                        <a:t>Role</a:t>
                      </a:r>
                      <a:endParaRPr lang="en-US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 dirty="0">
                          <a:effectLst/>
                        </a:rPr>
                        <a:t>Major Responsibilities</a:t>
                      </a:r>
                      <a:endParaRPr lang="en-US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652008794"/>
                  </a:ext>
                </a:extLst>
              </a:tr>
              <a:tr h="7828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 dirty="0">
                          <a:effectLst/>
                        </a:rPr>
                        <a:t>Project Manager</a:t>
                      </a:r>
                      <a:endParaRPr lang="en-US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Lead budgeting, approve variances, align with workplan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1411509"/>
                  </a:ext>
                </a:extLst>
              </a:tr>
              <a:tr h="392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 dirty="0">
                          <a:effectLst/>
                        </a:rPr>
                        <a:t>Finance Officer</a:t>
                      </a:r>
                      <a:endParaRPr lang="en-US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Ensure accuracy, compliance, prepare BVA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140859903"/>
                  </a:ext>
                </a:extLst>
              </a:tr>
              <a:tr h="392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 dirty="0">
                          <a:effectLst/>
                        </a:rPr>
                        <a:t>Technical Leads</a:t>
                      </a:r>
                      <a:endParaRPr lang="en-US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Estimate activity costs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93463685"/>
                  </a:ext>
                </a:extLst>
              </a:tr>
              <a:tr h="392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Procurement Team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 dirty="0">
                          <a:effectLst/>
                        </a:rPr>
                        <a:t>Provide unit costs and procurement plan</a:t>
                      </a:r>
                      <a:endParaRPr lang="en-US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244814838"/>
                  </a:ext>
                </a:extLst>
              </a:tr>
              <a:tr h="392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 dirty="0">
                          <a:effectLst/>
                        </a:rPr>
                        <a:t>HR</a:t>
                      </a:r>
                      <a:endParaRPr lang="en-US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Confirm salaries and staffing structure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17271520"/>
                  </a:ext>
                </a:extLst>
              </a:tr>
              <a:tr h="392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M&amp;E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Cost monitoring &amp; evaluation activities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911561666"/>
                  </a:ext>
                </a:extLst>
              </a:tr>
              <a:tr h="392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Senior Management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 dirty="0">
                          <a:effectLst/>
                        </a:rPr>
                        <a:t>Final approval, risk oversight</a:t>
                      </a:r>
                      <a:endParaRPr lang="en-US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2445742"/>
                  </a:ext>
                </a:extLst>
              </a:tr>
              <a:tr h="392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Donor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 dirty="0">
                          <a:effectLst/>
                        </a:rPr>
                        <a:t>Approve budget and modifications</a:t>
                      </a:r>
                      <a:endParaRPr lang="en-US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02781754"/>
                  </a:ext>
                </a:extLst>
              </a:tr>
              <a:tr h="392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Internal Audit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 dirty="0">
                          <a:effectLst/>
                        </a:rPr>
                        <a:t>Ensure compliance and documentation</a:t>
                      </a:r>
                      <a:endParaRPr lang="en-US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163607140"/>
                  </a:ext>
                </a:extLst>
              </a:tr>
              <a:tr h="392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>
                          <a:effectLst/>
                        </a:rPr>
                        <a:t>Partners/Community</a:t>
                      </a:r>
                      <a:endParaRPr lang="en-US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kern="100" dirty="0">
                          <a:effectLst/>
                        </a:rPr>
                        <a:t>Provide local cost inputs</a:t>
                      </a:r>
                      <a:endParaRPr lang="en-US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DaunPenh" panose="01010101010101010101" pitchFamily="2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783499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98140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B181F8-13B1-AC68-B2E6-9CDCC0FF78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8A4C39-C2DD-C173-16E6-1F7FF808E1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Key Components of a Budget Projection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B49B7A-DA54-571F-4507-7E45787D91B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28</a:t>
            </a:fld>
            <a:endParaRPr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1085466-446B-7A2A-1750-5E1DFF0B4D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 dirty="0"/>
              <a:t>1. Actual Spending to Date</a:t>
            </a:r>
          </a:p>
          <a:p>
            <a:r>
              <a:rPr lang="en-US" sz="2800" dirty="0"/>
              <a:t>2. Remaining Budget</a:t>
            </a:r>
          </a:p>
          <a:p>
            <a:r>
              <a:rPr lang="en-US" sz="2800" dirty="0"/>
              <a:t>3. Updated Assumptions</a:t>
            </a:r>
          </a:p>
          <a:p>
            <a:r>
              <a:rPr lang="en-US" sz="2800" dirty="0"/>
              <a:t>4. Planned Future Activities</a:t>
            </a:r>
          </a:p>
          <a:p>
            <a:r>
              <a:rPr lang="en-US" sz="2800" dirty="0"/>
              <a:t>5. Projected Monthly or Quarterly Costs</a:t>
            </a:r>
          </a:p>
          <a:p>
            <a:r>
              <a:rPr lang="en-US" sz="2800" dirty="0"/>
              <a:t>6. Forecasted End-of-Project Spending</a:t>
            </a:r>
          </a:p>
        </p:txBody>
      </p:sp>
    </p:spTree>
    <p:extLst>
      <p:ext uri="{BB962C8B-B14F-4D97-AF65-F5344CB8AC3E}">
        <p14:creationId xmlns:p14="http://schemas.microsoft.com/office/powerpoint/2010/main" val="10225067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7A74AF-1169-91F0-44FB-8DD0C9AA1D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75594D-221D-09D1-BAFB-18988EE4CA1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29</a:t>
            </a:fld>
            <a:endParaRPr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EB0B3DF-6124-8FBB-7A39-841FB3F9A7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116171"/>
            <a:ext cx="7886700" cy="4351338"/>
          </a:xfrm>
        </p:spPr>
        <p:txBody>
          <a:bodyPr/>
          <a:lstStyle/>
          <a:p>
            <a:endParaRPr lang="en-US" sz="2800" dirty="0"/>
          </a:p>
          <a:p>
            <a:endParaRPr lang="en-US" sz="2800" dirty="0"/>
          </a:p>
          <a:p>
            <a:r>
              <a:rPr lang="en-US" sz="2800" dirty="0"/>
              <a:t>1. Monitoring</a:t>
            </a:r>
          </a:p>
          <a:p>
            <a:r>
              <a:rPr lang="en-US" sz="2800" dirty="0"/>
              <a:t>2. Decision-making</a:t>
            </a:r>
          </a:p>
          <a:p>
            <a:r>
              <a:rPr lang="en-US" sz="2800" dirty="0"/>
              <a:t>3. Reporting</a:t>
            </a:r>
          </a:p>
          <a:p>
            <a:r>
              <a:rPr lang="en-US" sz="2800" dirty="0"/>
              <a:t>4. Risk management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2937633-5466-688F-3BFB-60B22DEA5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843"/>
            <a:ext cx="7886700" cy="533715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How to Use Burn Rate in Project Management</a:t>
            </a:r>
          </a:p>
        </p:txBody>
      </p:sp>
    </p:spTree>
    <p:extLst>
      <p:ext uri="{BB962C8B-B14F-4D97-AF65-F5344CB8AC3E}">
        <p14:creationId xmlns:p14="http://schemas.microsoft.com/office/powerpoint/2010/main" val="39575281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6E2585-C090-A018-1C93-461C92B24E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D861FF-FEE8-198E-E7F1-E14B88FFF03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30</a:t>
            </a:fld>
            <a:endParaRPr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07444B4-CBB3-71FC-C471-459F528333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805274"/>
            <a:ext cx="7886700" cy="5211477"/>
          </a:xfrm>
        </p:spPr>
        <p:txBody>
          <a:bodyPr/>
          <a:lstStyle/>
          <a:p>
            <a:endParaRPr lang="en-US" sz="2800" dirty="0"/>
          </a:p>
          <a:p>
            <a:endParaRPr lang="en-US" sz="2800" dirty="0"/>
          </a:p>
          <a:p>
            <a:r>
              <a:rPr lang="en-US" sz="2800" dirty="0"/>
              <a:t>1. Program team</a:t>
            </a:r>
          </a:p>
          <a:p>
            <a:r>
              <a:rPr lang="en-US" sz="2800" dirty="0"/>
              <a:t>2. Finance team</a:t>
            </a:r>
          </a:p>
          <a:p>
            <a:r>
              <a:rPr lang="en-US" sz="2800" dirty="0"/>
              <a:t>3. Management</a:t>
            </a:r>
          </a:p>
          <a:p>
            <a:r>
              <a:rPr lang="en-US" sz="2800" dirty="0"/>
              <a:t>4. Donor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2226427-4E0D-F358-6FD1-849C55F75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843"/>
            <a:ext cx="7886700" cy="533715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How Budget Projection Helps Project Team</a:t>
            </a:r>
          </a:p>
        </p:txBody>
      </p:sp>
    </p:spTree>
    <p:extLst>
      <p:ext uri="{BB962C8B-B14F-4D97-AF65-F5344CB8AC3E}">
        <p14:creationId xmlns:p14="http://schemas.microsoft.com/office/powerpoint/2010/main" val="6564541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8C2315-D111-544C-E2D0-409888569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DF6F9A-3531-2D22-BB03-6C248ED12C7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31</a:t>
            </a:fld>
            <a:endParaRPr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0612B2F-3BBE-9702-5EF7-33BEF2E62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843"/>
            <a:ext cx="7886700" cy="533715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BUDGET MANAGEMENT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4AB2F0-39F1-2C53-4C9F-D6796B7009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9" y="713232"/>
            <a:ext cx="9079992" cy="5471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8258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8445D1-D4D9-E1A0-7040-A3FB048842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C7FF3C-2173-A75A-7404-93BF03104B8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32</a:t>
            </a:fld>
            <a:endParaRPr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4C59576-92A6-3A1B-8919-8479865DB6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843"/>
            <a:ext cx="7886700" cy="533715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BUDGET MANAGEMENT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A88C79-9D71-2030-E664-60D093E5DD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49809"/>
            <a:ext cx="9050371" cy="5404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48435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274F57-3EBD-43F5-652C-72BB9AB904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4D4D4A-8616-181F-8BD3-9E776C0BF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8E7273-7D13-0582-D22C-59B345ADCE3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33</a:t>
            </a:fld>
            <a:endParaRPr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05D2A6-AF60-BB44-34B5-F731E50C7F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45" y="706910"/>
            <a:ext cx="5737376" cy="4368010"/>
          </a:xfrm>
          <a:prstGeom prst="rect">
            <a:avLst/>
          </a:prstGeom>
        </p:spPr>
      </p:pic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BD3D1BB0-68A6-DB04-0C1B-CD3488135E3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163298" y="2127295"/>
            <a:ext cx="2669279" cy="1710119"/>
          </a:xfrm>
          <a:prstGeom prst="rect">
            <a:avLst/>
          </a:prstGeom>
        </p:spPr>
        <p:txBody>
          <a:bodyPr lIns="0" rIns="0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a-ES" sz="4800" b="1" dirty="0">
                <a:solidFill>
                  <a:schemeClr val="accent6">
                    <a:lumMod val="75000"/>
                  </a:schemeClr>
                </a:solidFill>
                <a:latin typeface="Impact" panose="020B0806030902050204" pitchFamily="34" charset="0"/>
                <a:cs typeface="Cambria" panose="02040503050406030204" pitchFamily="18" charset="0"/>
              </a:rPr>
              <a:t>អរគុណ</a:t>
            </a:r>
            <a:r>
              <a:rPr lang="en-US" sz="4800" b="1" dirty="0">
                <a:solidFill>
                  <a:schemeClr val="accent6">
                    <a:lumMod val="75000"/>
                  </a:schemeClr>
                </a:solidFill>
                <a:latin typeface="Impact" panose="020B0806030902050204" pitchFamily="34" charset="0"/>
                <a:cs typeface="Cambria" panose="02040503050406030204" pitchFamily="18" charset="0"/>
              </a:rPr>
              <a:t> </a:t>
            </a:r>
            <a:r>
              <a:rPr lang="en-US" sz="4800" dirty="0">
                <a:solidFill>
                  <a:schemeClr val="accent6">
                    <a:lumMod val="75000"/>
                  </a:schemeClr>
                </a:solidFill>
                <a:latin typeface="Impact" panose="020B0806030902050204" pitchFamily="34" charset="0"/>
                <a:cs typeface="Cambria" panose="02040503050406030204" pitchFamily="18" charset="0"/>
              </a:rPr>
              <a:t>!  </a:t>
            </a:r>
            <a:r>
              <a:rPr lang="en-US" sz="3300" dirty="0">
                <a:solidFill>
                  <a:schemeClr val="accent6">
                    <a:lumMod val="75000"/>
                  </a:schemeClr>
                </a:solidFill>
                <a:latin typeface="Impact" panose="020B0806030902050204" pitchFamily="34" charset="0"/>
                <a:cs typeface="Cambria" panose="02040503050406030204" pitchFamily="18" charset="0"/>
              </a:rPr>
              <a:t>Thanks!</a:t>
            </a:r>
          </a:p>
        </p:txBody>
      </p:sp>
    </p:spTree>
    <p:extLst>
      <p:ext uri="{BB962C8B-B14F-4D97-AF65-F5344CB8AC3E}">
        <p14:creationId xmlns:p14="http://schemas.microsoft.com/office/powerpoint/2010/main" val="25264154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2C1C02-93E7-74E7-FD5A-D61AEE9D46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40880A-A828-37E7-B9B1-41FAD94F569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Page </a:t>
            </a:r>
            <a:fld id="{00000000-1234-1234-1234-123412341234}" type="slidenum">
              <a:rPr lang="en-US" smtClean="0"/>
              <a:t>34</a:t>
            </a:fld>
            <a:endParaRPr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66BA764-6537-AAE6-9F20-39EB85AC82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F651E47-9793-53DD-7E86-4E7F4A1EE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9843"/>
            <a:ext cx="7886700" cy="533715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BUDGET MANAGEMENT</a:t>
            </a:r>
          </a:p>
        </p:txBody>
      </p:sp>
    </p:spTree>
    <p:extLst>
      <p:ext uri="{BB962C8B-B14F-4D97-AF65-F5344CB8AC3E}">
        <p14:creationId xmlns:p14="http://schemas.microsoft.com/office/powerpoint/2010/main" val="42599634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2BE1CFF335BC7438A4AE750737852AC" ma:contentTypeVersion="17" ma:contentTypeDescription="Create a new document." ma:contentTypeScope="" ma:versionID="8cefd4c773eeba17d49b7be2924b08be">
  <xsd:schema xmlns:xsd="http://www.w3.org/2001/XMLSchema" xmlns:xs="http://www.w3.org/2001/XMLSchema" xmlns:p="http://schemas.microsoft.com/office/2006/metadata/properties" xmlns:ns3="5a78ca1d-4deb-4665-b097-98587a879e65" xmlns:ns4="77623f12-9f27-4475-9f4b-e911efa6ffaa" targetNamespace="http://schemas.microsoft.com/office/2006/metadata/properties" ma:root="true" ma:fieldsID="6eafae8fe949acfe21e6cf2bc58b756b" ns3:_="" ns4:_="">
    <xsd:import namespace="5a78ca1d-4deb-4665-b097-98587a879e65"/>
    <xsd:import namespace="77623f12-9f27-4475-9f4b-e911efa6ffa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  <xsd:element ref="ns3:MediaServiceObjectDetectorVersions" minOccurs="0"/>
                <xsd:element ref="ns3:MediaLengthInSecond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78ca1d-4deb-4665-b097-98587a879e6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20" nillable="true" ma:displayName="_activity" ma:hidden="true" ma:internalName="_activity">
      <xsd:simpleType>
        <xsd:restriction base="dms:Note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ystemTags" ma:index="2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623f12-9f27-4475-9f4b-e911efa6ffa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a78ca1d-4deb-4665-b097-98587a879e65" xsi:nil="true"/>
  </documentManagement>
</p:properties>
</file>

<file path=customXml/itemProps1.xml><?xml version="1.0" encoding="utf-8"?>
<ds:datastoreItem xmlns:ds="http://schemas.openxmlformats.org/officeDocument/2006/customXml" ds:itemID="{1B6506C3-36B8-4978-BBFA-D6F6F75D364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717AD4D-C8E4-4199-8269-8A5FE2A0611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a78ca1d-4deb-4665-b097-98587a879e65"/>
    <ds:schemaRef ds:uri="77623f12-9f27-4475-9f4b-e911efa6ffa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9B8262D-AB78-41B5-8D61-6084FDB93B3D}">
  <ds:schemaRefs>
    <ds:schemaRef ds:uri="http://purl.org/dc/terms/"/>
    <ds:schemaRef ds:uri="http://www.w3.org/XML/1998/namespace"/>
    <ds:schemaRef ds:uri="http://schemas.openxmlformats.org/package/2006/metadata/core-properties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77623f12-9f27-4475-9f4b-e911efa6ffaa"/>
    <ds:schemaRef ds:uri="5a78ca1d-4deb-4665-b097-98587a879e6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1855</TotalTime>
  <Words>1201</Words>
  <Application>Microsoft Office PowerPoint</Application>
  <PresentationFormat>On-screen Show (4:3)</PresentationFormat>
  <Paragraphs>335</Paragraphs>
  <Slides>34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34</vt:i4>
      </vt:variant>
    </vt:vector>
  </HeadingPairs>
  <TitlesOfParts>
    <vt:vector size="45" baseType="lpstr">
      <vt:lpstr>Tahoma</vt:lpstr>
      <vt:lpstr>Verdana</vt:lpstr>
      <vt:lpstr>Calibri</vt:lpstr>
      <vt:lpstr>Lucida Sans</vt:lpstr>
      <vt:lpstr>Aptos</vt:lpstr>
      <vt:lpstr>Arial</vt:lpstr>
      <vt:lpstr>Short Stack</vt:lpstr>
      <vt:lpstr>Khmer OS System</vt:lpstr>
      <vt:lpstr>Impact</vt:lpstr>
      <vt:lpstr>Office Theme</vt:lpstr>
      <vt:lpstr>Custom Design</vt:lpstr>
      <vt:lpstr>FINANCE LEARNING FORUM  on  BUDGET MANAGEMENT</vt:lpstr>
      <vt:lpstr>BUDGET MANAGEMENT</vt:lpstr>
      <vt:lpstr>BUDGET MANAGEMENT</vt:lpstr>
      <vt:lpstr>BUDGET MANAGEMENT</vt:lpstr>
      <vt:lpstr>BUDGET MANAGEMENT</vt:lpstr>
      <vt:lpstr>BUDGET MANAGEMENT</vt:lpstr>
      <vt:lpstr>BUDGET MANAGEMENT</vt:lpstr>
      <vt:lpstr>BUDGET MANAGEMENT</vt:lpstr>
      <vt:lpstr>BUDGET MANAGEMENT</vt:lpstr>
      <vt:lpstr>BUDGET MANAGEMENT</vt:lpstr>
      <vt:lpstr>BUDGET DEVELOPMENT</vt:lpstr>
      <vt:lpstr>BUDGET DEVELOPMENT</vt:lpstr>
      <vt:lpstr>BUDGET MANAGEMENT</vt:lpstr>
      <vt:lpstr>BUDGET MANAGEMENT</vt:lpstr>
      <vt:lpstr>BUDGET DEVELOPMENT</vt:lpstr>
      <vt:lpstr>Key Components of Budget Management</vt:lpstr>
      <vt:lpstr>C. Budget Monitoring &amp; Control</vt:lpstr>
      <vt:lpstr>Tools &amp; Documents for Effective Budget Management</vt:lpstr>
      <vt:lpstr>BUDGET MANAGEMENT</vt:lpstr>
      <vt:lpstr>What Is Budget Monitoring?</vt:lpstr>
      <vt:lpstr>Key Objectives of Budget Monitoring</vt:lpstr>
      <vt:lpstr>Core Components of Budget Monitoring</vt:lpstr>
      <vt:lpstr>BUDGET MANAGEMENT</vt:lpstr>
      <vt:lpstr>Objectives of Budget Control</vt:lpstr>
      <vt:lpstr>Key Components of Project Budget Control</vt:lpstr>
      <vt:lpstr>A. Internal Controls</vt:lpstr>
      <vt:lpstr>Role in Budget Development</vt:lpstr>
      <vt:lpstr>Key Components of a Budget Projection</vt:lpstr>
      <vt:lpstr>How to Use Burn Rate in Project Management</vt:lpstr>
      <vt:lpstr>How Budget Projection Helps Project Team</vt:lpstr>
      <vt:lpstr>BUDGET MANAGEMENT</vt:lpstr>
      <vt:lpstr>BUDGET MANAGEMENT</vt:lpstr>
      <vt:lpstr>PowerPoint Presentation</vt:lpstr>
      <vt:lpstr>BUDGET MANAGEMENT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Un Sothea</dc:creator>
  <cp:lastModifiedBy>Chan Bunthoeun</cp:lastModifiedBy>
  <cp:revision>30</cp:revision>
  <dcterms:created xsi:type="dcterms:W3CDTF">2022-07-14T07:34:47Z</dcterms:created>
  <dcterms:modified xsi:type="dcterms:W3CDTF">2025-11-25T05:14:45Z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0x01010072BE1CFF335BC7438A4AE750737852AC</vt:lpwstr>
  </property>
</Properties>
</file>