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62" r:id="rId1"/>
    <p:sldMasterId id="214748365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1907B6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125" autoAdjust="0"/>
  </p:normalViewPr>
  <p:slideViewPr>
    <p:cSldViewPr snapToGrid="0">
      <p:cViewPr varScale="1">
        <p:scale>
          <a:sx n="73" d="100"/>
          <a:sy n="73" d="100"/>
        </p:scale>
        <p:origin x="16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299" y="6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E81C03F-4828-48D5-A871-22FD6AAC5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9187F2-4ADF-4EBD-B913-8E39393CB5A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5D9467-5B94-48BE-B8FA-98F8D0829FB5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6D40CE-C4C3-4C94-A2C5-22A0798C29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747173-50B9-4F95-8169-03C8F65C7F4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F3F67C-836C-4205-B10C-08845DA02D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8561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0EE07E-FE90-4243-B918-D405A94A43D8}" type="datetimeFigureOut">
              <a:rPr lang="en-US" smtClean="0"/>
              <a:t>3/14/2024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E7DAA7-0C8C-4263-898C-1E563EA0A99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4451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E7DAA7-0C8C-4263-898C-1E563EA0A99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272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3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609278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E58F73E4-8BA7-481D-95AB-D028D15780B6}"/>
              </a:ext>
            </a:extLst>
          </p:cNvPr>
          <p:cNvSpPr/>
          <p:nvPr userDrawn="1"/>
        </p:nvSpPr>
        <p:spPr>
          <a:xfrm>
            <a:off x="7772399" y="6163234"/>
            <a:ext cx="1385719" cy="690165"/>
          </a:xfrm>
          <a:prstGeom prst="rect">
            <a:avLst/>
          </a:prstGeom>
          <a:solidFill>
            <a:srgbClr val="00B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CADBB9-4865-495D-BA35-A9BD2BE846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69843"/>
            <a:ext cx="7886700" cy="53371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A6CDE6-DCE0-4258-B335-93EF8DCEE0A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28650" y="1253331"/>
            <a:ext cx="7886700" cy="4351338"/>
          </a:xfrm>
          <a:prstGeom prst="rect">
            <a:avLst/>
          </a:prstGeom>
        </p:spPr>
        <p:txBody>
          <a:bodyPr/>
          <a:lstStyle>
            <a:lvl1pPr>
              <a:defRPr sz="1800">
                <a:latin typeface="Verdana" panose="020B0604030504040204" pitchFamily="34" charset="0"/>
                <a:ea typeface="Verdana" panose="020B0604030504040204" pitchFamily="34" charset="0"/>
              </a:defRPr>
            </a:lvl1pPr>
            <a:lvl5pPr>
              <a:buNone/>
              <a:defRPr/>
            </a:lvl5pPr>
          </a:lstStyle>
          <a:p>
            <a:pPr lvl="0"/>
            <a:r>
              <a:rPr lang="en-US" dirty="0"/>
              <a:t> </a:t>
            </a:r>
          </a:p>
          <a:p>
            <a:pPr lvl="0"/>
            <a:endParaRPr lang="en-US" dirty="0"/>
          </a:p>
        </p:txBody>
      </p:sp>
      <p:sp>
        <p:nvSpPr>
          <p:cNvPr id="21" name="Slide Number Placeholder 21">
            <a:extLst>
              <a:ext uri="{FF2B5EF4-FFF2-40B4-BE49-F238E27FC236}">
                <a16:creationId xmlns:a16="http://schemas.microsoft.com/office/drawing/2014/main" id="{984D9A3D-6906-4D7B-9908-C2556FCEEB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775177" y="633768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Page </a:t>
            </a:r>
            <a:fld id="{C70B2756-40F0-496C-BB5D-719CFF60568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0015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2098BDF-5A5A-408B-BFA9-C432346163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69843"/>
            <a:ext cx="7886700" cy="53371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1C05120-D16A-4E2F-A07F-3D8C131F7AF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28650" y="1253331"/>
            <a:ext cx="7886700" cy="4351338"/>
          </a:xfrm>
          <a:prstGeom prst="rect">
            <a:avLst/>
          </a:prstGeom>
        </p:spPr>
        <p:txBody>
          <a:bodyPr/>
          <a:lstStyle>
            <a:lvl1pPr>
              <a:defRPr sz="1800">
                <a:latin typeface="Verdana" panose="020B0604030504040204" pitchFamily="34" charset="0"/>
                <a:ea typeface="Verdana" panose="020B0604030504040204" pitchFamily="34" charset="0"/>
              </a:defRPr>
            </a:lvl1pPr>
            <a:lvl5pPr>
              <a:buNone/>
              <a:defRPr/>
            </a:lvl5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6" name="Slide Number Placeholder 21">
            <a:extLst>
              <a:ext uri="{FF2B5EF4-FFF2-40B4-BE49-F238E27FC236}">
                <a16:creationId xmlns:a16="http://schemas.microsoft.com/office/drawing/2014/main" id="{0D1E488C-C75E-4A60-B236-1648164490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775177" y="633768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Page </a:t>
            </a:r>
            <a:fld id="{C70B2756-40F0-496C-BB5D-719CFF60568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891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961786B6-AF71-42A7-88D4-5C72FB09C979}"/>
              </a:ext>
            </a:extLst>
          </p:cNvPr>
          <p:cNvSpPr txBox="1">
            <a:spLocks/>
          </p:cNvSpPr>
          <p:nvPr userDrawn="1"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5759C63-300B-47A8-9B8E-8A48AB4382B5}"/>
              </a:ext>
            </a:extLst>
          </p:cNvPr>
          <p:cNvGrpSpPr/>
          <p:nvPr userDrawn="1"/>
        </p:nvGrpSpPr>
        <p:grpSpPr>
          <a:xfrm>
            <a:off x="0" y="6207443"/>
            <a:ext cx="9144000" cy="644211"/>
            <a:chOff x="0" y="5743841"/>
            <a:chExt cx="9144000" cy="6096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1A2EAD6-7BAE-4B6E-8E11-7DA195C1C10F}"/>
                </a:ext>
              </a:extLst>
            </p:cNvPr>
            <p:cNvSpPr/>
            <p:nvPr/>
          </p:nvSpPr>
          <p:spPr>
            <a:xfrm>
              <a:off x="0" y="5743841"/>
              <a:ext cx="9144000" cy="609600"/>
            </a:xfrm>
            <a:prstGeom prst="rect">
              <a:avLst/>
            </a:prstGeom>
            <a:noFill/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9" tIns="45719" rIns="91439" bIns="45719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600" dirty="0">
                <a:solidFill>
                  <a:srgbClr val="0033CC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4CB47B3-5E43-4635-A29A-4E01DB8660E0}"/>
                </a:ext>
              </a:extLst>
            </p:cNvPr>
            <p:cNvSpPr txBox="1"/>
            <p:nvPr/>
          </p:nvSpPr>
          <p:spPr>
            <a:xfrm>
              <a:off x="2225040" y="5903168"/>
              <a:ext cx="4805979" cy="3494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baseline="30000" dirty="0">
                  <a:solidFill>
                    <a:srgbClr val="0033CC"/>
                  </a:solidFill>
                  <a:latin typeface="Calibri" pitchFamily="34" charset="0"/>
                </a:rPr>
                <a:t>Partnerships for Sustainable and Democratic Development in Cambodia</a:t>
              </a:r>
              <a:endParaRPr lang="en-US" sz="1800" dirty="0"/>
            </a:p>
          </p:txBody>
        </p:sp>
      </p:grpSp>
      <p:sp>
        <p:nvSpPr>
          <p:cNvPr id="11" name="Title 1">
            <a:extLst>
              <a:ext uri="{FF2B5EF4-FFF2-40B4-BE49-F238E27FC236}">
                <a16:creationId xmlns:a16="http://schemas.microsoft.com/office/drawing/2014/main" id="{E6DD1F49-D6C7-4106-818C-4D77CBE4DA7D}"/>
              </a:ext>
            </a:extLst>
          </p:cNvPr>
          <p:cNvSpPr txBox="1">
            <a:spLocks/>
          </p:cNvSpPr>
          <p:nvPr userDrawn="1"/>
        </p:nvSpPr>
        <p:spPr>
          <a:xfrm>
            <a:off x="0" y="762000"/>
            <a:ext cx="9144000" cy="5280027"/>
          </a:xfrm>
          <a:prstGeom prst="rect">
            <a:avLst/>
          </a:prstGeom>
          <a:solidFill>
            <a:srgbClr val="0033CC"/>
          </a:solidFill>
        </p:spPr>
        <p:txBody>
          <a:bodyPr lIns="82296" tIns="41148" rIns="82296" bIns="41148">
            <a:normAutofit fontScale="97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1075"/>
              </a:spcBef>
            </a:pPr>
            <a:br>
              <a:rPr lang="en-GB" sz="3600" dirty="0">
                <a:solidFill>
                  <a:srgbClr val="1807B5"/>
                </a:solidFill>
              </a:rPr>
            </a:br>
            <a:r>
              <a:rPr lang="en-US" sz="3600" dirty="0">
                <a:latin typeface="Chalkboard"/>
              </a:rPr>
              <a:t> </a:t>
            </a:r>
            <a:br>
              <a:rPr lang="en-US" sz="2900" b="1" dirty="0"/>
            </a:br>
            <a:br>
              <a:rPr lang="en-US" sz="2900" b="1" dirty="0"/>
            </a:br>
            <a:br>
              <a:rPr lang="en-US" sz="2900" b="1" dirty="0"/>
            </a:br>
            <a:br>
              <a:rPr lang="en-US" sz="2900" b="1" dirty="0"/>
            </a:br>
            <a:br>
              <a:rPr lang="en-US" sz="2900" b="1" dirty="0"/>
            </a:br>
            <a:br>
              <a:rPr lang="en-US" sz="2900" b="1" dirty="0"/>
            </a:br>
            <a:br>
              <a:rPr lang="en-US" sz="2900" b="1" dirty="0"/>
            </a:br>
            <a:br>
              <a:rPr lang="en-US" sz="2900" b="1" dirty="0"/>
            </a:br>
            <a:br>
              <a:rPr lang="en-US" sz="2900" b="1" dirty="0"/>
            </a:br>
            <a:br>
              <a:rPr lang="en-US" sz="1600" dirty="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600" dirty="0">
                <a:latin typeface="Lucida Sans Unicode" pitchFamily="34" charset="0"/>
                <a:cs typeface="Lucida Sans Unicode" pitchFamily="34" charset="0"/>
              </a:rPr>
            </a:br>
            <a:endParaRPr lang="en-US" sz="36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72212"/>
            <a:ext cx="7886700" cy="508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C21D76D-CD3E-4EE5-A485-5D545976383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5" y="6267449"/>
            <a:ext cx="994385" cy="52419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F460B53-B490-47AF-8117-DCF2FBD86DD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19907" y="6252610"/>
            <a:ext cx="839183" cy="55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06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j-lt"/>
          <a:ea typeface="Verdana" panose="020B060403050404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709E033-E106-47EF-91F5-E7447CA78AE5}"/>
              </a:ext>
            </a:extLst>
          </p:cNvPr>
          <p:cNvSpPr/>
          <p:nvPr userDrawn="1"/>
        </p:nvSpPr>
        <p:spPr>
          <a:xfrm>
            <a:off x="7772399" y="6163234"/>
            <a:ext cx="1385719" cy="690165"/>
          </a:xfrm>
          <a:prstGeom prst="rect">
            <a:avLst/>
          </a:prstGeom>
          <a:solidFill>
            <a:srgbClr val="00B05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rgbClr val="FFFF00"/>
              </a:solidFill>
              <a:latin typeface="+mj-lt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96BECDA-B26D-435F-A667-13D415835A6D}"/>
              </a:ext>
            </a:extLst>
          </p:cNvPr>
          <p:cNvSpPr txBox="1">
            <a:spLocks/>
          </p:cNvSpPr>
          <p:nvPr userDrawn="1"/>
        </p:nvSpPr>
        <p:spPr bwMode="auto">
          <a:xfrm>
            <a:off x="0" y="0"/>
            <a:ext cx="9144000" cy="724460"/>
          </a:xfrm>
          <a:prstGeom prst="rect">
            <a:avLst/>
          </a:prstGeom>
          <a:solidFill>
            <a:srgbClr val="1907B6"/>
          </a:solidFill>
          <a:ln w="9525">
            <a:noFill/>
            <a:miter lim="800000"/>
            <a:headEnd/>
            <a:tailEnd/>
          </a:ln>
        </p:spPr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b="1" cap="sm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Sans Unicode" pitchFamily="34" charset="0"/>
                <a:ea typeface="+mj-ea"/>
                <a:cs typeface="Lucida Sans Unicode" pitchFamily="34" charset="0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062877-B329-45A6-8284-368E750A4803}"/>
              </a:ext>
            </a:extLst>
          </p:cNvPr>
          <p:cNvSpPr txBox="1"/>
          <p:nvPr userDrawn="1"/>
        </p:nvSpPr>
        <p:spPr>
          <a:xfrm>
            <a:off x="1479851" y="6337682"/>
            <a:ext cx="494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baseline="30000" dirty="0">
                <a:solidFill>
                  <a:srgbClr val="0033CC"/>
                </a:solidFill>
                <a:latin typeface="Calibri" pitchFamily="34" charset="0"/>
              </a:rPr>
              <a:t>Partnerships for Sustainable and Democratic Development in Cambodia</a:t>
            </a:r>
            <a:endParaRPr lang="en-US" sz="18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1740E97-72A1-4212-BDB9-DB27307AD3A4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06205" y="6227924"/>
            <a:ext cx="839183" cy="55387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28C5CF4-E0DF-4195-A2B3-3FFF925BA60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57" y="6248400"/>
            <a:ext cx="994385" cy="524198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FBA6382-B8C1-403C-9F89-09B324D9EF5C}"/>
              </a:ext>
            </a:extLst>
          </p:cNvPr>
          <p:cNvSpPr/>
          <p:nvPr userDrawn="1"/>
        </p:nvSpPr>
        <p:spPr>
          <a:xfrm>
            <a:off x="0" y="6163234"/>
            <a:ext cx="7664149" cy="685800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solidFill>
                <a:srgbClr val="0033CC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solidFill>
                <a:srgbClr val="0033CC"/>
              </a:solidFill>
            </a:endParaRPr>
          </a:p>
        </p:txBody>
      </p:sp>
      <p:sp>
        <p:nvSpPr>
          <p:cNvPr id="22" name="Slide Number Placeholder 21">
            <a:extLst>
              <a:ext uri="{FF2B5EF4-FFF2-40B4-BE49-F238E27FC236}">
                <a16:creationId xmlns:a16="http://schemas.microsoft.com/office/drawing/2014/main" id="{DFAC17DD-2BA0-4B8A-BC67-18331FCE33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775177" y="633768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Page </a:t>
            </a:r>
            <a:fld id="{C70B2756-40F0-496C-BB5D-719CFF60568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7496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BA1D12F2-CBF8-409B-943F-F8DC1EAEDC1F}"/>
              </a:ext>
            </a:extLst>
          </p:cNvPr>
          <p:cNvSpPr/>
          <p:nvPr/>
        </p:nvSpPr>
        <p:spPr>
          <a:xfrm>
            <a:off x="-1" y="5315015"/>
            <a:ext cx="9144000" cy="83813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0130E2A3-78B1-47BB-ABD3-51B0A9E692B3}"/>
              </a:ext>
            </a:extLst>
          </p:cNvPr>
          <p:cNvGrpSpPr>
            <a:grpSpLocks/>
          </p:cNvGrpSpPr>
          <p:nvPr/>
        </p:nvGrpSpPr>
        <p:grpSpPr bwMode="auto">
          <a:xfrm>
            <a:off x="3011556" y="52517"/>
            <a:ext cx="3109279" cy="1521108"/>
            <a:chOff x="2708240" y="381000"/>
            <a:chExt cx="4039704" cy="1976911"/>
          </a:xfrm>
        </p:grpSpPr>
        <p:grpSp>
          <p:nvGrpSpPr>
            <p:cNvPr id="3" name="Group 3">
              <a:extLst>
                <a:ext uri="{FF2B5EF4-FFF2-40B4-BE49-F238E27FC236}">
                  <a16:creationId xmlns:a16="http://schemas.microsoft.com/office/drawing/2014/main" id="{DAC93054-52E4-BEE9-3C4B-C1BB3D5431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08240" y="381000"/>
              <a:ext cx="4039704" cy="832880"/>
              <a:chOff x="2708240" y="381000"/>
              <a:chExt cx="4039704" cy="832880"/>
            </a:xfrm>
          </p:grpSpPr>
          <p:pic>
            <p:nvPicPr>
              <p:cNvPr id="14" name="Picture 2" descr="C:\Users\csochoeun\Desktop\buddhist_1.jpg">
                <a:extLst>
                  <a:ext uri="{FF2B5EF4-FFF2-40B4-BE49-F238E27FC236}">
                    <a16:creationId xmlns:a16="http://schemas.microsoft.com/office/drawing/2014/main" id="{69BC2716-6E50-3750-1446-78DAD3F1A4A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33" t="13277" r="3220" b="13503"/>
              <a:stretch>
                <a:fillRect/>
              </a:stretch>
            </p:blipFill>
            <p:spPr bwMode="auto">
              <a:xfrm>
                <a:off x="2708240" y="381000"/>
                <a:ext cx="1349716" cy="83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5" name="Picture 3" descr="C:\Users\csochoeun\Desktop\625px-Flag_of_Cambodia.svg.png">
                <a:extLst>
                  <a:ext uri="{FF2B5EF4-FFF2-40B4-BE49-F238E27FC236}">
                    <a16:creationId xmlns:a16="http://schemas.microsoft.com/office/drawing/2014/main" id="{6F39E655-69D6-073A-3EDC-646FBBD91FB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14800" y="381000"/>
                <a:ext cx="1288150" cy="8244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4" descr="C:\Users\csochoeun\Desktop\Royal_Standard_of_the_King_of_Cambodia.svg.png">
                <a:extLst>
                  <a:ext uri="{FF2B5EF4-FFF2-40B4-BE49-F238E27FC236}">
                    <a16:creationId xmlns:a16="http://schemas.microsoft.com/office/drawing/2014/main" id="{C159EABC-AA2F-6655-0ABA-AA0F8F87B17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459794" y="381000"/>
                <a:ext cx="1288150" cy="8244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" name="Group 5">
              <a:extLst>
                <a:ext uri="{FF2B5EF4-FFF2-40B4-BE49-F238E27FC236}">
                  <a16:creationId xmlns:a16="http://schemas.microsoft.com/office/drawing/2014/main" id="{70AEB557-536D-CD87-900B-677C5FEA26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12979" y="1294898"/>
              <a:ext cx="2855802" cy="1063013"/>
              <a:chOff x="3312979" y="1294898"/>
              <a:chExt cx="2855802" cy="1063013"/>
            </a:xfrm>
          </p:grpSpPr>
          <p:pic>
            <p:nvPicPr>
              <p:cNvPr id="9" name="Picture 6">
                <a:extLst>
                  <a:ext uri="{FF2B5EF4-FFF2-40B4-BE49-F238E27FC236}">
                    <a16:creationId xmlns:a16="http://schemas.microsoft.com/office/drawing/2014/main" id="{162E959E-460D-5491-9387-A5DC0356AE0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12979" y="1301010"/>
                <a:ext cx="892521" cy="1051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7">
                <a:extLst>
                  <a:ext uri="{FF2B5EF4-FFF2-40B4-BE49-F238E27FC236}">
                    <a16:creationId xmlns:a16="http://schemas.microsoft.com/office/drawing/2014/main" id="{32D3EB00-E8B6-6AAC-514C-CA6339184F7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74035" y="1295400"/>
                <a:ext cx="894746" cy="10625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1" name="Group 8">
                <a:extLst>
                  <a:ext uri="{FF2B5EF4-FFF2-40B4-BE49-F238E27FC236}">
                    <a16:creationId xmlns:a16="http://schemas.microsoft.com/office/drawing/2014/main" id="{0770247C-B141-9A8F-1F06-05260F8C5E6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75304" y="1294898"/>
                <a:ext cx="915958" cy="1062511"/>
                <a:chOff x="4275304" y="1294898"/>
                <a:chExt cx="915958" cy="1062511"/>
              </a:xfrm>
            </p:grpSpPr>
            <p:pic>
              <p:nvPicPr>
                <p:cNvPr id="12" name="Picture 9">
                  <a:extLst>
                    <a:ext uri="{FF2B5EF4-FFF2-40B4-BE49-F238E27FC236}">
                      <a16:creationId xmlns:a16="http://schemas.microsoft.com/office/drawing/2014/main" id="{29E49F61-6DD9-ED77-5360-89848CD48FFD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75304" y="1294898"/>
                  <a:ext cx="915958" cy="106251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3" name="Picture 10">
                  <a:extLst>
                    <a:ext uri="{FF2B5EF4-FFF2-40B4-BE49-F238E27FC236}">
                      <a16:creationId xmlns:a16="http://schemas.microsoft.com/office/drawing/2014/main" id="{38BDC703-DFB0-5101-0124-5FDCF1868321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>
                  <a:clrChange>
                    <a:clrFrom>
                      <a:srgbClr val="F6F6F6"/>
                    </a:clrFrom>
                    <a:clrTo>
                      <a:srgbClr val="F6F6F6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-3298759">
                  <a:off x="4294007" y="1349139"/>
                  <a:ext cx="216535" cy="16156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sp>
        <p:nvSpPr>
          <p:cNvPr id="17" name="TextBox 14">
            <a:extLst>
              <a:ext uri="{FF2B5EF4-FFF2-40B4-BE49-F238E27FC236}">
                <a16:creationId xmlns:a16="http://schemas.microsoft.com/office/drawing/2014/main" id="{4AAF10D1-44B4-A025-E221-EB961D27E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174" y="1344134"/>
            <a:ext cx="42079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en-US" altLang="en-US" sz="2000" b="1" dirty="0">
                <a:solidFill>
                  <a:schemeClr val="bg1"/>
                </a:solidFill>
                <a:latin typeface="Verdana" panose="020B0604030504040204" pitchFamily="34" charset="0"/>
              </a:rPr>
              <a:t>Welcome</a:t>
            </a:r>
          </a:p>
        </p:txBody>
      </p:sp>
      <p:grpSp>
        <p:nvGrpSpPr>
          <p:cNvPr id="18" name="Group 22">
            <a:extLst>
              <a:ext uri="{FF2B5EF4-FFF2-40B4-BE49-F238E27FC236}">
                <a16:creationId xmlns:a16="http://schemas.microsoft.com/office/drawing/2014/main" id="{71A78531-722A-7319-58DE-23690935D1DA}"/>
              </a:ext>
            </a:extLst>
          </p:cNvPr>
          <p:cNvGrpSpPr>
            <a:grpSpLocks/>
          </p:cNvGrpSpPr>
          <p:nvPr/>
        </p:nvGrpSpPr>
        <p:grpSpPr bwMode="auto">
          <a:xfrm>
            <a:off x="6892195" y="5391431"/>
            <a:ext cx="594518" cy="608373"/>
            <a:chOff x="6292121" y="4829016"/>
            <a:chExt cx="750758" cy="767633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CDB21E3A-48DE-6E7C-7D6B-EB2396683962}"/>
                </a:ext>
              </a:extLst>
            </p:cNvPr>
            <p:cNvSpPr/>
            <p:nvPr/>
          </p:nvSpPr>
          <p:spPr>
            <a:xfrm>
              <a:off x="6292121" y="4829016"/>
              <a:ext cx="718946" cy="76763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20" name="Picture 16">
              <a:extLst>
                <a:ext uri="{FF2B5EF4-FFF2-40B4-BE49-F238E27FC236}">
                  <a16:creationId xmlns:a16="http://schemas.microsoft.com/office/drawing/2014/main" id="{91FCB677-9CAA-6196-7386-05FD3B8E64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1535" y="4837068"/>
              <a:ext cx="731344" cy="750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" name="Picture 15">
            <a:extLst>
              <a:ext uri="{FF2B5EF4-FFF2-40B4-BE49-F238E27FC236}">
                <a16:creationId xmlns:a16="http://schemas.microsoft.com/office/drawing/2014/main" id="{C6EB0E5C-9042-781D-8E2C-B954C1CA6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372" y="5500162"/>
            <a:ext cx="1656496" cy="479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4">
            <a:extLst>
              <a:ext uri="{FF2B5EF4-FFF2-40B4-BE49-F238E27FC236}">
                <a16:creationId xmlns:a16="http://schemas.microsoft.com/office/drawing/2014/main" id="{76866BDA-2300-B3CE-6F08-A7C459D8B6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029" y="1414409"/>
            <a:ext cx="43711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km-KH" altLang="en-US" dirty="0">
                <a:solidFill>
                  <a:schemeClr val="bg1"/>
                </a:solidFill>
                <a:latin typeface="Khmer OS Muol Light" pitchFamily="2" charset="0"/>
                <a:cs typeface="Khmer OS Muol Light" pitchFamily="2" charset="0"/>
              </a:rPr>
              <a:t>សូមស្វាគមន៍​</a:t>
            </a:r>
            <a:endParaRPr lang="en-US" altLang="en-US" dirty="0">
              <a:solidFill>
                <a:schemeClr val="bg1"/>
              </a:solidFill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8E518FA-58E7-D615-0035-50636CAE9FB0}"/>
              </a:ext>
            </a:extLst>
          </p:cNvPr>
          <p:cNvSpPr txBox="1"/>
          <p:nvPr/>
        </p:nvSpPr>
        <p:spPr>
          <a:xfrm>
            <a:off x="4421287" y="1878251"/>
            <a:ext cx="472916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km-KH" sz="1600" dirty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វេទិការៀនសូត្រស្តីពីការគ្រប់គ្រងហិរញ្ញវត្ថុ</a:t>
            </a:r>
          </a:p>
          <a:p>
            <a:pPr lvl="0" algn="ctr">
              <a:defRPr/>
            </a:pPr>
            <a:endParaRPr lang="km-KH" sz="1600" dirty="0">
              <a:solidFill>
                <a:schemeClr val="bg1"/>
              </a:solidFill>
              <a:latin typeface="Calibri" pitchFamily="34" charset="0"/>
              <a:cs typeface="Khmer OS Muol Light" pitchFamily="2" charset="0"/>
            </a:endParaRPr>
          </a:p>
          <a:p>
            <a:pPr lvl="0" algn="ctr">
              <a:defRPr/>
            </a:pPr>
            <a:r>
              <a:rPr lang="km-KH" sz="1600" dirty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លើកទី ៣២</a:t>
            </a:r>
            <a:br>
              <a:rPr lang="km-KH" sz="1600" dirty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</a:br>
            <a:r>
              <a:rPr lang="km-KH" sz="2400" dirty="0">
                <a:solidFill>
                  <a:schemeClr val="bg1"/>
                </a:solidFill>
                <a:cs typeface="+mj-cs"/>
              </a:rPr>
              <a:t>“</a:t>
            </a:r>
            <a:r>
              <a:rPr lang="km-KH" sz="3200" dirty="0">
                <a:solidFill>
                  <a:schemeClr val="bg1"/>
                </a:solidFill>
                <a:cs typeface="+mj-cs"/>
              </a:rPr>
              <a:t>ការអនុវត្តលើទម្រង់របាយការណ៍ពន្ធដារ និងរបាយការណ័និយ័តករគណនេយ្យ និងសវនកម្ម</a:t>
            </a:r>
            <a:r>
              <a:rPr lang="ca-ES" dirty="0">
                <a:solidFill>
                  <a:schemeClr val="bg1"/>
                </a:solidFill>
                <a:cs typeface="+mj-cs"/>
              </a:rPr>
              <a:t>”</a:t>
            </a:r>
            <a:endParaRPr lang="en-US" dirty="0">
              <a:solidFill>
                <a:schemeClr val="bg1"/>
              </a:solidFill>
              <a:latin typeface="Calibri" pitchFamily="34" charset="0"/>
              <a:cs typeface="+mj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F5E41D5-3C21-3231-A54E-82A70E50D74D}"/>
              </a:ext>
            </a:extLst>
          </p:cNvPr>
          <p:cNvSpPr txBox="1"/>
          <p:nvPr/>
        </p:nvSpPr>
        <p:spPr>
          <a:xfrm>
            <a:off x="4535716" y="3859376"/>
            <a:ext cx="4554933" cy="8887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m-KH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១៥ ខែមីនា ឆ្នាំ ២០២៤</a:t>
            </a:r>
            <a:endParaRPr lang="en-US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km-KH" dirty="0">
                <a:solidFill>
                  <a:schemeClr val="bg1"/>
                </a:solidFill>
                <a:latin typeface="Khmer OS Bokor" panose="02000500000000020004" pitchFamily="2" charset="0"/>
                <a:cs typeface="Khmer OS Bokor" panose="02000500000000020004" pitchFamily="2" charset="0"/>
              </a:rPr>
              <a:t>ដោយផ្ទាល់ នៅសណ្ឋាគារតារាអ៊ែរផត</a:t>
            </a:r>
            <a:endParaRPr lang="en-US" dirty="0">
              <a:solidFill>
                <a:schemeClr val="bg1"/>
              </a:solidFill>
              <a:latin typeface="Khmer OS Bokor" panose="02000500000000020004" pitchFamily="2" charset="0"/>
              <a:cs typeface="Khmer OS Bokor" panose="02000500000000020004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BFDECCC-8CEC-B9F1-FB72-F65BB6F2102F}"/>
              </a:ext>
            </a:extLst>
          </p:cNvPr>
          <p:cNvSpPr txBox="1"/>
          <p:nvPr/>
        </p:nvSpPr>
        <p:spPr>
          <a:xfrm>
            <a:off x="-42793" y="3802026"/>
            <a:ext cx="4277207" cy="8776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15 March 2024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 Physical-based @ Dara Airport Hotel</a:t>
            </a:r>
            <a:endParaRPr lang="en-US" altLang="en-US" b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9A62125-A596-FB24-FD2D-F75FA4B186C5}"/>
              </a:ext>
            </a:extLst>
          </p:cNvPr>
          <p:cNvSpPr txBox="1"/>
          <p:nvPr/>
        </p:nvSpPr>
        <p:spPr>
          <a:xfrm>
            <a:off x="-91403" y="1808569"/>
            <a:ext cx="4657599" cy="1506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000" b="1" cap="all" dirty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</a:rPr>
              <a:t>32</a:t>
            </a:r>
            <a:r>
              <a:rPr lang="en-US" sz="2000" b="1" cap="all" baseline="30000" dirty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</a:rPr>
              <a:t>nd</a:t>
            </a:r>
            <a:r>
              <a:rPr lang="en-US" sz="2000" b="1" cap="all" dirty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</a:rPr>
              <a:t> Finance  learning forum</a:t>
            </a:r>
            <a:endParaRPr lang="km-KH" sz="2000" b="1" cap="all" dirty="0">
              <a:ln/>
              <a:solidFill>
                <a:schemeClr val="accent5">
                  <a:lumMod val="20000"/>
                  <a:lumOff val="80000"/>
                </a:schemeClr>
              </a:solidFill>
              <a:effectLst>
                <a:reflection blurRad="10000" stA="55000" endPos="48000" dist="500" dir="5400000" sy="-100000" algn="bl" rotWithShape="0"/>
              </a:effectLst>
            </a:endParaRPr>
          </a:p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sz="2000" b="1" cap="all" dirty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</a:rPr>
              <a:t>“</a:t>
            </a:r>
            <a:r>
              <a:rPr lang="en-US" sz="2000" b="1" dirty="0">
                <a:solidFill>
                  <a:schemeClr val="bg1"/>
                </a:solidFill>
              </a:rPr>
              <a:t>Practical on Reporting on Taxation &amp; ACAR</a:t>
            </a:r>
            <a:r>
              <a:rPr lang="en-US" sz="2000" b="1" cap="all" dirty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</a:rPr>
              <a:t>”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20F685-F40A-4E2A-9A72-FFDC3E6579B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439" y="5482082"/>
            <a:ext cx="1042347" cy="52944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70B5F34-C2DB-4F37-AD54-407CE87EFFE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932" y="5409940"/>
            <a:ext cx="1379496" cy="60837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A48A7AD-89CC-4B1A-9A01-9B17A7321A4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414" y="5315015"/>
            <a:ext cx="827230" cy="83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103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1143</TotalTime>
  <Words>77</Words>
  <Application>Microsoft Office PowerPoint</Application>
  <PresentationFormat>On-screen Show (4:3)</PresentationFormat>
  <Paragraphs>12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12" baseType="lpstr">
      <vt:lpstr>Arial</vt:lpstr>
      <vt:lpstr>Calibri</vt:lpstr>
      <vt:lpstr>Calibri Light</vt:lpstr>
      <vt:lpstr>Chalkboard</vt:lpstr>
      <vt:lpstr>Khmer OS Bokor</vt:lpstr>
      <vt:lpstr>Khmer OS Muol Light</vt:lpstr>
      <vt:lpstr>Lucida Sans Unicode</vt:lpstr>
      <vt:lpstr>Tahoma</vt:lpstr>
      <vt:lpstr>Verdana</vt:lpstr>
      <vt:lpstr>Office Theme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Un Sothea</dc:creator>
  <cp:lastModifiedBy>Roeung Raingsey</cp:lastModifiedBy>
  <cp:revision>43</cp:revision>
  <dcterms:created xsi:type="dcterms:W3CDTF">2022-07-14T07:34:47Z</dcterms:created>
  <dcterms:modified xsi:type="dcterms:W3CDTF">2024-03-14T09:22:19Z</dcterms:modified>
</cp:coreProperties>
</file>