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10"/>
  </p:notesMasterIdLst>
  <p:sldIdLst>
    <p:sldId id="260" r:id="rId2"/>
    <p:sldId id="261" r:id="rId3"/>
    <p:sldId id="262" r:id="rId4"/>
    <p:sldId id="263" r:id="rId5"/>
    <p:sldId id="264" r:id="rId6"/>
    <p:sldId id="266" r:id="rId7"/>
    <p:sldId id="267" r:id="rId8"/>
    <p:sldId id="268" r:id="rId9"/>
  </p:sldIdLst>
  <p:sldSz cx="18288000" cy="10287000"/>
  <p:notesSz cx="6858000" cy="9144000"/>
  <p:embeddedFontLst>
    <p:embeddedFont>
      <p:font typeface="Brasika" panose="020B0604020202020204" charset="0"/>
      <p:regular r:id="rId11"/>
    </p:embeddedFont>
    <p:embeddedFont>
      <p:font typeface="Calibri" panose="020F0502020204030204" pitchFamily="34" charset="0"/>
      <p:regular r:id="rId12"/>
      <p:bold r:id="rId13"/>
      <p:italic r:id="rId14"/>
      <p:boldItalic r:id="rId15"/>
    </p:embeddedFont>
    <p:embeddedFont>
      <p:font typeface="Canva Sans" panose="020B0604020202020204" charset="0"/>
      <p:regular r:id="rId16"/>
    </p:embeddedFont>
    <p:embeddedFont>
      <p:font typeface="Canva Sans Bold" panose="020B0604020202020204" charset="0"/>
      <p:regular r:id="rId17"/>
    </p:embeddedFont>
    <p:embeddedFont>
      <p:font typeface="DaunPenh" panose="01010101010101010101" pitchFamily="2" charset="0"/>
      <p:regular r:id="rId18"/>
    </p:embeddedFont>
    <p:embeddedFont>
      <p:font typeface="Fredoka" panose="020B0604020202020204" charset="0"/>
      <p:regular r:id="rId19"/>
    </p:embeddedFont>
    <p:embeddedFont>
      <p:font typeface="Verdana" panose="020B0604030504040204" pitchFamily="34" charset="0"/>
      <p:regular r:id="rId20"/>
      <p:bold r:id="rId21"/>
      <p:italic r:id="rId22"/>
      <p:boldItalic r:id="rId23"/>
    </p:embeddedFont>
    <p:embeddedFont>
      <p:font typeface="Walbaum Display Heavy" panose="02070A03090703020303" pitchFamily="18" charset="0"/>
      <p:bold r:id="rId24"/>
      <p:boldItalic r:id="rId2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B2B7975-E5D0-46AF-B616-F7CFB95F35E4}" v="7" dt="2024-03-14T15:06:39.32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54" d="100"/>
          <a:sy n="54" d="100"/>
        </p:scale>
        <p:origin x="754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font" Target="fonts/font8.fntdata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font" Target="fonts/font11.fntdata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font" Target="fonts/font7.fntdata"/><Relationship Id="rId25" Type="http://schemas.openxmlformats.org/officeDocument/2006/relationships/font" Target="fonts/font15.fntdata"/><Relationship Id="rId2" Type="http://schemas.openxmlformats.org/officeDocument/2006/relationships/slide" Target="slides/slide1.xml"/><Relationship Id="rId16" Type="http://schemas.openxmlformats.org/officeDocument/2006/relationships/font" Target="fonts/font6.fntdata"/><Relationship Id="rId20" Type="http://schemas.openxmlformats.org/officeDocument/2006/relationships/font" Target="fonts/font10.fntdata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24" Type="http://schemas.openxmlformats.org/officeDocument/2006/relationships/font" Target="fonts/font14.fntdata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23" Type="http://schemas.openxmlformats.org/officeDocument/2006/relationships/font" Target="fonts/font13.fntdata"/><Relationship Id="rId28" Type="http://schemas.openxmlformats.org/officeDocument/2006/relationships/theme" Target="theme/theme1.xml"/><Relationship Id="rId10" Type="http://schemas.openxmlformats.org/officeDocument/2006/relationships/notesMaster" Target="notesMasters/notesMaster1.xml"/><Relationship Id="rId19" Type="http://schemas.openxmlformats.org/officeDocument/2006/relationships/font" Target="fonts/font9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4.fntdata"/><Relationship Id="rId22" Type="http://schemas.openxmlformats.org/officeDocument/2006/relationships/font" Target="fonts/font12.fntdata"/><Relationship Id="rId27" Type="http://schemas.openxmlformats.org/officeDocument/2006/relationships/viewProps" Target="viewProps.xml"/><Relationship Id="rId30" Type="http://schemas.microsoft.com/office/2015/10/relationships/revisionInfo" Target="revisionInfo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6FA6522-6661-4660-9D7A-B1EE475AB305}" type="datetimeFigureOut">
              <a:rPr lang="en-US" smtClean="0"/>
              <a:t>3/15/2024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143F3C4-30DE-4AB2-89D0-B2CE0D9F88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1214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0" i="0">
                <a:solidFill>
                  <a:srgbClr val="777A7B"/>
                </a:solidFill>
                <a:effectLst/>
                <a:latin typeface="Inter"/>
              </a:rPr>
              <a:t>2</a:t>
            </a:r>
            <a:r>
              <a:rPr lang="km-KH" b="0" i="0">
                <a:solidFill>
                  <a:srgbClr val="777A7B"/>
                </a:solidFill>
                <a:effectLst/>
                <a:latin typeface="Inter"/>
              </a:rPr>
              <a:t>1</a:t>
            </a:r>
            <a:r>
              <a:rPr lang="km-KH" b="0" i="0">
                <a:solidFill>
                  <a:srgbClr val="121212"/>
                </a:solidFill>
                <a:effectLst/>
                <a:latin typeface="Inter"/>
              </a:rPr>
              <a:t>ព្រះ‌គ្រិស្ត​គ្មាន​បាប​ទាល់​តែ​សោះ តែ​ព្រះ‌ជាម្ចាស់​បាន​ធ្វើ​ឲ្យ​ព្រះអង្គ​ទៅ​ជា​តួ​បាប​សម្រាប់​យើង ដើម្បី​ប្រោស​យើង​ឲ្យ​សុចរិត*​រួម​ជា​មួយ​ព្រះ‌គ្រិស្ត​ដែរ។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143F3C4-30DE-4AB2-89D0-B2CE0D9F884D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6335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143F3C4-30DE-4AB2-89D0-B2CE0D9F884D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299061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143F3C4-30DE-4AB2-89D0-B2CE0D9F884D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5432303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143F3C4-30DE-4AB2-89D0-B2CE0D9F884D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5432303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143F3C4-30DE-4AB2-89D0-B2CE0D9F884D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9987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3/15/2024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3/15/2024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3/15/2024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3/15/2024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1A5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2046629" y="3741472"/>
            <a:ext cx="13113310" cy="410580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6698"/>
              </a:lnSpc>
              <a:spcBef>
                <a:spcPct val="0"/>
              </a:spcBef>
            </a:pPr>
            <a:r>
              <a:rPr lang="en-US" sz="11927" dirty="0">
                <a:solidFill>
                  <a:srgbClr val="FBC416"/>
                </a:solidFill>
                <a:latin typeface="Fredoka"/>
              </a:rPr>
              <a:t>TAXATION Practical</a:t>
            </a:r>
          </a:p>
        </p:txBody>
      </p:sp>
    </p:spTree>
  </p:cSld>
  <p:clrMapOvr>
    <a:masterClrMapping/>
  </p:clrMapOvr>
  <p:transition>
    <p:circl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1A5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13682" y="137654"/>
            <a:ext cx="2692422" cy="1782093"/>
          </a:xfrm>
          <a:custGeom>
            <a:avLst/>
            <a:gdLst/>
            <a:ahLst/>
            <a:cxnLst/>
            <a:rect l="l" t="t" r="r" b="b"/>
            <a:pathLst>
              <a:path w="2692422" h="1782093">
                <a:moveTo>
                  <a:pt x="0" y="0"/>
                </a:moveTo>
                <a:lnTo>
                  <a:pt x="2692421" y="0"/>
                </a:lnTo>
                <a:lnTo>
                  <a:pt x="2692421" y="1782092"/>
                </a:lnTo>
                <a:lnTo>
                  <a:pt x="0" y="178209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17816" b="-33265"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4" name="TextBox 4"/>
          <p:cNvSpPr txBox="1"/>
          <p:nvPr/>
        </p:nvSpPr>
        <p:spPr>
          <a:xfrm>
            <a:off x="5276511" y="-142875"/>
            <a:ext cx="8810515" cy="129291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959"/>
              </a:lnSpc>
              <a:spcBef>
                <a:spcPct val="0"/>
              </a:spcBef>
            </a:pPr>
            <a:r>
              <a:rPr lang="en-US" sz="7828" dirty="0">
                <a:solidFill>
                  <a:srgbClr val="FBC416"/>
                </a:solidFill>
                <a:latin typeface="Fredoka"/>
              </a:rPr>
              <a:t>Taxation </a:t>
            </a:r>
          </a:p>
        </p:txBody>
      </p:sp>
      <p:grpSp>
        <p:nvGrpSpPr>
          <p:cNvPr id="5" name="Group 5"/>
          <p:cNvGrpSpPr/>
          <p:nvPr/>
        </p:nvGrpSpPr>
        <p:grpSpPr>
          <a:xfrm>
            <a:off x="381000" y="6240867"/>
            <a:ext cx="6872474" cy="1447801"/>
            <a:chOff x="-106224" y="0"/>
            <a:chExt cx="5906079" cy="1909832"/>
          </a:xfrm>
        </p:grpSpPr>
        <p:sp>
          <p:nvSpPr>
            <p:cNvPr id="6" name="Freeform 6"/>
            <p:cNvSpPr/>
            <p:nvPr/>
          </p:nvSpPr>
          <p:spPr>
            <a:xfrm>
              <a:off x="92710" y="293370"/>
              <a:ext cx="5694445" cy="1603762"/>
            </a:xfrm>
            <a:custGeom>
              <a:avLst/>
              <a:gdLst/>
              <a:ahLst/>
              <a:cxnLst/>
              <a:rect l="l" t="t" r="r" b="b"/>
              <a:pathLst>
                <a:path w="5694445" h="1603762">
                  <a:moveTo>
                    <a:pt x="0" y="1549152"/>
                  </a:moveTo>
                  <a:lnTo>
                    <a:pt x="0" y="1603762"/>
                  </a:lnTo>
                  <a:lnTo>
                    <a:pt x="5694445" y="1603762"/>
                  </a:lnTo>
                  <a:lnTo>
                    <a:pt x="5694445" y="54610"/>
                  </a:lnTo>
                  <a:lnTo>
                    <a:pt x="5639835" y="0"/>
                  </a:lnTo>
                  <a:lnTo>
                    <a:pt x="5639835" y="1549152"/>
                  </a:lnTo>
                  <a:close/>
                </a:path>
              </a:pathLst>
            </a:custGeom>
            <a:solidFill>
              <a:srgbClr val="F881B9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7" name="Freeform 7"/>
            <p:cNvSpPr/>
            <p:nvPr/>
          </p:nvSpPr>
          <p:spPr>
            <a:xfrm>
              <a:off x="-106224" y="11430"/>
              <a:ext cx="5719845" cy="1818392"/>
            </a:xfrm>
            <a:custGeom>
              <a:avLst/>
              <a:gdLst/>
              <a:ahLst/>
              <a:cxnLst/>
              <a:rect l="l" t="t" r="r" b="b"/>
              <a:pathLst>
                <a:path w="5719845" h="1818392">
                  <a:moveTo>
                    <a:pt x="5449335" y="0"/>
                  </a:moveTo>
                  <a:lnTo>
                    <a:pt x="0" y="1270"/>
                  </a:lnTo>
                  <a:lnTo>
                    <a:pt x="0" y="1818392"/>
                  </a:lnTo>
                  <a:lnTo>
                    <a:pt x="5718575" y="1818392"/>
                  </a:lnTo>
                  <a:lnTo>
                    <a:pt x="5719845" y="266700"/>
                  </a:lnTo>
                  <a:close/>
                </a:path>
              </a:pathLst>
            </a:custGeom>
            <a:solidFill>
              <a:srgbClr val="FFE29F"/>
            </a:solidFill>
          </p:spPr>
          <p:txBody>
            <a:bodyPr/>
            <a:lstStyle/>
            <a:p>
              <a:endParaRPr lang="en-US" sz="1800" dirty="0">
                <a:solidFill>
                  <a:srgbClr val="991A56"/>
                </a:solidFill>
                <a:latin typeface="Brasika"/>
              </a:endParaRPr>
            </a:p>
            <a:p>
              <a:endParaRPr lang="en-US" dirty="0">
                <a:solidFill>
                  <a:srgbClr val="991A56"/>
                </a:solidFill>
                <a:latin typeface="Brasika"/>
              </a:endParaRPr>
            </a:p>
            <a:p>
              <a:r>
                <a:rPr lang="en-US" sz="1800" dirty="0">
                  <a:solidFill>
                    <a:srgbClr val="991A56"/>
                  </a:solidFill>
                  <a:latin typeface="Brasika"/>
                </a:rPr>
                <a:t>Matching Book record into Tax form? </a:t>
              </a:r>
              <a:endParaRPr lang="en-US" dirty="0"/>
            </a:p>
          </p:txBody>
        </p:sp>
        <p:sp>
          <p:nvSpPr>
            <p:cNvPr id="8" name="Freeform 8"/>
            <p:cNvSpPr/>
            <p:nvPr/>
          </p:nvSpPr>
          <p:spPr>
            <a:xfrm>
              <a:off x="0" y="0"/>
              <a:ext cx="5799855" cy="1909832"/>
            </a:xfrm>
            <a:custGeom>
              <a:avLst/>
              <a:gdLst/>
              <a:ahLst/>
              <a:cxnLst/>
              <a:rect l="l" t="t" r="r" b="b"/>
              <a:pathLst>
                <a:path w="5799855" h="1909832">
                  <a:moveTo>
                    <a:pt x="5732545" y="275590"/>
                  </a:moveTo>
                  <a:lnTo>
                    <a:pt x="5731275" y="274320"/>
                  </a:lnTo>
                  <a:lnTo>
                    <a:pt x="5595385" y="138430"/>
                  </a:lnTo>
                  <a:lnTo>
                    <a:pt x="5528075" y="71120"/>
                  </a:lnTo>
                  <a:lnTo>
                    <a:pt x="5456955" y="0"/>
                  </a:lnTo>
                  <a:lnTo>
                    <a:pt x="0" y="0"/>
                  </a:lnTo>
                  <a:lnTo>
                    <a:pt x="0" y="1842522"/>
                  </a:lnTo>
                  <a:lnTo>
                    <a:pt x="80010" y="1842522"/>
                  </a:lnTo>
                  <a:lnTo>
                    <a:pt x="80010" y="1909832"/>
                  </a:lnTo>
                  <a:lnTo>
                    <a:pt x="5799855" y="1909832"/>
                  </a:lnTo>
                  <a:lnTo>
                    <a:pt x="5799855" y="342900"/>
                  </a:lnTo>
                  <a:lnTo>
                    <a:pt x="5732545" y="275590"/>
                  </a:lnTo>
                  <a:close/>
                  <a:moveTo>
                    <a:pt x="5460765" y="21590"/>
                  </a:moveTo>
                  <a:lnTo>
                    <a:pt x="5586495" y="146050"/>
                  </a:lnTo>
                  <a:lnTo>
                    <a:pt x="5710955" y="270510"/>
                  </a:lnTo>
                  <a:lnTo>
                    <a:pt x="5460765" y="270510"/>
                  </a:lnTo>
                  <a:lnTo>
                    <a:pt x="5460765" y="21590"/>
                  </a:lnTo>
                  <a:close/>
                  <a:moveTo>
                    <a:pt x="12700" y="1829822"/>
                  </a:moveTo>
                  <a:lnTo>
                    <a:pt x="12700" y="12700"/>
                  </a:lnTo>
                  <a:lnTo>
                    <a:pt x="5448065" y="12700"/>
                  </a:lnTo>
                  <a:lnTo>
                    <a:pt x="5448065" y="278130"/>
                  </a:lnTo>
                  <a:cubicBezTo>
                    <a:pt x="5448065" y="281940"/>
                    <a:pt x="5450605" y="284480"/>
                    <a:pt x="5454415" y="284480"/>
                  </a:cubicBezTo>
                  <a:lnTo>
                    <a:pt x="5719845" y="284480"/>
                  </a:lnTo>
                  <a:lnTo>
                    <a:pt x="5719845" y="1829822"/>
                  </a:lnTo>
                  <a:lnTo>
                    <a:pt x="12700" y="1829822"/>
                  </a:lnTo>
                  <a:close/>
                  <a:moveTo>
                    <a:pt x="5787155" y="1897132"/>
                  </a:moveTo>
                  <a:lnTo>
                    <a:pt x="92710" y="1897132"/>
                  </a:lnTo>
                  <a:lnTo>
                    <a:pt x="92710" y="1842522"/>
                  </a:lnTo>
                  <a:lnTo>
                    <a:pt x="5732545" y="1842522"/>
                  </a:lnTo>
                  <a:lnTo>
                    <a:pt x="5732545" y="293370"/>
                  </a:lnTo>
                  <a:lnTo>
                    <a:pt x="5787155" y="347980"/>
                  </a:lnTo>
                  <a:lnTo>
                    <a:pt x="5787155" y="1897132"/>
                  </a:lnTo>
                  <a:close/>
                </a:path>
              </a:pathLst>
            </a:custGeom>
            <a:solidFill>
              <a:srgbClr val="FF61C8"/>
            </a:solid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0" name="Group 10"/>
          <p:cNvGrpSpPr/>
          <p:nvPr/>
        </p:nvGrpSpPr>
        <p:grpSpPr>
          <a:xfrm>
            <a:off x="2347518" y="1878050"/>
            <a:ext cx="14668500" cy="3142679"/>
            <a:chOff x="0" y="0"/>
            <a:chExt cx="4932461" cy="1909832"/>
          </a:xfrm>
        </p:grpSpPr>
        <p:sp>
          <p:nvSpPr>
            <p:cNvPr id="11" name="Freeform 11"/>
            <p:cNvSpPr/>
            <p:nvPr/>
          </p:nvSpPr>
          <p:spPr>
            <a:xfrm>
              <a:off x="92710" y="293370"/>
              <a:ext cx="4827051" cy="1603762"/>
            </a:xfrm>
            <a:custGeom>
              <a:avLst/>
              <a:gdLst/>
              <a:ahLst/>
              <a:cxnLst/>
              <a:rect l="l" t="t" r="r" b="b"/>
              <a:pathLst>
                <a:path w="4827051" h="1603762">
                  <a:moveTo>
                    <a:pt x="0" y="1549152"/>
                  </a:moveTo>
                  <a:lnTo>
                    <a:pt x="0" y="1603762"/>
                  </a:lnTo>
                  <a:lnTo>
                    <a:pt x="4827051" y="1603762"/>
                  </a:lnTo>
                  <a:lnTo>
                    <a:pt x="4827051" y="54610"/>
                  </a:lnTo>
                  <a:lnTo>
                    <a:pt x="4772441" y="0"/>
                  </a:lnTo>
                  <a:lnTo>
                    <a:pt x="4772441" y="1549152"/>
                  </a:lnTo>
                  <a:close/>
                </a:path>
              </a:pathLst>
            </a:custGeom>
            <a:solidFill>
              <a:srgbClr val="F881B9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12" name="Freeform 12"/>
            <p:cNvSpPr/>
            <p:nvPr/>
          </p:nvSpPr>
          <p:spPr>
            <a:xfrm>
              <a:off x="6350" y="11430"/>
              <a:ext cx="4852451" cy="1818392"/>
            </a:xfrm>
            <a:custGeom>
              <a:avLst/>
              <a:gdLst/>
              <a:ahLst/>
              <a:cxnLst/>
              <a:rect l="l" t="t" r="r" b="b"/>
              <a:pathLst>
                <a:path w="4852451" h="1818392">
                  <a:moveTo>
                    <a:pt x="4581941" y="0"/>
                  </a:moveTo>
                  <a:lnTo>
                    <a:pt x="0" y="1270"/>
                  </a:lnTo>
                  <a:lnTo>
                    <a:pt x="0" y="1818392"/>
                  </a:lnTo>
                  <a:lnTo>
                    <a:pt x="4851181" y="1818392"/>
                  </a:lnTo>
                  <a:lnTo>
                    <a:pt x="4852451" y="266700"/>
                  </a:lnTo>
                  <a:close/>
                </a:path>
              </a:pathLst>
            </a:custGeom>
            <a:solidFill>
              <a:srgbClr val="FFE29F"/>
            </a:solidFill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3" name="Freeform 13"/>
            <p:cNvSpPr/>
            <p:nvPr/>
          </p:nvSpPr>
          <p:spPr>
            <a:xfrm>
              <a:off x="0" y="0"/>
              <a:ext cx="4932461" cy="1909832"/>
            </a:xfrm>
            <a:custGeom>
              <a:avLst/>
              <a:gdLst/>
              <a:ahLst/>
              <a:cxnLst/>
              <a:rect l="l" t="t" r="r" b="b"/>
              <a:pathLst>
                <a:path w="4932461" h="1909832">
                  <a:moveTo>
                    <a:pt x="4865151" y="275590"/>
                  </a:moveTo>
                  <a:lnTo>
                    <a:pt x="4863881" y="274320"/>
                  </a:lnTo>
                  <a:lnTo>
                    <a:pt x="4727991" y="138430"/>
                  </a:lnTo>
                  <a:lnTo>
                    <a:pt x="4660681" y="71120"/>
                  </a:lnTo>
                  <a:lnTo>
                    <a:pt x="4589561" y="0"/>
                  </a:lnTo>
                  <a:lnTo>
                    <a:pt x="0" y="0"/>
                  </a:lnTo>
                  <a:lnTo>
                    <a:pt x="0" y="1842522"/>
                  </a:lnTo>
                  <a:lnTo>
                    <a:pt x="80010" y="1842522"/>
                  </a:lnTo>
                  <a:lnTo>
                    <a:pt x="80010" y="1909832"/>
                  </a:lnTo>
                  <a:lnTo>
                    <a:pt x="4932461" y="1909832"/>
                  </a:lnTo>
                  <a:lnTo>
                    <a:pt x="4932461" y="342900"/>
                  </a:lnTo>
                  <a:lnTo>
                    <a:pt x="4865151" y="275590"/>
                  </a:lnTo>
                  <a:close/>
                  <a:moveTo>
                    <a:pt x="4593371" y="21590"/>
                  </a:moveTo>
                  <a:lnTo>
                    <a:pt x="4719101" y="146050"/>
                  </a:lnTo>
                  <a:lnTo>
                    <a:pt x="4843561" y="270510"/>
                  </a:lnTo>
                  <a:lnTo>
                    <a:pt x="4593371" y="270510"/>
                  </a:lnTo>
                  <a:lnTo>
                    <a:pt x="4593371" y="21590"/>
                  </a:lnTo>
                  <a:close/>
                  <a:moveTo>
                    <a:pt x="12700" y="1829822"/>
                  </a:moveTo>
                  <a:lnTo>
                    <a:pt x="12700" y="12700"/>
                  </a:lnTo>
                  <a:lnTo>
                    <a:pt x="4580671" y="12700"/>
                  </a:lnTo>
                  <a:lnTo>
                    <a:pt x="4580671" y="278130"/>
                  </a:lnTo>
                  <a:cubicBezTo>
                    <a:pt x="4580671" y="281940"/>
                    <a:pt x="4583211" y="284480"/>
                    <a:pt x="4587021" y="284480"/>
                  </a:cubicBezTo>
                  <a:lnTo>
                    <a:pt x="4852451" y="284480"/>
                  </a:lnTo>
                  <a:lnTo>
                    <a:pt x="4852451" y="1829822"/>
                  </a:lnTo>
                  <a:lnTo>
                    <a:pt x="12700" y="1829822"/>
                  </a:lnTo>
                  <a:close/>
                  <a:moveTo>
                    <a:pt x="4919761" y="1897132"/>
                  </a:moveTo>
                  <a:lnTo>
                    <a:pt x="92710" y="1897132"/>
                  </a:lnTo>
                  <a:lnTo>
                    <a:pt x="92710" y="1842522"/>
                  </a:lnTo>
                  <a:lnTo>
                    <a:pt x="4865151" y="1842522"/>
                  </a:lnTo>
                  <a:lnTo>
                    <a:pt x="4865151" y="293370"/>
                  </a:lnTo>
                  <a:lnTo>
                    <a:pt x="4919761" y="347980"/>
                  </a:lnTo>
                  <a:lnTo>
                    <a:pt x="4919761" y="1897132"/>
                  </a:lnTo>
                  <a:close/>
                </a:path>
              </a:pathLst>
            </a:custGeom>
            <a:solidFill>
              <a:srgbClr val="FF61C8"/>
            </a:solidFill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4" name="TextBox 14"/>
          <p:cNvSpPr txBox="1"/>
          <p:nvPr/>
        </p:nvSpPr>
        <p:spPr>
          <a:xfrm>
            <a:off x="2824988" y="1896858"/>
            <a:ext cx="13586436" cy="903587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8886"/>
              </a:lnSpc>
            </a:pPr>
            <a:r>
              <a:rPr lang="en-US" sz="6347" dirty="0">
                <a:solidFill>
                  <a:srgbClr val="991A56"/>
                </a:solidFill>
                <a:latin typeface="Fredoka"/>
              </a:rPr>
              <a:t>What is challenging to doing annual tax return?</a:t>
            </a:r>
          </a:p>
          <a:p>
            <a:pPr algn="ctr">
              <a:lnSpc>
                <a:spcPts val="8886"/>
              </a:lnSpc>
            </a:pPr>
            <a:endParaRPr lang="en-US" sz="6347" dirty="0">
              <a:solidFill>
                <a:srgbClr val="991A56"/>
              </a:solidFill>
              <a:latin typeface="Fredoka"/>
            </a:endParaRPr>
          </a:p>
          <a:p>
            <a:pPr algn="ctr">
              <a:lnSpc>
                <a:spcPts val="8886"/>
              </a:lnSpc>
            </a:pPr>
            <a:endParaRPr lang="en-US" sz="6347" dirty="0">
              <a:solidFill>
                <a:srgbClr val="991A56"/>
              </a:solidFill>
              <a:latin typeface="Fredoka"/>
            </a:endParaRPr>
          </a:p>
          <a:p>
            <a:pPr algn="ctr">
              <a:lnSpc>
                <a:spcPts val="8886"/>
              </a:lnSpc>
            </a:pPr>
            <a:endParaRPr lang="en-US" sz="6347" dirty="0">
              <a:solidFill>
                <a:srgbClr val="991A56"/>
              </a:solidFill>
              <a:latin typeface="Fredoka"/>
            </a:endParaRPr>
          </a:p>
          <a:p>
            <a:pPr algn="ctr">
              <a:lnSpc>
                <a:spcPts val="8886"/>
              </a:lnSpc>
            </a:pPr>
            <a:endParaRPr lang="en-US" sz="6347" dirty="0">
              <a:solidFill>
                <a:srgbClr val="991A56"/>
              </a:solidFill>
              <a:latin typeface="Fredoka"/>
            </a:endParaRPr>
          </a:p>
          <a:p>
            <a:pPr algn="ctr">
              <a:lnSpc>
                <a:spcPts val="8886"/>
              </a:lnSpc>
            </a:pPr>
            <a:endParaRPr lang="en-US" sz="6347" dirty="0">
              <a:solidFill>
                <a:srgbClr val="991A56"/>
              </a:solidFill>
              <a:latin typeface="Fredoka"/>
            </a:endParaRPr>
          </a:p>
          <a:p>
            <a:pPr algn="ctr">
              <a:lnSpc>
                <a:spcPts val="8886"/>
              </a:lnSpc>
            </a:pPr>
            <a:endParaRPr lang="en-US" sz="6347" dirty="0">
              <a:solidFill>
                <a:srgbClr val="991A56"/>
              </a:solidFill>
              <a:latin typeface="Fredoka"/>
            </a:endParaRPr>
          </a:p>
        </p:txBody>
      </p:sp>
      <p:grpSp>
        <p:nvGrpSpPr>
          <p:cNvPr id="3" name="Group 5">
            <a:extLst>
              <a:ext uri="{FF2B5EF4-FFF2-40B4-BE49-F238E27FC236}">
                <a16:creationId xmlns:a16="http://schemas.microsoft.com/office/drawing/2014/main" id="{6C19224C-0A7B-3FF6-CC9E-6F42EF5CE391}"/>
              </a:ext>
            </a:extLst>
          </p:cNvPr>
          <p:cNvGrpSpPr/>
          <p:nvPr/>
        </p:nvGrpSpPr>
        <p:grpSpPr>
          <a:xfrm>
            <a:off x="9024677" y="6374464"/>
            <a:ext cx="6901123" cy="1447801"/>
            <a:chOff x="0" y="0"/>
            <a:chExt cx="5799855" cy="1909832"/>
          </a:xfrm>
        </p:grpSpPr>
        <p:sp>
          <p:nvSpPr>
            <p:cNvPr id="15" name="Freeform 6">
              <a:extLst>
                <a:ext uri="{FF2B5EF4-FFF2-40B4-BE49-F238E27FC236}">
                  <a16:creationId xmlns:a16="http://schemas.microsoft.com/office/drawing/2014/main" id="{09711683-2666-FB1A-EA25-340C5ADD99DD}"/>
                </a:ext>
              </a:extLst>
            </p:cNvPr>
            <p:cNvSpPr/>
            <p:nvPr/>
          </p:nvSpPr>
          <p:spPr>
            <a:xfrm>
              <a:off x="92710" y="293370"/>
              <a:ext cx="5694445" cy="1603762"/>
            </a:xfrm>
            <a:custGeom>
              <a:avLst/>
              <a:gdLst/>
              <a:ahLst/>
              <a:cxnLst/>
              <a:rect l="l" t="t" r="r" b="b"/>
              <a:pathLst>
                <a:path w="5694445" h="1603762">
                  <a:moveTo>
                    <a:pt x="0" y="1549152"/>
                  </a:moveTo>
                  <a:lnTo>
                    <a:pt x="0" y="1603762"/>
                  </a:lnTo>
                  <a:lnTo>
                    <a:pt x="5694445" y="1603762"/>
                  </a:lnTo>
                  <a:lnTo>
                    <a:pt x="5694445" y="54610"/>
                  </a:lnTo>
                  <a:lnTo>
                    <a:pt x="5639835" y="0"/>
                  </a:lnTo>
                  <a:lnTo>
                    <a:pt x="5639835" y="1549152"/>
                  </a:lnTo>
                  <a:close/>
                </a:path>
              </a:pathLst>
            </a:custGeom>
            <a:solidFill>
              <a:srgbClr val="F881B9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16" name="Freeform 7">
              <a:extLst>
                <a:ext uri="{FF2B5EF4-FFF2-40B4-BE49-F238E27FC236}">
                  <a16:creationId xmlns:a16="http://schemas.microsoft.com/office/drawing/2014/main" id="{F727ECBB-30FD-7A4C-2E03-FDEAC992320A}"/>
                </a:ext>
              </a:extLst>
            </p:cNvPr>
            <p:cNvSpPr/>
            <p:nvPr/>
          </p:nvSpPr>
          <p:spPr>
            <a:xfrm>
              <a:off x="6350" y="11430"/>
              <a:ext cx="5719845" cy="1818392"/>
            </a:xfrm>
            <a:custGeom>
              <a:avLst/>
              <a:gdLst/>
              <a:ahLst/>
              <a:cxnLst/>
              <a:rect l="l" t="t" r="r" b="b"/>
              <a:pathLst>
                <a:path w="5719845" h="1818392">
                  <a:moveTo>
                    <a:pt x="5449335" y="0"/>
                  </a:moveTo>
                  <a:lnTo>
                    <a:pt x="0" y="1270"/>
                  </a:lnTo>
                  <a:lnTo>
                    <a:pt x="0" y="1818392"/>
                  </a:lnTo>
                  <a:lnTo>
                    <a:pt x="5718575" y="1818392"/>
                  </a:lnTo>
                  <a:lnTo>
                    <a:pt x="5719845" y="266700"/>
                  </a:lnTo>
                  <a:close/>
                </a:path>
              </a:pathLst>
            </a:custGeom>
            <a:solidFill>
              <a:srgbClr val="FFE29F"/>
            </a:solidFill>
          </p:spPr>
          <p:txBody>
            <a:bodyPr/>
            <a:lstStyle/>
            <a:p>
              <a:endParaRPr lang="en-US" dirty="0">
                <a:solidFill>
                  <a:srgbClr val="991A56"/>
                </a:solidFill>
                <a:latin typeface="Brasika"/>
              </a:endParaRPr>
            </a:p>
            <a:p>
              <a:endParaRPr lang="en-US" dirty="0">
                <a:solidFill>
                  <a:srgbClr val="991A56"/>
                </a:solidFill>
                <a:latin typeface="Brasika"/>
              </a:endParaRPr>
            </a:p>
            <a:p>
              <a:r>
                <a:rPr lang="en-US" dirty="0">
                  <a:solidFill>
                    <a:srgbClr val="991A56"/>
                  </a:solidFill>
                  <a:latin typeface="Brasika"/>
                </a:rPr>
                <a:t>T</a:t>
              </a:r>
              <a:r>
                <a:rPr lang="en-US" sz="1800" dirty="0">
                  <a:solidFill>
                    <a:srgbClr val="991A56"/>
                  </a:solidFill>
                  <a:latin typeface="Brasika"/>
                </a:rPr>
                <a:t>ax form or template not clearly understand? </a:t>
              </a:r>
              <a:endParaRPr lang="en-US" dirty="0"/>
            </a:p>
            <a:p>
              <a:endParaRPr lang="en-US" dirty="0"/>
            </a:p>
          </p:txBody>
        </p:sp>
        <p:sp>
          <p:nvSpPr>
            <p:cNvPr id="17" name="Freeform 8">
              <a:extLst>
                <a:ext uri="{FF2B5EF4-FFF2-40B4-BE49-F238E27FC236}">
                  <a16:creationId xmlns:a16="http://schemas.microsoft.com/office/drawing/2014/main" id="{850B87BE-A683-B69B-888B-B5CD7C4F0E5B}"/>
                </a:ext>
              </a:extLst>
            </p:cNvPr>
            <p:cNvSpPr/>
            <p:nvPr/>
          </p:nvSpPr>
          <p:spPr>
            <a:xfrm>
              <a:off x="0" y="0"/>
              <a:ext cx="5799855" cy="1909832"/>
            </a:xfrm>
            <a:custGeom>
              <a:avLst/>
              <a:gdLst/>
              <a:ahLst/>
              <a:cxnLst/>
              <a:rect l="l" t="t" r="r" b="b"/>
              <a:pathLst>
                <a:path w="5799855" h="1909832">
                  <a:moveTo>
                    <a:pt x="5732545" y="275590"/>
                  </a:moveTo>
                  <a:lnTo>
                    <a:pt x="5731275" y="274320"/>
                  </a:lnTo>
                  <a:lnTo>
                    <a:pt x="5595385" y="138430"/>
                  </a:lnTo>
                  <a:lnTo>
                    <a:pt x="5528075" y="71120"/>
                  </a:lnTo>
                  <a:lnTo>
                    <a:pt x="5456955" y="0"/>
                  </a:lnTo>
                  <a:lnTo>
                    <a:pt x="0" y="0"/>
                  </a:lnTo>
                  <a:lnTo>
                    <a:pt x="0" y="1842522"/>
                  </a:lnTo>
                  <a:lnTo>
                    <a:pt x="80010" y="1842522"/>
                  </a:lnTo>
                  <a:lnTo>
                    <a:pt x="80010" y="1909832"/>
                  </a:lnTo>
                  <a:lnTo>
                    <a:pt x="5799855" y="1909832"/>
                  </a:lnTo>
                  <a:lnTo>
                    <a:pt x="5799855" y="342900"/>
                  </a:lnTo>
                  <a:lnTo>
                    <a:pt x="5732545" y="275590"/>
                  </a:lnTo>
                  <a:close/>
                  <a:moveTo>
                    <a:pt x="5460765" y="21590"/>
                  </a:moveTo>
                  <a:lnTo>
                    <a:pt x="5586495" y="146050"/>
                  </a:lnTo>
                  <a:lnTo>
                    <a:pt x="5710955" y="270510"/>
                  </a:lnTo>
                  <a:lnTo>
                    <a:pt x="5460765" y="270510"/>
                  </a:lnTo>
                  <a:lnTo>
                    <a:pt x="5460765" y="21590"/>
                  </a:lnTo>
                  <a:close/>
                  <a:moveTo>
                    <a:pt x="12700" y="1829822"/>
                  </a:moveTo>
                  <a:lnTo>
                    <a:pt x="12700" y="12700"/>
                  </a:lnTo>
                  <a:lnTo>
                    <a:pt x="5448065" y="12700"/>
                  </a:lnTo>
                  <a:lnTo>
                    <a:pt x="5448065" y="278130"/>
                  </a:lnTo>
                  <a:cubicBezTo>
                    <a:pt x="5448065" y="281940"/>
                    <a:pt x="5450605" y="284480"/>
                    <a:pt x="5454415" y="284480"/>
                  </a:cubicBezTo>
                  <a:lnTo>
                    <a:pt x="5719845" y="284480"/>
                  </a:lnTo>
                  <a:lnTo>
                    <a:pt x="5719845" y="1829822"/>
                  </a:lnTo>
                  <a:lnTo>
                    <a:pt x="12700" y="1829822"/>
                  </a:lnTo>
                  <a:close/>
                  <a:moveTo>
                    <a:pt x="5787155" y="1897132"/>
                  </a:moveTo>
                  <a:lnTo>
                    <a:pt x="92710" y="1897132"/>
                  </a:lnTo>
                  <a:lnTo>
                    <a:pt x="92710" y="1842522"/>
                  </a:lnTo>
                  <a:lnTo>
                    <a:pt x="5732545" y="1842522"/>
                  </a:lnTo>
                  <a:lnTo>
                    <a:pt x="5732545" y="293370"/>
                  </a:lnTo>
                  <a:lnTo>
                    <a:pt x="5787155" y="347980"/>
                  </a:lnTo>
                  <a:lnTo>
                    <a:pt x="5787155" y="1897132"/>
                  </a:lnTo>
                  <a:close/>
                </a:path>
              </a:pathLst>
            </a:custGeom>
            <a:solidFill>
              <a:srgbClr val="FF61C8"/>
            </a:solidFill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20" name="Freeform 7">
            <a:extLst>
              <a:ext uri="{FF2B5EF4-FFF2-40B4-BE49-F238E27FC236}">
                <a16:creationId xmlns:a16="http://schemas.microsoft.com/office/drawing/2014/main" id="{D8516344-5146-1091-2912-C41BE69AC01E}"/>
              </a:ext>
            </a:extLst>
          </p:cNvPr>
          <p:cNvSpPr/>
          <p:nvPr/>
        </p:nvSpPr>
        <p:spPr>
          <a:xfrm>
            <a:off x="5668519" y="8416675"/>
            <a:ext cx="5304281" cy="1378483"/>
          </a:xfrm>
          <a:custGeom>
            <a:avLst/>
            <a:gdLst/>
            <a:ahLst/>
            <a:cxnLst/>
            <a:rect l="l" t="t" r="r" b="b"/>
            <a:pathLst>
              <a:path w="5719845" h="1818392">
                <a:moveTo>
                  <a:pt x="5449335" y="0"/>
                </a:moveTo>
                <a:lnTo>
                  <a:pt x="0" y="1270"/>
                </a:lnTo>
                <a:lnTo>
                  <a:pt x="0" y="1818392"/>
                </a:lnTo>
                <a:lnTo>
                  <a:pt x="5718575" y="1818392"/>
                </a:lnTo>
                <a:lnTo>
                  <a:pt x="5719845" y="266700"/>
                </a:lnTo>
                <a:close/>
              </a:path>
            </a:pathLst>
          </a:custGeom>
          <a:solidFill>
            <a:srgbClr val="FFE29F"/>
          </a:solidFill>
        </p:spPr>
        <p:txBody>
          <a:bodyPr/>
          <a:lstStyle/>
          <a:p>
            <a:endParaRPr lang="en-US" dirty="0">
              <a:solidFill>
                <a:srgbClr val="991A56"/>
              </a:solidFill>
              <a:latin typeface="Brasika"/>
            </a:endParaRPr>
          </a:p>
          <a:p>
            <a:r>
              <a:rPr lang="en-US" dirty="0">
                <a:solidFill>
                  <a:srgbClr val="991A56"/>
                </a:solidFill>
                <a:latin typeface="Brasika"/>
              </a:rPr>
              <a:t>Account code not well in line with tax list down</a:t>
            </a:r>
            <a:r>
              <a:rPr lang="en-US" sz="1800" dirty="0">
                <a:solidFill>
                  <a:srgbClr val="991A56"/>
                </a:solidFill>
                <a:latin typeface="Brasika"/>
              </a:rPr>
              <a:t>? </a:t>
            </a:r>
            <a:endParaRPr lang="en-US" dirty="0"/>
          </a:p>
          <a:p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1A5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5276511" y="-142875"/>
            <a:ext cx="8810515" cy="129291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959"/>
              </a:lnSpc>
              <a:spcBef>
                <a:spcPct val="0"/>
              </a:spcBef>
            </a:pPr>
            <a:r>
              <a:rPr lang="en-US" sz="7828" dirty="0">
                <a:solidFill>
                  <a:srgbClr val="FBC416"/>
                </a:solidFill>
                <a:latin typeface="Fredoka"/>
              </a:rPr>
              <a:t>Taxation </a:t>
            </a:r>
          </a:p>
        </p:txBody>
      </p:sp>
      <p:sp>
        <p:nvSpPr>
          <p:cNvPr id="3" name="Freeform 3"/>
          <p:cNvSpPr/>
          <p:nvPr/>
        </p:nvSpPr>
        <p:spPr>
          <a:xfrm>
            <a:off x="113682" y="137654"/>
            <a:ext cx="2692422" cy="1782093"/>
          </a:xfrm>
          <a:custGeom>
            <a:avLst/>
            <a:gdLst/>
            <a:ahLst/>
            <a:cxnLst/>
            <a:rect l="l" t="t" r="r" b="b"/>
            <a:pathLst>
              <a:path w="2692422" h="1782093">
                <a:moveTo>
                  <a:pt x="0" y="0"/>
                </a:moveTo>
                <a:lnTo>
                  <a:pt x="2692421" y="0"/>
                </a:lnTo>
                <a:lnTo>
                  <a:pt x="2692421" y="1782092"/>
                </a:lnTo>
                <a:lnTo>
                  <a:pt x="0" y="1782092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t="-17816" b="-33265"/>
            </a:stretch>
          </a:blipFill>
        </p:spPr>
        <p:txBody>
          <a:bodyPr/>
          <a:lstStyle/>
          <a:p>
            <a:endParaRPr lang="en-US"/>
          </a:p>
        </p:txBody>
      </p:sp>
      <p:grpSp>
        <p:nvGrpSpPr>
          <p:cNvPr id="4" name="Group 4"/>
          <p:cNvGrpSpPr/>
          <p:nvPr/>
        </p:nvGrpSpPr>
        <p:grpSpPr>
          <a:xfrm>
            <a:off x="1459893" y="2060864"/>
            <a:ext cx="15565582" cy="8229600"/>
            <a:chOff x="0" y="0"/>
            <a:chExt cx="5789528" cy="4279893"/>
          </a:xfrm>
        </p:grpSpPr>
        <p:sp>
          <p:nvSpPr>
            <p:cNvPr id="5" name="Freeform 5"/>
            <p:cNvSpPr/>
            <p:nvPr/>
          </p:nvSpPr>
          <p:spPr>
            <a:xfrm>
              <a:off x="92710" y="293370"/>
              <a:ext cx="5684118" cy="3973823"/>
            </a:xfrm>
            <a:custGeom>
              <a:avLst/>
              <a:gdLst/>
              <a:ahLst/>
              <a:cxnLst/>
              <a:rect l="l" t="t" r="r" b="b"/>
              <a:pathLst>
                <a:path w="5684118" h="3973823">
                  <a:moveTo>
                    <a:pt x="0" y="3919214"/>
                  </a:moveTo>
                  <a:lnTo>
                    <a:pt x="0" y="3973823"/>
                  </a:lnTo>
                  <a:lnTo>
                    <a:pt x="5684118" y="3973823"/>
                  </a:lnTo>
                  <a:lnTo>
                    <a:pt x="5684118" y="54610"/>
                  </a:lnTo>
                  <a:lnTo>
                    <a:pt x="5629508" y="0"/>
                  </a:lnTo>
                  <a:lnTo>
                    <a:pt x="5629508" y="3919214"/>
                  </a:lnTo>
                  <a:close/>
                </a:path>
              </a:pathLst>
            </a:custGeom>
            <a:solidFill>
              <a:srgbClr val="F881B9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6" name="Freeform 6"/>
            <p:cNvSpPr/>
            <p:nvPr/>
          </p:nvSpPr>
          <p:spPr>
            <a:xfrm>
              <a:off x="211851" y="11431"/>
              <a:ext cx="5504017" cy="3973823"/>
            </a:xfrm>
            <a:custGeom>
              <a:avLst/>
              <a:gdLst/>
              <a:ahLst/>
              <a:cxnLst/>
              <a:rect l="l" t="t" r="r" b="b"/>
              <a:pathLst>
                <a:path w="5709518" h="4188454">
                  <a:moveTo>
                    <a:pt x="5439008" y="0"/>
                  </a:moveTo>
                  <a:lnTo>
                    <a:pt x="0" y="1270"/>
                  </a:lnTo>
                  <a:lnTo>
                    <a:pt x="0" y="4188454"/>
                  </a:lnTo>
                  <a:lnTo>
                    <a:pt x="5708248" y="4188454"/>
                  </a:lnTo>
                  <a:lnTo>
                    <a:pt x="5709518" y="266700"/>
                  </a:lnTo>
                  <a:close/>
                </a:path>
              </a:pathLst>
            </a:custGeom>
            <a:solidFill>
              <a:srgbClr val="FFE29F"/>
            </a:solidFill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7" name="Freeform 7"/>
            <p:cNvSpPr/>
            <p:nvPr/>
          </p:nvSpPr>
          <p:spPr>
            <a:xfrm>
              <a:off x="0" y="0"/>
              <a:ext cx="5789528" cy="4279893"/>
            </a:xfrm>
            <a:custGeom>
              <a:avLst/>
              <a:gdLst/>
              <a:ahLst/>
              <a:cxnLst/>
              <a:rect l="l" t="t" r="r" b="b"/>
              <a:pathLst>
                <a:path w="5789528" h="4279893">
                  <a:moveTo>
                    <a:pt x="5722218" y="275590"/>
                  </a:moveTo>
                  <a:lnTo>
                    <a:pt x="5720948" y="274320"/>
                  </a:lnTo>
                  <a:lnTo>
                    <a:pt x="5585058" y="138430"/>
                  </a:lnTo>
                  <a:lnTo>
                    <a:pt x="5517748" y="71120"/>
                  </a:lnTo>
                  <a:lnTo>
                    <a:pt x="5446628" y="0"/>
                  </a:lnTo>
                  <a:lnTo>
                    <a:pt x="0" y="0"/>
                  </a:lnTo>
                  <a:lnTo>
                    <a:pt x="0" y="4212584"/>
                  </a:lnTo>
                  <a:lnTo>
                    <a:pt x="80010" y="4212584"/>
                  </a:lnTo>
                  <a:lnTo>
                    <a:pt x="80010" y="4279893"/>
                  </a:lnTo>
                  <a:lnTo>
                    <a:pt x="5789528" y="4279893"/>
                  </a:lnTo>
                  <a:lnTo>
                    <a:pt x="5789528" y="342900"/>
                  </a:lnTo>
                  <a:lnTo>
                    <a:pt x="5722218" y="275590"/>
                  </a:lnTo>
                  <a:close/>
                  <a:moveTo>
                    <a:pt x="5450438" y="21590"/>
                  </a:moveTo>
                  <a:lnTo>
                    <a:pt x="5576168" y="146050"/>
                  </a:lnTo>
                  <a:lnTo>
                    <a:pt x="5700628" y="270510"/>
                  </a:lnTo>
                  <a:lnTo>
                    <a:pt x="5450438" y="270510"/>
                  </a:lnTo>
                  <a:lnTo>
                    <a:pt x="5450438" y="21590"/>
                  </a:lnTo>
                  <a:close/>
                  <a:moveTo>
                    <a:pt x="12700" y="4199884"/>
                  </a:moveTo>
                  <a:lnTo>
                    <a:pt x="12700" y="12700"/>
                  </a:lnTo>
                  <a:lnTo>
                    <a:pt x="5437738" y="12700"/>
                  </a:lnTo>
                  <a:lnTo>
                    <a:pt x="5437738" y="278130"/>
                  </a:lnTo>
                  <a:cubicBezTo>
                    <a:pt x="5437738" y="281940"/>
                    <a:pt x="5440278" y="284480"/>
                    <a:pt x="5444088" y="284480"/>
                  </a:cubicBezTo>
                  <a:lnTo>
                    <a:pt x="5709518" y="284480"/>
                  </a:lnTo>
                  <a:lnTo>
                    <a:pt x="5709518" y="4199884"/>
                  </a:lnTo>
                  <a:lnTo>
                    <a:pt x="12700" y="4199884"/>
                  </a:lnTo>
                  <a:close/>
                  <a:moveTo>
                    <a:pt x="5776828" y="4267193"/>
                  </a:moveTo>
                  <a:lnTo>
                    <a:pt x="92710" y="4267193"/>
                  </a:lnTo>
                  <a:lnTo>
                    <a:pt x="92710" y="4212583"/>
                  </a:lnTo>
                  <a:lnTo>
                    <a:pt x="5722218" y="4212583"/>
                  </a:lnTo>
                  <a:lnTo>
                    <a:pt x="5722218" y="293370"/>
                  </a:lnTo>
                  <a:lnTo>
                    <a:pt x="5776828" y="347980"/>
                  </a:lnTo>
                  <a:lnTo>
                    <a:pt x="5776828" y="4267193"/>
                  </a:lnTo>
                  <a:close/>
                </a:path>
              </a:pathLst>
            </a:custGeom>
            <a:solidFill>
              <a:srgbClr val="FF61C8"/>
            </a:solidFill>
          </p:spPr>
          <p:txBody>
            <a:bodyPr/>
            <a:lstStyle/>
            <a:p>
              <a:endParaRPr lang="en-US"/>
            </a:p>
          </p:txBody>
        </p:sp>
      </p:grp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F6825006-A157-798B-FD11-8F6E989AF26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75679828"/>
              </p:ext>
            </p:extLst>
          </p:nvPr>
        </p:nvGraphicFramePr>
        <p:xfrm>
          <a:off x="2537942" y="2524952"/>
          <a:ext cx="13378394" cy="6827293"/>
        </p:xfrm>
        <a:graphic>
          <a:graphicData uri="http://schemas.openxmlformats.org/drawingml/2006/table">
            <a:tbl>
              <a:tblPr/>
              <a:tblGrid>
                <a:gridCol w="12344400">
                  <a:extLst>
                    <a:ext uri="{9D8B030D-6E8A-4147-A177-3AD203B41FA5}">
                      <a16:colId xmlns:a16="http://schemas.microsoft.com/office/drawing/2014/main" val="3221321237"/>
                    </a:ext>
                  </a:extLst>
                </a:gridCol>
                <a:gridCol w="1033994">
                  <a:extLst>
                    <a:ext uri="{9D8B030D-6E8A-4147-A177-3AD203B41FA5}">
                      <a16:colId xmlns:a16="http://schemas.microsoft.com/office/drawing/2014/main" val="3225983648"/>
                    </a:ext>
                  </a:extLst>
                </a:gridCol>
              </a:tblGrid>
              <a:tr h="6827293">
                <a:tc>
                  <a:txBody>
                    <a:bodyPr/>
                    <a:lstStyle/>
                    <a:p>
                      <a:pPr algn="l" fontAlgn="t"/>
                      <a:r>
                        <a:rPr lang="en-US" sz="4000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Walbaum Display Heavy" panose="020F0502020204030204" pitchFamily="18" charset="0"/>
                        </a:rPr>
                        <a:t>1- WORKING in Spreadsheet </a:t>
                      </a:r>
                    </a:p>
                    <a:p>
                      <a:pPr algn="l" fontAlgn="t"/>
                      <a:endParaRPr lang="en-US" sz="4000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Walbaum Display Heavy" panose="020F0502020204030204" pitchFamily="18" charset="0"/>
                      </a:endParaRPr>
                    </a:p>
                    <a:p>
                      <a:pPr algn="l" fontAlgn="t"/>
                      <a:endParaRPr lang="en-US" sz="4000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Walbaum Display Heavy" panose="020F0502020204030204" pitchFamily="18" charset="0"/>
                      </a:endParaRPr>
                    </a:p>
                    <a:p>
                      <a:pPr algn="l" fontAlgn="t"/>
                      <a:r>
                        <a:rPr lang="en-US" sz="4000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Walbaum Display Heavy" panose="020F0502020204030204" pitchFamily="18" charset="0"/>
                        </a:rPr>
                        <a:t>2- Converting Data to Profit &amp; Loss</a:t>
                      </a:r>
                    </a:p>
                    <a:p>
                      <a:pPr algn="l" fontAlgn="t"/>
                      <a:endParaRPr lang="en-US" sz="4000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Walbaum Display Heavy" panose="020F0502020204030204" pitchFamily="18" charset="0"/>
                      </a:endParaRPr>
                    </a:p>
                    <a:p>
                      <a:pPr algn="l" fontAlgn="t"/>
                      <a:endParaRPr lang="en-US" sz="4000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Walbaum Display Heavy" panose="020F0502020204030204" pitchFamily="18" charset="0"/>
                      </a:endParaRPr>
                    </a:p>
                    <a:p>
                      <a:pPr algn="l" fontAlgn="t"/>
                      <a:r>
                        <a:rPr lang="en-US" sz="4000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Walbaum Display Heavy" panose="020F0502020204030204" pitchFamily="18" charset="0"/>
                        </a:rPr>
                        <a:t>3- Converting data to Balance Sheet</a:t>
                      </a:r>
                    </a:p>
                    <a:p>
                      <a:pPr algn="l" fontAlgn="t"/>
                      <a:endParaRPr lang="en-US" sz="4000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Walbaum Display Heavy" panose="020F0502020204030204" pitchFamily="18" charset="0"/>
                      </a:endParaRPr>
                    </a:p>
                    <a:p>
                      <a:pPr algn="l" fontAlgn="t"/>
                      <a:endParaRPr lang="en-US" sz="4000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Walbaum Display Heavy" panose="020F0502020204030204" pitchFamily="18" charset="0"/>
                      </a:endParaRPr>
                    </a:p>
                    <a:p>
                      <a:pPr algn="l" fontAlgn="t"/>
                      <a:r>
                        <a:rPr lang="en-US" sz="4000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Walbaum Display Heavy" panose="020F0502020204030204" pitchFamily="18" charset="0"/>
                        </a:rPr>
                        <a:t>4- Comparing or grouping account code with Tax references.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2400" dirty="0">
                        <a:solidFill>
                          <a:schemeClr val="accent2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06598870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1A5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5276511" y="-142875"/>
            <a:ext cx="8810515" cy="129291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959"/>
              </a:lnSpc>
              <a:spcBef>
                <a:spcPct val="0"/>
              </a:spcBef>
            </a:pPr>
            <a:r>
              <a:rPr lang="en-US" sz="7828" dirty="0">
                <a:solidFill>
                  <a:srgbClr val="FBC416"/>
                </a:solidFill>
                <a:latin typeface="Fredoka"/>
              </a:rPr>
              <a:t>Taxation</a:t>
            </a:r>
          </a:p>
        </p:txBody>
      </p:sp>
      <p:sp>
        <p:nvSpPr>
          <p:cNvPr id="3" name="Freeform 3"/>
          <p:cNvSpPr/>
          <p:nvPr/>
        </p:nvSpPr>
        <p:spPr>
          <a:xfrm>
            <a:off x="113682" y="137654"/>
            <a:ext cx="2692422" cy="1782093"/>
          </a:xfrm>
          <a:custGeom>
            <a:avLst/>
            <a:gdLst/>
            <a:ahLst/>
            <a:cxnLst/>
            <a:rect l="l" t="t" r="r" b="b"/>
            <a:pathLst>
              <a:path w="2692422" h="1782093">
                <a:moveTo>
                  <a:pt x="0" y="0"/>
                </a:moveTo>
                <a:lnTo>
                  <a:pt x="2692421" y="0"/>
                </a:lnTo>
                <a:lnTo>
                  <a:pt x="2692421" y="1782092"/>
                </a:lnTo>
                <a:lnTo>
                  <a:pt x="0" y="178209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17816" b="-33265"/>
            </a:stretch>
          </a:blipFill>
        </p:spPr>
        <p:txBody>
          <a:bodyPr/>
          <a:lstStyle/>
          <a:p>
            <a:endParaRPr lang="en-US"/>
          </a:p>
        </p:txBody>
      </p:sp>
      <p:grpSp>
        <p:nvGrpSpPr>
          <p:cNvPr id="4" name="Group 4"/>
          <p:cNvGrpSpPr/>
          <p:nvPr/>
        </p:nvGrpSpPr>
        <p:grpSpPr>
          <a:xfrm>
            <a:off x="473587" y="1638300"/>
            <a:ext cx="11108247" cy="8211743"/>
            <a:chOff x="0" y="0"/>
            <a:chExt cx="5789528" cy="4279893"/>
          </a:xfrm>
        </p:grpSpPr>
        <p:sp>
          <p:nvSpPr>
            <p:cNvPr id="5" name="Freeform 5"/>
            <p:cNvSpPr/>
            <p:nvPr/>
          </p:nvSpPr>
          <p:spPr>
            <a:xfrm>
              <a:off x="92710" y="293370"/>
              <a:ext cx="5684118" cy="3973823"/>
            </a:xfrm>
            <a:custGeom>
              <a:avLst/>
              <a:gdLst/>
              <a:ahLst/>
              <a:cxnLst/>
              <a:rect l="l" t="t" r="r" b="b"/>
              <a:pathLst>
                <a:path w="5684118" h="3973823">
                  <a:moveTo>
                    <a:pt x="0" y="3919214"/>
                  </a:moveTo>
                  <a:lnTo>
                    <a:pt x="0" y="3973823"/>
                  </a:lnTo>
                  <a:lnTo>
                    <a:pt x="5684118" y="3973823"/>
                  </a:lnTo>
                  <a:lnTo>
                    <a:pt x="5684118" y="54610"/>
                  </a:lnTo>
                  <a:lnTo>
                    <a:pt x="5629508" y="0"/>
                  </a:lnTo>
                  <a:lnTo>
                    <a:pt x="5629508" y="3919214"/>
                  </a:lnTo>
                  <a:close/>
                </a:path>
              </a:pathLst>
            </a:custGeom>
            <a:solidFill>
              <a:srgbClr val="F881B9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6" name="Freeform 6"/>
            <p:cNvSpPr/>
            <p:nvPr/>
          </p:nvSpPr>
          <p:spPr>
            <a:xfrm>
              <a:off x="6350" y="11430"/>
              <a:ext cx="5709518" cy="4188454"/>
            </a:xfrm>
            <a:custGeom>
              <a:avLst/>
              <a:gdLst/>
              <a:ahLst/>
              <a:cxnLst/>
              <a:rect l="l" t="t" r="r" b="b"/>
              <a:pathLst>
                <a:path w="5709518" h="4188454">
                  <a:moveTo>
                    <a:pt x="5439008" y="0"/>
                  </a:moveTo>
                  <a:lnTo>
                    <a:pt x="0" y="1270"/>
                  </a:lnTo>
                  <a:lnTo>
                    <a:pt x="0" y="4188454"/>
                  </a:lnTo>
                  <a:lnTo>
                    <a:pt x="5708248" y="4188454"/>
                  </a:lnTo>
                  <a:lnTo>
                    <a:pt x="5709518" y="266700"/>
                  </a:lnTo>
                  <a:close/>
                </a:path>
              </a:pathLst>
            </a:custGeom>
            <a:solidFill>
              <a:srgbClr val="FFE29F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7" name="Freeform 7"/>
            <p:cNvSpPr/>
            <p:nvPr/>
          </p:nvSpPr>
          <p:spPr>
            <a:xfrm>
              <a:off x="0" y="0"/>
              <a:ext cx="5789528" cy="4279893"/>
            </a:xfrm>
            <a:custGeom>
              <a:avLst/>
              <a:gdLst/>
              <a:ahLst/>
              <a:cxnLst/>
              <a:rect l="l" t="t" r="r" b="b"/>
              <a:pathLst>
                <a:path w="5789528" h="4279893">
                  <a:moveTo>
                    <a:pt x="5722218" y="275590"/>
                  </a:moveTo>
                  <a:lnTo>
                    <a:pt x="5720948" y="274320"/>
                  </a:lnTo>
                  <a:lnTo>
                    <a:pt x="5585058" y="138430"/>
                  </a:lnTo>
                  <a:lnTo>
                    <a:pt x="5517748" y="71120"/>
                  </a:lnTo>
                  <a:lnTo>
                    <a:pt x="5446628" y="0"/>
                  </a:lnTo>
                  <a:lnTo>
                    <a:pt x="0" y="0"/>
                  </a:lnTo>
                  <a:lnTo>
                    <a:pt x="0" y="4212584"/>
                  </a:lnTo>
                  <a:lnTo>
                    <a:pt x="80010" y="4212584"/>
                  </a:lnTo>
                  <a:lnTo>
                    <a:pt x="80010" y="4279893"/>
                  </a:lnTo>
                  <a:lnTo>
                    <a:pt x="5789528" y="4279893"/>
                  </a:lnTo>
                  <a:lnTo>
                    <a:pt x="5789528" y="342900"/>
                  </a:lnTo>
                  <a:lnTo>
                    <a:pt x="5722218" y="275590"/>
                  </a:lnTo>
                  <a:close/>
                  <a:moveTo>
                    <a:pt x="5450438" y="21590"/>
                  </a:moveTo>
                  <a:lnTo>
                    <a:pt x="5576168" y="146050"/>
                  </a:lnTo>
                  <a:lnTo>
                    <a:pt x="5700628" y="270510"/>
                  </a:lnTo>
                  <a:lnTo>
                    <a:pt x="5450438" y="270510"/>
                  </a:lnTo>
                  <a:lnTo>
                    <a:pt x="5450438" y="21590"/>
                  </a:lnTo>
                  <a:close/>
                  <a:moveTo>
                    <a:pt x="12700" y="4199884"/>
                  </a:moveTo>
                  <a:lnTo>
                    <a:pt x="12700" y="12700"/>
                  </a:lnTo>
                  <a:lnTo>
                    <a:pt x="5437738" y="12700"/>
                  </a:lnTo>
                  <a:lnTo>
                    <a:pt x="5437738" y="278130"/>
                  </a:lnTo>
                  <a:cubicBezTo>
                    <a:pt x="5437738" y="281940"/>
                    <a:pt x="5440278" y="284480"/>
                    <a:pt x="5444088" y="284480"/>
                  </a:cubicBezTo>
                  <a:lnTo>
                    <a:pt x="5709518" y="284480"/>
                  </a:lnTo>
                  <a:lnTo>
                    <a:pt x="5709518" y="4199884"/>
                  </a:lnTo>
                  <a:lnTo>
                    <a:pt x="12700" y="4199884"/>
                  </a:lnTo>
                  <a:close/>
                  <a:moveTo>
                    <a:pt x="5776828" y="4267193"/>
                  </a:moveTo>
                  <a:lnTo>
                    <a:pt x="92710" y="4267193"/>
                  </a:lnTo>
                  <a:lnTo>
                    <a:pt x="92710" y="4212583"/>
                  </a:lnTo>
                  <a:lnTo>
                    <a:pt x="5722218" y="4212583"/>
                  </a:lnTo>
                  <a:lnTo>
                    <a:pt x="5722218" y="293370"/>
                  </a:lnTo>
                  <a:lnTo>
                    <a:pt x="5776828" y="347980"/>
                  </a:lnTo>
                  <a:lnTo>
                    <a:pt x="5776828" y="4267193"/>
                  </a:lnTo>
                  <a:close/>
                </a:path>
              </a:pathLst>
            </a:custGeom>
            <a:solidFill>
              <a:srgbClr val="FF61C8"/>
            </a:solidFill>
          </p:spPr>
          <p:txBody>
            <a:bodyPr/>
            <a:lstStyle/>
            <a:p>
              <a:endParaRPr lang="en-US"/>
            </a:p>
          </p:txBody>
        </p:sp>
      </p:grpSp>
      <p:pic>
        <p:nvPicPr>
          <p:cNvPr id="8" name="Picture 8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11883016" y="2897182"/>
            <a:ext cx="5990182" cy="4492637"/>
          </a:xfrm>
          <a:prstGeom prst="rect">
            <a:avLst/>
          </a:prstGeom>
        </p:spPr>
      </p:pic>
      <p:sp>
        <p:nvSpPr>
          <p:cNvPr id="9" name="TextBox 9"/>
          <p:cNvSpPr txBox="1"/>
          <p:nvPr/>
        </p:nvSpPr>
        <p:spPr>
          <a:xfrm>
            <a:off x="1188551" y="5108321"/>
            <a:ext cx="10251953" cy="301268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398"/>
              </a:lnSpc>
            </a:pPr>
            <a:r>
              <a:rPr lang="en-US" sz="4570" dirty="0">
                <a:solidFill>
                  <a:srgbClr val="991A56"/>
                </a:solidFill>
                <a:latin typeface="Canva Sans Bold"/>
              </a:rPr>
              <a:t>How and what should be converting?</a:t>
            </a:r>
          </a:p>
          <a:p>
            <a:pPr algn="ctr">
              <a:lnSpc>
                <a:spcPts val="6398"/>
              </a:lnSpc>
            </a:pPr>
            <a:endParaRPr lang="en-US" sz="4570" dirty="0">
              <a:solidFill>
                <a:srgbClr val="991A56"/>
              </a:solidFill>
              <a:latin typeface="Canva Sans Bold"/>
            </a:endParaRPr>
          </a:p>
          <a:p>
            <a:pPr algn="ctr">
              <a:lnSpc>
                <a:spcPts val="4568"/>
              </a:lnSpc>
            </a:pPr>
            <a:r>
              <a:rPr lang="en-US" sz="3263" dirty="0">
                <a:solidFill>
                  <a:srgbClr val="991A56"/>
                </a:solidFill>
                <a:latin typeface="Canva Sans"/>
              </a:rPr>
              <a:t> 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1A5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13682" y="137654"/>
            <a:ext cx="2692422" cy="1782093"/>
          </a:xfrm>
          <a:custGeom>
            <a:avLst/>
            <a:gdLst/>
            <a:ahLst/>
            <a:cxnLst/>
            <a:rect l="l" t="t" r="r" b="b"/>
            <a:pathLst>
              <a:path w="2692422" h="1782093">
                <a:moveTo>
                  <a:pt x="0" y="0"/>
                </a:moveTo>
                <a:lnTo>
                  <a:pt x="2692421" y="0"/>
                </a:lnTo>
                <a:lnTo>
                  <a:pt x="2692421" y="1782092"/>
                </a:lnTo>
                <a:lnTo>
                  <a:pt x="0" y="1782092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t="-17816" b="-33265"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4" name="TextBox 4"/>
          <p:cNvSpPr txBox="1"/>
          <p:nvPr/>
        </p:nvSpPr>
        <p:spPr>
          <a:xfrm>
            <a:off x="5276511" y="-142875"/>
            <a:ext cx="8810515" cy="129291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959"/>
              </a:lnSpc>
              <a:spcBef>
                <a:spcPct val="0"/>
              </a:spcBef>
            </a:pPr>
            <a:r>
              <a:rPr lang="en-US" sz="7828" dirty="0">
                <a:solidFill>
                  <a:srgbClr val="FBC416"/>
                </a:solidFill>
                <a:latin typeface="Fredoka"/>
              </a:rPr>
              <a:t>Taxation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D7ADC97-B38B-4B25-9B5E-2994C798545B}"/>
              </a:ext>
            </a:extLst>
          </p:cNvPr>
          <p:cNvSpPr txBox="1"/>
          <p:nvPr/>
        </p:nvSpPr>
        <p:spPr>
          <a:xfrm>
            <a:off x="1066800" y="2628900"/>
            <a:ext cx="5791200" cy="769441"/>
          </a:xfrm>
          <a:prstGeom prst="rect">
            <a:avLst/>
          </a:prstGeom>
          <a:ln/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4400" dirty="0">
                <a:solidFill>
                  <a:schemeClr val="bg1"/>
                </a:solidFill>
              </a:rPr>
              <a:t>Working in Spreadsheet</a:t>
            </a:r>
          </a:p>
        </p:txBody>
      </p:sp>
      <p:sp>
        <p:nvSpPr>
          <p:cNvPr id="7" name="Flowchart: Alternate Process 6">
            <a:extLst>
              <a:ext uri="{FF2B5EF4-FFF2-40B4-BE49-F238E27FC236}">
                <a16:creationId xmlns:a16="http://schemas.microsoft.com/office/drawing/2014/main" id="{53FB6EB0-A759-6EF5-11D9-23C4CF3D27F3}"/>
              </a:ext>
            </a:extLst>
          </p:cNvPr>
          <p:cNvSpPr/>
          <p:nvPr/>
        </p:nvSpPr>
        <p:spPr>
          <a:xfrm>
            <a:off x="9525000" y="2628899"/>
            <a:ext cx="5791200" cy="1292918"/>
          </a:xfrm>
          <a:prstGeom prst="flowChartAlternateProcess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dirty="0"/>
              <a:t>Converting data into Profit &amp; loss sheet</a:t>
            </a:r>
          </a:p>
        </p:txBody>
      </p:sp>
      <p:sp>
        <p:nvSpPr>
          <p:cNvPr id="11" name="Flowchart: Preparation 10">
            <a:extLst>
              <a:ext uri="{FF2B5EF4-FFF2-40B4-BE49-F238E27FC236}">
                <a16:creationId xmlns:a16="http://schemas.microsoft.com/office/drawing/2014/main" id="{FCE68A82-AC79-4D95-7736-CF969C244063}"/>
              </a:ext>
            </a:extLst>
          </p:cNvPr>
          <p:cNvSpPr/>
          <p:nvPr/>
        </p:nvSpPr>
        <p:spPr>
          <a:xfrm>
            <a:off x="7191485" y="4686300"/>
            <a:ext cx="9420115" cy="2895600"/>
          </a:xfrm>
          <a:prstGeom prst="flowChartPreparation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a-ES" sz="4400" dirty="0">
                <a:solidFill>
                  <a:srgbClr val="C00000"/>
                </a:solidFill>
              </a:rPr>
              <a:t>Grouping or comparing account code with Tax References </a:t>
            </a:r>
            <a:endParaRPr lang="en-US" sz="4400" dirty="0">
              <a:solidFill>
                <a:srgbClr val="C00000"/>
              </a:solidFill>
            </a:endParaRPr>
          </a:p>
        </p:txBody>
      </p:sp>
      <p:sp>
        <p:nvSpPr>
          <p:cNvPr id="12" name="Flowchart: Terminator 11">
            <a:extLst>
              <a:ext uri="{FF2B5EF4-FFF2-40B4-BE49-F238E27FC236}">
                <a16:creationId xmlns:a16="http://schemas.microsoft.com/office/drawing/2014/main" id="{7D20196D-DA9D-8F15-97C1-D140E665B960}"/>
              </a:ext>
            </a:extLst>
          </p:cNvPr>
          <p:cNvSpPr/>
          <p:nvPr/>
        </p:nvSpPr>
        <p:spPr>
          <a:xfrm>
            <a:off x="1066800" y="5026083"/>
            <a:ext cx="4953000" cy="1758832"/>
          </a:xfrm>
          <a:prstGeom prst="flowChartTerminator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a-ES" sz="4400" dirty="0">
                <a:solidFill>
                  <a:schemeClr val="bg1"/>
                </a:solidFill>
              </a:rPr>
              <a:t>Converting data into Balance Sheet</a:t>
            </a:r>
            <a:endParaRPr lang="en-US" sz="4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1A5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13682" y="137654"/>
            <a:ext cx="2692422" cy="1782093"/>
          </a:xfrm>
          <a:custGeom>
            <a:avLst/>
            <a:gdLst/>
            <a:ahLst/>
            <a:cxnLst/>
            <a:rect l="l" t="t" r="r" b="b"/>
            <a:pathLst>
              <a:path w="2692422" h="1782093">
                <a:moveTo>
                  <a:pt x="0" y="0"/>
                </a:moveTo>
                <a:lnTo>
                  <a:pt x="2692421" y="0"/>
                </a:lnTo>
                <a:lnTo>
                  <a:pt x="2692421" y="1782092"/>
                </a:lnTo>
                <a:lnTo>
                  <a:pt x="0" y="1782092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t="-17816" b="-33265"/>
            </a:stretch>
          </a:blipFill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TextBox 4"/>
          <p:cNvSpPr txBox="1"/>
          <p:nvPr/>
        </p:nvSpPr>
        <p:spPr>
          <a:xfrm>
            <a:off x="5276511" y="-142875"/>
            <a:ext cx="8810515" cy="129291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10959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7828" dirty="0">
                <a:solidFill>
                  <a:srgbClr val="FBC416"/>
                </a:solidFill>
                <a:latin typeface="Fredoka"/>
              </a:rPr>
              <a:t>TAXATION</a:t>
            </a:r>
            <a:endParaRPr kumimoji="0" lang="en-US" sz="7828" b="0" i="0" u="none" strike="noStrike" kern="1200" cap="none" spc="0" normalizeH="0" baseline="0" noProof="0" dirty="0">
              <a:ln>
                <a:noFill/>
              </a:ln>
              <a:solidFill>
                <a:srgbClr val="FBC416"/>
              </a:solidFill>
              <a:effectLst/>
              <a:uLnTx/>
              <a:uFillTx/>
              <a:latin typeface="Fredoka"/>
              <a:ea typeface="+mn-ea"/>
              <a:cs typeface="+mn-cs"/>
            </a:endParaRPr>
          </a:p>
        </p:txBody>
      </p:sp>
      <p:grpSp>
        <p:nvGrpSpPr>
          <p:cNvPr id="3" name="Group 4">
            <a:extLst>
              <a:ext uri="{FF2B5EF4-FFF2-40B4-BE49-F238E27FC236}">
                <a16:creationId xmlns:a16="http://schemas.microsoft.com/office/drawing/2014/main" id="{D03872E1-C8A6-4797-17C0-9A33350ABDE1}"/>
              </a:ext>
            </a:extLst>
          </p:cNvPr>
          <p:cNvGrpSpPr/>
          <p:nvPr/>
        </p:nvGrpSpPr>
        <p:grpSpPr>
          <a:xfrm>
            <a:off x="0" y="2331107"/>
            <a:ext cx="16932741" cy="8211743"/>
            <a:chOff x="-78760" y="0"/>
            <a:chExt cx="5868288" cy="4279893"/>
          </a:xfrm>
        </p:grpSpPr>
        <p:sp>
          <p:nvSpPr>
            <p:cNvPr id="6" name="Freeform 5">
              <a:extLst>
                <a:ext uri="{FF2B5EF4-FFF2-40B4-BE49-F238E27FC236}">
                  <a16:creationId xmlns:a16="http://schemas.microsoft.com/office/drawing/2014/main" id="{62DD4324-8ED1-5AAB-9F94-2D073E39472A}"/>
                </a:ext>
              </a:extLst>
            </p:cNvPr>
            <p:cNvSpPr/>
            <p:nvPr/>
          </p:nvSpPr>
          <p:spPr>
            <a:xfrm>
              <a:off x="92710" y="293370"/>
              <a:ext cx="5684118" cy="3973823"/>
            </a:xfrm>
            <a:custGeom>
              <a:avLst/>
              <a:gdLst/>
              <a:ahLst/>
              <a:cxnLst/>
              <a:rect l="l" t="t" r="r" b="b"/>
              <a:pathLst>
                <a:path w="5684118" h="3973823">
                  <a:moveTo>
                    <a:pt x="0" y="3919214"/>
                  </a:moveTo>
                  <a:lnTo>
                    <a:pt x="0" y="3973823"/>
                  </a:lnTo>
                  <a:lnTo>
                    <a:pt x="5684118" y="3973823"/>
                  </a:lnTo>
                  <a:lnTo>
                    <a:pt x="5684118" y="54610"/>
                  </a:lnTo>
                  <a:lnTo>
                    <a:pt x="5629508" y="0"/>
                  </a:lnTo>
                  <a:lnTo>
                    <a:pt x="5629508" y="3919214"/>
                  </a:lnTo>
                  <a:close/>
                </a:path>
              </a:pathLst>
            </a:custGeom>
            <a:solidFill>
              <a:srgbClr val="F881B9"/>
            </a:solid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9" name="Freeform 6">
              <a:extLst>
                <a:ext uri="{FF2B5EF4-FFF2-40B4-BE49-F238E27FC236}">
                  <a16:creationId xmlns:a16="http://schemas.microsoft.com/office/drawing/2014/main" id="{469E280B-A377-B694-C9FA-B7E6513BDB3B}"/>
                </a:ext>
              </a:extLst>
            </p:cNvPr>
            <p:cNvSpPr/>
            <p:nvPr/>
          </p:nvSpPr>
          <p:spPr>
            <a:xfrm>
              <a:off x="-78760" y="25236"/>
              <a:ext cx="5709518" cy="4188454"/>
            </a:xfrm>
            <a:custGeom>
              <a:avLst/>
              <a:gdLst/>
              <a:ahLst/>
              <a:cxnLst/>
              <a:rect l="l" t="t" r="r" b="b"/>
              <a:pathLst>
                <a:path w="5709518" h="4188454">
                  <a:moveTo>
                    <a:pt x="5439008" y="0"/>
                  </a:moveTo>
                  <a:lnTo>
                    <a:pt x="0" y="1270"/>
                  </a:lnTo>
                  <a:lnTo>
                    <a:pt x="0" y="4188454"/>
                  </a:lnTo>
                  <a:lnTo>
                    <a:pt x="5708248" y="4188454"/>
                  </a:lnTo>
                  <a:lnTo>
                    <a:pt x="5709518" y="266700"/>
                  </a:lnTo>
                  <a:close/>
                </a:path>
              </a:pathLst>
            </a:custGeom>
            <a:solidFill>
              <a:srgbClr val="FFE29F"/>
            </a:solid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0" name="Freeform 7">
              <a:extLst>
                <a:ext uri="{FF2B5EF4-FFF2-40B4-BE49-F238E27FC236}">
                  <a16:creationId xmlns:a16="http://schemas.microsoft.com/office/drawing/2014/main" id="{0608B557-AF85-E947-B968-6DFC3F4D4287}"/>
                </a:ext>
              </a:extLst>
            </p:cNvPr>
            <p:cNvSpPr/>
            <p:nvPr/>
          </p:nvSpPr>
          <p:spPr>
            <a:xfrm>
              <a:off x="0" y="0"/>
              <a:ext cx="5789528" cy="4279893"/>
            </a:xfrm>
            <a:custGeom>
              <a:avLst/>
              <a:gdLst/>
              <a:ahLst/>
              <a:cxnLst/>
              <a:rect l="l" t="t" r="r" b="b"/>
              <a:pathLst>
                <a:path w="5789528" h="4279893">
                  <a:moveTo>
                    <a:pt x="5722218" y="275590"/>
                  </a:moveTo>
                  <a:lnTo>
                    <a:pt x="5720948" y="274320"/>
                  </a:lnTo>
                  <a:lnTo>
                    <a:pt x="5585058" y="138430"/>
                  </a:lnTo>
                  <a:lnTo>
                    <a:pt x="5517748" y="71120"/>
                  </a:lnTo>
                  <a:lnTo>
                    <a:pt x="5446628" y="0"/>
                  </a:lnTo>
                  <a:lnTo>
                    <a:pt x="0" y="0"/>
                  </a:lnTo>
                  <a:lnTo>
                    <a:pt x="0" y="4212584"/>
                  </a:lnTo>
                  <a:lnTo>
                    <a:pt x="80010" y="4212584"/>
                  </a:lnTo>
                  <a:lnTo>
                    <a:pt x="80010" y="4279893"/>
                  </a:lnTo>
                  <a:lnTo>
                    <a:pt x="5789528" y="4279893"/>
                  </a:lnTo>
                  <a:lnTo>
                    <a:pt x="5789528" y="342900"/>
                  </a:lnTo>
                  <a:lnTo>
                    <a:pt x="5722218" y="275590"/>
                  </a:lnTo>
                  <a:close/>
                  <a:moveTo>
                    <a:pt x="5450438" y="21590"/>
                  </a:moveTo>
                  <a:lnTo>
                    <a:pt x="5576168" y="146050"/>
                  </a:lnTo>
                  <a:lnTo>
                    <a:pt x="5700628" y="270510"/>
                  </a:lnTo>
                  <a:lnTo>
                    <a:pt x="5450438" y="270510"/>
                  </a:lnTo>
                  <a:lnTo>
                    <a:pt x="5450438" y="21590"/>
                  </a:lnTo>
                  <a:close/>
                  <a:moveTo>
                    <a:pt x="12700" y="4199884"/>
                  </a:moveTo>
                  <a:lnTo>
                    <a:pt x="12700" y="12700"/>
                  </a:lnTo>
                  <a:lnTo>
                    <a:pt x="5437738" y="12700"/>
                  </a:lnTo>
                  <a:lnTo>
                    <a:pt x="5437738" y="278130"/>
                  </a:lnTo>
                  <a:cubicBezTo>
                    <a:pt x="5437738" y="281940"/>
                    <a:pt x="5440278" y="284480"/>
                    <a:pt x="5444088" y="284480"/>
                  </a:cubicBezTo>
                  <a:lnTo>
                    <a:pt x="5709518" y="284480"/>
                  </a:lnTo>
                  <a:lnTo>
                    <a:pt x="5709518" y="4199884"/>
                  </a:lnTo>
                  <a:lnTo>
                    <a:pt x="12700" y="4199884"/>
                  </a:lnTo>
                  <a:close/>
                  <a:moveTo>
                    <a:pt x="5776828" y="4267193"/>
                  </a:moveTo>
                  <a:lnTo>
                    <a:pt x="92710" y="4267193"/>
                  </a:lnTo>
                  <a:lnTo>
                    <a:pt x="92710" y="4212583"/>
                  </a:lnTo>
                  <a:lnTo>
                    <a:pt x="5722218" y="4212583"/>
                  </a:lnTo>
                  <a:lnTo>
                    <a:pt x="5722218" y="293370"/>
                  </a:lnTo>
                  <a:lnTo>
                    <a:pt x="5776828" y="347980"/>
                  </a:lnTo>
                  <a:lnTo>
                    <a:pt x="5776828" y="4267193"/>
                  </a:lnTo>
                  <a:close/>
                </a:path>
              </a:pathLst>
            </a:custGeom>
            <a:solidFill>
              <a:srgbClr val="FF61C8"/>
            </a:solid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12" name="TextBox 11">
            <a:extLst>
              <a:ext uri="{FF2B5EF4-FFF2-40B4-BE49-F238E27FC236}">
                <a16:creationId xmlns:a16="http://schemas.microsoft.com/office/drawing/2014/main" id="{F18C0160-473D-840A-EE59-F7F7A9431AB9}"/>
              </a:ext>
            </a:extLst>
          </p:cNvPr>
          <p:cNvSpPr txBox="1"/>
          <p:nvPr/>
        </p:nvSpPr>
        <p:spPr>
          <a:xfrm>
            <a:off x="609600" y="2476524"/>
            <a:ext cx="11811000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Helvetica-Bold"/>
                <a:ea typeface="+mn-ea"/>
                <a:cs typeface="+mn-cs"/>
              </a:rPr>
              <a:t>Step 1 - 3</a:t>
            </a:r>
            <a:endParaRPr kumimoji="0" lang="en-US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110A063C-C6DA-236A-43F4-3D80135D2C9E}"/>
              </a:ext>
            </a:extLst>
          </p:cNvPr>
          <p:cNvSpPr txBox="1"/>
          <p:nvPr/>
        </p:nvSpPr>
        <p:spPr>
          <a:xfrm>
            <a:off x="949036" y="3335300"/>
            <a:ext cx="15440533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1- Entity Information: 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3600" dirty="0">
                <a:solidFill>
                  <a:prstClr val="black"/>
                </a:solidFill>
                <a:latin typeface="Calibri"/>
              </a:rPr>
              <a:t>	- Entity Name, Branches, VAT Registration…..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3600" b="1" dirty="0">
                <a:solidFill>
                  <a:prstClr val="black"/>
                </a:solidFill>
                <a:latin typeface="Calibri"/>
              </a:rPr>
              <a:t>2- Capital investment in report date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3600" dirty="0">
                <a:solidFill>
                  <a:prstClr val="black"/>
                </a:solidFill>
                <a:latin typeface="Calibri"/>
              </a:rPr>
              <a:t>	- Capital registered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3600" dirty="0">
                <a:solidFill>
                  <a:prstClr val="black"/>
                </a:solidFill>
                <a:latin typeface="Calibri"/>
              </a:rPr>
              <a:t>	- Capital/Share loss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3600" dirty="0">
                <a:solidFill>
                  <a:prstClr val="black"/>
                </a:solidFill>
                <a:latin typeface="Calibri"/>
              </a:rPr>
              <a:t>3- Employment information in period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3600" dirty="0">
                <a:solidFill>
                  <a:prstClr val="black"/>
                </a:solidFill>
                <a:latin typeface="Calibri"/>
              </a:rPr>
              <a:t>	- Manager or director is shareholder 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3600" dirty="0">
                <a:solidFill>
                  <a:prstClr val="black"/>
                </a:solidFill>
                <a:latin typeface="Calibri"/>
              </a:rPr>
              <a:t>	- Manager or Director is not shareholder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3600" dirty="0">
                <a:solidFill>
                  <a:prstClr val="black"/>
                </a:solidFill>
                <a:latin typeface="Calibri"/>
              </a:rPr>
              <a:t>	- Total Employees – Worker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3600" dirty="0">
                <a:solidFill>
                  <a:prstClr val="black"/>
                </a:solidFill>
                <a:latin typeface="Calibri"/>
              </a:rPr>
              <a:t>	- Total Employees – Worker taxable 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sz="3600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14636147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1A5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13682" y="137654"/>
            <a:ext cx="2692422" cy="1782093"/>
          </a:xfrm>
          <a:custGeom>
            <a:avLst/>
            <a:gdLst/>
            <a:ahLst/>
            <a:cxnLst/>
            <a:rect l="l" t="t" r="r" b="b"/>
            <a:pathLst>
              <a:path w="2692422" h="1782093">
                <a:moveTo>
                  <a:pt x="0" y="0"/>
                </a:moveTo>
                <a:lnTo>
                  <a:pt x="2692421" y="0"/>
                </a:lnTo>
                <a:lnTo>
                  <a:pt x="2692421" y="1782092"/>
                </a:lnTo>
                <a:lnTo>
                  <a:pt x="0" y="1782092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t="-17816" b="-33265"/>
            </a:stretch>
          </a:blipFill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TextBox 4"/>
          <p:cNvSpPr txBox="1"/>
          <p:nvPr/>
        </p:nvSpPr>
        <p:spPr>
          <a:xfrm>
            <a:off x="5276511" y="-142875"/>
            <a:ext cx="8810515" cy="129291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10959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7828" b="0" i="0" u="none" strike="noStrike" kern="1200" cap="none" spc="0" normalizeH="0" baseline="0" noProof="0" dirty="0">
                <a:ln>
                  <a:noFill/>
                </a:ln>
                <a:solidFill>
                  <a:srgbClr val="FBC416"/>
                </a:solidFill>
                <a:effectLst/>
                <a:uLnTx/>
                <a:uFillTx/>
                <a:latin typeface="Fredoka"/>
                <a:ea typeface="+mn-ea"/>
                <a:cs typeface="+mn-cs"/>
              </a:rPr>
              <a:t>ACAR Report</a:t>
            </a:r>
          </a:p>
        </p:txBody>
      </p:sp>
      <p:grpSp>
        <p:nvGrpSpPr>
          <p:cNvPr id="3" name="Group 4">
            <a:extLst>
              <a:ext uri="{FF2B5EF4-FFF2-40B4-BE49-F238E27FC236}">
                <a16:creationId xmlns:a16="http://schemas.microsoft.com/office/drawing/2014/main" id="{D03872E1-C8A6-4797-17C0-9A33350ABDE1}"/>
              </a:ext>
            </a:extLst>
          </p:cNvPr>
          <p:cNvGrpSpPr/>
          <p:nvPr/>
        </p:nvGrpSpPr>
        <p:grpSpPr>
          <a:xfrm>
            <a:off x="0" y="2331107"/>
            <a:ext cx="16932741" cy="8211743"/>
            <a:chOff x="-78760" y="0"/>
            <a:chExt cx="5868288" cy="4279893"/>
          </a:xfrm>
        </p:grpSpPr>
        <p:sp>
          <p:nvSpPr>
            <p:cNvPr id="6" name="Freeform 5">
              <a:extLst>
                <a:ext uri="{FF2B5EF4-FFF2-40B4-BE49-F238E27FC236}">
                  <a16:creationId xmlns:a16="http://schemas.microsoft.com/office/drawing/2014/main" id="{62DD4324-8ED1-5AAB-9F94-2D073E39472A}"/>
                </a:ext>
              </a:extLst>
            </p:cNvPr>
            <p:cNvSpPr/>
            <p:nvPr/>
          </p:nvSpPr>
          <p:spPr>
            <a:xfrm>
              <a:off x="92710" y="293370"/>
              <a:ext cx="5684118" cy="3973823"/>
            </a:xfrm>
            <a:custGeom>
              <a:avLst/>
              <a:gdLst/>
              <a:ahLst/>
              <a:cxnLst/>
              <a:rect l="l" t="t" r="r" b="b"/>
              <a:pathLst>
                <a:path w="5684118" h="3973823">
                  <a:moveTo>
                    <a:pt x="0" y="3919214"/>
                  </a:moveTo>
                  <a:lnTo>
                    <a:pt x="0" y="3973823"/>
                  </a:lnTo>
                  <a:lnTo>
                    <a:pt x="5684118" y="3973823"/>
                  </a:lnTo>
                  <a:lnTo>
                    <a:pt x="5684118" y="54610"/>
                  </a:lnTo>
                  <a:lnTo>
                    <a:pt x="5629508" y="0"/>
                  </a:lnTo>
                  <a:lnTo>
                    <a:pt x="5629508" y="3919214"/>
                  </a:lnTo>
                  <a:close/>
                </a:path>
              </a:pathLst>
            </a:custGeom>
            <a:solidFill>
              <a:srgbClr val="F881B9"/>
            </a:solid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9" name="Freeform 6">
              <a:extLst>
                <a:ext uri="{FF2B5EF4-FFF2-40B4-BE49-F238E27FC236}">
                  <a16:creationId xmlns:a16="http://schemas.microsoft.com/office/drawing/2014/main" id="{469E280B-A377-B694-C9FA-B7E6513BDB3B}"/>
                </a:ext>
              </a:extLst>
            </p:cNvPr>
            <p:cNvSpPr/>
            <p:nvPr/>
          </p:nvSpPr>
          <p:spPr>
            <a:xfrm>
              <a:off x="-78760" y="25236"/>
              <a:ext cx="5709518" cy="4188454"/>
            </a:xfrm>
            <a:custGeom>
              <a:avLst/>
              <a:gdLst/>
              <a:ahLst/>
              <a:cxnLst/>
              <a:rect l="l" t="t" r="r" b="b"/>
              <a:pathLst>
                <a:path w="5709518" h="4188454">
                  <a:moveTo>
                    <a:pt x="5439008" y="0"/>
                  </a:moveTo>
                  <a:lnTo>
                    <a:pt x="0" y="1270"/>
                  </a:lnTo>
                  <a:lnTo>
                    <a:pt x="0" y="4188454"/>
                  </a:lnTo>
                  <a:lnTo>
                    <a:pt x="5708248" y="4188454"/>
                  </a:lnTo>
                  <a:lnTo>
                    <a:pt x="5709518" y="266700"/>
                  </a:lnTo>
                  <a:close/>
                </a:path>
              </a:pathLst>
            </a:custGeom>
            <a:solidFill>
              <a:srgbClr val="FFE29F"/>
            </a:solid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0" name="Freeform 7">
              <a:extLst>
                <a:ext uri="{FF2B5EF4-FFF2-40B4-BE49-F238E27FC236}">
                  <a16:creationId xmlns:a16="http://schemas.microsoft.com/office/drawing/2014/main" id="{0608B557-AF85-E947-B968-6DFC3F4D4287}"/>
                </a:ext>
              </a:extLst>
            </p:cNvPr>
            <p:cNvSpPr/>
            <p:nvPr/>
          </p:nvSpPr>
          <p:spPr>
            <a:xfrm>
              <a:off x="0" y="0"/>
              <a:ext cx="5789528" cy="4279893"/>
            </a:xfrm>
            <a:custGeom>
              <a:avLst/>
              <a:gdLst/>
              <a:ahLst/>
              <a:cxnLst/>
              <a:rect l="l" t="t" r="r" b="b"/>
              <a:pathLst>
                <a:path w="5789528" h="4279893">
                  <a:moveTo>
                    <a:pt x="5722218" y="275590"/>
                  </a:moveTo>
                  <a:lnTo>
                    <a:pt x="5720948" y="274320"/>
                  </a:lnTo>
                  <a:lnTo>
                    <a:pt x="5585058" y="138430"/>
                  </a:lnTo>
                  <a:lnTo>
                    <a:pt x="5517748" y="71120"/>
                  </a:lnTo>
                  <a:lnTo>
                    <a:pt x="5446628" y="0"/>
                  </a:lnTo>
                  <a:lnTo>
                    <a:pt x="0" y="0"/>
                  </a:lnTo>
                  <a:lnTo>
                    <a:pt x="0" y="4212584"/>
                  </a:lnTo>
                  <a:lnTo>
                    <a:pt x="80010" y="4212584"/>
                  </a:lnTo>
                  <a:lnTo>
                    <a:pt x="80010" y="4279893"/>
                  </a:lnTo>
                  <a:lnTo>
                    <a:pt x="5789528" y="4279893"/>
                  </a:lnTo>
                  <a:lnTo>
                    <a:pt x="5789528" y="342900"/>
                  </a:lnTo>
                  <a:lnTo>
                    <a:pt x="5722218" y="275590"/>
                  </a:lnTo>
                  <a:close/>
                  <a:moveTo>
                    <a:pt x="5450438" y="21590"/>
                  </a:moveTo>
                  <a:lnTo>
                    <a:pt x="5576168" y="146050"/>
                  </a:lnTo>
                  <a:lnTo>
                    <a:pt x="5700628" y="270510"/>
                  </a:lnTo>
                  <a:lnTo>
                    <a:pt x="5450438" y="270510"/>
                  </a:lnTo>
                  <a:lnTo>
                    <a:pt x="5450438" y="21590"/>
                  </a:lnTo>
                  <a:close/>
                  <a:moveTo>
                    <a:pt x="12700" y="4199884"/>
                  </a:moveTo>
                  <a:lnTo>
                    <a:pt x="12700" y="12700"/>
                  </a:lnTo>
                  <a:lnTo>
                    <a:pt x="5437738" y="12700"/>
                  </a:lnTo>
                  <a:lnTo>
                    <a:pt x="5437738" y="278130"/>
                  </a:lnTo>
                  <a:cubicBezTo>
                    <a:pt x="5437738" y="281940"/>
                    <a:pt x="5440278" y="284480"/>
                    <a:pt x="5444088" y="284480"/>
                  </a:cubicBezTo>
                  <a:lnTo>
                    <a:pt x="5709518" y="284480"/>
                  </a:lnTo>
                  <a:lnTo>
                    <a:pt x="5709518" y="4199884"/>
                  </a:lnTo>
                  <a:lnTo>
                    <a:pt x="12700" y="4199884"/>
                  </a:lnTo>
                  <a:close/>
                  <a:moveTo>
                    <a:pt x="5776828" y="4267193"/>
                  </a:moveTo>
                  <a:lnTo>
                    <a:pt x="92710" y="4267193"/>
                  </a:lnTo>
                  <a:lnTo>
                    <a:pt x="92710" y="4212583"/>
                  </a:lnTo>
                  <a:lnTo>
                    <a:pt x="5722218" y="4212583"/>
                  </a:lnTo>
                  <a:lnTo>
                    <a:pt x="5722218" y="293370"/>
                  </a:lnTo>
                  <a:lnTo>
                    <a:pt x="5776828" y="347980"/>
                  </a:lnTo>
                  <a:lnTo>
                    <a:pt x="5776828" y="4267193"/>
                  </a:lnTo>
                  <a:close/>
                </a:path>
              </a:pathLst>
            </a:custGeom>
            <a:solidFill>
              <a:srgbClr val="FF61C8"/>
            </a:solid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12" name="TextBox 11">
            <a:extLst>
              <a:ext uri="{FF2B5EF4-FFF2-40B4-BE49-F238E27FC236}">
                <a16:creationId xmlns:a16="http://schemas.microsoft.com/office/drawing/2014/main" id="{F18C0160-473D-840A-EE59-F7F7A9431AB9}"/>
              </a:ext>
            </a:extLst>
          </p:cNvPr>
          <p:cNvSpPr txBox="1"/>
          <p:nvPr/>
        </p:nvSpPr>
        <p:spPr>
          <a:xfrm>
            <a:off x="609600" y="2476524"/>
            <a:ext cx="11811000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Helvetica-Bold"/>
                <a:ea typeface="+mn-ea"/>
                <a:cs typeface="+mn-cs"/>
              </a:rPr>
              <a:t>Step 4</a:t>
            </a:r>
            <a:endParaRPr kumimoji="0" lang="en-US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110A063C-C6DA-236A-43F4-3D80135D2C9E}"/>
              </a:ext>
            </a:extLst>
          </p:cNvPr>
          <p:cNvSpPr txBox="1"/>
          <p:nvPr/>
        </p:nvSpPr>
        <p:spPr>
          <a:xfrm>
            <a:off x="859733" y="3620822"/>
            <a:ext cx="15440533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a-E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4-​</a:t>
            </a:r>
            <a:r>
              <a:rPr lang="en-US" sz="3600" dirty="0">
                <a:solidFill>
                  <a:prstClr val="black"/>
                </a:solidFill>
                <a:latin typeface="Calibri"/>
              </a:rPr>
              <a:t> Balance sheet/ Financial Position: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600" dirty="0">
                <a:solidFill>
                  <a:prstClr val="black"/>
                </a:solidFill>
                <a:latin typeface="Calibri"/>
              </a:rPr>
              <a:t>I- Assets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Fixed Assets: A1 – A12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lang="en-US" sz="3600" dirty="0">
                <a:solidFill>
                  <a:prstClr val="black"/>
                </a:solidFill>
                <a:latin typeface="Calibri"/>
              </a:rPr>
              <a:t>Current Assets: A14-A27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3600" dirty="0">
                <a:solidFill>
                  <a:prstClr val="black"/>
                </a:solidFill>
                <a:latin typeface="Calibri"/>
              </a:rPr>
              <a:t>II- Capital &amp; Liability  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Capital/Equity: A30 – A36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lang="en-US" sz="3600" dirty="0">
                <a:solidFill>
                  <a:prstClr val="black"/>
                </a:solidFill>
                <a:latin typeface="Calibri"/>
              </a:rPr>
              <a:t>Long term Liability:  A38-A41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Sho</a:t>
            </a:r>
            <a:r>
              <a:rPr lang="en-US" sz="3600" dirty="0">
                <a:solidFill>
                  <a:prstClr val="black"/>
                </a:solidFill>
                <a:latin typeface="Calibri"/>
              </a:rPr>
              <a:t>rt term Liability: A43-A52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1522014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1A5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13682" y="137654"/>
            <a:ext cx="2692422" cy="1782093"/>
          </a:xfrm>
          <a:custGeom>
            <a:avLst/>
            <a:gdLst/>
            <a:ahLst/>
            <a:cxnLst/>
            <a:rect l="l" t="t" r="r" b="b"/>
            <a:pathLst>
              <a:path w="2692422" h="1782093">
                <a:moveTo>
                  <a:pt x="0" y="0"/>
                </a:moveTo>
                <a:lnTo>
                  <a:pt x="2692421" y="0"/>
                </a:lnTo>
                <a:lnTo>
                  <a:pt x="2692421" y="1782092"/>
                </a:lnTo>
                <a:lnTo>
                  <a:pt x="0" y="1782092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t="-17816" b="-33265"/>
            </a:stretch>
          </a:blipFill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TextBox 4"/>
          <p:cNvSpPr txBox="1"/>
          <p:nvPr/>
        </p:nvSpPr>
        <p:spPr>
          <a:xfrm>
            <a:off x="5276511" y="-142875"/>
            <a:ext cx="8810515" cy="129291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10959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7828" b="0" i="0" u="none" strike="noStrike" kern="1200" cap="none" spc="0" normalizeH="0" baseline="0" noProof="0" dirty="0">
                <a:ln>
                  <a:noFill/>
                </a:ln>
                <a:solidFill>
                  <a:srgbClr val="FBC416"/>
                </a:solidFill>
                <a:effectLst/>
                <a:uLnTx/>
                <a:uFillTx/>
                <a:latin typeface="Fredoka"/>
                <a:ea typeface="+mn-ea"/>
                <a:cs typeface="+mn-cs"/>
              </a:rPr>
              <a:t>ACAR Report</a:t>
            </a:r>
          </a:p>
        </p:txBody>
      </p:sp>
      <p:grpSp>
        <p:nvGrpSpPr>
          <p:cNvPr id="3" name="Group 4">
            <a:extLst>
              <a:ext uri="{FF2B5EF4-FFF2-40B4-BE49-F238E27FC236}">
                <a16:creationId xmlns:a16="http://schemas.microsoft.com/office/drawing/2014/main" id="{D03872E1-C8A6-4797-17C0-9A33350ABDE1}"/>
              </a:ext>
            </a:extLst>
          </p:cNvPr>
          <p:cNvGrpSpPr/>
          <p:nvPr/>
        </p:nvGrpSpPr>
        <p:grpSpPr>
          <a:xfrm>
            <a:off x="0" y="2331107"/>
            <a:ext cx="16932741" cy="8211743"/>
            <a:chOff x="-78760" y="0"/>
            <a:chExt cx="5868288" cy="4279893"/>
          </a:xfrm>
        </p:grpSpPr>
        <p:sp>
          <p:nvSpPr>
            <p:cNvPr id="6" name="Freeform 5">
              <a:extLst>
                <a:ext uri="{FF2B5EF4-FFF2-40B4-BE49-F238E27FC236}">
                  <a16:creationId xmlns:a16="http://schemas.microsoft.com/office/drawing/2014/main" id="{62DD4324-8ED1-5AAB-9F94-2D073E39472A}"/>
                </a:ext>
              </a:extLst>
            </p:cNvPr>
            <p:cNvSpPr/>
            <p:nvPr/>
          </p:nvSpPr>
          <p:spPr>
            <a:xfrm>
              <a:off x="92710" y="293370"/>
              <a:ext cx="5684118" cy="3973823"/>
            </a:xfrm>
            <a:custGeom>
              <a:avLst/>
              <a:gdLst/>
              <a:ahLst/>
              <a:cxnLst/>
              <a:rect l="l" t="t" r="r" b="b"/>
              <a:pathLst>
                <a:path w="5684118" h="3973823">
                  <a:moveTo>
                    <a:pt x="0" y="3919214"/>
                  </a:moveTo>
                  <a:lnTo>
                    <a:pt x="0" y="3973823"/>
                  </a:lnTo>
                  <a:lnTo>
                    <a:pt x="5684118" y="3973823"/>
                  </a:lnTo>
                  <a:lnTo>
                    <a:pt x="5684118" y="54610"/>
                  </a:lnTo>
                  <a:lnTo>
                    <a:pt x="5629508" y="0"/>
                  </a:lnTo>
                  <a:lnTo>
                    <a:pt x="5629508" y="3919214"/>
                  </a:lnTo>
                  <a:close/>
                </a:path>
              </a:pathLst>
            </a:custGeom>
            <a:solidFill>
              <a:srgbClr val="F881B9"/>
            </a:solid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9" name="Freeform 6">
              <a:extLst>
                <a:ext uri="{FF2B5EF4-FFF2-40B4-BE49-F238E27FC236}">
                  <a16:creationId xmlns:a16="http://schemas.microsoft.com/office/drawing/2014/main" id="{469E280B-A377-B694-C9FA-B7E6513BDB3B}"/>
                </a:ext>
              </a:extLst>
            </p:cNvPr>
            <p:cNvSpPr/>
            <p:nvPr/>
          </p:nvSpPr>
          <p:spPr>
            <a:xfrm>
              <a:off x="-78760" y="25236"/>
              <a:ext cx="5709518" cy="4188454"/>
            </a:xfrm>
            <a:custGeom>
              <a:avLst/>
              <a:gdLst/>
              <a:ahLst/>
              <a:cxnLst/>
              <a:rect l="l" t="t" r="r" b="b"/>
              <a:pathLst>
                <a:path w="5709518" h="4188454">
                  <a:moveTo>
                    <a:pt x="5439008" y="0"/>
                  </a:moveTo>
                  <a:lnTo>
                    <a:pt x="0" y="1270"/>
                  </a:lnTo>
                  <a:lnTo>
                    <a:pt x="0" y="4188454"/>
                  </a:lnTo>
                  <a:lnTo>
                    <a:pt x="5708248" y="4188454"/>
                  </a:lnTo>
                  <a:lnTo>
                    <a:pt x="5709518" y="266700"/>
                  </a:lnTo>
                  <a:close/>
                </a:path>
              </a:pathLst>
            </a:custGeom>
            <a:solidFill>
              <a:srgbClr val="FFE29F"/>
            </a:solid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0" name="Freeform 7">
              <a:extLst>
                <a:ext uri="{FF2B5EF4-FFF2-40B4-BE49-F238E27FC236}">
                  <a16:creationId xmlns:a16="http://schemas.microsoft.com/office/drawing/2014/main" id="{0608B557-AF85-E947-B968-6DFC3F4D4287}"/>
                </a:ext>
              </a:extLst>
            </p:cNvPr>
            <p:cNvSpPr/>
            <p:nvPr/>
          </p:nvSpPr>
          <p:spPr>
            <a:xfrm>
              <a:off x="0" y="0"/>
              <a:ext cx="5789528" cy="4279893"/>
            </a:xfrm>
            <a:custGeom>
              <a:avLst/>
              <a:gdLst/>
              <a:ahLst/>
              <a:cxnLst/>
              <a:rect l="l" t="t" r="r" b="b"/>
              <a:pathLst>
                <a:path w="5789528" h="4279893">
                  <a:moveTo>
                    <a:pt x="5722218" y="275590"/>
                  </a:moveTo>
                  <a:lnTo>
                    <a:pt x="5720948" y="274320"/>
                  </a:lnTo>
                  <a:lnTo>
                    <a:pt x="5585058" y="138430"/>
                  </a:lnTo>
                  <a:lnTo>
                    <a:pt x="5517748" y="71120"/>
                  </a:lnTo>
                  <a:lnTo>
                    <a:pt x="5446628" y="0"/>
                  </a:lnTo>
                  <a:lnTo>
                    <a:pt x="0" y="0"/>
                  </a:lnTo>
                  <a:lnTo>
                    <a:pt x="0" y="4212584"/>
                  </a:lnTo>
                  <a:lnTo>
                    <a:pt x="80010" y="4212584"/>
                  </a:lnTo>
                  <a:lnTo>
                    <a:pt x="80010" y="4279893"/>
                  </a:lnTo>
                  <a:lnTo>
                    <a:pt x="5789528" y="4279893"/>
                  </a:lnTo>
                  <a:lnTo>
                    <a:pt x="5789528" y="342900"/>
                  </a:lnTo>
                  <a:lnTo>
                    <a:pt x="5722218" y="275590"/>
                  </a:lnTo>
                  <a:close/>
                  <a:moveTo>
                    <a:pt x="5450438" y="21590"/>
                  </a:moveTo>
                  <a:lnTo>
                    <a:pt x="5576168" y="146050"/>
                  </a:lnTo>
                  <a:lnTo>
                    <a:pt x="5700628" y="270510"/>
                  </a:lnTo>
                  <a:lnTo>
                    <a:pt x="5450438" y="270510"/>
                  </a:lnTo>
                  <a:lnTo>
                    <a:pt x="5450438" y="21590"/>
                  </a:lnTo>
                  <a:close/>
                  <a:moveTo>
                    <a:pt x="12700" y="4199884"/>
                  </a:moveTo>
                  <a:lnTo>
                    <a:pt x="12700" y="12700"/>
                  </a:lnTo>
                  <a:lnTo>
                    <a:pt x="5437738" y="12700"/>
                  </a:lnTo>
                  <a:lnTo>
                    <a:pt x="5437738" y="278130"/>
                  </a:lnTo>
                  <a:cubicBezTo>
                    <a:pt x="5437738" y="281940"/>
                    <a:pt x="5440278" y="284480"/>
                    <a:pt x="5444088" y="284480"/>
                  </a:cubicBezTo>
                  <a:lnTo>
                    <a:pt x="5709518" y="284480"/>
                  </a:lnTo>
                  <a:lnTo>
                    <a:pt x="5709518" y="4199884"/>
                  </a:lnTo>
                  <a:lnTo>
                    <a:pt x="12700" y="4199884"/>
                  </a:lnTo>
                  <a:close/>
                  <a:moveTo>
                    <a:pt x="5776828" y="4267193"/>
                  </a:moveTo>
                  <a:lnTo>
                    <a:pt x="92710" y="4267193"/>
                  </a:lnTo>
                  <a:lnTo>
                    <a:pt x="92710" y="4212583"/>
                  </a:lnTo>
                  <a:lnTo>
                    <a:pt x="5722218" y="4212583"/>
                  </a:lnTo>
                  <a:lnTo>
                    <a:pt x="5722218" y="293370"/>
                  </a:lnTo>
                  <a:lnTo>
                    <a:pt x="5776828" y="347980"/>
                  </a:lnTo>
                  <a:lnTo>
                    <a:pt x="5776828" y="4267193"/>
                  </a:lnTo>
                  <a:close/>
                </a:path>
              </a:pathLst>
            </a:custGeom>
            <a:solidFill>
              <a:srgbClr val="FF61C8"/>
            </a:solid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12" name="TextBox 11">
            <a:extLst>
              <a:ext uri="{FF2B5EF4-FFF2-40B4-BE49-F238E27FC236}">
                <a16:creationId xmlns:a16="http://schemas.microsoft.com/office/drawing/2014/main" id="{F18C0160-473D-840A-EE59-F7F7A9431AB9}"/>
              </a:ext>
            </a:extLst>
          </p:cNvPr>
          <p:cNvSpPr txBox="1"/>
          <p:nvPr/>
        </p:nvSpPr>
        <p:spPr>
          <a:xfrm>
            <a:off x="609600" y="2476524"/>
            <a:ext cx="11811000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Helvetica-Bold"/>
                <a:ea typeface="+mn-ea"/>
                <a:cs typeface="+mn-cs"/>
              </a:rPr>
              <a:t>Step 5</a:t>
            </a:r>
            <a:endParaRPr kumimoji="0" lang="en-US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110A063C-C6DA-236A-43F4-3D80135D2C9E}"/>
              </a:ext>
            </a:extLst>
          </p:cNvPr>
          <p:cNvSpPr txBox="1"/>
          <p:nvPr/>
        </p:nvSpPr>
        <p:spPr>
          <a:xfrm>
            <a:off x="859733" y="3620822"/>
            <a:ext cx="15440533" cy="72943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a-E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4-​</a:t>
            </a: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lang="en-US" sz="3600" dirty="0">
                <a:solidFill>
                  <a:prstClr val="black"/>
                </a:solidFill>
                <a:latin typeface="Calibri"/>
              </a:rPr>
              <a:t>Profit and Loss</a:t>
            </a: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/ Financial Statement: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600" dirty="0">
                <a:solidFill>
                  <a:prstClr val="black"/>
                </a:solidFill>
                <a:latin typeface="Calibri"/>
              </a:rPr>
              <a:t>I- INCOMES:</a:t>
            </a: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600" dirty="0">
                <a:solidFill>
                  <a:prstClr val="black"/>
                </a:solidFill>
                <a:latin typeface="Calibri"/>
              </a:rPr>
              <a:t>- </a:t>
            </a: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Gross Income: B1 – B6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-  Subsidy Incomes: </a:t>
            </a:r>
            <a:r>
              <a:rPr lang="en-US" sz="3600" dirty="0">
                <a:solidFill>
                  <a:prstClr val="black"/>
                </a:solidFill>
                <a:latin typeface="Calibri"/>
              </a:rPr>
              <a:t>B9</a:t>
            </a: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-B11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-  Other Incomes: B13-B21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II- </a:t>
            </a:r>
            <a:r>
              <a:rPr lang="en-US" sz="3600" dirty="0">
                <a:solidFill>
                  <a:prstClr val="black"/>
                </a:solidFill>
                <a:latin typeface="Calibri"/>
              </a:rPr>
              <a:t>EXPENSES:</a:t>
            </a: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Operation Expenses: </a:t>
            </a:r>
            <a:r>
              <a:rPr lang="en-US" sz="3600" dirty="0">
                <a:solidFill>
                  <a:prstClr val="black"/>
                </a:solidFill>
                <a:latin typeface="Calibri"/>
              </a:rPr>
              <a:t>B2</a:t>
            </a: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3 – B41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lang="en-US" sz="3600" dirty="0">
                <a:solidFill>
                  <a:prstClr val="black"/>
                </a:solidFill>
                <a:latin typeface="Calibri"/>
              </a:rPr>
              <a:t>Profit/Loss on Operation</a:t>
            </a: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:  (B42= B7+B8+B12-B22)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lang="en-US" sz="3600" dirty="0">
                <a:solidFill>
                  <a:prstClr val="black"/>
                </a:solidFill>
                <a:latin typeface="Calibri"/>
              </a:rPr>
              <a:t>Profit/Loss before Tax</a:t>
            </a: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: (B46= B42-B43-B44-B45)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lang="en-US" sz="3600" dirty="0">
                <a:solidFill>
                  <a:prstClr val="black"/>
                </a:solidFill>
                <a:latin typeface="Calibri"/>
              </a:rPr>
              <a:t>Tax on income: B47 (for NGOs income not taxable, need to prepare letter </a:t>
            </a:r>
            <a:r>
              <a:rPr lang="en-US" sz="3600">
                <a:solidFill>
                  <a:prstClr val="black"/>
                </a:solidFill>
                <a:latin typeface="Calibri"/>
              </a:rPr>
              <a:t>to exception)</a:t>
            </a: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5708541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469</TotalTime>
  <Words>371</Words>
  <Application>Microsoft Office PowerPoint</Application>
  <PresentationFormat>Custom</PresentationFormat>
  <Paragraphs>75</Paragraphs>
  <Slides>8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12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21" baseType="lpstr">
      <vt:lpstr>Canva Sans Bold</vt:lpstr>
      <vt:lpstr>Helvetica-Bold</vt:lpstr>
      <vt:lpstr>DaunPenh</vt:lpstr>
      <vt:lpstr>Canva Sans</vt:lpstr>
      <vt:lpstr>Calibri</vt:lpstr>
      <vt:lpstr>Walbaum Display Heavy</vt:lpstr>
      <vt:lpstr>Fredoka</vt:lpstr>
      <vt:lpstr>Aptos</vt:lpstr>
      <vt:lpstr>Brasika</vt:lpstr>
      <vt:lpstr>Inter</vt:lpstr>
      <vt:lpstr>Verdana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Morning Devotion</dc:title>
  <dc:creator>Bunthoeun Chan</dc:creator>
  <cp:lastModifiedBy>USER</cp:lastModifiedBy>
  <cp:revision>3</cp:revision>
  <dcterms:created xsi:type="dcterms:W3CDTF">2006-08-16T00:00:00Z</dcterms:created>
  <dcterms:modified xsi:type="dcterms:W3CDTF">2024-03-15T01:29:16Z</dcterms:modified>
  <dc:identifier>DAFjmXeCvqg</dc:identifier>
</cp:coreProperties>
</file>