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80" r:id="rId4"/>
    <p:sldId id="281" r:id="rId5"/>
    <p:sldId id="291" r:id="rId6"/>
    <p:sldId id="282" r:id="rId7"/>
    <p:sldId id="285" r:id="rId8"/>
    <p:sldId id="292" r:id="rId9"/>
    <p:sldId id="289" r:id="rId10"/>
    <p:sldId id="29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471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928805774278217E-2"/>
          <c:y val="6.5585875984251973E-2"/>
          <c:w val="0.94307125844362172"/>
          <c:h val="0.825346456692913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Lbls>
            <c:dLbl>
              <c:idx val="0"/>
              <c:layout>
                <c:manualLayout>
                  <c:x val="-0.19143094691197224"/>
                  <c:y val="-7.777806940799067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5573250883276168"/>
                  <c:y val="-4.0740740740740744E-2"/>
                </c:manualLayout>
              </c:layout>
              <c:tx>
                <c:rich>
                  <a:bodyPr/>
                  <a:lstStyle/>
                  <a:p>
                    <a:r>
                      <a:rPr lang="en-US" sz="1400" dirty="0" smtClean="0">
                        <a:solidFill>
                          <a:srgbClr val="0033CC"/>
                        </a:solidFill>
                      </a:rPr>
                      <a:t>important </a:t>
                    </a:r>
                    <a:r>
                      <a:rPr lang="en-US" sz="1400" dirty="0">
                        <a:solidFill>
                          <a:srgbClr val="0033CC"/>
                        </a:solidFill>
                      </a:rPr>
                      <a:t>49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7.6180577025573718E-3"/>
                  <c:y val="-2.962962962962963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-1.481481481481481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>
                    <a:solidFill>
                      <a:srgbClr val="0033CC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very imortant</c:v>
                </c:pt>
                <c:pt idx="1">
                  <c:v>important</c:v>
                </c:pt>
                <c:pt idx="2">
                  <c:v>Neutral</c:v>
                </c:pt>
                <c:pt idx="3">
                  <c:v>unimportant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24</c:v>
                </c:pt>
                <c:pt idx="1">
                  <c:v>49</c:v>
                </c:pt>
                <c:pt idx="2">
                  <c:v>26</c:v>
                </c:pt>
                <c:pt idx="3">
                  <c:v>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4107392"/>
        <c:axId val="164115200"/>
      </c:lineChart>
      <c:catAx>
        <c:axId val="164107392"/>
        <c:scaling>
          <c:orientation val="minMax"/>
        </c:scaling>
        <c:delete val="1"/>
        <c:axPos val="b"/>
        <c:majorTickMark val="out"/>
        <c:minorTickMark val="none"/>
        <c:tickLblPos val="nextTo"/>
        <c:crossAx val="164115200"/>
        <c:crosses val="autoZero"/>
        <c:auto val="1"/>
        <c:lblAlgn val="ctr"/>
        <c:lblOffset val="100"/>
        <c:noMultiLvlLbl val="0"/>
      </c:catAx>
      <c:valAx>
        <c:axId val="1641152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641073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AC7444-CB8C-4E70-A2FF-F9504E782B2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929076-1DEE-42A7-B0E2-8356AD34E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108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previous</a:t>
            </a:r>
            <a:r>
              <a:rPr lang="en-US" baseline="0" dirty="0" smtClean="0"/>
              <a:t> survey there are some more difficulty and suggest to simplify required documents.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929076-1DEE-42A7-B0E2-8356AD34E3C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053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31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635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5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038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060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700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24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243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57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023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087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fld id="{DA5C36B1-D99A-4B5A-8784-B6EA5B7D43FE}" type="datetime1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| </a:t>
            </a:r>
            <a:fld id="{C94DB056-3D8C-42D7-ACDA-4993826904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900771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1F736-360D-46CF-BF90-9150D0D1203D}" type="datetime1">
              <a:rPr lang="en-US" smtClean="0"/>
              <a:pPr>
                <a:defRPr/>
              </a:pPr>
              <a:t>9/27/2018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425EB-6363-47BE-82AE-ED01FB715344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562526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95F3A-EE47-4B45-B312-FC600176136F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099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 userDrawn="1"/>
        </p:nvSpPr>
        <p:spPr bwMode="auto">
          <a:xfrm>
            <a:off x="0" y="0"/>
            <a:ext cx="9144000" cy="6096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grpSp>
        <p:nvGrpSpPr>
          <p:cNvPr id="2052" name="Group 14"/>
          <p:cNvGrpSpPr>
            <a:grpSpLocks/>
          </p:cNvGrpSpPr>
          <p:nvPr userDrawn="1"/>
        </p:nvGrpSpPr>
        <p:grpSpPr bwMode="auto">
          <a:xfrm>
            <a:off x="0" y="5791200"/>
            <a:ext cx="9144000" cy="609600"/>
            <a:chOff x="0" y="5715000"/>
            <a:chExt cx="9144000" cy="609600"/>
          </a:xfrm>
        </p:grpSpPr>
        <p:grpSp>
          <p:nvGrpSpPr>
            <p:cNvPr id="2056" name="Group 14"/>
            <p:cNvGrpSpPr>
              <a:grpSpLocks/>
            </p:cNvGrpSpPr>
            <p:nvPr/>
          </p:nvGrpSpPr>
          <p:grpSpPr bwMode="auto"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  <a:p>
                <a:pPr algn="ctr"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2059" name="Picture 10" descr="CCC-logo-small.jp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0" name="Picture 10" descr="GPP-Small.jp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903" b="803"/>
              <a:stretch>
                <a:fillRect/>
              </a:stretch>
            </p:blipFill>
            <p:spPr bwMode="auto">
              <a:xfrm>
                <a:off x="8001000" y="5807075"/>
                <a:ext cx="1143000" cy="727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057" name="TextBox 9"/>
            <p:cNvSpPr txBox="1">
              <a:spLocks noChangeArrowheads="1"/>
            </p:cNvSpPr>
            <p:nvPr/>
          </p:nvSpPr>
          <p:spPr bwMode="auto">
            <a:xfrm>
              <a:off x="2779713" y="5864225"/>
              <a:ext cx="4038600" cy="29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b="1" baseline="30000">
                  <a:solidFill>
                    <a:srgbClr val="0033CC"/>
                  </a:solidFill>
                  <a:latin typeface="Calibri" panose="020F0502020204030204" pitchFamily="34" charset="0"/>
                </a:rPr>
                <a:t>Vision: Sustainable Development for Cambodia</a:t>
              </a:r>
              <a:endParaRPr lang="en-US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39688" y="6456363"/>
            <a:ext cx="19050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FFFF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339EFB-40A1-49CB-8DF1-7F1465C428F1}" type="datetime1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01938" y="6423025"/>
            <a:ext cx="41910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FFFF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6423025"/>
            <a:ext cx="1277938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solidFill>
                  <a:srgbClr val="FFFF00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cs typeface="Arial" pitchFamily="34" charset="0"/>
              </a:rPr>
              <a:t>Page  </a:t>
            </a:r>
            <a:fld id="{03C4B180-BA8A-4BE4-8A43-2D3374CCF740}" type="slidenum">
              <a:rPr lang="en-US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503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 spd="slow">
    <p:wip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6053395"/>
            <a:ext cx="9144000" cy="728405"/>
            <a:chOff x="-69830" y="20780"/>
            <a:chExt cx="9228240" cy="728405"/>
          </a:xfrm>
        </p:grpSpPr>
        <p:sp>
          <p:nvSpPr>
            <p:cNvPr id="7" name="TextBox 3"/>
            <p:cNvSpPr txBox="1">
              <a:spLocks noChangeArrowheads="1"/>
            </p:cNvSpPr>
            <p:nvPr/>
          </p:nvSpPr>
          <p:spPr bwMode="auto">
            <a:xfrm>
              <a:off x="-6983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8" name="Picture 10" descr="CCC-logo-small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676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0" descr="GPP-Small.jpg"/>
            <p:cNvPicPr>
              <a:picLocks noChangeAspect="1"/>
            </p:cNvPicPr>
            <p:nvPr/>
          </p:nvPicPr>
          <p:blipFill>
            <a:blip r:embed="rId3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-26573" y="342900"/>
            <a:ext cx="9144000" cy="5676901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chemeClr val="accent3"/>
              </a:buClr>
              <a:buFontTx/>
              <a:buNone/>
              <a:defRPr/>
            </a:pPr>
            <a:endParaRPr lang="en-US" sz="1800" b="1" dirty="0" smtClean="0">
              <a:solidFill>
                <a:schemeClr val="bg1"/>
              </a:solidFill>
              <a:latin typeface="Lucida Sans Unicode" pitchFamily="34" charset="0"/>
              <a:ea typeface="Verdana" pitchFamily="34" charset="0"/>
              <a:cs typeface="Lucida Sans Unicode" pitchFamily="34" charset="0"/>
            </a:endParaRPr>
          </a:p>
        </p:txBody>
      </p:sp>
      <p:sp>
        <p:nvSpPr>
          <p:cNvPr id="11" name="Subtitle 10"/>
          <p:cNvSpPr>
            <a:spLocks noGrp="1"/>
          </p:cNvSpPr>
          <p:nvPr>
            <p:ph type="subTitle" idx="1"/>
          </p:nvPr>
        </p:nvSpPr>
        <p:spPr>
          <a:xfrm>
            <a:off x="161023" y="3276600"/>
            <a:ext cx="5514239" cy="1905000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en-US" sz="2800" b="1" dirty="0" smtClean="0">
                <a:solidFill>
                  <a:schemeClr val="bg1"/>
                </a:solidFill>
              </a:rPr>
              <a:t>Content</a:t>
            </a:r>
          </a:p>
          <a:p>
            <a:pPr marL="457200" indent="-457200" algn="l">
              <a:spcBef>
                <a:spcPts val="0"/>
              </a:spcBef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bg1"/>
                </a:solidFill>
              </a:rPr>
              <a:t>Objective and method</a:t>
            </a:r>
          </a:p>
          <a:p>
            <a:pPr marL="457200" indent="-457200" algn="l">
              <a:spcBef>
                <a:spcPts val="0"/>
              </a:spcBef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bg1"/>
                </a:solidFill>
              </a:rPr>
              <a:t>Findings</a:t>
            </a:r>
          </a:p>
          <a:p>
            <a:pPr marL="457200" indent="-457200" algn="l">
              <a:spcBef>
                <a:spcPts val="0"/>
              </a:spcBef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bg1"/>
                </a:solidFill>
              </a:rPr>
              <a:t>Suggestions</a:t>
            </a:r>
          </a:p>
          <a:p>
            <a:pPr marL="457200" indent="-457200" algn="l">
              <a:spcBef>
                <a:spcPts val="0"/>
              </a:spcBef>
              <a:buFont typeface="Arial" pitchFamily="34" charset="0"/>
              <a:buChar char="•"/>
            </a:pPr>
            <a:endParaRPr lang="en-US" sz="2800" dirty="0" smtClean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90916" y="4916956"/>
            <a:ext cx="50292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>
                <a:solidFill>
                  <a:srgbClr val="92D050"/>
                </a:solidFill>
              </a:rPr>
              <a:t>Presented by :</a:t>
            </a:r>
            <a:endParaRPr lang="en-US" dirty="0">
              <a:solidFill>
                <a:srgbClr val="92D050"/>
              </a:solidFill>
            </a:endParaRPr>
          </a:p>
          <a:p>
            <a:pPr algn="r"/>
            <a:r>
              <a:rPr lang="en-US" dirty="0" smtClean="0">
                <a:solidFill>
                  <a:srgbClr val="92D050"/>
                </a:solidFill>
              </a:rPr>
              <a:t>Chen Sochoeun,  RMDM of CCC</a:t>
            </a:r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15" name="Title 9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8229600" cy="27432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Member Satisfaction </a:t>
            </a:r>
            <a:r>
              <a:rPr lang="en-US" b="1" dirty="0" smtClean="0">
                <a:solidFill>
                  <a:schemeClr val="bg1"/>
                </a:solidFill>
              </a:rPr>
              <a:t>Survey2017</a:t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Bi-monthly Meeting</a:t>
            </a:r>
            <a:br>
              <a:rPr lang="en-US" sz="2000" b="1" dirty="0" smtClean="0">
                <a:solidFill>
                  <a:schemeClr val="bg1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/>
            </a:r>
            <a:br>
              <a:rPr lang="en-US" sz="2000" b="1" dirty="0" smtClean="0">
                <a:solidFill>
                  <a:schemeClr val="bg1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27 September 2018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26573" y="0"/>
            <a:ext cx="9146689" cy="3429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95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1409715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bg1"/>
                </a:solidFill>
              </a:rPr>
              <a:t>Objective</a:t>
            </a:r>
            <a:r>
              <a:rPr lang="en-US" sz="2000" dirty="0">
                <a:solidFill>
                  <a:schemeClr val="bg1"/>
                </a:solidFill>
              </a:rPr>
              <a:t>: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</a:rPr>
              <a:t>A</a:t>
            </a:r>
            <a:r>
              <a:rPr lang="en-US" sz="2000" dirty="0" smtClean="0">
                <a:solidFill>
                  <a:schemeClr val="bg1"/>
                </a:solidFill>
              </a:rPr>
              <a:t>ssess </a:t>
            </a:r>
            <a:r>
              <a:rPr lang="en-US" sz="2000" dirty="0">
                <a:solidFill>
                  <a:schemeClr val="bg1"/>
                </a:solidFill>
              </a:rPr>
              <a:t>CCC members </a:t>
            </a:r>
            <a:r>
              <a:rPr lang="en-US" sz="2000" dirty="0" smtClean="0">
                <a:solidFill>
                  <a:schemeClr val="bg1"/>
                </a:solidFill>
              </a:rPr>
              <a:t>of </a:t>
            </a:r>
            <a:r>
              <a:rPr lang="en-US" sz="2000" dirty="0">
                <a:solidFill>
                  <a:schemeClr val="bg1"/>
                </a:solidFill>
              </a:rPr>
              <a:t>their satisfactory reflection </a:t>
            </a:r>
            <a:r>
              <a:rPr lang="en-US" sz="2000" dirty="0" smtClean="0">
                <a:solidFill>
                  <a:schemeClr val="bg1"/>
                </a:solidFill>
              </a:rPr>
              <a:t> services</a:t>
            </a:r>
            <a:r>
              <a:rPr lang="en-US" sz="2000" dirty="0">
                <a:solidFill>
                  <a:schemeClr val="bg1"/>
                </a:solidFill>
              </a:rPr>
              <a:t>, and seeking </a:t>
            </a:r>
            <a:r>
              <a:rPr lang="en-US" sz="2000" dirty="0" smtClean="0">
                <a:solidFill>
                  <a:schemeClr val="bg1"/>
                </a:solidFill>
              </a:rPr>
              <a:t>suggestions for improvement.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bg1"/>
                </a:solidFill>
              </a:rPr>
              <a:t>Method</a:t>
            </a:r>
            <a:r>
              <a:rPr lang="en-US" sz="2000" dirty="0" smtClean="0">
                <a:solidFill>
                  <a:schemeClr val="bg1"/>
                </a:solidFill>
              </a:rPr>
              <a:t>: Online survey conducted with CCC member through Google Form in earlier 2018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7" y="2667000"/>
            <a:ext cx="8446608" cy="33294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91259" y="6248400"/>
            <a:ext cx="4218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Respondents: Male 63 %, and Female 37%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15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199"/>
          </a:xfrm>
          <a:solidFill>
            <a:srgbClr val="0033CC"/>
          </a:solidFill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chemeClr val="bg1"/>
                </a:solidFill>
              </a:rPr>
              <a:t>Findings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" t="3100" r="1368" b="5685"/>
          <a:stretch/>
        </p:blipFill>
        <p:spPr bwMode="auto">
          <a:xfrm>
            <a:off x="228600" y="1295400"/>
            <a:ext cx="8929810" cy="44624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3542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76400"/>
            <a:ext cx="4572000" cy="950330"/>
          </a:xfrm>
          <a:noFill/>
        </p:spPr>
        <p:txBody>
          <a:bodyPr>
            <a:noAutofit/>
          </a:bodyPr>
          <a:lstStyle/>
          <a:p>
            <a:pPr algn="l"/>
            <a:r>
              <a:rPr lang="en-US" sz="1600" dirty="0" smtClean="0"/>
              <a:t>94% evaluate the process being CCC member is easy and feel satisfy, and only 2% response as difficult, whilst another 4% of N/A</a:t>
            </a:r>
            <a:endParaRPr lang="en-US" sz="1600" dirty="0"/>
          </a:p>
        </p:txBody>
      </p:sp>
      <p:pic>
        <p:nvPicPr>
          <p:cNvPr id="7" name="Picture 6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5" b="2841"/>
          <a:stretch/>
        </p:blipFill>
        <p:spPr bwMode="auto">
          <a:xfrm>
            <a:off x="0" y="2743200"/>
            <a:ext cx="4316206" cy="381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1" b="3475"/>
          <a:stretch/>
        </p:blipFill>
        <p:spPr bwMode="auto">
          <a:xfrm rot="16200000">
            <a:off x="3710786" y="1424784"/>
            <a:ext cx="6038636" cy="48277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923330"/>
          </a:xfrm>
          <a:prstGeom prst="rect">
            <a:avLst/>
          </a:prstGeom>
          <a:solidFill>
            <a:srgbClr val="0033CC"/>
          </a:solidFill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bg1"/>
              </a:solidFill>
            </a:endParaRPr>
          </a:p>
          <a:p>
            <a:pPr algn="r"/>
            <a:r>
              <a:rPr lang="en-US" dirty="0" smtClean="0">
                <a:solidFill>
                  <a:schemeClr val="bg1"/>
                </a:solidFill>
              </a:rPr>
              <a:t>Totally 98% satisfy, of which 75% are highly satisfy and satisfy, only two are not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21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3" b="2539"/>
          <a:stretch/>
        </p:blipFill>
        <p:spPr bwMode="auto">
          <a:xfrm>
            <a:off x="-27709" y="1447800"/>
            <a:ext cx="9186120" cy="502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0" y="0"/>
            <a:ext cx="9144000" cy="923330"/>
          </a:xfrm>
          <a:prstGeom prst="rect">
            <a:avLst/>
          </a:prstGeom>
          <a:solidFill>
            <a:srgbClr val="0033CC"/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bg1"/>
                </a:solidFill>
              </a:rPr>
              <a:t>86% sense of solidarity and strength, 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bg1"/>
                </a:solidFill>
              </a:rPr>
              <a:t>77% knowledge information networking, 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bg1"/>
                </a:solidFill>
              </a:rPr>
              <a:t>34% quality of products and services.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3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33" y="683787"/>
            <a:ext cx="8850433" cy="602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1510908201"/>
              </p:ext>
            </p:extLst>
          </p:nvPr>
        </p:nvGraphicFramePr>
        <p:xfrm>
          <a:off x="3871790" y="1980193"/>
          <a:ext cx="527221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Rectangle 13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rgbClr val="0033CC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Rating of CCC’s services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80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5181600" cy="1143000"/>
          </a:xfrm>
          <a:solidFill>
            <a:srgbClr val="0033CC"/>
          </a:solidFill>
        </p:spPr>
        <p:txBody>
          <a:bodyPr>
            <a:noAutofit/>
          </a:bodyPr>
          <a:lstStyle/>
          <a:p>
            <a:pPr algn="l"/>
            <a:r>
              <a:rPr lang="en-US" sz="2000" dirty="0" smtClean="0">
                <a:solidFill>
                  <a:schemeClr val="bg1"/>
                </a:solidFill>
              </a:rPr>
              <a:t>48% somehow improve and 37% at strong level</a:t>
            </a:r>
            <a:br>
              <a:rPr lang="en-US" sz="2000" dirty="0" smtClean="0">
                <a:solidFill>
                  <a:schemeClr val="bg1"/>
                </a:solidFill>
              </a:rPr>
            </a:br>
            <a:r>
              <a:rPr lang="en-US" sz="2000" dirty="0" smtClean="0">
                <a:solidFill>
                  <a:schemeClr val="bg1"/>
                </a:solidFill>
              </a:rPr>
              <a:t>Other 9% just little improve, and 5% not improve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" t="2638" r="1264" b="1668"/>
          <a:stretch/>
        </p:blipFill>
        <p:spPr bwMode="auto">
          <a:xfrm>
            <a:off x="3886200" y="1752600"/>
            <a:ext cx="5262245" cy="4648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3886199" cy="47244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257799" y="0"/>
            <a:ext cx="3890645" cy="1143000"/>
          </a:xfrm>
          <a:prstGeom prst="rect">
            <a:avLst/>
          </a:prstGeom>
          <a:solidFill>
            <a:srgbClr val="0033CC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dirty="0" smtClean="0">
                <a:solidFill>
                  <a:schemeClr val="bg1"/>
                </a:solidFill>
              </a:rPr>
              <a:t>Financial management and Legal support stay on top, which almost 60%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02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  <a:solidFill>
            <a:srgbClr val="0033CC"/>
          </a:solidFill>
        </p:spPr>
        <p:txBody>
          <a:bodyPr>
            <a:no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Comments and Suggestions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875" y="1143000"/>
            <a:ext cx="91232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There are more appreciation on the services and engagement in membership platform with CCC, however, these are various comments and suggestions which raised from different respondents as below: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dirty="0" smtClean="0"/>
              <a:t>Continue to play this key roles in coordination, information update, and space for CSOs on legal environment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dirty="0" smtClean="0"/>
              <a:t>Most challenges in reporting, which CCC should well cooperate with those relevant ministries for discussion and dealing with the problems.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dirty="0" smtClean="0"/>
              <a:t>Strengthen the connection with donors for funding opportunity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dirty="0" smtClean="0"/>
              <a:t>Building more closely network with sub-national NGOs for more effectively work and minimize the competition.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dirty="0" smtClean="0"/>
              <a:t>Should provide  more training and joint to conduct events for protecting natural resources and human rights.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dirty="0" smtClean="0"/>
              <a:t>Should more engage with LNGO and initiate new approaches for membership increase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dirty="0" smtClean="0"/>
              <a:t>To promote friendly environment, some  printing material should not be made or just for those who need.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dirty="0" smtClean="0"/>
              <a:t>Some challenges: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GB" dirty="0" smtClean="0"/>
              <a:t>Sometimes, CCC sending too many email difficult to manage and read.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GB" dirty="0" smtClean="0"/>
              <a:t>Bi-monthly is more frequently meeting, and could be reduced into quarterly meeting. </a:t>
            </a:r>
          </a:p>
        </p:txBody>
      </p:sp>
    </p:spTree>
    <p:extLst>
      <p:ext uri="{BB962C8B-B14F-4D97-AF65-F5344CB8AC3E}">
        <p14:creationId xmlns:p14="http://schemas.microsoft.com/office/powerpoint/2010/main" val="172604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8" descr="http://www.bestpicturegallery.com/Angkor-Wat-Cambodia-alidarbac-best-picture-galler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Content Placeholder 2"/>
          <p:cNvSpPr txBox="1">
            <a:spLocks/>
          </p:cNvSpPr>
          <p:nvPr/>
        </p:nvSpPr>
        <p:spPr bwMode="auto">
          <a:xfrm>
            <a:off x="3581400" y="3352800"/>
            <a:ext cx="4572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en-US" sz="4000" b="1" smtClean="0">
                <a:solidFill>
                  <a:prstClr val="white"/>
                </a:solidFill>
                <a:latin typeface="Lucida Sans Unicode" pitchFamily="34" charset="0"/>
                <a:ea typeface="MS PGothic" pitchFamily="34" charset="-128"/>
              </a:rPr>
              <a:t>THANK YOU!</a:t>
            </a:r>
          </a:p>
        </p:txBody>
      </p:sp>
      <p:sp>
        <p:nvSpPr>
          <p:cNvPr id="2253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1AA12B84-6093-48BB-B193-F1918AD45E84}" type="slidenum">
              <a:rPr lang="de-DE" altLang="en-US" smtClean="0">
                <a:solidFill>
                  <a:srgbClr val="FFFF00"/>
                </a:solidFill>
                <a:latin typeface="Calibri" pitchFamily="34" charset="0"/>
              </a:rPr>
              <a:pPr/>
              <a:t>9</a:t>
            </a:fld>
            <a:endParaRPr lang="de-DE" altLang="en-US" smtClean="0">
              <a:solidFill>
                <a:srgbClr val="FFFF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255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1683</TotalTime>
  <Words>370</Words>
  <Application>Microsoft Office PowerPoint</Application>
  <PresentationFormat>On-screen Show (4:3)</PresentationFormat>
  <Paragraphs>43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2_Custom Design</vt:lpstr>
      <vt:lpstr>Member Satisfaction Survey2017  Bi-monthly Meeting  27 September 2018</vt:lpstr>
      <vt:lpstr>PowerPoint Presentation</vt:lpstr>
      <vt:lpstr>Findings</vt:lpstr>
      <vt:lpstr>94% evaluate the process being CCC member is easy and feel satisfy, and only 2% response as difficult, whilst another 4% of N/A</vt:lpstr>
      <vt:lpstr>PowerPoint Presentation</vt:lpstr>
      <vt:lpstr>PowerPoint Presentation</vt:lpstr>
      <vt:lpstr>48% somehow improve and 37% at strong level Other 9% just little improve, and 5% not improve</vt:lpstr>
      <vt:lpstr>Comments and Suggestions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មេរៀនពីបរិបទចំណេះដឹង</dc:title>
  <dc:creator>Bansok Ros</dc:creator>
  <cp:lastModifiedBy>Chen Sochoeun</cp:lastModifiedBy>
  <cp:revision>142</cp:revision>
  <dcterms:created xsi:type="dcterms:W3CDTF">2017-11-27T07:14:27Z</dcterms:created>
  <dcterms:modified xsi:type="dcterms:W3CDTF">2018-09-27T00:41:34Z</dcterms:modified>
</cp:coreProperties>
</file>