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1" r:id="rId1"/>
  </p:sldMasterIdLst>
  <p:notesMasterIdLst>
    <p:notesMasterId r:id="rId25"/>
  </p:notesMasterIdLst>
  <p:handoutMasterIdLst>
    <p:handoutMasterId r:id="rId26"/>
  </p:handoutMasterIdLst>
  <p:sldIdLst>
    <p:sldId id="256" r:id="rId2"/>
    <p:sldId id="353" r:id="rId3"/>
    <p:sldId id="313" r:id="rId4"/>
    <p:sldId id="317" r:id="rId5"/>
    <p:sldId id="343" r:id="rId6"/>
    <p:sldId id="361" r:id="rId7"/>
    <p:sldId id="358" r:id="rId8"/>
    <p:sldId id="359" r:id="rId9"/>
    <p:sldId id="375" r:id="rId10"/>
    <p:sldId id="360" r:id="rId11"/>
    <p:sldId id="364" r:id="rId12"/>
    <p:sldId id="365" r:id="rId13"/>
    <p:sldId id="366" r:id="rId14"/>
    <p:sldId id="368" r:id="rId15"/>
    <p:sldId id="367" r:id="rId16"/>
    <p:sldId id="369" r:id="rId17"/>
    <p:sldId id="370" r:id="rId18"/>
    <p:sldId id="371" r:id="rId19"/>
    <p:sldId id="372" r:id="rId20"/>
    <p:sldId id="373" r:id="rId21"/>
    <p:sldId id="374" r:id="rId22"/>
    <p:sldId id="363" r:id="rId23"/>
    <p:sldId id="29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8E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343" autoAdjust="0"/>
  </p:normalViewPr>
  <p:slideViewPr>
    <p:cSldViewPr>
      <p:cViewPr varScale="1">
        <p:scale>
          <a:sx n="65" d="100"/>
          <a:sy n="65" d="100"/>
        </p:scale>
        <p:origin x="144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3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19DA0-625E-4562-B04B-DADADD6FB628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5A60F6-45D1-47E2-BA04-D46044AAB7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059054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58CE3-7970-43D3-8C99-DCD12D5DABFC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0438E-E9F5-4875-AF6F-68DA6E218E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78058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0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8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40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16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0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4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87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86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34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307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4908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55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64282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637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46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4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6F1B5DC-B543-446C-B1F4-CC177025420B}" type="datetimeFigureOut">
              <a:rPr lang="en-US" smtClean="0"/>
              <a:pPr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6082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  <p:sldLayoutId id="2147483983" r:id="rId12"/>
    <p:sldLayoutId id="2147483984" r:id="rId13"/>
    <p:sldLayoutId id="2147483985" r:id="rId14"/>
    <p:sldLayoutId id="2147483986" r:id="rId15"/>
    <p:sldLayoutId id="2147483987" r:id="rId16"/>
    <p:sldLayoutId id="2147483988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401" y="838201"/>
            <a:ext cx="8220797" cy="1312032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 fontScale="92500" lnSpcReduction="10000"/>
          </a:bodyPr>
          <a:lstStyle/>
          <a:p>
            <a:pPr algn="ctr">
              <a:lnSpc>
                <a:spcPct val="150000"/>
              </a:lnSpc>
            </a:pPr>
            <a:endParaRPr lang="en-US" sz="20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បច្ចុប្បន្នភាពនៃការអនុវត្ត ច្បាប់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ស្ដី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ពីសមាគម</a:t>
            </a:r>
            <a:r>
              <a:rPr lang="en-US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អង្គការមិនមែនរដ្ឋាភិបាល 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(</a:t>
            </a:r>
            <a:r>
              <a:rPr lang="en-AU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LANGO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) និង ច្បាប់ស្តីពីការងារ </a:t>
            </a:r>
            <a:endParaRPr lang="en-US" sz="20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ctr">
              <a:lnSpc>
                <a:spcPct val="150000"/>
              </a:lnSpc>
            </a:pPr>
            <a:endParaRPr lang="en-US" sz="20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pic>
        <p:nvPicPr>
          <p:cNvPr id="8" name="Picture 10" descr="USAID-logo-in-Kh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5638800"/>
            <a:ext cx="31972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495800" y="607827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sz="140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Cambodian Civil Society Strengthening Project</a:t>
            </a:r>
          </a:p>
          <a:p>
            <a:r>
              <a:rPr lang="en-US" altLang="en-US" sz="140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East West Management Institute, USAID Contractor</a:t>
            </a: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901195" y="3733800"/>
            <a:ext cx="7705003" cy="19812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km-KH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បទបង្ហាញនេះ បានធ្វើឡើងដោយមានការឧបត្ថម្ភសប្បុរសធម៌ពីប្រជាពលរដ្ឋអាមេរិក តាមរយៈទីភ្នាក់ងារ​សហរដ្ឋ​​អាមេរិកសម្រាប់ការអភិវឌ្ឍអន្តរជាតិ (</a:t>
            </a:r>
            <a:r>
              <a:rPr lang="en-US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USAID</a:t>
            </a:r>
            <a:r>
              <a:rPr lang="km-KH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)។ មាតិកា​នៃ​បទបង្ហាញនេះជាការទទួលខុសត្រូវរបស់អង្គការជំនួយផ្នែកច្បាប់នៃ​កម្ពុជា និងមិនឆ្លុះបញ្ចាំងជាចាំបាច់ពីទស្សនៈ​របស់អង្គការវិទ្យាស្ថាន​គ្រប់​​គ្រងបូព៌ា-បស្ចិម ទីភ្នាក់​ងារ </a:t>
            </a:r>
            <a:r>
              <a:rPr lang="en-US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USAID</a:t>
            </a:r>
            <a:r>
              <a:rPr lang="km-KH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ឫរដ្ឋាភិបាល​សហរដ្ឋអាមេរិកឡើយ។</a:t>
            </a:r>
            <a:endParaRPr lang="en-US" b="1" cap="all" dirty="0">
              <a:ln w="3175" cmpd="sng">
                <a:noFill/>
              </a:ln>
              <a:solidFill>
                <a:srgbClr val="00206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en-US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385401" y="2258905"/>
            <a:ext cx="8220797" cy="73988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m-KH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ដោយ  អង្គការ</a:t>
            </a:r>
            <a:r>
              <a:rPr lang="en-US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ជំនួយ</a:t>
            </a:r>
            <a:r>
              <a:rPr lang="en-US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ផ្នែកច្បាប់</a:t>
            </a:r>
            <a:r>
              <a:rPr lang="en-US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នៃកម្ពុជា</a:t>
            </a:r>
            <a:r>
              <a:rPr lang="en-US" sz="1800" b="1" dirty="0"/>
              <a:t> </a:t>
            </a:r>
          </a:p>
          <a:p>
            <a:pPr algn="ctr"/>
            <a:r>
              <a:rPr lang="en-US" sz="1800" b="1" dirty="0"/>
              <a:t>By Legal Aid of </a:t>
            </a:r>
            <a:r>
              <a:rPr lang="en-US" sz="1800" b="1" dirty="0" smtClean="0"/>
              <a:t>Cambodia</a:t>
            </a:r>
            <a:r>
              <a:rPr lang="km-KH" sz="1800" b="1" dirty="0" smtClean="0"/>
              <a:t> </a:t>
            </a:r>
            <a:r>
              <a:rPr lang="en-US" sz="1800" b="1" dirty="0" smtClean="0"/>
              <a:t>(LAC)</a:t>
            </a:r>
            <a:endParaRPr lang="en-US" sz="18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85401" y="2954079"/>
            <a:ext cx="8220797" cy="95911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m-KH" sz="16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 (</a:t>
            </a:r>
            <a:r>
              <a:rPr lang="en-US" sz="16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CCC)    </a:t>
            </a:r>
            <a:r>
              <a:rPr lang="km-KH" sz="16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ថ្ងៃទី </a:t>
            </a:r>
            <a:r>
              <a:rPr lang="km-KH" sz="1600" b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១៣  </a:t>
            </a:r>
            <a:r>
              <a:rPr lang="km-KH" sz="1600" b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ធ្នូ     ២០១៨</a:t>
            </a:r>
            <a:endParaRPr lang="en-US" sz="16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2203" y="1076647"/>
            <a:ext cx="8220797" cy="675953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មាតិកា</a:t>
            </a:r>
            <a:endParaRPr lang="en-US" sz="20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8520" y="2108279"/>
            <a:ext cx="8220797" cy="855080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AU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 </a:t>
            </a:r>
            <a:r>
              <a:rPr lang="en-US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ca-ES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</a:t>
            </a:r>
            <a:r>
              <a:rPr lang="ca-E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និងកាតព្វកិច្ច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សមាគម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/ អង្គការ</a:t>
            </a:r>
            <a:r>
              <a:rPr lang="ca-E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ក្រៅរដ្ឋាភិបាល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and Obligations of Associations / NGOs</a:t>
            </a:r>
            <a:endParaRPr lang="en-A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5893" y="3269531"/>
            <a:ext cx="8220797" cy="1007481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70000"/>
              </a:lnSpc>
            </a:pPr>
            <a:r>
              <a:rPr lang="en-AU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ស.ជ.ណ</a:t>
            </a:r>
            <a:r>
              <a:rPr lang="km-KH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.របស់ក្រសួងមហាផ្ទៃ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4800600"/>
            <a:ext cx="8248162" cy="914401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 fontScale="25000" lnSpcReduction="20000"/>
          </a:bodyPr>
          <a:lstStyle/>
          <a:p>
            <a:pPr>
              <a:lnSpc>
                <a:spcPct val="150000"/>
              </a:lnSpc>
            </a:pPr>
            <a:endParaRPr lang="km-KH" sz="24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70000"/>
              </a:lnSpc>
            </a:pPr>
            <a:endParaRPr lang="en-AU" sz="72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70000"/>
              </a:lnSpc>
            </a:pPr>
            <a:r>
              <a:rPr lang="en-AU" sz="72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</a:t>
            </a:r>
            <a:r>
              <a:rPr lang="en-AU" sz="72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ទី</a:t>
            </a:r>
            <a:r>
              <a:rPr lang="en-AU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en-US" sz="72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72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 បញ្ជីការងារ របស់ </a:t>
            </a:r>
            <a:r>
              <a:rPr lang="en-US" sz="72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NGOs </a:t>
            </a:r>
            <a:r>
              <a:rPr lang="km-KH" sz="72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ជាមួយក្រសួងការងារ</a:t>
            </a:r>
            <a: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endParaRPr lang="en-AU" sz="6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AU" sz="2400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5893" y="3312214"/>
            <a:ext cx="8220797" cy="1007481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70000"/>
              </a:lnSpc>
            </a:pPr>
            <a:r>
              <a:rPr lang="en-AU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ស.ជ.ណ</a:t>
            </a:r>
            <a:r>
              <a:rPr lang="km-KH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 និង ស.ណ.ន របស់ក្រសួងមហាផ្ទៃ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3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1447800"/>
            <a:ext cx="8458199" cy="5112115"/>
          </a:xfrm>
          <a:prstGeom prst="rect">
            <a:avLst/>
          </a:prstGeom>
          <a:ln>
            <a:solidFill>
              <a:srgbClr val="00B050">
                <a:alpha val="90000"/>
              </a:srgbClr>
            </a:solidFill>
          </a:ln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ច្បាប់ស្តីពីសមាគម </a:t>
            </a:r>
            <a:r>
              <a:rPr lang="km-KH" sz="1600" b="1" dirty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និងអង្គការមិនមែនរដ្ឋាភិបាល (</a:t>
            </a:r>
            <a:r>
              <a:rPr lang="en-US" sz="16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LANGO</a:t>
            </a:r>
            <a:r>
              <a:rPr lang="en-US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)</a:t>
            </a: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​សិទ្ធិផ្សេងៗ</a:t>
            </a:r>
            <a:r>
              <a:rPr lang="en-US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endParaRPr lang="km-KH" sz="1600" b="1" dirty="0" smtClean="0">
              <a:solidFill>
                <a:schemeClr val="accent6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១.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ស្ថិតនៅក្រោមនីតិរួមនៃ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u="sng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របបសារពើពន្ធ</a:t>
            </a:r>
            <a:r>
              <a:rPr lang="km-KH" sz="1600" b="1" u="sng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u="sng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​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និងទទួលបានការអនុគ្រោះនានាស្របតាមច្បាប់ជាធរមាន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2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(ម</a:t>
            </a:r>
            <a:r>
              <a:rPr lang="km-KH" sz="12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.</a:t>
            </a:r>
            <a:r>
              <a:rPr lang="ca-ES" sz="12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2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២0</a:t>
            </a:r>
            <a:r>
              <a:rPr lang="ca-ES" sz="12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)</a:t>
            </a:r>
            <a:endParaRPr lang="km-KH" sz="1200" b="1" dirty="0" smtClean="0">
              <a:solidFill>
                <a:srgbClr val="00206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២.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មានសិទ្ធិចុះកិច្ចសន្យាសហ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ប្រតិបត្តិការ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ជា​មួយដៃគូរ ក្នុងការអនុវត្តគម្រោង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សកម្មភាព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(មាត្រា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១)</a:t>
            </a:r>
            <a:r>
              <a:rPr lang="en-U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៣.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មានសិទ្ធិជ្រើសរើសបុគ្គលិក ឬកម្មករ  ស្រប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តាម</a:t>
            </a:r>
            <a:r>
              <a:rPr lang="ca-ES" sz="16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ច្បាប់ស្</a:t>
            </a:r>
            <a:r>
              <a:rPr lang="ca-ES" sz="1600" b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តីពីអន្តោប្រវេសន៍  ច្បាប់ស្តីពីការងារ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និងលិខិត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បទដ្ឋាន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គតិយុត្តនានា ជា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ធរមាន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មាត្រា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២២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) </a:t>
            </a:r>
            <a:endParaRPr lang="km-KH" sz="1600" b="1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None/>
            </a:pP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៤. 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ជូន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ដំណឹងពី គណនីធនាគារ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(៣០ថ្ងៃ)</a:t>
            </a:r>
            <a:r>
              <a:rPr lang="en-US" sz="16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ពី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ចុះ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បញ្ជី</a:t>
            </a:r>
            <a:r>
              <a:rPr lang="en-US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វិសោធនកម្មលក្ខន្តិកៈ ដូរស្នាក់ការ ដូរប្រធាន </a:t>
            </a:r>
            <a:endParaRPr lang="km-KH" sz="16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ឬនាយកប្រតិបត្តិ  ប្រែ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ប្រួលគណនីធនាគារ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(១៥ថ្ងៃ)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ពី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ដូរ (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មាត្រា ១០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)</a:t>
            </a:r>
            <a:endParaRPr lang="ca-ES" sz="1600" b="1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៥. 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ត្រូវប្រកាន់ជំហរអព្យាក្រិតចំពោះគ្រប់គណបក្សនយោបាយនៅកម្ពុជា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​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(មាត្រា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២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៤)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៦.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 LNGOs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ត្រូវផ្ញើរ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ទៅ 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និង 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MOEF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រ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បាយការណ៍សកម្មភាព​និងរបាយការណ៏ហិរញ្ញវត្ថុប្រចាំ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ឆ្នាំ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  ត្រឹម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ដំណាច់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        </a:t>
            </a:r>
            <a:r>
              <a:rPr lang="km-KH" sz="16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ខែកុម្ភៈ</a:t>
            </a:r>
            <a:r>
              <a:rPr lang="ca-ES" sz="16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នៃ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ឆ្នាំ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បន្ទាប់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។</a:t>
            </a:r>
            <a:endParaRPr lang="en-US" sz="1400" b="1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400" b="1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52400" y="893581"/>
            <a:ext cx="8506689" cy="554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ca-E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និងកាតព្វកិច្ច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b="1" dirty="0" err="1" smtClean="0"/>
              <a:t>RightS</a:t>
            </a:r>
            <a:r>
              <a:rPr lang="en-US" sz="1600" b="1" dirty="0" smtClean="0"/>
              <a:t> and Obligations</a:t>
            </a:r>
            <a:endParaRPr lang="en-A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0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60658" y="1600200"/>
            <a:ext cx="8707580" cy="5257800"/>
          </a:xfrm>
          <a:prstGeom prst="rect">
            <a:avLst/>
          </a:prstGeom>
          <a:ln>
            <a:solidFill>
              <a:srgbClr val="00B050">
                <a:alpha val="90000"/>
              </a:srgbClr>
            </a:solidFill>
          </a:ln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ច្បាប់ស្តី</a:t>
            </a: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ពីសមាគម និងអង្គការមិនមែនរដ្ឋាភិបាល (</a:t>
            </a:r>
            <a:r>
              <a:rPr lang="en-US" sz="16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LANGO</a:t>
            </a:r>
            <a:r>
              <a:rPr lang="en-US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) –  </a:t>
            </a: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កាតព្វកិច្ចនានា មាត្រា​ ២៥ </a:t>
            </a:r>
            <a:endParaRPr lang="km-KH" sz="1600" b="1" dirty="0">
              <a:solidFill>
                <a:schemeClr val="accent6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៧. ​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ត្រូវ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ផ្ញើឯកសារគម្រោងនិងកិច្ចព្រមព្រៀងហិរញ្ញវត្ថុចំនួន 1 ច្បាប់ជាមួយម្ចាស់ជំនួយ   ដោយចម្លង 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      ពីឯកសារដើមក្នុងរយៈពេល 30 ថ្ងៃ គិតចាប់ពីថ្ងៃម្ចាស់ជំនួយបានឯកភាពយល់ព្រម 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។</a:t>
            </a:r>
            <a:endParaRPr lang="km-KH" sz="1600" b="1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៨. </a:t>
            </a:r>
            <a:r>
              <a:rPr lang="en-U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FNGO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ត្រូវផ្ញើ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ទៅ </a:t>
            </a:r>
            <a:r>
              <a:rPr lang="en-US" sz="1600" b="1" dirty="0" err="1">
                <a:latin typeface="Khmer OS Battambang" panose="02000500000000020004" pitchFamily="2" charset="0"/>
                <a:cs typeface="Khmer OS Battambang" panose="02000500000000020004" pitchFamily="2" charset="0"/>
              </a:rPr>
              <a:t>MoFA</a:t>
            </a:r>
            <a:r>
              <a:rPr lang="en-U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/IC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 </a:t>
            </a:r>
            <a:r>
              <a:rPr lang="en-US" sz="1600" b="1" dirty="0" err="1">
                <a:latin typeface="Khmer OS Battambang" panose="02000500000000020004" pitchFamily="2" charset="0"/>
                <a:cs typeface="Khmer OS Battambang" panose="02000500000000020004" pitchFamily="2" charset="0"/>
              </a:rPr>
              <a:t>MoEF</a:t>
            </a:r>
            <a:r>
              <a:rPr lang="en-U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រ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បាយការណ៍បូកសរុបសកម្មភាពការងារ</a:t>
            </a:r>
            <a:r>
              <a:rPr lang="en-U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និងរបាយការណ៏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ហិរញ្ញ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 វត្ថុ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ប្រចាំឆ្នាំមួយច្បាប់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ចម្លង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ចេញពី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ឯកសារដើមដែលផ្ញើទៅម្ចាស់ជំនួយ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ក្នុងរយៈពេល 30ថ្ងៃ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។​​​​</a:t>
            </a:r>
            <a:r>
              <a:rPr lang="en-U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endParaRPr lang="km-KH" sz="1600" b="1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km-KH" sz="1600" b="1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endParaRPr lang="ca-E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a-E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en-U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7035" y="893581"/>
            <a:ext cx="8472054" cy="7066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ca-E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និងកាតព្វកិច្ច </a:t>
            </a:r>
            <a:r>
              <a:rPr lang="en-US" sz="2000" dirty="0" smtClean="0"/>
              <a:t>RIGHT </a:t>
            </a:r>
            <a:r>
              <a:rPr lang="en-US" sz="2000" dirty="0"/>
              <a:t>and </a:t>
            </a:r>
            <a:r>
              <a:rPr lang="en-US" sz="2000" dirty="0" smtClean="0"/>
              <a:t>Obligations</a:t>
            </a:r>
            <a:endParaRPr lang="en-A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9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.ជ.ណ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 និង ស.ណ.ន   របស់ </a:t>
            </a:r>
            <a:r>
              <a:rPr lang="en-US" sz="20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MOI</a:t>
            </a:r>
            <a:endParaRPr lang="en-AU" sz="2000" dirty="0">
              <a:solidFill>
                <a:srgbClr val="00206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304800" y="1884181"/>
            <a:ext cx="8527475" cy="93521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១. ០៤ កក្កដា ២០១៧ សេចក្តីជូនដំណឹងស្តីពីការ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បំពេញ</a:t>
            </a:r>
            <a:r>
              <a:rPr lang="ca-ES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កាតព្វកិច្ច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របស់​សមាគម​/ អង្គ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ការ</a:t>
            </a:r>
            <a:r>
              <a:rPr lang="ca-ES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(ផុតកំណត់ ៣០ កញ្ញា ២០១៧)</a:t>
            </a:r>
            <a:endParaRPr lang="km-KH" sz="16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21859" y="2819400"/>
            <a:ext cx="8527475" cy="90836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. ១១ ធ្នូ 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២០១៧ សេចក្តីជូន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ដំណឹង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រំលឹកចំពោះ សមាគម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និង 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អង្គការ</a:t>
            </a:r>
            <a:r>
              <a:rPr lang="ca-ES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 ដែលខកខានមិនបានបំពេញកាតព្វកិច្ច តាមការកំណត់ដោយច្បាប់ (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ផុតកំណត់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២៨ កុម្ភៈ ២០១៨)</a:t>
            </a:r>
          </a:p>
          <a:p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325089" y="3962400"/>
            <a:ext cx="5334000" cy="262533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1400" b="1" u="sng" dirty="0" smtClean="0">
              <a:solidFill>
                <a:srgbClr val="00206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១.មាត្រា ១០</a:t>
            </a:r>
            <a:r>
              <a:rPr lang="en-US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:</a:t>
            </a:r>
          </a:p>
          <a:p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ជូនដំណឹងពី គណនីធនាគារ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(៣០ថ្ងៃ)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ពីចុះបញ្ជី</a:t>
            </a:r>
            <a:endParaRPr lang="en-US" sz="1400" b="1" dirty="0" smtClean="0">
              <a:solidFill>
                <a:schemeClr val="tx1"/>
              </a:solidFill>
            </a:endParaRPr>
          </a:p>
          <a:p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វិសោធនកម្មលក្ខន្តិកៈ ដូរស្នាក់ការ ដូរប្រធាន ប្រែប្រួលគណនីធនាគារ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(១៥ថ្ងៃ)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ពីដូរ</a:t>
            </a:r>
          </a:p>
          <a:p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២.មាត្រា២៥ ក១/ក២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</a:t>
            </a:r>
            <a:endParaRPr lang="km-KH" sz="1400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របាយការណ៏សកម្មភាពនិងហិរញ្ញវត្ថុ មិនហួសខែកុម្ភៈនៃឆ្នាំបន្ទាប់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របាយការណ៏នេះត្រូវតម្កល់ទុកយាងតិច ០៥ ឆ្នាំ ។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.របាយការណ៏បូកសរុប សកម្មភាពការងារ និង របាយការណ៏ ហិរញ្ញវត្ថុ ប្រចាំឆ្នាំ ២០១៦ និង ២០១៧</a:t>
            </a:r>
          </a:p>
          <a:p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2" name="Bent-Up Arrow 1"/>
          <p:cNvSpPr/>
          <p:nvPr/>
        </p:nvSpPr>
        <p:spPr>
          <a:xfrm rot="5400000">
            <a:off x="1333500" y="4000500"/>
            <a:ext cx="1752600" cy="1676400"/>
          </a:xfrm>
          <a:prstGeom prst="bent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49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35525" y="2088114"/>
            <a:ext cx="8527475" cy="959886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៣. ០២ តុលា ២០១៧ 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MOI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ជូនដំណឹងអាជ្ញាធរថ្នាក់ក្រោមជាតិស្តីពី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ការធ្វើសកម្មភាពរបស់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សមាគម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/ អង្គការ</a:t>
            </a:r>
            <a:r>
              <a:rPr lang="ca-ES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 (សជណ ១៧៥៣)</a:t>
            </a:r>
            <a:endParaRPr lang="km-KH" sz="16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743200" y="3200400"/>
            <a:ext cx="6019800" cy="345971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ជូនដំណឹងពី ការបើកសាខារជធានី ខេត្ត ទៅ 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ឬអាជ្ញាធរ    </a:t>
            </a:r>
          </a:p>
          <a:p>
            <a:pPr marL="285750" indent="-285750">
              <a:buFontTx/>
              <a:buChar char="-"/>
            </a:pPr>
            <a:endParaRPr lang="km-KH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	</a:t>
            </a:r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០៣ ថ្ងៃមខុនបើក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។ អាជ្ញាធរមិនបាច់ឆ្លើយតប ។</a:t>
            </a:r>
          </a:p>
          <a:p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​     មិនអនុញ្ញាត្តការប្រមូលផ្តុំ  ចូលរួមបាតុកម្ម ឬធ្វើសកម្មភាពប៉ះពាល់</a:t>
            </a:r>
          </a:p>
          <a:p>
            <a:endParaRPr lang="km-KH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	សណ្តាប់ធ្នាប់សាធារណៈ និង សន្តិសុខជាតិ ។</a:t>
            </a:r>
          </a:p>
          <a:p>
            <a:endParaRPr lang="en-US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អាជ្ញាធរ</a:t>
            </a:r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អាចបញ្ឈប់ ឬផ្អាកសកម្មភាព ឬលុបឈ្មោះពីបញ្ជី  </a:t>
            </a:r>
          </a:p>
          <a:p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    </a:t>
            </a:r>
          </a:p>
          <a:p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    ចំពោះ  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ដែលធ្វើសកម្មភាពមិនចុះបញ្ជី ។</a:t>
            </a:r>
            <a:endParaRPr lang="en-US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u="sng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Bent-Up Arrow 9"/>
          <p:cNvSpPr/>
          <p:nvPr/>
        </p:nvSpPr>
        <p:spPr>
          <a:xfrm rot="5400000">
            <a:off x="1028700" y="3379533"/>
            <a:ext cx="1752600" cy="1676400"/>
          </a:xfrm>
          <a:prstGeom prst="bent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.ជ.ណ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 និង ស.ណ.ន   របស់ </a:t>
            </a:r>
            <a:r>
              <a:rPr lang="en-US" sz="20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MOI</a:t>
            </a:r>
            <a:endParaRPr lang="en-A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38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315189" y="1939119"/>
            <a:ext cx="8527475" cy="1471110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៤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.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៣១ តុលា ២០១៨ សេចក្តីណែនាំស្ទីពី កិច្ចសហប្រតិបត្តិការរវាង រាជរដ្ឋាភិបាល និងរដ្ឋបាលថ្នាក់ក្រោមជាតិ  ជាមួយសមាគម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/ អង្គ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ការមិនមែន</a:t>
            </a:r>
            <a:r>
              <a:rPr lang="ca-E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</a:t>
            </a:r>
            <a:r>
              <a:rPr lang="ca-ES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ដ្ឋាភិបាល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 ព្រមទាំងសហគមនានានៅមូល ដ្ឋាន (សណន ០៤០)</a:t>
            </a:r>
            <a:endParaRPr lang="km-KH" sz="16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905000" y="3505200"/>
            <a:ext cx="6858000" cy="3200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km-KH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និង សហគមមូលដ្ឋាន ដែលបានចុះបញ្ជី មានសិទ្ធិសេរីភាពេញលេញក្នុងការធ្វើសកម្មភាព ក្នុងព្រះរាជាណាចក្រកម្ពុជា  ស្របតាមច្បាប់ និងលក្ខន្តិកៈ  ដោយគ្មានការរារាំង និងការរំលោភបំពាន។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​     បើមានការរារាំងសក្មភាព </a:t>
            </a:r>
            <a:r>
              <a:rPr lang="en-US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និង សហគមមូលដ្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ឋាន ត្រូវរាយការណ៏ទៅ អភិបាល នៃគណៈអភិបាលខេត្ត ឬ 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 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ដើប្បីជួយសម្របសម្រួល និងដោះស្រាយ។</a:t>
            </a:r>
          </a:p>
          <a:p>
            <a:pPr>
              <a:lnSpc>
                <a:spcPct val="150000"/>
              </a:lnSpc>
            </a:pP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  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លើកកម្ពស់ការចូលរួម និងកិច្ចសហប្រតិបត្តិការណ៏  រៀបចំវេទិកាសាធារណៈ     </a:t>
            </a:r>
          </a:p>
          <a:p>
            <a:pPr>
              <a:lnSpc>
                <a:spcPct val="150000"/>
              </a:lnSpc>
            </a:pPr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     ប្រចាំឆមាស ជាទៀងទាត់     ។</a:t>
            </a:r>
          </a:p>
          <a:p>
            <a:pPr>
              <a:lnSpc>
                <a:spcPct val="150000"/>
              </a:lnSpc>
            </a:pPr>
            <a:endParaRPr lang="en-US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u="sng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1" name="Bent-Up Arrow 10"/>
          <p:cNvSpPr/>
          <p:nvPr/>
        </p:nvSpPr>
        <p:spPr>
          <a:xfrm rot="5400000">
            <a:off x="410493" y="3778641"/>
            <a:ext cx="1524000" cy="1465013"/>
          </a:xfrm>
          <a:prstGeom prst="bent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.ជ.ណ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 និង ស.ណ.ន   របស់ </a:t>
            </a:r>
            <a:r>
              <a:rPr lang="en-US" sz="20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MOI</a:t>
            </a:r>
            <a:endParaRPr lang="en-A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5189" y="1981202"/>
            <a:ext cx="8527475" cy="990598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៥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. ២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៧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វិច្ជិកា ២០១៨ ជូនដំណឹងអាជ្ញាធរថ្នាក់ក្រោមជាតិស្តីពី   ការធ្វើសកម្មភាពរបស់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សមាគម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/ អង្គការ</a:t>
            </a:r>
            <a:r>
              <a:rPr lang="ca-ES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 (សជណ លេខ ២០០៦)</a:t>
            </a:r>
            <a:endParaRPr lang="km-KH" sz="16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820423" y="3505200"/>
            <a:ext cx="6858000" cy="236219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km-KH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 </a:t>
            </a:r>
            <a:r>
              <a:rPr lang="km-KH" sz="14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យោង  (សណន ០៤០  ចុះថ្ងៃទី ៣១ តុលា ២០១៨ )</a:t>
            </a:r>
          </a:p>
          <a:p>
            <a:pPr>
              <a:lnSpc>
                <a:spcPct val="150000"/>
              </a:lnSpc>
            </a:pPr>
            <a:endParaRPr lang="en-US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ដើម្បីកិច្ចសហប្រតិបត្តិការណ៏  និងភាពជាដៃគូ  ។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និងសហគម ដែលបានចុះ</a:t>
            </a:r>
          </a:p>
          <a:p>
            <a:pPr>
              <a:lnSpc>
                <a:spcPct val="150000"/>
              </a:lnSpc>
            </a:pPr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បញ្ជីធ្វើសកម្មភាពដោយ</a:t>
            </a:r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មិនបាច់ជូនដមណឹង ដល់អាជ្ញាធរ ០៣ ថ្ងៃមុននោះទេ </a:t>
            </a:r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។</a:t>
            </a:r>
          </a:p>
          <a:p>
            <a:pPr>
              <a:lnSpc>
                <a:spcPct val="150000"/>
              </a:lnSpc>
            </a:pPr>
            <a:endParaRPr lang="en-US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km-KH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u="sng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285750" indent="-285750">
              <a:buFontTx/>
              <a:buChar char="-"/>
            </a:pPr>
            <a:endParaRPr lang="en-US" sz="1400" b="1" u="sng" dirty="0" smtClean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Bent-Up Arrow 9"/>
          <p:cNvSpPr/>
          <p:nvPr/>
        </p:nvSpPr>
        <p:spPr>
          <a:xfrm rot="5400000">
            <a:off x="199107" y="3475706"/>
            <a:ext cx="1600200" cy="1354387"/>
          </a:xfrm>
          <a:prstGeom prst="bent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.ជ.ណ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 និង ស.ណ.ន   របស់ </a:t>
            </a:r>
            <a:r>
              <a:rPr lang="en-US" sz="20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MOI</a:t>
            </a:r>
            <a:endParaRPr lang="en-A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19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5189" y="1905000"/>
            <a:ext cx="8527475" cy="2667000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តើចំណុចណាខ្លះនៃច្បាប់ ពាក់ព័ន្ធ</a:t>
            </a:r>
          </a:p>
          <a:p>
            <a:endParaRPr lang="km-KH" sz="3600" b="1" dirty="0">
              <a:solidFill>
                <a:schemeClr val="tx1"/>
              </a:solidFill>
              <a:latin typeface="Khmer OS Muol" panose="02000500000000020004" pitchFamily="2" charset="0"/>
              <a:cs typeface="Khmer OS Muol" panose="02000500000000020004" pitchFamily="2" charset="0"/>
            </a:endParaRPr>
          </a:p>
          <a:p>
            <a:r>
              <a:rPr lang="km-KH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 NGOs  </a:t>
            </a:r>
            <a:r>
              <a:rPr lang="km-KH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ដែលត្រូវធ្វើវិសោធនកម្ម ? </a:t>
            </a:r>
            <a:endParaRPr lang="km-KH" sz="3600" b="1" dirty="0">
              <a:solidFill>
                <a:schemeClr val="tx1"/>
              </a:solidFill>
              <a:latin typeface="Khmer OS Muol" panose="02000500000000020004" pitchFamily="2" charset="0"/>
              <a:cs typeface="Khmer OS Muol" panose="02000500000000020004" pitchFamily="2" charset="0"/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050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 បញ្ជីការងារ របស់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NGOs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ជាមួយក្រសួងការងារ</a:t>
            </a:r>
            <a:endParaRPr lang="en-AU" sz="2000" dirty="0">
              <a:solidFill>
                <a:srgbClr val="00206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114955"/>
              </p:ext>
            </p:extLst>
          </p:nvPr>
        </p:nvGraphicFramePr>
        <p:xfrm>
          <a:off x="206369" y="1866331"/>
          <a:ext cx="8709031" cy="48005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4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88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95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dirty="0">
                          <a:effectLst/>
                        </a:rPr>
                        <a:t>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ឈ្មោះការងារ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600">
                          <a:effectLst/>
                        </a:rPr>
                        <a:t>១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b="1" dirty="0">
                          <a:effectLst/>
                        </a:rPr>
                        <a:t>សេចក្តីប្រកាសជូនដំណឹង បើកសហ</a:t>
                      </a:r>
                      <a:r>
                        <a:rPr lang="km-KH" sz="1600" b="1" dirty="0" smtClean="0">
                          <a:effectLst/>
                        </a:rPr>
                        <a:t>គ្រាសឬ</a:t>
                      </a:r>
                      <a:r>
                        <a:rPr lang="km-KH" sz="1600" b="1" dirty="0">
                          <a:effectLst/>
                        </a:rPr>
                        <a:t>អង្គ</a:t>
                      </a:r>
                      <a:r>
                        <a:rPr lang="km-KH" sz="1600" b="1" dirty="0" smtClean="0">
                          <a:effectLst/>
                        </a:rPr>
                        <a:t>ការ </a:t>
                      </a:r>
                      <a:r>
                        <a:rPr lang="km-KH" sz="1600" b="1" dirty="0" smtClean="0">
                          <a:solidFill>
                            <a:srgbClr val="FF0000"/>
                          </a:solidFill>
                          <a:effectLst/>
                        </a:rPr>
                        <a:t>(ម.១៧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</a:rPr>
                        <a:t>=</a:t>
                      </a:r>
                      <a:r>
                        <a:rPr lang="km-KH" sz="1600" b="1" dirty="0" smtClean="0">
                          <a:solidFill>
                            <a:srgbClr val="FF0000"/>
                          </a:solidFill>
                          <a:effectLst/>
                        </a:rPr>
                        <a:t>៣០ ថ្ងៃបន្ទាប់ពីបើក/បិទ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3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>
                          <a:effectLst/>
                        </a:rPr>
                        <a:t>២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b="1" dirty="0">
                          <a:effectLst/>
                        </a:rPr>
                        <a:t>សេចក្តីប្រកាសជូនដំណឹង ស្តីពី </a:t>
                      </a:r>
                      <a:r>
                        <a:rPr lang="km-KH" sz="1600" b="1" dirty="0" smtClean="0">
                          <a:effectLst/>
                        </a:rPr>
                        <a:t>ចលនាបុគ្គលិក     </a:t>
                      </a:r>
                      <a:r>
                        <a:rPr lang="km-KH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(ម.២១</a:t>
                      </a:r>
                      <a:r>
                        <a:rPr lang="en-US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km-KH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១៥ ថ្ងៃបន្ទាប់ពីទទួល/ឈប់</a:t>
                      </a:r>
                      <a:r>
                        <a:rPr lang="en-US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>
                          <a:effectLst/>
                        </a:rPr>
                        <a:t>៣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សំណើរសុំបើកប្រាក់ឈ្នួលតាមប្រព័ន្ធ កុំព្យូទ័</a:t>
                      </a:r>
                      <a:r>
                        <a:rPr lang="km-KH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រ</a:t>
                      </a:r>
                      <a:r>
                        <a:rPr lang="km-KH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(មាត្រា ៣៩ ដល់ ៤១)</a:t>
                      </a:r>
                      <a:endParaRPr lang="en-US" sz="1600" b="1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>
                          <a:effectLst/>
                        </a:rPr>
                        <a:t>៤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តារាងបើកប្រាក់ឈ្នួលប្រចាំខែ 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988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>
                          <a:effectLst/>
                        </a:rPr>
                        <a:t>៥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ការបោះឆ្នោតជ្រើសរើសប្រតិភូបុគ្គលិកប្រចាំ អង្គការ(ពី ៨ នាក់</a:t>
                      </a:r>
                      <a:r>
                        <a:rPr lang="km-KH" sz="1800" dirty="0" smtClean="0">
                          <a:effectLst/>
                        </a:rPr>
                        <a:t>) </a:t>
                      </a:r>
                      <a:r>
                        <a:rPr lang="km-KH" sz="1800" dirty="0" smtClean="0">
                          <a:solidFill>
                            <a:srgbClr val="FF0000"/>
                          </a:solidFill>
                          <a:effectLst/>
                        </a:rPr>
                        <a:t>២៨៣ ដល់ ២៩៩</a:t>
                      </a: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>
                          <a:effectLst/>
                        </a:rPr>
                        <a:t>៦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សៀវភៅប្រចាំគ្រឹះស្ថាន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>
                          <a:effectLst/>
                        </a:rPr>
                        <a:t>៧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ធ្វើសៀវភៅការងារ និងប័ណ្</a:t>
                      </a:r>
                      <a:r>
                        <a:rPr lang="km-KH" sz="1800" dirty="0" smtClean="0">
                          <a:effectLst/>
                        </a:rPr>
                        <a:t>ណការងារ  </a:t>
                      </a:r>
                      <a:r>
                        <a:rPr lang="km-KH" sz="1800" dirty="0" smtClean="0">
                          <a:solidFill>
                            <a:srgbClr val="FF0000"/>
                          </a:solidFill>
                          <a:effectLst/>
                        </a:rPr>
                        <a:t>(មាត្រា ៣២ ដល់ ៣៨)</a:t>
                      </a:r>
                      <a:endParaRPr lang="en-US" sz="1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953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៨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dirty="0">
                          <a:effectLst/>
                        </a:rPr>
                        <a:t>សំណើរសុំចុះទិដ្ឋាការលើបទបញ្ជា</a:t>
                      </a:r>
                      <a:r>
                        <a:rPr lang="km-KH" sz="1800" dirty="0" smtClean="0">
                          <a:effectLst/>
                        </a:rPr>
                        <a:t>ផ្ទៃក្នុង</a:t>
                      </a:r>
                      <a:r>
                        <a:rPr lang="km-KH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(ម.២៤</a:t>
                      </a:r>
                      <a:r>
                        <a:rPr lang="km-KH" sz="16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3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 smtClean="0">
                          <a:effectLst/>
                        </a:rPr>
                        <a:t>៩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ប័ណ្ណការងារសម្រាប់ជនបរទេស           </a:t>
                      </a:r>
                      <a:r>
                        <a:rPr lang="km-KH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(មាត្រា</a:t>
                      </a:r>
                      <a:r>
                        <a:rPr lang="km-KH" sz="18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២៦១ ដល់ ២៦៥)</a:t>
                      </a:r>
                      <a:endParaRPr lang="en-US" sz="18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DaunPenh"/>
                        </a:rPr>
                        <a:t>១០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សុំកូតា</a:t>
                      </a:r>
                      <a:r>
                        <a:rPr lang="km-KH" sz="1800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សម្រាប់ជនបរទេស</a:t>
                      </a:r>
                      <a:endParaRPr lang="en-US" sz="18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22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១១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ប្រកាស ៤៤២ ស្តីពី ការបើកប្រាក់ឈ្នួលជួន កម្មករនិយោជិត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64426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 smtClean="0">
                          <a:effectLst/>
                        </a:rPr>
                        <a:t>១២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km-KH" sz="1800" dirty="0">
                          <a:effectLst/>
                        </a:rPr>
                        <a:t>ប្រកាស ៤៤៣ ស្តីពី ការទូទាត់ប្រាក់បំណាច់អតីតភាពការងារ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DaunPenh"/>
                      </a:endParaRPr>
                    </a:p>
                  </a:txBody>
                  <a:tcPr marL="67691" marR="67691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500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 បញ្ជីការងារ របស់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NGOs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ជាមួយក្រសួងការងារ</a:t>
            </a:r>
            <a:endParaRPr lang="en-AU" sz="2000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828800"/>
            <a:ext cx="3855958" cy="50434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781" y="1828800"/>
            <a:ext cx="3696219" cy="504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 បញ្ជីការងារ របស់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NGOs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ជាមួយក្រសួងការងារ</a:t>
            </a:r>
            <a:endParaRPr lang="en-AU" sz="2000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14811"/>
            <a:ext cx="3571061" cy="50431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616" y="1814810"/>
            <a:ext cx="3571061" cy="504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4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06369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0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 បញ្ជីការងារ របស់ </a:t>
            </a:r>
            <a:r>
              <a:rPr lang="en-US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NGOs 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ជាមួយក្រសួងការងារ</a:t>
            </a:r>
            <a:endParaRPr lang="en-AU" sz="2000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1828800"/>
            <a:ext cx="3571061" cy="504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4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scontent.fpnh8-1.fna.fbcdn.net/v/t1.0-9/43128617_445616862628008_3042054417256808448_n.jpg?_nc_cat=106&amp;_nc_eui2=AeG0L82ShaEZ6V7eLJWNZkJUDpRPX0piigi92-vBP7Z_gUbAYS4sbcodJJ96Wzs5ZwkbvVy3esZiDu6TYaqVF7Biq8HnHt7E6KCP1nrlUNKORA&amp;_nc_ht=scontent.fpnh8-1.fna&amp;oh=fcfd0e7e435758a88aae6f699ab07d7d&amp;oe=5C9404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28" y="858673"/>
            <a:ext cx="7721598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809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s://scontent.fpnh8-2.fna.fbcdn.net/v/t1.0-9/43219257_445616889294672_1171709126078627840_n.jpg?_nc_cat=110&amp;_nc_eui2=AeHANwjn2_ziFU_ZiSqnne8KY-bSiqY9PZnfhyqJUC72x209Gfr55NgLA0hyIIuv3bS6vgHoWeljFXpMMK1GfwtI2HKUVQrKsXjIu9-dA-pNSA&amp;_nc_ht=scontent.fpnh8-2.fna&amp;oh=23e55bd81fa8b052eecd933d5fa4c52b&amp;oe=5CA240A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1066800"/>
            <a:ext cx="84582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26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No automatic alt text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90600"/>
            <a:ext cx="8458200" cy="5675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2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No automatic alt text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90600"/>
            <a:ext cx="83058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4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No automatic alt text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990601"/>
            <a:ext cx="8077199" cy="581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30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No automatic alt text availab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990601"/>
            <a:ext cx="8173679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68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o automatic alt text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38200"/>
            <a:ext cx="8178800" cy="594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91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o automatic alt text avail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92969"/>
            <a:ext cx="8498415" cy="5736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69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15189" y="1219200"/>
            <a:ext cx="8527475" cy="2667000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តើចំណុចណាខ្លះនៃច្បាប់ ពាក់ព័ន្ធ</a:t>
            </a:r>
          </a:p>
          <a:p>
            <a:endParaRPr lang="km-KH" sz="3600" b="1" dirty="0">
              <a:solidFill>
                <a:schemeClr val="tx1"/>
              </a:solidFill>
              <a:latin typeface="Khmer OS Muol" panose="02000500000000020004" pitchFamily="2" charset="0"/>
              <a:cs typeface="Khmer OS Muol" panose="02000500000000020004" pitchFamily="2" charset="0"/>
            </a:endParaRPr>
          </a:p>
          <a:p>
            <a:r>
              <a:rPr lang="km-KH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 NGOs  </a:t>
            </a:r>
            <a:r>
              <a:rPr lang="km-KH" sz="3600" b="1" dirty="0" smtClean="0">
                <a:solidFill>
                  <a:schemeClr val="tx1"/>
                </a:solidFill>
                <a:latin typeface="Khmer OS Muol" panose="02000500000000020004" pitchFamily="2" charset="0"/>
                <a:cs typeface="Khmer OS Muol" panose="02000500000000020004" pitchFamily="2" charset="0"/>
              </a:rPr>
              <a:t>ដែលត្រូវធ្វើវិសោធនកម្ម ? </a:t>
            </a:r>
            <a:endParaRPr lang="km-KH" sz="3600" b="1" dirty="0">
              <a:solidFill>
                <a:schemeClr val="tx1"/>
              </a:solidFill>
              <a:latin typeface="Khmer OS Muol" panose="02000500000000020004" pitchFamily="2" charset="0"/>
              <a:cs typeface="Khmer OS Muol" panose="02000500000000020004" pitchFamily="2" charset="0"/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52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4800600"/>
            <a:ext cx="3505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Moul"/>
              </a:rPr>
              <a:t>អរគុណ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Mou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98472" y="4800600"/>
            <a:ext cx="328352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Moul"/>
              </a:rPr>
              <a:t>THANKS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Mou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ction Button: Help 5">
            <a:hlinkClick r:id="" action="ppaction://noaction" highlightClick="1"/>
          </p:cNvPr>
          <p:cNvSpPr/>
          <p:nvPr/>
        </p:nvSpPr>
        <p:spPr>
          <a:xfrm>
            <a:off x="3124200" y="1413495"/>
            <a:ext cx="2546604" cy="2819400"/>
          </a:xfrm>
          <a:prstGeom prst="actionButtonHelp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65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>
    <a:txDef>
      <a:spPr>
        <a:solidFill>
          <a:schemeClr val="bg1"/>
        </a:solidFill>
        <a:ln>
          <a:solidFill>
            <a:srgbClr val="00B050">
              <a:alpha val="89000"/>
            </a:srgbClr>
          </a:solidFill>
        </a:ln>
      </a:spPr>
      <a:bodyPr vert="horz" lIns="91440" tIns="45720" rIns="91440" bIns="45720" rtlCol="0" anchor="ctr">
        <a:normAutofit/>
      </a:bodyPr>
      <a:lstStyle>
        <a:defPPr>
          <a:lnSpc>
            <a:spcPct val="150000"/>
          </a:lnSpc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TM02900771[[fn=Slice]]</Template>
  <TotalTime>11096</TotalTime>
  <Words>1305</Words>
  <Application>Microsoft Office PowerPoint</Application>
  <PresentationFormat>On-screen Show (4:3)</PresentationFormat>
  <Paragraphs>150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Calibri</vt:lpstr>
      <vt:lpstr>Century Gothic</vt:lpstr>
      <vt:lpstr>DaunPenh</vt:lpstr>
      <vt:lpstr>Khmer Moul</vt:lpstr>
      <vt:lpstr>Khmer OS</vt:lpstr>
      <vt:lpstr>Khmer OS Battambang</vt:lpstr>
      <vt:lpstr>Khmer OS Muol</vt:lpstr>
      <vt:lpstr>Khmer OS Muol Light</vt:lpstr>
      <vt:lpstr>Times New Roman</vt:lpstr>
      <vt:lpstr>Tw Cen MT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Stakeholder Meeting</dc:title>
  <dc:creator>acer-k</dc:creator>
  <cp:lastModifiedBy>Tou Chandara</cp:lastModifiedBy>
  <cp:revision>807</cp:revision>
  <dcterms:created xsi:type="dcterms:W3CDTF">2017-01-09T08:06:06Z</dcterms:created>
  <dcterms:modified xsi:type="dcterms:W3CDTF">2018-12-13T06:43:03Z</dcterms:modified>
</cp:coreProperties>
</file>