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charts/colors6.xml" ContentType="application/vnd.ms-office.chartcolor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style7.xml" ContentType="application/vnd.ms-office.chartstyle+xml"/>
  <Override PartName="/ppt/charts/colors10.xml" ContentType="application/vnd.ms-office.chartcolorstyl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charts/style5.xml" ContentType="application/vnd.ms-office.chart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style3.xml" ContentType="application/vnd.ms-office.chartstyl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charts/colors7.xml" ContentType="application/vnd.ms-office.chartcolor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charts/colors5.xml" ContentType="application/vnd.ms-office.chartcolorstyle+xml"/>
  <Override PartName="/ppt/charts/style10.xml" ContentType="application/vnd.ms-office.chart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charts/chart8.xml" ContentType="application/vnd.openxmlformats-officedocument.drawingml.char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style8.xml" ContentType="application/vnd.ms-office.chartstyle+xml"/>
  <Override PartName="/ppt/charts/chart4.xml" ContentType="application/vnd.openxmlformats-officedocument.drawingml.chart+xml"/>
  <Override PartName="/ppt/charts/style6.xml" ContentType="application/vnd.ms-office.chart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charts/colors8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316" r:id="rId3"/>
    <p:sldId id="320" r:id="rId4"/>
    <p:sldId id="321" r:id="rId5"/>
    <p:sldId id="317" r:id="rId6"/>
    <p:sldId id="318" r:id="rId7"/>
    <p:sldId id="314" r:id="rId8"/>
    <p:sldId id="319" r:id="rId9"/>
    <p:sldId id="315" r:id="rId10"/>
    <p:sldId id="269" r:id="rId11"/>
    <p:sldId id="292" r:id="rId12"/>
    <p:sldId id="293" r:id="rId13"/>
    <p:sldId id="310" r:id="rId14"/>
    <p:sldId id="308" r:id="rId15"/>
    <p:sldId id="312" r:id="rId16"/>
    <p:sldId id="295" r:id="rId17"/>
    <p:sldId id="294" r:id="rId18"/>
    <p:sldId id="307" r:id="rId19"/>
    <p:sldId id="311" r:id="rId20"/>
    <p:sldId id="296" r:id="rId21"/>
    <p:sldId id="297" r:id="rId22"/>
    <p:sldId id="323" r:id="rId23"/>
    <p:sldId id="299" r:id="rId24"/>
    <p:sldId id="286" r:id="rId25"/>
    <p:sldId id="287" r:id="rId26"/>
    <p:sldId id="301" r:id="rId27"/>
    <p:sldId id="322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C589A"/>
    <a:srgbClr val="000000"/>
    <a:srgbClr val="2886E7"/>
    <a:srgbClr val="FF84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433" autoAdjust="0"/>
    <p:restoredTop sz="94660"/>
  </p:normalViewPr>
  <p:slideViewPr>
    <p:cSldViewPr>
      <p:cViewPr varScale="1">
        <p:scale>
          <a:sx n="91" d="100"/>
          <a:sy n="91" d="100"/>
        </p:scale>
        <p:origin x="-13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Office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Office_Excel_Worksheet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7.xlsx"/><Relationship Id="rId4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Office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Office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r>
              <a:rPr lang="km-KH" b="1" dirty="0" smtClean="0"/>
              <a:t>ប្រភេទជំងឺមហារីក</a:t>
            </a:r>
            <a:endParaRPr lang="fr-FR" b="1" dirty="0"/>
          </a:p>
        </c:rich>
      </c:tx>
      <c:layout>
        <c:manualLayout>
          <c:xMode val="edge"/>
          <c:yMode val="edge"/>
          <c:x val="0.40357142857142864"/>
          <c:y val="5.0140084233656894E-2"/>
        </c:manualLayout>
      </c:layout>
      <c:overlay val="1"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5.6626567512394282E-2"/>
          <c:y val="2.8517365561863028E-2"/>
          <c:w val="0.93350406319402379"/>
          <c:h val="0.70262650308246355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Types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Sheet1!$A$2:$A$12</c:f>
              <c:strCache>
                <c:ptCount val="11"/>
                <c:pt idx="0">
                  <c:v>Digestive</c:v>
                </c:pt>
                <c:pt idx="1">
                  <c:v>Gyneco</c:v>
                </c:pt>
                <c:pt idx="2">
                  <c:v>Lung</c:v>
                </c:pt>
                <c:pt idx="3">
                  <c:v>ENT</c:v>
                </c:pt>
                <c:pt idx="4">
                  <c:v>Ostéosarcoma</c:v>
                </c:pt>
                <c:pt idx="5">
                  <c:v>Breast </c:v>
                </c:pt>
                <c:pt idx="6">
                  <c:v>Hematological</c:v>
                </c:pt>
                <c:pt idx="7">
                  <c:v>Urinary Tract</c:v>
                </c:pt>
                <c:pt idx="8">
                  <c:v>Neuro</c:v>
                </c:pt>
                <c:pt idx="9">
                  <c:v>Prostate</c:v>
                </c:pt>
                <c:pt idx="10">
                  <c:v>Skin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0.39000000000000012</c:v>
                </c:pt>
                <c:pt idx="1">
                  <c:v>0.13</c:v>
                </c:pt>
                <c:pt idx="2">
                  <c:v>0.13</c:v>
                </c:pt>
                <c:pt idx="3">
                  <c:v>0.12000000000000002</c:v>
                </c:pt>
                <c:pt idx="4">
                  <c:v>8.0000000000000029E-2</c:v>
                </c:pt>
                <c:pt idx="5">
                  <c:v>6.0000000000000019E-2</c:v>
                </c:pt>
                <c:pt idx="6">
                  <c:v>5.0000000000000017E-2</c:v>
                </c:pt>
                <c:pt idx="7">
                  <c:v>5.0000000000000017E-2</c:v>
                </c:pt>
                <c:pt idx="8">
                  <c:v>1.0000000000000004E-2</c:v>
                </c:pt>
                <c:pt idx="9">
                  <c:v>1.0000000000000004E-2</c:v>
                </c:pt>
                <c:pt idx="10">
                  <c:v>1.0000000000000004E-2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F5-4370-AC78-FEE8BBABA5D9}"/>
            </c:ext>
          </c:extLst>
        </c:ser>
        <c:dLbls>
          <c:showVal val="1"/>
        </c:dLbls>
        <c:gapWidth val="41"/>
        <c:axId val="164534144"/>
        <c:axId val="164535680"/>
      </c:barChart>
      <c:catAx>
        <c:axId val="164534144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>
            <a:noFill/>
          </a:ln>
          <a:effectLst/>
        </c:spPr>
        <c:txPr>
          <a:bodyPr rot="120000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4535680"/>
        <c:crosses val="autoZero"/>
        <c:auto val="1"/>
        <c:lblAlgn val="ctr"/>
        <c:lblOffset val="100"/>
      </c:catAx>
      <c:valAx>
        <c:axId val="16453568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64534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Digestif</a:t>
            </a:r>
          </a:p>
        </c:rich>
      </c:tx>
      <c:layout>
        <c:manualLayout>
          <c:xMode val="edge"/>
          <c:yMode val="edge"/>
          <c:x val="0.65655953233119135"/>
          <c:y val="0.15195458522230257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2354788220279809"/>
          <c:y val="0.12699918544664682"/>
          <c:w val="0.37470803534879255"/>
          <c:h val="0.8450312245452077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Digestif</c:v>
                </c:pt>
              </c:strCache>
            </c:strRef>
          </c:tx>
          <c:dPt>
            <c:idx val="0"/>
            <c:explosion val="18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DE9-4E09-940A-3B9985FB172F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DE9-4E09-940A-3B9985FB172F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DE9-4E09-940A-3B9985FB172F}"/>
              </c:ext>
            </c:extLst>
          </c:dPt>
          <c:dPt>
            <c:idx val="3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DE9-4E09-940A-3B9985FB172F}"/>
              </c:ext>
            </c:extLst>
          </c:dPt>
          <c:dPt>
            <c:idx val="4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DE9-4E09-940A-3B9985FB172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Liver (HCC)</c:v>
                </c:pt>
                <c:pt idx="1">
                  <c:v>Colo-rectal</c:v>
                </c:pt>
                <c:pt idx="2">
                  <c:v>Estomac</c:v>
                </c:pt>
                <c:pt idx="3">
                  <c:v>Pancreas</c:v>
                </c:pt>
                <c:pt idx="4">
                  <c:v>Oesophage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62</c:v>
                </c:pt>
                <c:pt idx="1">
                  <c:v>33</c:v>
                </c:pt>
                <c:pt idx="2">
                  <c:v>8</c:v>
                </c:pt>
                <c:pt idx="3">
                  <c:v>10</c:v>
                </c:pt>
                <c:pt idx="4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DE9-4E09-940A-3B9985FB172F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593688747622144"/>
          <c:y val="0.41084224816725562"/>
          <c:w val="0.2959411495581401"/>
          <c:h val="0.5270887863155037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Gynéco</a:t>
            </a:r>
          </a:p>
        </c:rich>
      </c:tx>
      <c:layout>
        <c:manualLayout>
          <c:xMode val="edge"/>
          <c:yMode val="edge"/>
          <c:x val="0.66262002720487634"/>
          <c:y val="0.19740909903475573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3926417630766153"/>
          <c:y val="0.14214944262044749"/>
          <c:w val="0.36058957761837196"/>
          <c:h val="0.7252701000229058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Gynéco</c:v>
                </c:pt>
              </c:strCache>
            </c:strRef>
          </c:tx>
          <c:dPt>
            <c:idx val="0"/>
            <c:explosion val="29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184-402A-9E7F-492E3D9EFAE7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184-402A-9E7F-492E3D9EFAE7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184-402A-9E7F-492E3D9EFAE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Cervical</c:v>
                </c:pt>
                <c:pt idx="1">
                  <c:v>Ovary</c:v>
                </c:pt>
                <c:pt idx="2">
                  <c:v>Uterus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85</c:v>
                </c:pt>
                <c:pt idx="1">
                  <c:v>10</c:v>
                </c:pt>
                <c:pt idx="2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84-402A-9E7F-492E3D9EFAE7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7206174228221471"/>
          <c:y val="0.50024871029052465"/>
          <c:w val="0.17651118610173783"/>
          <c:h val="0.38250991039913196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r>
              <a:rPr lang="km-KH" sz="1800" b="0" i="0" u="none" strike="noStrike" baseline="0" dirty="0" smtClean="0">
                <a:effectLst/>
              </a:rPr>
              <a:t>ដំណាក់កាលមហារីកក្នុងពេលដាក់បញ្ចូល</a:t>
            </a:r>
            <a:endParaRPr lang="fr-FR" dirty="0"/>
          </a:p>
        </c:rich>
      </c:tx>
      <c:layout>
        <c:manualLayout>
          <c:xMode val="edge"/>
          <c:yMode val="edge"/>
          <c:x val="0.24875384502170883"/>
          <c:y val="1.5789473684210534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5.6626539471027672E-2"/>
          <c:y val="0.13115293239207171"/>
          <c:w val="0.90609573920082465"/>
          <c:h val="0.7104418951941389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Stade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Local</c:v>
                </c:pt>
                <c:pt idx="1">
                  <c:v>LRI</c:v>
                </c:pt>
                <c:pt idx="2">
                  <c:v>Metastatic</c:v>
                </c:pt>
                <c:pt idx="3">
                  <c:v>LRI + metastatic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0.17</c:v>
                </c:pt>
                <c:pt idx="1">
                  <c:v>0.28000000000000008</c:v>
                </c:pt>
                <c:pt idx="2">
                  <c:v>0.25</c:v>
                </c:pt>
                <c:pt idx="3">
                  <c:v>0.3000000000000001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C16-4C7A-A1D7-ED30FE2EC047}"/>
            </c:ext>
          </c:extLst>
        </c:ser>
        <c:dLbls>
          <c:showVal val="1"/>
        </c:dLbls>
        <c:gapWidth val="41"/>
        <c:axId val="174818432"/>
        <c:axId val="174819968"/>
      </c:barChart>
      <c:catAx>
        <c:axId val="174818432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4819968"/>
        <c:crosses val="autoZero"/>
        <c:auto val="1"/>
        <c:lblAlgn val="ctr"/>
        <c:lblOffset val="100"/>
      </c:catAx>
      <c:valAx>
        <c:axId val="174819968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74818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m-KH" sz="1400" b="1" dirty="0" smtClean="0">
                <a:solidFill>
                  <a:srgbClr val="1C589A"/>
                </a:solidFill>
              </a:rPr>
              <a:t>រោគវិនិច្ឆ័យ</a:t>
            </a:r>
            <a:endParaRPr lang="fr-FR" sz="1400" dirty="0">
              <a:solidFill>
                <a:srgbClr val="1C589A"/>
              </a:solidFill>
            </a:endParaRPr>
          </a:p>
        </c:rich>
      </c:tx>
      <c:layout>
        <c:manualLayout>
          <c:xMode val="edge"/>
          <c:yMode val="edge"/>
          <c:x val="0.5352424242424243"/>
          <c:y val="0.22405393936536391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5.5964202391367748E-2"/>
          <c:y val="9.5367864173228747E-2"/>
          <c:w val="0.44350575969670453"/>
          <c:h val="0.8315732994313210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Diagnostic</c:v>
                </c:pt>
              </c:strCache>
            </c:strRef>
          </c:tx>
          <c:explosion val="11"/>
          <c:dPt>
            <c:idx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92F-4040-B043-ACE7764A8532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92F-4040-B043-ACE7764A8532}"/>
              </c:ext>
            </c:extLst>
          </c:dPt>
          <c:dLbls>
            <c:dLbl>
              <c:idx val="0"/>
              <c:layout>
                <c:manualLayout>
                  <c:x val="9.5785440613027246E-3"/>
                  <c:y val="-2.6041666666666838E-2"/>
                </c:manualLayout>
              </c:layout>
              <c:dLblPos val="ctr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92F-4040-B043-ACE7764A8532}"/>
                </c:ext>
              </c:extLst>
            </c:dLbl>
            <c:dLbl>
              <c:idx val="1"/>
              <c:layout>
                <c:manualLayout>
                  <c:x val="1.5325670498084349E-2"/>
                  <c:y val="-5.2083333333333738E-2"/>
                </c:manualLayout>
              </c:layout>
              <c:dLblPos val="ctr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92F-4040-B043-ACE7764A85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44</c:v>
                </c:pt>
                <c:pt idx="1">
                  <c:v>188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92F-4040-B043-ACE7764A8532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5409114769744694"/>
          <c:y val="0.46428780234806005"/>
          <c:w val="0.23121164399904556"/>
          <c:h val="0.2842151916639163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m-KH" sz="1200" b="1" i="0" baseline="0" dirty="0" smtClean="0">
                <a:solidFill>
                  <a:srgbClr val="1C589A"/>
                </a:solidFill>
              </a:rPr>
              <a:t>ការព្យាបាលជំងឺមហារីក</a:t>
            </a:r>
            <a:endParaRPr lang="fr-FR" sz="1200" b="1" i="0" baseline="0" dirty="0">
              <a:solidFill>
                <a:srgbClr val="1C589A"/>
              </a:solidFill>
            </a:endParaRPr>
          </a:p>
        </c:rich>
      </c:tx>
      <c:layout>
        <c:manualLayout>
          <c:xMode val="edge"/>
          <c:yMode val="edge"/>
          <c:x val="0.58067175196850418"/>
          <c:y val="0.34198731408573935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58181551319243"/>
          <c:y val="0.24712926509186417"/>
          <c:w val="0.42449993092968802"/>
          <c:h val="0.7332271534240066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Daignostic</c:v>
                </c:pt>
              </c:strCache>
            </c:strRef>
          </c:tx>
          <c:dPt>
            <c:idx val="0"/>
            <c:explosion val="19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4C6-4B98-BCC3-7D8E24030C69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4C6-4B98-BCC3-7D8E24030C69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4C6-4B98-BCC3-7D8E24030C69}"/>
              </c:ext>
            </c:extLst>
          </c:dPt>
          <c:dPt>
            <c:idx val="3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4C6-4B98-BCC3-7D8E24030C69}"/>
              </c:ext>
            </c:extLst>
          </c:dPt>
          <c:dLbls>
            <c:dLbl>
              <c:idx val="0"/>
              <c:layout>
                <c:manualLayout>
                  <c:x val="9.5785440613027246E-3"/>
                  <c:y val="-2.6041666666666859E-2"/>
                </c:manualLayout>
              </c:layout>
              <c:dLblPos val="ctr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C6-4B98-BCC3-7D8E24030C69}"/>
                </c:ext>
              </c:extLst>
            </c:dLbl>
            <c:dLbl>
              <c:idx val="1"/>
              <c:layout>
                <c:manualLayout>
                  <c:x val="1.532567049808436E-2"/>
                  <c:y val="-5.2083333333333807E-2"/>
                </c:manualLayout>
              </c:layout>
              <c:dLblPos val="ctr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4C6-4B98-BCC3-7D8E24030C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Aucun traitement</c:v>
                </c:pt>
                <c:pt idx="1">
                  <c:v>Chirurgie</c:v>
                </c:pt>
                <c:pt idx="2">
                  <c:v>Chimio</c:v>
                </c:pt>
                <c:pt idx="3">
                  <c:v>Radiothérapie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29</c:v>
                </c:pt>
                <c:pt idx="1">
                  <c:v>44</c:v>
                </c:pt>
                <c:pt idx="2">
                  <c:v>81</c:v>
                </c:pt>
                <c:pt idx="3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4C6-4B98-BCC3-7D8E24030C69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2812500000000171"/>
          <c:y val="0.48631146106736778"/>
          <c:w val="0.32187500000000085"/>
          <c:h val="0.4803552055993007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5.1110536573045422E-2"/>
          <c:y val="2.2924915318225846E-2"/>
          <c:w val="0.76872524140716092"/>
          <c:h val="0.77274648511267163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Patient seen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27</c:v>
                </c:pt>
                <c:pt idx="1">
                  <c:v>33</c:v>
                </c:pt>
                <c:pt idx="2">
                  <c:v>15</c:v>
                </c:pt>
                <c:pt idx="3">
                  <c:v>19</c:v>
                </c:pt>
                <c:pt idx="4">
                  <c:v>20</c:v>
                </c:pt>
                <c:pt idx="5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F598-4FA2-8D8A-51B7B72C935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Consultation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33</c:v>
                </c:pt>
                <c:pt idx="1">
                  <c:v>38</c:v>
                </c:pt>
                <c:pt idx="2">
                  <c:v>22</c:v>
                </c:pt>
                <c:pt idx="3">
                  <c:v>26</c:v>
                </c:pt>
                <c:pt idx="4">
                  <c:v>45</c:v>
                </c:pt>
                <c:pt idx="5">
                  <c:v>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CE-4C34-9476-271364E3FFD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Inclusion from hospital</c:v>
                </c:pt>
              </c:strCache>
            </c:strRef>
          </c:tx>
          <c:spPr>
            <a:ln w="34925" cap="rnd">
              <a:solidFill>
                <a:schemeClr val="accent5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13</c:v>
                </c:pt>
                <c:pt idx="1">
                  <c:v>9</c:v>
                </c:pt>
                <c:pt idx="2">
                  <c:v>6</c:v>
                </c:pt>
                <c:pt idx="3">
                  <c:v>7</c:v>
                </c:pt>
                <c:pt idx="4">
                  <c:v>9</c:v>
                </c:pt>
                <c:pt idx="5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CCE-4C34-9476-271364E3FFDC}"/>
            </c:ext>
          </c:extLst>
        </c:ser>
        <c:dLbls>
          <c:showVal val="1"/>
        </c:dLbls>
        <c:marker val="1"/>
        <c:axId val="176734976"/>
        <c:axId val="176736512"/>
      </c:lineChart>
      <c:catAx>
        <c:axId val="176734976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6736512"/>
        <c:crosses val="autoZero"/>
        <c:auto val="1"/>
        <c:lblAlgn val="ctr"/>
        <c:lblOffset val="100"/>
        <c:noMultiLvlLbl val="1"/>
      </c:catAx>
      <c:valAx>
        <c:axId val="17673651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6734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6"/>
  <c:chart>
    <c:title>
      <c:tx>
        <c:rich>
          <a:bodyPr rot="0" spcFirstLastPara="1" vertOverflow="ellipsis" vert="horz" wrap="square" anchor="ctr" anchorCtr="1"/>
          <a:lstStyle/>
          <a:p>
            <a:pPr>
              <a:defRPr lang="fr-FR" sz="2000" b="0" i="0" u="none" strike="noStrike" kern="1200" spc="0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pPr>
            <a:r>
              <a:rPr lang="km-KH" sz="1800" b="0" i="0" u="none" strike="noStrike" baseline="0" dirty="0" smtClean="0">
                <a:latin typeface="Khmer OS Siemreap" pitchFamily="2" charset="0"/>
                <a:cs typeface="Khmer OS Siemreap" pitchFamily="2" charset="0"/>
              </a:rPr>
              <a:t>ពិគ្រោះជំងឺក្រៅ</a:t>
            </a:r>
            <a:r>
              <a:rPr lang="fr-FR" sz="1800" kern="12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= 1,112</a:t>
            </a:r>
            <a:endParaRPr lang="fr-FR" sz="1800" kern="1200" dirty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</c:rich>
      </c:tx>
      <c:layout>
        <c:manualLayout>
          <c:xMode val="edge"/>
          <c:yMode val="edge"/>
          <c:x val="0.32422645205355882"/>
          <c:y val="7.2105511190363514E-2"/>
        </c:manualLayout>
      </c:layout>
      <c:overlay val="1"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7019908580922548E-2"/>
          <c:y val="0.24725892959032358"/>
          <c:w val="0.87498189462429243"/>
          <c:h val="0.66740119441591561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Nombre de consultations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4.4272131852837529E-3"/>
                  <c:y val="-0.11206892616683783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44C-4D8C-92EF-FE07B03FE83E}"/>
                </c:ext>
              </c:extLst>
            </c:dLbl>
            <c:dLbl>
              <c:idx val="1"/>
              <c:layout>
                <c:manualLayout>
                  <c:x val="-2.3561874418221992E-2"/>
                  <c:y val="2.8319829586519146E-3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44C-4D8C-92EF-FE07B03FE83E}"/>
                </c:ext>
              </c:extLst>
            </c:dLbl>
            <c:dLbl>
              <c:idx val="2"/>
              <c:layout>
                <c:manualLayout>
                  <c:x val="-1.1588175990150339E-2"/>
                  <c:y val="2.0781315379055965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44C-4D8C-92EF-FE07B03FE83E}"/>
                </c:ext>
              </c:extLst>
            </c:dLbl>
            <c:dLbl>
              <c:idx val="3"/>
              <c:layout>
                <c:manualLayout>
                  <c:x val="4.1952454545724914E-4"/>
                  <c:y val="1.7782722811822443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44C-4D8C-92EF-FE07B03FE83E}"/>
                </c:ext>
              </c:extLst>
            </c:dLbl>
            <c:dLbl>
              <c:idx val="4"/>
              <c:layout>
                <c:manualLayout>
                  <c:x val="-2.0109123964943142E-2"/>
                  <c:y val="-4.8647533188786167E-2"/>
                </c:manualLayout>
              </c:layout>
              <c:dLblPos val="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44C-4D8C-92EF-FE07B03FE83E}"/>
                </c:ext>
              </c:extLst>
            </c:dLbl>
            <c:dLbl>
              <c:idx val="5"/>
              <c:layout>
                <c:manualLayout>
                  <c:x val="2.5179403248143041E-3"/>
                  <c:y val="-0.1235632183908046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44C-4D8C-92EF-FE07B03FE83E}"/>
                </c:ext>
              </c:extLst>
            </c:dLbl>
            <c:dLbl>
              <c:idx val="6"/>
              <c:layout>
                <c:manualLayout>
                  <c:x val="-2.4904610705608208E-2"/>
                  <c:y val="4.0853779147171844E-2"/>
                </c:manualLayout>
              </c:layout>
              <c:dLblPos val="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44C-4D8C-92EF-FE07B03FE83E}"/>
                </c:ext>
              </c:extLst>
            </c:dLbl>
            <c:dLbl>
              <c:idx val="7"/>
              <c:layout>
                <c:manualLayout>
                  <c:x val="-1.2904543296182288E-2"/>
                  <c:y val="-0.1091954022988513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44C-4D8C-92EF-FE07B03FE83E}"/>
                </c:ext>
              </c:extLst>
            </c:dLbl>
            <c:dLbl>
              <c:idx val="8"/>
              <c:layout>
                <c:manualLayout>
                  <c:x val="1.7520701137335996E-2"/>
                  <c:y val="8.6206896551724223E-3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44C-4D8C-92EF-FE07B03FE83E}"/>
                </c:ext>
              </c:extLst>
            </c:dLbl>
            <c:dLbl>
              <c:idx val="9"/>
              <c:layout>
                <c:manualLayout>
                  <c:x val="-9.9668801628928945E-3"/>
                  <c:y val="-0.11206896551724138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44C-4D8C-92EF-FE07B03FE83E}"/>
                </c:ext>
              </c:extLst>
            </c:dLbl>
            <c:dLbl>
              <c:idx val="10"/>
              <c:layout>
                <c:manualLayout>
                  <c:x val="8.8127911368500768E-3"/>
                  <c:y val="-0.10919540229885125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44C-4D8C-92EF-FE07B03FE83E}"/>
                </c:ext>
              </c:extLst>
            </c:dLbl>
            <c:dLbl>
              <c:idx val="11"/>
              <c:layout>
                <c:manualLayout>
                  <c:x val="-8.8127911368500768E-3"/>
                  <c:y val="8.6206896551724223E-3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44C-4D8C-92EF-FE07B03FE8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173</c:v>
                </c:pt>
                <c:pt idx="1">
                  <c:v>185</c:v>
                </c:pt>
                <c:pt idx="2">
                  <c:v>192</c:v>
                </c:pt>
                <c:pt idx="3">
                  <c:v>164</c:v>
                </c:pt>
                <c:pt idx="4">
                  <c:v>194</c:v>
                </c:pt>
                <c:pt idx="5">
                  <c:v>204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A44C-4D8C-92EF-FE07B03FE83E}"/>
            </c:ext>
          </c:extLst>
        </c:ser>
        <c:dLbls>
          <c:showVal val="1"/>
        </c:dLbls>
        <c:marker val="1"/>
        <c:axId val="178067328"/>
        <c:axId val="178068864"/>
      </c:lineChart>
      <c:catAx>
        <c:axId val="178067328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068864"/>
        <c:crossesAt val="30"/>
        <c:auto val="1"/>
        <c:lblAlgn val="ctr"/>
        <c:lblOffset val="100"/>
      </c:catAx>
      <c:valAx>
        <c:axId val="178068864"/>
        <c:scaling>
          <c:orientation val="minMax"/>
          <c:max val="300"/>
          <c:min val="5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067328"/>
        <c:crosses val="autoZero"/>
        <c:crossBetween val="between"/>
        <c:minorUnit val="10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km-KH" sz="1800" b="1" dirty="0" smtClean="0">
                <a:latin typeface="Khmer OS Siemreap" pitchFamily="2" charset="0"/>
                <a:cs typeface="Khmer OS Siemreap" pitchFamily="2" charset="0"/>
              </a:rPr>
              <a:t>អ្នកជំងឺដែលបានបន្តការតាមដាន </a:t>
            </a:r>
            <a:r>
              <a:rPr lang="en-US" sz="2000" kern="12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= </a:t>
            </a:r>
            <a:r>
              <a:rPr lang="km-KH" sz="2000" kern="12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628</a:t>
            </a:r>
            <a:endParaRPr lang="en-US" sz="2000" kern="1200" dirty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</c:rich>
      </c:tx>
      <c:layout>
        <c:manualLayout>
          <c:xMode val="edge"/>
          <c:yMode val="edge"/>
          <c:x val="0.34227046271993788"/>
          <c:y val="2.7753777399446691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0789588801399827E-2"/>
          <c:y val="0.14062233431758531"/>
          <c:w val="0.9114326334208227"/>
          <c:h val="0.62755351870078735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Nombre de patients suivis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3.2675289312457452E-2"/>
                  <c:y val="-2.6881720430107652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67-48D5-B9E0-35CDFB3E2EDA}"/>
                </c:ext>
              </c:extLst>
            </c:dLbl>
            <c:dLbl>
              <c:idx val="1"/>
              <c:layout>
                <c:manualLayout>
                  <c:x val="0"/>
                  <c:y val="1.3513513513513561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67-48D5-B9E0-35CDFB3E2EDA}"/>
                </c:ext>
              </c:extLst>
            </c:dLbl>
            <c:dLbl>
              <c:idx val="4"/>
              <c:layout>
                <c:manualLayout>
                  <c:x val="4.0844111640571824E-3"/>
                  <c:y val="1.0752688172043012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67-48D5-B9E0-35CDFB3E2EDA}"/>
                </c:ext>
              </c:extLst>
            </c:dLbl>
            <c:dLbl>
              <c:idx val="5"/>
              <c:layout>
                <c:manualLayout>
                  <c:x val="2.7229407760381292E-3"/>
                  <c:y val="2.6881720430108206E-3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67-48D5-B9E0-35CDFB3E2EDA}"/>
                </c:ext>
              </c:extLst>
            </c:dLbl>
            <c:dLbl>
              <c:idx val="6"/>
              <c:layout>
                <c:manualLayout>
                  <c:x val="3.4722222222222314E-2"/>
                  <c:y val="-6.5104166666666671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367-48D5-B9E0-35CDFB3E2EDA}"/>
                </c:ext>
              </c:extLst>
            </c:dLbl>
            <c:dLbl>
              <c:idx val="9"/>
              <c:layout>
                <c:manualLayout>
                  <c:x val="1.2253233492171518E-2"/>
                  <c:y val="0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67-48D5-B9E0-35CDFB3E2ED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94</c:v>
                </c:pt>
                <c:pt idx="1">
                  <c:v>93</c:v>
                </c:pt>
                <c:pt idx="2">
                  <c:v>109</c:v>
                </c:pt>
                <c:pt idx="3">
                  <c:v>102</c:v>
                </c:pt>
                <c:pt idx="4">
                  <c:v>114</c:v>
                </c:pt>
                <c:pt idx="5">
                  <c:v>116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367-48D5-B9E0-35CDFB3E2EDA}"/>
            </c:ext>
          </c:extLst>
        </c:ser>
        <c:dLbls>
          <c:showVal val="1"/>
        </c:dLbls>
        <c:marker val="1"/>
        <c:axId val="178220416"/>
        <c:axId val="178234496"/>
      </c:lineChart>
      <c:catAx>
        <c:axId val="178220416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234496"/>
        <c:crosses val="autoZero"/>
        <c:auto val="1"/>
        <c:lblAlgn val="ctr"/>
        <c:lblOffset val="100"/>
      </c:catAx>
      <c:valAx>
        <c:axId val="178234496"/>
        <c:scaling>
          <c:orientation val="minMax"/>
          <c:max val="150"/>
          <c:min val="3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220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km-KH" sz="1800" b="1" dirty="0" smtClean="0">
                <a:latin typeface="Khmer OS Siemreap" pitchFamily="2" charset="0"/>
                <a:cs typeface="Khmer OS Siemreap" pitchFamily="2" charset="0"/>
              </a:rPr>
              <a:t>អ្នកជំងឺថ្មីដែលដាក់បញ្ចូល</a:t>
            </a:r>
            <a:r>
              <a:rPr lang="en-US" sz="1800" b="1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en-US" sz="2000" b="0" i="0" u="none" strike="noStrike" kern="1200" spc="0" baseline="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= 183</a:t>
            </a:r>
            <a:endParaRPr lang="en-US" sz="2000" b="0" i="0" u="none" strike="noStrike" kern="1200" spc="0" baseline="0" dirty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4873956786715481E-2"/>
          <c:y val="0.19794609327680246"/>
          <c:w val="0.9114326334208227"/>
          <c:h val="0.56635425780110815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Nombre de nouveaux patients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2.9952348536419402E-2"/>
                  <c:y val="-3.333333333333334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093-4573-8DD2-B90D5897C287}"/>
                </c:ext>
              </c:extLst>
            </c:dLbl>
            <c:dLbl>
              <c:idx val="1"/>
              <c:layout>
                <c:manualLayout>
                  <c:x val="-2.7229407760381279E-3"/>
                  <c:y val="-9.7364627498485734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093-4573-8DD2-B90D5897C287}"/>
                </c:ext>
              </c:extLst>
            </c:dLbl>
            <c:dLbl>
              <c:idx val="2"/>
              <c:layout>
                <c:manualLayout>
                  <c:x val="3.1313818924438401E-2"/>
                  <c:y val="-6.6666868564506362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093-4573-8DD2-B90D5897C287}"/>
                </c:ext>
              </c:extLst>
            </c:dLbl>
            <c:dLbl>
              <c:idx val="3"/>
              <c:layout>
                <c:manualLayout>
                  <c:x val="3.1446540880503736E-3"/>
                  <c:y val="1.8518518518518583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93-4573-8DD2-B90D5897C287}"/>
                </c:ext>
              </c:extLst>
            </c:dLbl>
            <c:dLbl>
              <c:idx val="5"/>
              <c:layout>
                <c:manualLayout>
                  <c:x val="4.5372340710644714E-3"/>
                  <c:y val="-0.11018514031899856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093-4573-8DD2-B90D5897C287}"/>
                </c:ext>
              </c:extLst>
            </c:dLbl>
            <c:dLbl>
              <c:idx val="6"/>
              <c:layout>
                <c:manualLayout>
                  <c:x val="2.9952348536419413E-2"/>
                  <c:y val="-0.11282051282051286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093-4573-8DD2-B90D5897C287}"/>
                </c:ext>
              </c:extLst>
            </c:dLbl>
            <c:dLbl>
              <c:idx val="7"/>
              <c:layout>
                <c:manualLayout>
                  <c:x val="9.2592592592594149E-3"/>
                  <c:y val="2.3148148148148077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093-4573-8DD2-B90D5897C287}"/>
                </c:ext>
              </c:extLst>
            </c:dLbl>
            <c:dLbl>
              <c:idx val="8"/>
              <c:layout>
                <c:manualLayout>
                  <c:x val="1.3614703880190506E-2"/>
                  <c:y val="1.0256410256410263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093-4573-8DD2-B90D5897C287}"/>
                </c:ext>
              </c:extLst>
            </c:dLbl>
            <c:dLbl>
              <c:idx val="9"/>
              <c:layout>
                <c:manualLayout>
                  <c:x val="-1.3614703880190605E-3"/>
                  <c:y val="-0.11025641025641029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093-4573-8DD2-B90D5897C287}"/>
                </c:ext>
              </c:extLst>
            </c:dLbl>
            <c:dLbl>
              <c:idx val="11"/>
              <c:layout>
                <c:manualLayout>
                  <c:x val="0"/>
                  <c:y val="1.282051282051282E-2"/>
                </c:manualLayout>
              </c:layout>
              <c:dLblPos val="b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093-4573-8DD2-B90D5897C28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29</c:v>
                </c:pt>
                <c:pt idx="1">
                  <c:v>29</c:v>
                </c:pt>
                <c:pt idx="2">
                  <c:v>32</c:v>
                </c:pt>
                <c:pt idx="3">
                  <c:v>23</c:v>
                </c:pt>
                <c:pt idx="4">
                  <c:v>36</c:v>
                </c:pt>
                <c:pt idx="5">
                  <c:v>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0093-4573-8DD2-B90D5897C287}"/>
            </c:ext>
          </c:extLst>
        </c:ser>
        <c:dLbls>
          <c:showVal val="1"/>
        </c:dLbls>
        <c:marker val="1"/>
        <c:axId val="176936064"/>
        <c:axId val="176937600"/>
      </c:lineChart>
      <c:catAx>
        <c:axId val="1769360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6937600"/>
        <c:crosses val="autoZero"/>
        <c:auto val="1"/>
        <c:lblAlgn val="ctr"/>
        <c:lblOffset val="100"/>
      </c:catAx>
      <c:valAx>
        <c:axId val="176937600"/>
        <c:scaling>
          <c:orientation val="minMax"/>
          <c:max val="40"/>
          <c:min val="5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6936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10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0.77252</cdr:x>
      <cdr:y>0.05317</cdr:y>
    </cdr:from>
    <cdr:to>
      <cdr:x>0.9498</cdr:x>
      <cdr:y>0.17258</cdr:y>
    </cdr:to>
    <cdr:sp macro="" textlink="">
      <cdr:nvSpPr>
        <cdr:cNvPr id="2" name="Oval 1"/>
        <cdr:cNvSpPr/>
      </cdr:nvSpPr>
      <cdr:spPr>
        <a:xfrm xmlns:a="http://schemas.openxmlformats.org/drawingml/2006/main">
          <a:off x="6257939" y="271450"/>
          <a:ext cx="1436083" cy="609635"/>
        </a:xfrm>
        <a:prstGeom xmlns:a="http://schemas.openxmlformats.org/drawingml/2006/main" prst="ellipse">
          <a:avLst/>
        </a:prstGeom>
        <a:solidFill xmlns:a="http://schemas.openxmlformats.org/drawingml/2006/main">
          <a:srgbClr val="92D050"/>
        </a:solidFill>
        <a:ln xmlns:a="http://schemas.openxmlformats.org/drawingml/2006/main" w="3175">
          <a:solidFill>
            <a:srgbClr val="1C589A"/>
          </a:solidFill>
        </a:ln>
      </cdr:spPr>
      <cdr:style>
        <a:lnRef xmlns:a="http://schemas.openxmlformats.org/drawingml/2006/main" idx="2">
          <a:schemeClr val="accent6">
            <a:shade val="50000"/>
          </a:schemeClr>
        </a:lnRef>
        <a:fillRef xmlns:a="http://schemas.openxmlformats.org/drawingml/2006/main" idx="1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fr-FR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km-KH" sz="1231" dirty="0" smtClean="0">
              <a:solidFill>
                <a:schemeClr val="tx1"/>
              </a:solidFill>
              <a:latin typeface="Khmer OS Siemreap" pitchFamily="2" charset="0"/>
              <a:cs typeface="Khmer OS Siemreap" pitchFamily="2" charset="0"/>
            </a:rPr>
            <a:t>ការពិគ្រោះជំងឺក្រៅ</a:t>
          </a:r>
          <a:endParaRPr lang="fr-FR" sz="1231" dirty="0">
            <a:solidFill>
              <a:schemeClr val="tx1"/>
            </a:solidFill>
            <a:latin typeface="Khmer OS Siemreap" pitchFamily="2" charset="0"/>
            <a:cs typeface="Khmer OS Siemreap" pitchFamily="2" charset="0"/>
          </a:endParaRPr>
        </a:p>
      </cdr:txBody>
    </cdr:sp>
  </cdr:relSizeAnchor>
  <cdr:relSizeAnchor xmlns:cdr="http://schemas.openxmlformats.org/drawingml/2006/chartDrawing">
    <cdr:from>
      <cdr:x>0.78134</cdr:x>
      <cdr:y>0.43097</cdr:y>
    </cdr:from>
    <cdr:to>
      <cdr:x>0.95355</cdr:x>
      <cdr:y>0.55037</cdr:y>
    </cdr:to>
    <cdr:sp macro="" textlink="">
      <cdr:nvSpPr>
        <cdr:cNvPr id="3" name="Oval 2"/>
        <cdr:cNvSpPr/>
      </cdr:nvSpPr>
      <cdr:spPr>
        <a:xfrm xmlns:a="http://schemas.openxmlformats.org/drawingml/2006/main">
          <a:off x="6329377" y="2200276"/>
          <a:ext cx="1395012" cy="609584"/>
        </a:xfrm>
        <a:prstGeom xmlns:a="http://schemas.openxmlformats.org/drawingml/2006/main" prst="ellipse">
          <a:avLst/>
        </a:prstGeom>
        <a:solidFill xmlns:a="http://schemas.openxmlformats.org/drawingml/2006/main">
          <a:schemeClr val="tx2">
            <a:lumMod val="60000"/>
            <a:lumOff val="40000"/>
          </a:schemeClr>
        </a:solidFill>
        <a:ln xmlns:a="http://schemas.openxmlformats.org/drawingml/2006/main" w="3175">
          <a:solidFill>
            <a:srgbClr val="1C589A"/>
          </a:solidFill>
        </a:ln>
      </cdr:spPr>
      <cdr:style>
        <a:lnRef xmlns:a="http://schemas.openxmlformats.org/drawingml/2006/main" idx="2">
          <a:schemeClr val="accent6">
            <a:shade val="50000"/>
          </a:schemeClr>
        </a:lnRef>
        <a:fillRef xmlns:a="http://schemas.openxmlformats.org/drawingml/2006/main" idx="1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fr-FR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km-KH" sz="1231" dirty="0" smtClean="0">
              <a:solidFill>
                <a:schemeClr val="tx1"/>
              </a:solidFill>
              <a:latin typeface="Khmer OS Siemreap" pitchFamily="2" charset="0"/>
              <a:cs typeface="Khmer OS Siemreap" pitchFamily="2" charset="0"/>
            </a:rPr>
            <a:t>អ្នកជំងឺបានពិនិត្យ</a:t>
          </a:r>
          <a:endParaRPr lang="fr-FR" sz="1231" dirty="0">
            <a:solidFill>
              <a:schemeClr val="tx1"/>
            </a:solidFill>
            <a:latin typeface="Khmer OS Siemreap" pitchFamily="2" charset="0"/>
            <a:cs typeface="Khmer OS Siemreap" pitchFamily="2" charset="0"/>
          </a:endParaRPr>
        </a:p>
      </cdr:txBody>
    </cdr:sp>
  </cdr:relSizeAnchor>
  <cdr:relSizeAnchor xmlns:cdr="http://schemas.openxmlformats.org/drawingml/2006/chartDrawing">
    <cdr:from>
      <cdr:x>0.78134</cdr:x>
      <cdr:y>0.5709</cdr:y>
    </cdr:from>
    <cdr:to>
      <cdr:x>0.94053</cdr:x>
      <cdr:y>0.67538</cdr:y>
    </cdr:to>
    <cdr:sp macro="" textlink="">
      <cdr:nvSpPr>
        <cdr:cNvPr id="4" name="Oval 3"/>
        <cdr:cNvSpPr/>
      </cdr:nvSpPr>
      <cdr:spPr>
        <a:xfrm xmlns:a="http://schemas.openxmlformats.org/drawingml/2006/main">
          <a:off x="6329377" y="2914656"/>
          <a:ext cx="1289542" cy="533412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5">
            <a:lumMod val="75000"/>
          </a:schemeClr>
        </a:solidFill>
        <a:ln xmlns:a="http://schemas.openxmlformats.org/drawingml/2006/main" w="3175">
          <a:solidFill>
            <a:srgbClr val="1C589A"/>
          </a:solidFill>
        </a:ln>
      </cdr:spPr>
      <cdr:style>
        <a:lnRef xmlns:a="http://schemas.openxmlformats.org/drawingml/2006/main" idx="2">
          <a:schemeClr val="accent6">
            <a:shade val="50000"/>
          </a:schemeClr>
        </a:lnRef>
        <a:fillRef xmlns:a="http://schemas.openxmlformats.org/drawingml/2006/main" idx="1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fr-FR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km-KH" sz="1200" dirty="0" smtClean="0">
              <a:latin typeface="Khmer OS Siemreap" pitchFamily="2" charset="0"/>
              <a:cs typeface="Khmer OS Siemreap" pitchFamily="2" charset="0"/>
            </a:rPr>
            <a:t>អ្នកជំងឺដាក់បញ្ចូល</a:t>
          </a:r>
          <a:endParaRPr lang="fr-FR" sz="1200" dirty="0">
            <a:latin typeface="Khmer OS Siemreap" pitchFamily="2" charset="0"/>
            <a:cs typeface="Khmer OS Siemreap" pitchFamily="2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B902EE-BB3C-45D9-B445-1FBFF4B18284}" type="datetimeFigureOut">
              <a:rPr lang="fr-FR" smtClean="0"/>
              <a:pPr/>
              <a:t>18/07/2018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556D9-37B2-4929-AAF9-0894C73704D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337937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EFDB7-98C5-47F3-89D9-A60F7D71779F}" type="datetimeFigureOut">
              <a:rPr lang="en-US" smtClean="0"/>
              <a:pPr/>
              <a:t>7/18/2018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2EFE87-8982-4E41-8C75-8D53D309CF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2EFE87-8982-4E41-8C75-8D53D309CF71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22C09-8907-40E1-B9F0-61D26926D4E2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7BB24-EB72-4FA2-B250-19D7ADAED4DF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860F-E6FF-4FF6-83BC-3273CE21BF1B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4F4A4-F53C-4DE5-9480-5CF9343D672B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F14DF-AFB7-4E17-AA7B-52BA2BCB0D5A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34CB7-59DF-4EC1-93AE-382878D4E8A1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7503E-4A36-442F-9C8C-33D258DAB1A8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BD838-D05C-4651-AFE7-4D9F818A5998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A06C1-8BD0-4E7C-8E91-CC3BB1BBF1A9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2DA7E-D1F9-4E0B-BE7E-1AD410700C07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C07C3-5CBC-48A6-93BE-EB719122DFF6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9B55-93F9-4D13-A9A7-8006F019AE4F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D3E3D-88FB-4E3B-9102-94BFC69A0597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CD917-877F-4296-A51F-D589DCA850E9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F41C5-7ED4-490F-BFC8-A09C9BA7612B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18BE5-9B67-4B37-B4A9-7DA4982AB0F2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80A90-77E6-4AAF-8F01-719B399AEE4D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3B2F-98EA-41F6-99D0-033BD3A48290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A8AAE-7C50-4C26-9D60-4A027042B6EF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4A89A-AE2E-4B2D-B480-450FFDFE9843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BF4B-A1AC-4877-948D-1544B00663BB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528D9-E6FF-49D2-810E-16C04FFC847A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D010D-8810-4C00-9C7C-FBF5D311D526}" type="datetime1">
              <a:rPr lang="fr-FR" smtClean="0"/>
              <a:pPr/>
              <a:t>18/07/2018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01500-D219-41DE-9292-ED55C84F5ED9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6572273"/>
            <a:ext cx="9144000" cy="284452"/>
          </a:xfrm>
          <a:prstGeom prst="rect">
            <a:avLst/>
          </a:prstGeom>
          <a:solidFill>
            <a:srgbClr val="1C589A"/>
          </a:solidFill>
          <a:ln>
            <a:solidFill>
              <a:srgbClr val="1C589A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km-KH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itchFamily="34" charset="0"/>
                <a:ea typeface="Calibri"/>
                <a:cs typeface="DaunPenh"/>
              </a:rPr>
              <a:t>អង្គការបំបាត់ការឈឺចាប់គ្មានព្រំដែន(</a:t>
            </a:r>
            <a:r>
              <a:rPr kumimoji="0" 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itchFamily="34" charset="0"/>
                <a:ea typeface="Calibri"/>
                <a:cs typeface="DaunPenh"/>
              </a:rPr>
              <a:t>DSF</a:t>
            </a:r>
            <a:r>
              <a:rPr kumimoji="0" lang="km-KH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itchFamily="34" charset="0"/>
                <a:ea typeface="Calibri"/>
                <a:cs typeface="DaunPenh"/>
              </a:rPr>
              <a:t>)</a:t>
            </a:r>
            <a:endParaRPr kumimoji="0" lang="fr-FR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itchFamily="34" charset="0"/>
              <a:ea typeface="Calibri"/>
              <a:cs typeface="DaunPenh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ED073-70C5-4567-BD37-B2E34DA8619B}" type="datetime1">
              <a:rPr lang="fr-FR" smtClean="0"/>
              <a:pPr/>
              <a:t>18/07/2018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7286F-81B3-4609-8DAD-3F197FBDE06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turn-on.fr/wp-content/uploads/2014/02/TurnOn2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19" t="5826" r="13518" b="6796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Imag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348" y="548945"/>
            <a:ext cx="3301652" cy="93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0" y="4038600"/>
            <a:ext cx="9144000" cy="1682270"/>
          </a:xfrm>
          <a:prstGeom prst="rect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1445356" y="4000504"/>
            <a:ext cx="6484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m-KH" sz="3600" b="1" dirty="0" smtClean="0">
                <a:solidFill>
                  <a:schemeClr val="bg1"/>
                </a:solidFill>
                <a:latin typeface="Khmer OS Siemreap" pitchFamily="2" charset="0"/>
                <a:ea typeface="Calibri"/>
                <a:cs typeface="Khmer OS Siemreap" pitchFamily="2" charset="0"/>
              </a:rPr>
              <a:t>អង្គការបំបាត់ការឈឺចាប់គ្មានព្រំដែន</a:t>
            </a:r>
          </a:p>
          <a:p>
            <a:pPr algn="ctr">
              <a:lnSpc>
                <a:spcPct val="150000"/>
              </a:lnSpc>
            </a:pPr>
            <a:r>
              <a:rPr lang="km-KH" sz="3600" b="1" dirty="0" smtClean="0">
                <a:solidFill>
                  <a:schemeClr val="bg1"/>
                </a:solidFill>
                <a:latin typeface="Khmer OS Siemreap" pitchFamily="2" charset="0"/>
                <a:ea typeface="Calibri"/>
                <a:cs typeface="Khmer OS Siemreap" pitchFamily="2" charset="0"/>
              </a:rPr>
              <a:t>ប្រចាំប្រទេសកម្ពុជា</a:t>
            </a:r>
            <a:endParaRPr lang="fr-FR" sz="3600" b="1" dirty="0" smtClean="0">
              <a:solidFill>
                <a:schemeClr val="bg1"/>
              </a:solidFill>
              <a:latin typeface="Khmer OS Siemreap" pitchFamily="2" charset="0"/>
              <a:ea typeface="Calibri"/>
              <a:cs typeface="Khmer OS Siemreap" pitchFamily="2" charset="0"/>
            </a:endParaRPr>
          </a:p>
        </p:txBody>
      </p:sp>
      <p:cxnSp>
        <p:nvCxnSpPr>
          <p:cNvPr id="10" name="Connecteur droit 9"/>
          <p:cNvCxnSpPr/>
          <p:nvPr/>
        </p:nvCxnSpPr>
        <p:spPr>
          <a:xfrm flipV="1">
            <a:off x="1382905" y="5741669"/>
            <a:ext cx="7761094" cy="1"/>
          </a:xfrm>
          <a:prstGeom prst="line">
            <a:avLst/>
          </a:prstGeom>
          <a:ln w="88900">
            <a:solidFill>
              <a:srgbClr val="FF9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 flipV="1">
            <a:off x="3626574" y="5855976"/>
            <a:ext cx="5526133" cy="1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</a:t>
            </a:fld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3703"/>
          <a:stretch>
            <a:fillRect/>
          </a:stretch>
        </p:blipFill>
        <p:spPr>
          <a:xfrm>
            <a:off x="0" y="0"/>
            <a:ext cx="4500562" cy="657227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2</a:t>
            </a:fld>
            <a:endParaRPr lang="fr-FR"/>
          </a:p>
        </p:txBody>
      </p:sp>
      <p:pic>
        <p:nvPicPr>
          <p:cNvPr id="6" name="Picture 5" descr="016.jpg"/>
          <p:cNvPicPr>
            <a:picLocks noChangeAspect="1"/>
          </p:cNvPicPr>
          <p:nvPr/>
        </p:nvPicPr>
        <p:blipFill>
          <a:blip r:embed="rId3" cstate="print"/>
          <a:srcRect l="6344" t="3448"/>
          <a:stretch>
            <a:fillRect/>
          </a:stretch>
        </p:blipFill>
        <p:spPr>
          <a:xfrm>
            <a:off x="4678068" y="214291"/>
            <a:ext cx="4469977" cy="6357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1385"/>
            <a:ext cx="4500562" cy="620950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3</a:t>
            </a:fld>
            <a:endParaRPr lang="fr-FR"/>
          </a:p>
        </p:txBody>
      </p:sp>
      <p:pic>
        <p:nvPicPr>
          <p:cNvPr id="6" name="Picture 5" descr="016.jpg"/>
          <p:cNvPicPr>
            <a:picLocks noChangeAspect="1"/>
          </p:cNvPicPr>
          <p:nvPr/>
        </p:nvPicPr>
        <p:blipFill>
          <a:blip r:embed="rId3" cstate="print"/>
          <a:srcRect r="1570"/>
          <a:stretch>
            <a:fillRect/>
          </a:stretch>
        </p:blipFill>
        <p:spPr>
          <a:xfrm>
            <a:off x="4451209" y="214290"/>
            <a:ext cx="4478509" cy="62481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km-KH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32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ប្រវត្តិអង្គការបំបាត់ការឈឺចាប់គ្មានព្រំដែន(</a:t>
            </a:r>
            <a:r>
              <a:rPr lang="en-US" sz="32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DSF</a:t>
            </a:r>
            <a:r>
              <a:rPr lang="km-KH" sz="32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)</a:t>
            </a:r>
            <a:r>
              <a:rPr lang="en-US" sz="32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32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endParaRPr lang="fr-FR" sz="3200" dirty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04800" y="1524000"/>
            <a:ext cx="8382000" cy="47244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1996 </a:t>
            </a:r>
            <a:r>
              <a:rPr lang="fr-FR" sz="28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: 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កម្មវិធីទទួលបន្ទុកព្យាបាលបំបាត់ការឈឺចាប់លើអវៈយវៈកំបុតចំពោះអ្នករងគ្រោះដោយសារគ្រាប់មីន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​</a:t>
            </a:r>
            <a:endParaRPr lang="fr-FR" sz="2400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2000: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​ 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ម្មវិធីថែទាំសម្រន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សម្រាប់អ្នកជម្ងឺ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អេដស៏</a:t>
            </a:r>
            <a:endParaRPr lang="fr-FR" sz="2400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2011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: 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400" b="1" dirty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​ </a:t>
            </a:r>
            <a:r>
              <a:rPr lang="km-KH" sz="2400" dirty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ម្មវិធីថែទាំសម្រន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​សម្រាប់អ្នកជម្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ងឺ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មហារីក</a:t>
            </a:r>
            <a:endParaRPr lang="fr-FR" sz="2400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endParaRPr lang="km-KH" sz="2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ចាប់ពី </a:t>
            </a: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2016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: </a:t>
            </a:r>
            <a:r>
              <a:rPr lang="fr-FR" sz="24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បង្កើត</a:t>
            </a: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បណ្តាញទំនាក់ទំនងថ្នាក់ជាតិក្នុងការថែទាំសម្រន់តាមផ្ទះ</a:t>
            </a:r>
            <a:endParaRPr lang="fr-FR" sz="2400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endParaRPr lang="fr-FR" sz="2400" dirty="0">
              <a:latin typeface="Century Gothic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4</a:t>
            </a:fld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3200"/>
            <a:ext cx="8229600" cy="1296974"/>
          </a:xfr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r>
              <a:rPr lang="km-KH" sz="3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បរិបទនិងបញ្ហាប្រឈមនឹងសុខភាពសាធារណៈនៅក្នុងប្រទេសកម្ពុជា </a:t>
            </a:r>
            <a:r>
              <a:rPr lang="en-US" sz="3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(WHO)</a:t>
            </a:r>
            <a:r>
              <a:rPr lang="km-KH" sz="31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/>
            </a:r>
            <a:br>
              <a:rPr lang="en-US" sz="28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</a:br>
            <a:endParaRPr lang="fr-FR" sz="2800" dirty="0">
              <a:solidFill>
                <a:srgbClr val="FF0000"/>
              </a:solidFill>
              <a:latin typeface="Khmer OS Siemreap" pitchFamily="2" charset="0"/>
              <a:ea typeface="+mn-ea"/>
              <a:cs typeface="Khmer OS Siemreap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8305800" cy="4929222"/>
          </a:xfrm>
        </p:spPr>
        <p:txBody>
          <a:bodyPr>
            <a:normAutofit fontScale="62500" lnSpcReduction="20000"/>
          </a:bodyPr>
          <a:lstStyle/>
          <a:p>
            <a:pPr marL="746125" indent="-352425"/>
            <a:endParaRPr lang="fr-FR" dirty="0" smtClean="0">
              <a:solidFill>
                <a:srgbClr val="1C589A"/>
              </a:solidFill>
              <a:latin typeface="Century Gothic" pitchFamily="34" charset="0"/>
            </a:endParaRPr>
          </a:p>
          <a:p>
            <a:pPr>
              <a:lnSpc>
                <a:spcPct val="170000"/>
              </a:lnSpc>
              <a:spcBef>
                <a:spcPts val="600"/>
              </a:spcBef>
            </a:pPr>
            <a:r>
              <a:rPr lang="en-US" dirty="0" smtClean="0">
                <a:solidFill>
                  <a:srgbClr val="1C589A"/>
                </a:solidFill>
                <a:latin typeface="Khmer OS "/>
                <a:cs typeface="Khmer OS Siemreap" pitchFamily="2" charset="0"/>
              </a:rPr>
              <a:t>90</a:t>
            </a:r>
            <a:r>
              <a:rPr lang="km-KH" dirty="0" smtClean="0">
                <a:solidFill>
                  <a:srgbClr val="1C589A"/>
                </a:solidFill>
                <a:latin typeface="Khmer OS "/>
                <a:cs typeface="Khmer OS Siemreap" pitchFamily="2" charset="0"/>
              </a:rPr>
              <a:t>%នែអ្នកជម្ងឺដែលមានការឈឺចាប់នៅដំណាក់កាលចុងក្រោយមិនបានទទួលការព្យាបាល</a:t>
            </a:r>
            <a:endParaRPr lang="fr-FR" dirty="0" smtClean="0">
              <a:solidFill>
                <a:srgbClr val="1C589A"/>
              </a:solidFill>
              <a:latin typeface="Khmer OS "/>
              <a:cs typeface="Khmer OS Siemreap" pitchFamily="2" charset="0"/>
            </a:endParaRPr>
          </a:p>
          <a:p>
            <a:pPr algn="just">
              <a:lnSpc>
                <a:spcPct val="170000"/>
              </a:lnSpc>
              <a:spcBef>
                <a:spcPts val="600"/>
              </a:spcBef>
            </a:pPr>
            <a:r>
              <a:rPr lang="km-KH" dirty="0" smtClean="0">
                <a:solidFill>
                  <a:srgbClr val="1C589A"/>
                </a:solidFill>
                <a:latin typeface="Khmer OS "/>
                <a:cs typeface="Khmer OS Siemreap" pitchFamily="2" charset="0"/>
              </a:rPr>
              <a:t>ជម្ងឺមិនឆ្លង</a:t>
            </a:r>
            <a:r>
              <a:rPr lang="fr-FR" dirty="0" smtClean="0">
                <a:solidFill>
                  <a:srgbClr val="1C589A"/>
                </a:solidFill>
                <a:latin typeface="Century Gothic" pitchFamily="34" charset="0"/>
              </a:rPr>
              <a:t> = 52% </a:t>
            </a:r>
            <a:r>
              <a:rPr lang="km-KH" dirty="0" smtClean="0">
                <a:solidFill>
                  <a:srgbClr val="1C589A"/>
                </a:solidFill>
                <a:latin typeface="Khmer OS "/>
                <a:cs typeface="Khmer OS Siemreap" pitchFamily="2" charset="0"/>
              </a:rPr>
              <a:t>នៃអ្នកស្លាប់ដែលបានចុះឈ្មោះ</a:t>
            </a:r>
            <a:r>
              <a:rPr lang="fr-FR" dirty="0" smtClean="0">
                <a:solidFill>
                  <a:srgbClr val="1C589A"/>
                </a:solidFill>
                <a:latin typeface="Century Gothic" pitchFamily="34" charset="0"/>
              </a:rPr>
              <a:t> (</a:t>
            </a:r>
            <a:r>
              <a:rPr lang="km-KH" dirty="0" smtClean="0">
                <a:solidFill>
                  <a:srgbClr val="1C589A"/>
                </a:solidFill>
                <a:latin typeface="Khmer OS "/>
                <a:cs typeface="Khmer OS Siemreap" pitchFamily="2" charset="0"/>
              </a:rPr>
              <a:t>ជម្ងឺមហារីកមាន</a:t>
            </a:r>
            <a:r>
              <a:rPr lang="fr-FR" dirty="0" smtClean="0">
                <a:solidFill>
                  <a:srgbClr val="1C589A"/>
                </a:solidFill>
                <a:latin typeface="Century Gothic" pitchFamily="34" charset="0"/>
              </a:rPr>
              <a:t>13%) </a:t>
            </a:r>
            <a:endParaRPr lang="fr-FR" b="1" i="1" dirty="0" smtClean="0">
              <a:solidFill>
                <a:srgbClr val="2886E7"/>
              </a:solidFill>
              <a:latin typeface="Century Gothic" pitchFamily="34" charset="0"/>
            </a:endParaRPr>
          </a:p>
          <a:p>
            <a:pPr marL="342900" lvl="1" indent="-342900">
              <a:lnSpc>
                <a:spcPct val="170000"/>
              </a:lnSpc>
              <a:buFont typeface="Arial" pitchFamily="34" charset="0"/>
              <a:buChar char="•"/>
            </a:pPr>
            <a:r>
              <a:rPr lang="fr-FR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15 000 </a:t>
            </a:r>
            <a:r>
              <a:rPr lang="km-KH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ករណីថ្មីៗ ជារៀងរាល់ឆ្នាំ</a:t>
            </a:r>
            <a:r>
              <a:rPr lang="fr-FR" sz="3200" dirty="0" smtClean="0">
                <a:solidFill>
                  <a:srgbClr val="1C589A"/>
                </a:solidFill>
                <a:latin typeface="Century Gothic" pitchFamily="34" charset="0"/>
              </a:rPr>
              <a:t>-  13,000 </a:t>
            </a:r>
            <a:r>
              <a:rPr lang="km-KH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បានស្លាប់</a:t>
            </a:r>
            <a:endParaRPr lang="fr-FR" sz="3200" dirty="0" smtClean="0">
              <a:solidFill>
                <a:srgbClr val="1C589A"/>
              </a:solidFill>
              <a:latin typeface="Century Gothic" pitchFamily="34" charset="0"/>
            </a:endParaRPr>
          </a:p>
          <a:p>
            <a:pPr marL="342900" lvl="1" indent="-342900">
              <a:lnSpc>
                <a:spcPct val="170000"/>
              </a:lnSpc>
              <a:buFont typeface="Arial" pitchFamily="34" charset="0"/>
              <a:buChar char="•"/>
            </a:pPr>
            <a:r>
              <a:rPr lang="fr-FR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25 000 </a:t>
            </a:r>
            <a:r>
              <a:rPr lang="km-KH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នាក់ អាចស្លាប់នៅក្នុងឆ្នាំ</a:t>
            </a:r>
            <a:r>
              <a:rPr lang="fr-FR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 2030</a:t>
            </a:r>
            <a:endParaRPr lang="fr-FR" sz="3200" dirty="0" smtClean="0">
              <a:solidFill>
                <a:srgbClr val="1C589A"/>
              </a:solidFill>
              <a:latin typeface="Century Gothic" pitchFamily="34" charset="0"/>
            </a:endParaRPr>
          </a:p>
          <a:p>
            <a:pPr marL="342900" lvl="1" indent="-342900">
              <a:lnSpc>
                <a:spcPct val="170000"/>
              </a:lnSpc>
              <a:buFont typeface="Arial" pitchFamily="34" charset="0"/>
              <a:buChar char="•"/>
            </a:pPr>
            <a:r>
              <a:rPr lang="km-KH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ក្នុងឆ្នាំ</a:t>
            </a:r>
            <a:r>
              <a:rPr lang="fr-FR" sz="3200" dirty="0" smtClean="0">
                <a:solidFill>
                  <a:srgbClr val="1C589A"/>
                </a:solidFill>
                <a:latin typeface="Century Gothic" pitchFamily="34" charset="0"/>
              </a:rPr>
              <a:t> 2030,</a:t>
            </a:r>
            <a:r>
              <a:rPr lang="km-KH" sz="3200" dirty="0" smtClean="0">
                <a:solidFill>
                  <a:srgbClr val="1C589A"/>
                </a:solidFill>
                <a:latin typeface="Century Gothic" pitchFamily="34" charset="0"/>
              </a:rPr>
              <a:t>​</a:t>
            </a:r>
            <a:r>
              <a:rPr lang="km-KH" sz="3200" dirty="0" smtClean="0">
                <a:solidFill>
                  <a:srgbClr val="1C589A"/>
                </a:solidFill>
                <a:latin typeface="Khmer OS "/>
                <a:cs typeface="Khmer OS Siemreap" pitchFamily="2" charset="0"/>
              </a:rPr>
              <a:t> ជម្ងឺមហារីក</a:t>
            </a:r>
            <a:r>
              <a:rPr lang="fr-FR" sz="3200" dirty="0" smtClean="0">
                <a:solidFill>
                  <a:srgbClr val="1C589A"/>
                </a:solidFill>
                <a:latin typeface="Century Gothic" pitchFamily="34" charset="0"/>
              </a:rPr>
              <a:t> </a:t>
            </a:r>
            <a:r>
              <a:rPr lang="km-KH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នឹងក្លាយទៅជាបុព្វហេតុឈានមុខគេទីពីរនៃការស្លាប់នៅក្នុងប្រទេស</a:t>
            </a:r>
            <a:endParaRPr lang="fr-FR" sz="3200" dirty="0" smtClean="0">
              <a:solidFill>
                <a:srgbClr val="1C589A"/>
              </a:solidFill>
              <a:latin typeface="Century Gothic" pitchFamily="34" charset="0"/>
            </a:endParaRPr>
          </a:p>
          <a:p>
            <a:pPr marL="342900" lvl="1" indent="-342900">
              <a:lnSpc>
                <a:spcPct val="17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&gt; </a:t>
            </a:r>
            <a:r>
              <a:rPr lang="fr-FR" sz="32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60% </a:t>
            </a:r>
            <a:r>
              <a:rPr lang="km-KH" sz="32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នៃអ្នកជម្ងឺដែលបានធ្វើរោគវិនិច្ឆ័យឃើញថាមានជម្ងឺមហារីក ត្រូវការចាំបាច់ការថែទាំសម្រន់</a:t>
            </a:r>
            <a:endParaRPr lang="fr-FR" sz="32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5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736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231934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km-KH" sz="24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ការថែទាំសម្រន់គឺសំដៅទៅលើការលើកកំពស់គុណភាពជីវិតរបស់អ្នកជំងឺដែលប្រឈមការបាត់បង់ជីវិត។ គោលបំណងចំបងមិនមែនដើម្បីព្យាបាលអោយជាសះស្បើយនោះទេ ប៉ុន្តែដើម្បីការពារនិងកាត់បន្ថយការឈឺចាប់ និងដោះស្រាយរាល់បញ្ហាផ្លូវកាយ និងបញ្ហាផ្លូវចិត្ត។</a:t>
            </a:r>
            <a:endParaRPr lang="fr-FR" sz="2400" dirty="0" smtClean="0">
              <a:solidFill>
                <a:srgbClr val="1B589A"/>
              </a:solidFill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pPr marL="911225" indent="3175">
              <a:buNone/>
            </a:pPr>
            <a:endParaRPr lang="en-US" sz="2400" dirty="0" smtClean="0">
              <a:solidFill>
                <a:schemeClr val="tx2"/>
              </a:solidFill>
              <a:latin typeface="Century Gothic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2490" y="4562492"/>
            <a:ext cx="7848600" cy="12954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1C589A"/>
            </a:solidFill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m-KH" sz="28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ការថែទាំសម្រន់</a:t>
            </a:r>
            <a:r>
              <a:rPr lang="km-KH" altLang="ja-JP" sz="28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ផ្តោតសំខាន់លើៈ</a:t>
            </a:r>
          </a:p>
          <a:p>
            <a:pPr algn="ctr">
              <a:lnSpc>
                <a:spcPct val="150000"/>
              </a:lnSpc>
            </a:pPr>
            <a:r>
              <a:rPr lang="km-KH" altLang="ja-JP" sz="28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«គុណភាពជីវិតជាជាងបរិមាណនៃជីវិត</a:t>
            </a:r>
            <a:r>
              <a:rPr lang="km-KH" altLang="ja-JP" sz="2800" dirty="0" smtClean="0">
                <a:solidFill>
                  <a:schemeClr val="bg1"/>
                </a:solidFill>
                <a:latin typeface="Khmer OS"/>
                <a:cs typeface="Khmer OS"/>
              </a:rPr>
              <a:t>»</a:t>
            </a:r>
            <a:endParaRPr lang="fr-FR" altLang="ja-JP" sz="2800" dirty="0" smtClean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980" y="500042"/>
            <a:ext cx="54073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3600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និយមន័យនៃការថែទាំសម្រន់</a:t>
            </a:r>
            <a:endParaRPr lang="fr-FR" sz="3600" dirty="0">
              <a:solidFill>
                <a:srgbClr val="1B589A"/>
              </a:solidFill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cxnSp>
        <p:nvCxnSpPr>
          <p:cNvPr id="20" name="Connecteur droit 19"/>
          <p:cNvCxnSpPr/>
          <p:nvPr/>
        </p:nvCxnSpPr>
        <p:spPr>
          <a:xfrm flipH="1">
            <a:off x="2" y="1337059"/>
            <a:ext cx="5105398" cy="0"/>
          </a:xfrm>
          <a:prstGeom prst="line">
            <a:avLst/>
          </a:prstGeom>
          <a:ln w="76200" cmpd="dbl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6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57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24000" y="1275148"/>
            <a:ext cx="4648200" cy="510778"/>
          </a:xfrm>
          <a:prstGeom prst="roundRect">
            <a:avLst/>
          </a:prstGeom>
          <a:noFill/>
          <a:ln>
            <a:solidFill>
              <a:srgbClr val="1C589A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1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1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1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អ្នកជម្ងឺ</a:t>
            </a:r>
            <a:r>
              <a:rPr lang="km-KH" sz="200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មិន</a:t>
            </a:r>
            <a:r>
              <a:rPr lang="km-KH" sz="200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ឆ្លង-ព្យាបាល</a:t>
            </a:r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មិនជា</a:t>
            </a:r>
            <a:endParaRPr lang="fr-FR" sz="2000" b="1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72" name="Title 1"/>
          <p:cNvSpPr>
            <a:spLocks noGrp="1"/>
          </p:cNvSpPr>
          <p:nvPr>
            <p:ph type="title"/>
          </p:nvPr>
        </p:nvSpPr>
        <p:spPr>
          <a:xfrm>
            <a:off x="357158" y="113485"/>
            <a:ext cx="8572560" cy="724717"/>
          </a:xfrm>
          <a:ln w="28575">
            <a:solidFill>
              <a:srgbClr val="1D1DF5"/>
            </a:solidFill>
          </a:ln>
        </p:spPr>
        <p:txBody>
          <a:bodyPr>
            <a:noAutofit/>
          </a:bodyPr>
          <a:lstStyle/>
          <a:p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  <a:t/>
            </a:r>
            <a:br>
              <a:rPr lang="km-KH" sz="100" dirty="0" smtClean="0">
                <a:latin typeface="Khmer OS" panose="02000500000000020004" pitchFamily="2" charset="0"/>
                <a:cs typeface="Khmer OS Muol Light" pitchFamily="2" charset="0"/>
              </a:rPr>
            </a:b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អន្តរាគមន៍របស់អង្គការបំបាត់ការឈឺចាប់គ្មានព្រំដែន</a:t>
            </a:r>
            <a:r>
              <a:rPr lang="en-US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(DSF)</a:t>
            </a:r>
            <a:endParaRPr lang="fr-FR" sz="2800" b="1" dirty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7</a:t>
            </a:fld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357290" y="1785926"/>
            <a:ext cx="6429420" cy="4285220"/>
            <a:chOff x="1571604" y="1515093"/>
            <a:chExt cx="6429420" cy="4285220"/>
          </a:xfrm>
        </p:grpSpPr>
        <p:sp>
          <p:nvSpPr>
            <p:cNvPr id="8" name="TextBox 7"/>
            <p:cNvSpPr txBox="1"/>
            <p:nvPr/>
          </p:nvSpPr>
          <p:spPr>
            <a:xfrm>
              <a:off x="3892126" y="2089438"/>
              <a:ext cx="2322948" cy="1328023"/>
            </a:xfrm>
            <a:prstGeom prst="roundRect">
              <a:avLst/>
            </a:prstGeom>
            <a:noFill/>
            <a:ln>
              <a:solidFill>
                <a:srgbClr val="1C589A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FontTx/>
                <a:buChar char="-"/>
              </a:pPr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សរីរាង្គដែលមិនអាចបំពេញមុខងារបាន</a:t>
              </a:r>
            </a:p>
            <a:p>
              <a:pPr marL="342900" indent="-342900">
                <a:lnSpc>
                  <a:spcPct val="150000"/>
                </a:lnSpc>
                <a:buFontTx/>
                <a:buChar char="-"/>
              </a:pPr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ជម្ងឺប្រព័ន្ធប្រសាទ</a:t>
              </a:r>
              <a:endParaRPr lang="fr-FR" sz="16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71604" y="2226734"/>
              <a:ext cx="1758455" cy="1055608"/>
            </a:xfrm>
            <a:prstGeom prst="roundRect">
              <a:avLst/>
            </a:prstGeom>
            <a:noFill/>
            <a:ln>
              <a:solidFill>
                <a:srgbClr val="1C589A"/>
              </a:solidFill>
              <a:prstDash val="solid"/>
            </a:ln>
          </p:spPr>
          <p:txBody>
            <a:bodyPr wrap="square" rtlCol="0">
              <a:spAutoFit/>
            </a:bodyPr>
            <a:lstStyle/>
            <a:p>
              <a:pPr algn="ctr"/>
              <a:endParaRPr lang="fr-FR" sz="2000" b="1" dirty="0" smtClean="0">
                <a:latin typeface="Helvetica"/>
              </a:endParaRPr>
            </a:p>
            <a:p>
              <a:pPr algn="ctr"/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ជម្ងឺមហារីក</a:t>
              </a:r>
              <a:endParaRPr lang="fr-FR" sz="16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endParaRPr>
            </a:p>
            <a:p>
              <a:pPr marL="277813"/>
              <a:endParaRPr lang="fr-FR" sz="1800" dirty="0">
                <a:latin typeface="Helvetica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57422" y="4872129"/>
              <a:ext cx="3214710" cy="919401"/>
            </a:xfrm>
            <a:prstGeom prst="roundRect">
              <a:avLst/>
            </a:prstGeom>
            <a:noFill/>
            <a:ln>
              <a:solidFill>
                <a:srgbClr val="1C589A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ការសំរេចចិត្តពីវេជ្ជបណ្ឌិតអោយ</a:t>
              </a:r>
              <a:r>
                <a:rPr lang="en-US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    </a:t>
              </a:r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អ្នកជម្ងឺចេញពីមន្ទីរពេទ្យ</a:t>
              </a:r>
              <a:endParaRPr lang="fr-FR" sz="1600" dirty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endParaRPr>
            </a:p>
          </p:txBody>
        </p:sp>
        <p:cxnSp>
          <p:nvCxnSpPr>
            <p:cNvPr id="11" name="Shape 10"/>
            <p:cNvCxnSpPr/>
            <p:nvPr/>
          </p:nvCxnSpPr>
          <p:spPr>
            <a:xfrm rot="10800000" flipV="1">
              <a:off x="2388932" y="1800845"/>
              <a:ext cx="1408965" cy="408957"/>
            </a:xfrm>
            <a:prstGeom prst="bentConnector2">
              <a:avLst/>
            </a:prstGeom>
            <a:ln w="38100">
              <a:solidFill>
                <a:srgbClr val="1C589A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3340696" y="2438400"/>
              <a:ext cx="54185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m-KH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រឺ</a:t>
              </a:r>
              <a:endParaRPr lang="fr-FR" dirty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2380408" y="3657600"/>
              <a:ext cx="2953593" cy="1588"/>
            </a:xfrm>
            <a:prstGeom prst="line">
              <a:avLst/>
            </a:prstGeom>
            <a:ln w="38100">
              <a:solidFill>
                <a:srgbClr val="1C58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3657855" y="1666902"/>
              <a:ext cx="303955" cy="337"/>
            </a:xfrm>
            <a:prstGeom prst="line">
              <a:avLst/>
            </a:prstGeom>
            <a:ln w="38100">
              <a:solidFill>
                <a:srgbClr val="1C58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788202" y="1800084"/>
              <a:ext cx="1476703" cy="2629"/>
            </a:xfrm>
            <a:prstGeom prst="line">
              <a:avLst/>
            </a:prstGeom>
            <a:ln w="38100">
              <a:solidFill>
                <a:srgbClr val="1C58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 rot="5400000">
              <a:off x="5096435" y="1944546"/>
              <a:ext cx="304800" cy="1588"/>
            </a:xfrm>
            <a:prstGeom prst="straightConnector1">
              <a:avLst/>
            </a:prstGeom>
            <a:ln w="28575">
              <a:solidFill>
                <a:srgbClr val="1C589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Down Arrow 60"/>
            <p:cNvSpPr/>
            <p:nvPr/>
          </p:nvSpPr>
          <p:spPr>
            <a:xfrm>
              <a:off x="3693724" y="4683354"/>
              <a:ext cx="128582" cy="18292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1" name="Straight Connector 90"/>
            <p:cNvCxnSpPr/>
            <p:nvPr/>
          </p:nvCxnSpPr>
          <p:spPr>
            <a:xfrm rot="5400000">
              <a:off x="2175667" y="3484375"/>
              <a:ext cx="375258" cy="2191"/>
            </a:xfrm>
            <a:prstGeom prst="line">
              <a:avLst/>
            </a:prstGeom>
            <a:ln w="28575">
              <a:solidFill>
                <a:srgbClr val="1C58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16200000" flipH="1">
              <a:off x="5199546" y="3543132"/>
              <a:ext cx="263861" cy="2469"/>
            </a:xfrm>
            <a:prstGeom prst="line">
              <a:avLst/>
            </a:prstGeom>
            <a:ln w="28575">
              <a:solidFill>
                <a:srgbClr val="1C58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357422" y="3880780"/>
              <a:ext cx="3214710" cy="783193"/>
            </a:xfrm>
            <a:prstGeom prst="roundRect">
              <a:avLst/>
            </a:prstGeom>
            <a:noFill/>
            <a:ln>
              <a:solidFill>
                <a:srgbClr val="1C589A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មិនអាចជាសះស្បើយ រឺស្ថានភាពជម្ងឺ</a:t>
              </a:r>
            </a:p>
            <a:p>
              <a:pPr algn="ctr"/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កាន់តែ​ពិបាកនិងធ្ងន់ធ្ងរ</a:t>
              </a:r>
              <a:endParaRPr lang="en-US" sz="16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endParaRPr>
            </a:p>
          </p:txBody>
        </p:sp>
        <p:sp>
          <p:nvSpPr>
            <p:cNvPr id="28" name="Down Arrow 27"/>
            <p:cNvSpPr/>
            <p:nvPr/>
          </p:nvSpPr>
          <p:spPr>
            <a:xfrm>
              <a:off x="3714744" y="3683222"/>
              <a:ext cx="128582" cy="18292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072166" y="4880912"/>
              <a:ext cx="1928858" cy="919401"/>
            </a:xfrm>
            <a:prstGeom prst="roundRect">
              <a:avLst/>
            </a:prstGeom>
            <a:noFill/>
            <a:ln>
              <a:solidFill>
                <a:srgbClr val="1C589A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m-KH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ថែទាំសម្រន់ដល់ផ្ទះដោយអង្គការ</a:t>
              </a:r>
              <a:r>
                <a:rPr lang="en-US" sz="1600" dirty="0" smtClean="0">
                  <a:solidFill>
                    <a:srgbClr val="1C589A"/>
                  </a:solidFill>
                  <a:latin typeface="Khmer OS Siemreap" pitchFamily="2" charset="0"/>
                  <a:cs typeface="Khmer OS Siemreap" pitchFamily="2" charset="0"/>
                </a:rPr>
                <a:t> DSF</a:t>
              </a:r>
              <a:endParaRPr lang="fr-FR" sz="1600" dirty="0">
                <a:solidFill>
                  <a:srgbClr val="1C589A"/>
                </a:solidFill>
                <a:latin typeface="Abadi MT Condensed Extra Bold" charset="0"/>
                <a:ea typeface="Abadi MT Condensed Extra Bold" charset="0"/>
                <a:cs typeface="Abadi MT Condensed Extra Bold" charset="0"/>
              </a:endParaRPr>
            </a:p>
          </p:txBody>
        </p:sp>
        <p:sp>
          <p:nvSpPr>
            <p:cNvPr id="31" name="Right Arrow 30"/>
            <p:cNvSpPr/>
            <p:nvPr/>
          </p:nvSpPr>
          <p:spPr>
            <a:xfrm>
              <a:off x="5643570" y="5214950"/>
              <a:ext cx="357190" cy="14287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03310-2BCE-4298-9DB5-DA7041DD57D7}" type="slidenum">
              <a:rPr lang="fr-FR" smtClean="0">
                <a:solidFill>
                  <a:schemeClr val="tx1"/>
                </a:solidFill>
              </a:rPr>
              <a:pPr/>
              <a:t>8</a:t>
            </a:fld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6833579" y="2590800"/>
            <a:ext cx="1201615" cy="2032194"/>
            <a:chOff x="8153400" y="230948"/>
            <a:chExt cx="1371600" cy="1854588"/>
          </a:xfrm>
        </p:grpSpPr>
        <p:sp>
          <p:nvSpPr>
            <p:cNvPr id="10" name="Rectangle 9"/>
            <p:cNvSpPr/>
            <p:nvPr/>
          </p:nvSpPr>
          <p:spPr>
            <a:xfrm>
              <a:off x="8153400" y="381000"/>
              <a:ext cx="1371600" cy="170453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latin typeface="Century Gothic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324850" y="185693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743950" y="185693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9163050" y="185693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324850" y="139973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743950" y="139973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9163050" y="139973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29600" y="230948"/>
              <a:ext cx="1219199" cy="6460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000" b="1" dirty="0" smtClean="0">
                  <a:solidFill>
                    <a:srgbClr val="FF8400"/>
                  </a:solidFill>
                  <a:latin typeface="Century Gothic" pitchFamily="34" charset="0"/>
                </a:rPr>
                <a:t>+</a:t>
              </a:r>
              <a:endParaRPr lang="fr-FR" sz="4000" b="1" dirty="0">
                <a:solidFill>
                  <a:srgbClr val="FF8400"/>
                </a:solidFill>
                <a:latin typeface="Century Gothic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319868" y="92495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738968" y="92495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158068" y="924956"/>
              <a:ext cx="199698" cy="2286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 34"/>
          <p:cNvGrpSpPr/>
          <p:nvPr/>
        </p:nvGrpSpPr>
        <p:grpSpPr>
          <a:xfrm>
            <a:off x="1084385" y="2570159"/>
            <a:ext cx="1468640" cy="2070158"/>
            <a:chOff x="1905002" y="304800"/>
            <a:chExt cx="1676400" cy="1889234"/>
          </a:xfrm>
        </p:grpSpPr>
        <p:sp>
          <p:nvSpPr>
            <p:cNvPr id="22" name="Rectangle 21"/>
            <p:cNvSpPr/>
            <p:nvPr/>
          </p:nvSpPr>
          <p:spPr>
            <a:xfrm>
              <a:off x="2086302" y="1066800"/>
              <a:ext cx="1295400" cy="762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latin typeface="Century Gothic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905002" y="304800"/>
              <a:ext cx="1676400" cy="762000"/>
            </a:xfrm>
            <a:prstGeom prst="triangle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24" name="Straight Connector 23"/>
            <p:cNvCxnSpPr/>
            <p:nvPr/>
          </p:nvCxnSpPr>
          <p:spPr>
            <a:xfrm rot="5400000">
              <a:off x="2429996" y="2002740"/>
              <a:ext cx="381000" cy="1588"/>
            </a:xfrm>
            <a:prstGeom prst="line">
              <a:avLst/>
            </a:prstGeom>
            <a:ln w="57150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5400000">
              <a:off x="2658596" y="2002740"/>
              <a:ext cx="381000" cy="1588"/>
            </a:xfrm>
            <a:prstGeom prst="line">
              <a:avLst/>
            </a:prstGeom>
            <a:ln w="57150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>
              <a:off x="2887196" y="2002740"/>
              <a:ext cx="381000" cy="1588"/>
            </a:xfrm>
            <a:prstGeom prst="line">
              <a:avLst/>
            </a:prstGeom>
            <a:ln w="57150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3115797" y="2002740"/>
              <a:ext cx="381000" cy="1588"/>
            </a:xfrm>
            <a:prstGeom prst="line">
              <a:avLst/>
            </a:prstGeom>
            <a:ln w="57150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1972796" y="2002740"/>
              <a:ext cx="381000" cy="1588"/>
            </a:xfrm>
            <a:prstGeom prst="line">
              <a:avLst/>
            </a:prstGeom>
            <a:ln w="57150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2201396" y="2002740"/>
              <a:ext cx="381000" cy="1588"/>
            </a:xfrm>
            <a:prstGeom prst="line">
              <a:avLst/>
            </a:prstGeom>
            <a:ln w="57150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0800000">
              <a:off x="2588171" y="1887647"/>
              <a:ext cx="304800" cy="1588"/>
            </a:xfrm>
            <a:prstGeom prst="line">
              <a:avLst/>
            </a:prstGeom>
            <a:ln w="28575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10800000">
              <a:off x="2588171" y="1996173"/>
              <a:ext cx="304800" cy="1588"/>
            </a:xfrm>
            <a:prstGeom prst="line">
              <a:avLst/>
            </a:prstGeom>
            <a:ln w="28575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10800000">
              <a:off x="2588171" y="2104698"/>
              <a:ext cx="304800" cy="1588"/>
            </a:xfrm>
            <a:prstGeom prst="line">
              <a:avLst/>
            </a:prstGeom>
            <a:ln w="28575">
              <a:solidFill>
                <a:srgbClr val="2886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/>
            <p:cNvSpPr/>
            <p:nvPr/>
          </p:nvSpPr>
          <p:spPr>
            <a:xfrm>
              <a:off x="2635470" y="1371600"/>
              <a:ext cx="199698" cy="457200"/>
            </a:xfrm>
            <a:prstGeom prst="rect">
              <a:avLst/>
            </a:prstGeom>
            <a:solidFill>
              <a:srgbClr val="FF8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75921" y="4783614"/>
            <a:ext cx="20694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altLang="fr-FR" sz="16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ការថែទាំតាមផ្ទះ</a:t>
            </a:r>
            <a:endParaRPr lang="fr-FR" altLang="fr-FR" sz="1600" b="1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745656" y="4732971"/>
            <a:ext cx="1401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altLang="fr-FR" sz="16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</a:t>
            </a:r>
            <a:endParaRPr lang="fr-FR" sz="1600" dirty="0">
              <a:solidFill>
                <a:srgbClr val="1C589A"/>
              </a:solidFill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3884849" y="2812579"/>
            <a:ext cx="1631935" cy="183694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rgbClr val="FF8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m-KH" sz="1600" dirty="0" smtClean="0">
                <a:latin typeface="Khmer OS Siemreap" pitchFamily="2" charset="0"/>
                <a:cs typeface="Khmer OS Siemreap" pitchFamily="2" charset="0"/>
              </a:rPr>
              <a:t>ទំនាក់ទំនងរវាងផ្ទះនិងមន្ទីរពេទ្យ</a:t>
            </a:r>
            <a:endParaRPr lang="fr-FR" sz="16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692775" y="4732965"/>
            <a:ext cx="20694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altLang="fr-FR" sz="16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ការសម្របសំរួល</a:t>
            </a:r>
            <a:endParaRPr lang="fr-FR" sz="1600" b="1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cxnSp>
        <p:nvCxnSpPr>
          <p:cNvPr id="41" name="Straight Arrow Connector 40"/>
          <p:cNvCxnSpPr>
            <a:endCxn id="38" idx="2"/>
          </p:cNvCxnSpPr>
          <p:nvPr/>
        </p:nvCxnSpPr>
        <p:spPr>
          <a:xfrm flipV="1">
            <a:off x="2637693" y="3731050"/>
            <a:ext cx="1247155" cy="2750"/>
          </a:xfrm>
          <a:prstGeom prst="straightConnector1">
            <a:avLst/>
          </a:prstGeom>
          <a:ln w="28575">
            <a:solidFill>
              <a:srgbClr val="1C589A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endCxn id="38" idx="6"/>
          </p:cNvCxnSpPr>
          <p:nvPr/>
        </p:nvCxnSpPr>
        <p:spPr>
          <a:xfrm rot="10800000">
            <a:off x="5516783" y="3731050"/>
            <a:ext cx="1048140" cy="2750"/>
          </a:xfrm>
          <a:prstGeom prst="straightConnector1">
            <a:avLst/>
          </a:prstGeom>
          <a:ln w="28575">
            <a:solidFill>
              <a:srgbClr val="1C589A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413390" y="481258"/>
            <a:ext cx="56826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m-KH" sz="4000" b="1" dirty="0" smtClean="0">
                <a:solidFill>
                  <a:srgbClr val="0070C0"/>
                </a:solidFill>
                <a:latin typeface="Khmer OS Siemreap" pitchFamily="2" charset="0"/>
                <a:ea typeface="Abadi MT Condensed Extra Bold" charset="0"/>
                <a:cs typeface="Khmer OS Siemreap" pitchFamily="2" charset="0"/>
              </a:rPr>
              <a:t>បន្តការថែទាំ</a:t>
            </a:r>
            <a:endParaRPr lang="fr-FR" sz="4000" dirty="0">
              <a:solidFill>
                <a:srgbClr val="1B589A"/>
              </a:solidFill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cxnSp>
        <p:nvCxnSpPr>
          <p:cNvPr id="42" name="Connecteur droit 41"/>
          <p:cNvCxnSpPr/>
          <p:nvPr/>
        </p:nvCxnSpPr>
        <p:spPr>
          <a:xfrm flipH="1">
            <a:off x="0" y="1611101"/>
            <a:ext cx="5562600" cy="0"/>
          </a:xfrm>
          <a:prstGeom prst="line">
            <a:avLst/>
          </a:prstGeom>
          <a:ln w="76200" cmpd="dbl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11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93421" y="1219190"/>
            <a:ext cx="193430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</a:t>
            </a:r>
            <a:endParaRPr lang="fr-FR" sz="1100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73607" y="1219190"/>
            <a:ext cx="193430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បន្ថែមពីលើមន្ទីរពេទ្យ</a:t>
            </a:r>
            <a:endParaRPr lang="fr-FR" sz="1400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58962" y="2743194"/>
            <a:ext cx="1230923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ជំនួយការបច្ចេកទេស</a:t>
            </a:r>
            <a:endParaRPr lang="fr-FR" sz="1400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906962" y="1260759"/>
            <a:ext cx="1230923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ការដាក់បញ្ចូលអ្នកជម្ងឺ</a:t>
            </a:r>
            <a:endParaRPr lang="fr-FR" sz="1400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493316" y="2743194"/>
            <a:ext cx="151813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ពិគ្រោះជម្ងឺក្រៅ  ការថែទាំសម្រន់</a:t>
            </a:r>
            <a:endParaRPr lang="fr-FR" sz="1400" dirty="0">
              <a:solidFill>
                <a:srgbClr val="1C589A"/>
              </a:solidFill>
              <a:latin typeface="Century Gothic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215207" y="2743190"/>
            <a:ext cx="1428760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ក្រុមថែទាំសម្រន់</a:t>
            </a:r>
          </a:p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ចល័តតាមផ្ទះ</a:t>
            </a:r>
            <a:endParaRPr lang="fr-FR" sz="14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cxnSp>
        <p:nvCxnSpPr>
          <p:cNvPr id="48" name="Straight Connector 47"/>
          <p:cNvCxnSpPr>
            <a:stCxn id="6" idx="2"/>
            <a:endCxn id="45" idx="0"/>
          </p:cNvCxnSpPr>
          <p:nvPr/>
        </p:nvCxnSpPr>
        <p:spPr>
          <a:xfrm flipH="1">
            <a:off x="6252385" y="2133590"/>
            <a:ext cx="788376" cy="60960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stCxn id="6" idx="2"/>
            <a:endCxn id="46" idx="0"/>
          </p:cNvCxnSpPr>
          <p:nvPr/>
        </p:nvCxnSpPr>
        <p:spPr>
          <a:xfrm rot="16200000" flipH="1">
            <a:off x="7180374" y="1993977"/>
            <a:ext cx="609600" cy="88882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762000" y="4357694"/>
            <a:ext cx="1809736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មន្ទីរពេទ្យខ្មែរ-សូវៀត</a:t>
            </a: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 អគារជម្ងឺមហារីក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2514" y="3581390"/>
            <a:ext cx="1799222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មន្ទីរពេទ្យកាល់ម៉ែត</a:t>
            </a:r>
            <a:r>
              <a:rPr lang="en-US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:</a:t>
            </a:r>
            <a:endParaRPr lang="km-KH" sz="14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អគារជម្ងឺមហារីក</a:t>
            </a: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អគារជម្ងឺទូទៅ</a:t>
            </a:r>
            <a:r>
              <a:rPr lang="en-US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&lt;</a:t>
            </a: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</a:t>
            </a:r>
            <a:r>
              <a:rPr lang="en-US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&gt;</a:t>
            </a:r>
            <a:endParaRPr lang="fr-FR" sz="1600" dirty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500430" y="3428993"/>
            <a:ext cx="164307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មន្ទីរពេទ្យកាល់ម៉ែត</a:t>
            </a:r>
          </a:p>
        </p:txBody>
      </p:sp>
      <p:cxnSp>
        <p:nvCxnSpPr>
          <p:cNvPr id="86" name="Straight Arrow Connector 85"/>
          <p:cNvCxnSpPr>
            <a:stCxn id="36" idx="3"/>
            <a:endCxn id="6" idx="1"/>
          </p:cNvCxnSpPr>
          <p:nvPr/>
        </p:nvCxnSpPr>
        <p:spPr>
          <a:xfrm>
            <a:off x="5137885" y="1522369"/>
            <a:ext cx="935722" cy="154021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5357818" y="3581400"/>
            <a:ext cx="1071570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អង្គការ</a:t>
            </a:r>
            <a:r>
              <a:rPr lang="en-US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DSF</a:t>
            </a:r>
            <a:endParaRPr lang="fr-FR" sz="1400" dirty="0">
              <a:solidFill>
                <a:schemeClr val="accent1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900184" y="4000504"/>
            <a:ext cx="124358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សមាគម </a:t>
            </a:r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CCHS</a:t>
            </a:r>
            <a:endParaRPr lang="fr-FR" sz="1400" dirty="0">
              <a:solidFill>
                <a:schemeClr val="accent1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7143768" y="3549851"/>
            <a:ext cx="100013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ភ្នំពេញ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500430" y="5241211"/>
            <a:ext cx="1643074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មន្ទីរពេទ្យព្រះកុសមៈ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 rot="16200000" flipH="1">
            <a:off x="3648928" y="2608163"/>
            <a:ext cx="1571631" cy="11238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5" idx="3"/>
            <a:endCxn id="36" idx="1"/>
          </p:cNvCxnSpPr>
          <p:nvPr/>
        </p:nvCxnSpPr>
        <p:spPr>
          <a:xfrm flipV="1">
            <a:off x="3027729" y="1522369"/>
            <a:ext cx="879233" cy="154021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3500430" y="4104609"/>
            <a:ext cx="1643074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មន្ទីរពេទ្យខ្មែរ-សូវៀត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764766" y="4929198"/>
            <a:ext cx="178535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មន្ទីរពេទ្យព្រះកុសមៈ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3500430" y="4453765"/>
            <a:ext cx="164307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សេវាសុខភាពព្រះសហគមន៍កាតូលិក</a:t>
            </a:r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(CCHS)</a:t>
            </a:r>
            <a:endParaRPr lang="fr-FR" sz="1400" dirty="0">
              <a:solidFill>
                <a:schemeClr val="accent1">
                  <a:lumMod val="75000"/>
                </a:schemeClr>
              </a:solidFill>
              <a:latin typeface="Century Gothic" pitchFamily="34" charset="0"/>
            </a:endParaRPr>
          </a:p>
        </p:txBody>
      </p:sp>
      <p:cxnSp>
        <p:nvCxnSpPr>
          <p:cNvPr id="73" name="Straight Connector 72"/>
          <p:cNvCxnSpPr>
            <a:stCxn id="5" idx="2"/>
            <a:endCxn id="5" idx="2"/>
          </p:cNvCxnSpPr>
          <p:nvPr/>
        </p:nvCxnSpPr>
        <p:spPr>
          <a:xfrm rot="5400000">
            <a:off x="2060575" y="2133590"/>
            <a:ext cx="1588" cy="158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rot="16200000" flipH="1">
            <a:off x="1392360" y="2438393"/>
            <a:ext cx="609600" cy="1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681372" y="3909771"/>
            <a:ext cx="1319784" cy="16004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ខេត្តកំពង់ចាម</a:t>
            </a: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ខេត្តកណ្តាល</a:t>
            </a: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ខេត្តតាកែវ</a:t>
            </a: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ខេត្តកំពត</a:t>
            </a: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ខេត្តសីហនុ</a:t>
            </a:r>
            <a:endParaRPr lang="fr-FR" sz="14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ខេត្តកំពង់ស្ពឺ</a:t>
            </a:r>
            <a:endParaRPr lang="en-US" sz="14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ខេត្តបាត់ដំបង</a:t>
            </a:r>
            <a:endParaRPr lang="fr-FR" sz="14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286380" y="5854755"/>
            <a:ext cx="1600200" cy="307777"/>
          </a:xfrm>
          <a:prstGeom prst="rect">
            <a:avLst/>
          </a:prstGeom>
          <a:noFill/>
          <a:ln w="19050">
            <a:solidFill>
              <a:srgbClr val="00B05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FF0000"/>
                </a:solidFill>
              </a:rPr>
              <a:t>ក្នុងពេលអនាគត</a:t>
            </a:r>
            <a:endParaRPr lang="fr-FR" sz="1400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500430" y="3772662"/>
            <a:ext cx="1643074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អង្គការ</a:t>
            </a:r>
            <a:r>
              <a:rPr lang="en-US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fr-FR" sz="1400" dirty="0" smtClean="0">
                <a:solidFill>
                  <a:srgbClr val="1C589A"/>
                </a:solidFill>
                <a:latin typeface="Century Gothic" pitchFamily="34" charset="0"/>
              </a:rPr>
              <a:t>MSF</a:t>
            </a:r>
            <a:endParaRPr lang="fr-FR" sz="1400" dirty="0">
              <a:solidFill>
                <a:srgbClr val="1C589A"/>
              </a:solidFill>
              <a:latin typeface="Century Gothic" pitchFamily="34" charset="0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6929454" y="5997631"/>
            <a:ext cx="440027" cy="2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itle 1"/>
          <p:cNvSpPr txBox="1">
            <a:spLocks/>
          </p:cNvSpPr>
          <p:nvPr/>
        </p:nvSpPr>
        <p:spPr>
          <a:xfrm>
            <a:off x="457200" y="228600"/>
            <a:ext cx="8229600" cy="6096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m-KH" sz="1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  <a:p>
            <a:endParaRPr lang="km-KH" sz="1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  <a:p>
            <a:endParaRPr lang="km-KH" sz="1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  <a:p>
            <a:endParaRPr lang="km-KH" sz="1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  <a:p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សកម្មភាពរបស់អង្គការ</a:t>
            </a:r>
            <a:r>
              <a:rPr lang="en-US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 DSF</a:t>
            </a: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endParaRPr lang="fr-FR" sz="2800" b="1" dirty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rot="5400000">
            <a:off x="5767398" y="3448047"/>
            <a:ext cx="323847" cy="1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>
            <a:off x="6429389" y="3643313"/>
            <a:ext cx="714380" cy="2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16200000" flipH="1">
            <a:off x="7374754" y="3412329"/>
            <a:ext cx="252409" cy="1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5400000">
            <a:off x="8215339" y="3590763"/>
            <a:ext cx="571504" cy="2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lide Number Placeholder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9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358082" y="5854755"/>
            <a:ext cx="1143008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ខេត្តសៀមរាប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rot="5400000">
            <a:off x="1338241" y="3420461"/>
            <a:ext cx="323849" cy="1"/>
          </a:xfrm>
          <a:prstGeom prst="straightConnector1">
            <a:avLst/>
          </a:prstGeom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xmlns="" val="4171521902"/>
              </p:ext>
            </p:extLst>
          </p:nvPr>
        </p:nvGraphicFramePr>
        <p:xfrm>
          <a:off x="571500" y="1460500"/>
          <a:ext cx="8001000" cy="2730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xmlns="" val="3017791400"/>
              </p:ext>
            </p:extLst>
          </p:nvPr>
        </p:nvGraphicFramePr>
        <p:xfrm>
          <a:off x="4419600" y="4191000"/>
          <a:ext cx="4152900" cy="1841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120450353"/>
              </p:ext>
            </p:extLst>
          </p:nvPr>
        </p:nvGraphicFramePr>
        <p:xfrm>
          <a:off x="571472" y="4143380"/>
          <a:ext cx="4214814" cy="2095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457200" y="228600"/>
            <a:ext cx="8229600" cy="842946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រោគវិនិច្ឆ័យអ្នកជំងឺ</a:t>
            </a:r>
            <a:endParaRPr lang="fr-FR" sz="28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10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127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xmlns="" val="1369301840"/>
              </p:ext>
            </p:extLst>
          </p:nvPr>
        </p:nvGraphicFramePr>
        <p:xfrm>
          <a:off x="889000" y="1460500"/>
          <a:ext cx="7326338" cy="239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xmlns="" val="2034887171"/>
              </p:ext>
            </p:extLst>
          </p:nvPr>
        </p:nvGraphicFramePr>
        <p:xfrm>
          <a:off x="571472" y="3929066"/>
          <a:ext cx="4191000" cy="2120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xmlns="" val="3529593657"/>
              </p:ext>
            </p:extLst>
          </p:nvPr>
        </p:nvGraphicFramePr>
        <p:xfrm>
          <a:off x="4143372" y="3714752"/>
          <a:ext cx="406400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457200" y="228600"/>
            <a:ext cx="8229600" cy="842946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រោគវិនិច្ឆ័យអ្នកជំងឺ</a:t>
            </a:r>
            <a:endParaRPr lang="fr-FR" sz="28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11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89546" y="4788454"/>
            <a:ext cx="1240347" cy="12464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គ្មានការព្យាបាល</a:t>
            </a:r>
            <a:endParaRPr lang="km-KH" sz="100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ការវះកាត់</a:t>
            </a:r>
            <a:endParaRPr lang="km-KH" sz="100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ការចាក់គីមី</a:t>
            </a:r>
            <a:endParaRPr lang="km-KH" sz="100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ការបាញ់កាំរស្មី</a:t>
            </a:r>
            <a:endParaRPr lang="en-US" sz="1200" dirty="0">
              <a:latin typeface="Khmer OS Siemreap" pitchFamily="2" charset="0"/>
              <a:cs typeface="Khmer OS Siemreap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062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457200" y="228600"/>
            <a:ext cx="8229600" cy="6096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8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សរុបសកម្មភាពប្រចាំឆមាស​ទី១ ឆ្នាំ២០១៨</a:t>
            </a:r>
            <a:endParaRPr lang="fr-FR" sz="2800" dirty="0">
              <a:solidFill>
                <a:srgbClr val="1C589A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0" y="907650"/>
            <a:ext cx="86868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altLang="fr-FR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ពង្រឹងសកម្មភាពថែទាំតាមផ្ទះ៖ ក្រុមថែទាំសំរន់ចល័តតាមផ្ទះចំនួនពីរក្រុមៈ </a:t>
            </a:r>
          </a:p>
          <a:p>
            <a:pPr marL="285750" indent="-285750">
              <a:lnSpc>
                <a:spcPct val="150000"/>
              </a:lnSpc>
            </a:pPr>
            <a:r>
              <a:rPr lang="km-KH" altLang="fr-FR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		</a:t>
            </a:r>
            <a:r>
              <a:rPr lang="km-KH" altLang="fr-FR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  <a:sym typeface="Wingdings 2"/>
              </a:rPr>
              <a:t> </a:t>
            </a:r>
            <a:r>
              <a:rPr lang="km-KH" altLang="fr-FR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ថែទាំអ្នកជំងឺជាមធ្យម 7</a:t>
            </a:r>
            <a:r>
              <a:rPr lang="en-US" altLang="fr-FR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8</a:t>
            </a:r>
            <a:r>
              <a:rPr lang="km-KH" altLang="fr-FR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 នាក់ក្នុងមួយខែ</a:t>
            </a:r>
            <a:endParaRPr lang="fr-FR" sz="2000" dirty="0" smtClean="0">
              <a:solidFill>
                <a:srgbClr val="1C589A"/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ធ្វើវិមជ្ឈការសម្មភាពសហគមន៍រាជធានីភ្នំពេញនិងតាមបណ្តាខេត្ត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ស្វែងរកមន្ទីរពេទ្យដៃគូសហការបន្ថែម គោលដៅសំរាប់អ្នកជំងឺដែលត្រូវការថែទាំសម្រន់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ដៃគូសហការជាមួយ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  <a:r>
              <a:rPr lang="fr-FR" sz="2000" dirty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MSF: </a:t>
            </a:r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ទទួលបន្ទុក​អ្នកជំងឺផ្ទុកមេរោគរលាកថ្លើមប្រភេទសេ ដែលបានវិវត្តទៅជាក្រិនថ្លើមធ្ងន់ធ្ងរ រឺ មហារីកថ្លើម នៅមន្ទីរពេទ្យបង្អែកស្រុកប្រតិបត្តិមោង  ឬស្សី​​ ខេត្តបាត់ដំបង ។</a:t>
            </a:r>
          </a:p>
          <a:p>
            <a:pPr marL="285750" indent="-285750"/>
            <a:endParaRPr lang="km-KH" sz="2000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2000" dirty="0" smtClean="0">
                <a:solidFill>
                  <a:srgbClr val="1C589A"/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ផ្តល់ការបណ្តុះបណ្តាល«ការថែទាំសម្រន់» នៅមហាវិទ្យាល័យវេជ្ជសាស្រ្ត នៃសកលវិទ្យាល័យវិទ្យាសាស្រ្តសុខាភិបាល សំរាប់និសិ្សតឆ្នាំទី6</a:t>
            </a:r>
            <a:endParaRPr lang="en-US" sz="16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12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963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82156"/>
            <a:ext cx="4648207" cy="29976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482156"/>
            <a:ext cx="4495800" cy="29974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479652"/>
            <a:ext cx="4648200" cy="3098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3479804"/>
            <a:ext cx="4495800" cy="3073396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-92458"/>
            <a:ext cx="9144000" cy="714356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លទ្ធផលឆមាស​ទី១ ឆ្នាំ២០១៨</a:t>
            </a:r>
            <a:r>
              <a:rPr lang="en-US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 - </a:t>
            </a: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សកម្មភាពនៅមន្ទីរពេទ</a:t>
            </a:r>
            <a:r>
              <a:rPr lang="km-KH" sz="28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Khmer OS Siemreap" pitchFamily="2" charset="0"/>
              </a:rPr>
              <a:t>្យ</a:t>
            </a:r>
            <a:endParaRPr lang="km-KH" sz="28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13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623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99" b="4237"/>
          <a:stretch>
            <a:fillRect/>
          </a:stretch>
        </p:blipFill>
        <p:spPr>
          <a:xfrm>
            <a:off x="-331166" y="3200400"/>
            <a:ext cx="4903134" cy="3228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478" b="2910"/>
          <a:stretch>
            <a:fillRect/>
          </a:stretch>
        </p:blipFill>
        <p:spPr>
          <a:xfrm>
            <a:off x="-357222" y="0"/>
            <a:ext cx="4929190" cy="32861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26" t="2174" r="4519" b="2174"/>
          <a:stretch>
            <a:fillRect/>
          </a:stretch>
        </p:blipFill>
        <p:spPr>
          <a:xfrm>
            <a:off x="4643406" y="142852"/>
            <a:ext cx="4429156" cy="628654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14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248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282461" y="1643050"/>
            <a:ext cx="1934308" cy="703385"/>
          </a:xfrm>
          <a:prstGeom prst="rect">
            <a:avLst/>
          </a:prstGeom>
          <a:solidFill>
            <a:srgbClr val="1C5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46" dirty="0" smtClean="0">
                <a:latin typeface="Khmer OS Siemreap" pitchFamily="2" charset="0"/>
                <a:cs typeface="Khmer OS Siemreap" pitchFamily="2" charset="0"/>
              </a:rPr>
              <a:t>មន្ទីរពេទ្យ</a:t>
            </a:r>
            <a:endParaRPr lang="fr-FR" sz="1385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34155" y="3214393"/>
            <a:ext cx="1230923" cy="461665"/>
          </a:xfrm>
          <a:prstGeom prst="rect">
            <a:avLst/>
          </a:prstGeom>
          <a:noFill/>
          <a:ln w="28575">
            <a:solidFill>
              <a:srgbClr val="2886E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ជំនួយការបច្ចេកទេស</a:t>
            </a:r>
            <a:endParaRPr lang="fr-FR" sz="12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47692" y="2037412"/>
            <a:ext cx="1230923" cy="461665"/>
          </a:xfrm>
          <a:prstGeom prst="rect">
            <a:avLst/>
          </a:prstGeom>
          <a:noFill/>
          <a:ln w="28575">
            <a:solidFill>
              <a:srgbClr val="2886E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ការដាក់បញ្ចូលអ្នកជំងឺ</a:t>
            </a:r>
            <a:endParaRPr lang="fr-FR" sz="1200" dirty="0">
              <a:latin typeface="Khmer OS Siemreap" pitchFamily="2" charset="0"/>
              <a:cs typeface="Khmer OS Siemreap" pitchFamily="2" charset="0"/>
            </a:endParaRPr>
          </a:p>
        </p:txBody>
      </p:sp>
      <p:cxnSp>
        <p:nvCxnSpPr>
          <p:cNvPr id="42" name="Straight Connector 41"/>
          <p:cNvCxnSpPr>
            <a:stCxn id="5" idx="2"/>
            <a:endCxn id="34" idx="0"/>
          </p:cNvCxnSpPr>
          <p:nvPr/>
        </p:nvCxnSpPr>
        <p:spPr>
          <a:xfrm rot="16200000" flipH="1">
            <a:off x="3815637" y="2780413"/>
            <a:ext cx="867958" cy="2"/>
          </a:xfrm>
          <a:prstGeom prst="line">
            <a:avLst/>
          </a:prstGeom>
          <a:ln w="38100">
            <a:solidFill>
              <a:srgbClr val="2886E7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1406770" y="4072233"/>
            <a:ext cx="952956" cy="7126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មន្ទីរពេទ្យកាល់ម៉ែត</a:t>
            </a:r>
            <a:endParaRPr lang="fr-FR" sz="1600" dirty="0" smtClean="0">
              <a:latin typeface="Century Gothic" pitchFamily="34" charset="0"/>
            </a:endParaRPr>
          </a:p>
          <a:p>
            <a:pPr algn="ctr"/>
            <a:r>
              <a:rPr lang="fr-FR" sz="1231" dirty="0" err="1" smtClean="0">
                <a:latin typeface="Century Gothic" pitchFamily="34" charset="0"/>
              </a:rPr>
              <a:t>Cancéro</a:t>
            </a:r>
            <a:r>
              <a:rPr lang="fr-FR" sz="1231" dirty="0">
                <a:latin typeface="Century Gothic" pitchFamily="34" charset="0"/>
              </a:rPr>
              <a:t>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64924" y="3872169"/>
            <a:ext cx="143610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មន្ទីរពេទ្យខ្មែរ-សូវៀត</a:t>
            </a:r>
            <a:endParaRPr lang="fr-FR" sz="14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564924" y="3286124"/>
            <a:ext cx="143610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មន្ទីរពេទ្យកាល់ម៉ែត</a:t>
            </a:r>
            <a:endParaRPr lang="fr-FR" sz="1385" dirty="0">
              <a:latin typeface="Century Gothic" pitchFamily="34" charset="0"/>
            </a:endParaRPr>
          </a:p>
        </p:txBody>
      </p:sp>
      <p:cxnSp>
        <p:nvCxnSpPr>
          <p:cNvPr id="76" name="Elbow Connector 75"/>
          <p:cNvCxnSpPr>
            <a:stCxn id="74" idx="1"/>
            <a:endCxn id="73" idx="1"/>
          </p:cNvCxnSpPr>
          <p:nvPr/>
        </p:nvCxnSpPr>
        <p:spPr>
          <a:xfrm rot="10800000" flipV="1">
            <a:off x="6564924" y="3424623"/>
            <a:ext cx="1588" cy="586045"/>
          </a:xfrm>
          <a:prstGeom prst="bentConnector3">
            <a:avLst>
              <a:gd name="adj1" fmla="val 1439546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5216769" y="2083928"/>
            <a:ext cx="1230923" cy="273502"/>
          </a:xfrm>
          <a:prstGeom prst="straightConnector1">
            <a:avLst/>
          </a:prstGeom>
          <a:ln w="38100">
            <a:solidFill>
              <a:srgbClr val="2886E7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93077" y="4086420"/>
            <a:ext cx="908538" cy="7126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latin typeface="DaunPenh (Body)"/>
                <a:cs typeface="Khmer OS Siemreap" pitchFamily="2" charset="0"/>
              </a:rPr>
              <a:t>មន្ទីរពេទ្យកាល់ម៉ែត</a:t>
            </a:r>
            <a:endParaRPr lang="fr-FR" sz="1600" dirty="0" smtClean="0">
              <a:latin typeface="DaunPenh (Body)"/>
            </a:endParaRPr>
          </a:p>
          <a:p>
            <a:pPr algn="ctr"/>
            <a:r>
              <a:rPr lang="fr-FR" sz="1231" dirty="0" smtClean="0">
                <a:latin typeface="Century Gothic" pitchFamily="34" charset="0"/>
              </a:rPr>
              <a:t>Méd</a:t>
            </a:r>
            <a:r>
              <a:rPr lang="fr-FR" sz="1231" dirty="0">
                <a:latin typeface="Century Gothic" pitchFamily="34" charset="0"/>
              </a:rPr>
              <a:t>. B</a:t>
            </a:r>
            <a:endParaRPr lang="fr-FR" sz="1385" dirty="0">
              <a:latin typeface="Century Gothic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4429124" y="2571744"/>
            <a:ext cx="1436082" cy="48150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1C589A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31" dirty="0" smtClean="0">
                <a:solidFill>
                  <a:schemeClr val="tx1"/>
                </a:solidFill>
                <a:latin typeface="Khmer OS Siemreap" pitchFamily="2" charset="0"/>
                <a:cs typeface="Khmer OS Siemreap" pitchFamily="2" charset="0"/>
              </a:rPr>
              <a:t>226</a:t>
            </a:r>
            <a:r>
              <a:rPr lang="fr-FR" sz="123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1231" dirty="0" smtClean="0">
                <a:solidFill>
                  <a:schemeClr val="tx1"/>
                </a:solidFill>
                <a:latin typeface="Khmer OS Siemreap" pitchFamily="2" charset="0"/>
                <a:cs typeface="Khmer OS Siemreap" pitchFamily="2" charset="0"/>
              </a:rPr>
              <a:t>យោបល់</a:t>
            </a:r>
            <a:endParaRPr lang="fr-FR" sz="1231" dirty="0">
              <a:solidFill>
                <a:schemeClr val="tx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2520464" y="2500306"/>
            <a:ext cx="1524002" cy="63194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1C589A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31" dirty="0" smtClean="0">
                <a:solidFill>
                  <a:schemeClr val="tx1"/>
                </a:solidFill>
                <a:latin typeface="Century Gothic" pitchFamily="34" charset="0"/>
              </a:rPr>
              <a:t>139</a:t>
            </a:r>
            <a:r>
              <a:rPr lang="fr-FR" sz="1231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  <a:r>
              <a:rPr lang="km-KH" sz="1200" dirty="0" smtClean="0">
                <a:solidFill>
                  <a:schemeClr val="tx1"/>
                </a:solidFill>
                <a:latin typeface="Khmer OS Siemreap" pitchFamily="2" charset="0"/>
                <a:cs typeface="Khmer OS Siemreap" pitchFamily="2" charset="0"/>
              </a:rPr>
              <a:t>អ្នកជំងឺបានពិនិត្យ</a:t>
            </a:r>
            <a:endParaRPr lang="fr-FR" sz="1200" dirty="0">
              <a:solidFill>
                <a:schemeClr val="tx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564924" y="4425462"/>
            <a:ext cx="143610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មន្ទីរពេទ្យព្រះកុសមះ</a:t>
            </a:r>
            <a:endParaRPr lang="fr-FR" sz="1200" dirty="0" smtClean="0">
              <a:latin typeface="Khmer OS Siemreap" pitchFamily="2" charset="0"/>
              <a:cs typeface="Khmer OS Siemreap" pitchFamily="2" charset="0"/>
            </a:endParaRPr>
          </a:p>
        </p:txBody>
      </p:sp>
      <p:cxnSp>
        <p:nvCxnSpPr>
          <p:cNvPr id="86" name="Shape 85"/>
          <p:cNvCxnSpPr>
            <a:stCxn id="73" idx="1"/>
            <a:endCxn id="82" idx="1"/>
          </p:cNvCxnSpPr>
          <p:nvPr/>
        </p:nvCxnSpPr>
        <p:spPr>
          <a:xfrm rot="10800000" flipV="1">
            <a:off x="6564924" y="4010668"/>
            <a:ext cx="1588" cy="553293"/>
          </a:xfrm>
          <a:prstGeom prst="bentConnector3">
            <a:avLst>
              <a:gd name="adj1" fmla="val 1439546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03310-2BCE-4298-9DB5-DA7041DD57D7}" type="slidenum">
              <a:rPr lang="fr-FR" smtClean="0">
                <a:solidFill>
                  <a:schemeClr val="tx1"/>
                </a:solidFill>
              </a:rPr>
              <a:pPr/>
              <a:t>15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9" name="Oval 58"/>
          <p:cNvSpPr/>
          <p:nvPr/>
        </p:nvSpPr>
        <p:spPr>
          <a:xfrm>
            <a:off x="5275385" y="1611922"/>
            <a:ext cx="1289538" cy="45975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rgbClr val="1C589A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31" dirty="0" smtClean="0">
                <a:solidFill>
                  <a:schemeClr val="tx1"/>
                </a:solidFill>
                <a:latin typeface="Khmer OS Siemreap" pitchFamily="2" charset="0"/>
                <a:cs typeface="Khmer OS Siemreap" pitchFamily="2" charset="0"/>
              </a:rPr>
              <a:t>62</a:t>
            </a:r>
            <a:r>
              <a:rPr lang="fr-FR" sz="1231" dirty="0" smtClean="0">
                <a:solidFill>
                  <a:schemeClr val="tx1"/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1231" dirty="0" smtClean="0">
                <a:solidFill>
                  <a:schemeClr val="tx1"/>
                </a:solidFill>
                <a:latin typeface="Khmer OS Siemreap" pitchFamily="2" charset="0"/>
                <a:cs typeface="Khmer OS Siemreap" pitchFamily="2" charset="0"/>
              </a:rPr>
              <a:t>ដាក់បញ្ចូល</a:t>
            </a:r>
            <a:endParaRPr lang="fr-FR" sz="1231" dirty="0">
              <a:solidFill>
                <a:schemeClr val="tx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520463" y="4072232"/>
            <a:ext cx="863600" cy="2817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31" dirty="0" smtClean="0">
                <a:latin typeface="Century Gothic" pitchFamily="34" charset="0"/>
              </a:rPr>
              <a:t>MSF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6553200" y="4894385"/>
            <a:ext cx="996462" cy="2817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31" dirty="0">
                <a:latin typeface="Century Gothic" pitchFamily="34" charset="0"/>
              </a:rPr>
              <a:t>MSF</a:t>
            </a:r>
            <a:endParaRPr lang="fr-FR" sz="1385" dirty="0">
              <a:latin typeface="Century Gothic" pitchFamily="34" charset="0"/>
            </a:endParaRPr>
          </a:p>
        </p:txBody>
      </p:sp>
      <p:cxnSp>
        <p:nvCxnSpPr>
          <p:cNvPr id="105" name="Shape 85"/>
          <p:cNvCxnSpPr/>
          <p:nvPr/>
        </p:nvCxnSpPr>
        <p:spPr>
          <a:xfrm rot="10800000" flipV="1">
            <a:off x="6584723" y="4569198"/>
            <a:ext cx="1" cy="553293"/>
          </a:xfrm>
          <a:prstGeom prst="bentConnector3">
            <a:avLst>
              <a:gd name="adj1" fmla="val 228601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itle 1"/>
          <p:cNvSpPr txBox="1">
            <a:spLocks/>
          </p:cNvSpPr>
          <p:nvPr/>
        </p:nvSpPr>
        <p:spPr>
          <a:xfrm>
            <a:off x="457200" y="228600"/>
            <a:ext cx="8229600" cy="985822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m-KH" sz="22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លទ្ធផល</a:t>
            </a:r>
            <a:r>
              <a:rPr lang="km-KH" sz="24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ឆមាស​ទី១ ឆ្នាំ២០១៨</a:t>
            </a:r>
            <a:endParaRPr lang="fr-FR" sz="2200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km-KH" sz="22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សកម្មភាពនៅមន្ទីរព</a:t>
            </a:r>
            <a:r>
              <a:rPr lang="km-KH" sz="2200" b="1" dirty="0" smtClean="0">
                <a:solidFill>
                  <a:srgbClr val="0070C0"/>
                </a:solidFill>
                <a:latin typeface="Century Gothic" panose="020B0502020202020204" pitchFamily="34" charset="0"/>
                <a:cs typeface="Khmer OS Siemreap" pitchFamily="2" charset="0"/>
              </a:rPr>
              <a:t>េទ្យ</a:t>
            </a:r>
            <a:endParaRPr lang="km-KH" sz="22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532524" y="4073732"/>
            <a:ext cx="96803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មន្ទីរពេទ្យខ្មែរ-សូវៀត</a:t>
            </a:r>
            <a:endParaRPr lang="fr-FR" sz="16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556862" y="4076240"/>
            <a:ext cx="99599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មន្ទីរពេទ្យព្រះកុសមះ</a:t>
            </a:r>
            <a:endParaRPr lang="fr-FR" sz="1400" dirty="0" smtClean="0">
              <a:latin typeface="Khmer OS Siemreap" pitchFamily="2" charset="0"/>
              <a:cs typeface="Khmer OS Siemreap" pitchFamily="2" charset="0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714348" y="3857628"/>
            <a:ext cx="4429156" cy="1588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Down Arrow 48"/>
          <p:cNvSpPr/>
          <p:nvPr/>
        </p:nvSpPr>
        <p:spPr>
          <a:xfrm>
            <a:off x="703838" y="3857628"/>
            <a:ext cx="45719" cy="214314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Down Arrow 49"/>
          <p:cNvSpPr/>
          <p:nvPr/>
        </p:nvSpPr>
        <p:spPr>
          <a:xfrm>
            <a:off x="1928794" y="3857628"/>
            <a:ext cx="45719" cy="214314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Down Arrow 52"/>
          <p:cNvSpPr/>
          <p:nvPr/>
        </p:nvSpPr>
        <p:spPr>
          <a:xfrm>
            <a:off x="2928926" y="3857628"/>
            <a:ext cx="45719" cy="214314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Down Arrow 54"/>
          <p:cNvSpPr/>
          <p:nvPr/>
        </p:nvSpPr>
        <p:spPr>
          <a:xfrm>
            <a:off x="3929058" y="3857628"/>
            <a:ext cx="45719" cy="214314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Down Arrow 56"/>
          <p:cNvSpPr/>
          <p:nvPr/>
        </p:nvSpPr>
        <p:spPr>
          <a:xfrm>
            <a:off x="5111974" y="3857628"/>
            <a:ext cx="45719" cy="214314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Down Arrow 57"/>
          <p:cNvSpPr/>
          <p:nvPr/>
        </p:nvSpPr>
        <p:spPr>
          <a:xfrm>
            <a:off x="4263096" y="3704242"/>
            <a:ext cx="45719" cy="142876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Down Arrow 79"/>
          <p:cNvSpPr/>
          <p:nvPr/>
        </p:nvSpPr>
        <p:spPr>
          <a:xfrm>
            <a:off x="7072330" y="2531836"/>
            <a:ext cx="71438" cy="714380"/>
          </a:xfrm>
          <a:prstGeom prst="down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202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32553087"/>
              </p:ext>
            </p:extLst>
          </p:nvPr>
        </p:nvGraphicFramePr>
        <p:xfrm>
          <a:off x="457201" y="1371600"/>
          <a:ext cx="8100646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03310-2BCE-4298-9DB5-DA7041DD57D7}" type="slidenum">
              <a:rPr lang="fr-FR" smtClean="0">
                <a:solidFill>
                  <a:schemeClr val="tx1"/>
                </a:solidFill>
              </a:rPr>
              <a:pPr/>
              <a:t>16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228600"/>
            <a:ext cx="8229600" cy="985822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លទ្ធផលឆមាស​ទី១ ឆ្នាំ២០១៨</a:t>
            </a:r>
            <a:endParaRPr lang="fr-FR" sz="2800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សកម្មភាពនៅមន្ទីរព</a:t>
            </a:r>
            <a:r>
              <a:rPr lang="km-KH" sz="2800" b="1" dirty="0" smtClean="0">
                <a:solidFill>
                  <a:srgbClr val="0070C0"/>
                </a:solidFill>
                <a:latin typeface="Century Gothic" panose="020B0502020202020204" pitchFamily="34" charset="0"/>
                <a:cs typeface="Khmer OS Siemreap" pitchFamily="2" charset="0"/>
              </a:rPr>
              <a:t>េទ្យ</a:t>
            </a:r>
            <a:endParaRPr lang="km-KH" sz="28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81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/Users/laulhemailys/Desktop/DSF/Praseth_story_/IMG_258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123" r="13223"/>
          <a:stretch/>
        </p:blipFill>
        <p:spPr bwMode="auto">
          <a:xfrm>
            <a:off x="0" y="789296"/>
            <a:ext cx="3352800" cy="34017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8400" y="789296"/>
            <a:ext cx="2895600" cy="34017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2800" y="789296"/>
            <a:ext cx="3048000" cy="3401704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-71462"/>
            <a:ext cx="9144000" cy="976314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លទ្ធផលឆមាស​ទី១ ឆ្នាំ២០១៨</a:t>
            </a:r>
            <a:endParaRPr lang="fr-FR" sz="2800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7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សកម្មភាពថែទាំតាមផ្ទះ</a:t>
            </a:r>
          </a:p>
        </p:txBody>
      </p:sp>
      <p:pic>
        <p:nvPicPr>
          <p:cNvPr id="6" name="Image 1" descr="/Users/laulhemailys/Desktop/DSF/Praseth_story_/IMG_257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27"/>
          <a:stretch>
            <a:fillRect/>
          </a:stretch>
        </p:blipFill>
        <p:spPr bwMode="auto">
          <a:xfrm>
            <a:off x="1" y="3786190"/>
            <a:ext cx="9144000" cy="271464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17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169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19" t="11826" r="-19219" b="16217"/>
          <a:stretch/>
        </p:blipFill>
        <p:spPr>
          <a:xfrm>
            <a:off x="4953000" y="0"/>
            <a:ext cx="5029200" cy="65008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3" t="16693" r="-1503" b="13315"/>
          <a:stretch/>
        </p:blipFill>
        <p:spPr>
          <a:xfrm>
            <a:off x="0" y="0"/>
            <a:ext cx="5000628" cy="6500834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18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32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7290" y="1729154"/>
            <a:ext cx="2071701" cy="593552"/>
          </a:xfrm>
          <a:prstGeom prst="rect">
            <a:avLst/>
          </a:prstGeom>
          <a:solidFill>
            <a:srgbClr val="1C5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b="1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បន្ថែមពីលើមន្ទីរពេទ្យ</a:t>
            </a:r>
            <a:endParaRPr lang="fr-FR" dirty="0">
              <a:latin typeface="Century Gothic" pitchFamily="34" charset="0"/>
            </a:endParaRPr>
          </a:p>
        </p:txBody>
      </p:sp>
      <p:cxnSp>
        <p:nvCxnSpPr>
          <p:cNvPr id="5" name="Elbow Connector 4"/>
          <p:cNvCxnSpPr/>
          <p:nvPr/>
        </p:nvCxnSpPr>
        <p:spPr>
          <a:xfrm rot="5400000">
            <a:off x="620362" y="3870048"/>
            <a:ext cx="1008534" cy="684094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96806" y="4716363"/>
            <a:ext cx="971551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Century Gothic" pitchFamily="34" charset="0"/>
              </a:rPr>
              <a:t>DSF</a:t>
            </a:r>
            <a:endParaRPr lang="fr-FR" sz="1350" dirty="0">
              <a:latin typeface="Century Gothic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8747" y="4716363"/>
            <a:ext cx="971551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>
                <a:latin typeface="Century Gothic" pitchFamily="34" charset="0"/>
              </a:rPr>
              <a:t>CC</a:t>
            </a:r>
            <a:r>
              <a:rPr lang="en-US" sz="1200" dirty="0" smtClean="0">
                <a:latin typeface="Century Gothic" pitchFamily="34" charset="0"/>
              </a:rPr>
              <a:t>HS</a:t>
            </a:r>
            <a:endParaRPr lang="fr-FR" sz="1350" dirty="0">
              <a:latin typeface="Century Gothic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8933" y="3176345"/>
            <a:ext cx="1373305" cy="523220"/>
          </a:xfrm>
          <a:prstGeom prst="rect">
            <a:avLst/>
          </a:prstGeom>
          <a:noFill/>
          <a:ln w="28575">
            <a:solidFill>
              <a:srgbClr val="2886E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ពិគ្រោះជំងឺក្រៅ</a:t>
            </a:r>
            <a:br>
              <a:rPr lang="km-KH" sz="1400" dirty="0" smtClean="0">
                <a:latin typeface="Khmer OS Siemreap" pitchFamily="2" charset="0"/>
                <a:cs typeface="Khmer OS Siemreap" pitchFamily="2" charset="0"/>
              </a:rPr>
            </a:br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ការថែទាំសម្រន់</a:t>
            </a:r>
            <a:endParaRPr lang="fr-FR" sz="1350" dirty="0"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80855" y="3167954"/>
            <a:ext cx="1349414" cy="523220"/>
          </a:xfrm>
          <a:prstGeom prst="rect">
            <a:avLst/>
          </a:prstGeom>
          <a:noFill/>
          <a:ln w="28575">
            <a:solidFill>
              <a:srgbClr val="2886E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ក្រុមថែទាំ</a:t>
            </a:r>
          </a:p>
          <a:p>
            <a:pPr algn="ctr"/>
            <a:r>
              <a:rPr lang="km-KH" sz="1400" dirty="0" smtClean="0">
                <a:latin typeface="Khmer OS Siemreap" pitchFamily="2" charset="0"/>
                <a:cs typeface="Khmer OS Siemreap" pitchFamily="2" charset="0"/>
              </a:rPr>
              <a:t>តាមផ្ទះ</a:t>
            </a:r>
            <a:endParaRPr lang="fr-FR" sz="1400" dirty="0"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74828" y="4716363"/>
            <a:ext cx="742949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Century Gothic" pitchFamily="34" charset="0"/>
              </a:rPr>
              <a:t>DSF</a:t>
            </a:r>
            <a:endParaRPr lang="fr-FR" sz="1350" dirty="0">
              <a:latin typeface="Century Gothic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44821" y="4716362"/>
            <a:ext cx="85725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>
                <a:latin typeface="Century Gothic" pitchFamily="34" charset="0"/>
              </a:rPr>
              <a:t>CC</a:t>
            </a:r>
            <a:r>
              <a:rPr lang="en-US" sz="1200" dirty="0" smtClean="0">
                <a:latin typeface="Century Gothic" pitchFamily="34" charset="0"/>
              </a:rPr>
              <a:t>HS</a:t>
            </a:r>
            <a:endParaRPr lang="fr-FR" sz="1350" dirty="0">
              <a:latin typeface="Century Gothic" pitchFamily="34" charset="0"/>
            </a:endParaRPr>
          </a:p>
        </p:txBody>
      </p:sp>
      <p:cxnSp>
        <p:nvCxnSpPr>
          <p:cNvPr id="24" name="Elbow Connector 23"/>
          <p:cNvCxnSpPr/>
          <p:nvPr/>
        </p:nvCxnSpPr>
        <p:spPr>
          <a:xfrm rot="5400000">
            <a:off x="619069" y="3870047"/>
            <a:ext cx="1008535" cy="68409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/>
          <p:nvPr/>
        </p:nvCxnSpPr>
        <p:spPr>
          <a:xfrm rot="16200000" flipH="1">
            <a:off x="1252823" y="3920390"/>
            <a:ext cx="1008536" cy="58341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ight Triangle 66"/>
          <p:cNvSpPr/>
          <p:nvPr/>
        </p:nvSpPr>
        <p:spPr>
          <a:xfrm rot="19134422">
            <a:off x="2213405" y="2192860"/>
            <a:ext cx="386982" cy="343001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8" name="Rectangle 67"/>
          <p:cNvSpPr/>
          <p:nvPr/>
        </p:nvSpPr>
        <p:spPr>
          <a:xfrm>
            <a:off x="5186740" y="2791126"/>
            <a:ext cx="1671260" cy="6370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m-KH" sz="1600" b="1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អ្នកជំងឺដែលបាន បន្តការតាមដាន</a:t>
            </a:r>
            <a:endParaRPr lang="en-US" sz="1400" dirty="0"/>
          </a:p>
        </p:txBody>
      </p:sp>
      <p:sp>
        <p:nvSpPr>
          <p:cNvPr id="74" name="Rectangle 73"/>
          <p:cNvSpPr/>
          <p:nvPr/>
        </p:nvSpPr>
        <p:spPr>
          <a:xfrm>
            <a:off x="5187148" y="3550240"/>
            <a:ext cx="1670852" cy="736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m-KH" sz="1600" b="1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អ្នកជំងឺថ្មីដែល   ដាក់បញ្ចូល</a:t>
            </a:r>
            <a:endParaRPr lang="en-US" sz="1600" dirty="0" smtClean="0">
              <a:latin typeface="Century Gothic" pitchFamily="34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321745" y="2774720"/>
            <a:ext cx="985058" cy="63707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m-KH" sz="1350" dirty="0" smtClean="0">
                <a:solidFill>
                  <a:schemeClr val="bg1"/>
                </a:solidFill>
              </a:rPr>
              <a:t>628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7305899" y="3561236"/>
            <a:ext cx="1000904" cy="58214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m-KH" sz="1350" dirty="0" smtClean="0">
                <a:solidFill>
                  <a:schemeClr val="bg1"/>
                </a:solidFill>
              </a:rPr>
              <a:t>183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5174670" y="1729154"/>
            <a:ext cx="3132133" cy="593553"/>
          </a:xfrm>
          <a:prstGeom prst="rect">
            <a:avLst/>
          </a:prstGeom>
          <a:solidFill>
            <a:srgbClr val="1C5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b="1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បន្តតាមដានអ្នកជំងឺ</a:t>
            </a:r>
            <a:endParaRPr lang="en-US" dirty="0">
              <a:latin typeface="Century Gothic" pitchFamily="34" charset="0"/>
            </a:endParaRPr>
          </a:p>
        </p:txBody>
      </p:sp>
      <p:sp>
        <p:nvSpPr>
          <p:cNvPr id="89" name="Right Triangle 88"/>
          <p:cNvSpPr/>
          <p:nvPr/>
        </p:nvSpPr>
        <p:spPr>
          <a:xfrm rot="19134422">
            <a:off x="6150910" y="2224390"/>
            <a:ext cx="386982" cy="343001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" name="Rectangle 5"/>
          <p:cNvSpPr/>
          <p:nvPr/>
        </p:nvSpPr>
        <p:spPr>
          <a:xfrm>
            <a:off x="1428449" y="2664202"/>
            <a:ext cx="1768858" cy="47904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5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1,</a:t>
            </a:r>
            <a:r>
              <a:rPr lang="km-KH" sz="1385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112</a:t>
            </a:r>
            <a:endParaRPr lang="en-US" sz="1385" dirty="0" smtClean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en-US" sz="100" dirty="0" smtClean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en-US" sz="100" dirty="0" smtClean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en-US" sz="100" dirty="0" smtClean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1200" dirty="0" smtClean="0">
                <a:latin typeface="Khmer OS Siemreap" pitchFamily="2" charset="0"/>
                <a:cs typeface="Khmer OS Siemreap" pitchFamily="2" charset="0"/>
              </a:rPr>
              <a:t>ពិគ្រោះជំងឺក្រៅ</a:t>
            </a:r>
            <a:endParaRPr lang="en-US" sz="1385" dirty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457200" y="228600"/>
            <a:ext cx="8229600" cy="1200136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លទ្ធផលឆមាស​ទី១ ឆ្នាំ២០១៨</a:t>
            </a:r>
            <a:endParaRPr lang="fr-FR" sz="2800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70000"/>
              </a:lnSpc>
            </a:pPr>
            <a:r>
              <a:rPr lang="km-KH" sz="2800" b="1" dirty="0" smtClean="0">
                <a:solidFill>
                  <a:srgbClr val="0070C0"/>
                </a:solidFill>
                <a:latin typeface="Khmer OS Siemreap" pitchFamily="2" charset="0"/>
                <a:cs typeface="Khmer OS Siemreap" pitchFamily="2" charset="0"/>
              </a:rPr>
              <a:t>សកម្មភាពថែទាំតាមផ្ទះ</a:t>
            </a:r>
          </a:p>
        </p:txBody>
      </p:sp>
      <p:cxnSp>
        <p:nvCxnSpPr>
          <p:cNvPr id="27" name="Elbow Connector 26"/>
          <p:cNvCxnSpPr/>
          <p:nvPr/>
        </p:nvCxnSpPr>
        <p:spPr>
          <a:xfrm rot="5400000">
            <a:off x="2654113" y="3876972"/>
            <a:ext cx="1008535" cy="68409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/>
          <p:nvPr/>
        </p:nvCxnSpPr>
        <p:spPr>
          <a:xfrm rot="16200000" flipH="1">
            <a:off x="3287867" y="3927315"/>
            <a:ext cx="1008536" cy="58341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929454" y="3143248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6918944" y="3857628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19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937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1756915496"/>
              </p:ext>
            </p:extLst>
          </p:nvPr>
        </p:nvGraphicFramePr>
        <p:xfrm>
          <a:off x="428596" y="1598665"/>
          <a:ext cx="8286808" cy="4044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03310-2BCE-4298-9DB5-DA7041DD57D7}" type="slidenum">
              <a:rPr lang="fr-FR" smtClean="0">
                <a:solidFill>
                  <a:schemeClr val="tx1"/>
                </a:solidFill>
              </a:rPr>
              <a:pPr/>
              <a:t>20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228600"/>
            <a:ext cx="8229600" cy="1128698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m-KH" sz="28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លទ្ធផលឆមាស​ទី១ ឆ្នាំ២០១៨</a:t>
            </a:r>
            <a:endParaRPr lang="fr-FR" sz="2800" dirty="0" smtClean="0">
              <a:solidFill>
                <a:srgbClr val="1C589A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km-KH" sz="28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សកម្មភាពថែទាំតាមផ្ទះ</a:t>
            </a:r>
          </a:p>
        </p:txBody>
      </p:sp>
    </p:spTree>
    <p:extLst>
      <p:ext uri="{BB962C8B-B14F-4D97-AF65-F5344CB8AC3E}">
        <p14:creationId xmlns:p14="http://schemas.microsoft.com/office/powerpoint/2010/main" xmlns="" val="88098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28229316"/>
              </p:ext>
            </p:extLst>
          </p:nvPr>
        </p:nvGraphicFramePr>
        <p:xfrm>
          <a:off x="351692" y="1600200"/>
          <a:ext cx="8440615" cy="4513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03310-2BCE-4298-9DB5-DA7041DD57D7}" type="slidenum">
              <a:rPr lang="fr-FR" smtClean="0">
                <a:solidFill>
                  <a:schemeClr val="tx1"/>
                </a:solidFill>
              </a:rPr>
              <a:pPr/>
              <a:t>21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228600"/>
            <a:ext cx="8229600" cy="1271574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km-KH" sz="28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លទ្ធផលឆ្នាំ ២០១៧</a:t>
            </a:r>
            <a:endParaRPr lang="fr-FR" sz="2800" dirty="0" smtClean="0">
              <a:solidFill>
                <a:srgbClr val="1C589A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20000"/>
              </a:lnSpc>
            </a:pPr>
            <a:endParaRPr lang="km-KH" sz="100" b="1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20000"/>
              </a:lnSpc>
            </a:pPr>
            <a:endParaRPr lang="km-KH" sz="100" b="1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20000"/>
              </a:lnSpc>
            </a:pPr>
            <a:endParaRPr lang="km-KH" sz="100" b="1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20000"/>
              </a:lnSpc>
            </a:pPr>
            <a:endParaRPr lang="km-KH" sz="100" b="1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20000"/>
              </a:lnSpc>
            </a:pPr>
            <a:endParaRPr lang="km-KH" sz="100" b="1" dirty="0" smtClean="0">
              <a:solidFill>
                <a:srgbClr val="1C589A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20000"/>
              </a:lnSpc>
            </a:pPr>
            <a:r>
              <a:rPr lang="km-KH" sz="28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សកម្មភាពថែទាំតាមផ្ទះ</a:t>
            </a:r>
          </a:p>
        </p:txBody>
      </p:sp>
    </p:spTree>
    <p:extLst>
      <p:ext uri="{BB962C8B-B14F-4D97-AF65-F5344CB8AC3E}">
        <p14:creationId xmlns="" xmlns:p14="http://schemas.microsoft.com/office/powerpoint/2010/main" val="230358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xmlns="" val="826189805"/>
              </p:ext>
            </p:extLst>
          </p:nvPr>
        </p:nvGraphicFramePr>
        <p:xfrm>
          <a:off x="937846" y="1729154"/>
          <a:ext cx="7175500" cy="4271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03310-2BCE-4298-9DB5-DA7041DD57D7}" type="slidenum">
              <a:rPr lang="fr-FR" smtClean="0">
                <a:solidFill>
                  <a:schemeClr val="tx1"/>
                </a:solidFill>
              </a:rPr>
              <a:pPr/>
              <a:t>22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228600"/>
            <a:ext cx="8229600" cy="1343012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m-KH" sz="2800" b="1" dirty="0" smtClean="0">
              <a:solidFill>
                <a:srgbClr val="0070C0"/>
              </a:solidFill>
              <a:latin typeface="Khmer OS Siemreap" pitchFamily="2" charset="0"/>
              <a:cs typeface="Khmer OS Siemreap" pitchFamily="2" charset="0"/>
            </a:endParaRPr>
          </a:p>
          <a:p>
            <a:pPr>
              <a:lnSpc>
                <a:spcPct val="170000"/>
              </a:lnSpc>
            </a:pPr>
            <a:r>
              <a:rPr lang="km-KH" sz="112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លទ្ធផលឆមាស​ទី១ ឆ្នាំ២០១៨</a:t>
            </a:r>
            <a:endParaRPr lang="fr-FR" sz="11200" dirty="0" smtClean="0">
              <a:solidFill>
                <a:srgbClr val="1C589A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70000"/>
              </a:lnSpc>
            </a:pPr>
            <a:r>
              <a:rPr lang="km-KH" sz="112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សកម្មភាពថែទាំតាមផ្ទះ</a:t>
            </a:r>
          </a:p>
          <a:p>
            <a:endParaRPr lang="fr-FR" sz="28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005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km-KH" sz="27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គោលដៅឆ្នាំ ២០១៨-២០១៩</a:t>
            </a:r>
            <a:endParaRPr lang="fr-FR" sz="2800" dirty="0">
              <a:solidFill>
                <a:srgbClr val="1C589A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5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km-KH" sz="3600" b="1" u="sng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គោលបំណងចំបង</a:t>
            </a:r>
            <a:r>
              <a:rPr lang="fr-FR" sz="33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: 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ពង្រីកលទ្ធភាពទទួលសេវាថែទាំសំរ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ន់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ដល់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ផ្ទះ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សំរាប់ប្រជាជនដែលងាយរងគ្រោះតាមរយៈការបង្កើតបណ្តាញទំនាក់ទំនងថ្នាក់ជាតិ​និងពង្រឹងសមត្ថភាពរបស់អ្នកផ្ត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ល់សេ</a:t>
            </a:r>
            <a:r>
              <a:rPr lang="km-KH" sz="33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វាក្នុងសហគមន៍ </a:t>
            </a:r>
          </a:p>
          <a:p>
            <a:pPr marL="0" indent="0">
              <a:buNone/>
            </a:pPr>
            <a:endParaRPr lang="en-US" sz="33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>
              <a:lnSpc>
                <a:spcPct val="170000"/>
              </a:lnSpc>
            </a:pPr>
            <a:r>
              <a:rPr lang="km-KH" sz="2900" b="1" u="sng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គោលបំណងជាក់លាក់ទី១ </a:t>
            </a:r>
            <a:r>
              <a:rPr lang="fr-FR" sz="33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: 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ផ្តល់ការទទួលបន្ទុកដល់ផ្ទះដល់អ្នកជំងឺក៏ដូចជាក្រុមគ្រួសារទាំងផែ្នក  វេជ្ជសាស្រ្តនិងចិត្តសាស្រ្ត។</a:t>
            </a:r>
            <a:endParaRPr lang="km-KH" sz="29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0" indent="0">
              <a:buNone/>
            </a:pPr>
            <a:endParaRPr lang="en-US" sz="33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>
              <a:lnSpc>
                <a:spcPct val="170000"/>
              </a:lnSpc>
            </a:pPr>
            <a:r>
              <a:rPr lang="km-KH" sz="2900" b="1" u="sng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គោលបំណងជាក់លាក់ទី២ </a:t>
            </a:r>
            <a:r>
              <a:rPr lang="fr-FR" sz="29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: 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ពង្រីកការ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ថែទាំដល់ផ្ទះ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ក្នុងខេត្តចំនួន៨(ភ្នំពេញ កណ្តាល កំពង់ចាម កំពង់សោម កំពត តាកែវ បាត់ដំបង</a:t>
            </a:r>
            <a:r>
              <a:rPr lang="en-US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និង</a:t>
            </a:r>
            <a:r>
              <a:rPr lang="en-US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សៀមរាប) ដោយសហការជាមួយអង្គការដៃគូក្នុងស្រុកចំនួនបួន និងក្រុមថែទាំសុខភាពសហគមន៍ </a:t>
            </a:r>
            <a:endParaRPr lang="km-KH" sz="29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endParaRPr lang="en-US" sz="33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>
              <a:lnSpc>
                <a:spcPct val="170000"/>
              </a:lnSpc>
            </a:pPr>
            <a:r>
              <a:rPr lang="km-KH" sz="2900" b="1" u="sng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គោលបំណងជាក់លាក់ទី៣ </a:t>
            </a:r>
            <a:r>
              <a:rPr lang="fr-FR" sz="36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:</a:t>
            </a:r>
            <a:r>
              <a:rPr lang="km-KH" sz="36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បង្កើតបណ្តាញទំនាក់ទំនងថ្នាក់ជាតិលើការថែទាំសម្រន់ និងការព្យាបាលបំបាត់ការឈឺចាប់ទាំងក្នុងវិស័យសុខាភិបាលសាធារណៈនិង</a:t>
            </a:r>
            <a:r>
              <a:rPr lang="km-KH" sz="2900" dirty="0" smtClean="0">
                <a:solidFill>
                  <a:schemeClr val="accent1">
                    <a:lumMod val="75000"/>
                  </a:schemeClr>
                </a:solidFill>
                <a:latin typeface="Khmer OS"/>
                <a:cs typeface="Khmer OS"/>
              </a:rPr>
              <a:t>ឯកជន</a:t>
            </a:r>
            <a:endParaRPr lang="en-US" sz="29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endParaRPr lang="fr-FR" dirty="0">
              <a:latin typeface="Century Gothic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23</a:t>
            </a:fld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71414"/>
            <a:ext cx="8229600" cy="7620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8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យុទ្ធសាស្រ្តឆ្នាំ ២០១៨ </a:t>
            </a:r>
            <a:endParaRPr lang="fr-FR" sz="28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214422"/>
            <a:ext cx="85344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គាំទ្រផ្នែកបច្ចេកទេសដល់មន្ទីរពេទ្យ</a:t>
            </a:r>
            <a:endParaRPr lang="en-US" sz="16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ពង្រឹងកិច្ចសហការជាមួយមន្ទីរពេទ្យដៃគូបច្ចុប្បន្នចំនួនបី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(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មន្ទីរពេទ្យកាល់ម៉ែត មន្ទីរពេទ្យព្រះកុសមះ</a:t>
            </a:r>
            <a:endParaRPr lang="fr-FR" sz="1600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	និងមន្ទីរពេទ្យមិត្តភាពខ្មែរ-សូវៀត)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ចាប់ដៃគូជាមួយមន្ទីរពេទ្យខេត្តចំនួន 2 ផ្សេងទៀត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(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បាត់ដំបងនិងកំពង់ចាម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)</a:t>
            </a: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r>
              <a:rPr lang="fr-FR" sz="16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2. 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    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ពិគ្រោះ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ជំងឺផ្នែក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ថែទាំ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សម្រន់ដល់ផ្ទះអ្នកជំងឺ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ធ្វើវិមជ្ឈការសកម្មភាពវេជ្ជសាស្ត្រដល់សហគមន៍</a:t>
            </a:r>
            <a:r>
              <a:rPr lang="km-KH" sz="1600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ដើម្បីដាក់បញ្ចូលនិងថែទាំអ្នកជំងឺជាជនអនាថា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សហការជាមួយក្រុមសហគមន៍ដែលមានស្រាប់ (ក្រុមគាំទ្រសុខភាពភូមិ)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បណ្ដុះបណ្ដាលអ្នកធ្វើការតាមសហគមន៍ក្នុងការកំណត់រោគសញ្ញាដែលត្រូវការការថែទាំសំរន់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ការចូលរួមរបស់មណ្ឌលសុខភាពបឋមក្នុងការរុករកអ្នកជម្ងឺ</a:t>
            </a:r>
            <a:endParaRPr lang="fr-FR" sz="1600" dirty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 startAt="3"/>
            </a:pP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អភិវឌ្ឍ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សកម្មភាពនៅខេត្តបាត់ដំបងៈ 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ដោយសហការជាមួយអង្គការ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MSF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លើកម្មវិធីថែទាំព្យាបាល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ជំងឺ  </a:t>
            </a:r>
          </a:p>
          <a:p>
            <a:pPr marL="342900" indent="-342900">
              <a:lnSpc>
                <a:spcPct val="150000"/>
              </a:lnSpc>
            </a:pP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    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រលាក</a:t>
            </a:r>
            <a:r>
              <a:rPr lang="km-KH" sz="16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ថ្លើមប្រភេទសេ </a:t>
            </a:r>
            <a:endParaRPr lang="en-US" sz="1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24</a:t>
            </a:fld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71414"/>
            <a:ext cx="8229600" cy="7620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800" b="1" dirty="0" smtClean="0">
                <a:solidFill>
                  <a:srgbClr val="1C589A"/>
                </a:solidFill>
                <a:latin typeface="Khmer OS Siemreap" pitchFamily="2" charset="0"/>
                <a:cs typeface="Khmer OS Siemreap" pitchFamily="2" charset="0"/>
              </a:rPr>
              <a:t>យុទ្ធសាស្រ្តឆ្នាំ ២០១៨ </a:t>
            </a:r>
            <a:endParaRPr lang="fr-FR" sz="2800" dirty="0">
              <a:solidFill>
                <a:srgbClr val="1C589A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428736"/>
            <a:ext cx="8686800" cy="4347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4</a:t>
            </a: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. 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ការតស៊ូជំរុញអោយមានការថែទាំសម្រន់ទូលំទូលាយ</a:t>
            </a:r>
            <a:endParaRPr lang="en-US" sz="1600" b="1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រៀបចំសិក្ខាសាលាទៅលើការថែទាំបំបាត់ឈឺចាប់និងការថែទាំសម្រន់ក្នុងខែ កុម្ភៈឆ្នាំ 2018។</a:t>
            </a:r>
            <a:endParaRPr lang="fr-FR" sz="1500" dirty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គាំទ្រដល់ការបង្កើតផែនការសកម្មភាពថ្នាក់ជាតិ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(National </a:t>
            </a:r>
            <a:r>
              <a:rPr lang="fr-FR" sz="1500" dirty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Action Plan) </a:t>
            </a: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លើការថែទាំសម្រន់ដោយសហការ ជាមួយ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 </a:t>
            </a:r>
            <a:r>
              <a:rPr lang="fr-FR" sz="1500" dirty="0" err="1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MoH</a:t>
            </a:r>
            <a:r>
              <a:rPr lang="fr-FR" sz="1500" dirty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, WHO, Calmette, 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HKS</a:t>
            </a: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ea typeface="+mj-ea"/>
                <a:cs typeface="Khmer OS Siemreap" pitchFamily="2" charset="0"/>
              </a:rPr>
              <a:t> </a:t>
            </a: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និងសកលវិទ្យាល័យវិទ្យាសាស្រ្តសុខាភិបាល</a:t>
            </a:r>
            <a:endParaRPr lang="fr-FR" sz="1500" dirty="0" smtClean="0">
              <a:solidFill>
                <a:schemeClr val="accent1">
                  <a:lumMod val="75000"/>
                </a:schemeClr>
              </a:solidFill>
              <a:latin typeface="Khmer OS Siemreap" pitchFamily="2" charset="0"/>
              <a:ea typeface="+mj-ea"/>
              <a:cs typeface="Khmer OS Siemreap" pitchFamily="2" charset="0"/>
            </a:endParaRPr>
          </a:p>
          <a:p>
            <a:pPr>
              <a:lnSpc>
                <a:spcPct val="200000"/>
              </a:lnSpc>
            </a:pP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5</a:t>
            </a:r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. 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បណ្តាញទំនាក់ទំនងថ្នាក់ជាតិលើការថែទាំសម្រន់</a:t>
            </a:r>
            <a:endParaRPr lang="fr-FR" sz="1600" b="1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បង្កើតទំនាក់ទំនងថ្នាក់ជាតិពហុជំនាញលើការថែទាំសម្រន់ទាំងក្រុមជំនាញផ្នែកវេជ្ជសាស្រ្តនិងមិនមែនវេជ្ជសាស្រ្ត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(psychologue, radiothérapeutes, ostéo </a:t>
            </a:r>
            <a:r>
              <a:rPr lang="fr-FR" sz="15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etc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.)</a:t>
            </a:r>
          </a:p>
          <a:p>
            <a:pPr>
              <a:lnSpc>
                <a:spcPct val="200000"/>
              </a:lnSpc>
            </a:pP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6. </a:t>
            </a:r>
            <a:r>
              <a:rPr lang="km-KH" sz="1600" b="1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ការគាំទ្រខាងចិត្តសាស្រ្ត</a:t>
            </a:r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: 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ពង្រឹងការគាំទ្រផ្នែកចិត្តសាស្រ្តសម្រាប់ក្រុមគ្រួសារនៃអ្នកជំងឺ 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(</a:t>
            </a: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ការគាំទ្រផ្នែកផ្លូវចិត្តដើម្បីរួមដំណើរជាមួយអ្នកជំងឺនៅចុងបញ្ចប់នៃជីវិត ការប្រាប់ការពិតពីរោគវិនិច្ឆ័យ</a:t>
            </a:r>
            <a:r>
              <a:rPr lang="en-US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និងការវិវត្តន៍នៃជំងឺដល់អ្នកជំងឺ</a:t>
            </a:r>
            <a:r>
              <a:rPr lang="fr-FR" sz="1500" dirty="0" smtClean="0">
                <a:solidFill>
                  <a:schemeClr val="accent1">
                    <a:lumMod val="75000"/>
                  </a:schemeClr>
                </a:solidFill>
                <a:latin typeface="Khmer OS Siemreap" pitchFamily="2" charset="0"/>
                <a:cs typeface="Khmer OS Siemreap" pitchFamily="2" charset="0"/>
              </a:rPr>
              <a:t>)</a:t>
            </a:r>
            <a:endParaRPr lang="en-US" sz="1500" dirty="0">
              <a:solidFill>
                <a:schemeClr val="accent1">
                  <a:lumMod val="75000"/>
                </a:schemeClr>
              </a:solidFill>
              <a:latin typeface="Khmer OS Siemreap" pitchFamily="2" charset="0"/>
              <a:cs typeface="Khmer OS Siemreap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 smtClean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2921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eux de communication">
            <a:hlinkClick r:id="rId2" tooltip="jeux de communication"/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26972" y="904615"/>
            <a:ext cx="8016994" cy="566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57554" y="142852"/>
            <a:ext cx="35004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6000" b="1" dirty="0" smtClean="0">
                <a:ln>
                  <a:solidFill>
                    <a:schemeClr val="bg1">
                      <a:alpha val="59000"/>
                    </a:schemeClr>
                  </a:solidFill>
                </a:ln>
                <a:solidFill>
                  <a:srgbClr val="1B589A"/>
                </a:solidFill>
                <a:latin typeface="Khmer OS Muol" pitchFamily="2" charset="0"/>
                <a:ea typeface="Abadi MT Condensed Extra Bold" charset="0"/>
                <a:cs typeface="Khmer OS Muol" pitchFamily="2" charset="0"/>
              </a:rPr>
              <a:t>អរគុណ!</a:t>
            </a:r>
            <a:endParaRPr lang="fr-FR" sz="6000" b="1" dirty="0">
              <a:ln>
                <a:solidFill>
                  <a:schemeClr val="bg1">
                    <a:alpha val="59000"/>
                  </a:schemeClr>
                </a:solidFill>
              </a:ln>
              <a:solidFill>
                <a:srgbClr val="1B589A"/>
              </a:solidFill>
              <a:latin typeface="Khmer OS Muol" pitchFamily="2" charset="0"/>
              <a:ea typeface="Abadi MT Condensed Extra Bold" charset="0"/>
              <a:cs typeface="Khmer OS Muol" pitchFamily="2" charset="0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01500-D219-41DE-9292-ED55C84F5ED9}" type="slidenum">
              <a:rPr lang="fr-FR" smtClean="0">
                <a:solidFill>
                  <a:schemeClr val="tx1"/>
                </a:solidFill>
              </a:rPr>
              <a:pPr/>
              <a:t>26</a:t>
            </a:fld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271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27223</TotalTime>
  <Words>1583</Words>
  <Application>Microsoft Office PowerPoint</Application>
  <PresentationFormat>On-screen Show (4:3)</PresentationFormat>
  <Paragraphs>250</Paragraphs>
  <Slides>26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Office Theme</vt:lpstr>
      <vt:lpstr>Custom Design</vt:lpstr>
      <vt:lpstr>Slide 1</vt:lpstr>
      <vt:lpstr>Slide 2</vt:lpstr>
      <vt:lpstr>Slide 3</vt:lpstr>
      <vt:lpstr>                            ប្រវត្តិអង្គការបំបាត់ការឈឺចាប់គ្មានព្រំដែន(DSF) </vt:lpstr>
      <vt:lpstr>                 បរិបទនិងបញ្ហាប្រឈមនឹងសុខភាពសាធារណៈនៅក្នុងប្រទេសកម្ពុជា (WHO)  </vt:lpstr>
      <vt:lpstr>Slide 6</vt:lpstr>
      <vt:lpstr>        អន្តរាគមន៍របស់អង្គការបំបាត់ការឈឺចាប់គ្មានព្រំដែន(DSF)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គោលដៅឆ្នាំ ២០១៨-២០១៩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DOULEURS SANS FRONTIÈRES CAMBODGE</dc:title>
  <dc:creator>user</dc:creator>
  <cp:lastModifiedBy>Sreynet</cp:lastModifiedBy>
  <cp:revision>532</cp:revision>
  <dcterms:created xsi:type="dcterms:W3CDTF">2016-04-04T06:44:55Z</dcterms:created>
  <dcterms:modified xsi:type="dcterms:W3CDTF">2018-07-18T08:49:12Z</dcterms:modified>
</cp:coreProperties>
</file>