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  <p:sldMasterId id="2147483686" r:id="rId2"/>
    <p:sldMasterId id="2147483692" r:id="rId3"/>
  </p:sldMasterIdLst>
  <p:notesMasterIdLst>
    <p:notesMasterId r:id="rId35"/>
  </p:notesMasterIdLst>
  <p:handoutMasterIdLst>
    <p:handoutMasterId r:id="rId36"/>
  </p:handoutMasterIdLst>
  <p:sldIdLst>
    <p:sldId id="356" r:id="rId4"/>
    <p:sldId id="393" r:id="rId5"/>
    <p:sldId id="422" r:id="rId6"/>
    <p:sldId id="444" r:id="rId7"/>
    <p:sldId id="423" r:id="rId8"/>
    <p:sldId id="424" r:id="rId9"/>
    <p:sldId id="425" r:id="rId10"/>
    <p:sldId id="426" r:id="rId11"/>
    <p:sldId id="363" r:id="rId12"/>
    <p:sldId id="395" r:id="rId13"/>
    <p:sldId id="407" r:id="rId14"/>
    <p:sldId id="437" r:id="rId15"/>
    <p:sldId id="411" r:id="rId16"/>
    <p:sldId id="433" r:id="rId17"/>
    <p:sldId id="434" r:id="rId18"/>
    <p:sldId id="441" r:id="rId19"/>
    <p:sldId id="442" r:id="rId20"/>
    <p:sldId id="402" r:id="rId21"/>
    <p:sldId id="418" r:id="rId22"/>
    <p:sldId id="408" r:id="rId23"/>
    <p:sldId id="410" r:id="rId24"/>
    <p:sldId id="443" r:id="rId25"/>
    <p:sldId id="419" r:id="rId26"/>
    <p:sldId id="413" r:id="rId27"/>
    <p:sldId id="414" r:id="rId28"/>
    <p:sldId id="438" r:id="rId29"/>
    <p:sldId id="440" r:id="rId30"/>
    <p:sldId id="420" r:id="rId31"/>
    <p:sldId id="416" r:id="rId32"/>
    <p:sldId id="435" r:id="rId33"/>
    <p:sldId id="436" r:id="rId34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FDL" initials="DFDL" lastIdx="3" clrIdx="0"/>
  <p:cmAuthor id="1" name="Irene Madigan" initials="IM" lastIdx="5" clrIdx="1"/>
  <p:cmAuthor id="2" name="Adam Glen" initials="AG" lastIdx="40" clrIdx="2">
    <p:extLst>
      <p:ext uri="{19B8F6BF-5375-455C-9EA6-DF929625EA0E}">
        <p15:presenceInfo xmlns:p15="http://schemas.microsoft.com/office/powerpoint/2012/main" xmlns="" userId="Adam Gle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E8E800"/>
    <a:srgbClr val="D5D5D5"/>
    <a:srgbClr val="004D3F"/>
    <a:srgbClr val="004E3F"/>
    <a:srgbClr val="A7A9AC"/>
    <a:srgbClr val="FF4F4F"/>
    <a:srgbClr val="404040"/>
    <a:srgbClr val="333333"/>
    <a:srgbClr val="004E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16" autoAdjust="0"/>
    <p:restoredTop sz="90191" autoAdjust="0"/>
  </p:normalViewPr>
  <p:slideViewPr>
    <p:cSldViewPr>
      <p:cViewPr>
        <p:scale>
          <a:sx n="73" d="100"/>
          <a:sy n="73" d="100"/>
        </p:scale>
        <p:origin x="-1488" y="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7-08-02T07:28:05.622" idx="9">
    <p:pos x="1624" y="1078"/>
    <p:text>General logic or question: NGO status is issued by MoI/MoFAIC whereas Exemption Status is issued by MEF. This implies that an organisation does not have to have NGO status in order to receive Exemption Status.</p:text>
    <p:extLst>
      <p:ext uri="{C676402C-5697-4E1C-873F-D02D1690AC5C}">
        <p15:threadingInfo xmlns:p15="http://schemas.microsoft.com/office/powerpoint/2012/main" xmlns="" timeZoneBias="-42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FEA7DF-A3CA-4D0F-B1C2-0B0E611D5E0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996E3EF-5656-4BBB-A2FD-6C836E153E96}">
      <dgm:prSet/>
      <dgm:spPr>
        <a:solidFill>
          <a:srgbClr val="D5D5D5"/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Special Tax Rules for </a:t>
          </a:r>
          <a:r>
            <a:rPr lang="en-US" dirty="0" smtClean="0">
              <a:solidFill>
                <a:schemeClr val="bg1"/>
              </a:solidFill>
            </a:rPr>
            <a:t>CSOs</a:t>
          </a:r>
          <a:endParaRPr lang="en-US" dirty="0">
            <a:solidFill>
              <a:schemeClr val="bg1"/>
            </a:solidFill>
          </a:endParaRPr>
        </a:p>
      </dgm:t>
    </dgm:pt>
    <dgm:pt modelId="{3166CA86-3707-427F-B6F5-5C91040184B0}" type="parTrans" cxnId="{C1A537C0-30BC-4236-931B-B8F13BD15DA4}">
      <dgm:prSet/>
      <dgm:spPr/>
      <dgm:t>
        <a:bodyPr/>
        <a:lstStyle/>
        <a:p>
          <a:endParaRPr lang="en-US"/>
        </a:p>
      </dgm:t>
    </dgm:pt>
    <dgm:pt modelId="{115171A8-1EE1-4855-A28A-94B72D7F31A8}" type="sibTrans" cxnId="{C1A537C0-30BC-4236-931B-B8F13BD15DA4}">
      <dgm:prSet/>
      <dgm:spPr/>
      <dgm:t>
        <a:bodyPr/>
        <a:lstStyle/>
        <a:p>
          <a:endParaRPr lang="en-US"/>
        </a:p>
      </dgm:t>
    </dgm:pt>
    <dgm:pt modelId="{6CEE82FD-AD79-41F8-879D-556316AC87EB}">
      <dgm:prSet/>
      <dgm:spPr>
        <a:solidFill>
          <a:srgbClr val="D5D5D5"/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Going Forward – Next Steps for your </a:t>
          </a:r>
          <a:r>
            <a:rPr lang="en-US" dirty="0" smtClean="0">
              <a:solidFill>
                <a:schemeClr val="bg1"/>
              </a:solidFill>
            </a:rPr>
            <a:t>CSO</a:t>
          </a:r>
          <a:endParaRPr lang="en-US" dirty="0">
            <a:solidFill>
              <a:schemeClr val="bg1"/>
            </a:solidFill>
          </a:endParaRPr>
        </a:p>
      </dgm:t>
    </dgm:pt>
    <dgm:pt modelId="{2A8A0180-FFD9-445F-8BF4-3A5975A8A854}" type="parTrans" cxnId="{A0533C3F-50C8-4773-9D93-36FFE4CF12D9}">
      <dgm:prSet/>
      <dgm:spPr/>
      <dgm:t>
        <a:bodyPr/>
        <a:lstStyle/>
        <a:p>
          <a:endParaRPr lang="en-US"/>
        </a:p>
      </dgm:t>
    </dgm:pt>
    <dgm:pt modelId="{C355CCB4-EFA0-4534-81F1-8A3A44A9E402}" type="sibTrans" cxnId="{A0533C3F-50C8-4773-9D93-36FFE4CF12D9}">
      <dgm:prSet/>
      <dgm:spPr/>
      <dgm:t>
        <a:bodyPr/>
        <a:lstStyle/>
        <a:p>
          <a:endParaRPr lang="en-US"/>
        </a:p>
      </dgm:t>
    </dgm:pt>
    <dgm:pt modelId="{4FBBB7BE-B6BC-4632-BEC9-7507574E0C86}">
      <dgm:prSet/>
      <dgm:spPr>
        <a:solidFill>
          <a:srgbClr val="D5D5D5"/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Then and Now</a:t>
          </a:r>
        </a:p>
      </dgm:t>
    </dgm:pt>
    <dgm:pt modelId="{7A562CDD-AEF5-4BE5-BE66-5343DE559E30}" type="parTrans" cxnId="{640ABAC2-62A4-40A9-9EB0-E06142D6A738}">
      <dgm:prSet/>
      <dgm:spPr/>
      <dgm:t>
        <a:bodyPr/>
        <a:lstStyle/>
        <a:p>
          <a:endParaRPr lang="en-US"/>
        </a:p>
      </dgm:t>
    </dgm:pt>
    <dgm:pt modelId="{1F4AD209-57C9-48F6-9C20-13A8D8E88F98}" type="sibTrans" cxnId="{640ABAC2-62A4-40A9-9EB0-E06142D6A738}">
      <dgm:prSet/>
      <dgm:spPr/>
      <dgm:t>
        <a:bodyPr/>
        <a:lstStyle/>
        <a:p>
          <a:endParaRPr lang="en-US"/>
        </a:p>
      </dgm:t>
    </dgm:pt>
    <dgm:pt modelId="{CA468EA6-B42B-4E1E-B1BD-71DFA0BD83B4}">
      <dgm:prSet/>
      <dgm:spPr>
        <a:solidFill>
          <a:srgbClr val="E8E800"/>
        </a:solidFill>
        <a:ln>
          <a:noFill/>
        </a:ln>
      </dgm:spPr>
      <dgm:t>
        <a:bodyPr/>
        <a:lstStyle/>
        <a:p>
          <a:r>
            <a:rPr lang="en-US" b="0" dirty="0">
              <a:solidFill>
                <a:srgbClr val="262626"/>
              </a:solidFill>
            </a:rPr>
            <a:t>Cambodian Taxation of Legal Entities</a:t>
          </a:r>
          <a:endParaRPr lang="en-US" b="0" dirty="0">
            <a:solidFill>
              <a:schemeClr val="tx1"/>
            </a:solidFill>
          </a:endParaRPr>
        </a:p>
      </dgm:t>
    </dgm:pt>
    <dgm:pt modelId="{5F0A5651-10AA-4131-B308-4AD9EE548262}" type="parTrans" cxnId="{B02882EE-A5FF-4BDC-A1BC-C514F0A5A813}">
      <dgm:prSet/>
      <dgm:spPr/>
      <dgm:t>
        <a:bodyPr/>
        <a:lstStyle/>
        <a:p>
          <a:endParaRPr lang="en-US"/>
        </a:p>
      </dgm:t>
    </dgm:pt>
    <dgm:pt modelId="{850C2CE5-B046-48BF-BC54-AF6B61E31B48}" type="sibTrans" cxnId="{B02882EE-A5FF-4BDC-A1BC-C514F0A5A813}">
      <dgm:prSet/>
      <dgm:spPr>
        <a:ln>
          <a:solidFill>
            <a:srgbClr val="004D3F"/>
          </a:solidFill>
        </a:ln>
      </dgm:spPr>
      <dgm:t>
        <a:bodyPr/>
        <a:lstStyle/>
        <a:p>
          <a:endParaRPr lang="en-US"/>
        </a:p>
      </dgm:t>
    </dgm:pt>
    <dgm:pt modelId="{D8BD6662-12BA-4370-B356-61889ED07F9D}" type="pres">
      <dgm:prSet presAssocID="{D7FEA7DF-A3CA-4D0F-B1C2-0B0E611D5E0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DE6B0B5C-98AE-49C5-85AF-68DAE7BFA6BB}" type="pres">
      <dgm:prSet presAssocID="{D7FEA7DF-A3CA-4D0F-B1C2-0B0E611D5E07}" presName="Name1" presStyleCnt="0"/>
      <dgm:spPr/>
    </dgm:pt>
    <dgm:pt modelId="{498EC5D1-3FEC-404F-B39F-C373C3477C87}" type="pres">
      <dgm:prSet presAssocID="{D7FEA7DF-A3CA-4D0F-B1C2-0B0E611D5E07}" presName="cycle" presStyleCnt="0"/>
      <dgm:spPr/>
    </dgm:pt>
    <dgm:pt modelId="{813A8DFA-B1B7-4293-9723-B5CA2ACE767A}" type="pres">
      <dgm:prSet presAssocID="{D7FEA7DF-A3CA-4D0F-B1C2-0B0E611D5E07}" presName="srcNode" presStyleLbl="node1" presStyleIdx="0" presStyleCnt="4"/>
      <dgm:spPr/>
    </dgm:pt>
    <dgm:pt modelId="{A253A597-C920-4997-A9A3-3F7073213D09}" type="pres">
      <dgm:prSet presAssocID="{D7FEA7DF-A3CA-4D0F-B1C2-0B0E611D5E07}" presName="conn" presStyleLbl="parChTrans1D2" presStyleIdx="0" presStyleCnt="1"/>
      <dgm:spPr/>
      <dgm:t>
        <a:bodyPr/>
        <a:lstStyle/>
        <a:p>
          <a:endParaRPr lang="en-US"/>
        </a:p>
      </dgm:t>
    </dgm:pt>
    <dgm:pt modelId="{CEC1D7CD-0603-4DBB-AA50-D875D2C97A62}" type="pres">
      <dgm:prSet presAssocID="{D7FEA7DF-A3CA-4D0F-B1C2-0B0E611D5E07}" presName="extraNode" presStyleLbl="node1" presStyleIdx="0" presStyleCnt="4"/>
      <dgm:spPr/>
    </dgm:pt>
    <dgm:pt modelId="{347A51D6-87C7-470E-A1D5-CC871389131E}" type="pres">
      <dgm:prSet presAssocID="{D7FEA7DF-A3CA-4D0F-B1C2-0B0E611D5E07}" presName="dstNode" presStyleLbl="node1" presStyleIdx="0" presStyleCnt="4"/>
      <dgm:spPr/>
    </dgm:pt>
    <dgm:pt modelId="{6AE5818E-C933-4943-A292-1179061B3300}" type="pres">
      <dgm:prSet presAssocID="{CA468EA6-B42B-4E1E-B1BD-71DFA0BD83B4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B4228F-9DCE-4AF9-A284-D341CDA701F4}" type="pres">
      <dgm:prSet presAssocID="{CA468EA6-B42B-4E1E-B1BD-71DFA0BD83B4}" presName="accent_1" presStyleCnt="0"/>
      <dgm:spPr/>
    </dgm:pt>
    <dgm:pt modelId="{8F1D30C1-36A2-45BA-BBD0-782E2301BD12}" type="pres">
      <dgm:prSet presAssocID="{CA468EA6-B42B-4E1E-B1BD-71DFA0BD83B4}" presName="accentRepeatNode" presStyleLbl="solidFgAcc1" presStyleIdx="0" presStyleCnt="4"/>
      <dgm:spPr>
        <a:ln w="38100">
          <a:solidFill>
            <a:srgbClr val="262626"/>
          </a:solidFill>
        </a:ln>
      </dgm:spPr>
    </dgm:pt>
    <dgm:pt modelId="{A0265A98-59C4-4AA4-AB6A-6DD1111871C0}" type="pres">
      <dgm:prSet presAssocID="{E996E3EF-5656-4BBB-A2FD-6C836E153E96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303342-8BDA-4123-A882-9B46F1013F7D}" type="pres">
      <dgm:prSet presAssocID="{E996E3EF-5656-4BBB-A2FD-6C836E153E96}" presName="accent_2" presStyleCnt="0"/>
      <dgm:spPr/>
    </dgm:pt>
    <dgm:pt modelId="{B5830290-2A27-4182-8A15-9EE00782F94D}" type="pres">
      <dgm:prSet presAssocID="{E996E3EF-5656-4BBB-A2FD-6C836E153E96}" presName="accentRepeatNode" presStyleLbl="solidFgAcc1" presStyleIdx="1" presStyleCnt="4"/>
      <dgm:spPr>
        <a:ln w="38100">
          <a:solidFill>
            <a:srgbClr val="D5D5D5"/>
          </a:solidFill>
        </a:ln>
      </dgm:spPr>
    </dgm:pt>
    <dgm:pt modelId="{FFB73801-79A5-48C4-90D0-C8EF678B0CE1}" type="pres">
      <dgm:prSet presAssocID="{4FBBB7BE-B6BC-4632-BEC9-7507574E0C86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F383DA-866E-4D91-8EE3-BF36CD4164BE}" type="pres">
      <dgm:prSet presAssocID="{4FBBB7BE-B6BC-4632-BEC9-7507574E0C86}" presName="accent_3" presStyleCnt="0"/>
      <dgm:spPr/>
    </dgm:pt>
    <dgm:pt modelId="{2F0EF62F-3009-4911-A226-EF2CFF109311}" type="pres">
      <dgm:prSet presAssocID="{4FBBB7BE-B6BC-4632-BEC9-7507574E0C86}" presName="accentRepeatNode" presStyleLbl="solidFgAcc1" presStyleIdx="2" presStyleCnt="4"/>
      <dgm:spPr>
        <a:ln w="38100">
          <a:solidFill>
            <a:srgbClr val="D5D5D5"/>
          </a:solidFill>
        </a:ln>
      </dgm:spPr>
    </dgm:pt>
    <dgm:pt modelId="{2E9BCDA8-ED9C-4DA8-A923-FB680A6FA760}" type="pres">
      <dgm:prSet presAssocID="{6CEE82FD-AD79-41F8-879D-556316AC87EB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868A0A-0956-4F6C-8E1C-C73FED8F0AFD}" type="pres">
      <dgm:prSet presAssocID="{6CEE82FD-AD79-41F8-879D-556316AC87EB}" presName="accent_4" presStyleCnt="0"/>
      <dgm:spPr/>
    </dgm:pt>
    <dgm:pt modelId="{39F6C236-0A1C-4C48-A1D7-32B9113CE19E}" type="pres">
      <dgm:prSet presAssocID="{6CEE82FD-AD79-41F8-879D-556316AC87EB}" presName="accentRepeatNode" presStyleLbl="solidFgAcc1" presStyleIdx="3" presStyleCnt="4"/>
      <dgm:spPr>
        <a:ln w="38100">
          <a:solidFill>
            <a:srgbClr val="D5D5D5"/>
          </a:solidFill>
        </a:ln>
      </dgm:spPr>
    </dgm:pt>
  </dgm:ptLst>
  <dgm:cxnLst>
    <dgm:cxn modelId="{C14512E7-5B4A-4088-B6AC-24A5255EC984}" type="presOf" srcId="{D7FEA7DF-A3CA-4D0F-B1C2-0B0E611D5E07}" destId="{D8BD6662-12BA-4370-B356-61889ED07F9D}" srcOrd="0" destOrd="0" presId="urn:microsoft.com/office/officeart/2008/layout/VerticalCurvedList"/>
    <dgm:cxn modelId="{640ABAC2-62A4-40A9-9EB0-E06142D6A738}" srcId="{D7FEA7DF-A3CA-4D0F-B1C2-0B0E611D5E07}" destId="{4FBBB7BE-B6BC-4632-BEC9-7507574E0C86}" srcOrd="2" destOrd="0" parTransId="{7A562CDD-AEF5-4BE5-BE66-5343DE559E30}" sibTransId="{1F4AD209-57C9-48F6-9C20-13A8D8E88F98}"/>
    <dgm:cxn modelId="{C1A537C0-30BC-4236-931B-B8F13BD15DA4}" srcId="{D7FEA7DF-A3CA-4D0F-B1C2-0B0E611D5E07}" destId="{E996E3EF-5656-4BBB-A2FD-6C836E153E96}" srcOrd="1" destOrd="0" parTransId="{3166CA86-3707-427F-B6F5-5C91040184B0}" sibTransId="{115171A8-1EE1-4855-A28A-94B72D7F31A8}"/>
    <dgm:cxn modelId="{A5D1C3F5-B400-4E24-9B0D-845E617AB06F}" type="presOf" srcId="{6CEE82FD-AD79-41F8-879D-556316AC87EB}" destId="{2E9BCDA8-ED9C-4DA8-A923-FB680A6FA760}" srcOrd="0" destOrd="0" presId="urn:microsoft.com/office/officeart/2008/layout/VerticalCurvedList"/>
    <dgm:cxn modelId="{9222F045-EC56-42FC-BDA1-10AC462C11DC}" type="presOf" srcId="{CA468EA6-B42B-4E1E-B1BD-71DFA0BD83B4}" destId="{6AE5818E-C933-4943-A292-1179061B3300}" srcOrd="0" destOrd="0" presId="urn:microsoft.com/office/officeart/2008/layout/VerticalCurvedList"/>
    <dgm:cxn modelId="{B02882EE-A5FF-4BDC-A1BC-C514F0A5A813}" srcId="{D7FEA7DF-A3CA-4D0F-B1C2-0B0E611D5E07}" destId="{CA468EA6-B42B-4E1E-B1BD-71DFA0BD83B4}" srcOrd="0" destOrd="0" parTransId="{5F0A5651-10AA-4131-B308-4AD9EE548262}" sibTransId="{850C2CE5-B046-48BF-BC54-AF6B61E31B48}"/>
    <dgm:cxn modelId="{EE6306D2-CAC4-4D3F-B848-FAC7E9FFC120}" type="presOf" srcId="{E996E3EF-5656-4BBB-A2FD-6C836E153E96}" destId="{A0265A98-59C4-4AA4-AB6A-6DD1111871C0}" srcOrd="0" destOrd="0" presId="urn:microsoft.com/office/officeart/2008/layout/VerticalCurvedList"/>
    <dgm:cxn modelId="{A0533C3F-50C8-4773-9D93-36FFE4CF12D9}" srcId="{D7FEA7DF-A3CA-4D0F-B1C2-0B0E611D5E07}" destId="{6CEE82FD-AD79-41F8-879D-556316AC87EB}" srcOrd="3" destOrd="0" parTransId="{2A8A0180-FFD9-445F-8BF4-3A5975A8A854}" sibTransId="{C355CCB4-EFA0-4534-81F1-8A3A44A9E402}"/>
    <dgm:cxn modelId="{8C1A92E3-9753-4DF7-8F1A-86B83778F877}" type="presOf" srcId="{850C2CE5-B046-48BF-BC54-AF6B61E31B48}" destId="{A253A597-C920-4997-A9A3-3F7073213D09}" srcOrd="0" destOrd="0" presId="urn:microsoft.com/office/officeart/2008/layout/VerticalCurvedList"/>
    <dgm:cxn modelId="{53722265-431E-4D6F-936C-0EBB04FC84DD}" type="presOf" srcId="{4FBBB7BE-B6BC-4632-BEC9-7507574E0C86}" destId="{FFB73801-79A5-48C4-90D0-C8EF678B0CE1}" srcOrd="0" destOrd="0" presId="urn:microsoft.com/office/officeart/2008/layout/VerticalCurvedList"/>
    <dgm:cxn modelId="{44F39512-4288-4A7B-BCF7-33798C1B0CEF}" type="presParOf" srcId="{D8BD6662-12BA-4370-B356-61889ED07F9D}" destId="{DE6B0B5C-98AE-49C5-85AF-68DAE7BFA6BB}" srcOrd="0" destOrd="0" presId="urn:microsoft.com/office/officeart/2008/layout/VerticalCurvedList"/>
    <dgm:cxn modelId="{D559A0BE-E5F6-497B-A490-2F24EE7759BD}" type="presParOf" srcId="{DE6B0B5C-98AE-49C5-85AF-68DAE7BFA6BB}" destId="{498EC5D1-3FEC-404F-B39F-C373C3477C87}" srcOrd="0" destOrd="0" presId="urn:microsoft.com/office/officeart/2008/layout/VerticalCurvedList"/>
    <dgm:cxn modelId="{687DDFBE-EF35-4405-9774-412D6DD5546E}" type="presParOf" srcId="{498EC5D1-3FEC-404F-B39F-C373C3477C87}" destId="{813A8DFA-B1B7-4293-9723-B5CA2ACE767A}" srcOrd="0" destOrd="0" presId="urn:microsoft.com/office/officeart/2008/layout/VerticalCurvedList"/>
    <dgm:cxn modelId="{295BECE5-4384-4DB6-9B21-B3BE75454CC9}" type="presParOf" srcId="{498EC5D1-3FEC-404F-B39F-C373C3477C87}" destId="{A253A597-C920-4997-A9A3-3F7073213D09}" srcOrd="1" destOrd="0" presId="urn:microsoft.com/office/officeart/2008/layout/VerticalCurvedList"/>
    <dgm:cxn modelId="{9550AEE8-C6E5-4439-914F-2AC5D8936B07}" type="presParOf" srcId="{498EC5D1-3FEC-404F-B39F-C373C3477C87}" destId="{CEC1D7CD-0603-4DBB-AA50-D875D2C97A62}" srcOrd="2" destOrd="0" presId="urn:microsoft.com/office/officeart/2008/layout/VerticalCurvedList"/>
    <dgm:cxn modelId="{A944A4CD-5947-4F7B-BD2D-F458BE030270}" type="presParOf" srcId="{498EC5D1-3FEC-404F-B39F-C373C3477C87}" destId="{347A51D6-87C7-470E-A1D5-CC871389131E}" srcOrd="3" destOrd="0" presId="urn:microsoft.com/office/officeart/2008/layout/VerticalCurvedList"/>
    <dgm:cxn modelId="{15DFA973-E67A-44EB-8280-ECE14F24A5B7}" type="presParOf" srcId="{DE6B0B5C-98AE-49C5-85AF-68DAE7BFA6BB}" destId="{6AE5818E-C933-4943-A292-1179061B3300}" srcOrd="1" destOrd="0" presId="urn:microsoft.com/office/officeart/2008/layout/VerticalCurvedList"/>
    <dgm:cxn modelId="{B8C6F0EE-3427-4474-B3C8-79E2E91D9760}" type="presParOf" srcId="{DE6B0B5C-98AE-49C5-85AF-68DAE7BFA6BB}" destId="{3CB4228F-9DCE-4AF9-A284-D341CDA701F4}" srcOrd="2" destOrd="0" presId="urn:microsoft.com/office/officeart/2008/layout/VerticalCurvedList"/>
    <dgm:cxn modelId="{C0AD20FA-5C49-4786-BBF1-7F89CF8DF309}" type="presParOf" srcId="{3CB4228F-9DCE-4AF9-A284-D341CDA701F4}" destId="{8F1D30C1-36A2-45BA-BBD0-782E2301BD12}" srcOrd="0" destOrd="0" presId="urn:microsoft.com/office/officeart/2008/layout/VerticalCurvedList"/>
    <dgm:cxn modelId="{1ED6FE7F-90D4-4487-9755-4543F7E9B40C}" type="presParOf" srcId="{DE6B0B5C-98AE-49C5-85AF-68DAE7BFA6BB}" destId="{A0265A98-59C4-4AA4-AB6A-6DD1111871C0}" srcOrd="3" destOrd="0" presId="urn:microsoft.com/office/officeart/2008/layout/VerticalCurvedList"/>
    <dgm:cxn modelId="{2F168056-5AD3-4397-B789-6B2CBE29E888}" type="presParOf" srcId="{DE6B0B5C-98AE-49C5-85AF-68DAE7BFA6BB}" destId="{8E303342-8BDA-4123-A882-9B46F1013F7D}" srcOrd="4" destOrd="0" presId="urn:microsoft.com/office/officeart/2008/layout/VerticalCurvedList"/>
    <dgm:cxn modelId="{48A7D1E3-1DB2-4698-A40E-814EE3FC770F}" type="presParOf" srcId="{8E303342-8BDA-4123-A882-9B46F1013F7D}" destId="{B5830290-2A27-4182-8A15-9EE00782F94D}" srcOrd="0" destOrd="0" presId="urn:microsoft.com/office/officeart/2008/layout/VerticalCurvedList"/>
    <dgm:cxn modelId="{C556684D-95EF-46A7-927E-353B1B47FC5E}" type="presParOf" srcId="{DE6B0B5C-98AE-49C5-85AF-68DAE7BFA6BB}" destId="{FFB73801-79A5-48C4-90D0-C8EF678B0CE1}" srcOrd="5" destOrd="0" presId="urn:microsoft.com/office/officeart/2008/layout/VerticalCurvedList"/>
    <dgm:cxn modelId="{1293CC61-5598-4D54-8E8F-A9A5F6832BEC}" type="presParOf" srcId="{DE6B0B5C-98AE-49C5-85AF-68DAE7BFA6BB}" destId="{31F383DA-866E-4D91-8EE3-BF36CD4164BE}" srcOrd="6" destOrd="0" presId="urn:microsoft.com/office/officeart/2008/layout/VerticalCurvedList"/>
    <dgm:cxn modelId="{DE6E8532-FEE6-4666-8E57-0D399A27ED73}" type="presParOf" srcId="{31F383DA-866E-4D91-8EE3-BF36CD4164BE}" destId="{2F0EF62F-3009-4911-A226-EF2CFF109311}" srcOrd="0" destOrd="0" presId="urn:microsoft.com/office/officeart/2008/layout/VerticalCurvedList"/>
    <dgm:cxn modelId="{BFF55F76-B6B5-4204-9160-953D10956631}" type="presParOf" srcId="{DE6B0B5C-98AE-49C5-85AF-68DAE7BFA6BB}" destId="{2E9BCDA8-ED9C-4DA8-A923-FB680A6FA760}" srcOrd="7" destOrd="0" presId="urn:microsoft.com/office/officeart/2008/layout/VerticalCurvedList"/>
    <dgm:cxn modelId="{FB9A61FD-0A4D-4046-BA67-4FCA57F9BFB5}" type="presParOf" srcId="{DE6B0B5C-98AE-49C5-85AF-68DAE7BFA6BB}" destId="{13868A0A-0956-4F6C-8E1C-C73FED8F0AFD}" srcOrd="8" destOrd="0" presId="urn:microsoft.com/office/officeart/2008/layout/VerticalCurvedList"/>
    <dgm:cxn modelId="{0FD8AA36-B970-4851-8411-8629074F6C81}" type="presParOf" srcId="{13868A0A-0956-4F6C-8E1C-C73FED8F0AFD}" destId="{39F6C236-0A1C-4C48-A1D7-32B9113CE19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FEA7DF-A3CA-4D0F-B1C2-0B0E611D5E0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996E3EF-5656-4BBB-A2FD-6C836E153E96}">
      <dgm:prSet/>
      <dgm:spPr>
        <a:solidFill>
          <a:srgbClr val="E8E800"/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Special Tax Rules for </a:t>
          </a:r>
          <a:r>
            <a:rPr lang="en-US" dirty="0" smtClean="0">
              <a:solidFill>
                <a:schemeClr val="tx1"/>
              </a:solidFill>
            </a:rPr>
            <a:t>CSOs</a:t>
          </a:r>
          <a:endParaRPr lang="en-US" dirty="0">
            <a:solidFill>
              <a:schemeClr val="tx1"/>
            </a:solidFill>
          </a:endParaRPr>
        </a:p>
      </dgm:t>
    </dgm:pt>
    <dgm:pt modelId="{3166CA86-3707-427F-B6F5-5C91040184B0}" type="parTrans" cxnId="{C1A537C0-30BC-4236-931B-B8F13BD15DA4}">
      <dgm:prSet/>
      <dgm:spPr/>
      <dgm:t>
        <a:bodyPr/>
        <a:lstStyle/>
        <a:p>
          <a:endParaRPr lang="en-US"/>
        </a:p>
      </dgm:t>
    </dgm:pt>
    <dgm:pt modelId="{115171A8-1EE1-4855-A28A-94B72D7F31A8}" type="sibTrans" cxnId="{C1A537C0-30BC-4236-931B-B8F13BD15DA4}">
      <dgm:prSet/>
      <dgm:spPr/>
      <dgm:t>
        <a:bodyPr/>
        <a:lstStyle/>
        <a:p>
          <a:endParaRPr lang="en-US"/>
        </a:p>
      </dgm:t>
    </dgm:pt>
    <dgm:pt modelId="{6CEE82FD-AD79-41F8-879D-556316AC87EB}">
      <dgm:prSet/>
      <dgm:spPr>
        <a:solidFill>
          <a:srgbClr val="D5D5D5"/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Going Forward – Next Steps for your </a:t>
          </a:r>
          <a:r>
            <a:rPr lang="en-US" dirty="0" smtClean="0">
              <a:solidFill>
                <a:schemeClr val="bg1"/>
              </a:solidFill>
            </a:rPr>
            <a:t>CSO</a:t>
          </a:r>
          <a:endParaRPr lang="en-US" dirty="0">
            <a:solidFill>
              <a:schemeClr val="bg1"/>
            </a:solidFill>
          </a:endParaRPr>
        </a:p>
      </dgm:t>
    </dgm:pt>
    <dgm:pt modelId="{2A8A0180-FFD9-445F-8BF4-3A5975A8A854}" type="parTrans" cxnId="{A0533C3F-50C8-4773-9D93-36FFE4CF12D9}">
      <dgm:prSet/>
      <dgm:spPr/>
      <dgm:t>
        <a:bodyPr/>
        <a:lstStyle/>
        <a:p>
          <a:endParaRPr lang="en-US"/>
        </a:p>
      </dgm:t>
    </dgm:pt>
    <dgm:pt modelId="{C355CCB4-EFA0-4534-81F1-8A3A44A9E402}" type="sibTrans" cxnId="{A0533C3F-50C8-4773-9D93-36FFE4CF12D9}">
      <dgm:prSet/>
      <dgm:spPr/>
      <dgm:t>
        <a:bodyPr/>
        <a:lstStyle/>
        <a:p>
          <a:endParaRPr lang="en-US"/>
        </a:p>
      </dgm:t>
    </dgm:pt>
    <dgm:pt modelId="{4FBBB7BE-B6BC-4632-BEC9-7507574E0C86}">
      <dgm:prSet/>
      <dgm:spPr>
        <a:solidFill>
          <a:srgbClr val="D5D5D5"/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Then and Now</a:t>
          </a:r>
        </a:p>
      </dgm:t>
    </dgm:pt>
    <dgm:pt modelId="{7A562CDD-AEF5-4BE5-BE66-5343DE559E30}" type="parTrans" cxnId="{640ABAC2-62A4-40A9-9EB0-E06142D6A738}">
      <dgm:prSet/>
      <dgm:spPr/>
      <dgm:t>
        <a:bodyPr/>
        <a:lstStyle/>
        <a:p>
          <a:endParaRPr lang="en-US"/>
        </a:p>
      </dgm:t>
    </dgm:pt>
    <dgm:pt modelId="{1F4AD209-57C9-48F6-9C20-13A8D8E88F98}" type="sibTrans" cxnId="{640ABAC2-62A4-40A9-9EB0-E06142D6A738}">
      <dgm:prSet/>
      <dgm:spPr/>
      <dgm:t>
        <a:bodyPr/>
        <a:lstStyle/>
        <a:p>
          <a:endParaRPr lang="en-US"/>
        </a:p>
      </dgm:t>
    </dgm:pt>
    <dgm:pt modelId="{CA468EA6-B42B-4E1E-B1BD-71DFA0BD83B4}">
      <dgm:prSet/>
      <dgm:spPr>
        <a:solidFill>
          <a:srgbClr val="D5D5D5"/>
        </a:solidFill>
        <a:ln>
          <a:noFill/>
        </a:ln>
      </dgm:spPr>
      <dgm:t>
        <a:bodyPr/>
        <a:lstStyle/>
        <a:p>
          <a:r>
            <a:rPr lang="en-US" b="0" dirty="0">
              <a:solidFill>
                <a:schemeClr val="bg1"/>
              </a:solidFill>
            </a:rPr>
            <a:t>Cambodian Taxation of Legal Entities</a:t>
          </a:r>
        </a:p>
      </dgm:t>
    </dgm:pt>
    <dgm:pt modelId="{5F0A5651-10AA-4131-B308-4AD9EE548262}" type="parTrans" cxnId="{B02882EE-A5FF-4BDC-A1BC-C514F0A5A813}">
      <dgm:prSet/>
      <dgm:spPr/>
      <dgm:t>
        <a:bodyPr/>
        <a:lstStyle/>
        <a:p>
          <a:endParaRPr lang="en-US"/>
        </a:p>
      </dgm:t>
    </dgm:pt>
    <dgm:pt modelId="{850C2CE5-B046-48BF-BC54-AF6B61E31B48}" type="sibTrans" cxnId="{B02882EE-A5FF-4BDC-A1BC-C514F0A5A813}">
      <dgm:prSet/>
      <dgm:spPr>
        <a:ln>
          <a:solidFill>
            <a:srgbClr val="004D3F"/>
          </a:solidFill>
        </a:ln>
      </dgm:spPr>
      <dgm:t>
        <a:bodyPr/>
        <a:lstStyle/>
        <a:p>
          <a:endParaRPr lang="en-US"/>
        </a:p>
      </dgm:t>
    </dgm:pt>
    <dgm:pt modelId="{D8BD6662-12BA-4370-B356-61889ED07F9D}" type="pres">
      <dgm:prSet presAssocID="{D7FEA7DF-A3CA-4D0F-B1C2-0B0E611D5E0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DE6B0B5C-98AE-49C5-85AF-68DAE7BFA6BB}" type="pres">
      <dgm:prSet presAssocID="{D7FEA7DF-A3CA-4D0F-B1C2-0B0E611D5E07}" presName="Name1" presStyleCnt="0"/>
      <dgm:spPr/>
    </dgm:pt>
    <dgm:pt modelId="{498EC5D1-3FEC-404F-B39F-C373C3477C87}" type="pres">
      <dgm:prSet presAssocID="{D7FEA7DF-A3CA-4D0F-B1C2-0B0E611D5E07}" presName="cycle" presStyleCnt="0"/>
      <dgm:spPr/>
    </dgm:pt>
    <dgm:pt modelId="{813A8DFA-B1B7-4293-9723-B5CA2ACE767A}" type="pres">
      <dgm:prSet presAssocID="{D7FEA7DF-A3CA-4D0F-B1C2-0B0E611D5E07}" presName="srcNode" presStyleLbl="node1" presStyleIdx="0" presStyleCnt="4"/>
      <dgm:spPr/>
    </dgm:pt>
    <dgm:pt modelId="{A253A597-C920-4997-A9A3-3F7073213D09}" type="pres">
      <dgm:prSet presAssocID="{D7FEA7DF-A3CA-4D0F-B1C2-0B0E611D5E07}" presName="conn" presStyleLbl="parChTrans1D2" presStyleIdx="0" presStyleCnt="1"/>
      <dgm:spPr/>
      <dgm:t>
        <a:bodyPr/>
        <a:lstStyle/>
        <a:p>
          <a:endParaRPr lang="en-US"/>
        </a:p>
      </dgm:t>
    </dgm:pt>
    <dgm:pt modelId="{CEC1D7CD-0603-4DBB-AA50-D875D2C97A62}" type="pres">
      <dgm:prSet presAssocID="{D7FEA7DF-A3CA-4D0F-B1C2-0B0E611D5E07}" presName="extraNode" presStyleLbl="node1" presStyleIdx="0" presStyleCnt="4"/>
      <dgm:spPr/>
    </dgm:pt>
    <dgm:pt modelId="{347A51D6-87C7-470E-A1D5-CC871389131E}" type="pres">
      <dgm:prSet presAssocID="{D7FEA7DF-A3CA-4D0F-B1C2-0B0E611D5E07}" presName="dstNode" presStyleLbl="node1" presStyleIdx="0" presStyleCnt="4"/>
      <dgm:spPr/>
    </dgm:pt>
    <dgm:pt modelId="{6AE5818E-C933-4943-A292-1179061B3300}" type="pres">
      <dgm:prSet presAssocID="{CA468EA6-B42B-4E1E-B1BD-71DFA0BD83B4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B4228F-9DCE-4AF9-A284-D341CDA701F4}" type="pres">
      <dgm:prSet presAssocID="{CA468EA6-B42B-4E1E-B1BD-71DFA0BD83B4}" presName="accent_1" presStyleCnt="0"/>
      <dgm:spPr/>
    </dgm:pt>
    <dgm:pt modelId="{8F1D30C1-36A2-45BA-BBD0-782E2301BD12}" type="pres">
      <dgm:prSet presAssocID="{CA468EA6-B42B-4E1E-B1BD-71DFA0BD83B4}" presName="accentRepeatNode" presStyleLbl="solidFgAcc1" presStyleIdx="0" presStyleCnt="4"/>
      <dgm:spPr>
        <a:ln w="38100">
          <a:solidFill>
            <a:srgbClr val="D5D5D5"/>
          </a:solidFill>
        </a:ln>
      </dgm:spPr>
    </dgm:pt>
    <dgm:pt modelId="{A0265A98-59C4-4AA4-AB6A-6DD1111871C0}" type="pres">
      <dgm:prSet presAssocID="{E996E3EF-5656-4BBB-A2FD-6C836E153E96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303342-8BDA-4123-A882-9B46F1013F7D}" type="pres">
      <dgm:prSet presAssocID="{E996E3EF-5656-4BBB-A2FD-6C836E153E96}" presName="accent_2" presStyleCnt="0"/>
      <dgm:spPr/>
    </dgm:pt>
    <dgm:pt modelId="{B5830290-2A27-4182-8A15-9EE00782F94D}" type="pres">
      <dgm:prSet presAssocID="{E996E3EF-5656-4BBB-A2FD-6C836E153E96}" presName="accentRepeatNode" presStyleLbl="solidFgAcc1" presStyleIdx="1" presStyleCnt="4"/>
      <dgm:spPr>
        <a:ln w="38100">
          <a:solidFill>
            <a:srgbClr val="262626"/>
          </a:solidFill>
        </a:ln>
      </dgm:spPr>
    </dgm:pt>
    <dgm:pt modelId="{FFB73801-79A5-48C4-90D0-C8EF678B0CE1}" type="pres">
      <dgm:prSet presAssocID="{4FBBB7BE-B6BC-4632-BEC9-7507574E0C86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F383DA-866E-4D91-8EE3-BF36CD4164BE}" type="pres">
      <dgm:prSet presAssocID="{4FBBB7BE-B6BC-4632-BEC9-7507574E0C86}" presName="accent_3" presStyleCnt="0"/>
      <dgm:spPr/>
    </dgm:pt>
    <dgm:pt modelId="{2F0EF62F-3009-4911-A226-EF2CFF109311}" type="pres">
      <dgm:prSet presAssocID="{4FBBB7BE-B6BC-4632-BEC9-7507574E0C86}" presName="accentRepeatNode" presStyleLbl="solidFgAcc1" presStyleIdx="2" presStyleCnt="4"/>
      <dgm:spPr>
        <a:ln w="38100">
          <a:solidFill>
            <a:srgbClr val="D5D5D5"/>
          </a:solidFill>
        </a:ln>
      </dgm:spPr>
    </dgm:pt>
    <dgm:pt modelId="{2E9BCDA8-ED9C-4DA8-A923-FB680A6FA760}" type="pres">
      <dgm:prSet presAssocID="{6CEE82FD-AD79-41F8-879D-556316AC87EB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868A0A-0956-4F6C-8E1C-C73FED8F0AFD}" type="pres">
      <dgm:prSet presAssocID="{6CEE82FD-AD79-41F8-879D-556316AC87EB}" presName="accent_4" presStyleCnt="0"/>
      <dgm:spPr/>
    </dgm:pt>
    <dgm:pt modelId="{39F6C236-0A1C-4C48-A1D7-32B9113CE19E}" type="pres">
      <dgm:prSet presAssocID="{6CEE82FD-AD79-41F8-879D-556316AC87EB}" presName="accentRepeatNode" presStyleLbl="solidFgAcc1" presStyleIdx="3" presStyleCnt="4"/>
      <dgm:spPr>
        <a:ln w="38100">
          <a:solidFill>
            <a:srgbClr val="D5D5D5"/>
          </a:solidFill>
        </a:ln>
      </dgm:spPr>
    </dgm:pt>
  </dgm:ptLst>
  <dgm:cxnLst>
    <dgm:cxn modelId="{640ABAC2-62A4-40A9-9EB0-E06142D6A738}" srcId="{D7FEA7DF-A3CA-4D0F-B1C2-0B0E611D5E07}" destId="{4FBBB7BE-B6BC-4632-BEC9-7507574E0C86}" srcOrd="2" destOrd="0" parTransId="{7A562CDD-AEF5-4BE5-BE66-5343DE559E30}" sibTransId="{1F4AD209-57C9-48F6-9C20-13A8D8E88F98}"/>
    <dgm:cxn modelId="{1A643C46-408A-4D41-9BBC-1FEA3B8E1036}" type="presOf" srcId="{850C2CE5-B046-48BF-BC54-AF6B61E31B48}" destId="{A253A597-C920-4997-A9A3-3F7073213D09}" srcOrd="0" destOrd="0" presId="urn:microsoft.com/office/officeart/2008/layout/VerticalCurvedList"/>
    <dgm:cxn modelId="{4D07AB7F-70AB-4ED9-A755-55E26EC8A1DD}" type="presOf" srcId="{D7FEA7DF-A3CA-4D0F-B1C2-0B0E611D5E07}" destId="{D8BD6662-12BA-4370-B356-61889ED07F9D}" srcOrd="0" destOrd="0" presId="urn:microsoft.com/office/officeart/2008/layout/VerticalCurvedList"/>
    <dgm:cxn modelId="{C1A537C0-30BC-4236-931B-B8F13BD15DA4}" srcId="{D7FEA7DF-A3CA-4D0F-B1C2-0B0E611D5E07}" destId="{E996E3EF-5656-4BBB-A2FD-6C836E153E96}" srcOrd="1" destOrd="0" parTransId="{3166CA86-3707-427F-B6F5-5C91040184B0}" sibTransId="{115171A8-1EE1-4855-A28A-94B72D7F31A8}"/>
    <dgm:cxn modelId="{C98926CE-A61B-48A0-8023-1D80A77C1967}" type="presOf" srcId="{6CEE82FD-AD79-41F8-879D-556316AC87EB}" destId="{2E9BCDA8-ED9C-4DA8-A923-FB680A6FA760}" srcOrd="0" destOrd="0" presId="urn:microsoft.com/office/officeart/2008/layout/VerticalCurvedList"/>
    <dgm:cxn modelId="{B02882EE-A5FF-4BDC-A1BC-C514F0A5A813}" srcId="{D7FEA7DF-A3CA-4D0F-B1C2-0B0E611D5E07}" destId="{CA468EA6-B42B-4E1E-B1BD-71DFA0BD83B4}" srcOrd="0" destOrd="0" parTransId="{5F0A5651-10AA-4131-B308-4AD9EE548262}" sibTransId="{850C2CE5-B046-48BF-BC54-AF6B61E31B48}"/>
    <dgm:cxn modelId="{3267E176-3B3B-40AF-9D55-FB0AF7F68F9F}" type="presOf" srcId="{CA468EA6-B42B-4E1E-B1BD-71DFA0BD83B4}" destId="{6AE5818E-C933-4943-A292-1179061B3300}" srcOrd="0" destOrd="0" presId="urn:microsoft.com/office/officeart/2008/layout/VerticalCurvedList"/>
    <dgm:cxn modelId="{A0533C3F-50C8-4773-9D93-36FFE4CF12D9}" srcId="{D7FEA7DF-A3CA-4D0F-B1C2-0B0E611D5E07}" destId="{6CEE82FD-AD79-41F8-879D-556316AC87EB}" srcOrd="3" destOrd="0" parTransId="{2A8A0180-FFD9-445F-8BF4-3A5975A8A854}" sibTransId="{C355CCB4-EFA0-4534-81F1-8A3A44A9E402}"/>
    <dgm:cxn modelId="{FB46DAB2-EBD0-4049-968A-6E4CB2343E28}" type="presOf" srcId="{4FBBB7BE-B6BC-4632-BEC9-7507574E0C86}" destId="{FFB73801-79A5-48C4-90D0-C8EF678B0CE1}" srcOrd="0" destOrd="0" presId="urn:microsoft.com/office/officeart/2008/layout/VerticalCurvedList"/>
    <dgm:cxn modelId="{598F6855-9A62-407E-8BA9-1E11A812604A}" type="presOf" srcId="{E996E3EF-5656-4BBB-A2FD-6C836E153E96}" destId="{A0265A98-59C4-4AA4-AB6A-6DD1111871C0}" srcOrd="0" destOrd="0" presId="urn:microsoft.com/office/officeart/2008/layout/VerticalCurvedList"/>
    <dgm:cxn modelId="{3228E5EC-F5BF-407D-90F4-042443ED2D84}" type="presParOf" srcId="{D8BD6662-12BA-4370-B356-61889ED07F9D}" destId="{DE6B0B5C-98AE-49C5-85AF-68DAE7BFA6BB}" srcOrd="0" destOrd="0" presId="urn:microsoft.com/office/officeart/2008/layout/VerticalCurvedList"/>
    <dgm:cxn modelId="{DEF9BF8F-EB1A-4D23-8D56-B78CD3CFB4EF}" type="presParOf" srcId="{DE6B0B5C-98AE-49C5-85AF-68DAE7BFA6BB}" destId="{498EC5D1-3FEC-404F-B39F-C373C3477C87}" srcOrd="0" destOrd="0" presId="urn:microsoft.com/office/officeart/2008/layout/VerticalCurvedList"/>
    <dgm:cxn modelId="{EF899221-815E-4FBF-AE6B-874106A5A2CB}" type="presParOf" srcId="{498EC5D1-3FEC-404F-B39F-C373C3477C87}" destId="{813A8DFA-B1B7-4293-9723-B5CA2ACE767A}" srcOrd="0" destOrd="0" presId="urn:microsoft.com/office/officeart/2008/layout/VerticalCurvedList"/>
    <dgm:cxn modelId="{9AF72361-85F6-4ABF-83C9-B5C18A901AFB}" type="presParOf" srcId="{498EC5D1-3FEC-404F-B39F-C373C3477C87}" destId="{A253A597-C920-4997-A9A3-3F7073213D09}" srcOrd="1" destOrd="0" presId="urn:microsoft.com/office/officeart/2008/layout/VerticalCurvedList"/>
    <dgm:cxn modelId="{FC1314C8-A8D0-4017-BCCC-AECEAB4C87F5}" type="presParOf" srcId="{498EC5D1-3FEC-404F-B39F-C373C3477C87}" destId="{CEC1D7CD-0603-4DBB-AA50-D875D2C97A62}" srcOrd="2" destOrd="0" presId="urn:microsoft.com/office/officeart/2008/layout/VerticalCurvedList"/>
    <dgm:cxn modelId="{A97D4F6E-CA8C-4304-8EFB-E2AA24EB1322}" type="presParOf" srcId="{498EC5D1-3FEC-404F-B39F-C373C3477C87}" destId="{347A51D6-87C7-470E-A1D5-CC871389131E}" srcOrd="3" destOrd="0" presId="urn:microsoft.com/office/officeart/2008/layout/VerticalCurvedList"/>
    <dgm:cxn modelId="{C7AB9884-2B0F-4F21-AD3F-1F1BDBA07ED3}" type="presParOf" srcId="{DE6B0B5C-98AE-49C5-85AF-68DAE7BFA6BB}" destId="{6AE5818E-C933-4943-A292-1179061B3300}" srcOrd="1" destOrd="0" presId="urn:microsoft.com/office/officeart/2008/layout/VerticalCurvedList"/>
    <dgm:cxn modelId="{1FECE5E8-AB6F-4FCC-9259-081C188CC788}" type="presParOf" srcId="{DE6B0B5C-98AE-49C5-85AF-68DAE7BFA6BB}" destId="{3CB4228F-9DCE-4AF9-A284-D341CDA701F4}" srcOrd="2" destOrd="0" presId="urn:microsoft.com/office/officeart/2008/layout/VerticalCurvedList"/>
    <dgm:cxn modelId="{8C148DE4-70A8-495A-A747-5A791C4B24F7}" type="presParOf" srcId="{3CB4228F-9DCE-4AF9-A284-D341CDA701F4}" destId="{8F1D30C1-36A2-45BA-BBD0-782E2301BD12}" srcOrd="0" destOrd="0" presId="urn:microsoft.com/office/officeart/2008/layout/VerticalCurvedList"/>
    <dgm:cxn modelId="{7F407566-D420-476B-AE01-C30117D65C88}" type="presParOf" srcId="{DE6B0B5C-98AE-49C5-85AF-68DAE7BFA6BB}" destId="{A0265A98-59C4-4AA4-AB6A-6DD1111871C0}" srcOrd="3" destOrd="0" presId="urn:microsoft.com/office/officeart/2008/layout/VerticalCurvedList"/>
    <dgm:cxn modelId="{096545DB-FB39-4C5A-A539-C8A305428EA6}" type="presParOf" srcId="{DE6B0B5C-98AE-49C5-85AF-68DAE7BFA6BB}" destId="{8E303342-8BDA-4123-A882-9B46F1013F7D}" srcOrd="4" destOrd="0" presId="urn:microsoft.com/office/officeart/2008/layout/VerticalCurvedList"/>
    <dgm:cxn modelId="{C2F65752-B0A6-46EB-96BE-9EEA9283CB61}" type="presParOf" srcId="{8E303342-8BDA-4123-A882-9B46F1013F7D}" destId="{B5830290-2A27-4182-8A15-9EE00782F94D}" srcOrd="0" destOrd="0" presId="urn:microsoft.com/office/officeart/2008/layout/VerticalCurvedList"/>
    <dgm:cxn modelId="{90C45E0F-B948-43CC-B954-40F658017C04}" type="presParOf" srcId="{DE6B0B5C-98AE-49C5-85AF-68DAE7BFA6BB}" destId="{FFB73801-79A5-48C4-90D0-C8EF678B0CE1}" srcOrd="5" destOrd="0" presId="urn:microsoft.com/office/officeart/2008/layout/VerticalCurvedList"/>
    <dgm:cxn modelId="{E97F7BF6-6F7A-40C5-A67E-CA98C835D329}" type="presParOf" srcId="{DE6B0B5C-98AE-49C5-85AF-68DAE7BFA6BB}" destId="{31F383DA-866E-4D91-8EE3-BF36CD4164BE}" srcOrd="6" destOrd="0" presId="urn:microsoft.com/office/officeart/2008/layout/VerticalCurvedList"/>
    <dgm:cxn modelId="{F769219E-DA21-45CD-B517-32F3D807F824}" type="presParOf" srcId="{31F383DA-866E-4D91-8EE3-BF36CD4164BE}" destId="{2F0EF62F-3009-4911-A226-EF2CFF109311}" srcOrd="0" destOrd="0" presId="urn:microsoft.com/office/officeart/2008/layout/VerticalCurvedList"/>
    <dgm:cxn modelId="{03C965C3-7C1B-41DE-8E4A-E797EBA9D2C6}" type="presParOf" srcId="{DE6B0B5C-98AE-49C5-85AF-68DAE7BFA6BB}" destId="{2E9BCDA8-ED9C-4DA8-A923-FB680A6FA760}" srcOrd="7" destOrd="0" presId="urn:microsoft.com/office/officeart/2008/layout/VerticalCurvedList"/>
    <dgm:cxn modelId="{188F2E4D-57A6-4095-8694-67186C8BBA91}" type="presParOf" srcId="{DE6B0B5C-98AE-49C5-85AF-68DAE7BFA6BB}" destId="{13868A0A-0956-4F6C-8E1C-C73FED8F0AFD}" srcOrd="8" destOrd="0" presId="urn:microsoft.com/office/officeart/2008/layout/VerticalCurvedList"/>
    <dgm:cxn modelId="{FFD10403-5476-462E-9133-FE13DB890773}" type="presParOf" srcId="{13868A0A-0956-4F6C-8E1C-C73FED8F0AFD}" destId="{39F6C236-0A1C-4C48-A1D7-32B9113CE19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7FEA7DF-A3CA-4D0F-B1C2-0B0E611D5E0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996E3EF-5656-4BBB-A2FD-6C836E153E96}">
      <dgm:prSet/>
      <dgm:spPr>
        <a:solidFill>
          <a:srgbClr val="D5D5D5"/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Special Tax Rules for </a:t>
          </a:r>
          <a:r>
            <a:rPr lang="en-US" dirty="0" smtClean="0">
              <a:solidFill>
                <a:schemeClr val="bg1"/>
              </a:solidFill>
            </a:rPr>
            <a:t>CSOs</a:t>
          </a:r>
          <a:endParaRPr lang="en-US" dirty="0">
            <a:solidFill>
              <a:schemeClr val="bg1"/>
            </a:solidFill>
          </a:endParaRPr>
        </a:p>
      </dgm:t>
    </dgm:pt>
    <dgm:pt modelId="{3166CA86-3707-427F-B6F5-5C91040184B0}" type="parTrans" cxnId="{C1A537C0-30BC-4236-931B-B8F13BD15DA4}">
      <dgm:prSet/>
      <dgm:spPr/>
      <dgm:t>
        <a:bodyPr/>
        <a:lstStyle/>
        <a:p>
          <a:endParaRPr lang="en-US"/>
        </a:p>
      </dgm:t>
    </dgm:pt>
    <dgm:pt modelId="{115171A8-1EE1-4855-A28A-94B72D7F31A8}" type="sibTrans" cxnId="{C1A537C0-30BC-4236-931B-B8F13BD15DA4}">
      <dgm:prSet/>
      <dgm:spPr/>
      <dgm:t>
        <a:bodyPr/>
        <a:lstStyle/>
        <a:p>
          <a:endParaRPr lang="en-US"/>
        </a:p>
      </dgm:t>
    </dgm:pt>
    <dgm:pt modelId="{6CEE82FD-AD79-41F8-879D-556316AC87EB}">
      <dgm:prSet/>
      <dgm:spPr>
        <a:solidFill>
          <a:srgbClr val="D5D5D5"/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Going Forward – Next Steps for your </a:t>
          </a:r>
          <a:r>
            <a:rPr lang="en-US" dirty="0" smtClean="0">
              <a:solidFill>
                <a:schemeClr val="bg1"/>
              </a:solidFill>
            </a:rPr>
            <a:t>CSO</a:t>
          </a:r>
          <a:endParaRPr lang="en-US" dirty="0">
            <a:solidFill>
              <a:schemeClr val="bg1"/>
            </a:solidFill>
          </a:endParaRPr>
        </a:p>
      </dgm:t>
    </dgm:pt>
    <dgm:pt modelId="{2A8A0180-FFD9-445F-8BF4-3A5975A8A854}" type="parTrans" cxnId="{A0533C3F-50C8-4773-9D93-36FFE4CF12D9}">
      <dgm:prSet/>
      <dgm:spPr/>
      <dgm:t>
        <a:bodyPr/>
        <a:lstStyle/>
        <a:p>
          <a:endParaRPr lang="en-US"/>
        </a:p>
      </dgm:t>
    </dgm:pt>
    <dgm:pt modelId="{C355CCB4-EFA0-4534-81F1-8A3A44A9E402}" type="sibTrans" cxnId="{A0533C3F-50C8-4773-9D93-36FFE4CF12D9}">
      <dgm:prSet/>
      <dgm:spPr/>
      <dgm:t>
        <a:bodyPr/>
        <a:lstStyle/>
        <a:p>
          <a:endParaRPr lang="en-US"/>
        </a:p>
      </dgm:t>
    </dgm:pt>
    <dgm:pt modelId="{4FBBB7BE-B6BC-4632-BEC9-7507574E0C86}">
      <dgm:prSet/>
      <dgm:spPr>
        <a:solidFill>
          <a:srgbClr val="E8E800"/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Then and Now</a:t>
          </a:r>
        </a:p>
      </dgm:t>
    </dgm:pt>
    <dgm:pt modelId="{7A562CDD-AEF5-4BE5-BE66-5343DE559E30}" type="parTrans" cxnId="{640ABAC2-62A4-40A9-9EB0-E06142D6A738}">
      <dgm:prSet/>
      <dgm:spPr/>
      <dgm:t>
        <a:bodyPr/>
        <a:lstStyle/>
        <a:p>
          <a:endParaRPr lang="en-US"/>
        </a:p>
      </dgm:t>
    </dgm:pt>
    <dgm:pt modelId="{1F4AD209-57C9-48F6-9C20-13A8D8E88F98}" type="sibTrans" cxnId="{640ABAC2-62A4-40A9-9EB0-E06142D6A738}">
      <dgm:prSet/>
      <dgm:spPr/>
      <dgm:t>
        <a:bodyPr/>
        <a:lstStyle/>
        <a:p>
          <a:endParaRPr lang="en-US"/>
        </a:p>
      </dgm:t>
    </dgm:pt>
    <dgm:pt modelId="{CA468EA6-B42B-4E1E-B1BD-71DFA0BD83B4}">
      <dgm:prSet/>
      <dgm:spPr>
        <a:solidFill>
          <a:srgbClr val="D5D5D5"/>
        </a:solidFill>
        <a:ln>
          <a:noFill/>
        </a:ln>
      </dgm:spPr>
      <dgm:t>
        <a:bodyPr/>
        <a:lstStyle/>
        <a:p>
          <a:r>
            <a:rPr lang="en-US" b="0" dirty="0">
              <a:solidFill>
                <a:schemeClr val="bg1"/>
              </a:solidFill>
            </a:rPr>
            <a:t>Cambodian Taxation of Legal Entities</a:t>
          </a:r>
        </a:p>
      </dgm:t>
    </dgm:pt>
    <dgm:pt modelId="{5F0A5651-10AA-4131-B308-4AD9EE548262}" type="parTrans" cxnId="{B02882EE-A5FF-4BDC-A1BC-C514F0A5A813}">
      <dgm:prSet/>
      <dgm:spPr/>
      <dgm:t>
        <a:bodyPr/>
        <a:lstStyle/>
        <a:p>
          <a:endParaRPr lang="en-US"/>
        </a:p>
      </dgm:t>
    </dgm:pt>
    <dgm:pt modelId="{850C2CE5-B046-48BF-BC54-AF6B61E31B48}" type="sibTrans" cxnId="{B02882EE-A5FF-4BDC-A1BC-C514F0A5A813}">
      <dgm:prSet/>
      <dgm:spPr>
        <a:ln>
          <a:solidFill>
            <a:srgbClr val="004D3F"/>
          </a:solidFill>
        </a:ln>
      </dgm:spPr>
      <dgm:t>
        <a:bodyPr/>
        <a:lstStyle/>
        <a:p>
          <a:endParaRPr lang="en-US"/>
        </a:p>
      </dgm:t>
    </dgm:pt>
    <dgm:pt modelId="{D8BD6662-12BA-4370-B356-61889ED07F9D}" type="pres">
      <dgm:prSet presAssocID="{D7FEA7DF-A3CA-4D0F-B1C2-0B0E611D5E0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DE6B0B5C-98AE-49C5-85AF-68DAE7BFA6BB}" type="pres">
      <dgm:prSet presAssocID="{D7FEA7DF-A3CA-4D0F-B1C2-0B0E611D5E07}" presName="Name1" presStyleCnt="0"/>
      <dgm:spPr/>
    </dgm:pt>
    <dgm:pt modelId="{498EC5D1-3FEC-404F-B39F-C373C3477C87}" type="pres">
      <dgm:prSet presAssocID="{D7FEA7DF-A3CA-4D0F-B1C2-0B0E611D5E07}" presName="cycle" presStyleCnt="0"/>
      <dgm:spPr/>
    </dgm:pt>
    <dgm:pt modelId="{813A8DFA-B1B7-4293-9723-B5CA2ACE767A}" type="pres">
      <dgm:prSet presAssocID="{D7FEA7DF-A3CA-4D0F-B1C2-0B0E611D5E07}" presName="srcNode" presStyleLbl="node1" presStyleIdx="0" presStyleCnt="4"/>
      <dgm:spPr/>
    </dgm:pt>
    <dgm:pt modelId="{A253A597-C920-4997-A9A3-3F7073213D09}" type="pres">
      <dgm:prSet presAssocID="{D7FEA7DF-A3CA-4D0F-B1C2-0B0E611D5E07}" presName="conn" presStyleLbl="parChTrans1D2" presStyleIdx="0" presStyleCnt="1"/>
      <dgm:spPr/>
      <dgm:t>
        <a:bodyPr/>
        <a:lstStyle/>
        <a:p>
          <a:endParaRPr lang="en-US"/>
        </a:p>
      </dgm:t>
    </dgm:pt>
    <dgm:pt modelId="{CEC1D7CD-0603-4DBB-AA50-D875D2C97A62}" type="pres">
      <dgm:prSet presAssocID="{D7FEA7DF-A3CA-4D0F-B1C2-0B0E611D5E07}" presName="extraNode" presStyleLbl="node1" presStyleIdx="0" presStyleCnt="4"/>
      <dgm:spPr/>
    </dgm:pt>
    <dgm:pt modelId="{347A51D6-87C7-470E-A1D5-CC871389131E}" type="pres">
      <dgm:prSet presAssocID="{D7FEA7DF-A3CA-4D0F-B1C2-0B0E611D5E07}" presName="dstNode" presStyleLbl="node1" presStyleIdx="0" presStyleCnt="4"/>
      <dgm:spPr/>
    </dgm:pt>
    <dgm:pt modelId="{6AE5818E-C933-4943-A292-1179061B3300}" type="pres">
      <dgm:prSet presAssocID="{CA468EA6-B42B-4E1E-B1BD-71DFA0BD83B4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B4228F-9DCE-4AF9-A284-D341CDA701F4}" type="pres">
      <dgm:prSet presAssocID="{CA468EA6-B42B-4E1E-B1BD-71DFA0BD83B4}" presName="accent_1" presStyleCnt="0"/>
      <dgm:spPr/>
    </dgm:pt>
    <dgm:pt modelId="{8F1D30C1-36A2-45BA-BBD0-782E2301BD12}" type="pres">
      <dgm:prSet presAssocID="{CA468EA6-B42B-4E1E-B1BD-71DFA0BD83B4}" presName="accentRepeatNode" presStyleLbl="solidFgAcc1" presStyleIdx="0" presStyleCnt="4"/>
      <dgm:spPr>
        <a:ln w="38100">
          <a:solidFill>
            <a:srgbClr val="D5D5D5"/>
          </a:solidFill>
        </a:ln>
      </dgm:spPr>
    </dgm:pt>
    <dgm:pt modelId="{A0265A98-59C4-4AA4-AB6A-6DD1111871C0}" type="pres">
      <dgm:prSet presAssocID="{E996E3EF-5656-4BBB-A2FD-6C836E153E96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303342-8BDA-4123-A882-9B46F1013F7D}" type="pres">
      <dgm:prSet presAssocID="{E996E3EF-5656-4BBB-A2FD-6C836E153E96}" presName="accent_2" presStyleCnt="0"/>
      <dgm:spPr/>
    </dgm:pt>
    <dgm:pt modelId="{B5830290-2A27-4182-8A15-9EE00782F94D}" type="pres">
      <dgm:prSet presAssocID="{E996E3EF-5656-4BBB-A2FD-6C836E153E96}" presName="accentRepeatNode" presStyleLbl="solidFgAcc1" presStyleIdx="1" presStyleCnt="4"/>
      <dgm:spPr>
        <a:ln w="38100">
          <a:solidFill>
            <a:srgbClr val="D5D5D5"/>
          </a:solidFill>
        </a:ln>
      </dgm:spPr>
    </dgm:pt>
    <dgm:pt modelId="{FFB73801-79A5-48C4-90D0-C8EF678B0CE1}" type="pres">
      <dgm:prSet presAssocID="{4FBBB7BE-B6BC-4632-BEC9-7507574E0C86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F383DA-866E-4D91-8EE3-BF36CD4164BE}" type="pres">
      <dgm:prSet presAssocID="{4FBBB7BE-B6BC-4632-BEC9-7507574E0C86}" presName="accent_3" presStyleCnt="0"/>
      <dgm:spPr/>
    </dgm:pt>
    <dgm:pt modelId="{2F0EF62F-3009-4911-A226-EF2CFF109311}" type="pres">
      <dgm:prSet presAssocID="{4FBBB7BE-B6BC-4632-BEC9-7507574E0C86}" presName="accentRepeatNode" presStyleLbl="solidFgAcc1" presStyleIdx="2" presStyleCnt="4"/>
      <dgm:spPr>
        <a:ln w="38100">
          <a:solidFill>
            <a:srgbClr val="262626"/>
          </a:solidFill>
        </a:ln>
      </dgm:spPr>
    </dgm:pt>
    <dgm:pt modelId="{2E9BCDA8-ED9C-4DA8-A923-FB680A6FA760}" type="pres">
      <dgm:prSet presAssocID="{6CEE82FD-AD79-41F8-879D-556316AC87EB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868A0A-0956-4F6C-8E1C-C73FED8F0AFD}" type="pres">
      <dgm:prSet presAssocID="{6CEE82FD-AD79-41F8-879D-556316AC87EB}" presName="accent_4" presStyleCnt="0"/>
      <dgm:spPr/>
    </dgm:pt>
    <dgm:pt modelId="{39F6C236-0A1C-4C48-A1D7-32B9113CE19E}" type="pres">
      <dgm:prSet presAssocID="{6CEE82FD-AD79-41F8-879D-556316AC87EB}" presName="accentRepeatNode" presStyleLbl="solidFgAcc1" presStyleIdx="3" presStyleCnt="4"/>
      <dgm:spPr>
        <a:ln w="38100">
          <a:solidFill>
            <a:srgbClr val="D5D5D5"/>
          </a:solidFill>
        </a:ln>
      </dgm:spPr>
    </dgm:pt>
  </dgm:ptLst>
  <dgm:cxnLst>
    <dgm:cxn modelId="{A0533C3F-50C8-4773-9D93-36FFE4CF12D9}" srcId="{D7FEA7DF-A3CA-4D0F-B1C2-0B0E611D5E07}" destId="{6CEE82FD-AD79-41F8-879D-556316AC87EB}" srcOrd="3" destOrd="0" parTransId="{2A8A0180-FFD9-445F-8BF4-3A5975A8A854}" sibTransId="{C355CCB4-EFA0-4534-81F1-8A3A44A9E402}"/>
    <dgm:cxn modelId="{6BFF470E-63A7-4736-822C-3D3BAE2352EA}" type="presOf" srcId="{6CEE82FD-AD79-41F8-879D-556316AC87EB}" destId="{2E9BCDA8-ED9C-4DA8-A923-FB680A6FA760}" srcOrd="0" destOrd="0" presId="urn:microsoft.com/office/officeart/2008/layout/VerticalCurvedList"/>
    <dgm:cxn modelId="{EA535D62-3436-4D23-A79A-BCEAC776C8AA}" type="presOf" srcId="{D7FEA7DF-A3CA-4D0F-B1C2-0B0E611D5E07}" destId="{D8BD6662-12BA-4370-B356-61889ED07F9D}" srcOrd="0" destOrd="0" presId="urn:microsoft.com/office/officeart/2008/layout/VerticalCurvedList"/>
    <dgm:cxn modelId="{5C13FAB1-C9A5-4B7C-B076-43C126D7F433}" type="presOf" srcId="{CA468EA6-B42B-4E1E-B1BD-71DFA0BD83B4}" destId="{6AE5818E-C933-4943-A292-1179061B3300}" srcOrd="0" destOrd="0" presId="urn:microsoft.com/office/officeart/2008/layout/VerticalCurvedList"/>
    <dgm:cxn modelId="{B02882EE-A5FF-4BDC-A1BC-C514F0A5A813}" srcId="{D7FEA7DF-A3CA-4D0F-B1C2-0B0E611D5E07}" destId="{CA468EA6-B42B-4E1E-B1BD-71DFA0BD83B4}" srcOrd="0" destOrd="0" parTransId="{5F0A5651-10AA-4131-B308-4AD9EE548262}" sibTransId="{850C2CE5-B046-48BF-BC54-AF6B61E31B48}"/>
    <dgm:cxn modelId="{D4ADB7EA-4B75-418C-93F2-96226103D1BF}" type="presOf" srcId="{E996E3EF-5656-4BBB-A2FD-6C836E153E96}" destId="{A0265A98-59C4-4AA4-AB6A-6DD1111871C0}" srcOrd="0" destOrd="0" presId="urn:microsoft.com/office/officeart/2008/layout/VerticalCurvedList"/>
    <dgm:cxn modelId="{C1A537C0-30BC-4236-931B-B8F13BD15DA4}" srcId="{D7FEA7DF-A3CA-4D0F-B1C2-0B0E611D5E07}" destId="{E996E3EF-5656-4BBB-A2FD-6C836E153E96}" srcOrd="1" destOrd="0" parTransId="{3166CA86-3707-427F-B6F5-5C91040184B0}" sibTransId="{115171A8-1EE1-4855-A28A-94B72D7F31A8}"/>
    <dgm:cxn modelId="{4D0F727E-1E32-4BC3-9669-29D5923A11B6}" type="presOf" srcId="{4FBBB7BE-B6BC-4632-BEC9-7507574E0C86}" destId="{FFB73801-79A5-48C4-90D0-C8EF678B0CE1}" srcOrd="0" destOrd="0" presId="urn:microsoft.com/office/officeart/2008/layout/VerticalCurvedList"/>
    <dgm:cxn modelId="{45BC9176-976B-46E1-969C-0C09A428556D}" type="presOf" srcId="{850C2CE5-B046-48BF-BC54-AF6B61E31B48}" destId="{A253A597-C920-4997-A9A3-3F7073213D09}" srcOrd="0" destOrd="0" presId="urn:microsoft.com/office/officeart/2008/layout/VerticalCurvedList"/>
    <dgm:cxn modelId="{640ABAC2-62A4-40A9-9EB0-E06142D6A738}" srcId="{D7FEA7DF-A3CA-4D0F-B1C2-0B0E611D5E07}" destId="{4FBBB7BE-B6BC-4632-BEC9-7507574E0C86}" srcOrd="2" destOrd="0" parTransId="{7A562CDD-AEF5-4BE5-BE66-5343DE559E30}" sibTransId="{1F4AD209-57C9-48F6-9C20-13A8D8E88F98}"/>
    <dgm:cxn modelId="{B6B837B4-0BC6-4059-8212-0CF2A55AF2A0}" type="presParOf" srcId="{D8BD6662-12BA-4370-B356-61889ED07F9D}" destId="{DE6B0B5C-98AE-49C5-85AF-68DAE7BFA6BB}" srcOrd="0" destOrd="0" presId="urn:microsoft.com/office/officeart/2008/layout/VerticalCurvedList"/>
    <dgm:cxn modelId="{4CDD6B61-D43F-4B66-A0C5-4B86772DF0CE}" type="presParOf" srcId="{DE6B0B5C-98AE-49C5-85AF-68DAE7BFA6BB}" destId="{498EC5D1-3FEC-404F-B39F-C373C3477C87}" srcOrd="0" destOrd="0" presId="urn:microsoft.com/office/officeart/2008/layout/VerticalCurvedList"/>
    <dgm:cxn modelId="{E7EAE0FC-C50E-4C42-A51F-53466C96DC49}" type="presParOf" srcId="{498EC5D1-3FEC-404F-B39F-C373C3477C87}" destId="{813A8DFA-B1B7-4293-9723-B5CA2ACE767A}" srcOrd="0" destOrd="0" presId="urn:microsoft.com/office/officeart/2008/layout/VerticalCurvedList"/>
    <dgm:cxn modelId="{F5569317-E051-42FE-ACCE-8FCFB272A34A}" type="presParOf" srcId="{498EC5D1-3FEC-404F-B39F-C373C3477C87}" destId="{A253A597-C920-4997-A9A3-3F7073213D09}" srcOrd="1" destOrd="0" presId="urn:microsoft.com/office/officeart/2008/layout/VerticalCurvedList"/>
    <dgm:cxn modelId="{69AFA369-ADF2-4F35-AAE9-49B6E7E81E24}" type="presParOf" srcId="{498EC5D1-3FEC-404F-B39F-C373C3477C87}" destId="{CEC1D7CD-0603-4DBB-AA50-D875D2C97A62}" srcOrd="2" destOrd="0" presId="urn:microsoft.com/office/officeart/2008/layout/VerticalCurvedList"/>
    <dgm:cxn modelId="{37A2C259-6AA8-4194-85A0-3A96FBD215FC}" type="presParOf" srcId="{498EC5D1-3FEC-404F-B39F-C373C3477C87}" destId="{347A51D6-87C7-470E-A1D5-CC871389131E}" srcOrd="3" destOrd="0" presId="urn:microsoft.com/office/officeart/2008/layout/VerticalCurvedList"/>
    <dgm:cxn modelId="{E4FFB949-FB79-4FC3-B454-7C52DC05A825}" type="presParOf" srcId="{DE6B0B5C-98AE-49C5-85AF-68DAE7BFA6BB}" destId="{6AE5818E-C933-4943-A292-1179061B3300}" srcOrd="1" destOrd="0" presId="urn:microsoft.com/office/officeart/2008/layout/VerticalCurvedList"/>
    <dgm:cxn modelId="{162B78CC-1803-4DD9-9950-F8D0428FEFED}" type="presParOf" srcId="{DE6B0B5C-98AE-49C5-85AF-68DAE7BFA6BB}" destId="{3CB4228F-9DCE-4AF9-A284-D341CDA701F4}" srcOrd="2" destOrd="0" presId="urn:microsoft.com/office/officeart/2008/layout/VerticalCurvedList"/>
    <dgm:cxn modelId="{13A06C57-B0AD-41E7-9D40-5094B71A05F0}" type="presParOf" srcId="{3CB4228F-9DCE-4AF9-A284-D341CDA701F4}" destId="{8F1D30C1-36A2-45BA-BBD0-782E2301BD12}" srcOrd="0" destOrd="0" presId="urn:microsoft.com/office/officeart/2008/layout/VerticalCurvedList"/>
    <dgm:cxn modelId="{B47AAB96-DCE8-42DE-8078-056A7B27393C}" type="presParOf" srcId="{DE6B0B5C-98AE-49C5-85AF-68DAE7BFA6BB}" destId="{A0265A98-59C4-4AA4-AB6A-6DD1111871C0}" srcOrd="3" destOrd="0" presId="urn:microsoft.com/office/officeart/2008/layout/VerticalCurvedList"/>
    <dgm:cxn modelId="{AC7A342E-D65D-4370-8E7E-4C83C04F173E}" type="presParOf" srcId="{DE6B0B5C-98AE-49C5-85AF-68DAE7BFA6BB}" destId="{8E303342-8BDA-4123-A882-9B46F1013F7D}" srcOrd="4" destOrd="0" presId="urn:microsoft.com/office/officeart/2008/layout/VerticalCurvedList"/>
    <dgm:cxn modelId="{E899826E-5E7D-4A4A-A0DE-AE3E19B578C4}" type="presParOf" srcId="{8E303342-8BDA-4123-A882-9B46F1013F7D}" destId="{B5830290-2A27-4182-8A15-9EE00782F94D}" srcOrd="0" destOrd="0" presId="urn:microsoft.com/office/officeart/2008/layout/VerticalCurvedList"/>
    <dgm:cxn modelId="{0B13E03B-858E-4640-A249-55FF0B2B4B6C}" type="presParOf" srcId="{DE6B0B5C-98AE-49C5-85AF-68DAE7BFA6BB}" destId="{FFB73801-79A5-48C4-90D0-C8EF678B0CE1}" srcOrd="5" destOrd="0" presId="urn:microsoft.com/office/officeart/2008/layout/VerticalCurvedList"/>
    <dgm:cxn modelId="{B7383EBC-92F4-4733-968B-D4900BF66977}" type="presParOf" srcId="{DE6B0B5C-98AE-49C5-85AF-68DAE7BFA6BB}" destId="{31F383DA-866E-4D91-8EE3-BF36CD4164BE}" srcOrd="6" destOrd="0" presId="urn:microsoft.com/office/officeart/2008/layout/VerticalCurvedList"/>
    <dgm:cxn modelId="{FE1721B0-9186-4DAC-BE53-BD4D0392DA88}" type="presParOf" srcId="{31F383DA-866E-4D91-8EE3-BF36CD4164BE}" destId="{2F0EF62F-3009-4911-A226-EF2CFF109311}" srcOrd="0" destOrd="0" presId="urn:microsoft.com/office/officeart/2008/layout/VerticalCurvedList"/>
    <dgm:cxn modelId="{81EA02C3-6FE9-4713-87AD-3677C57A1D56}" type="presParOf" srcId="{DE6B0B5C-98AE-49C5-85AF-68DAE7BFA6BB}" destId="{2E9BCDA8-ED9C-4DA8-A923-FB680A6FA760}" srcOrd="7" destOrd="0" presId="urn:microsoft.com/office/officeart/2008/layout/VerticalCurvedList"/>
    <dgm:cxn modelId="{69552AF6-C65F-48D5-82B5-C8A028DFD102}" type="presParOf" srcId="{DE6B0B5C-98AE-49C5-85AF-68DAE7BFA6BB}" destId="{13868A0A-0956-4F6C-8E1C-C73FED8F0AFD}" srcOrd="8" destOrd="0" presId="urn:microsoft.com/office/officeart/2008/layout/VerticalCurvedList"/>
    <dgm:cxn modelId="{C2AD18EF-45C0-4669-AA0E-95A63A30949B}" type="presParOf" srcId="{13868A0A-0956-4F6C-8E1C-C73FED8F0AFD}" destId="{39F6C236-0A1C-4C48-A1D7-32B9113CE19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7FEA7DF-A3CA-4D0F-B1C2-0B0E611D5E0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996E3EF-5656-4BBB-A2FD-6C836E153E96}">
      <dgm:prSet/>
      <dgm:spPr>
        <a:solidFill>
          <a:srgbClr val="D5D5D5"/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Special Tax Rules for </a:t>
          </a:r>
          <a:r>
            <a:rPr lang="en-US" dirty="0" smtClean="0">
              <a:solidFill>
                <a:schemeClr val="bg1"/>
              </a:solidFill>
            </a:rPr>
            <a:t>CSOs</a:t>
          </a:r>
          <a:endParaRPr lang="en-US" dirty="0">
            <a:solidFill>
              <a:schemeClr val="bg1"/>
            </a:solidFill>
          </a:endParaRPr>
        </a:p>
      </dgm:t>
    </dgm:pt>
    <dgm:pt modelId="{3166CA86-3707-427F-B6F5-5C91040184B0}" type="parTrans" cxnId="{C1A537C0-30BC-4236-931B-B8F13BD15DA4}">
      <dgm:prSet/>
      <dgm:spPr/>
      <dgm:t>
        <a:bodyPr/>
        <a:lstStyle/>
        <a:p>
          <a:endParaRPr lang="en-US"/>
        </a:p>
      </dgm:t>
    </dgm:pt>
    <dgm:pt modelId="{115171A8-1EE1-4855-A28A-94B72D7F31A8}" type="sibTrans" cxnId="{C1A537C0-30BC-4236-931B-B8F13BD15DA4}">
      <dgm:prSet/>
      <dgm:spPr/>
      <dgm:t>
        <a:bodyPr/>
        <a:lstStyle/>
        <a:p>
          <a:endParaRPr lang="en-US"/>
        </a:p>
      </dgm:t>
    </dgm:pt>
    <dgm:pt modelId="{6CEE82FD-AD79-41F8-879D-556316AC87EB}">
      <dgm:prSet/>
      <dgm:spPr>
        <a:solidFill>
          <a:srgbClr val="E8E800"/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Going Forward – Next Steps for your </a:t>
          </a:r>
          <a:r>
            <a:rPr lang="en-US" dirty="0" smtClean="0">
              <a:solidFill>
                <a:schemeClr val="tx1"/>
              </a:solidFill>
            </a:rPr>
            <a:t>CSO</a:t>
          </a:r>
          <a:endParaRPr lang="en-US" dirty="0">
            <a:solidFill>
              <a:schemeClr val="tx1"/>
            </a:solidFill>
          </a:endParaRPr>
        </a:p>
      </dgm:t>
    </dgm:pt>
    <dgm:pt modelId="{2A8A0180-FFD9-445F-8BF4-3A5975A8A854}" type="parTrans" cxnId="{A0533C3F-50C8-4773-9D93-36FFE4CF12D9}">
      <dgm:prSet/>
      <dgm:spPr/>
      <dgm:t>
        <a:bodyPr/>
        <a:lstStyle/>
        <a:p>
          <a:endParaRPr lang="en-US"/>
        </a:p>
      </dgm:t>
    </dgm:pt>
    <dgm:pt modelId="{C355CCB4-EFA0-4534-81F1-8A3A44A9E402}" type="sibTrans" cxnId="{A0533C3F-50C8-4773-9D93-36FFE4CF12D9}">
      <dgm:prSet/>
      <dgm:spPr/>
      <dgm:t>
        <a:bodyPr/>
        <a:lstStyle/>
        <a:p>
          <a:endParaRPr lang="en-US"/>
        </a:p>
      </dgm:t>
    </dgm:pt>
    <dgm:pt modelId="{4FBBB7BE-B6BC-4632-BEC9-7507574E0C86}">
      <dgm:prSet/>
      <dgm:spPr>
        <a:solidFill>
          <a:srgbClr val="D5D5D5"/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Then and Now</a:t>
          </a:r>
        </a:p>
      </dgm:t>
    </dgm:pt>
    <dgm:pt modelId="{7A562CDD-AEF5-4BE5-BE66-5343DE559E30}" type="parTrans" cxnId="{640ABAC2-62A4-40A9-9EB0-E06142D6A738}">
      <dgm:prSet/>
      <dgm:spPr/>
      <dgm:t>
        <a:bodyPr/>
        <a:lstStyle/>
        <a:p>
          <a:endParaRPr lang="en-US"/>
        </a:p>
      </dgm:t>
    </dgm:pt>
    <dgm:pt modelId="{1F4AD209-57C9-48F6-9C20-13A8D8E88F98}" type="sibTrans" cxnId="{640ABAC2-62A4-40A9-9EB0-E06142D6A738}">
      <dgm:prSet/>
      <dgm:spPr/>
      <dgm:t>
        <a:bodyPr/>
        <a:lstStyle/>
        <a:p>
          <a:endParaRPr lang="en-US"/>
        </a:p>
      </dgm:t>
    </dgm:pt>
    <dgm:pt modelId="{CA468EA6-B42B-4E1E-B1BD-71DFA0BD83B4}">
      <dgm:prSet/>
      <dgm:spPr>
        <a:solidFill>
          <a:srgbClr val="D5D5D5"/>
        </a:solidFill>
        <a:ln>
          <a:noFill/>
        </a:ln>
      </dgm:spPr>
      <dgm:t>
        <a:bodyPr/>
        <a:lstStyle/>
        <a:p>
          <a:r>
            <a:rPr lang="en-US" b="0" dirty="0">
              <a:solidFill>
                <a:schemeClr val="bg1"/>
              </a:solidFill>
            </a:rPr>
            <a:t>Cambodian Taxation of Legal Entities</a:t>
          </a:r>
        </a:p>
      </dgm:t>
    </dgm:pt>
    <dgm:pt modelId="{5F0A5651-10AA-4131-B308-4AD9EE548262}" type="parTrans" cxnId="{B02882EE-A5FF-4BDC-A1BC-C514F0A5A813}">
      <dgm:prSet/>
      <dgm:spPr/>
      <dgm:t>
        <a:bodyPr/>
        <a:lstStyle/>
        <a:p>
          <a:endParaRPr lang="en-US"/>
        </a:p>
      </dgm:t>
    </dgm:pt>
    <dgm:pt modelId="{850C2CE5-B046-48BF-BC54-AF6B61E31B48}" type="sibTrans" cxnId="{B02882EE-A5FF-4BDC-A1BC-C514F0A5A813}">
      <dgm:prSet/>
      <dgm:spPr>
        <a:ln>
          <a:solidFill>
            <a:srgbClr val="004D3F"/>
          </a:solidFill>
        </a:ln>
      </dgm:spPr>
      <dgm:t>
        <a:bodyPr/>
        <a:lstStyle/>
        <a:p>
          <a:endParaRPr lang="en-US"/>
        </a:p>
      </dgm:t>
    </dgm:pt>
    <dgm:pt modelId="{D8BD6662-12BA-4370-B356-61889ED07F9D}" type="pres">
      <dgm:prSet presAssocID="{D7FEA7DF-A3CA-4D0F-B1C2-0B0E611D5E0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DE6B0B5C-98AE-49C5-85AF-68DAE7BFA6BB}" type="pres">
      <dgm:prSet presAssocID="{D7FEA7DF-A3CA-4D0F-B1C2-0B0E611D5E07}" presName="Name1" presStyleCnt="0"/>
      <dgm:spPr/>
    </dgm:pt>
    <dgm:pt modelId="{498EC5D1-3FEC-404F-B39F-C373C3477C87}" type="pres">
      <dgm:prSet presAssocID="{D7FEA7DF-A3CA-4D0F-B1C2-0B0E611D5E07}" presName="cycle" presStyleCnt="0"/>
      <dgm:spPr/>
    </dgm:pt>
    <dgm:pt modelId="{813A8DFA-B1B7-4293-9723-B5CA2ACE767A}" type="pres">
      <dgm:prSet presAssocID="{D7FEA7DF-A3CA-4D0F-B1C2-0B0E611D5E07}" presName="srcNode" presStyleLbl="node1" presStyleIdx="0" presStyleCnt="4"/>
      <dgm:spPr/>
    </dgm:pt>
    <dgm:pt modelId="{A253A597-C920-4997-A9A3-3F7073213D09}" type="pres">
      <dgm:prSet presAssocID="{D7FEA7DF-A3CA-4D0F-B1C2-0B0E611D5E07}" presName="conn" presStyleLbl="parChTrans1D2" presStyleIdx="0" presStyleCnt="1"/>
      <dgm:spPr/>
      <dgm:t>
        <a:bodyPr/>
        <a:lstStyle/>
        <a:p>
          <a:endParaRPr lang="en-US"/>
        </a:p>
      </dgm:t>
    </dgm:pt>
    <dgm:pt modelId="{CEC1D7CD-0603-4DBB-AA50-D875D2C97A62}" type="pres">
      <dgm:prSet presAssocID="{D7FEA7DF-A3CA-4D0F-B1C2-0B0E611D5E07}" presName="extraNode" presStyleLbl="node1" presStyleIdx="0" presStyleCnt="4"/>
      <dgm:spPr/>
    </dgm:pt>
    <dgm:pt modelId="{347A51D6-87C7-470E-A1D5-CC871389131E}" type="pres">
      <dgm:prSet presAssocID="{D7FEA7DF-A3CA-4D0F-B1C2-0B0E611D5E07}" presName="dstNode" presStyleLbl="node1" presStyleIdx="0" presStyleCnt="4"/>
      <dgm:spPr/>
    </dgm:pt>
    <dgm:pt modelId="{6AE5818E-C933-4943-A292-1179061B3300}" type="pres">
      <dgm:prSet presAssocID="{CA468EA6-B42B-4E1E-B1BD-71DFA0BD83B4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B4228F-9DCE-4AF9-A284-D341CDA701F4}" type="pres">
      <dgm:prSet presAssocID="{CA468EA6-B42B-4E1E-B1BD-71DFA0BD83B4}" presName="accent_1" presStyleCnt="0"/>
      <dgm:spPr/>
    </dgm:pt>
    <dgm:pt modelId="{8F1D30C1-36A2-45BA-BBD0-782E2301BD12}" type="pres">
      <dgm:prSet presAssocID="{CA468EA6-B42B-4E1E-B1BD-71DFA0BD83B4}" presName="accentRepeatNode" presStyleLbl="solidFgAcc1" presStyleIdx="0" presStyleCnt="4"/>
      <dgm:spPr>
        <a:ln w="38100">
          <a:solidFill>
            <a:srgbClr val="D5D5D5"/>
          </a:solidFill>
        </a:ln>
      </dgm:spPr>
    </dgm:pt>
    <dgm:pt modelId="{A0265A98-59C4-4AA4-AB6A-6DD1111871C0}" type="pres">
      <dgm:prSet presAssocID="{E996E3EF-5656-4BBB-A2FD-6C836E153E96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303342-8BDA-4123-A882-9B46F1013F7D}" type="pres">
      <dgm:prSet presAssocID="{E996E3EF-5656-4BBB-A2FD-6C836E153E96}" presName="accent_2" presStyleCnt="0"/>
      <dgm:spPr/>
    </dgm:pt>
    <dgm:pt modelId="{B5830290-2A27-4182-8A15-9EE00782F94D}" type="pres">
      <dgm:prSet presAssocID="{E996E3EF-5656-4BBB-A2FD-6C836E153E96}" presName="accentRepeatNode" presStyleLbl="solidFgAcc1" presStyleIdx="1" presStyleCnt="4"/>
      <dgm:spPr>
        <a:ln w="38100">
          <a:solidFill>
            <a:srgbClr val="D5D5D5"/>
          </a:solidFill>
        </a:ln>
      </dgm:spPr>
    </dgm:pt>
    <dgm:pt modelId="{FFB73801-79A5-48C4-90D0-C8EF678B0CE1}" type="pres">
      <dgm:prSet presAssocID="{4FBBB7BE-B6BC-4632-BEC9-7507574E0C86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F383DA-866E-4D91-8EE3-BF36CD4164BE}" type="pres">
      <dgm:prSet presAssocID="{4FBBB7BE-B6BC-4632-BEC9-7507574E0C86}" presName="accent_3" presStyleCnt="0"/>
      <dgm:spPr/>
    </dgm:pt>
    <dgm:pt modelId="{2F0EF62F-3009-4911-A226-EF2CFF109311}" type="pres">
      <dgm:prSet presAssocID="{4FBBB7BE-B6BC-4632-BEC9-7507574E0C86}" presName="accentRepeatNode" presStyleLbl="solidFgAcc1" presStyleIdx="2" presStyleCnt="4"/>
      <dgm:spPr>
        <a:ln w="38100">
          <a:solidFill>
            <a:srgbClr val="D5D5D5"/>
          </a:solidFill>
        </a:ln>
      </dgm:spPr>
    </dgm:pt>
    <dgm:pt modelId="{2E9BCDA8-ED9C-4DA8-A923-FB680A6FA760}" type="pres">
      <dgm:prSet presAssocID="{6CEE82FD-AD79-41F8-879D-556316AC87EB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868A0A-0956-4F6C-8E1C-C73FED8F0AFD}" type="pres">
      <dgm:prSet presAssocID="{6CEE82FD-AD79-41F8-879D-556316AC87EB}" presName="accent_4" presStyleCnt="0"/>
      <dgm:spPr/>
    </dgm:pt>
    <dgm:pt modelId="{39F6C236-0A1C-4C48-A1D7-32B9113CE19E}" type="pres">
      <dgm:prSet presAssocID="{6CEE82FD-AD79-41F8-879D-556316AC87EB}" presName="accentRepeatNode" presStyleLbl="solidFgAcc1" presStyleIdx="3" presStyleCnt="4"/>
      <dgm:spPr>
        <a:ln w="38100">
          <a:solidFill>
            <a:srgbClr val="262626"/>
          </a:solidFill>
        </a:ln>
      </dgm:spPr>
    </dgm:pt>
  </dgm:ptLst>
  <dgm:cxnLst>
    <dgm:cxn modelId="{A0533C3F-50C8-4773-9D93-36FFE4CF12D9}" srcId="{D7FEA7DF-A3CA-4D0F-B1C2-0B0E611D5E07}" destId="{6CEE82FD-AD79-41F8-879D-556316AC87EB}" srcOrd="3" destOrd="0" parTransId="{2A8A0180-FFD9-445F-8BF4-3A5975A8A854}" sibTransId="{C355CCB4-EFA0-4534-81F1-8A3A44A9E402}"/>
    <dgm:cxn modelId="{213CFC15-056B-4D71-87A4-6D6B5DCCC93F}" type="presOf" srcId="{850C2CE5-B046-48BF-BC54-AF6B61E31B48}" destId="{A253A597-C920-4997-A9A3-3F7073213D09}" srcOrd="0" destOrd="0" presId="urn:microsoft.com/office/officeart/2008/layout/VerticalCurvedList"/>
    <dgm:cxn modelId="{C2DAEDDC-EFF4-46DD-8FD1-8D7E20F16EA7}" type="presOf" srcId="{6CEE82FD-AD79-41F8-879D-556316AC87EB}" destId="{2E9BCDA8-ED9C-4DA8-A923-FB680A6FA760}" srcOrd="0" destOrd="0" presId="urn:microsoft.com/office/officeart/2008/layout/VerticalCurvedList"/>
    <dgm:cxn modelId="{B02882EE-A5FF-4BDC-A1BC-C514F0A5A813}" srcId="{D7FEA7DF-A3CA-4D0F-B1C2-0B0E611D5E07}" destId="{CA468EA6-B42B-4E1E-B1BD-71DFA0BD83B4}" srcOrd="0" destOrd="0" parTransId="{5F0A5651-10AA-4131-B308-4AD9EE548262}" sibTransId="{850C2CE5-B046-48BF-BC54-AF6B61E31B48}"/>
    <dgm:cxn modelId="{FDC4E1B0-9AF4-4CB7-B8EA-94DCF0DEB58E}" type="presOf" srcId="{D7FEA7DF-A3CA-4D0F-B1C2-0B0E611D5E07}" destId="{D8BD6662-12BA-4370-B356-61889ED07F9D}" srcOrd="0" destOrd="0" presId="urn:microsoft.com/office/officeart/2008/layout/VerticalCurvedList"/>
    <dgm:cxn modelId="{C1A537C0-30BC-4236-931B-B8F13BD15DA4}" srcId="{D7FEA7DF-A3CA-4D0F-B1C2-0B0E611D5E07}" destId="{E996E3EF-5656-4BBB-A2FD-6C836E153E96}" srcOrd="1" destOrd="0" parTransId="{3166CA86-3707-427F-B6F5-5C91040184B0}" sibTransId="{115171A8-1EE1-4855-A28A-94B72D7F31A8}"/>
    <dgm:cxn modelId="{640ABAC2-62A4-40A9-9EB0-E06142D6A738}" srcId="{D7FEA7DF-A3CA-4D0F-B1C2-0B0E611D5E07}" destId="{4FBBB7BE-B6BC-4632-BEC9-7507574E0C86}" srcOrd="2" destOrd="0" parTransId="{7A562CDD-AEF5-4BE5-BE66-5343DE559E30}" sibTransId="{1F4AD209-57C9-48F6-9C20-13A8D8E88F98}"/>
    <dgm:cxn modelId="{C2148897-FDD5-4369-AE93-7D63A2ADE898}" type="presOf" srcId="{CA468EA6-B42B-4E1E-B1BD-71DFA0BD83B4}" destId="{6AE5818E-C933-4943-A292-1179061B3300}" srcOrd="0" destOrd="0" presId="urn:microsoft.com/office/officeart/2008/layout/VerticalCurvedList"/>
    <dgm:cxn modelId="{6EA4049E-981E-4A4D-8D30-869B2738C498}" type="presOf" srcId="{E996E3EF-5656-4BBB-A2FD-6C836E153E96}" destId="{A0265A98-59C4-4AA4-AB6A-6DD1111871C0}" srcOrd="0" destOrd="0" presId="urn:microsoft.com/office/officeart/2008/layout/VerticalCurvedList"/>
    <dgm:cxn modelId="{0DA95776-5404-455D-A92D-4AA74DF44A4D}" type="presOf" srcId="{4FBBB7BE-B6BC-4632-BEC9-7507574E0C86}" destId="{FFB73801-79A5-48C4-90D0-C8EF678B0CE1}" srcOrd="0" destOrd="0" presId="urn:microsoft.com/office/officeart/2008/layout/VerticalCurvedList"/>
    <dgm:cxn modelId="{7402CC9E-6A05-4591-82F8-9EE85AF4464A}" type="presParOf" srcId="{D8BD6662-12BA-4370-B356-61889ED07F9D}" destId="{DE6B0B5C-98AE-49C5-85AF-68DAE7BFA6BB}" srcOrd="0" destOrd="0" presId="urn:microsoft.com/office/officeart/2008/layout/VerticalCurvedList"/>
    <dgm:cxn modelId="{A440CF32-4984-4B36-847B-E3D1983EE09A}" type="presParOf" srcId="{DE6B0B5C-98AE-49C5-85AF-68DAE7BFA6BB}" destId="{498EC5D1-3FEC-404F-B39F-C373C3477C87}" srcOrd="0" destOrd="0" presId="urn:microsoft.com/office/officeart/2008/layout/VerticalCurvedList"/>
    <dgm:cxn modelId="{87862424-CA20-4F4F-B293-CB9E0745C551}" type="presParOf" srcId="{498EC5D1-3FEC-404F-B39F-C373C3477C87}" destId="{813A8DFA-B1B7-4293-9723-B5CA2ACE767A}" srcOrd="0" destOrd="0" presId="urn:microsoft.com/office/officeart/2008/layout/VerticalCurvedList"/>
    <dgm:cxn modelId="{F4F582B4-C650-4AA3-B987-A9A0B97A7A5D}" type="presParOf" srcId="{498EC5D1-3FEC-404F-B39F-C373C3477C87}" destId="{A253A597-C920-4997-A9A3-3F7073213D09}" srcOrd="1" destOrd="0" presId="urn:microsoft.com/office/officeart/2008/layout/VerticalCurvedList"/>
    <dgm:cxn modelId="{23485511-46E1-49C2-B7E2-3980B73E1BB3}" type="presParOf" srcId="{498EC5D1-3FEC-404F-B39F-C373C3477C87}" destId="{CEC1D7CD-0603-4DBB-AA50-D875D2C97A62}" srcOrd="2" destOrd="0" presId="urn:microsoft.com/office/officeart/2008/layout/VerticalCurvedList"/>
    <dgm:cxn modelId="{714EDB28-9038-4B5B-B9A0-625E28CAAA99}" type="presParOf" srcId="{498EC5D1-3FEC-404F-B39F-C373C3477C87}" destId="{347A51D6-87C7-470E-A1D5-CC871389131E}" srcOrd="3" destOrd="0" presId="urn:microsoft.com/office/officeart/2008/layout/VerticalCurvedList"/>
    <dgm:cxn modelId="{83880D29-2D03-4044-B902-1B7229ABD970}" type="presParOf" srcId="{DE6B0B5C-98AE-49C5-85AF-68DAE7BFA6BB}" destId="{6AE5818E-C933-4943-A292-1179061B3300}" srcOrd="1" destOrd="0" presId="urn:microsoft.com/office/officeart/2008/layout/VerticalCurvedList"/>
    <dgm:cxn modelId="{CD949071-E830-4C10-A901-1F65A2A591D9}" type="presParOf" srcId="{DE6B0B5C-98AE-49C5-85AF-68DAE7BFA6BB}" destId="{3CB4228F-9DCE-4AF9-A284-D341CDA701F4}" srcOrd="2" destOrd="0" presId="urn:microsoft.com/office/officeart/2008/layout/VerticalCurvedList"/>
    <dgm:cxn modelId="{3D67565A-ECCE-4C56-A217-86F7AF87E489}" type="presParOf" srcId="{3CB4228F-9DCE-4AF9-A284-D341CDA701F4}" destId="{8F1D30C1-36A2-45BA-BBD0-782E2301BD12}" srcOrd="0" destOrd="0" presId="urn:microsoft.com/office/officeart/2008/layout/VerticalCurvedList"/>
    <dgm:cxn modelId="{EECDB483-F625-4B63-8EDA-0904F96A4F50}" type="presParOf" srcId="{DE6B0B5C-98AE-49C5-85AF-68DAE7BFA6BB}" destId="{A0265A98-59C4-4AA4-AB6A-6DD1111871C0}" srcOrd="3" destOrd="0" presId="urn:microsoft.com/office/officeart/2008/layout/VerticalCurvedList"/>
    <dgm:cxn modelId="{52864693-8ACE-4C2F-BC21-60198A68B996}" type="presParOf" srcId="{DE6B0B5C-98AE-49C5-85AF-68DAE7BFA6BB}" destId="{8E303342-8BDA-4123-A882-9B46F1013F7D}" srcOrd="4" destOrd="0" presId="urn:microsoft.com/office/officeart/2008/layout/VerticalCurvedList"/>
    <dgm:cxn modelId="{79D14599-8A44-45BA-9D77-E42BF5DE7960}" type="presParOf" srcId="{8E303342-8BDA-4123-A882-9B46F1013F7D}" destId="{B5830290-2A27-4182-8A15-9EE00782F94D}" srcOrd="0" destOrd="0" presId="urn:microsoft.com/office/officeart/2008/layout/VerticalCurvedList"/>
    <dgm:cxn modelId="{0E67A1D0-89A4-47D6-BF32-6CF44C4B09C5}" type="presParOf" srcId="{DE6B0B5C-98AE-49C5-85AF-68DAE7BFA6BB}" destId="{FFB73801-79A5-48C4-90D0-C8EF678B0CE1}" srcOrd="5" destOrd="0" presId="urn:microsoft.com/office/officeart/2008/layout/VerticalCurvedList"/>
    <dgm:cxn modelId="{06F2DC39-2113-4C60-B8C9-1B3B265A5F57}" type="presParOf" srcId="{DE6B0B5C-98AE-49C5-85AF-68DAE7BFA6BB}" destId="{31F383DA-866E-4D91-8EE3-BF36CD4164BE}" srcOrd="6" destOrd="0" presId="urn:microsoft.com/office/officeart/2008/layout/VerticalCurvedList"/>
    <dgm:cxn modelId="{F9C81C88-915D-4354-919D-5EFD6E8970DF}" type="presParOf" srcId="{31F383DA-866E-4D91-8EE3-BF36CD4164BE}" destId="{2F0EF62F-3009-4911-A226-EF2CFF109311}" srcOrd="0" destOrd="0" presId="urn:microsoft.com/office/officeart/2008/layout/VerticalCurvedList"/>
    <dgm:cxn modelId="{8CCE4AF8-62AF-490B-B7F3-E7077D252387}" type="presParOf" srcId="{DE6B0B5C-98AE-49C5-85AF-68DAE7BFA6BB}" destId="{2E9BCDA8-ED9C-4DA8-A923-FB680A6FA760}" srcOrd="7" destOrd="0" presId="urn:microsoft.com/office/officeart/2008/layout/VerticalCurvedList"/>
    <dgm:cxn modelId="{079DB9E7-E89A-4409-8AF4-4036835A87E3}" type="presParOf" srcId="{DE6B0B5C-98AE-49C5-85AF-68DAE7BFA6BB}" destId="{13868A0A-0956-4F6C-8E1C-C73FED8F0AFD}" srcOrd="8" destOrd="0" presId="urn:microsoft.com/office/officeart/2008/layout/VerticalCurvedList"/>
    <dgm:cxn modelId="{00679031-1BBF-47DC-BDFF-FC1BDF3AFA60}" type="presParOf" srcId="{13868A0A-0956-4F6C-8E1C-C73FED8F0AFD}" destId="{39F6C236-0A1C-4C48-A1D7-32B9113CE19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53A597-C920-4997-A9A3-3F7073213D09}">
      <dsp:nvSpPr>
        <dsp:cNvPr id="0" name=""/>
        <dsp:cNvSpPr/>
      </dsp:nvSpPr>
      <dsp:spPr>
        <a:xfrm>
          <a:off x="-4757272" y="-729178"/>
          <a:ext cx="5666373" cy="5666373"/>
        </a:xfrm>
        <a:prstGeom prst="blockArc">
          <a:avLst>
            <a:gd name="adj1" fmla="val 18900000"/>
            <a:gd name="adj2" fmla="val 2700000"/>
            <a:gd name="adj3" fmla="val 381"/>
          </a:avLst>
        </a:prstGeom>
        <a:noFill/>
        <a:ln w="25400" cap="flat" cmpd="sng" algn="ctr">
          <a:solidFill>
            <a:srgbClr val="004D3F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E5818E-C933-4943-A292-1179061B3300}">
      <dsp:nvSpPr>
        <dsp:cNvPr id="0" name=""/>
        <dsp:cNvSpPr/>
      </dsp:nvSpPr>
      <dsp:spPr>
        <a:xfrm>
          <a:off x="476115" y="323512"/>
          <a:ext cx="7315295" cy="647361"/>
        </a:xfrm>
        <a:prstGeom prst="rect">
          <a:avLst/>
        </a:prstGeom>
        <a:solidFill>
          <a:srgbClr val="E8E8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3843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0" kern="1200" dirty="0">
              <a:solidFill>
                <a:srgbClr val="262626"/>
              </a:solidFill>
            </a:rPr>
            <a:t>Cambodian Taxation of Legal Entities</a:t>
          </a:r>
          <a:endParaRPr lang="en-US" sz="3100" b="0" kern="1200" dirty="0">
            <a:solidFill>
              <a:schemeClr val="tx1"/>
            </a:solidFill>
          </a:endParaRPr>
        </a:p>
      </dsp:txBody>
      <dsp:txXfrm>
        <a:off x="476115" y="323512"/>
        <a:ext cx="7315295" cy="647361"/>
      </dsp:txXfrm>
    </dsp:sp>
    <dsp:sp modelId="{8F1D30C1-36A2-45BA-BBD0-782E2301BD12}">
      <dsp:nvSpPr>
        <dsp:cNvPr id="0" name=""/>
        <dsp:cNvSpPr/>
      </dsp:nvSpPr>
      <dsp:spPr>
        <a:xfrm>
          <a:off x="71514" y="242592"/>
          <a:ext cx="809201" cy="8092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26262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265A98-59C4-4AA4-AB6A-6DD1111871C0}">
      <dsp:nvSpPr>
        <dsp:cNvPr id="0" name=""/>
        <dsp:cNvSpPr/>
      </dsp:nvSpPr>
      <dsp:spPr>
        <a:xfrm>
          <a:off x="847262" y="1294722"/>
          <a:ext cx="6944148" cy="647361"/>
        </a:xfrm>
        <a:prstGeom prst="rect">
          <a:avLst/>
        </a:prstGeom>
        <a:solidFill>
          <a:srgbClr val="D5D5D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3843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>
              <a:solidFill>
                <a:schemeClr val="bg1"/>
              </a:solidFill>
            </a:rPr>
            <a:t>Special Tax Rules for </a:t>
          </a:r>
          <a:r>
            <a:rPr lang="en-US" sz="3100" kern="1200" dirty="0" smtClean="0">
              <a:solidFill>
                <a:schemeClr val="bg1"/>
              </a:solidFill>
            </a:rPr>
            <a:t>CSOs</a:t>
          </a:r>
          <a:endParaRPr lang="en-US" sz="3100" kern="1200" dirty="0">
            <a:solidFill>
              <a:schemeClr val="bg1"/>
            </a:solidFill>
          </a:endParaRPr>
        </a:p>
      </dsp:txBody>
      <dsp:txXfrm>
        <a:off x="847262" y="1294722"/>
        <a:ext cx="6944148" cy="647361"/>
      </dsp:txXfrm>
    </dsp:sp>
    <dsp:sp modelId="{B5830290-2A27-4182-8A15-9EE00782F94D}">
      <dsp:nvSpPr>
        <dsp:cNvPr id="0" name=""/>
        <dsp:cNvSpPr/>
      </dsp:nvSpPr>
      <dsp:spPr>
        <a:xfrm>
          <a:off x="442661" y="1213802"/>
          <a:ext cx="809201" cy="8092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D5D5D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B73801-79A5-48C4-90D0-C8EF678B0CE1}">
      <dsp:nvSpPr>
        <dsp:cNvPr id="0" name=""/>
        <dsp:cNvSpPr/>
      </dsp:nvSpPr>
      <dsp:spPr>
        <a:xfrm>
          <a:off x="847262" y="2265932"/>
          <a:ext cx="6944148" cy="647361"/>
        </a:xfrm>
        <a:prstGeom prst="rect">
          <a:avLst/>
        </a:prstGeom>
        <a:solidFill>
          <a:srgbClr val="D5D5D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3843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>
              <a:solidFill>
                <a:schemeClr val="bg1"/>
              </a:solidFill>
            </a:rPr>
            <a:t>Then and Now</a:t>
          </a:r>
        </a:p>
      </dsp:txBody>
      <dsp:txXfrm>
        <a:off x="847262" y="2265932"/>
        <a:ext cx="6944148" cy="647361"/>
      </dsp:txXfrm>
    </dsp:sp>
    <dsp:sp modelId="{2F0EF62F-3009-4911-A226-EF2CFF109311}">
      <dsp:nvSpPr>
        <dsp:cNvPr id="0" name=""/>
        <dsp:cNvSpPr/>
      </dsp:nvSpPr>
      <dsp:spPr>
        <a:xfrm>
          <a:off x="442661" y="2185012"/>
          <a:ext cx="809201" cy="8092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D5D5D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9BCDA8-ED9C-4DA8-A923-FB680A6FA760}">
      <dsp:nvSpPr>
        <dsp:cNvPr id="0" name=""/>
        <dsp:cNvSpPr/>
      </dsp:nvSpPr>
      <dsp:spPr>
        <a:xfrm>
          <a:off x="476115" y="3237142"/>
          <a:ext cx="7315295" cy="647361"/>
        </a:xfrm>
        <a:prstGeom prst="rect">
          <a:avLst/>
        </a:prstGeom>
        <a:solidFill>
          <a:srgbClr val="D5D5D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3843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>
              <a:solidFill>
                <a:schemeClr val="bg1"/>
              </a:solidFill>
            </a:rPr>
            <a:t>Going Forward – Next Steps for your </a:t>
          </a:r>
          <a:r>
            <a:rPr lang="en-US" sz="3100" kern="1200" dirty="0" smtClean="0">
              <a:solidFill>
                <a:schemeClr val="bg1"/>
              </a:solidFill>
            </a:rPr>
            <a:t>CSO</a:t>
          </a:r>
          <a:endParaRPr lang="en-US" sz="3100" kern="1200" dirty="0">
            <a:solidFill>
              <a:schemeClr val="bg1"/>
            </a:solidFill>
          </a:endParaRPr>
        </a:p>
      </dsp:txBody>
      <dsp:txXfrm>
        <a:off x="476115" y="3237142"/>
        <a:ext cx="7315295" cy="647361"/>
      </dsp:txXfrm>
    </dsp:sp>
    <dsp:sp modelId="{39F6C236-0A1C-4C48-A1D7-32B9113CE19E}">
      <dsp:nvSpPr>
        <dsp:cNvPr id="0" name=""/>
        <dsp:cNvSpPr/>
      </dsp:nvSpPr>
      <dsp:spPr>
        <a:xfrm>
          <a:off x="71514" y="3156222"/>
          <a:ext cx="809201" cy="8092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D5D5D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53A597-C920-4997-A9A3-3F7073213D09}">
      <dsp:nvSpPr>
        <dsp:cNvPr id="0" name=""/>
        <dsp:cNvSpPr/>
      </dsp:nvSpPr>
      <dsp:spPr>
        <a:xfrm>
          <a:off x="-4757272" y="-729178"/>
          <a:ext cx="5666373" cy="5666373"/>
        </a:xfrm>
        <a:prstGeom prst="blockArc">
          <a:avLst>
            <a:gd name="adj1" fmla="val 18900000"/>
            <a:gd name="adj2" fmla="val 2700000"/>
            <a:gd name="adj3" fmla="val 381"/>
          </a:avLst>
        </a:prstGeom>
        <a:noFill/>
        <a:ln w="25400" cap="flat" cmpd="sng" algn="ctr">
          <a:solidFill>
            <a:srgbClr val="004D3F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E5818E-C933-4943-A292-1179061B3300}">
      <dsp:nvSpPr>
        <dsp:cNvPr id="0" name=""/>
        <dsp:cNvSpPr/>
      </dsp:nvSpPr>
      <dsp:spPr>
        <a:xfrm>
          <a:off x="476115" y="323512"/>
          <a:ext cx="7315295" cy="647361"/>
        </a:xfrm>
        <a:prstGeom prst="rect">
          <a:avLst/>
        </a:prstGeom>
        <a:solidFill>
          <a:srgbClr val="D5D5D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3843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0" kern="1200" dirty="0">
              <a:solidFill>
                <a:schemeClr val="bg1"/>
              </a:solidFill>
            </a:rPr>
            <a:t>Cambodian Taxation of Legal Entities</a:t>
          </a:r>
        </a:p>
      </dsp:txBody>
      <dsp:txXfrm>
        <a:off x="476115" y="323512"/>
        <a:ext cx="7315295" cy="647361"/>
      </dsp:txXfrm>
    </dsp:sp>
    <dsp:sp modelId="{8F1D30C1-36A2-45BA-BBD0-782E2301BD12}">
      <dsp:nvSpPr>
        <dsp:cNvPr id="0" name=""/>
        <dsp:cNvSpPr/>
      </dsp:nvSpPr>
      <dsp:spPr>
        <a:xfrm>
          <a:off x="71514" y="242592"/>
          <a:ext cx="809201" cy="8092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D5D5D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265A98-59C4-4AA4-AB6A-6DD1111871C0}">
      <dsp:nvSpPr>
        <dsp:cNvPr id="0" name=""/>
        <dsp:cNvSpPr/>
      </dsp:nvSpPr>
      <dsp:spPr>
        <a:xfrm>
          <a:off x="847262" y="1294722"/>
          <a:ext cx="6944148" cy="647361"/>
        </a:xfrm>
        <a:prstGeom prst="rect">
          <a:avLst/>
        </a:prstGeom>
        <a:solidFill>
          <a:srgbClr val="E8E8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3843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>
              <a:solidFill>
                <a:schemeClr val="tx1"/>
              </a:solidFill>
            </a:rPr>
            <a:t>Special Tax Rules for </a:t>
          </a:r>
          <a:r>
            <a:rPr lang="en-US" sz="3100" kern="1200" dirty="0" smtClean="0">
              <a:solidFill>
                <a:schemeClr val="tx1"/>
              </a:solidFill>
            </a:rPr>
            <a:t>CSOs</a:t>
          </a:r>
          <a:endParaRPr lang="en-US" sz="3100" kern="1200" dirty="0">
            <a:solidFill>
              <a:schemeClr val="tx1"/>
            </a:solidFill>
          </a:endParaRPr>
        </a:p>
      </dsp:txBody>
      <dsp:txXfrm>
        <a:off x="847262" y="1294722"/>
        <a:ext cx="6944148" cy="647361"/>
      </dsp:txXfrm>
    </dsp:sp>
    <dsp:sp modelId="{B5830290-2A27-4182-8A15-9EE00782F94D}">
      <dsp:nvSpPr>
        <dsp:cNvPr id="0" name=""/>
        <dsp:cNvSpPr/>
      </dsp:nvSpPr>
      <dsp:spPr>
        <a:xfrm>
          <a:off x="442661" y="1213802"/>
          <a:ext cx="809201" cy="8092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26262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B73801-79A5-48C4-90D0-C8EF678B0CE1}">
      <dsp:nvSpPr>
        <dsp:cNvPr id="0" name=""/>
        <dsp:cNvSpPr/>
      </dsp:nvSpPr>
      <dsp:spPr>
        <a:xfrm>
          <a:off x="847262" y="2265932"/>
          <a:ext cx="6944148" cy="647361"/>
        </a:xfrm>
        <a:prstGeom prst="rect">
          <a:avLst/>
        </a:prstGeom>
        <a:solidFill>
          <a:srgbClr val="D5D5D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3843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>
              <a:solidFill>
                <a:schemeClr val="bg1"/>
              </a:solidFill>
            </a:rPr>
            <a:t>Then and Now</a:t>
          </a:r>
        </a:p>
      </dsp:txBody>
      <dsp:txXfrm>
        <a:off x="847262" y="2265932"/>
        <a:ext cx="6944148" cy="647361"/>
      </dsp:txXfrm>
    </dsp:sp>
    <dsp:sp modelId="{2F0EF62F-3009-4911-A226-EF2CFF109311}">
      <dsp:nvSpPr>
        <dsp:cNvPr id="0" name=""/>
        <dsp:cNvSpPr/>
      </dsp:nvSpPr>
      <dsp:spPr>
        <a:xfrm>
          <a:off x="442661" y="2185012"/>
          <a:ext cx="809201" cy="8092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D5D5D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9BCDA8-ED9C-4DA8-A923-FB680A6FA760}">
      <dsp:nvSpPr>
        <dsp:cNvPr id="0" name=""/>
        <dsp:cNvSpPr/>
      </dsp:nvSpPr>
      <dsp:spPr>
        <a:xfrm>
          <a:off x="476115" y="3237142"/>
          <a:ext cx="7315295" cy="647361"/>
        </a:xfrm>
        <a:prstGeom prst="rect">
          <a:avLst/>
        </a:prstGeom>
        <a:solidFill>
          <a:srgbClr val="D5D5D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3843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>
              <a:solidFill>
                <a:schemeClr val="bg1"/>
              </a:solidFill>
            </a:rPr>
            <a:t>Going Forward – Next Steps for your </a:t>
          </a:r>
          <a:r>
            <a:rPr lang="en-US" sz="3100" kern="1200" dirty="0" smtClean="0">
              <a:solidFill>
                <a:schemeClr val="bg1"/>
              </a:solidFill>
            </a:rPr>
            <a:t>CSO</a:t>
          </a:r>
          <a:endParaRPr lang="en-US" sz="3100" kern="1200" dirty="0">
            <a:solidFill>
              <a:schemeClr val="bg1"/>
            </a:solidFill>
          </a:endParaRPr>
        </a:p>
      </dsp:txBody>
      <dsp:txXfrm>
        <a:off x="476115" y="3237142"/>
        <a:ext cx="7315295" cy="647361"/>
      </dsp:txXfrm>
    </dsp:sp>
    <dsp:sp modelId="{39F6C236-0A1C-4C48-A1D7-32B9113CE19E}">
      <dsp:nvSpPr>
        <dsp:cNvPr id="0" name=""/>
        <dsp:cNvSpPr/>
      </dsp:nvSpPr>
      <dsp:spPr>
        <a:xfrm>
          <a:off x="71514" y="3156222"/>
          <a:ext cx="809201" cy="8092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D5D5D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53A597-C920-4997-A9A3-3F7073213D09}">
      <dsp:nvSpPr>
        <dsp:cNvPr id="0" name=""/>
        <dsp:cNvSpPr/>
      </dsp:nvSpPr>
      <dsp:spPr>
        <a:xfrm>
          <a:off x="-4757272" y="-729178"/>
          <a:ext cx="5666373" cy="5666373"/>
        </a:xfrm>
        <a:prstGeom prst="blockArc">
          <a:avLst>
            <a:gd name="adj1" fmla="val 18900000"/>
            <a:gd name="adj2" fmla="val 2700000"/>
            <a:gd name="adj3" fmla="val 381"/>
          </a:avLst>
        </a:prstGeom>
        <a:noFill/>
        <a:ln w="25400" cap="flat" cmpd="sng" algn="ctr">
          <a:solidFill>
            <a:srgbClr val="004D3F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E5818E-C933-4943-A292-1179061B3300}">
      <dsp:nvSpPr>
        <dsp:cNvPr id="0" name=""/>
        <dsp:cNvSpPr/>
      </dsp:nvSpPr>
      <dsp:spPr>
        <a:xfrm>
          <a:off x="476115" y="323512"/>
          <a:ext cx="7315295" cy="647361"/>
        </a:xfrm>
        <a:prstGeom prst="rect">
          <a:avLst/>
        </a:prstGeom>
        <a:solidFill>
          <a:srgbClr val="D5D5D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3843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0" kern="1200" dirty="0">
              <a:solidFill>
                <a:schemeClr val="bg1"/>
              </a:solidFill>
            </a:rPr>
            <a:t>Cambodian Taxation of Legal Entities</a:t>
          </a:r>
        </a:p>
      </dsp:txBody>
      <dsp:txXfrm>
        <a:off x="476115" y="323512"/>
        <a:ext cx="7315295" cy="647361"/>
      </dsp:txXfrm>
    </dsp:sp>
    <dsp:sp modelId="{8F1D30C1-36A2-45BA-BBD0-782E2301BD12}">
      <dsp:nvSpPr>
        <dsp:cNvPr id="0" name=""/>
        <dsp:cNvSpPr/>
      </dsp:nvSpPr>
      <dsp:spPr>
        <a:xfrm>
          <a:off x="71514" y="242592"/>
          <a:ext cx="809201" cy="8092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D5D5D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265A98-59C4-4AA4-AB6A-6DD1111871C0}">
      <dsp:nvSpPr>
        <dsp:cNvPr id="0" name=""/>
        <dsp:cNvSpPr/>
      </dsp:nvSpPr>
      <dsp:spPr>
        <a:xfrm>
          <a:off x="847262" y="1294722"/>
          <a:ext cx="6944148" cy="647361"/>
        </a:xfrm>
        <a:prstGeom prst="rect">
          <a:avLst/>
        </a:prstGeom>
        <a:solidFill>
          <a:srgbClr val="D5D5D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3843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>
              <a:solidFill>
                <a:schemeClr val="bg1"/>
              </a:solidFill>
            </a:rPr>
            <a:t>Special Tax Rules for </a:t>
          </a:r>
          <a:r>
            <a:rPr lang="en-US" sz="3100" kern="1200" dirty="0" smtClean="0">
              <a:solidFill>
                <a:schemeClr val="bg1"/>
              </a:solidFill>
            </a:rPr>
            <a:t>CSOs</a:t>
          </a:r>
          <a:endParaRPr lang="en-US" sz="3100" kern="1200" dirty="0">
            <a:solidFill>
              <a:schemeClr val="bg1"/>
            </a:solidFill>
          </a:endParaRPr>
        </a:p>
      </dsp:txBody>
      <dsp:txXfrm>
        <a:off x="847262" y="1294722"/>
        <a:ext cx="6944148" cy="647361"/>
      </dsp:txXfrm>
    </dsp:sp>
    <dsp:sp modelId="{B5830290-2A27-4182-8A15-9EE00782F94D}">
      <dsp:nvSpPr>
        <dsp:cNvPr id="0" name=""/>
        <dsp:cNvSpPr/>
      </dsp:nvSpPr>
      <dsp:spPr>
        <a:xfrm>
          <a:off x="442661" y="1213802"/>
          <a:ext cx="809201" cy="8092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D5D5D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B73801-79A5-48C4-90D0-C8EF678B0CE1}">
      <dsp:nvSpPr>
        <dsp:cNvPr id="0" name=""/>
        <dsp:cNvSpPr/>
      </dsp:nvSpPr>
      <dsp:spPr>
        <a:xfrm>
          <a:off x="847262" y="2265932"/>
          <a:ext cx="6944148" cy="647361"/>
        </a:xfrm>
        <a:prstGeom prst="rect">
          <a:avLst/>
        </a:prstGeom>
        <a:solidFill>
          <a:srgbClr val="E8E8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3843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>
              <a:solidFill>
                <a:schemeClr val="tx1"/>
              </a:solidFill>
            </a:rPr>
            <a:t>Then and Now</a:t>
          </a:r>
        </a:p>
      </dsp:txBody>
      <dsp:txXfrm>
        <a:off x="847262" y="2265932"/>
        <a:ext cx="6944148" cy="647361"/>
      </dsp:txXfrm>
    </dsp:sp>
    <dsp:sp modelId="{2F0EF62F-3009-4911-A226-EF2CFF109311}">
      <dsp:nvSpPr>
        <dsp:cNvPr id="0" name=""/>
        <dsp:cNvSpPr/>
      </dsp:nvSpPr>
      <dsp:spPr>
        <a:xfrm>
          <a:off x="442661" y="2185012"/>
          <a:ext cx="809201" cy="8092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26262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9BCDA8-ED9C-4DA8-A923-FB680A6FA760}">
      <dsp:nvSpPr>
        <dsp:cNvPr id="0" name=""/>
        <dsp:cNvSpPr/>
      </dsp:nvSpPr>
      <dsp:spPr>
        <a:xfrm>
          <a:off x="476115" y="3237142"/>
          <a:ext cx="7315295" cy="647361"/>
        </a:xfrm>
        <a:prstGeom prst="rect">
          <a:avLst/>
        </a:prstGeom>
        <a:solidFill>
          <a:srgbClr val="D5D5D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3843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>
              <a:solidFill>
                <a:schemeClr val="bg1"/>
              </a:solidFill>
            </a:rPr>
            <a:t>Going Forward – Next Steps for your </a:t>
          </a:r>
          <a:r>
            <a:rPr lang="en-US" sz="3100" kern="1200" dirty="0" smtClean="0">
              <a:solidFill>
                <a:schemeClr val="bg1"/>
              </a:solidFill>
            </a:rPr>
            <a:t>CSO</a:t>
          </a:r>
          <a:endParaRPr lang="en-US" sz="3100" kern="1200" dirty="0">
            <a:solidFill>
              <a:schemeClr val="bg1"/>
            </a:solidFill>
          </a:endParaRPr>
        </a:p>
      </dsp:txBody>
      <dsp:txXfrm>
        <a:off x="476115" y="3237142"/>
        <a:ext cx="7315295" cy="647361"/>
      </dsp:txXfrm>
    </dsp:sp>
    <dsp:sp modelId="{39F6C236-0A1C-4C48-A1D7-32B9113CE19E}">
      <dsp:nvSpPr>
        <dsp:cNvPr id="0" name=""/>
        <dsp:cNvSpPr/>
      </dsp:nvSpPr>
      <dsp:spPr>
        <a:xfrm>
          <a:off x="71514" y="3156222"/>
          <a:ext cx="809201" cy="8092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D5D5D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53A597-C920-4997-A9A3-3F7073213D09}">
      <dsp:nvSpPr>
        <dsp:cNvPr id="0" name=""/>
        <dsp:cNvSpPr/>
      </dsp:nvSpPr>
      <dsp:spPr>
        <a:xfrm>
          <a:off x="-4757272" y="-729178"/>
          <a:ext cx="5666373" cy="5666373"/>
        </a:xfrm>
        <a:prstGeom prst="blockArc">
          <a:avLst>
            <a:gd name="adj1" fmla="val 18900000"/>
            <a:gd name="adj2" fmla="val 2700000"/>
            <a:gd name="adj3" fmla="val 381"/>
          </a:avLst>
        </a:prstGeom>
        <a:noFill/>
        <a:ln w="25400" cap="flat" cmpd="sng" algn="ctr">
          <a:solidFill>
            <a:srgbClr val="004D3F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E5818E-C933-4943-A292-1179061B3300}">
      <dsp:nvSpPr>
        <dsp:cNvPr id="0" name=""/>
        <dsp:cNvSpPr/>
      </dsp:nvSpPr>
      <dsp:spPr>
        <a:xfrm>
          <a:off x="476115" y="323512"/>
          <a:ext cx="7315295" cy="647361"/>
        </a:xfrm>
        <a:prstGeom prst="rect">
          <a:avLst/>
        </a:prstGeom>
        <a:solidFill>
          <a:srgbClr val="D5D5D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3843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0" kern="1200" dirty="0">
              <a:solidFill>
                <a:schemeClr val="bg1"/>
              </a:solidFill>
            </a:rPr>
            <a:t>Cambodian Taxation of Legal Entities</a:t>
          </a:r>
        </a:p>
      </dsp:txBody>
      <dsp:txXfrm>
        <a:off x="476115" y="323512"/>
        <a:ext cx="7315295" cy="647361"/>
      </dsp:txXfrm>
    </dsp:sp>
    <dsp:sp modelId="{8F1D30C1-36A2-45BA-BBD0-782E2301BD12}">
      <dsp:nvSpPr>
        <dsp:cNvPr id="0" name=""/>
        <dsp:cNvSpPr/>
      </dsp:nvSpPr>
      <dsp:spPr>
        <a:xfrm>
          <a:off x="71514" y="242592"/>
          <a:ext cx="809201" cy="8092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D5D5D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265A98-59C4-4AA4-AB6A-6DD1111871C0}">
      <dsp:nvSpPr>
        <dsp:cNvPr id="0" name=""/>
        <dsp:cNvSpPr/>
      </dsp:nvSpPr>
      <dsp:spPr>
        <a:xfrm>
          <a:off x="847262" y="1294722"/>
          <a:ext cx="6944148" cy="647361"/>
        </a:xfrm>
        <a:prstGeom prst="rect">
          <a:avLst/>
        </a:prstGeom>
        <a:solidFill>
          <a:srgbClr val="D5D5D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3843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>
              <a:solidFill>
                <a:schemeClr val="bg1"/>
              </a:solidFill>
            </a:rPr>
            <a:t>Special Tax Rules for </a:t>
          </a:r>
          <a:r>
            <a:rPr lang="en-US" sz="3100" kern="1200" dirty="0" smtClean="0">
              <a:solidFill>
                <a:schemeClr val="bg1"/>
              </a:solidFill>
            </a:rPr>
            <a:t>CSOs</a:t>
          </a:r>
          <a:endParaRPr lang="en-US" sz="3100" kern="1200" dirty="0">
            <a:solidFill>
              <a:schemeClr val="bg1"/>
            </a:solidFill>
          </a:endParaRPr>
        </a:p>
      </dsp:txBody>
      <dsp:txXfrm>
        <a:off x="847262" y="1294722"/>
        <a:ext cx="6944148" cy="647361"/>
      </dsp:txXfrm>
    </dsp:sp>
    <dsp:sp modelId="{B5830290-2A27-4182-8A15-9EE00782F94D}">
      <dsp:nvSpPr>
        <dsp:cNvPr id="0" name=""/>
        <dsp:cNvSpPr/>
      </dsp:nvSpPr>
      <dsp:spPr>
        <a:xfrm>
          <a:off x="442661" y="1213802"/>
          <a:ext cx="809201" cy="8092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D5D5D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B73801-79A5-48C4-90D0-C8EF678B0CE1}">
      <dsp:nvSpPr>
        <dsp:cNvPr id="0" name=""/>
        <dsp:cNvSpPr/>
      </dsp:nvSpPr>
      <dsp:spPr>
        <a:xfrm>
          <a:off x="847262" y="2265932"/>
          <a:ext cx="6944148" cy="647361"/>
        </a:xfrm>
        <a:prstGeom prst="rect">
          <a:avLst/>
        </a:prstGeom>
        <a:solidFill>
          <a:srgbClr val="D5D5D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3843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>
              <a:solidFill>
                <a:schemeClr val="bg1"/>
              </a:solidFill>
            </a:rPr>
            <a:t>Then and Now</a:t>
          </a:r>
        </a:p>
      </dsp:txBody>
      <dsp:txXfrm>
        <a:off x="847262" y="2265932"/>
        <a:ext cx="6944148" cy="647361"/>
      </dsp:txXfrm>
    </dsp:sp>
    <dsp:sp modelId="{2F0EF62F-3009-4911-A226-EF2CFF109311}">
      <dsp:nvSpPr>
        <dsp:cNvPr id="0" name=""/>
        <dsp:cNvSpPr/>
      </dsp:nvSpPr>
      <dsp:spPr>
        <a:xfrm>
          <a:off x="442661" y="2185012"/>
          <a:ext cx="809201" cy="8092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D5D5D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9BCDA8-ED9C-4DA8-A923-FB680A6FA760}">
      <dsp:nvSpPr>
        <dsp:cNvPr id="0" name=""/>
        <dsp:cNvSpPr/>
      </dsp:nvSpPr>
      <dsp:spPr>
        <a:xfrm>
          <a:off x="476115" y="3237142"/>
          <a:ext cx="7315295" cy="647361"/>
        </a:xfrm>
        <a:prstGeom prst="rect">
          <a:avLst/>
        </a:prstGeom>
        <a:solidFill>
          <a:srgbClr val="E8E8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3843" tIns="78740" rIns="78740" bIns="7874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>
              <a:solidFill>
                <a:schemeClr val="tx1"/>
              </a:solidFill>
            </a:rPr>
            <a:t>Going Forward – Next Steps for your </a:t>
          </a:r>
          <a:r>
            <a:rPr lang="en-US" sz="3100" kern="1200" dirty="0" smtClean="0">
              <a:solidFill>
                <a:schemeClr val="tx1"/>
              </a:solidFill>
            </a:rPr>
            <a:t>CSO</a:t>
          </a:r>
          <a:endParaRPr lang="en-US" sz="3100" kern="1200" dirty="0">
            <a:solidFill>
              <a:schemeClr val="tx1"/>
            </a:solidFill>
          </a:endParaRPr>
        </a:p>
      </dsp:txBody>
      <dsp:txXfrm>
        <a:off x="476115" y="3237142"/>
        <a:ext cx="7315295" cy="647361"/>
      </dsp:txXfrm>
    </dsp:sp>
    <dsp:sp modelId="{39F6C236-0A1C-4C48-A1D7-32B9113CE19E}">
      <dsp:nvSpPr>
        <dsp:cNvPr id="0" name=""/>
        <dsp:cNvSpPr/>
      </dsp:nvSpPr>
      <dsp:spPr>
        <a:xfrm>
          <a:off x="71514" y="3156222"/>
          <a:ext cx="809201" cy="8092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26262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DFDL  -  The New Frontier:  Cambodia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3E4A04-7DED-45C2-8A04-3754A835D30B}" type="datetimeFigureOut">
              <a:rPr lang="en-US" smtClean="0"/>
              <a:t>8/2/2017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/>
              <a:t>Phnom Penh, 18 May 2015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8CC108-E846-4F2A-A831-B18A8BFACD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1287473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DFDL  -  The New Frontier:  Cambodia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6C7A15-6173-4BD4-86C7-5E51E5F49F70}" type="datetimeFigureOut">
              <a:rPr lang="en-US" smtClean="0"/>
              <a:t>8/2/2017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/>
              <a:t>Phnom Penh, 18 May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8696B-E411-41E5-9B70-81982AEB610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237410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8696B-E411-41E5-9B70-81982AEB6108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Phnom Penh, 18 May 2015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/>
              <a:t>DFDL  -  The New Frontier:  Cambodia</a:t>
            </a:r>
          </a:p>
        </p:txBody>
      </p:sp>
    </p:spTree>
    <p:extLst>
      <p:ext uri="{BB962C8B-B14F-4D97-AF65-F5344CB8AC3E}">
        <p14:creationId xmlns:p14="http://schemas.microsoft.com/office/powerpoint/2010/main" val="7883042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b="1" dirty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99922A-5FFB-400D-80F2-64673D70326F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Phnom Penh, 6 January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9896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Phnom Penh, 18 May 2015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836F636-145B-44F1-BB19-6A0DB03248AE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6615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b="1" dirty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99922A-5FFB-400D-80F2-64673D70326F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Phnom Penh, 6 January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341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b="1" dirty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99922A-5FFB-400D-80F2-64673D70326F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Phnom Penh, 6 January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6525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b="1" dirty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99922A-5FFB-400D-80F2-64673D70326F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Phnom Penh, 6 January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5244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Phnom Penh, 18 May 2015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836F636-145B-44F1-BB19-6A0DB03248AE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6615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b="1" dirty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99922A-5FFB-400D-80F2-64673D70326F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Phnom Penh, 6 January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0088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b="1" dirty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99922A-5FFB-400D-80F2-64673D70326F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Phnom Penh, 6 January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2124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Phnom Penh, 18 May 2015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836F636-145B-44F1-BB19-6A0DB03248AE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6615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b="1" dirty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99922A-5FFB-400D-80F2-64673D70326F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Phnom Penh, 6 January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370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Phnom Penh, 18 May 2015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836F636-145B-44F1-BB19-6A0DB03248AE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661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B8F03-BC93-4120-96CA-A36DF640BE24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879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B8F03-BC93-4120-96CA-A36DF640BE24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32814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99922A-5FFB-400D-80F2-64673D70326F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Phnom Penh, 6 January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9687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99922A-5FFB-400D-80F2-64673D70326F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Phnom Penh, 6 January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226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99922A-5FFB-400D-80F2-64673D70326F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Phnom Penh, 6 January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0902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99922A-5FFB-400D-80F2-64673D70326F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Phnom Penh, 6 January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5796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b="1" dirty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99922A-5FFB-400D-80F2-64673D70326F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sv-SE"/>
              <a:t>Phnom Penh, 6 January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995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404040"/>
                </a:solidFill>
              </a:defRPr>
            </a:lvl1pPr>
            <a:lvl2pPr marL="742950" indent="-285750">
              <a:buFont typeface="Wingdings" pitchFamily="2" charset="2"/>
              <a:buChar char="§"/>
              <a:defRPr sz="2000">
                <a:solidFill>
                  <a:srgbClr val="404040"/>
                </a:solidFill>
              </a:defRPr>
            </a:lvl2pPr>
            <a:lvl3pPr marL="1143000" indent="-228600">
              <a:buFont typeface="Calibri" pitchFamily="34" charset="0"/>
              <a:buChar char="‒"/>
              <a:defRPr sz="1800">
                <a:solidFill>
                  <a:srgbClr val="404040"/>
                </a:solidFill>
              </a:defRPr>
            </a:lvl3pPr>
            <a:lvl4pPr marL="1600200" indent="-228600">
              <a:buFont typeface="Arial" pitchFamily="34" charset="0"/>
              <a:buChar char="•"/>
              <a:defRPr sz="1600">
                <a:solidFill>
                  <a:srgbClr val="404040"/>
                </a:solidFill>
              </a:defRPr>
            </a:lvl4pPr>
            <a:lvl5pPr>
              <a:defRPr sz="1600">
                <a:solidFill>
                  <a:srgbClr val="40404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50793"/>
            <a:ext cx="6858000" cy="557927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 rIns="0" anchor="b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fld id="{71C596F1-B6F3-4D5E-999A-8F150CF202B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0" y="168117"/>
            <a:ext cx="9144000" cy="944879"/>
            <a:chOff x="0" y="168117"/>
            <a:chExt cx="9144000" cy="944879"/>
          </a:xfrm>
        </p:grpSpPr>
        <p:sp>
          <p:nvSpPr>
            <p:cNvPr id="16" name="Rectangle 15"/>
            <p:cNvSpPr/>
            <p:nvPr userDrawn="1"/>
          </p:nvSpPr>
          <p:spPr>
            <a:xfrm>
              <a:off x="0" y="228600"/>
              <a:ext cx="9144000" cy="762000"/>
            </a:xfrm>
            <a:prstGeom prst="rect">
              <a:avLst/>
            </a:prstGeom>
            <a:solidFill>
              <a:srgbClr val="004E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0" y="168117"/>
              <a:ext cx="9144000" cy="45719"/>
            </a:xfrm>
            <a:prstGeom prst="rect">
              <a:avLst/>
            </a:prstGeom>
            <a:solidFill>
              <a:srgbClr val="E8E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0" y="1006315"/>
              <a:ext cx="9144000" cy="106681"/>
            </a:xfrm>
            <a:prstGeom prst="rect">
              <a:avLst/>
            </a:prstGeom>
            <a:solidFill>
              <a:srgbClr val="A6A8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6296" y="404664"/>
            <a:ext cx="1460500" cy="44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454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0" y="168275"/>
            <a:ext cx="9144000" cy="944563"/>
            <a:chOff x="0" y="168117"/>
            <a:chExt cx="9144000" cy="944879"/>
          </a:xfrm>
        </p:grpSpPr>
        <p:sp>
          <p:nvSpPr>
            <p:cNvPr id="6" name="Rectangle 5"/>
            <p:cNvSpPr/>
            <p:nvPr userDrawn="1"/>
          </p:nvSpPr>
          <p:spPr>
            <a:xfrm>
              <a:off x="0" y="228462"/>
              <a:ext cx="9144000" cy="762255"/>
            </a:xfrm>
            <a:prstGeom prst="rect">
              <a:avLst/>
            </a:prstGeom>
            <a:solidFill>
              <a:srgbClr val="004E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0" y="168117"/>
              <a:ext cx="9144000" cy="46053"/>
            </a:xfrm>
            <a:prstGeom prst="rect">
              <a:avLst/>
            </a:prstGeom>
            <a:solidFill>
              <a:srgbClr val="E8E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0" y="1006597"/>
              <a:ext cx="9144000" cy="106399"/>
            </a:xfrm>
            <a:prstGeom prst="rect">
              <a:avLst/>
            </a:prstGeom>
            <a:solidFill>
              <a:srgbClr val="A6A8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30464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2816"/>
            <a:ext cx="4038600" cy="4353347"/>
          </a:xfrm>
        </p:spPr>
        <p:txBody>
          <a:bodyPr/>
          <a:lstStyle>
            <a:lvl1pPr marL="342900" indent="-342900">
              <a:buFont typeface="Wingdings" pitchFamily="2" charset="2"/>
              <a:buChar char="§"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2816"/>
            <a:ext cx="4038600" cy="4353347"/>
          </a:xfrm>
        </p:spPr>
        <p:txBody>
          <a:bodyPr/>
          <a:lstStyle>
            <a:lvl1pPr marL="342900" indent="-342900">
              <a:buFont typeface="Wingdings" pitchFamily="2" charset="2"/>
              <a:buChar char="§"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 anchor="ctr" anchorCtr="0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E73F13-2EF1-497E-ADD9-9BA545DCBB5B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9000" y="387350"/>
            <a:ext cx="1460500" cy="4445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V="1">
            <a:off x="7696200" y="822082"/>
            <a:ext cx="1003300" cy="5348"/>
          </a:xfrm>
          <a:prstGeom prst="line">
            <a:avLst/>
          </a:prstGeom>
          <a:ln w="127000">
            <a:solidFill>
              <a:srgbClr val="004D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4605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68275"/>
            <a:ext cx="9144000" cy="944563"/>
            <a:chOff x="0" y="168117"/>
            <a:chExt cx="9144000" cy="944879"/>
          </a:xfrm>
        </p:grpSpPr>
        <p:sp>
          <p:nvSpPr>
            <p:cNvPr id="7" name="Rectangle 6"/>
            <p:cNvSpPr/>
            <p:nvPr userDrawn="1"/>
          </p:nvSpPr>
          <p:spPr>
            <a:xfrm>
              <a:off x="0" y="228462"/>
              <a:ext cx="9144000" cy="762255"/>
            </a:xfrm>
            <a:prstGeom prst="rect">
              <a:avLst/>
            </a:prstGeom>
            <a:solidFill>
              <a:srgbClr val="004E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0" y="168117"/>
              <a:ext cx="9144000" cy="46053"/>
            </a:xfrm>
            <a:prstGeom prst="rect">
              <a:avLst/>
            </a:prstGeom>
            <a:solidFill>
              <a:srgbClr val="E8E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0" y="1006597"/>
              <a:ext cx="9144000" cy="106399"/>
            </a:xfrm>
            <a:prstGeom prst="rect">
              <a:avLst/>
            </a:prstGeom>
            <a:solidFill>
              <a:srgbClr val="A6A8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0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40404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rgbClr val="404040"/>
                </a:solidFill>
              </a:defRPr>
            </a:lvl1pPr>
            <a:lvl2pPr>
              <a:defRPr sz="2000">
                <a:solidFill>
                  <a:srgbClr val="404040"/>
                </a:solidFill>
              </a:defRPr>
            </a:lvl2pPr>
            <a:lvl3pPr>
              <a:defRPr sz="1800">
                <a:solidFill>
                  <a:srgbClr val="404040"/>
                </a:solidFill>
              </a:defRPr>
            </a:lvl3pPr>
            <a:lvl4pPr>
              <a:defRPr sz="1600">
                <a:solidFill>
                  <a:srgbClr val="404040"/>
                </a:solidFill>
              </a:defRPr>
            </a:lvl4pPr>
            <a:lvl5pPr>
              <a:defRPr sz="1600">
                <a:solidFill>
                  <a:srgbClr val="40404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40404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404040"/>
                </a:solidFill>
              </a:defRPr>
            </a:lvl1pPr>
            <a:lvl2pPr>
              <a:defRPr sz="2000">
                <a:solidFill>
                  <a:srgbClr val="404040"/>
                </a:solidFill>
              </a:defRPr>
            </a:lvl2pPr>
            <a:lvl3pPr>
              <a:defRPr sz="1800">
                <a:solidFill>
                  <a:srgbClr val="404040"/>
                </a:solidFill>
              </a:defRPr>
            </a:lvl3pPr>
            <a:lvl4pPr>
              <a:defRPr sz="1600">
                <a:solidFill>
                  <a:srgbClr val="404040"/>
                </a:solidFill>
              </a:defRPr>
            </a:lvl4pPr>
            <a:lvl5pPr>
              <a:defRPr sz="1600">
                <a:solidFill>
                  <a:srgbClr val="40404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 anchor="ctr" anchorCtr="0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D856282-C66A-4163-B8E9-E91586DF23E0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9000" y="387350"/>
            <a:ext cx="1460500" cy="4445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 userDrawn="1"/>
        </p:nvCxnSpPr>
        <p:spPr>
          <a:xfrm flipV="1">
            <a:off x="7696200" y="822082"/>
            <a:ext cx="1003300" cy="5348"/>
          </a:xfrm>
          <a:prstGeom prst="line">
            <a:avLst/>
          </a:prstGeom>
          <a:ln w="127000">
            <a:solidFill>
              <a:srgbClr val="004D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72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4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 spc="100" baseline="30000" dirty="0">
              <a:solidFill>
                <a:prstClr val="white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 spc="100" baseline="30000" dirty="0">
              <a:solidFill>
                <a:prstClr val="white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 spc="100" baseline="30000" dirty="0">
              <a:solidFill>
                <a:prstClr val="white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200" b="1" spc="100" baseline="30000" dirty="0">
              <a:solidFill>
                <a:prstClr val="white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spc="100" baseline="30000" dirty="0">
                <a:solidFill>
                  <a:prstClr val="white"/>
                </a:solidFill>
              </a:rPr>
              <a:t>Excellence  ·</a:t>
            </a:r>
            <a:r>
              <a:rPr lang="en-US" sz="3200" b="1" spc="100" dirty="0">
                <a:solidFill>
                  <a:prstClr val="white"/>
                </a:solidFill>
              </a:rPr>
              <a:t> </a:t>
            </a:r>
            <a:r>
              <a:rPr lang="en-US" sz="3200" b="1" spc="100" baseline="30000" dirty="0">
                <a:solidFill>
                  <a:prstClr val="white"/>
                </a:solidFill>
              </a:rPr>
              <a:t>Creativity ·</a:t>
            </a:r>
            <a:r>
              <a:rPr lang="en-US" sz="3200" b="1" spc="100" dirty="0">
                <a:solidFill>
                  <a:prstClr val="white"/>
                </a:solidFill>
              </a:rPr>
              <a:t> </a:t>
            </a:r>
            <a:r>
              <a:rPr lang="en-US" sz="3200" b="1" spc="100" baseline="30000" dirty="0">
                <a:solidFill>
                  <a:prstClr val="white"/>
                </a:solidFill>
              </a:rPr>
              <a:t>Trust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spc="100" baseline="30000" dirty="0">
                <a:solidFill>
                  <a:prstClr val="white"/>
                </a:solidFill>
              </a:rPr>
              <a:t>Since 1994</a:t>
            </a:r>
          </a:p>
        </p:txBody>
      </p:sp>
      <p:sp>
        <p:nvSpPr>
          <p:cNvPr id="3" name="Footer Placeholder 4"/>
          <p:cNvSpPr txBox="1">
            <a:spLocks/>
          </p:cNvSpPr>
          <p:nvPr/>
        </p:nvSpPr>
        <p:spPr>
          <a:xfrm>
            <a:off x="381000" y="6324600"/>
            <a:ext cx="83820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just" defTabSz="914400" rtl="0" eaLnBrk="1" latinLnBrk="0" hangingPunct="1">
              <a:defRPr sz="1200" kern="1200" spc="15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spc="0" dirty="0">
                <a:solidFill>
                  <a:prstClr val="white"/>
                </a:solidFill>
              </a:rPr>
              <a:t>BANGLADESH    |   CAMBODIA    |    INDONESIA     |    LAO PDR    |    MYANMAR     |    SINGAPORE     |    THAILAND   |     VIETNAM         www.dfdl.com</a:t>
            </a:r>
          </a:p>
        </p:txBody>
      </p:sp>
    </p:spTree>
    <p:extLst>
      <p:ext uri="{BB962C8B-B14F-4D97-AF65-F5344CB8AC3E}">
        <p14:creationId xmlns:p14="http://schemas.microsoft.com/office/powerpoint/2010/main" val="37923577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241300"/>
            <a:ext cx="9144000" cy="762000"/>
          </a:xfrm>
          <a:prstGeom prst="rect">
            <a:avLst/>
          </a:prstGeom>
          <a:solidFill>
            <a:srgbClr val="004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168275"/>
            <a:ext cx="9144000" cy="46038"/>
          </a:xfrm>
          <a:prstGeom prst="rect">
            <a:avLst/>
          </a:prstGeom>
          <a:solidFill>
            <a:srgbClr val="E8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1006475"/>
            <a:ext cx="9144000" cy="106363"/>
          </a:xfrm>
          <a:prstGeom prst="rect">
            <a:avLst/>
          </a:prstGeom>
          <a:solidFill>
            <a:srgbClr val="A6A8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1000"/>
            <a:ext cx="1460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208912" cy="449736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61950" indent="-361950">
              <a:buFont typeface="Wingdings" pitchFamily="2" charset="2"/>
              <a:buChar char="§"/>
              <a:defRPr sz="2000">
                <a:solidFill>
                  <a:schemeClr val="tx1">
                    <a:lumMod val="95000"/>
                    <a:lumOff val="5000"/>
                  </a:schemeClr>
                </a:solidFill>
              </a:defRPr>
            </a:lvl2pPr>
            <a:lvl3pPr marL="714375" indent="-352425">
              <a:buFont typeface="Calibri" pitchFamily="34" charset="0"/>
              <a:buChar char="‒"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3pPr>
            <a:lvl4pPr marL="1076325" indent="-361950">
              <a:buFont typeface="Arial" pitchFamily="34" charset="0"/>
              <a:buChar char="•"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4pPr>
            <a:lvl5pPr marL="1438275" indent="-361950">
              <a:defRPr sz="1400">
                <a:solidFill>
                  <a:schemeClr val="tx1">
                    <a:lumMod val="95000"/>
                    <a:lumOff val="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381000" y="402251"/>
            <a:ext cx="6858000" cy="441597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394700" y="6324600"/>
            <a:ext cx="609600" cy="365125"/>
          </a:xfrm>
        </p:spPr>
        <p:txBody>
          <a:bodyPr anchor="ctr" anchorCtr="0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983A7C6-1E25-486B-89B3-1E669346F995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3522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41300"/>
            <a:ext cx="9144000" cy="762000"/>
          </a:xfrm>
          <a:prstGeom prst="rect">
            <a:avLst/>
          </a:prstGeom>
          <a:solidFill>
            <a:srgbClr val="004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168275"/>
            <a:ext cx="9144000" cy="46038"/>
          </a:xfrm>
          <a:prstGeom prst="rect">
            <a:avLst/>
          </a:prstGeom>
          <a:solidFill>
            <a:srgbClr val="E8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1006475"/>
            <a:ext cx="9144000" cy="106363"/>
          </a:xfrm>
          <a:prstGeom prst="rect">
            <a:avLst/>
          </a:prstGeom>
          <a:solidFill>
            <a:srgbClr val="A6A8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7" y="1628800"/>
            <a:ext cx="3816424" cy="449736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61950" indent="-361950">
              <a:buFont typeface="Wingdings" pitchFamily="2" charset="2"/>
              <a:buChar char="§"/>
              <a:defRPr sz="2000">
                <a:solidFill>
                  <a:schemeClr val="tx1">
                    <a:lumMod val="95000"/>
                    <a:lumOff val="5000"/>
                  </a:schemeClr>
                </a:solidFill>
              </a:defRPr>
            </a:lvl2pPr>
            <a:lvl3pPr marL="714375" indent="-352425">
              <a:buFont typeface="Calibri" pitchFamily="34" charset="0"/>
              <a:buChar char="‒"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3pPr>
            <a:lvl4pPr marL="1076325" indent="-361950">
              <a:buFont typeface="Arial" pitchFamily="34" charset="0"/>
              <a:buChar char="•"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4pPr>
            <a:lvl5pPr marL="1438275" indent="-361950">
              <a:defRPr sz="1400">
                <a:solidFill>
                  <a:schemeClr val="tx1">
                    <a:lumMod val="95000"/>
                    <a:lumOff val="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381000" y="402251"/>
            <a:ext cx="6858000" cy="441597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932040" y="1628800"/>
            <a:ext cx="3760614" cy="449736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61950" indent="-361950">
              <a:buFont typeface="Wingdings" pitchFamily="2" charset="2"/>
              <a:buChar char="§"/>
              <a:defRPr sz="2000">
                <a:solidFill>
                  <a:schemeClr val="tx1">
                    <a:lumMod val="95000"/>
                    <a:lumOff val="5000"/>
                  </a:schemeClr>
                </a:solidFill>
              </a:defRPr>
            </a:lvl2pPr>
            <a:lvl3pPr marL="714375" indent="-352425">
              <a:buFont typeface="Calibri" pitchFamily="34" charset="0"/>
              <a:buChar char="‒"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3pPr>
            <a:lvl4pPr marL="1076325" indent="-361950">
              <a:buFont typeface="Arial" pitchFamily="34" charset="0"/>
              <a:buChar char="•"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4pPr>
            <a:lvl5pPr marL="1438275" indent="-361950">
              <a:defRPr sz="1400">
                <a:solidFill>
                  <a:schemeClr val="tx1">
                    <a:lumMod val="95000"/>
                    <a:lumOff val="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4"/>
          </p:nvPr>
        </p:nvSpPr>
        <p:spPr>
          <a:xfrm>
            <a:off x="8534400" y="6469063"/>
            <a:ext cx="609600" cy="365125"/>
          </a:xfrm>
        </p:spPr>
        <p:txBody>
          <a:bodyPr anchor="t" anchorCtr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FFFB91C1-F200-4E03-926C-3D366D688FB0}" type="slidenum">
              <a:rPr lang="en-US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9000" y="387350"/>
            <a:ext cx="1460500" cy="4445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V="1">
            <a:off x="7696200" y="822082"/>
            <a:ext cx="1003300" cy="5348"/>
          </a:xfrm>
          <a:prstGeom prst="line">
            <a:avLst/>
          </a:prstGeom>
          <a:ln w="127000">
            <a:solidFill>
              <a:srgbClr val="004D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7963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2133600" cy="365125"/>
          </a:xfrm>
          <a:prstGeom prst="rect">
            <a:avLst/>
          </a:prstGeom>
        </p:spPr>
        <p:txBody>
          <a:bodyPr/>
          <a:lstStyle/>
          <a:p>
            <a:fld id="{22470857-334C-4D54-9C78-DD7C5C1FE33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Footer Placeholder 4"/>
          <p:cNvSpPr txBox="1">
            <a:spLocks/>
          </p:cNvSpPr>
          <p:nvPr/>
        </p:nvSpPr>
        <p:spPr>
          <a:xfrm>
            <a:off x="381000" y="6324600"/>
            <a:ext cx="838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just" defTabSz="914400" rtl="0" eaLnBrk="1" latinLnBrk="0" hangingPunct="1">
              <a:defRPr sz="1200" kern="1200" spc="15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pc="0" dirty="0">
                <a:solidFill>
                  <a:schemeClr val="bg1"/>
                </a:solidFill>
              </a:rPr>
              <a:t>BANGLADESH | CAMBODIA | INDONESIA  | LAO PDR  | MYANMAR  | SINGAPORE  | THAILAND |  VIETNAM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547813" y="4221163"/>
            <a:ext cx="7061200" cy="1728787"/>
          </a:xfrm>
        </p:spPr>
        <p:txBody>
          <a:bodyPr/>
          <a:lstStyle>
            <a:lvl1pPr marL="0" indent="0" algn="r">
              <a:buNone/>
              <a:defRPr sz="3000">
                <a:solidFill>
                  <a:schemeClr val="bg1"/>
                </a:solidFill>
              </a:defRPr>
            </a:lvl1pPr>
            <a:lvl2pPr marL="361950" indent="0" algn="r">
              <a:buNone/>
              <a:defRPr sz="2400">
                <a:solidFill>
                  <a:schemeClr val="bg1"/>
                </a:solidFill>
              </a:defRPr>
            </a:lvl2pPr>
            <a:lvl3pPr marL="714375" indent="0" algn="r">
              <a:buNone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15" name="Content Placeholder 5"/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27"/>
          <a:stretch/>
        </p:blipFill>
        <p:spPr>
          <a:xfrm>
            <a:off x="0" y="0"/>
            <a:ext cx="9144867" cy="3226961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2819400"/>
            <a:ext cx="9144000" cy="1066800"/>
          </a:xfrm>
          <a:prstGeom prst="rect">
            <a:avLst/>
          </a:prstGeom>
          <a:solidFill>
            <a:srgbClr val="E8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6691312" y="3060700"/>
            <a:ext cx="2064792" cy="728340"/>
            <a:chOff x="6691312" y="3060700"/>
            <a:chExt cx="2064792" cy="728340"/>
          </a:xfrm>
        </p:grpSpPr>
        <p:pic>
          <p:nvPicPr>
            <p:cNvPr id="18" name="Picture 17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6691312" y="3060700"/>
              <a:ext cx="1917700" cy="58420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 userDrawn="1"/>
          </p:nvSpPr>
          <p:spPr>
            <a:xfrm>
              <a:off x="7308304" y="3528120"/>
              <a:ext cx="1447800" cy="260920"/>
            </a:xfrm>
            <a:prstGeom prst="rect">
              <a:avLst/>
            </a:prstGeom>
            <a:solidFill>
              <a:srgbClr val="EEE9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46291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1pPr marL="0" indent="0">
              <a:buNone/>
              <a:defRPr sz="2400">
                <a:solidFill>
                  <a:srgbClr val="262626"/>
                </a:solidFill>
              </a:defRPr>
            </a:lvl1pPr>
            <a:lvl2pPr marL="381000" indent="-381000">
              <a:buFont typeface="Wingdings" pitchFamily="2" charset="2"/>
              <a:buChar char="§"/>
              <a:defRPr sz="2000">
                <a:solidFill>
                  <a:srgbClr val="262626"/>
                </a:solidFill>
              </a:defRPr>
            </a:lvl2pPr>
            <a:lvl3pPr marL="714375" indent="-352425">
              <a:buFont typeface="Calibri" pitchFamily="34" charset="0"/>
              <a:buChar char="‒"/>
              <a:defRPr sz="1800">
                <a:solidFill>
                  <a:srgbClr val="262626"/>
                </a:solidFill>
              </a:defRPr>
            </a:lvl3pPr>
            <a:lvl4pPr marL="1076325" indent="-361950">
              <a:buFont typeface="Arial" pitchFamily="34" charset="0"/>
              <a:buChar char="•"/>
              <a:defRPr sz="1600">
                <a:solidFill>
                  <a:srgbClr val="262626"/>
                </a:solidFill>
              </a:defRPr>
            </a:lvl4pPr>
            <a:lvl5pPr marL="1438275" indent="-361950">
              <a:defRPr sz="1400">
                <a:solidFill>
                  <a:srgbClr val="262626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8117"/>
            <a:ext cx="9144000" cy="45719"/>
          </a:xfrm>
          <a:prstGeom prst="rect">
            <a:avLst/>
          </a:prstGeom>
          <a:solidFill>
            <a:srgbClr val="E8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006315"/>
            <a:ext cx="9144000" cy="106681"/>
          </a:xfrm>
          <a:prstGeom prst="rect">
            <a:avLst/>
          </a:prstGeom>
          <a:solidFill>
            <a:srgbClr val="A6A8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469211"/>
            <a:ext cx="609600" cy="365125"/>
          </a:xfrm>
          <a:prstGeom prst="rect">
            <a:avLst/>
          </a:prstGeom>
        </p:spPr>
        <p:txBody>
          <a:bodyPr anchor="t" anchorCtr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2470857-334C-4D54-9C78-DD7C5C1FE3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467544" y="228601"/>
            <a:ext cx="6336704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00592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370715"/>
            <a:ext cx="1691429" cy="503200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>
            <a:off x="7524328" y="836712"/>
            <a:ext cx="1187373" cy="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577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3816424" cy="4497364"/>
          </a:xfrm>
        </p:spPr>
        <p:txBody>
          <a:bodyPr/>
          <a:lstStyle>
            <a:lvl1pPr marL="0" indent="0">
              <a:buNone/>
              <a:defRPr sz="2400">
                <a:solidFill>
                  <a:srgbClr val="262626"/>
                </a:solidFill>
              </a:defRPr>
            </a:lvl1pPr>
            <a:lvl2pPr marL="361950" indent="-361950">
              <a:buFont typeface="Wingdings" pitchFamily="2" charset="2"/>
              <a:buChar char="§"/>
              <a:defRPr sz="2000">
                <a:solidFill>
                  <a:srgbClr val="262626"/>
                </a:solidFill>
              </a:defRPr>
            </a:lvl2pPr>
            <a:lvl3pPr marL="714375" indent="-352425">
              <a:buFont typeface="Calibri" pitchFamily="34" charset="0"/>
              <a:buChar char="‒"/>
              <a:defRPr sz="1800">
                <a:solidFill>
                  <a:srgbClr val="262626"/>
                </a:solidFill>
              </a:defRPr>
            </a:lvl3pPr>
            <a:lvl4pPr marL="1076325" indent="-361950">
              <a:buFont typeface="Arial" pitchFamily="34" charset="0"/>
              <a:buChar char="•"/>
              <a:defRPr sz="1600">
                <a:solidFill>
                  <a:srgbClr val="262626"/>
                </a:solidFill>
              </a:defRPr>
            </a:lvl4pPr>
            <a:lvl5pPr marL="1438275" indent="-361950">
              <a:defRPr sz="1400">
                <a:solidFill>
                  <a:srgbClr val="262626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467544" y="213837"/>
            <a:ext cx="6480720" cy="792478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400">
                <a:solidFill>
                  <a:srgbClr val="00592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0" y="168117"/>
            <a:ext cx="9144000" cy="45719"/>
          </a:xfrm>
          <a:prstGeom prst="rect">
            <a:avLst/>
          </a:prstGeom>
          <a:solidFill>
            <a:srgbClr val="E8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0" y="1006315"/>
            <a:ext cx="9144000" cy="106681"/>
          </a:xfrm>
          <a:prstGeom prst="rect">
            <a:avLst/>
          </a:prstGeom>
          <a:solidFill>
            <a:srgbClr val="A6A8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34400" y="6469211"/>
            <a:ext cx="609600" cy="365125"/>
          </a:xfrm>
          <a:prstGeom prst="rect">
            <a:avLst/>
          </a:prstGeom>
        </p:spPr>
        <p:txBody>
          <a:bodyPr anchor="t" anchorCtr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2470857-334C-4D54-9C78-DD7C5C1FE3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932040" y="1628800"/>
            <a:ext cx="3760614" cy="4497364"/>
          </a:xfrm>
        </p:spPr>
        <p:txBody>
          <a:bodyPr/>
          <a:lstStyle>
            <a:lvl1pPr marL="0" indent="0">
              <a:buNone/>
              <a:defRPr sz="2400">
                <a:solidFill>
                  <a:srgbClr val="262626"/>
                </a:solidFill>
              </a:defRPr>
            </a:lvl1pPr>
            <a:lvl2pPr marL="361950" indent="-361950">
              <a:buFont typeface="Wingdings" pitchFamily="2" charset="2"/>
              <a:buChar char="§"/>
              <a:defRPr sz="2000">
                <a:solidFill>
                  <a:srgbClr val="262626"/>
                </a:solidFill>
              </a:defRPr>
            </a:lvl2pPr>
            <a:lvl3pPr marL="714375" indent="-352425">
              <a:buFont typeface="Calibri" pitchFamily="34" charset="0"/>
              <a:buChar char="‒"/>
              <a:defRPr sz="1800">
                <a:solidFill>
                  <a:srgbClr val="262626"/>
                </a:solidFill>
              </a:defRPr>
            </a:lvl3pPr>
            <a:lvl4pPr marL="1076325" indent="-361950">
              <a:buFont typeface="Arial" pitchFamily="34" charset="0"/>
              <a:buChar char="•"/>
              <a:defRPr sz="1600">
                <a:solidFill>
                  <a:srgbClr val="262626"/>
                </a:solidFill>
              </a:defRPr>
            </a:lvl4pPr>
            <a:lvl5pPr marL="1438275" indent="-361950">
              <a:defRPr sz="1400">
                <a:solidFill>
                  <a:srgbClr val="262626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355103"/>
            <a:ext cx="1744853" cy="519093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168117"/>
            <a:ext cx="9144000" cy="45719"/>
          </a:xfrm>
          <a:prstGeom prst="rect">
            <a:avLst/>
          </a:prstGeom>
          <a:solidFill>
            <a:srgbClr val="E8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1006315"/>
            <a:ext cx="9144000" cy="106681"/>
          </a:xfrm>
          <a:prstGeom prst="rect">
            <a:avLst/>
          </a:prstGeom>
          <a:solidFill>
            <a:srgbClr val="A6A8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7561091" y="836712"/>
            <a:ext cx="1187373" cy="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8930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4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0" rtlCol="0" anchor="t" anchorCtr="0"/>
          <a:lstStyle/>
          <a:p>
            <a:pPr algn="ctr"/>
            <a:r>
              <a:rPr lang="en-US" sz="3200" b="1" i="0" u="none" strike="noStrike" kern="1200" spc="100" baseline="30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Excellence .</a:t>
            </a:r>
            <a:r>
              <a:rPr lang="en-US" sz="3200" b="1" i="0" u="none" strike="noStrike" kern="1200" spc="100" baseline="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3200" b="1" i="0" u="none" strike="noStrike" kern="1200" spc="100" baseline="30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Creativity .</a:t>
            </a:r>
            <a:r>
              <a:rPr lang="en-US" sz="3200" b="1" i="0" u="none" strike="noStrike" kern="1200" spc="100" baseline="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3200" b="1" i="0" u="none" strike="noStrike" kern="1200" spc="100" baseline="30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Trust</a:t>
            </a:r>
          </a:p>
          <a:p>
            <a:pPr algn="ctr"/>
            <a:r>
              <a:rPr lang="en-US" sz="1800" b="1" i="0" u="none" strike="noStrike" kern="1200" spc="100" baseline="30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Since 1994</a:t>
            </a:r>
            <a:endParaRPr lang="en-US" sz="1800" b="1" spc="100" baseline="30000" dirty="0"/>
          </a:p>
        </p:txBody>
      </p:sp>
      <p:sp>
        <p:nvSpPr>
          <p:cNvPr id="9" name="Footer Placeholder 4"/>
          <p:cNvSpPr txBox="1">
            <a:spLocks/>
          </p:cNvSpPr>
          <p:nvPr/>
        </p:nvSpPr>
        <p:spPr>
          <a:xfrm>
            <a:off x="381000" y="6324600"/>
            <a:ext cx="838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just" defTabSz="914400" rtl="0" eaLnBrk="1" latinLnBrk="0" hangingPunct="1">
              <a:defRPr sz="1200" kern="1200" spc="15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spc="0" dirty="0">
                <a:solidFill>
                  <a:schemeClr val="bg1"/>
                </a:solidFill>
              </a:rPr>
              <a:t>BANGLADESH | CAMBODIA | INDONESIA  | LAO P.D.R  | MYANMAR  | SINGAPORE  | THAILAND |  VIETNAM   www.dfdl.com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4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0" rtlCol="0" anchor="t" anchorCtr="0"/>
          <a:lstStyle/>
          <a:p>
            <a:pPr algn="ctr"/>
            <a:endParaRPr lang="en-US" sz="3200" b="1" i="0" u="none" strike="noStrike" kern="1200" spc="100" baseline="300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algn="ctr"/>
            <a:endParaRPr lang="en-US" sz="3200" b="1" i="0" u="none" strike="noStrike" kern="1200" spc="100" baseline="300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algn="ctr"/>
            <a:endParaRPr lang="en-US" sz="3200" b="1" i="0" u="none" strike="noStrike" kern="1200" spc="100" baseline="300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algn="ctr"/>
            <a:r>
              <a:rPr lang="en-US" sz="3200" b="1" i="0" u="none" strike="noStrike" kern="1200" spc="100" baseline="30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Excellence ·</a:t>
            </a:r>
            <a:r>
              <a:rPr lang="en-US" sz="3200" b="1" i="0" u="none" strike="noStrike" kern="1200" spc="100" baseline="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3200" b="1" i="0" u="none" strike="noStrike" kern="1200" spc="100" baseline="30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Creativity ·</a:t>
            </a:r>
            <a:r>
              <a:rPr lang="en-US" sz="3200" b="1" i="0" u="none" strike="noStrike" kern="1200" spc="100" baseline="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3200" b="1" i="0" u="none" strike="noStrike" kern="1200" spc="100" baseline="30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Trust</a:t>
            </a:r>
          </a:p>
          <a:p>
            <a:pPr algn="ctr"/>
            <a:r>
              <a:rPr lang="en-US" sz="1800" b="1" i="0" u="none" strike="noStrike" kern="1200" spc="100" baseline="30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Since 1994</a:t>
            </a:r>
            <a:endParaRPr lang="en-US" sz="1800" b="1" spc="100" baseline="30000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381000" y="6324600"/>
            <a:ext cx="838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just" defTabSz="914400" rtl="0" eaLnBrk="1" latinLnBrk="0" hangingPunct="1">
              <a:defRPr sz="1200" kern="1200" spc="15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8077200" algn="r"/>
              </a:tabLst>
            </a:pPr>
            <a:r>
              <a:rPr lang="en-US" sz="1050" spc="0" dirty="0">
                <a:solidFill>
                  <a:schemeClr val="bg1"/>
                </a:solidFill>
              </a:rPr>
              <a:t>BANGLADESH | CAMBODIA | INDONESIA  | LAO PDR | MYANMAR  | SINGAPORE  | THAILAND |  VIETNAM   	www.dfdl.com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4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00" rtlCol="0" anchor="t" anchorCtr="0"/>
          <a:lstStyle/>
          <a:p>
            <a:pPr algn="ctr"/>
            <a:endParaRPr lang="en-US" sz="3200" b="1" i="0" u="none" strike="noStrike" kern="1200" spc="100" baseline="300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algn="ctr"/>
            <a:endParaRPr lang="en-US" sz="3200" b="1" i="0" u="none" strike="noStrike" kern="1200" spc="100" baseline="300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algn="ctr"/>
            <a:endParaRPr lang="en-US" sz="3200" b="1" i="0" u="none" strike="noStrike" kern="1200" spc="100" baseline="300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algn="ctr"/>
            <a:r>
              <a:rPr lang="en-US" sz="3200" b="1" i="0" u="none" strike="noStrike" kern="1200" spc="100" baseline="30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Excellence ·</a:t>
            </a:r>
            <a:r>
              <a:rPr lang="en-US" sz="3200" b="1" i="0" u="none" strike="noStrike" kern="1200" spc="100" baseline="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3200" b="1" i="0" u="none" strike="noStrike" kern="1200" spc="100" baseline="30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Creativity ·</a:t>
            </a:r>
            <a:r>
              <a:rPr lang="en-US" sz="3200" b="1" i="0" u="none" strike="noStrike" kern="1200" spc="100" baseline="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3200" b="1" i="0" u="none" strike="noStrike" kern="1200" spc="100" baseline="30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Trust</a:t>
            </a:r>
          </a:p>
          <a:p>
            <a:pPr algn="ctr"/>
            <a:r>
              <a:rPr lang="en-US" sz="1800" b="1" i="0" u="none" strike="noStrike" kern="1200" spc="100" baseline="300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Since 1994</a:t>
            </a:r>
            <a:endParaRPr lang="en-US" sz="1800" b="1" spc="100" baseline="30000" dirty="0"/>
          </a:p>
        </p:txBody>
      </p:sp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381000" y="6324600"/>
            <a:ext cx="838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just" defTabSz="914400" rtl="0" eaLnBrk="1" latinLnBrk="0" hangingPunct="1">
              <a:defRPr sz="1200" kern="1200" spc="15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8077200" algn="r"/>
              </a:tabLst>
            </a:pPr>
            <a:r>
              <a:rPr lang="en-US" sz="1050" spc="0" dirty="0">
                <a:solidFill>
                  <a:schemeClr val="bg1"/>
                </a:solidFill>
              </a:rPr>
              <a:t>BANGLADESH | CAMBODIA | INDONESIA  | LAO PDR | MYANMAR  | SINGAPORE  | THAILAND |  VIETNAM   	www.dfdl.com</a:t>
            </a:r>
          </a:p>
        </p:txBody>
      </p:sp>
    </p:spTree>
    <p:extLst>
      <p:ext uri="{BB962C8B-B14F-4D97-AF65-F5344CB8AC3E}">
        <p14:creationId xmlns:p14="http://schemas.microsoft.com/office/powerpoint/2010/main" val="886199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83D0929F-DF99-4055-B7BF-F10F211A21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4" name="Picture 4" descr="C:\Documents and Settings\phuonglq\Desktop\Untitled-1 whit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8664"/>
            <a:ext cx="1460500" cy="441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Documents and Settings\phuonglq\Desktop\Untitled-1 whit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1000"/>
            <a:ext cx="1460500" cy="441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0" y="228600"/>
            <a:ext cx="9144000" cy="762000"/>
          </a:xfrm>
          <a:prstGeom prst="rect">
            <a:avLst/>
          </a:prstGeom>
          <a:solidFill>
            <a:srgbClr val="004E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50793"/>
            <a:ext cx="6858000" cy="441597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168117"/>
            <a:ext cx="9144000" cy="45719"/>
          </a:xfrm>
          <a:prstGeom prst="rect">
            <a:avLst/>
          </a:prstGeom>
          <a:solidFill>
            <a:srgbClr val="E8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0" y="1006315"/>
            <a:ext cx="9144000" cy="106681"/>
          </a:xfrm>
          <a:prstGeom prst="rect">
            <a:avLst/>
          </a:prstGeom>
          <a:solidFill>
            <a:srgbClr val="A6A8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4630" y="378371"/>
            <a:ext cx="1460500" cy="44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85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content pan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1570038"/>
            <a:ext cx="4978400" cy="4525963"/>
          </a:xfrm>
          <a:prstGeom prst="rect">
            <a:avLst/>
          </a:prstGeom>
        </p:spPr>
        <p:txBody>
          <a:bodyPr/>
          <a:lstStyle>
            <a:lvl1pPr marL="0" indent="0">
              <a:buSzPct val="110000"/>
              <a:buFont typeface="Wingdings" charset="2"/>
              <a:buNone/>
              <a:defRPr sz="1600"/>
            </a:lvl1pPr>
            <a:lvl2pPr marL="742950" indent="-285750">
              <a:buFont typeface="Wingdings" charset="2"/>
              <a:buChar char="§"/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AU" dirty="0"/>
              <a:t>Click to edit Master text styles</a:t>
            </a:r>
          </a:p>
          <a:p>
            <a:pPr lvl="1"/>
            <a:r>
              <a:rPr lang="en-AU" dirty="0"/>
              <a:t>Second level</a:t>
            </a:r>
          </a:p>
          <a:p>
            <a:pPr lvl="2"/>
            <a:r>
              <a:rPr lang="en-AU" dirty="0"/>
              <a:t>Third level</a:t>
            </a:r>
          </a:p>
          <a:p>
            <a:pPr lvl="3"/>
            <a:r>
              <a:rPr lang="en-AU" dirty="0"/>
              <a:t>Fourth level</a:t>
            </a:r>
          </a:p>
          <a:p>
            <a:pPr lvl="4"/>
            <a:r>
              <a:rPr lang="en-AU" dirty="0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1264151" y="587375"/>
            <a:ext cx="7422649" cy="836612"/>
          </a:xfrm>
          <a:prstGeom prst="rect">
            <a:avLst/>
          </a:prstGeom>
        </p:spPr>
        <p:txBody>
          <a:bodyPr/>
          <a:lstStyle>
            <a:lvl1pPr algn="l">
              <a:defRPr sz="2400" cap="none">
                <a:solidFill>
                  <a:srgbClr val="0A3774"/>
                </a:solidFill>
              </a:defRPr>
            </a:lvl1pPr>
          </a:lstStyle>
          <a:p>
            <a:r>
              <a:rPr lang="en-AU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239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0" y="168275"/>
            <a:ext cx="9144000" cy="944563"/>
            <a:chOff x="0" y="168117"/>
            <a:chExt cx="9144000" cy="944879"/>
          </a:xfrm>
        </p:grpSpPr>
        <p:sp>
          <p:nvSpPr>
            <p:cNvPr id="5" name="Rectangle 4"/>
            <p:cNvSpPr/>
            <p:nvPr userDrawn="1"/>
          </p:nvSpPr>
          <p:spPr>
            <a:xfrm>
              <a:off x="0" y="228462"/>
              <a:ext cx="9144000" cy="762255"/>
            </a:xfrm>
            <a:prstGeom prst="rect">
              <a:avLst/>
            </a:prstGeom>
            <a:solidFill>
              <a:srgbClr val="004E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 userDrawn="1"/>
          </p:nvSpPr>
          <p:spPr>
            <a:xfrm>
              <a:off x="0" y="168117"/>
              <a:ext cx="9144000" cy="46053"/>
            </a:xfrm>
            <a:prstGeom prst="rect">
              <a:avLst/>
            </a:prstGeom>
            <a:solidFill>
              <a:srgbClr val="E8E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0" y="1006597"/>
              <a:ext cx="9144000" cy="106399"/>
            </a:xfrm>
            <a:prstGeom prst="rect">
              <a:avLst/>
            </a:prstGeom>
            <a:solidFill>
              <a:srgbClr val="A6A8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404040"/>
                </a:solidFill>
              </a:defRPr>
            </a:lvl1pPr>
            <a:lvl2pPr marL="742950" indent="-285750">
              <a:buFont typeface="Wingdings" pitchFamily="2" charset="2"/>
              <a:buChar char="§"/>
              <a:defRPr sz="2000">
                <a:solidFill>
                  <a:srgbClr val="404040"/>
                </a:solidFill>
              </a:defRPr>
            </a:lvl2pPr>
            <a:lvl3pPr marL="1143000" indent="-228600">
              <a:buFont typeface="Calibri" pitchFamily="34" charset="0"/>
              <a:buChar char="‒"/>
              <a:defRPr sz="1800">
                <a:solidFill>
                  <a:srgbClr val="404040"/>
                </a:solidFill>
              </a:defRPr>
            </a:lvl3pPr>
            <a:lvl4pPr marL="1600200" indent="-228600">
              <a:buFont typeface="Arial" pitchFamily="34" charset="0"/>
              <a:buChar char="•"/>
              <a:defRPr sz="1600">
                <a:solidFill>
                  <a:srgbClr val="404040"/>
                </a:solidFill>
              </a:defRPr>
            </a:lvl4pPr>
            <a:lvl5pPr>
              <a:defRPr sz="1600">
                <a:solidFill>
                  <a:srgbClr val="40404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381000" y="350793"/>
            <a:ext cx="6858000" cy="557927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316416" y="6381328"/>
            <a:ext cx="609600" cy="365125"/>
          </a:xfrm>
        </p:spPr>
        <p:txBody>
          <a:bodyPr rIns="0" anchor="ctr" anchorCtr="0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E3852E6-1218-4214-9E12-6A650C5A7FE7}" type="slidenum">
              <a:rPr lang="en-US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39000" y="387350"/>
            <a:ext cx="1460500" cy="44450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flipV="1">
            <a:off x="7696200" y="822082"/>
            <a:ext cx="1003300" cy="5348"/>
          </a:xfrm>
          <a:prstGeom prst="line">
            <a:avLst/>
          </a:prstGeom>
          <a:ln w="127000">
            <a:solidFill>
              <a:srgbClr val="004D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3264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-1588" y="-1174750"/>
            <a:ext cx="9145588" cy="8229600"/>
            <a:chOff x="-867" y="-1371600"/>
            <a:chExt cx="9144867" cy="8229600"/>
          </a:xfrm>
        </p:grpSpPr>
        <p:pic>
          <p:nvPicPr>
            <p:cNvPr id="4" name="Content Placeholder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67" y="-1371600"/>
              <a:ext cx="9144867" cy="45985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4"/>
            <p:cNvSpPr/>
            <p:nvPr userDrawn="1"/>
          </p:nvSpPr>
          <p:spPr>
            <a:xfrm>
              <a:off x="721" y="3886200"/>
              <a:ext cx="9143279" cy="2971800"/>
            </a:xfrm>
            <a:prstGeom prst="rect">
              <a:avLst/>
            </a:prstGeom>
            <a:solidFill>
              <a:srgbClr val="004E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721" y="2819400"/>
              <a:ext cx="9143279" cy="1066800"/>
            </a:xfrm>
            <a:prstGeom prst="rect">
              <a:avLst/>
            </a:prstGeom>
            <a:solidFill>
              <a:srgbClr val="E8E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Footer Placeholder 4"/>
            <p:cNvSpPr txBox="1">
              <a:spLocks/>
            </p:cNvSpPr>
            <p:nvPr/>
          </p:nvSpPr>
          <p:spPr>
            <a:xfrm>
              <a:off x="381691" y="6324600"/>
              <a:ext cx="8381339" cy="365125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marL="0" algn="just" defTabSz="914400" rtl="0" eaLnBrk="1" latinLnBrk="0" hangingPunct="1">
                <a:defRPr sz="1200" kern="1200" spc="15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pc="0" dirty="0">
                  <a:solidFill>
                    <a:prstClr val="white"/>
                  </a:solidFill>
                </a:rPr>
                <a:t>BANGLADESH    |   CAMBODIA    |    INDONESIA     |    LAO PDR     |    MYANMAR     |    SINGAPORE     |    THAILAND   |     VIETNAM</a:t>
              </a:r>
            </a:p>
          </p:txBody>
        </p:sp>
      </p:grp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54732" y="4425380"/>
            <a:ext cx="8229600" cy="1143000"/>
          </a:xfrm>
          <a:prstGeom prst="rect">
            <a:avLst/>
          </a:prstGeom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6732588" y="3276600"/>
            <a:ext cx="2087884" cy="729879"/>
            <a:chOff x="6732588" y="3276600"/>
            <a:chExt cx="2087884" cy="729879"/>
          </a:xfrm>
        </p:grpSpPr>
        <p:pic>
          <p:nvPicPr>
            <p:cNvPr id="8" name="Picture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2588" y="3276600"/>
              <a:ext cx="19177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 userDrawn="1"/>
          </p:nvSpPr>
          <p:spPr>
            <a:xfrm>
              <a:off x="7372672" y="3745559"/>
              <a:ext cx="1447800" cy="260920"/>
            </a:xfrm>
            <a:prstGeom prst="rect">
              <a:avLst/>
            </a:prstGeom>
            <a:solidFill>
              <a:srgbClr val="EEE9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030958"/>
      </p:ext>
    </p:extLst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6096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0A85FD-AECA-41DA-9896-AA24D4C300E0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Footer Placeholder 4"/>
          <p:cNvSpPr txBox="1">
            <a:spLocks/>
          </p:cNvSpPr>
          <p:nvPr/>
        </p:nvSpPr>
        <p:spPr>
          <a:xfrm>
            <a:off x="740979" y="6400800"/>
            <a:ext cx="7207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just" defTabSz="914400" rtl="0" eaLnBrk="1" latinLnBrk="0" hangingPunct="1">
              <a:defRPr sz="1200" kern="1200" spc="15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600" spc="160" dirty="0">
                <a:solidFill>
                  <a:srgbClr val="85888B"/>
                </a:solidFill>
              </a:rPr>
              <a:t>BANGLADESH    |   CAMBODIA    |    INDONESIA     |    LAO P.D.R.     |    MYANMAR     |    SINGAPORE     |    THAILAND   |     VIETNAM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81000" y="350793"/>
            <a:ext cx="6858000" cy="557927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dirty="0">
                <a:solidFill>
                  <a:prstClr val="white"/>
                </a:solidFill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707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628800"/>
            <a:ext cx="821925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168117"/>
            <a:ext cx="9144000" cy="45719"/>
          </a:xfrm>
          <a:prstGeom prst="rect">
            <a:avLst/>
          </a:prstGeom>
          <a:solidFill>
            <a:srgbClr val="E8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1006315"/>
            <a:ext cx="9144000" cy="106681"/>
          </a:xfrm>
          <a:prstGeom prst="rect">
            <a:avLst/>
          </a:prstGeom>
          <a:solidFill>
            <a:srgbClr val="A6A8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534400" y="6469211"/>
            <a:ext cx="609600" cy="365125"/>
          </a:xfrm>
          <a:prstGeom prst="rect">
            <a:avLst/>
          </a:prstGeom>
        </p:spPr>
        <p:txBody>
          <a:bodyPr anchor="t" anchorCtr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2470857-334C-4D54-9C78-DD7C5C1FE3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7343" y="228601"/>
            <a:ext cx="6540921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437" y="353946"/>
            <a:ext cx="1744853" cy="519093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7705107" y="836712"/>
            <a:ext cx="1187373" cy="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6038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700" r:id="rId5"/>
    <p:sldLayoutId id="2147483701" r:id="rId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rgbClr val="00592A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14375" indent="-352425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262626"/>
          </a:solidFill>
          <a:latin typeface="+mn-lt"/>
          <a:ea typeface="+mn-ea"/>
          <a:cs typeface="+mn-cs"/>
        </a:defRPr>
      </a:lvl2pPr>
      <a:lvl3pPr marL="1076325" indent="-36195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rgbClr val="262626"/>
          </a:solidFill>
          <a:latin typeface="+mn-lt"/>
          <a:ea typeface="+mn-ea"/>
          <a:cs typeface="+mn-cs"/>
        </a:defRPr>
      </a:lvl3pPr>
      <a:lvl4pPr marL="1438275" indent="-36195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rgbClr val="262626"/>
          </a:solidFill>
          <a:latin typeface="+mn-lt"/>
          <a:ea typeface="+mn-ea"/>
          <a:cs typeface="+mn-cs"/>
        </a:defRPr>
      </a:lvl4pPr>
      <a:lvl5pPr marL="1790700" indent="-352425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609600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11002E-E201-49CB-B06C-F4317ADF2F9C}" type="slidenum">
              <a:rPr lang="en-US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Footer Placeholder 4"/>
          <p:cNvSpPr txBox="1">
            <a:spLocks/>
          </p:cNvSpPr>
          <p:nvPr/>
        </p:nvSpPr>
        <p:spPr>
          <a:xfrm>
            <a:off x="741363" y="6400800"/>
            <a:ext cx="720725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just" defTabSz="914400" rtl="0" eaLnBrk="1" latinLnBrk="0" hangingPunct="1">
              <a:defRPr sz="1200" kern="1200" spc="15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spc="160" dirty="0">
                <a:solidFill>
                  <a:srgbClr val="85888B"/>
                </a:solidFill>
              </a:rPr>
              <a:t>BANGLADESH    |   CAMBODIA    |    INDONESIA     |    LAO P.D.R.     |    MYANMAR     |    SINGAPORE     |    THAILAND   |     VIETNAM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81000" y="350838"/>
            <a:ext cx="6858000" cy="557212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r>
              <a:rPr lang="en-US" dirty="0">
                <a:solidFill>
                  <a:prstClr val="white"/>
                </a:solidFill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68442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 txBox="1">
            <a:spLocks/>
          </p:cNvSpPr>
          <p:nvPr/>
        </p:nvSpPr>
        <p:spPr>
          <a:xfrm>
            <a:off x="916858" y="4572000"/>
            <a:ext cx="7772400" cy="14478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spcBef>
                <a:spcPct val="20000"/>
              </a:spcBef>
            </a:pPr>
            <a:r>
              <a:rPr lang="en-US" sz="30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Cambodia Taxation Presentation - CCC</a:t>
            </a:r>
          </a:p>
          <a:p>
            <a:pPr algn="r">
              <a:spcBef>
                <a:spcPct val="20000"/>
              </a:spcBef>
            </a:pPr>
            <a:r>
              <a:rPr lang="en-US" sz="18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</a:rPr>
              <a:t>Non Governmental Organizations and Associations</a:t>
            </a:r>
          </a:p>
          <a:p>
            <a:pPr lvl="0" algn="r">
              <a:spcBef>
                <a:spcPct val="20000"/>
              </a:spcBef>
            </a:pPr>
            <a:r>
              <a:rPr lang="en-US" sz="18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3 </a:t>
            </a:r>
            <a:r>
              <a:rPr lang="en-US" sz="18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August </a:t>
            </a:r>
            <a:r>
              <a:rPr lang="en-US" sz="18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2017 </a:t>
            </a:r>
          </a:p>
        </p:txBody>
      </p:sp>
    </p:spTree>
    <p:extLst>
      <p:ext uri="{BB962C8B-B14F-4D97-AF65-F5344CB8AC3E}">
        <p14:creationId xmlns:p14="http://schemas.microsoft.com/office/powerpoint/2010/main" val="19370645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179512" y="233362"/>
            <a:ext cx="7572375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>
                <a:solidFill>
                  <a:srgbClr val="004D3F"/>
                </a:solidFill>
                <a:latin typeface="Calibri"/>
                <a:cs typeface="Tahoma" pitchFamily="34" charset="0"/>
              </a:rPr>
              <a:t>The Minimum Tax &amp; the Prepayment of Profits Tax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382000" cy="3657600"/>
          </a:xfrm>
        </p:spPr>
        <p:txBody>
          <a:bodyPr>
            <a:noAutofit/>
          </a:bodyPr>
          <a:lstStyle/>
          <a:p>
            <a:pPr marL="360000" indent="-360000" algn="just">
              <a:spcBef>
                <a:spcPts val="1200"/>
              </a:spcBef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tx1"/>
                </a:solidFill>
              </a:rPr>
              <a:t>1% Minimum Tax is applied to </a:t>
            </a:r>
            <a:r>
              <a:rPr lang="en-US" sz="2000" u="sng" dirty="0">
                <a:solidFill>
                  <a:schemeClr val="tx1"/>
                </a:solidFill>
              </a:rPr>
              <a:t>annual turnover</a:t>
            </a:r>
          </a:p>
          <a:p>
            <a:pPr marL="360000" indent="-360000" algn="just">
              <a:spcBef>
                <a:spcPts val="1200"/>
              </a:spcBef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tx1"/>
                </a:solidFill>
              </a:rPr>
              <a:t>Every month, a taxpayer pays 1% of its monthly turnover as a prepayment on the annual tax liability</a:t>
            </a:r>
          </a:p>
          <a:p>
            <a:pPr marL="360000" indent="-360000" algn="just">
              <a:spcBef>
                <a:spcPts val="1200"/>
              </a:spcBef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tx1"/>
                </a:solidFill>
              </a:rPr>
              <a:t>At the end of the year, the taxpayer pays either the 1% MT or the 20% TOI, whichever is higher.</a:t>
            </a:r>
          </a:p>
          <a:p>
            <a:pPr marL="360000" indent="-360000" algn="just">
              <a:spcBef>
                <a:spcPts val="1200"/>
              </a:spcBef>
              <a:buFont typeface="Wingdings" pitchFamily="2" charset="2"/>
              <a:buChar char="§"/>
              <a:defRPr/>
            </a:pPr>
            <a:endParaRPr lang="en-US" sz="2000" dirty="0">
              <a:solidFill>
                <a:schemeClr val="tx1"/>
              </a:solidFill>
            </a:endParaRPr>
          </a:p>
          <a:p>
            <a:pPr marL="360000" indent="-360000" algn="just">
              <a:spcBef>
                <a:spcPts val="1200"/>
              </a:spcBef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tx1"/>
                </a:solidFill>
              </a:rPr>
              <a:t>Exemption of MT – Proper Accounting Records</a:t>
            </a:r>
          </a:p>
        </p:txBody>
      </p:sp>
    </p:spTree>
    <p:extLst>
      <p:ext uri="{BB962C8B-B14F-4D97-AF65-F5344CB8AC3E}">
        <p14:creationId xmlns:p14="http://schemas.microsoft.com/office/powerpoint/2010/main" val="629422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179512" y="233362"/>
            <a:ext cx="7572375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>
                <a:solidFill>
                  <a:srgbClr val="004D3F"/>
                </a:solidFill>
                <a:latin typeface="Calibri"/>
                <a:cs typeface="Tahoma" pitchFamily="34" charset="0"/>
              </a:rPr>
              <a:t>Value Added Tax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382000" cy="3657600"/>
          </a:xfrm>
        </p:spPr>
        <p:txBody>
          <a:bodyPr>
            <a:noAutofit/>
          </a:bodyPr>
          <a:lstStyle/>
          <a:p>
            <a:pPr marL="360000" indent="-360000" algn="just">
              <a:spcBef>
                <a:spcPts val="1200"/>
              </a:spcBef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tx1"/>
                </a:solidFill>
              </a:rPr>
              <a:t>Imposed on the </a:t>
            </a:r>
            <a:r>
              <a:rPr lang="en-US" sz="2000" dirty="0" smtClean="0">
                <a:solidFill>
                  <a:schemeClr val="tx1"/>
                </a:solidFill>
              </a:rPr>
              <a:t>supply </a:t>
            </a:r>
            <a:r>
              <a:rPr lang="en-US" sz="2000" dirty="0">
                <a:solidFill>
                  <a:schemeClr val="tx1"/>
                </a:solidFill>
              </a:rPr>
              <a:t>of goods or services</a:t>
            </a:r>
          </a:p>
          <a:p>
            <a:pPr marL="360000" indent="-360000" algn="just">
              <a:spcBef>
                <a:spcPts val="1200"/>
              </a:spcBef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tx1"/>
                </a:solidFill>
              </a:rPr>
              <a:t>10% rate for domestic </a:t>
            </a:r>
            <a:r>
              <a:rPr lang="en-US" sz="2000" dirty="0" smtClean="0">
                <a:solidFill>
                  <a:schemeClr val="tx1"/>
                </a:solidFill>
              </a:rPr>
              <a:t>supplies, </a:t>
            </a:r>
            <a:r>
              <a:rPr lang="en-US" sz="2000" dirty="0">
                <a:solidFill>
                  <a:schemeClr val="tx1"/>
                </a:solidFill>
              </a:rPr>
              <a:t>0% for exports</a:t>
            </a:r>
          </a:p>
          <a:p>
            <a:pPr marL="360000" indent="-360000" algn="just">
              <a:spcBef>
                <a:spcPts val="1200"/>
              </a:spcBef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tx1"/>
                </a:solidFill>
              </a:rPr>
              <a:t>Exemptions:</a:t>
            </a:r>
          </a:p>
          <a:p>
            <a:pPr marL="741000" lvl="1" indent="-360000" algn="just">
              <a:spcBef>
                <a:spcPts val="1200"/>
              </a:spcBef>
              <a:defRPr/>
            </a:pPr>
            <a:r>
              <a:rPr lang="en-US" sz="1600" dirty="0">
                <a:solidFill>
                  <a:schemeClr val="tx1"/>
                </a:solidFill>
              </a:rPr>
              <a:t>Donations not subject to VAT</a:t>
            </a:r>
          </a:p>
          <a:p>
            <a:pPr marL="741000" lvl="1" indent="-360000" algn="just">
              <a:spcBef>
                <a:spcPts val="1200"/>
              </a:spcBef>
              <a:defRPr/>
            </a:pPr>
            <a:r>
              <a:rPr lang="en-US" sz="1600" dirty="0">
                <a:solidFill>
                  <a:schemeClr val="tx1"/>
                </a:solidFill>
              </a:rPr>
              <a:t>VAT is not imposed if the services supplied are “not-for-profit </a:t>
            </a:r>
            <a:r>
              <a:rPr lang="en-US" sz="1600" u="sng" dirty="0">
                <a:solidFill>
                  <a:schemeClr val="tx1"/>
                </a:solidFill>
              </a:rPr>
              <a:t>and</a:t>
            </a:r>
            <a:r>
              <a:rPr lang="en-US" sz="1600" dirty="0">
                <a:solidFill>
                  <a:schemeClr val="tx1"/>
                </a:solidFill>
              </a:rPr>
              <a:t> in the public interest” that </a:t>
            </a:r>
            <a:r>
              <a:rPr lang="en-US" sz="1600" dirty="0" smtClean="0">
                <a:solidFill>
                  <a:schemeClr val="tx1"/>
                </a:solidFill>
              </a:rPr>
              <a:t>have </a:t>
            </a:r>
            <a:r>
              <a:rPr lang="en-US" sz="1600" dirty="0">
                <a:solidFill>
                  <a:schemeClr val="tx1"/>
                </a:solidFill>
              </a:rPr>
              <a:t>been </a:t>
            </a:r>
            <a:r>
              <a:rPr lang="en-US" sz="1600" dirty="0" err="1">
                <a:solidFill>
                  <a:schemeClr val="tx1"/>
                </a:solidFill>
              </a:rPr>
              <a:t>recognised</a:t>
            </a:r>
            <a:r>
              <a:rPr lang="en-US" sz="1600" dirty="0">
                <a:solidFill>
                  <a:schemeClr val="tx1"/>
                </a:solidFill>
              </a:rPr>
              <a:t> by MEF.</a:t>
            </a:r>
          </a:p>
        </p:txBody>
      </p:sp>
    </p:spTree>
    <p:extLst>
      <p:ext uri="{BB962C8B-B14F-4D97-AF65-F5344CB8AC3E}">
        <p14:creationId xmlns:p14="http://schemas.microsoft.com/office/powerpoint/2010/main" val="2658755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19256" cy="5184576"/>
          </a:xfrm>
        </p:spPr>
        <p:txBody>
          <a:bodyPr/>
          <a:lstStyle/>
          <a:p>
            <a:r>
              <a:rPr lang="en-US" sz="2000" dirty="0">
                <a:solidFill>
                  <a:schemeClr val="tx1"/>
                </a:solidFill>
              </a:rPr>
              <a:t>What is a non-taxable supply?</a:t>
            </a:r>
          </a:p>
          <a:p>
            <a:pPr indent="-457200" algn="just">
              <a:spcBef>
                <a:spcPts val="1800"/>
              </a:spcBef>
              <a:buFont typeface="Wingdings" pitchFamily="2" charset="2"/>
              <a:buChar char="§"/>
            </a:pPr>
            <a:r>
              <a:rPr lang="en-US" sz="2000" dirty="0">
                <a:solidFill>
                  <a:schemeClr val="tx1"/>
                </a:solidFill>
              </a:rPr>
              <a:t>No Output </a:t>
            </a:r>
          </a:p>
          <a:p>
            <a:pPr indent="-457200" algn="just">
              <a:spcBef>
                <a:spcPts val="1800"/>
              </a:spcBef>
              <a:buFont typeface="Wingdings" pitchFamily="2" charset="2"/>
              <a:buChar char="§"/>
            </a:pPr>
            <a:r>
              <a:rPr lang="en-US" sz="2000" dirty="0">
                <a:solidFill>
                  <a:schemeClr val="tx1"/>
                </a:solidFill>
              </a:rPr>
              <a:t>Cannot claim input credit</a:t>
            </a:r>
          </a:p>
          <a:p>
            <a:pPr indent="-457200" algn="just">
              <a:spcBef>
                <a:spcPts val="1800"/>
              </a:spcBef>
              <a:buFont typeface="Wingdings" pitchFamily="2" charset="2"/>
              <a:buChar char="§"/>
            </a:pPr>
            <a:r>
              <a:rPr lang="en-US" sz="2000" dirty="0">
                <a:solidFill>
                  <a:schemeClr val="tx1"/>
                </a:solidFill>
              </a:rPr>
              <a:t>Different to zero-rated VAT</a:t>
            </a:r>
          </a:p>
          <a:p>
            <a:pPr indent="-457200" algn="just">
              <a:spcBef>
                <a:spcPts val="1800"/>
              </a:spcBef>
              <a:buFont typeface="Wingdings" pitchFamily="2" charset="2"/>
              <a:buChar char="§"/>
            </a:pPr>
            <a:r>
              <a:rPr lang="en-US" sz="2000" dirty="0">
                <a:solidFill>
                  <a:schemeClr val="tx1"/>
                </a:solidFill>
              </a:rPr>
              <a:t>List of activities in the LOT and VAT S/D include:</a:t>
            </a:r>
          </a:p>
          <a:p>
            <a:pPr marL="914400" lvl="2" indent="-457200" algn="just">
              <a:spcBef>
                <a:spcPts val="1800"/>
              </a:spcBef>
              <a:buFont typeface="Wingdings" pitchFamily="2" charset="2"/>
              <a:buChar char="Ø"/>
            </a:pPr>
            <a:r>
              <a:rPr lang="en-US" sz="2000" i="1" dirty="0"/>
              <a:t>Non-profit activities in the public interest that have been recognized by the Ministry of Economy and Finance</a:t>
            </a:r>
          </a:p>
          <a:p>
            <a:pPr marL="457200" lvl="2" indent="0" algn="just">
              <a:spcBef>
                <a:spcPts val="1800"/>
              </a:spcBef>
              <a:buNone/>
            </a:pPr>
            <a:endParaRPr lang="en-US" sz="2000" dirty="0">
              <a:solidFill>
                <a:schemeClr val="tx1"/>
              </a:solidFill>
            </a:endParaRPr>
          </a:p>
          <a:p>
            <a:r>
              <a:rPr lang="en-US" sz="1800" dirty="0"/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22470857-334C-4D54-9C78-DD7C5C1FE337}" type="slidenum">
              <a:rPr lang="en-US" smtClean="0"/>
              <a:pPr algn="ctr"/>
              <a:t>12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solidFill>
                  <a:srgbClr val="004D3F"/>
                </a:solidFill>
              </a:rPr>
              <a:t>VAT – Primary Financial Services	</a:t>
            </a:r>
          </a:p>
        </p:txBody>
      </p:sp>
    </p:spTree>
    <p:extLst>
      <p:ext uri="{BB962C8B-B14F-4D97-AF65-F5344CB8AC3E}">
        <p14:creationId xmlns:p14="http://schemas.microsoft.com/office/powerpoint/2010/main" val="12405065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179512" y="233362"/>
            <a:ext cx="7572375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>
                <a:solidFill>
                  <a:srgbClr val="004D3F"/>
                </a:solidFill>
                <a:latin typeface="Calibri"/>
                <a:cs typeface="Tahoma" pitchFamily="34" charset="0"/>
              </a:rPr>
              <a:t>Withholding Taxes (WHT)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382000" cy="3657600"/>
          </a:xfrm>
        </p:spPr>
        <p:txBody>
          <a:bodyPr>
            <a:noAutofit/>
          </a:bodyPr>
          <a:lstStyle/>
          <a:p>
            <a:pPr marL="360000" indent="-360000" algn="just">
              <a:spcBef>
                <a:spcPts val="1200"/>
              </a:spcBef>
              <a:buFont typeface="Wingdings" pitchFamily="2" charset="2"/>
              <a:buChar char="§"/>
              <a:defRPr/>
            </a:pPr>
            <a:r>
              <a:rPr lang="en-US" sz="2200" dirty="0">
                <a:solidFill>
                  <a:schemeClr val="tx1"/>
                </a:solidFill>
              </a:rPr>
              <a:t>Real Regime Taxpayers required to apply WHT on payments to both resident and non-residents</a:t>
            </a:r>
          </a:p>
          <a:p>
            <a:pPr marL="741000" lvl="1" indent="-360000" algn="just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chemeClr val="tx1"/>
                </a:solidFill>
              </a:rPr>
              <a:t>Resident WHT:</a:t>
            </a:r>
          </a:p>
          <a:p>
            <a:pPr marL="1074375" lvl="2" indent="-360000" algn="just">
              <a:spcBef>
                <a:spcPts val="120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/>
                </a:solidFill>
              </a:rPr>
              <a:t>15% on Services (if not supported by VAT Invoice)</a:t>
            </a:r>
          </a:p>
          <a:p>
            <a:pPr marL="1074375" lvl="2" indent="-360000" algn="just">
              <a:spcBef>
                <a:spcPts val="120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/>
                </a:solidFill>
              </a:rPr>
              <a:t>15% on interest</a:t>
            </a:r>
          </a:p>
          <a:p>
            <a:pPr marL="1074375" lvl="2" indent="-360000" algn="just">
              <a:spcBef>
                <a:spcPts val="120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/>
                </a:solidFill>
              </a:rPr>
              <a:t>15% on royalties</a:t>
            </a:r>
          </a:p>
          <a:p>
            <a:pPr marL="1074375" lvl="2" indent="-360000" algn="just">
              <a:spcBef>
                <a:spcPts val="1200"/>
              </a:spcBef>
              <a:buFont typeface="Courier New" panose="02070309020205020404" pitchFamily="49" charset="0"/>
              <a:buChar char="o"/>
              <a:defRPr/>
            </a:pPr>
            <a:r>
              <a:rPr lang="en-US" sz="2200" dirty="0">
                <a:solidFill>
                  <a:schemeClr val="tx1"/>
                </a:solidFill>
              </a:rPr>
              <a:t>10% on rent</a:t>
            </a:r>
          </a:p>
          <a:p>
            <a:pPr lvl="1" indent="0" algn="just">
              <a:spcBef>
                <a:spcPts val="1200"/>
              </a:spcBef>
              <a:buNone/>
              <a:defRPr/>
            </a:pPr>
            <a:endParaRPr 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3413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228600" y="233362"/>
            <a:ext cx="7572375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>
                <a:latin typeface="Calibri"/>
                <a:cs typeface="Tahoma" pitchFamily="34" charset="0"/>
              </a:rPr>
              <a:t>Tax on Profit Repatriation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077200" cy="2971800"/>
          </a:xfrm>
        </p:spPr>
        <p:txBody>
          <a:bodyPr>
            <a:noAutofit/>
          </a:bodyPr>
          <a:lstStyle/>
          <a:p>
            <a:pPr marL="360000" indent="-360000" algn="just">
              <a:spcBef>
                <a:spcPts val="1200"/>
              </a:spcBef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tx1"/>
                </a:solidFill>
              </a:rPr>
              <a:t>Distribution of profits (surplus) or revenue to </a:t>
            </a:r>
            <a:r>
              <a:rPr lang="en-US" sz="2000" b="1" dirty="0">
                <a:solidFill>
                  <a:schemeClr val="tx1"/>
                </a:solidFill>
              </a:rPr>
              <a:t>non-residents</a:t>
            </a:r>
            <a:r>
              <a:rPr lang="en-US" sz="2000" dirty="0">
                <a:solidFill>
                  <a:schemeClr val="tx1"/>
                </a:solidFill>
              </a:rPr>
              <a:t> (whether individuals or corporates) subject to withholding taxes at the following rates: </a:t>
            </a:r>
          </a:p>
          <a:p>
            <a:pPr marL="741000" lvl="1" indent="-360000" algn="just">
              <a:spcBef>
                <a:spcPts val="1200"/>
              </a:spcBef>
              <a:buFont typeface="Courier New" pitchFamily="49" charset="0"/>
              <a:buChar char="o"/>
              <a:defRPr/>
            </a:pPr>
            <a:r>
              <a:rPr lang="en-US" dirty="0">
                <a:solidFill>
                  <a:schemeClr val="tx1"/>
                </a:solidFill>
              </a:rPr>
              <a:t>14% on Dividends</a:t>
            </a:r>
          </a:p>
          <a:p>
            <a:pPr marL="741000" lvl="1" indent="-360000" algn="just">
              <a:spcBef>
                <a:spcPts val="1200"/>
              </a:spcBef>
              <a:buFont typeface="Courier New" pitchFamily="49" charset="0"/>
              <a:buChar char="o"/>
              <a:defRPr/>
            </a:pPr>
            <a:r>
              <a:rPr lang="en-US" dirty="0">
                <a:solidFill>
                  <a:schemeClr val="tx1"/>
                </a:solidFill>
              </a:rPr>
              <a:t>14% on Interest</a:t>
            </a:r>
          </a:p>
          <a:p>
            <a:pPr marL="741000" lvl="1" indent="-360000" algn="just">
              <a:spcBef>
                <a:spcPts val="1200"/>
              </a:spcBef>
              <a:buFont typeface="Courier New" pitchFamily="49" charset="0"/>
              <a:buChar char="o"/>
              <a:defRPr/>
            </a:pPr>
            <a:r>
              <a:rPr lang="en-US" dirty="0">
                <a:solidFill>
                  <a:schemeClr val="tx1"/>
                </a:solidFill>
              </a:rPr>
              <a:t>14% on Royalties </a:t>
            </a:r>
          </a:p>
          <a:p>
            <a:pPr marL="741000" lvl="1" indent="-360000" algn="just">
              <a:spcBef>
                <a:spcPts val="1200"/>
              </a:spcBef>
              <a:buFont typeface="Courier New" pitchFamily="49" charset="0"/>
              <a:buChar char="o"/>
              <a:defRPr/>
            </a:pPr>
            <a:r>
              <a:rPr lang="en-US" dirty="0">
                <a:solidFill>
                  <a:schemeClr val="tx1"/>
                </a:solidFill>
              </a:rPr>
              <a:t>14% on Rent</a:t>
            </a:r>
          </a:p>
          <a:p>
            <a:pPr marL="741000" lvl="1" indent="-360000" algn="just">
              <a:spcBef>
                <a:spcPts val="1200"/>
              </a:spcBef>
              <a:buFont typeface="Courier New" pitchFamily="49" charset="0"/>
              <a:buChar char="o"/>
              <a:defRPr/>
            </a:pPr>
            <a:r>
              <a:rPr lang="en-US" dirty="0">
                <a:solidFill>
                  <a:schemeClr val="tx1"/>
                </a:solidFill>
              </a:rPr>
              <a:t>14% on Technical and Management Service Fees</a:t>
            </a:r>
          </a:p>
          <a:p>
            <a:pPr marL="360000" indent="-360000" algn="just">
              <a:spcBef>
                <a:spcPts val="1200"/>
              </a:spcBef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tx1"/>
                </a:solidFill>
              </a:rPr>
              <a:t>Capital gains tax on non-residents: None</a:t>
            </a:r>
          </a:p>
          <a:p>
            <a:pPr marL="360000" indent="-360000" algn="just">
              <a:spcBef>
                <a:spcPts val="1200"/>
              </a:spcBef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tx1"/>
                </a:solidFill>
              </a:rPr>
              <a:t>Cambodia has entered into DTA with Singapore/China/Brunei</a:t>
            </a:r>
          </a:p>
          <a:p>
            <a:pPr algn="just">
              <a:spcBef>
                <a:spcPts val="1200"/>
              </a:spcBef>
              <a:defRPr/>
            </a:pP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47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D5762-3BDC-484D-9503-7EA6D5A9A8CE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4843"/>
                </a:solidFill>
              </a:rPr>
              <a:t>DTA – Withholding Taxes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611560" y="1556792"/>
          <a:ext cx="7922841" cy="3108924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64094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4094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6409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172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Before</a:t>
                      </a:r>
                      <a:endParaRPr lang="en-US" dirty="0">
                        <a:solidFill>
                          <a:srgbClr val="004D3F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DTA</a:t>
                      </a:r>
                    </a:p>
                    <a:p>
                      <a:endParaRPr lang="en-US" dirty="0">
                        <a:solidFill>
                          <a:srgbClr val="004D3F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17211">
                <a:tc>
                  <a:txBody>
                    <a:bodyPr/>
                    <a:lstStyle/>
                    <a:p>
                      <a:r>
                        <a:rPr lang="en-GB" dirty="0"/>
                        <a:t>Royalties	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14%	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10%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17211">
                <a:tc>
                  <a:txBody>
                    <a:bodyPr/>
                    <a:lstStyle/>
                    <a:p>
                      <a:r>
                        <a:rPr lang="en-GB" dirty="0"/>
                        <a:t>Dividends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14%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10%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17211">
                <a:tc>
                  <a:txBody>
                    <a:bodyPr/>
                    <a:lstStyle/>
                    <a:p>
                      <a:r>
                        <a:rPr lang="en-GB" dirty="0"/>
                        <a:t>Interest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14%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10%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17211">
                <a:tc>
                  <a:txBody>
                    <a:bodyPr/>
                    <a:lstStyle/>
                    <a:p>
                      <a:r>
                        <a:rPr lang="en-GB" dirty="0"/>
                        <a:t>Technical Fees	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14%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10%</a:t>
                      </a:r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00998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4"/>
          <p:cNvSpPr>
            <a:spLocks noGrp="1"/>
          </p:cNvSpPr>
          <p:nvPr>
            <p:ph type="ctrTitle"/>
          </p:nvPr>
        </p:nvSpPr>
        <p:spPr bwMode="auto">
          <a:xfrm>
            <a:off x="456002" y="188640"/>
            <a:ext cx="7423150" cy="8366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dirty="0">
                <a:solidFill>
                  <a:srgbClr val="00463C"/>
                </a:solidFill>
              </a:rPr>
              <a:t>Tax on Salary – New Rates in 2017</a:t>
            </a:r>
            <a:endParaRPr lang="en-US" altLang="en-US" dirty="0">
              <a:solidFill>
                <a:srgbClr val="00463C"/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971600" y="1405815"/>
          <a:ext cx="7717928" cy="49035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89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9442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612938">
                <a:tc gridSpan="5">
                  <a:txBody>
                    <a:bodyPr/>
                    <a:lstStyle/>
                    <a:p>
                      <a:pPr marL="0" marR="635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dirty="0">
                          <a:effectLst/>
                          <a:latin typeface="+mn-lt"/>
                          <a:ea typeface="+mn-ea"/>
                          <a:cs typeface="+mn-cs"/>
                        </a:rPr>
                        <a:t>Changes</a:t>
                      </a:r>
                      <a:r>
                        <a:rPr lang="en-GB" sz="1600" baseline="0" dirty="0">
                          <a:effectLst/>
                          <a:latin typeface="+mn-lt"/>
                          <a:ea typeface="+mn-ea"/>
                          <a:cs typeface="+mn-cs"/>
                        </a:rPr>
                        <a:t> in Tax on Salary Rates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004D3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12938">
                <a:tc gridSpan="2">
                  <a:txBody>
                    <a:bodyPr/>
                    <a:lstStyle/>
                    <a:p>
                      <a:pPr marL="0" marR="635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Old Salary</a:t>
                      </a:r>
                      <a:r>
                        <a:rPr lang="en-US" sz="1600" baseline="0" dirty="0">
                          <a:effectLst/>
                          <a:latin typeface="+mn-lt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 Bands up to 2016 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635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New Salary Bands 2017*</a:t>
                      </a:r>
                      <a:r>
                        <a:rPr lang="en-US" sz="1600" baseline="0" dirty="0">
                          <a:effectLst/>
                          <a:latin typeface="+mn-lt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 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EBE72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635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4800600" algn="r"/>
                        </a:tabLst>
                        <a:defRPr/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Progressive Tax Rate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00463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12938"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Khmer Riel (KHR)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Equivalent to USD*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Khmer Riel (KHR)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F6F4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Equivalent to USD*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F6F498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12938"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From 0 to 800,000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lvl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 to 200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From 0 to </a:t>
                      </a:r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1,000,000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EBE72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0 to 250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T="0" marB="0">
                    <a:solidFill>
                      <a:srgbClr val="EBE72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0%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00463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12938"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From 800,001 to 1,250,000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lvl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200 to 313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From </a:t>
                      </a:r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1,000,001 to 1,500,000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EBE72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250 to 375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T="0" marB="0">
                    <a:solidFill>
                      <a:srgbClr val="EBE72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5%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00463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12938"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From 1,250,001 to 8,500,000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lvl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313 to 2,125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From </a:t>
                      </a:r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1,500,001</a:t>
                      </a:r>
                      <a:r>
                        <a:rPr lang="en-GB" sz="1600" dirty="0">
                          <a:effectLst/>
                          <a:latin typeface="+mn-lt"/>
                        </a:rPr>
                        <a:t> to 8,500,000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EBE72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375</a:t>
                      </a:r>
                      <a:r>
                        <a:rPr lang="en-GB" sz="1600" dirty="0">
                          <a:effectLst/>
                          <a:latin typeface="+mn-lt"/>
                        </a:rPr>
                        <a:t> to 2,125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T="0" marB="0">
                    <a:solidFill>
                      <a:srgbClr val="EBE72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10%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00463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12938"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From 8,500,001 to 12,500,000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lvl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2,125 to 3,125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>
                          <a:effectLst/>
                          <a:latin typeface="+mn-lt"/>
                        </a:rPr>
                        <a:t>From 8,500,001 to 12,500,000</a:t>
                      </a:r>
                      <a:endParaRPr lang="en-US" sz="1600"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EBE72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2,125 to 3,125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T="0" marB="0">
                    <a:solidFill>
                      <a:srgbClr val="EBE72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15%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00463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12938"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Over 12,500,001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lvl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Over 3,125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R="0" marT="0" marB="0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Over 12,500,001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EBE72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dirty="0">
                          <a:effectLst/>
                          <a:latin typeface="+mn-lt"/>
                        </a:rPr>
                        <a:t>Over 3,125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T="0" marB="0">
                    <a:solidFill>
                      <a:srgbClr val="EBE72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635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  <a:tab pos="4800600" algn="r"/>
                        </a:tabLst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20%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rgbClr val="00463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257870" y="3517854"/>
            <a:ext cx="504056" cy="1423314"/>
            <a:chOff x="2667" y="3245204"/>
            <a:chExt cx="504056" cy="1015663"/>
          </a:xfrm>
        </p:grpSpPr>
        <p:sp>
          <p:nvSpPr>
            <p:cNvPr id="6" name="Left Bracket 5"/>
            <p:cNvSpPr/>
            <p:nvPr/>
          </p:nvSpPr>
          <p:spPr>
            <a:xfrm>
              <a:off x="434715" y="3284983"/>
              <a:ext cx="72008" cy="936104"/>
            </a:xfrm>
            <a:prstGeom prst="leftBracket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667" y="3245204"/>
              <a:ext cx="43204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dirty="0">
                  <a:solidFill>
                    <a:srgbClr val="FF0000"/>
                  </a:solidFill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04600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920" y="2968095"/>
            <a:ext cx="8219256" cy="3526863"/>
          </a:xfrm>
        </p:spPr>
        <p:txBody>
          <a:bodyPr>
            <a:normAutofit/>
          </a:bodyPr>
          <a:lstStyle/>
          <a:p>
            <a:pPr lvl="0"/>
            <a:r>
              <a:rPr lang="en-US" sz="2000" b="1" u="sng" dirty="0"/>
              <a:t>Criteria</a:t>
            </a:r>
          </a:p>
          <a:p>
            <a:pPr lvl="0"/>
            <a:endParaRPr lang="en-US" sz="2000" dirty="0"/>
          </a:p>
          <a:p>
            <a:pPr marL="514350" lvl="0" indent="-514350">
              <a:buFont typeface="Wingdings" panose="05000000000000000000" pitchFamily="2" charset="2"/>
              <a:buChar char="ü"/>
            </a:pPr>
            <a:r>
              <a:rPr lang="en-US" sz="2000" dirty="0"/>
              <a:t>Each minor dependent child</a:t>
            </a:r>
          </a:p>
          <a:p>
            <a:pPr marL="514350" lvl="0" indent="-514350">
              <a:buFont typeface="Wingdings" panose="05000000000000000000" pitchFamily="2" charset="2"/>
              <a:buChar char="ü"/>
            </a:pPr>
            <a:r>
              <a:rPr lang="en-US" sz="2000" dirty="0"/>
              <a:t>An employee’s spouse whose only occupation is as a homemaker (i.e. they do not work outside the home)</a:t>
            </a:r>
          </a:p>
          <a:p>
            <a:pPr marL="514350" indent="-514350">
              <a:buFont typeface="+mj-lt"/>
              <a:buAutoNum type="romanUcPeriod"/>
            </a:pPr>
            <a:endParaRPr lang="en-US" sz="2000" i="1" dirty="0"/>
          </a:p>
          <a:p>
            <a:pPr marL="514350" indent="-514350">
              <a:buFont typeface="+mj-lt"/>
              <a:buAutoNum type="romanUcPeriod"/>
            </a:pPr>
            <a:r>
              <a:rPr lang="en-US" sz="2000" i="1" dirty="0"/>
              <a:t>In order to claim a deduction for a child, the child must be </a:t>
            </a:r>
            <a:r>
              <a:rPr lang="en-US" sz="2000" b="1" i="1" dirty="0"/>
              <a:t>under 14, or under 25 and a full-time student at an accredited institution</a:t>
            </a:r>
            <a:r>
              <a:rPr lang="en-US" sz="2000" i="1" dirty="0"/>
              <a:t>. </a:t>
            </a:r>
          </a:p>
          <a:p>
            <a:pPr marL="514350" indent="-514350">
              <a:buFont typeface="+mj-lt"/>
              <a:buAutoNum type="romanUcPeriod"/>
            </a:pPr>
            <a:r>
              <a:rPr lang="en-US" sz="2000" i="1" dirty="0"/>
              <a:t>Each child may be used as a deduction once only. So if both parents work, only one of them may claim the deduction for the child. </a:t>
            </a:r>
            <a:endParaRPr lang="en-US" sz="2000" dirty="0"/>
          </a:p>
          <a:p>
            <a:pPr lvl="0"/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D5762-3BDC-484D-9503-7EA6D5A9A8CE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Childcare Rebate 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475655" y="990601"/>
            <a:ext cx="6408711" cy="2849805"/>
            <a:chOff x="1545500" y="1397000"/>
            <a:chExt cx="9139221" cy="4064000"/>
          </a:xfrm>
        </p:grpSpPr>
        <p:sp>
          <p:nvSpPr>
            <p:cNvPr id="7" name="Minus 6"/>
            <p:cNvSpPr/>
            <p:nvPr/>
          </p:nvSpPr>
          <p:spPr>
            <a:xfrm>
              <a:off x="2400354" y="2791397"/>
              <a:ext cx="7969663" cy="693799"/>
            </a:xfrm>
            <a:prstGeom prst="mathMinus">
              <a:avLst/>
            </a:prstGeom>
            <a:solidFill>
              <a:srgbClr val="C0C0C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Down Arrow 7"/>
            <p:cNvSpPr/>
            <p:nvPr/>
          </p:nvSpPr>
          <p:spPr>
            <a:xfrm rot="5400000">
              <a:off x="8802409" y="1602993"/>
              <a:ext cx="1828800" cy="1935825"/>
            </a:xfrm>
            <a:prstGeom prst="downArrow">
              <a:avLst/>
            </a:prstGeom>
            <a:solidFill>
              <a:srgbClr val="EBE72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Freeform 8"/>
            <p:cNvSpPr/>
            <p:nvPr/>
          </p:nvSpPr>
          <p:spPr>
            <a:xfrm>
              <a:off x="4754880" y="1397000"/>
              <a:ext cx="1950720" cy="1706880"/>
            </a:xfrm>
            <a:custGeom>
              <a:avLst/>
              <a:gdLst>
                <a:gd name="connsiteX0" fmla="*/ 0 w 1950720"/>
                <a:gd name="connsiteY0" fmla="*/ 0 h 1706880"/>
                <a:gd name="connsiteX1" fmla="*/ 1950720 w 1950720"/>
                <a:gd name="connsiteY1" fmla="*/ 0 h 1706880"/>
                <a:gd name="connsiteX2" fmla="*/ 1950720 w 1950720"/>
                <a:gd name="connsiteY2" fmla="*/ 1706880 h 1706880"/>
                <a:gd name="connsiteX3" fmla="*/ 0 w 1950720"/>
                <a:gd name="connsiteY3" fmla="*/ 1706880 h 1706880"/>
                <a:gd name="connsiteX4" fmla="*/ 0 w 1950720"/>
                <a:gd name="connsiteY4" fmla="*/ 0 h 170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0720" h="1706880">
                  <a:moveTo>
                    <a:pt x="0" y="0"/>
                  </a:moveTo>
                  <a:lnTo>
                    <a:pt x="1950720" y="0"/>
                  </a:lnTo>
                  <a:lnTo>
                    <a:pt x="1950720" y="1706880"/>
                  </a:lnTo>
                  <a:lnTo>
                    <a:pt x="0" y="170688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20040" tIns="320040" rIns="320040" bIns="320040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500" kern="1200"/>
            </a:p>
          </p:txBody>
        </p:sp>
        <p:sp>
          <p:nvSpPr>
            <p:cNvPr id="10" name="Up Arrow 9"/>
            <p:cNvSpPr/>
            <p:nvPr/>
          </p:nvSpPr>
          <p:spPr>
            <a:xfrm rot="5400000">
              <a:off x="1532144" y="2718615"/>
              <a:ext cx="1828800" cy="1802088"/>
            </a:xfrm>
            <a:prstGeom prst="upArrow">
              <a:avLst/>
            </a:prstGeom>
            <a:solidFill>
              <a:srgbClr val="004D3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2438400" y="3754120"/>
              <a:ext cx="1950720" cy="1706880"/>
            </a:xfrm>
            <a:custGeom>
              <a:avLst/>
              <a:gdLst>
                <a:gd name="connsiteX0" fmla="*/ 0 w 1950720"/>
                <a:gd name="connsiteY0" fmla="*/ 0 h 1706880"/>
                <a:gd name="connsiteX1" fmla="*/ 1950720 w 1950720"/>
                <a:gd name="connsiteY1" fmla="*/ 0 h 1706880"/>
                <a:gd name="connsiteX2" fmla="*/ 1950720 w 1950720"/>
                <a:gd name="connsiteY2" fmla="*/ 1706880 h 1706880"/>
                <a:gd name="connsiteX3" fmla="*/ 0 w 1950720"/>
                <a:gd name="connsiteY3" fmla="*/ 1706880 h 1706880"/>
                <a:gd name="connsiteX4" fmla="*/ 0 w 1950720"/>
                <a:gd name="connsiteY4" fmla="*/ 0 h 170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0720" h="1706880">
                  <a:moveTo>
                    <a:pt x="0" y="0"/>
                  </a:moveTo>
                  <a:lnTo>
                    <a:pt x="1950720" y="0"/>
                  </a:lnTo>
                  <a:lnTo>
                    <a:pt x="1950720" y="1706880"/>
                  </a:lnTo>
                  <a:lnTo>
                    <a:pt x="0" y="170688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20040" tIns="320040" rIns="320040" bIns="320040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500" kern="120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2678366" y="1610016"/>
            <a:ext cx="4985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>
                <a:latin typeface="+mn-lt"/>
              </a:rPr>
              <a:t>75,000</a:t>
            </a:r>
            <a:r>
              <a:rPr lang="en-US" dirty="0">
                <a:latin typeface="+mn-lt"/>
              </a:rPr>
              <a:t> KHR (USD18.75) per dependent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092280" y="1630569"/>
            <a:ext cx="7484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latin typeface="+mn-lt"/>
              </a:rPr>
              <a:t>Before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559991" y="2389278"/>
            <a:ext cx="6422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+mn-lt"/>
              </a:rPr>
              <a:t>NOW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723900" y="2319808"/>
            <a:ext cx="38406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+mn-lt"/>
              </a:rPr>
              <a:t>150,000</a:t>
            </a:r>
            <a:r>
              <a:rPr lang="en-US" dirty="0">
                <a:latin typeface="+mn-lt"/>
              </a:rPr>
              <a:t> KHR (USD37.5) per dependent</a:t>
            </a:r>
          </a:p>
        </p:txBody>
      </p:sp>
    </p:spTree>
    <p:extLst>
      <p:ext uri="{BB962C8B-B14F-4D97-AF65-F5344CB8AC3E}">
        <p14:creationId xmlns:p14="http://schemas.microsoft.com/office/powerpoint/2010/main" val="6654912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304800" y="233362"/>
            <a:ext cx="7572375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>
                <a:solidFill>
                  <a:srgbClr val="004D3F"/>
                </a:solidFill>
                <a:latin typeface="Calibri"/>
                <a:cs typeface="Tahoma" pitchFamily="34" charset="0"/>
              </a:rPr>
              <a:t>Tax Filings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382000" cy="3657600"/>
          </a:xfrm>
        </p:spPr>
        <p:txBody>
          <a:bodyPr>
            <a:noAutofit/>
          </a:bodyPr>
          <a:lstStyle/>
          <a:p>
            <a:pPr marL="360000" indent="-360000" algn="just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tx1"/>
                </a:solidFill>
              </a:rPr>
              <a:t>Monthly Tax Filings (20</a:t>
            </a:r>
            <a:r>
              <a:rPr lang="en-US" sz="2000" baseline="30000" dirty="0">
                <a:solidFill>
                  <a:schemeClr val="tx1"/>
                </a:solidFill>
              </a:rPr>
              <a:t>th</a:t>
            </a:r>
            <a:r>
              <a:rPr lang="en-US" sz="2000" dirty="0">
                <a:solidFill>
                  <a:schemeClr val="tx1"/>
                </a:solidFill>
              </a:rPr>
              <a:t> of each month)</a:t>
            </a:r>
          </a:p>
          <a:p>
            <a:pPr marL="741000" lvl="1" indent="-360000" algn="just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Prepayment of Profits Tax</a:t>
            </a:r>
          </a:p>
          <a:p>
            <a:pPr marL="741000" lvl="1" indent="-360000" algn="just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Withholding Tax (both domestic and foreign withholding)</a:t>
            </a:r>
          </a:p>
          <a:p>
            <a:pPr marL="741000" lvl="1" indent="-360000" algn="just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Tax on Salary and Tax on Fringe Benefits</a:t>
            </a:r>
          </a:p>
          <a:p>
            <a:pPr marL="741000" lvl="1" indent="-360000" algn="just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Other Taxes such as the Specific Tax (Excise Tax), Accommodation Tax (for Hotels and similar operations), Public Lighting Tax (on alcoholic beverages and tobacco) </a:t>
            </a:r>
          </a:p>
          <a:p>
            <a:pPr marL="723900" lvl="1" indent="-342900" algn="just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VAT</a:t>
            </a:r>
          </a:p>
          <a:p>
            <a:pPr marL="360000" indent="-360000" algn="just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tx1"/>
                </a:solidFill>
              </a:rPr>
              <a:t>Annual Tax Filings</a:t>
            </a:r>
          </a:p>
          <a:p>
            <a:pPr marL="741000" lvl="1" indent="-360000" algn="just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Tax on Profit or Minimum Tax </a:t>
            </a:r>
          </a:p>
          <a:p>
            <a:pPr marL="741000" lvl="1" indent="-360000" algn="just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1"/>
                </a:solidFill>
              </a:rPr>
              <a:t>Patent Tax</a:t>
            </a:r>
          </a:p>
          <a:p>
            <a:pPr marL="360000" indent="-360000" algn="just">
              <a:spcBef>
                <a:spcPts val="0"/>
              </a:spcBef>
              <a:defRPr/>
            </a:pPr>
            <a:endParaRPr lang="en-US" sz="2000" dirty="0">
              <a:solidFill>
                <a:schemeClr val="tx1"/>
              </a:solidFill>
            </a:endParaRPr>
          </a:p>
          <a:p>
            <a:pPr marL="741000" lvl="1" indent="-360000" algn="just">
              <a:spcBef>
                <a:spcPts val="0"/>
              </a:spcBef>
              <a:defRPr/>
            </a:pPr>
            <a:endParaRPr lang="en-US" dirty="0">
              <a:solidFill>
                <a:schemeClr val="tx1"/>
              </a:solidFill>
            </a:endParaRPr>
          </a:p>
          <a:p>
            <a:pPr marL="360000" indent="-360000" algn="just">
              <a:spcBef>
                <a:spcPts val="0"/>
              </a:spcBef>
              <a:buFont typeface="Wingdings" pitchFamily="2" charset="2"/>
              <a:buChar char="§"/>
              <a:defRPr/>
            </a:pP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2862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34400" y="6508750"/>
            <a:ext cx="609600" cy="349250"/>
          </a:xfrm>
          <a:prstGeom prst="rect">
            <a:avLst/>
          </a:prstGeom>
        </p:spPr>
        <p:txBody>
          <a:bodyPr/>
          <a:lstStyle/>
          <a:p>
            <a:fld id="{AAD2AC68-14E4-4B2F-B269-4A8F71F10BB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19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8785"/>
            <a:ext cx="6858000" cy="70194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rgbClr val="004E3F"/>
                </a:solidFill>
                <a:latin typeface="Calibri" pitchFamily="34" charset="0"/>
              </a:rPr>
              <a:t>Outline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640120476"/>
              </p:ext>
            </p:extLst>
          </p:nvPr>
        </p:nvGraphicFramePr>
        <p:xfrm>
          <a:off x="683568" y="1844824"/>
          <a:ext cx="7848872" cy="4208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49251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34400" y="6508750"/>
            <a:ext cx="609600" cy="349250"/>
          </a:xfrm>
          <a:prstGeom prst="rect">
            <a:avLst/>
          </a:prstGeom>
        </p:spPr>
        <p:txBody>
          <a:bodyPr/>
          <a:lstStyle/>
          <a:p>
            <a:fld id="{AAD2AC68-14E4-4B2F-B269-4A8F71F10BB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2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8785"/>
            <a:ext cx="6858000" cy="70194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rgbClr val="004E3F"/>
                </a:solidFill>
                <a:latin typeface="Calibri" pitchFamily="34" charset="0"/>
              </a:rPr>
              <a:t>Outline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999681027"/>
              </p:ext>
            </p:extLst>
          </p:nvPr>
        </p:nvGraphicFramePr>
        <p:xfrm>
          <a:off x="683568" y="1844824"/>
          <a:ext cx="7848872" cy="4208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306710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304800" y="233362"/>
            <a:ext cx="7572375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>
                <a:solidFill>
                  <a:srgbClr val="004D3F"/>
                </a:solidFill>
                <a:latin typeface="Calibri"/>
                <a:cs typeface="Tahoma" pitchFamily="34" charset="0"/>
              </a:rPr>
              <a:t>Special Tax Rules for </a:t>
            </a:r>
            <a:r>
              <a:rPr lang="en-US" sz="2400" dirty="0" smtClean="0">
                <a:solidFill>
                  <a:srgbClr val="004D3F"/>
                </a:solidFill>
                <a:latin typeface="Calibri"/>
                <a:cs typeface="Tahoma" pitchFamily="34" charset="0"/>
              </a:rPr>
              <a:t>CSOs </a:t>
            </a:r>
            <a:r>
              <a:rPr lang="en-US" sz="2400" dirty="0">
                <a:solidFill>
                  <a:srgbClr val="004D3F"/>
                </a:solidFill>
                <a:latin typeface="Calibri"/>
                <a:cs typeface="Tahoma" pitchFamily="34" charset="0"/>
              </a:rPr>
              <a:t>– Profit Tax and VAT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382000" cy="3886200"/>
          </a:xfrm>
        </p:spPr>
        <p:txBody>
          <a:bodyPr>
            <a:noAutofit/>
          </a:bodyPr>
          <a:lstStyle/>
          <a:p>
            <a:pPr marL="342900" indent="-342900">
              <a:spcAft>
                <a:spcPts val="600"/>
              </a:spcAft>
              <a:buSzPct val="75000"/>
              <a:buFont typeface="Wingdings" panose="05000000000000000000" pitchFamily="2" charset="2"/>
              <a:buChar char="§"/>
              <a:defRPr/>
            </a:pPr>
            <a:r>
              <a:rPr lang="en-US" altLang="zh-CN" sz="2000" dirty="0">
                <a:solidFill>
                  <a:schemeClr val="tx1"/>
                </a:solidFill>
              </a:rPr>
              <a:t>An organization operated exclusively for educational, charitable or religious  purposes can be exempt from Tax on Income/ Minimum Tax and VAT if:</a:t>
            </a:r>
          </a:p>
          <a:p>
            <a:pPr marL="723900" lvl="1" indent="-342900">
              <a:spcAft>
                <a:spcPts val="600"/>
              </a:spcAft>
              <a:buSzPct val="75000"/>
              <a:buFont typeface="Arial" panose="020B0604020202020204" pitchFamily="34" charset="0"/>
              <a:buChar char="•"/>
              <a:defRPr/>
            </a:pPr>
            <a:r>
              <a:rPr lang="en-US" altLang="zh-CN" u="sng" dirty="0">
                <a:solidFill>
                  <a:schemeClr val="tx1"/>
                </a:solidFill>
              </a:rPr>
              <a:t>no</a:t>
            </a:r>
            <a:r>
              <a:rPr lang="en-US" altLang="zh-CN" dirty="0">
                <a:solidFill>
                  <a:schemeClr val="tx1"/>
                </a:solidFill>
              </a:rPr>
              <a:t> part of the income or property is used for </a:t>
            </a:r>
            <a:r>
              <a:rPr lang="en-US" altLang="zh-CN" i="1" dirty="0">
                <a:solidFill>
                  <a:schemeClr val="tx1"/>
                </a:solidFill>
              </a:rPr>
              <a:t>private interest</a:t>
            </a:r>
            <a:r>
              <a:rPr lang="en-US" altLang="zh-CN" dirty="0">
                <a:solidFill>
                  <a:schemeClr val="tx1"/>
                </a:solidFill>
              </a:rPr>
              <a:t>; and</a:t>
            </a:r>
          </a:p>
          <a:p>
            <a:pPr marL="723900" lvl="1" indent="-342900">
              <a:spcAft>
                <a:spcPts val="600"/>
              </a:spcAft>
              <a:buSzPct val="75000"/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solidFill>
                  <a:schemeClr val="tx1"/>
                </a:solidFill>
              </a:rPr>
              <a:t>it receives recognition of tax-exempt status from the Ministry of Economy and Finance </a:t>
            </a:r>
          </a:p>
          <a:p>
            <a:pPr marL="342900" indent="-342900">
              <a:spcAft>
                <a:spcPts val="600"/>
              </a:spcAft>
              <a:buSzPct val="75000"/>
              <a:buFont typeface="Wingdings" panose="05000000000000000000" pitchFamily="2" charset="2"/>
              <a:buChar char="§"/>
              <a:defRPr/>
            </a:pPr>
            <a:r>
              <a:rPr lang="en-US" altLang="zh-CN" sz="2000" dirty="0">
                <a:solidFill>
                  <a:schemeClr val="tx1"/>
                </a:solidFill>
              </a:rPr>
              <a:t>Exemption does not apply to income not substantially related to the purpose or function constituting the basis for the exemption</a:t>
            </a:r>
          </a:p>
          <a:p>
            <a:pPr>
              <a:spcAft>
                <a:spcPts val="600"/>
              </a:spcAft>
              <a:buSzPct val="75000"/>
              <a:defRPr/>
            </a:pPr>
            <a:r>
              <a:rPr lang="en-US" altLang="zh-CN" sz="2000" dirty="0">
                <a:solidFill>
                  <a:schemeClr val="tx1"/>
                </a:solidFill>
              </a:rPr>
              <a:t>Suggest change to:</a:t>
            </a:r>
          </a:p>
          <a:p>
            <a:pPr marL="342900" indent="-342900">
              <a:spcAft>
                <a:spcPts val="600"/>
              </a:spcAft>
              <a:buSzPct val="75000"/>
              <a:buFont typeface="Wingdings" panose="05000000000000000000" pitchFamily="2" charset="2"/>
              <a:buChar char="§"/>
              <a:defRPr/>
            </a:pPr>
            <a:r>
              <a:rPr lang="en-US" altLang="zh-CN" sz="2000" dirty="0">
                <a:solidFill>
                  <a:schemeClr val="tx1"/>
                </a:solidFill>
              </a:rPr>
              <a:t>The exemption </a:t>
            </a:r>
            <a:r>
              <a:rPr lang="en-US" altLang="zh-CN" sz="2000" u="sng" dirty="0">
                <a:solidFill>
                  <a:schemeClr val="tx1"/>
                </a:solidFill>
              </a:rPr>
              <a:t>only</a:t>
            </a:r>
            <a:r>
              <a:rPr lang="en-US" altLang="zh-CN" sz="2000" dirty="0">
                <a:solidFill>
                  <a:schemeClr val="tx1"/>
                </a:solidFill>
              </a:rPr>
              <a:t> applies to income or the provision of services which are </a:t>
            </a:r>
            <a:r>
              <a:rPr lang="en-US" altLang="zh-CN" sz="2000" i="1" dirty="0">
                <a:solidFill>
                  <a:schemeClr val="tx1"/>
                </a:solidFill>
              </a:rPr>
              <a:t>substantially</a:t>
            </a:r>
            <a:r>
              <a:rPr lang="en-US" altLang="zh-CN" sz="2000" dirty="0">
                <a:solidFill>
                  <a:schemeClr val="tx1"/>
                </a:solidFill>
              </a:rPr>
              <a:t> related to the purpose or function which was declared to MEF in order to obtain the exemption.</a:t>
            </a:r>
          </a:p>
          <a:p>
            <a:pPr marL="342900" indent="-342900">
              <a:spcAft>
                <a:spcPts val="600"/>
              </a:spcAft>
              <a:buSzPct val="75000"/>
              <a:buFont typeface="Wingdings" panose="05000000000000000000" pitchFamily="2" charset="2"/>
              <a:buChar char="§"/>
              <a:defRPr/>
            </a:pPr>
            <a:endParaRPr lang="en-US" altLang="zh-CN" sz="2000" dirty="0">
              <a:solidFill>
                <a:schemeClr val="tx1"/>
              </a:solidFill>
            </a:endParaRPr>
          </a:p>
          <a:p>
            <a:pPr marL="342900" indent="-342900">
              <a:spcAft>
                <a:spcPts val="600"/>
              </a:spcAft>
              <a:buSzPct val="75000"/>
              <a:buFont typeface="Wingdings" panose="05000000000000000000" pitchFamily="2" charset="2"/>
              <a:buChar char="§"/>
              <a:defRPr/>
            </a:pPr>
            <a:endParaRPr lang="en-US" altLang="zh-CN" sz="2000" dirty="0">
              <a:solidFill>
                <a:schemeClr val="tx1"/>
              </a:solidFill>
            </a:endParaRPr>
          </a:p>
          <a:p>
            <a:pPr marL="342900" indent="-342900">
              <a:spcAft>
                <a:spcPts val="600"/>
              </a:spcAft>
              <a:buSzPct val="75000"/>
              <a:buFont typeface="Wingdings" panose="05000000000000000000" pitchFamily="2" charset="2"/>
              <a:buChar char="§"/>
              <a:defRPr/>
            </a:pPr>
            <a:endParaRPr lang="en-US" altLang="zh-CN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0829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304800" y="233362"/>
            <a:ext cx="7572375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200" dirty="0">
                <a:solidFill>
                  <a:srgbClr val="004D3F"/>
                </a:solidFill>
                <a:latin typeface="Calibri"/>
                <a:cs typeface="Tahoma" pitchFamily="34" charset="0"/>
              </a:rPr>
              <a:t>Special Tax Rules for International NGOs – Expat Salaries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382000" cy="3886200"/>
          </a:xfrm>
        </p:spPr>
        <p:txBody>
          <a:bodyPr>
            <a:noAutofit/>
          </a:bodyPr>
          <a:lstStyle/>
          <a:p>
            <a:pPr marL="342900" indent="-342900">
              <a:spcAft>
                <a:spcPts val="600"/>
              </a:spcAft>
              <a:buSzPct val="75000"/>
              <a:buFont typeface="Wingdings" panose="05000000000000000000" pitchFamily="2" charset="2"/>
              <a:buChar char="§"/>
              <a:defRPr/>
            </a:pPr>
            <a:r>
              <a:rPr lang="en-US" altLang="zh-CN" sz="2000" dirty="0">
                <a:solidFill>
                  <a:schemeClr val="tx1"/>
                </a:solidFill>
              </a:rPr>
              <a:t>Expats employed by I-NGOs may be exempt from Tax on Salary or on Fringe Benefits if such exemption is in their MOU with the </a:t>
            </a:r>
            <a:r>
              <a:rPr lang="en-US" altLang="zh-CN" sz="2000" dirty="0" err="1">
                <a:solidFill>
                  <a:schemeClr val="tx1"/>
                </a:solidFill>
              </a:rPr>
              <a:t>MoFA</a:t>
            </a:r>
            <a:r>
              <a:rPr lang="en-US" altLang="zh-CN" sz="2000" dirty="0">
                <a:solidFill>
                  <a:schemeClr val="tx1"/>
                </a:solidFill>
              </a:rPr>
              <a:t> and the following apply:</a:t>
            </a:r>
          </a:p>
          <a:p>
            <a:pPr marL="723900" lvl="1" indent="-342900">
              <a:spcBef>
                <a:spcPts val="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en-US" sz="1700" dirty="0"/>
              <a:t>INGOs funded by government donor countries carrying out projects, programs and activities under the framework of a bilateral agreement between Cambodia and the donor country; </a:t>
            </a:r>
          </a:p>
          <a:p>
            <a:pPr marL="723900" lvl="1" indent="-342900">
              <a:spcBef>
                <a:spcPts val="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en-US" sz="1700" dirty="0"/>
              <a:t>INGOs recognized by the United Nations; </a:t>
            </a:r>
          </a:p>
          <a:p>
            <a:pPr marL="723900" lvl="1" indent="-342900">
              <a:spcBef>
                <a:spcPts val="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en-US" sz="1700" dirty="0"/>
              <a:t>INGOs which raise funds on their own to implement development projects and humanitarian assistance in Cambodia under agreements with the government of Cambodia; </a:t>
            </a:r>
          </a:p>
          <a:p>
            <a:pPr marL="723900" lvl="1" indent="-342900">
              <a:spcBef>
                <a:spcPts val="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en-US" sz="1700" dirty="0"/>
              <a:t>INGOs whose operating budget is less than USD50,000 per year; </a:t>
            </a:r>
          </a:p>
          <a:p>
            <a:pPr marL="723900" lvl="1" indent="-342900">
              <a:spcBef>
                <a:spcPts val="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en-US" sz="1700" dirty="0"/>
              <a:t>INGOs who employ personnel who have already paid salary tax at their own countries; and </a:t>
            </a:r>
          </a:p>
          <a:p>
            <a:pPr marL="723900" lvl="1" indent="-342900">
              <a:spcBef>
                <a:spcPts val="0"/>
              </a:spcBef>
              <a:buSzPct val="75000"/>
              <a:buFont typeface="Arial" panose="020B0604020202020204" pitchFamily="34" charset="0"/>
              <a:buChar char="•"/>
              <a:defRPr/>
            </a:pPr>
            <a:r>
              <a:rPr lang="en-US" sz="1700" dirty="0"/>
              <a:t>INGOs engaged in humanitarian projects with volunteers with respect to the TOS of the volunteers. </a:t>
            </a:r>
          </a:p>
          <a:p>
            <a:pPr marL="342900" indent="-342900">
              <a:spcAft>
                <a:spcPts val="600"/>
              </a:spcAft>
              <a:buSzPct val="75000"/>
              <a:buFont typeface="Wingdings" panose="05000000000000000000" pitchFamily="2" charset="2"/>
              <a:buChar char="§"/>
              <a:defRPr/>
            </a:pPr>
            <a:r>
              <a:rPr lang="en-US" altLang="zh-CN" sz="2000" dirty="0">
                <a:solidFill>
                  <a:schemeClr val="tx1"/>
                </a:solidFill>
              </a:rPr>
              <a:t>Unfortunately, recent MOUs no longer contain the above exemptions</a:t>
            </a:r>
          </a:p>
        </p:txBody>
      </p:sp>
    </p:spTree>
    <p:extLst>
      <p:ext uri="{BB962C8B-B14F-4D97-AF65-F5344CB8AC3E}">
        <p14:creationId xmlns:p14="http://schemas.microsoft.com/office/powerpoint/2010/main" val="886823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304800" y="233362"/>
            <a:ext cx="7572375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200" dirty="0">
                <a:solidFill>
                  <a:srgbClr val="004D3F"/>
                </a:solidFill>
                <a:latin typeface="Calibri"/>
                <a:cs typeface="Tahoma" pitchFamily="34" charset="0"/>
              </a:rPr>
              <a:t>Special Tax Rules for International NGOs – Expat Salaries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382000" cy="3886200"/>
          </a:xfrm>
        </p:spPr>
        <p:txBody>
          <a:bodyPr>
            <a:noAutofit/>
          </a:bodyPr>
          <a:lstStyle/>
          <a:p>
            <a:pPr marL="342900" indent="-342900">
              <a:spcAft>
                <a:spcPts val="600"/>
              </a:spcAft>
              <a:buSzPct val="75000"/>
              <a:buFont typeface="Wingdings" panose="05000000000000000000" pitchFamily="2" charset="2"/>
              <a:buChar char="§"/>
              <a:defRPr/>
            </a:pPr>
            <a:r>
              <a:rPr lang="en-US" altLang="zh-CN" sz="2000" dirty="0">
                <a:solidFill>
                  <a:schemeClr val="tx1"/>
                </a:solidFill>
              </a:rPr>
              <a:t>Expats employed by I-NGOs may be exempt from Tax on Salary or on Fringe Benefits if such exemption is in their MOU with the </a:t>
            </a:r>
            <a:r>
              <a:rPr lang="en-US" altLang="zh-CN" sz="2000" dirty="0" err="1">
                <a:solidFill>
                  <a:schemeClr val="tx1"/>
                </a:solidFill>
              </a:rPr>
              <a:t>MoFA</a:t>
            </a:r>
            <a:r>
              <a:rPr lang="en-US" altLang="zh-CN" sz="2000" dirty="0">
                <a:solidFill>
                  <a:schemeClr val="tx1"/>
                </a:solidFill>
              </a:rPr>
              <a:t>….</a:t>
            </a:r>
          </a:p>
          <a:p>
            <a:pPr marL="342900" indent="-342900">
              <a:spcAft>
                <a:spcPts val="600"/>
              </a:spcAft>
              <a:buSzPct val="75000"/>
              <a:buFont typeface="Wingdings" panose="05000000000000000000" pitchFamily="2" charset="2"/>
              <a:buChar char="§"/>
              <a:defRPr/>
            </a:pPr>
            <a:endParaRPr lang="en-US" altLang="zh-CN" sz="2000" dirty="0">
              <a:solidFill>
                <a:schemeClr val="tx1"/>
              </a:solidFill>
            </a:endParaRPr>
          </a:p>
          <a:p>
            <a:pPr marL="342900" indent="-342900">
              <a:spcAft>
                <a:spcPts val="600"/>
              </a:spcAft>
              <a:buSzPct val="75000"/>
              <a:buFont typeface="Wingdings" panose="05000000000000000000" pitchFamily="2" charset="2"/>
              <a:buChar char="§"/>
              <a:defRPr/>
            </a:pPr>
            <a:r>
              <a:rPr lang="en-US" altLang="zh-CN" sz="2000" dirty="0">
                <a:solidFill>
                  <a:schemeClr val="tx1"/>
                </a:solidFill>
              </a:rPr>
              <a:t>Still need to obtain formal approval from the MOEF!!</a:t>
            </a:r>
          </a:p>
        </p:txBody>
      </p:sp>
    </p:spTree>
    <p:extLst>
      <p:ext uri="{BB962C8B-B14F-4D97-AF65-F5344CB8AC3E}">
        <p14:creationId xmlns:p14="http://schemas.microsoft.com/office/powerpoint/2010/main" val="32147434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34400" y="6508750"/>
            <a:ext cx="609600" cy="349250"/>
          </a:xfrm>
          <a:prstGeom prst="rect">
            <a:avLst/>
          </a:prstGeom>
        </p:spPr>
        <p:txBody>
          <a:bodyPr/>
          <a:lstStyle/>
          <a:p>
            <a:fld id="{AAD2AC68-14E4-4B2F-B269-4A8F71F10BB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23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8785"/>
            <a:ext cx="6858000" cy="70194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rgbClr val="004E3F"/>
                </a:solidFill>
                <a:latin typeface="Calibri" pitchFamily="34" charset="0"/>
              </a:rPr>
              <a:t>Outline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36530277"/>
              </p:ext>
            </p:extLst>
          </p:nvPr>
        </p:nvGraphicFramePr>
        <p:xfrm>
          <a:off x="683568" y="1844824"/>
          <a:ext cx="7848872" cy="4208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0537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304800" y="233362"/>
            <a:ext cx="7572375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>
                <a:solidFill>
                  <a:srgbClr val="004D3F"/>
                </a:solidFill>
                <a:latin typeface="Calibri"/>
                <a:cs typeface="Tahoma" pitchFamily="34" charset="0"/>
              </a:rPr>
              <a:t>Then &amp; Now</a:t>
            </a: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8181193"/>
              </p:ext>
            </p:extLst>
          </p:nvPr>
        </p:nvGraphicFramePr>
        <p:xfrm>
          <a:off x="533400" y="1676400"/>
          <a:ext cx="8382000" cy="34848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0635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2433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5513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ISSUE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THEN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Registration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Non-registration was tolerated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GDT specifically</a:t>
                      </a:r>
                      <a:r>
                        <a:rPr lang="en-US" baseline="0" dirty="0"/>
                        <a:t> requires ALL ORGANIZATIONS to register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Tax Liabilities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Overlooked for </a:t>
                      </a:r>
                      <a:r>
                        <a:rPr lang="en-US" dirty="0" smtClean="0"/>
                        <a:t>CSOs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At the very</a:t>
                      </a:r>
                      <a:r>
                        <a:rPr lang="en-US" baseline="0" dirty="0"/>
                        <a:t> least, </a:t>
                      </a:r>
                      <a:r>
                        <a:rPr lang="en-US" baseline="0" dirty="0" smtClean="0"/>
                        <a:t>CSOs </a:t>
                      </a:r>
                      <a:r>
                        <a:rPr lang="en-US" baseline="0" dirty="0"/>
                        <a:t>must show that they are complying with WHT and TOS/TOFB rules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Expat TOS/TOFB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Overlooked for </a:t>
                      </a:r>
                      <a:r>
                        <a:rPr lang="en-US" dirty="0" smtClean="0"/>
                        <a:t>CSOs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Required by GDT:</a:t>
                      </a:r>
                      <a:r>
                        <a:rPr lang="en-US" baseline="0" dirty="0"/>
                        <a:t> Audit risk present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Exemption Certificates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Not Issued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GDT now processes</a:t>
                      </a:r>
                      <a:r>
                        <a:rPr lang="en-US" baseline="0" dirty="0"/>
                        <a:t> requests for certificates on TOI and VAT exemptions – </a:t>
                      </a:r>
                      <a:r>
                        <a:rPr lang="en-US" i="1" baseline="0" dirty="0"/>
                        <a:t>preparation for future TOP &amp; VAT audits?</a:t>
                      </a:r>
                      <a:endParaRPr lang="en-US" i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97431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304800" y="233362"/>
            <a:ext cx="7572375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>
                <a:solidFill>
                  <a:srgbClr val="004D3F"/>
                </a:solidFill>
                <a:latin typeface="Calibri"/>
                <a:cs typeface="Tahoma" pitchFamily="34" charset="0"/>
              </a:rPr>
              <a:t>Then &amp; Now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/>
              <a:t>Failure to file and pay taxes by the deadline required by the </a:t>
            </a:r>
            <a:r>
              <a:rPr lang="en-US" sz="2200" dirty="0" smtClean="0"/>
              <a:t>Law on Taxation </a:t>
            </a:r>
            <a:r>
              <a:rPr lang="en-US" sz="2200" dirty="0"/>
              <a:t>exposes </a:t>
            </a:r>
            <a:r>
              <a:rPr lang="en-US" sz="2200" dirty="0" smtClean="0"/>
              <a:t>CSOs </a:t>
            </a:r>
            <a:r>
              <a:rPr lang="en-US" sz="2200" dirty="0"/>
              <a:t>(any organisation) to the penalties for late submission and payment as follows.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200" dirty="0"/>
              <a:t>Penalty for late payment ranging from 10% to 40% plus interest at the rate of 2% per month of the underpaid taxes, and/or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200" dirty="0"/>
              <a:t>Penalty for late lodgment of the tax returns of KHR 2,000,000 (approx. US$500) per case. </a:t>
            </a: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7713609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19256" cy="5184576"/>
          </a:xfrm>
        </p:spPr>
        <p:txBody>
          <a:bodyPr/>
          <a:lstStyle/>
          <a:p>
            <a:r>
              <a:rPr lang="en-US" sz="1800" dirty="0"/>
              <a:t>  </a:t>
            </a:r>
          </a:p>
          <a:p>
            <a:pPr marL="457200" lvl="0" indent="-457200" algn="just">
              <a:spcBef>
                <a:spcPts val="1800"/>
              </a:spcBef>
              <a:buFont typeface="Wingdings" pitchFamily="2" charset="2"/>
              <a:buChar char="§"/>
            </a:pPr>
            <a:r>
              <a:rPr lang="en-US" sz="2200" dirty="0"/>
              <a:t>The GDT can conduct a Tax Audit:</a:t>
            </a:r>
          </a:p>
          <a:p>
            <a:pPr marL="838200" lvl="1" indent="-457200" algn="just">
              <a:spcBef>
                <a:spcPts val="1800"/>
              </a:spcBef>
            </a:pPr>
            <a:r>
              <a:rPr lang="en-US" sz="1800" dirty="0"/>
              <a:t>Within </a:t>
            </a:r>
            <a:r>
              <a:rPr lang="en-US" sz="1800" b="1" u="sng" dirty="0"/>
              <a:t>three years </a:t>
            </a:r>
            <a:r>
              <a:rPr lang="en-US" sz="1800" dirty="0"/>
              <a:t>after the date the tax declaration was submitted </a:t>
            </a:r>
          </a:p>
          <a:p>
            <a:pPr marL="838200" lvl="1" indent="-457200" algn="just">
              <a:spcBef>
                <a:spcPts val="1800"/>
              </a:spcBef>
            </a:pPr>
            <a:r>
              <a:rPr lang="en-US" sz="1800" dirty="0"/>
              <a:t>Within </a:t>
            </a:r>
            <a:r>
              <a:rPr lang="en-US" sz="1800" b="1" u="sng" dirty="0"/>
              <a:t>10 years </a:t>
            </a:r>
            <a:r>
              <a:rPr lang="en-US" sz="1800" dirty="0"/>
              <a:t>after the date the tax declaration was required to be submitted if there is evidence of the </a:t>
            </a:r>
            <a:r>
              <a:rPr lang="en-US" sz="1800" b="1" u="sng" dirty="0"/>
              <a:t>obstruction</a:t>
            </a:r>
            <a:r>
              <a:rPr lang="en-US" sz="1800" dirty="0"/>
              <a:t> of the implementation of tax provisions </a:t>
            </a:r>
          </a:p>
          <a:p>
            <a:pPr marL="838200" lvl="1" indent="-457200" algn="just">
              <a:spcBef>
                <a:spcPts val="1800"/>
              </a:spcBef>
            </a:pPr>
            <a:r>
              <a:rPr lang="en-US" sz="1800" b="1" u="sng" dirty="0"/>
              <a:t>At any time </a:t>
            </a:r>
            <a:r>
              <a:rPr lang="en-US" sz="1800" dirty="0"/>
              <a:t>with the written consent of the taxpayer </a:t>
            </a:r>
          </a:p>
          <a:p>
            <a:pPr marL="285750" lvl="0" indent="-285750" algn="just">
              <a:buFontTx/>
              <a:buChar char="-"/>
            </a:pPr>
            <a:endParaRPr lang="en-US" sz="1800" dirty="0"/>
          </a:p>
          <a:p>
            <a:pPr algn="just"/>
            <a:endParaRPr lang="en-US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22470857-334C-4D54-9C78-DD7C5C1FE337}" type="slidenum">
              <a:rPr lang="en-US" smtClean="0"/>
              <a:pPr algn="ctr"/>
              <a:t>26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solidFill>
                  <a:srgbClr val="004D3F"/>
                </a:solidFill>
              </a:rPr>
              <a:t>Time Bar – Tax Audits</a:t>
            </a:r>
          </a:p>
        </p:txBody>
      </p:sp>
    </p:spTree>
    <p:extLst>
      <p:ext uri="{BB962C8B-B14F-4D97-AF65-F5344CB8AC3E}">
        <p14:creationId xmlns:p14="http://schemas.microsoft.com/office/powerpoint/2010/main" val="25744056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19256" cy="5184576"/>
          </a:xfrm>
        </p:spPr>
        <p:txBody>
          <a:bodyPr/>
          <a:lstStyle/>
          <a:p>
            <a:r>
              <a:rPr lang="en-US" sz="2200" dirty="0"/>
              <a:t>In Cambodia, there are three main kinds of tax audits: </a:t>
            </a:r>
            <a:endParaRPr lang="en-US" sz="2200" b="1" dirty="0"/>
          </a:p>
          <a:p>
            <a:pPr marL="457200" indent="-457200">
              <a:spcBef>
                <a:spcPts val="1800"/>
              </a:spcBef>
              <a:buFont typeface="+mj-lt"/>
              <a:buAutoNum type="arabicPeriod"/>
            </a:pPr>
            <a:r>
              <a:rPr lang="en-US" sz="2200" b="1" dirty="0"/>
              <a:t>Desk  </a:t>
            </a:r>
          </a:p>
          <a:p>
            <a:pPr marL="457200" lvl="0" indent="-457200">
              <a:spcBef>
                <a:spcPts val="1800"/>
              </a:spcBef>
              <a:buFont typeface="+mj-lt"/>
              <a:buAutoNum type="arabicPeriod"/>
            </a:pPr>
            <a:r>
              <a:rPr lang="en-US" sz="2200" b="1" dirty="0"/>
              <a:t>Limited</a:t>
            </a:r>
          </a:p>
          <a:p>
            <a:pPr marL="457200" indent="-457200">
              <a:spcBef>
                <a:spcPts val="1800"/>
              </a:spcBef>
              <a:buFont typeface="+mj-lt"/>
              <a:buAutoNum type="arabicPeriod"/>
            </a:pPr>
            <a:r>
              <a:rPr lang="en-US" sz="2200" b="1" dirty="0"/>
              <a:t>Comprehensive</a:t>
            </a:r>
          </a:p>
          <a:p>
            <a:endParaRPr lang="en-US" sz="2200" dirty="0"/>
          </a:p>
          <a:p>
            <a:r>
              <a:rPr lang="en-US" sz="2200" dirty="0"/>
              <a:t>Points of note:</a:t>
            </a:r>
          </a:p>
          <a:p>
            <a:pPr marL="457200" indent="-457200">
              <a:spcBef>
                <a:spcPts val="1800"/>
              </a:spcBef>
              <a:buFont typeface="Wingdings" pitchFamily="2" charset="2"/>
              <a:buChar char="§"/>
            </a:pPr>
            <a:r>
              <a:rPr lang="en-US" sz="2200" b="1" dirty="0"/>
              <a:t>Combined Audit</a:t>
            </a:r>
          </a:p>
          <a:p>
            <a:pPr marL="914400" lvl="3" indent="-457200">
              <a:spcBef>
                <a:spcPts val="1800"/>
              </a:spcBef>
              <a:buFont typeface="Wingdings" pitchFamily="2" charset="2"/>
              <a:buChar char="Ø"/>
            </a:pPr>
            <a:r>
              <a:rPr lang="en-US" sz="2200" i="1" u="sng" dirty="0"/>
              <a:t>VAT audit</a:t>
            </a:r>
          </a:p>
          <a:p>
            <a:pPr marL="914400" lvl="3" indent="-457200">
              <a:spcBef>
                <a:spcPts val="1800"/>
              </a:spcBef>
              <a:buFont typeface="Wingdings" pitchFamily="2" charset="2"/>
              <a:buChar char="Ø"/>
            </a:pPr>
            <a:r>
              <a:rPr lang="en-US" sz="2200" i="1" u="sng" dirty="0"/>
              <a:t>Requesting a tax audit</a:t>
            </a:r>
          </a:p>
          <a:p>
            <a:pPr>
              <a:spcBef>
                <a:spcPts val="1800"/>
              </a:spcBef>
            </a:pPr>
            <a:endParaRPr lang="en-US" sz="2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22470857-334C-4D54-9C78-DD7C5C1FE337}" type="slidenum">
              <a:rPr lang="en-US" smtClean="0"/>
              <a:pPr algn="ctr"/>
              <a:t>27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>
                <a:solidFill>
                  <a:srgbClr val="004D3F"/>
                </a:solidFill>
              </a:rPr>
              <a:t>Types of Tax Audits</a:t>
            </a:r>
          </a:p>
        </p:txBody>
      </p:sp>
    </p:spTree>
    <p:extLst>
      <p:ext uri="{BB962C8B-B14F-4D97-AF65-F5344CB8AC3E}">
        <p14:creationId xmlns:p14="http://schemas.microsoft.com/office/powerpoint/2010/main" val="36484256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34400" y="6508750"/>
            <a:ext cx="609600" cy="349250"/>
          </a:xfrm>
          <a:prstGeom prst="rect">
            <a:avLst/>
          </a:prstGeom>
        </p:spPr>
        <p:txBody>
          <a:bodyPr/>
          <a:lstStyle/>
          <a:p>
            <a:fld id="{AAD2AC68-14E4-4B2F-B269-4A8F71F10BB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28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8785"/>
            <a:ext cx="6858000" cy="70194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rgbClr val="004E3F"/>
                </a:solidFill>
                <a:latin typeface="Calibri" pitchFamily="34" charset="0"/>
              </a:rPr>
              <a:t>Outline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787500399"/>
              </p:ext>
            </p:extLst>
          </p:nvPr>
        </p:nvGraphicFramePr>
        <p:xfrm>
          <a:off x="683568" y="1844824"/>
          <a:ext cx="7848872" cy="4208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399156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304800" y="233362"/>
            <a:ext cx="7572375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>
                <a:solidFill>
                  <a:srgbClr val="004D3F"/>
                </a:solidFill>
                <a:latin typeface="Calibri"/>
                <a:cs typeface="Tahoma" pitchFamily="34" charset="0"/>
              </a:rPr>
              <a:t>Next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en-US" sz="2200" dirty="0"/>
              <a:t>Register for Tax.</a:t>
            </a:r>
          </a:p>
          <a:p>
            <a:pPr marL="457200" indent="-457200">
              <a:buAutoNum type="arabicParenR"/>
            </a:pPr>
            <a:r>
              <a:rPr lang="en-US" sz="2200" dirty="0"/>
              <a:t>Evaluate Exposure – especially for WHT, TOS &amp; TOFB for both locals and expatriates</a:t>
            </a:r>
          </a:p>
          <a:p>
            <a:pPr marL="457200" indent="-457200">
              <a:buAutoNum type="arabicParenR"/>
            </a:pPr>
            <a:r>
              <a:rPr lang="en-US" sz="2200" dirty="0"/>
              <a:t>Obtain Tax Exemption Certificates for </a:t>
            </a:r>
            <a:r>
              <a:rPr lang="en-US" sz="2200" dirty="0" smtClean="0"/>
              <a:t>TOI </a:t>
            </a:r>
            <a:r>
              <a:rPr lang="en-US" sz="2200" dirty="0"/>
              <a:t>and VAT</a:t>
            </a:r>
          </a:p>
          <a:p>
            <a:pPr marL="457200" indent="-457200">
              <a:buAutoNum type="arabicParenR"/>
            </a:pPr>
            <a:r>
              <a:rPr lang="en-US" sz="2200" dirty="0"/>
              <a:t>Make sure that all filings are current</a:t>
            </a:r>
          </a:p>
          <a:p>
            <a:endParaRPr lang="en-US" sz="2200" dirty="0"/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298028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19256" cy="4824536"/>
          </a:xfrm>
        </p:spPr>
        <p:txBody>
          <a:bodyPr/>
          <a:lstStyle/>
          <a:p>
            <a:pPr marL="342900" lvl="0" indent="-342900">
              <a:buClr>
                <a:srgbClr val="004D3F"/>
              </a:buClr>
              <a:buFont typeface="Wingdings" pitchFamily="2" charset="2"/>
              <a:buChar char="§"/>
            </a:pPr>
            <a:r>
              <a:rPr lang="en-US" sz="2000" dirty="0"/>
              <a:t>Simplified/</a:t>
            </a:r>
            <a:r>
              <a:rPr lang="en-US" sz="2000" i="1" dirty="0"/>
              <a:t>Estimated</a:t>
            </a:r>
            <a:r>
              <a:rPr lang="en-US" sz="2000" dirty="0"/>
              <a:t>/Real Regime</a:t>
            </a:r>
          </a:p>
          <a:p>
            <a:pPr marL="342900" lvl="0" indent="-342900">
              <a:buClr>
                <a:srgbClr val="004D3F"/>
              </a:buClr>
              <a:buFont typeface="Wingdings" pitchFamily="2" charset="2"/>
              <a:buChar char="§"/>
            </a:pPr>
            <a:endParaRPr lang="en-US" sz="2000" dirty="0"/>
          </a:p>
          <a:p>
            <a:pPr marL="342900" lvl="0" indent="-342900">
              <a:buClr>
                <a:srgbClr val="004D3F"/>
              </a:buClr>
              <a:buFont typeface="Wingdings" pitchFamily="2" charset="2"/>
              <a:buChar char="§"/>
            </a:pPr>
            <a:r>
              <a:rPr lang="en-US" sz="2000" dirty="0"/>
              <a:t>The tax revenue generated from the estimated tax regime taxpayers accounted </a:t>
            </a:r>
            <a:r>
              <a:rPr lang="en-US" sz="2000" b="1" dirty="0"/>
              <a:t>for less than 1% </a:t>
            </a:r>
            <a:r>
              <a:rPr lang="en-US" sz="2000" dirty="0"/>
              <a:t>of the total tax revenue collected by the GDT in the first nine months of 2015; </a:t>
            </a:r>
          </a:p>
          <a:p>
            <a:pPr marL="342900" lvl="0" indent="-342900">
              <a:buClr>
                <a:srgbClr val="004D3F"/>
              </a:buClr>
              <a:buFont typeface="Wingdings" pitchFamily="2" charset="2"/>
              <a:buChar char="§"/>
            </a:pPr>
            <a:endParaRPr lang="en-US" sz="2000" dirty="0"/>
          </a:p>
          <a:p>
            <a:pPr marL="342900" lvl="0" indent="-342900">
              <a:buClr>
                <a:srgbClr val="004D3F"/>
              </a:buClr>
              <a:buFont typeface="Wingdings" pitchFamily="2" charset="2"/>
              <a:buChar char="§"/>
            </a:pPr>
            <a:r>
              <a:rPr lang="en-US" sz="2000" dirty="0"/>
              <a:t>Historically, </a:t>
            </a:r>
            <a:r>
              <a:rPr lang="en-US" sz="2000" b="1" dirty="0"/>
              <a:t>60% of all GDT </a:t>
            </a:r>
            <a:r>
              <a:rPr lang="en-US" sz="2000" dirty="0"/>
              <a:t>tax officials were utilized in the collection of estimated tax regime tax revenue.</a:t>
            </a:r>
          </a:p>
          <a:p>
            <a:pPr marL="342900" lvl="0" indent="-342900">
              <a:buClr>
                <a:srgbClr val="004D3F"/>
              </a:buClr>
              <a:buFont typeface="Wingdings" pitchFamily="2" charset="2"/>
              <a:buChar char="§"/>
            </a:pPr>
            <a:endParaRPr lang="en-US" sz="2000" dirty="0"/>
          </a:p>
          <a:p>
            <a:pPr marL="342900" lvl="0" indent="-342900">
              <a:buClr>
                <a:srgbClr val="004D3F"/>
              </a:buClr>
              <a:buFont typeface="Wingdings" pitchFamily="2" charset="2"/>
              <a:buChar char="§"/>
            </a:pPr>
            <a:r>
              <a:rPr lang="en-US" sz="2000" dirty="0"/>
              <a:t>There are a number of taxpayers who were sheltering the estimated tax regime but who </a:t>
            </a:r>
            <a:r>
              <a:rPr lang="en-US" sz="2000" b="1" dirty="0"/>
              <a:t>should have actually been in the real regime </a:t>
            </a:r>
            <a:r>
              <a:rPr lang="en-US" sz="2000" dirty="0"/>
              <a:t>of taxation</a:t>
            </a:r>
          </a:p>
          <a:p>
            <a:pPr marL="342900" indent="-342900">
              <a:buClr>
                <a:srgbClr val="004D3F"/>
              </a:buClr>
              <a:buFont typeface="Wingdings" pitchFamily="2" charset="2"/>
              <a:buChar char="§"/>
            </a:pPr>
            <a:endParaRPr lang="en-US" sz="2000" dirty="0"/>
          </a:p>
          <a:p>
            <a:pPr marL="342900" indent="-342900">
              <a:buClr>
                <a:srgbClr val="004D3F"/>
              </a:buClr>
              <a:buFont typeface="Wingdings" pitchFamily="2" charset="2"/>
              <a:buChar char="§"/>
            </a:pPr>
            <a:r>
              <a:rPr lang="en-US" sz="2000" dirty="0"/>
              <a:t>The need to use tax officials more efficiently to collect the most amount of tax revenue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D5762-3BDC-484D-9503-7EA6D5A9A8CE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4D3F"/>
                </a:solidFill>
              </a:rPr>
              <a:t>Regime Change</a:t>
            </a:r>
            <a:endParaRPr lang="en-GB" b="0" i="0" dirty="0">
              <a:solidFill>
                <a:srgbClr val="004D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5286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1000" y="260648"/>
            <a:ext cx="6858000" cy="720079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004D3F"/>
                </a:solidFill>
              </a:rPr>
              <a:t>Thank you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4400" y="6356350"/>
            <a:ext cx="609600" cy="365125"/>
          </a:xfrm>
        </p:spPr>
        <p:txBody>
          <a:bodyPr/>
          <a:lstStyle/>
          <a:p>
            <a:pPr algn="ctr"/>
            <a:fld id="{22470857-334C-4D54-9C78-DD7C5C1FE337}" type="slidenum">
              <a:rPr lang="en-US" smtClean="0"/>
              <a:pPr algn="ctr"/>
              <a:t>30</a:t>
            </a:fld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1259632" y="2780928"/>
            <a:ext cx="6858000" cy="1800200"/>
            <a:chOff x="1447800" y="2348880"/>
            <a:chExt cx="6858000" cy="1800200"/>
          </a:xfrm>
        </p:grpSpPr>
        <p:sp>
          <p:nvSpPr>
            <p:cNvPr id="10" name="Rounded Rectangle 9"/>
            <p:cNvSpPr/>
            <p:nvPr/>
          </p:nvSpPr>
          <p:spPr bwMode="auto">
            <a:xfrm>
              <a:off x="1447800" y="2348880"/>
              <a:ext cx="6858000" cy="1800200"/>
            </a:xfrm>
            <a:prstGeom prst="roundRect">
              <a:avLst>
                <a:gd name="adj" fmla="val 3391"/>
              </a:avLst>
            </a:prstGeom>
            <a:solidFill>
              <a:srgbClr val="DDDDDD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fr-FR" sz="1600" u="sng" dirty="0">
                <a:solidFill>
                  <a:schemeClr val="tx1"/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 bwMode="auto">
            <a:xfrm>
              <a:off x="3203848" y="2708920"/>
              <a:ext cx="4862614" cy="1072451"/>
            </a:xfrm>
            <a:prstGeom prst="roundRect">
              <a:avLst/>
            </a:prstGeom>
            <a:solidFill>
              <a:srgbClr val="004D3F">
                <a:alpha val="80000"/>
              </a:srgbClr>
            </a:solidFill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b="1" dirty="0">
                  <a:solidFill>
                    <a:schemeClr val="bg1"/>
                  </a:solidFill>
                </a:rPr>
                <a:t>Clint O’Connell</a:t>
              </a:r>
            </a:p>
            <a:p>
              <a:r>
                <a:rPr lang="en-US" sz="1400" i="1" dirty="0"/>
                <a:t>	Director, Cambodia Tax Practice Group</a:t>
              </a:r>
              <a:endParaRPr lang="en-US" sz="1400" dirty="0"/>
            </a:p>
            <a:p>
              <a:pPr algn="ctr">
                <a:spcBef>
                  <a:spcPts val="0"/>
                </a:spcBef>
                <a:defRPr/>
              </a:pPr>
              <a:r>
                <a:rPr lang="en-US" sz="1400" i="1" dirty="0">
                  <a:cs typeface="Tahoma" pitchFamily="34" charset="0"/>
                </a:rPr>
                <a:t>clint.oconnell@dfdl.com</a:t>
              </a:r>
            </a:p>
          </p:txBody>
        </p:sp>
      </p:grpSp>
      <p:pic>
        <p:nvPicPr>
          <p:cNvPr id="6146" name="Picture 2" descr="C:\AA (DFDL Work)\Marketing Material\Cam Tax Pocket Guide 2016\Cambodia Tax Pocket Guide A5_170516 Folder\Links\Cli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116139"/>
            <a:ext cx="872372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704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3961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19256" cy="482453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We are now in a age where the tax revenue collected by the GDT is greater </a:t>
            </a:r>
            <a:r>
              <a:rPr lang="en-US" sz="2000" dirty="0"/>
              <a:t>than the value of a</a:t>
            </a:r>
            <a:r>
              <a:rPr lang="en-US" sz="2000" dirty="0" smtClean="0"/>
              <a:t>id </a:t>
            </a:r>
            <a:r>
              <a:rPr lang="en-US" sz="2000" dirty="0"/>
              <a:t>received by Cambodia from International Donor Partners. </a:t>
            </a:r>
            <a:endParaRPr lang="en-US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Increasing the tax base and by default tax </a:t>
            </a:r>
            <a:r>
              <a:rPr lang="en-US" sz="2000" dirty="0"/>
              <a:t>revenue is now considered as high importance to the RGC as Cambodia transitions from "Least Developed Nation" status in 2025." </a:t>
            </a:r>
            <a:endParaRPr lang="en-US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sz="1600" i="1" dirty="0" smtClean="0"/>
              <a:t>Ref: See </a:t>
            </a:r>
            <a:r>
              <a:rPr lang="en-US" sz="1600" i="1" dirty="0"/>
              <a:t>RGC "Rectangular Strategy Phase Three" which has Cambodia as an "</a:t>
            </a:r>
            <a:r>
              <a:rPr lang="en-US" sz="1600" i="1" dirty="0" smtClean="0"/>
              <a:t>Upper-middle income</a:t>
            </a:r>
            <a:r>
              <a:rPr lang="en-US" sz="1600" i="1" dirty="0"/>
              <a:t>" country by 2030.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D5762-3BDC-484D-9503-7EA6D5A9A8CE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4D3F"/>
                </a:solidFill>
              </a:rPr>
              <a:t>Tax Revenue</a:t>
            </a:r>
            <a:endParaRPr lang="en-GB" b="0" i="0" dirty="0">
              <a:solidFill>
                <a:srgbClr val="004D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540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22470857-334C-4D54-9C78-DD7C5C1FE337}" type="slidenum">
              <a:rPr lang="en-US" smtClean="0"/>
              <a:pPr algn="ctr"/>
              <a:t>5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rgbClr val="004D3F"/>
                </a:solidFill>
              </a:rPr>
              <a:t>One Regime to rule them all….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539552" y="2558811"/>
            <a:ext cx="8208911" cy="3462477"/>
            <a:chOff x="539552" y="2558811"/>
            <a:chExt cx="8208911" cy="3462477"/>
          </a:xfrm>
        </p:grpSpPr>
        <p:grpSp>
          <p:nvGrpSpPr>
            <p:cNvPr id="7" name="Group 6"/>
            <p:cNvGrpSpPr/>
            <p:nvPr/>
          </p:nvGrpSpPr>
          <p:grpSpPr>
            <a:xfrm>
              <a:off x="539552" y="2558811"/>
              <a:ext cx="8208911" cy="3462477"/>
              <a:chOff x="2337745" y="2558811"/>
              <a:chExt cx="4478852" cy="3462477"/>
            </a:xfrm>
          </p:grpSpPr>
          <p:sp>
            <p:nvSpPr>
              <p:cNvPr id="8" name="Freeform 7"/>
              <p:cNvSpPr/>
              <p:nvPr/>
            </p:nvSpPr>
            <p:spPr>
              <a:xfrm>
                <a:off x="2516899" y="2558811"/>
                <a:ext cx="4299698" cy="1014205"/>
              </a:xfrm>
              <a:custGeom>
                <a:avLst/>
                <a:gdLst>
                  <a:gd name="connsiteX0" fmla="*/ 0 w 4299698"/>
                  <a:gd name="connsiteY0" fmla="*/ 0 h 1343655"/>
                  <a:gd name="connsiteX1" fmla="*/ 4299698 w 4299698"/>
                  <a:gd name="connsiteY1" fmla="*/ 0 h 1343655"/>
                  <a:gd name="connsiteX2" fmla="*/ 4299698 w 4299698"/>
                  <a:gd name="connsiteY2" fmla="*/ 1343655 h 1343655"/>
                  <a:gd name="connsiteX3" fmla="*/ 0 w 4299698"/>
                  <a:gd name="connsiteY3" fmla="*/ 1343655 h 1343655"/>
                  <a:gd name="connsiteX4" fmla="*/ 0 w 4299698"/>
                  <a:gd name="connsiteY4" fmla="*/ 0 h 1343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9698" h="1343655">
                    <a:moveTo>
                      <a:pt x="0" y="0"/>
                    </a:moveTo>
                    <a:lnTo>
                      <a:pt x="4299698" y="0"/>
                    </a:lnTo>
                    <a:lnTo>
                      <a:pt x="4299698" y="1343655"/>
                    </a:lnTo>
                    <a:lnTo>
                      <a:pt x="0" y="1343655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solidFill>
                  <a:srgbClr val="004D3F"/>
                </a:solidFill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0103" tIns="64770" rIns="64770" bIns="64770" numCol="1" spcCol="1270" anchor="ctr" anchorCtr="0">
                <a:noAutofit/>
              </a:bodyPr>
              <a:lstStyle/>
              <a:p>
                <a:pPr marL="914400" lvl="0" defTabSz="75565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600" kern="1200" dirty="0"/>
                  <a:t>Enterprises that have annual turnover from KHR250 million (USD62,500) to KHR700 million (USD175,000);</a:t>
                </a: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2337745" y="2696810"/>
                <a:ext cx="940559" cy="749305"/>
              </a:xfrm>
              <a:prstGeom prst="rect">
                <a:avLst/>
              </a:prstGeom>
              <a:solidFill>
                <a:srgbClr val="EBE728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0" name="Freeform 9"/>
              <p:cNvSpPr/>
              <p:nvPr/>
            </p:nvSpPr>
            <p:spPr>
              <a:xfrm>
                <a:off x="2516899" y="3759727"/>
                <a:ext cx="4299698" cy="1014205"/>
              </a:xfrm>
              <a:custGeom>
                <a:avLst/>
                <a:gdLst>
                  <a:gd name="connsiteX0" fmla="*/ 0 w 4299698"/>
                  <a:gd name="connsiteY0" fmla="*/ 0 h 1343655"/>
                  <a:gd name="connsiteX1" fmla="*/ 4299698 w 4299698"/>
                  <a:gd name="connsiteY1" fmla="*/ 0 h 1343655"/>
                  <a:gd name="connsiteX2" fmla="*/ 4299698 w 4299698"/>
                  <a:gd name="connsiteY2" fmla="*/ 1343655 h 1343655"/>
                  <a:gd name="connsiteX3" fmla="*/ 0 w 4299698"/>
                  <a:gd name="connsiteY3" fmla="*/ 1343655 h 1343655"/>
                  <a:gd name="connsiteX4" fmla="*/ 0 w 4299698"/>
                  <a:gd name="connsiteY4" fmla="*/ 0 h 1343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9698" h="1343655">
                    <a:moveTo>
                      <a:pt x="0" y="0"/>
                    </a:moveTo>
                    <a:lnTo>
                      <a:pt x="4299698" y="0"/>
                    </a:lnTo>
                    <a:lnTo>
                      <a:pt x="4299698" y="1343655"/>
                    </a:lnTo>
                    <a:lnTo>
                      <a:pt x="0" y="1343655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solidFill>
                  <a:srgbClr val="004D3F"/>
                </a:solidFill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0103" tIns="64770" rIns="64770" bIns="64770" numCol="1" spcCol="1270" anchor="ctr" anchorCtr="0">
                <a:noAutofit/>
              </a:bodyPr>
              <a:lstStyle/>
              <a:p>
                <a:pPr marL="914400" lvl="0" algn="l" defTabSz="75565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600" kern="1200" dirty="0"/>
                  <a:t>Enterprises that have annual turnover from KHR700 million (USD175,000) to KHR2,000 million (USD500,000) or that have been registered as a legal person;</a:t>
                </a: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2337745" y="3897726"/>
                <a:ext cx="940559" cy="749305"/>
              </a:xfrm>
              <a:prstGeom prst="rect">
                <a:avLst/>
              </a:prstGeom>
              <a:solidFill>
                <a:srgbClr val="EBE728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2" name="Freeform 11"/>
              <p:cNvSpPr/>
              <p:nvPr/>
            </p:nvSpPr>
            <p:spPr>
              <a:xfrm>
                <a:off x="2516899" y="5007083"/>
                <a:ext cx="4299698" cy="1014205"/>
              </a:xfrm>
              <a:custGeom>
                <a:avLst/>
                <a:gdLst>
                  <a:gd name="connsiteX0" fmla="*/ 0 w 4299698"/>
                  <a:gd name="connsiteY0" fmla="*/ 0 h 1343655"/>
                  <a:gd name="connsiteX1" fmla="*/ 4299698 w 4299698"/>
                  <a:gd name="connsiteY1" fmla="*/ 0 h 1343655"/>
                  <a:gd name="connsiteX2" fmla="*/ 4299698 w 4299698"/>
                  <a:gd name="connsiteY2" fmla="*/ 1343655 h 1343655"/>
                  <a:gd name="connsiteX3" fmla="*/ 0 w 4299698"/>
                  <a:gd name="connsiteY3" fmla="*/ 1343655 h 1343655"/>
                  <a:gd name="connsiteX4" fmla="*/ 0 w 4299698"/>
                  <a:gd name="connsiteY4" fmla="*/ 0 h 1343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9698" h="1343655">
                    <a:moveTo>
                      <a:pt x="0" y="0"/>
                    </a:moveTo>
                    <a:lnTo>
                      <a:pt x="4299698" y="0"/>
                    </a:lnTo>
                    <a:lnTo>
                      <a:pt x="4299698" y="1343655"/>
                    </a:lnTo>
                    <a:lnTo>
                      <a:pt x="0" y="1343655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solidFill>
                  <a:srgbClr val="004D3F"/>
                </a:solidFill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0103" tIns="64770" rIns="64770" bIns="64770" numCol="1" spcCol="1270" anchor="ctr" anchorCtr="0">
                <a:noAutofit/>
              </a:bodyPr>
              <a:lstStyle/>
              <a:p>
                <a:pPr marL="914400" lvl="0" algn="l" defTabSz="755650" rtl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600" kern="1200" dirty="0"/>
                  <a:t>Enterprises that have annual turnover over KH2,000 million (USD500,000) or that have registered as a Qualified Investment Project (QIP)</a:t>
                </a: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337745" y="5145081"/>
                <a:ext cx="940559" cy="749305"/>
              </a:xfrm>
              <a:prstGeom prst="rect">
                <a:avLst/>
              </a:prstGeom>
              <a:solidFill>
                <a:srgbClr val="EBE728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14" name="Rectangle 13"/>
            <p:cNvSpPr/>
            <p:nvPr/>
          </p:nvSpPr>
          <p:spPr>
            <a:xfrm>
              <a:off x="555565" y="2924944"/>
              <a:ext cx="169184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latin typeface="+mj-lt"/>
                </a:rPr>
                <a:t>Small taxpayers</a:t>
              </a:r>
              <a:r>
                <a:rPr lang="en-US" sz="1600" dirty="0">
                  <a:latin typeface="+mj-lt"/>
                </a:rPr>
                <a:t> 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39674" y="4106862"/>
              <a:ext cx="18309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latin typeface="+mn-lt"/>
                </a:rPr>
                <a:t>Medium taxpayers</a:t>
              </a:r>
              <a:r>
                <a:rPr lang="en-US" sz="1600" dirty="0">
                  <a:latin typeface="+mn-lt"/>
                </a:rPr>
                <a:t> 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39552" y="5373216"/>
              <a:ext cx="167337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latin typeface="+mn-lt"/>
                </a:rPr>
                <a:t>Large taxpayers</a:t>
              </a:r>
              <a:r>
                <a:rPr lang="en-US" sz="1600" dirty="0">
                  <a:latin typeface="+mn-lt"/>
                </a:rPr>
                <a:t> </a:t>
              </a:r>
            </a:p>
          </p:txBody>
        </p:sp>
      </p:grpSp>
      <p:sp>
        <p:nvSpPr>
          <p:cNvPr id="18" name="Rectangle 17"/>
          <p:cNvSpPr/>
          <p:nvPr/>
        </p:nvSpPr>
        <p:spPr>
          <a:xfrm>
            <a:off x="438974" y="1402330"/>
            <a:ext cx="8341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+mn-lt"/>
              </a:rPr>
              <a:t>With the elimination of the estimated regime of taxation what will remain is only one tax regime – the real regime of taxation. Taxpayers in the real regime of taxation will be divided as follows:</a:t>
            </a:r>
          </a:p>
        </p:txBody>
      </p:sp>
    </p:spTree>
    <p:extLst>
      <p:ext uri="{BB962C8B-B14F-4D97-AF65-F5344CB8AC3E}">
        <p14:creationId xmlns:p14="http://schemas.microsoft.com/office/powerpoint/2010/main" val="3238505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343" y="1412776"/>
            <a:ext cx="8219256" cy="4840411"/>
          </a:xfrm>
        </p:spPr>
        <p:txBody>
          <a:bodyPr/>
          <a:lstStyle/>
          <a:p>
            <a:pPr lvl="0"/>
            <a:r>
              <a:rPr lang="en-US" sz="2000" dirty="0"/>
              <a:t>Small Taxpayer - taxpayers that </a:t>
            </a:r>
            <a:r>
              <a:rPr lang="en-US" sz="2000" b="1" i="1" dirty="0"/>
              <a:t>are Sole Proprietorships or Partnerships</a:t>
            </a:r>
            <a:r>
              <a:rPr lang="en-US" sz="2000" dirty="0"/>
              <a:t> that: </a:t>
            </a:r>
          </a:p>
          <a:p>
            <a:pPr lvl="0"/>
            <a:endParaRPr lang="en-US" sz="2000" dirty="0"/>
          </a:p>
          <a:p>
            <a:pPr lvl="1">
              <a:lnSpc>
                <a:spcPct val="150000"/>
              </a:lnSpc>
              <a:buClr>
                <a:srgbClr val="004D3F"/>
              </a:buClr>
            </a:pPr>
            <a:r>
              <a:rPr lang="en-US" dirty="0"/>
              <a:t>Have annual </a:t>
            </a:r>
            <a:r>
              <a:rPr lang="en-US" b="1" i="1" dirty="0"/>
              <a:t>taxable turnover </a:t>
            </a:r>
            <a:r>
              <a:rPr lang="en-US" dirty="0"/>
              <a:t>from Khmer Riel (“KHR”) 250 million </a:t>
            </a:r>
            <a:r>
              <a:rPr lang="en-US" b="1" dirty="0"/>
              <a:t>(USD62.5k) </a:t>
            </a:r>
            <a:r>
              <a:rPr lang="en-US" dirty="0"/>
              <a:t>to KHR700 million </a:t>
            </a:r>
            <a:r>
              <a:rPr lang="en-US" b="1" dirty="0"/>
              <a:t>(USD175k);</a:t>
            </a:r>
          </a:p>
          <a:p>
            <a:pPr lvl="1">
              <a:lnSpc>
                <a:spcPct val="150000"/>
              </a:lnSpc>
              <a:buClr>
                <a:srgbClr val="004D3F"/>
              </a:buClr>
            </a:pPr>
            <a:r>
              <a:rPr lang="en-US" dirty="0"/>
              <a:t>Have taxable turnover, in any period of </a:t>
            </a:r>
            <a:r>
              <a:rPr lang="en-US" i="1" dirty="0"/>
              <a:t>three consecutive calendar months (within this tax year), </a:t>
            </a:r>
            <a:r>
              <a:rPr lang="en-US" dirty="0"/>
              <a:t>exceeding 60 million KHR </a:t>
            </a:r>
            <a:r>
              <a:rPr lang="en-US" b="1" dirty="0"/>
              <a:t>(USD15k);</a:t>
            </a:r>
          </a:p>
          <a:p>
            <a:pPr lvl="1">
              <a:lnSpc>
                <a:spcPct val="150000"/>
              </a:lnSpc>
              <a:buClr>
                <a:srgbClr val="004D3F"/>
              </a:buClr>
            </a:pPr>
            <a:r>
              <a:rPr lang="en-US" dirty="0"/>
              <a:t>Expected taxable turnover of 60 million KHR (USD15k) or more in the next three consecutive months;</a:t>
            </a:r>
          </a:p>
          <a:p>
            <a:pPr lvl="1">
              <a:lnSpc>
                <a:spcPct val="150000"/>
              </a:lnSpc>
              <a:buClr>
                <a:srgbClr val="004D3F"/>
              </a:buClr>
            </a:pPr>
            <a:r>
              <a:rPr lang="en-US" dirty="0"/>
              <a:t>Participate in any bidding, quotation or survey for the supply of goods and services including duties.</a:t>
            </a:r>
            <a:br>
              <a:rPr lang="en-US" dirty="0"/>
            </a:br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D5762-3BDC-484D-9503-7EA6D5A9A8CE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4D3F"/>
                </a:solidFill>
              </a:rPr>
              <a:t>Self Assessed Regime - Small Taxpayer</a:t>
            </a:r>
          </a:p>
        </p:txBody>
      </p:sp>
    </p:spTree>
    <p:extLst>
      <p:ext uri="{BB962C8B-B14F-4D97-AF65-F5344CB8AC3E}">
        <p14:creationId xmlns:p14="http://schemas.microsoft.com/office/powerpoint/2010/main" val="39146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343" y="1412776"/>
            <a:ext cx="8219256" cy="4840411"/>
          </a:xfrm>
        </p:spPr>
        <p:txBody>
          <a:bodyPr/>
          <a:lstStyle/>
          <a:p>
            <a:pPr lvl="0"/>
            <a:r>
              <a:rPr lang="en-US" sz="2000" dirty="0"/>
              <a:t>Medium Taxpayers include: </a:t>
            </a:r>
          </a:p>
          <a:p>
            <a:pPr lvl="0"/>
            <a:endParaRPr lang="en-US" sz="2000" dirty="0"/>
          </a:p>
          <a:p>
            <a:pPr lvl="1">
              <a:buClr>
                <a:srgbClr val="004D3F"/>
              </a:buClr>
            </a:pPr>
            <a:r>
              <a:rPr lang="en-US" dirty="0" err="1" smtClean="0"/>
              <a:t>Organisation's</a:t>
            </a:r>
            <a:r>
              <a:rPr lang="en-US" dirty="0" smtClean="0"/>
              <a:t> </a:t>
            </a:r>
            <a:r>
              <a:rPr lang="en-US" dirty="0"/>
              <a:t>that have </a:t>
            </a:r>
            <a:r>
              <a:rPr lang="en-US" b="1" i="1" dirty="0"/>
              <a:t>annual turnover </a:t>
            </a:r>
            <a:r>
              <a:rPr lang="en-US" dirty="0"/>
              <a:t>from KHR700 million (USD175k) to KHR2,000 million (USD500k);</a:t>
            </a:r>
          </a:p>
          <a:p>
            <a:pPr lvl="1">
              <a:buClr>
                <a:srgbClr val="004D3F"/>
              </a:buClr>
            </a:pPr>
            <a:endParaRPr lang="en-US" dirty="0"/>
          </a:p>
          <a:p>
            <a:pPr lvl="1">
              <a:buClr>
                <a:srgbClr val="004D3F"/>
              </a:buClr>
            </a:pPr>
            <a:r>
              <a:rPr lang="en-US" dirty="0" err="1" smtClean="0"/>
              <a:t>Organisations</a:t>
            </a:r>
            <a:r>
              <a:rPr lang="en-US" dirty="0" smtClean="0"/>
              <a:t> </a:t>
            </a:r>
            <a:r>
              <a:rPr lang="en-US" dirty="0"/>
              <a:t>that have been incorporated </a:t>
            </a:r>
            <a:r>
              <a:rPr lang="en-US" b="1" i="1" dirty="0"/>
              <a:t>as legal </a:t>
            </a:r>
            <a:r>
              <a:rPr lang="en-US" b="1" i="1" dirty="0" smtClean="0"/>
              <a:t>entities*</a:t>
            </a:r>
            <a:r>
              <a:rPr lang="en-US" dirty="0" smtClean="0"/>
              <a:t>;</a:t>
            </a:r>
            <a:endParaRPr lang="en-US" dirty="0"/>
          </a:p>
          <a:p>
            <a:pPr lvl="1">
              <a:buClr>
                <a:srgbClr val="004D3F"/>
              </a:buClr>
            </a:pPr>
            <a:endParaRPr lang="en-US" dirty="0"/>
          </a:p>
          <a:p>
            <a:pPr lvl="1">
              <a:buClr>
                <a:srgbClr val="004D3F"/>
              </a:buClr>
            </a:pPr>
            <a:r>
              <a:rPr lang="en-US" dirty="0"/>
              <a:t>Sub-national government institutions</a:t>
            </a:r>
            <a:r>
              <a:rPr lang="en-US" i="1" dirty="0"/>
              <a:t>, associations, and non-governmental </a:t>
            </a:r>
            <a:r>
              <a:rPr lang="en-US" i="1" dirty="0" err="1" smtClean="0"/>
              <a:t>organisations</a:t>
            </a:r>
            <a:r>
              <a:rPr lang="en-US" i="1" dirty="0"/>
              <a:t>.</a:t>
            </a:r>
          </a:p>
          <a:p>
            <a:r>
              <a:rPr lang="en-US" dirty="0"/>
              <a:t> </a:t>
            </a:r>
            <a:endParaRPr lang="en-US" dirty="0" smtClean="0"/>
          </a:p>
          <a:p>
            <a:r>
              <a:rPr lang="en-US" sz="1600" dirty="0" smtClean="0"/>
              <a:t>*</a:t>
            </a:r>
            <a:r>
              <a:rPr lang="en-US" sz="1600" i="1" dirty="0" smtClean="0"/>
              <a:t>Note: registration </a:t>
            </a:r>
            <a:r>
              <a:rPr lang="en-US" sz="1600" i="1" dirty="0"/>
              <a:t>under LANGO automatically creates an </a:t>
            </a:r>
            <a:r>
              <a:rPr lang="en-US" sz="1600" i="1" dirty="0" err="1"/>
              <a:t>organisation</a:t>
            </a:r>
            <a:r>
              <a:rPr lang="en-US" sz="1600" i="1" dirty="0"/>
              <a:t> as an </a:t>
            </a:r>
            <a:r>
              <a:rPr lang="en-US" sz="1600" i="1" dirty="0" smtClean="0"/>
              <a:t>legal enterprise</a:t>
            </a:r>
            <a:r>
              <a:rPr lang="en-US" sz="3200" i="1" dirty="0"/>
              <a:t>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D5762-3BDC-484D-9503-7EA6D5A9A8CE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4D3F"/>
                </a:solidFill>
              </a:rPr>
              <a:t>Self-Assessed Regime - Medium Taxpayer</a:t>
            </a:r>
          </a:p>
        </p:txBody>
      </p:sp>
    </p:spTree>
    <p:extLst>
      <p:ext uri="{BB962C8B-B14F-4D97-AF65-F5344CB8AC3E}">
        <p14:creationId xmlns:p14="http://schemas.microsoft.com/office/powerpoint/2010/main" val="292653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343" y="1412776"/>
            <a:ext cx="8219256" cy="4840411"/>
          </a:xfrm>
        </p:spPr>
        <p:txBody>
          <a:bodyPr/>
          <a:lstStyle/>
          <a:p>
            <a:r>
              <a:rPr lang="en-US" dirty="0"/>
              <a:t> Large Taxpayers include:</a:t>
            </a:r>
            <a:br>
              <a:rPr lang="en-US" dirty="0"/>
            </a:br>
            <a:endParaRPr lang="en-US" sz="3200" dirty="0"/>
          </a:p>
          <a:p>
            <a:pPr lvl="1">
              <a:buClr>
                <a:srgbClr val="004D3F"/>
              </a:buClr>
            </a:pPr>
            <a:r>
              <a:rPr lang="en-US" dirty="0" err="1" smtClean="0"/>
              <a:t>Organisations</a:t>
            </a:r>
            <a:r>
              <a:rPr lang="en-US" dirty="0" smtClean="0"/>
              <a:t> </a:t>
            </a:r>
            <a:r>
              <a:rPr lang="en-US" dirty="0"/>
              <a:t>that have annual turnover over KH2,000 million (</a:t>
            </a:r>
            <a:r>
              <a:rPr lang="en-US" b="1" dirty="0"/>
              <a:t>USD500k</a:t>
            </a:r>
            <a:r>
              <a:rPr lang="en-US" dirty="0"/>
              <a:t>);</a:t>
            </a:r>
          </a:p>
          <a:p>
            <a:pPr lvl="1">
              <a:buClr>
                <a:srgbClr val="004D3F"/>
              </a:buClr>
            </a:pPr>
            <a:endParaRPr lang="en-US" dirty="0"/>
          </a:p>
          <a:p>
            <a:pPr lvl="1">
              <a:buClr>
                <a:srgbClr val="004D3F"/>
              </a:buClr>
            </a:pPr>
            <a:r>
              <a:rPr lang="en-US" i="1" dirty="0"/>
              <a:t>Branch of a foreign company</a:t>
            </a:r>
            <a:r>
              <a:rPr lang="en-US" dirty="0"/>
              <a:t>;</a:t>
            </a:r>
          </a:p>
          <a:p>
            <a:pPr lvl="1">
              <a:buClr>
                <a:srgbClr val="004D3F"/>
              </a:buClr>
            </a:pPr>
            <a:endParaRPr lang="en-US" dirty="0"/>
          </a:p>
          <a:p>
            <a:pPr lvl="1">
              <a:buClr>
                <a:srgbClr val="004D3F"/>
              </a:buClr>
            </a:pPr>
            <a:r>
              <a:rPr lang="en-US" dirty="0" err="1" smtClean="0"/>
              <a:t>Organsiations</a:t>
            </a:r>
            <a:r>
              <a:rPr lang="en-US" dirty="0" smtClean="0"/>
              <a:t> </a:t>
            </a:r>
            <a:r>
              <a:rPr lang="en-US" dirty="0"/>
              <a:t>registered as a Qualified Investment Project as approved by the Council for the Development of Cambodia;</a:t>
            </a:r>
          </a:p>
          <a:p>
            <a:pPr lvl="1">
              <a:buClr>
                <a:srgbClr val="004D3F"/>
              </a:buClr>
            </a:pPr>
            <a:endParaRPr lang="en-US" dirty="0"/>
          </a:p>
          <a:p>
            <a:pPr lvl="1">
              <a:buClr>
                <a:srgbClr val="004D3F"/>
              </a:buClr>
            </a:pPr>
            <a:r>
              <a:rPr lang="en-US" dirty="0"/>
              <a:t>Government Institutions, foreign diplomatic and consular missions, international organizations and agencies.</a:t>
            </a:r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BD5762-3BDC-484D-9503-7EA6D5A9A8CE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4D3F"/>
                </a:solidFill>
              </a:rPr>
              <a:t>Self Assessed Regime - Large Taxpayer</a:t>
            </a:r>
          </a:p>
        </p:txBody>
      </p:sp>
    </p:spTree>
    <p:extLst>
      <p:ext uri="{BB962C8B-B14F-4D97-AF65-F5344CB8AC3E}">
        <p14:creationId xmlns:p14="http://schemas.microsoft.com/office/powerpoint/2010/main" val="392623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533400" y="233362"/>
            <a:ext cx="7572375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2400" dirty="0">
                <a:solidFill>
                  <a:srgbClr val="004D3F"/>
                </a:solidFill>
                <a:latin typeface="Calibri"/>
                <a:cs typeface="Tahoma" pitchFamily="34" charset="0"/>
              </a:rPr>
              <a:t>The Tax on Income</a:t>
            </a:r>
          </a:p>
        </p:txBody>
      </p:sp>
      <p:sp>
        <p:nvSpPr>
          <p:cNvPr id="31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382000" cy="3657600"/>
          </a:xfrm>
        </p:spPr>
        <p:txBody>
          <a:bodyPr>
            <a:noAutofit/>
          </a:bodyPr>
          <a:lstStyle/>
          <a:p>
            <a:pPr marL="360000" indent="-360000" algn="just">
              <a:spcBef>
                <a:spcPts val="1200"/>
              </a:spcBef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tx1"/>
                </a:solidFill>
              </a:rPr>
              <a:t>20% Tax On Income (TOI) is Cambodia‘s tax on income.  It is applied to: </a:t>
            </a:r>
          </a:p>
          <a:p>
            <a:pPr marL="741000" lvl="1" indent="-360000" algn="just">
              <a:spcBef>
                <a:spcPts val="1200"/>
              </a:spcBef>
              <a:buFont typeface="Courier New" pitchFamily="49" charset="0"/>
              <a:buChar char="o"/>
              <a:defRPr/>
            </a:pPr>
            <a:r>
              <a:rPr lang="en-US" dirty="0">
                <a:solidFill>
                  <a:schemeClr val="tx1"/>
                </a:solidFill>
              </a:rPr>
              <a:t>a resident taxpayer’s income from Cambodian and foreign sources.  </a:t>
            </a:r>
          </a:p>
          <a:p>
            <a:pPr marL="741000" lvl="1" indent="-360000" algn="just">
              <a:spcBef>
                <a:spcPts val="1200"/>
              </a:spcBef>
              <a:buFont typeface="Courier New" pitchFamily="49" charset="0"/>
              <a:buChar char="o"/>
              <a:defRPr/>
            </a:pPr>
            <a:r>
              <a:rPr lang="en-US" dirty="0">
                <a:solidFill>
                  <a:schemeClr val="tx1"/>
                </a:solidFill>
              </a:rPr>
              <a:t>a non-resident taxpayer’s (such as a branch) income on Cambodian sources only.</a:t>
            </a:r>
          </a:p>
          <a:p>
            <a:pPr marL="360000" indent="-360000" algn="just">
              <a:spcBef>
                <a:spcPts val="1200"/>
              </a:spcBef>
              <a:buFont typeface="Wingdings" pitchFamily="2" charset="2"/>
              <a:buChar char="§"/>
              <a:defRPr/>
            </a:pPr>
            <a:r>
              <a:rPr lang="en-US" altLang="zh-CN" sz="2000" dirty="0">
                <a:solidFill>
                  <a:schemeClr val="tx1"/>
                </a:solidFill>
              </a:rPr>
              <a:t>TOI is generally calculated by applying the applicable tax rate on taxable income, which  includes capital gains and passive income such as interest, royalties and rent.</a:t>
            </a:r>
            <a:endParaRPr lang="en-US" sz="2000" dirty="0">
              <a:solidFill>
                <a:schemeClr val="tx1"/>
              </a:solidFill>
            </a:endParaRPr>
          </a:p>
          <a:p>
            <a:pPr marL="360000" indent="-360000" algn="just">
              <a:spcBef>
                <a:spcPts val="1200"/>
              </a:spcBef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tx1"/>
                </a:solidFill>
              </a:rPr>
              <a:t>The TOI return must be filed and the appropriate tax paid to the tax authority within 3 months after the end of the tax year (</a:t>
            </a:r>
            <a:r>
              <a:rPr lang="en-US" sz="2000" b="1" dirty="0">
                <a:solidFill>
                  <a:schemeClr val="tx1"/>
                </a:solidFill>
              </a:rPr>
              <a:t>i.e. by 31</a:t>
            </a:r>
            <a:r>
              <a:rPr lang="en-US" sz="2000" b="1" baseline="30000" dirty="0">
                <a:solidFill>
                  <a:schemeClr val="tx1"/>
                </a:solidFill>
              </a:rPr>
              <a:t>st</a:t>
            </a:r>
            <a:r>
              <a:rPr lang="en-US" sz="2000" b="1" dirty="0">
                <a:solidFill>
                  <a:schemeClr val="tx1"/>
                </a:solidFill>
              </a:rPr>
              <a:t> March of the following year</a:t>
            </a:r>
            <a:r>
              <a:rPr lang="en-US" sz="2000" dirty="0">
                <a:solidFill>
                  <a:schemeClr val="tx1"/>
                </a:solidFill>
              </a:rPr>
              <a:t>). </a:t>
            </a:r>
          </a:p>
          <a:p>
            <a:pPr marL="360000" indent="-360000" algn="just">
              <a:spcBef>
                <a:spcPts val="1200"/>
              </a:spcBef>
              <a:buFont typeface="Wingdings" pitchFamily="2" charset="2"/>
              <a:buChar char="§"/>
              <a:defRPr/>
            </a:pPr>
            <a:r>
              <a:rPr lang="en-US" sz="2000" b="1" dirty="0">
                <a:solidFill>
                  <a:srgbClr val="FF0000"/>
                </a:solidFill>
              </a:rPr>
              <a:t>Note that Donations and Grants are considered as revenue and should be subject to TOI or the Minimum Tax </a:t>
            </a:r>
          </a:p>
        </p:txBody>
      </p:sp>
    </p:spTree>
    <p:extLst>
      <p:ext uri="{BB962C8B-B14F-4D97-AF65-F5344CB8AC3E}">
        <p14:creationId xmlns:p14="http://schemas.microsoft.com/office/powerpoint/2010/main" val="1908337276"/>
      </p:ext>
    </p:extLst>
  </p:cSld>
  <p:clrMapOvr>
    <a:masterClrMapping/>
  </p:clrMapOvr>
</p:sld>
</file>

<file path=ppt/theme/theme1.xml><?xml version="1.0" encoding="utf-8"?>
<a:theme xmlns:a="http://schemas.openxmlformats.org/drawingml/2006/main" name="DFDL Feb 201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FDL L&amp;T May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DFDL Feb 201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DFDL - Basic SGP template Sept 2014</Template>
  <TotalTime>4832</TotalTime>
  <Words>1911</Words>
  <Application>Microsoft Office PowerPoint</Application>
  <PresentationFormat>On-screen Show (4:3)</PresentationFormat>
  <Paragraphs>312</Paragraphs>
  <Slides>31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DFDL Feb 2012</vt:lpstr>
      <vt:lpstr>DFDL L&amp;T May15</vt:lpstr>
      <vt:lpstr>1_DFDL Feb 2012</vt:lpstr>
      <vt:lpstr>PowerPoint Presentation</vt:lpstr>
      <vt:lpstr>Outline</vt:lpstr>
      <vt:lpstr>Regime Change</vt:lpstr>
      <vt:lpstr>Tax Revenue</vt:lpstr>
      <vt:lpstr>One Regime to rule them all….</vt:lpstr>
      <vt:lpstr>Self Assessed Regime - Small Taxpayer</vt:lpstr>
      <vt:lpstr>Self-Assessed Regime - Medium Taxpayer</vt:lpstr>
      <vt:lpstr>Self Assessed Regime - Large Taxpayer</vt:lpstr>
      <vt:lpstr>PowerPoint Presentation</vt:lpstr>
      <vt:lpstr>PowerPoint Presentation</vt:lpstr>
      <vt:lpstr>PowerPoint Presentation</vt:lpstr>
      <vt:lpstr>VAT – Primary Financial Services </vt:lpstr>
      <vt:lpstr>PowerPoint Presentation</vt:lpstr>
      <vt:lpstr>PowerPoint Presentation</vt:lpstr>
      <vt:lpstr>DTA – Withholding Taxes</vt:lpstr>
      <vt:lpstr>Tax on Salary – New Rates in 2017</vt:lpstr>
      <vt:lpstr>Childcare Rebate </vt:lpstr>
      <vt:lpstr>PowerPoint Presentation</vt:lpstr>
      <vt:lpstr>Outline</vt:lpstr>
      <vt:lpstr>PowerPoint Presentation</vt:lpstr>
      <vt:lpstr>PowerPoint Presentation</vt:lpstr>
      <vt:lpstr>PowerPoint Presentation</vt:lpstr>
      <vt:lpstr>Outline</vt:lpstr>
      <vt:lpstr>PowerPoint Presentation</vt:lpstr>
      <vt:lpstr>PowerPoint Presentation</vt:lpstr>
      <vt:lpstr>Time Bar – Tax Audits</vt:lpstr>
      <vt:lpstr>Types of Tax Audits</vt:lpstr>
      <vt:lpstr>Outline</vt:lpstr>
      <vt:lpstr>PowerPoint Presentation</vt:lpstr>
      <vt:lpstr>Thank you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Irene Madigan</dc:creator>
  <cp:keywords>updated 020812</cp:keywords>
  <cp:lastModifiedBy>tmonireth</cp:lastModifiedBy>
  <cp:revision>170</cp:revision>
  <cp:lastPrinted>2015-05-10T13:37:44Z</cp:lastPrinted>
  <dcterms:created xsi:type="dcterms:W3CDTF">2015-02-23T02:50:20Z</dcterms:created>
  <dcterms:modified xsi:type="dcterms:W3CDTF">2017-08-02T08:57:50Z</dcterms:modified>
  <cp:category>Template</cp:category>
  <cp:contentStatus>updated 130212</cp:contentStatus>
</cp:coreProperties>
</file>