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3" r:id="rId1"/>
    <p:sldMasterId id="2147483769" r:id="rId2"/>
    <p:sldMasterId id="2147483841" r:id="rId3"/>
  </p:sldMasterIdLst>
  <p:notesMasterIdLst>
    <p:notesMasterId r:id="rId18"/>
  </p:notesMasterIdLst>
  <p:sldIdLst>
    <p:sldId id="460" r:id="rId4"/>
    <p:sldId id="511" r:id="rId5"/>
    <p:sldId id="513" r:id="rId6"/>
    <p:sldId id="456" r:id="rId7"/>
    <p:sldId id="428" r:id="rId8"/>
    <p:sldId id="515" r:id="rId9"/>
    <p:sldId id="486" r:id="rId10"/>
    <p:sldId id="512" r:id="rId11"/>
    <p:sldId id="433" r:id="rId12"/>
    <p:sldId id="514" r:id="rId13"/>
    <p:sldId id="505" r:id="rId14"/>
    <p:sldId id="518" r:id="rId15"/>
    <p:sldId id="516" r:id="rId16"/>
    <p:sldId id="517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Chen Sochoeun" initials="CS" lastIdx="8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00"/>
    <a:srgbClr val="000066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91" autoAdjust="0"/>
    <p:restoredTop sz="94671" autoAdjust="0"/>
  </p:normalViewPr>
  <p:slideViewPr>
    <p:cSldViewPr>
      <p:cViewPr>
        <p:scale>
          <a:sx n="75" d="100"/>
          <a:sy n="75" d="100"/>
        </p:scale>
        <p:origin x="-1128" y="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commentAuthors" Target="commentAuthor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8D64A04-CD40-4665-99E9-B30B93957A44}" type="doc">
      <dgm:prSet loTypeId="urn:microsoft.com/office/officeart/2008/layout/RadialCluster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7E7A147-BAD4-4125-B04E-72E37DB467B0}">
      <dgm:prSet phldrT="[Text]"/>
      <dgm:spPr>
        <a:solidFill>
          <a:schemeClr val="accent6">
            <a:lumMod val="75000"/>
          </a:schemeClr>
        </a:solidFill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r>
            <a:rPr lang="en-US" dirty="0" smtClean="0"/>
            <a:t>With CSOs at the Intl’ Level</a:t>
          </a:r>
          <a:endParaRPr lang="en-US" dirty="0"/>
        </a:p>
      </dgm:t>
    </dgm:pt>
    <dgm:pt modelId="{9848BDB2-BDA4-4C9A-9BC3-EC3808F4C5DA}" type="parTrans" cxnId="{FF262AB5-D05D-4971-9896-CC2D70F27820}">
      <dgm:prSet/>
      <dgm:spPr/>
      <dgm:t>
        <a:bodyPr/>
        <a:lstStyle/>
        <a:p>
          <a:endParaRPr lang="en-US"/>
        </a:p>
      </dgm:t>
    </dgm:pt>
    <dgm:pt modelId="{8F47CB1F-DD3A-42FB-8769-4FCC72CA314E}" type="sibTrans" cxnId="{FF262AB5-D05D-4971-9896-CC2D70F27820}">
      <dgm:prSet/>
      <dgm:spPr/>
      <dgm:t>
        <a:bodyPr/>
        <a:lstStyle/>
        <a:p>
          <a:endParaRPr lang="en-US"/>
        </a:p>
      </dgm:t>
    </dgm:pt>
    <dgm:pt modelId="{B642ECB6-C5BC-4765-9E5C-105F3F5D2446}">
      <dgm:prSet phldrT="[Text]"/>
      <dgm:spPr/>
      <dgm:t>
        <a:bodyPr/>
        <a:lstStyle/>
        <a:p>
          <a:r>
            <a:rPr lang="en-US" dirty="0" smtClean="0"/>
            <a:t>Accountability Charter</a:t>
          </a:r>
          <a:endParaRPr lang="en-US" dirty="0"/>
        </a:p>
      </dgm:t>
    </dgm:pt>
    <dgm:pt modelId="{09728E20-2C5E-4EFC-87D6-7F8E2D4202EA}" type="parTrans" cxnId="{CAC3D0AC-2525-44E5-8403-65962CE16D93}">
      <dgm:prSet/>
      <dgm:spPr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endParaRPr lang="en-US"/>
        </a:p>
      </dgm:t>
    </dgm:pt>
    <dgm:pt modelId="{8CC5C798-FDA7-4595-ACA6-642BC03AE88A}" type="sibTrans" cxnId="{CAC3D0AC-2525-44E5-8403-65962CE16D93}">
      <dgm:prSet/>
      <dgm:spPr/>
      <dgm:t>
        <a:bodyPr/>
        <a:lstStyle/>
        <a:p>
          <a:endParaRPr lang="en-US"/>
        </a:p>
      </dgm:t>
    </dgm:pt>
    <dgm:pt modelId="{03CC0DE8-0496-4D55-8769-4A5394EA4511}">
      <dgm:prSet/>
      <dgm:spPr/>
      <dgm:t>
        <a:bodyPr/>
        <a:lstStyle/>
        <a:p>
          <a:r>
            <a:rPr lang="en-US" dirty="0" err="1" smtClean="0"/>
            <a:t>Civicus</a:t>
          </a:r>
          <a:r>
            <a:rPr lang="en-US" dirty="0" smtClean="0"/>
            <a:t>/</a:t>
          </a:r>
          <a:r>
            <a:rPr lang="en-US" dirty="0" err="1" smtClean="0"/>
            <a:t>Agna</a:t>
          </a:r>
          <a:endParaRPr lang="en-US" dirty="0"/>
        </a:p>
      </dgm:t>
    </dgm:pt>
    <dgm:pt modelId="{E086AC2F-7A11-4109-9D4B-3D5F5500079A}" type="parTrans" cxnId="{9F3C4C32-5581-4FC8-B203-60C32D44946E}">
      <dgm:prSet/>
      <dgm:spPr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endParaRPr lang="en-US"/>
        </a:p>
      </dgm:t>
    </dgm:pt>
    <dgm:pt modelId="{D3418991-7E87-444F-AAB3-BE40DA2053D5}" type="sibTrans" cxnId="{9F3C4C32-5581-4FC8-B203-60C32D44946E}">
      <dgm:prSet/>
      <dgm:spPr/>
      <dgm:t>
        <a:bodyPr/>
        <a:lstStyle/>
        <a:p>
          <a:endParaRPr lang="en-US"/>
        </a:p>
      </dgm:t>
    </dgm:pt>
    <dgm:pt modelId="{1669B0EF-4873-40F9-984C-8546B7115C51}">
      <dgm:prSet/>
      <dgm:spPr/>
      <dgm:t>
        <a:bodyPr/>
        <a:lstStyle/>
        <a:p>
          <a:r>
            <a:rPr lang="en-US" dirty="0" smtClean="0"/>
            <a:t>ADN</a:t>
          </a:r>
          <a:endParaRPr lang="en-US" dirty="0"/>
        </a:p>
      </dgm:t>
    </dgm:pt>
    <dgm:pt modelId="{FE6DA004-2DD4-410D-8A2A-09BB03C84691}" type="parTrans" cxnId="{E2165459-3830-425F-B50F-499BF4532932}">
      <dgm:prSet/>
      <dgm:spPr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endParaRPr lang="en-US"/>
        </a:p>
      </dgm:t>
    </dgm:pt>
    <dgm:pt modelId="{53BC6D5F-990D-4C7B-BFC3-D38C642CAB6A}" type="sibTrans" cxnId="{E2165459-3830-425F-B50F-499BF4532932}">
      <dgm:prSet/>
      <dgm:spPr/>
      <dgm:t>
        <a:bodyPr/>
        <a:lstStyle/>
        <a:p>
          <a:endParaRPr lang="en-US"/>
        </a:p>
      </dgm:t>
    </dgm:pt>
    <dgm:pt modelId="{0188FDA0-87A0-4B5C-86FE-75EA6B035FBD}">
      <dgm:prSet/>
      <dgm:spPr/>
      <dgm:t>
        <a:bodyPr/>
        <a:lstStyle/>
        <a:p>
          <a:r>
            <a:rPr lang="en-US" dirty="0" smtClean="0"/>
            <a:t>IFP</a:t>
          </a:r>
          <a:endParaRPr lang="en-US" dirty="0"/>
        </a:p>
      </dgm:t>
    </dgm:pt>
    <dgm:pt modelId="{21884BEB-B251-477C-947C-E0C953755D2C}" type="parTrans" cxnId="{F5FE6C77-1FDD-4563-8783-5CEBAD465BD8}">
      <dgm:prSet/>
      <dgm:spPr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endParaRPr lang="en-US"/>
        </a:p>
      </dgm:t>
    </dgm:pt>
    <dgm:pt modelId="{CE4F714B-3BB8-4792-924D-D4F2CFF90544}" type="sibTrans" cxnId="{F5FE6C77-1FDD-4563-8783-5CEBAD465BD8}">
      <dgm:prSet/>
      <dgm:spPr/>
      <dgm:t>
        <a:bodyPr/>
        <a:lstStyle/>
        <a:p>
          <a:endParaRPr lang="en-US"/>
        </a:p>
      </dgm:t>
    </dgm:pt>
    <dgm:pt modelId="{2F28D765-88F9-4241-A817-932A982F5718}">
      <dgm:prSet/>
      <dgm:spPr/>
      <dgm:t>
        <a:bodyPr/>
        <a:lstStyle/>
        <a:p>
          <a:r>
            <a:rPr lang="en-US" dirty="0" smtClean="0"/>
            <a:t>OECD Watch</a:t>
          </a:r>
          <a:endParaRPr lang="en-US" dirty="0"/>
        </a:p>
      </dgm:t>
    </dgm:pt>
    <dgm:pt modelId="{00D0F510-C9C5-419F-8AB6-347C77001AA3}" type="parTrans" cxnId="{4E4FAEDD-8341-4D8E-BB84-0BC96E622117}">
      <dgm:prSet/>
      <dgm:spPr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endParaRPr lang="en-US"/>
        </a:p>
      </dgm:t>
    </dgm:pt>
    <dgm:pt modelId="{9B842FBA-CA0A-45A0-8457-B2AA641EAD3F}" type="sibTrans" cxnId="{4E4FAEDD-8341-4D8E-BB84-0BC96E622117}">
      <dgm:prSet/>
      <dgm:spPr/>
      <dgm:t>
        <a:bodyPr/>
        <a:lstStyle/>
        <a:p>
          <a:endParaRPr lang="en-US"/>
        </a:p>
      </dgm:t>
    </dgm:pt>
    <dgm:pt modelId="{927D9501-BD9D-4345-A494-7A770096420F}">
      <dgm:prSet/>
      <dgm:spPr/>
      <dgm:t>
        <a:bodyPr/>
        <a:lstStyle/>
        <a:p>
          <a:r>
            <a:rPr lang="en-US" dirty="0" smtClean="0"/>
            <a:t>ADA</a:t>
          </a:r>
          <a:endParaRPr lang="en-US" dirty="0"/>
        </a:p>
      </dgm:t>
    </dgm:pt>
    <dgm:pt modelId="{9CCE2EBC-2A7B-418D-B336-6A59BDCD2033}" type="parTrans" cxnId="{2BA9DD11-DA6A-4C64-9B49-7EEA7BAF5EB6}">
      <dgm:prSet/>
      <dgm:spPr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endParaRPr lang="en-US"/>
        </a:p>
      </dgm:t>
    </dgm:pt>
    <dgm:pt modelId="{8C377757-863E-4841-8358-E95F5165415A}" type="sibTrans" cxnId="{2BA9DD11-DA6A-4C64-9B49-7EEA7BAF5EB6}">
      <dgm:prSet/>
      <dgm:spPr/>
      <dgm:t>
        <a:bodyPr/>
        <a:lstStyle/>
        <a:p>
          <a:endParaRPr lang="en-US"/>
        </a:p>
      </dgm:t>
    </dgm:pt>
    <dgm:pt modelId="{9095565D-7150-46F7-A1F6-8005DF5A29A6}">
      <dgm:prSet/>
      <dgm:spPr/>
      <dgm:t>
        <a:bodyPr/>
        <a:lstStyle/>
        <a:p>
          <a:r>
            <a:rPr lang="en-US" dirty="0" smtClean="0"/>
            <a:t>Others</a:t>
          </a:r>
          <a:endParaRPr lang="en-US" dirty="0"/>
        </a:p>
      </dgm:t>
    </dgm:pt>
    <dgm:pt modelId="{D33C5908-BCC1-46E1-999E-94B89554868B}" type="parTrans" cxnId="{C5B5E0AB-EB86-4430-9FEB-4C64271F7B97}">
      <dgm:prSet/>
      <dgm:spPr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endParaRPr lang="en-US"/>
        </a:p>
      </dgm:t>
    </dgm:pt>
    <dgm:pt modelId="{4709C08E-4438-4269-BEA9-164327210DB8}" type="sibTrans" cxnId="{C5B5E0AB-EB86-4430-9FEB-4C64271F7B97}">
      <dgm:prSet/>
      <dgm:spPr/>
      <dgm:t>
        <a:bodyPr/>
        <a:lstStyle/>
        <a:p>
          <a:endParaRPr lang="en-US"/>
        </a:p>
      </dgm:t>
    </dgm:pt>
    <dgm:pt modelId="{5F35FA16-1D16-4AC1-8753-59F2DED91EC5}" type="pres">
      <dgm:prSet presAssocID="{F8D64A04-CD40-4665-99E9-B30B93957A44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44ECCF36-BB6A-4D72-8A43-F18F5F3AF801}" type="pres">
      <dgm:prSet presAssocID="{17E7A147-BAD4-4125-B04E-72E37DB467B0}" presName="singleCycle" presStyleCnt="0"/>
      <dgm:spPr/>
    </dgm:pt>
    <dgm:pt modelId="{CCD843D3-2031-42EE-8E99-33EC140842BC}" type="pres">
      <dgm:prSet presAssocID="{17E7A147-BAD4-4125-B04E-72E37DB467B0}" presName="singleCenter" presStyleLbl="node1" presStyleIdx="0" presStyleCnt="8" custScaleX="128086">
        <dgm:presLayoutVars>
          <dgm:chMax val="7"/>
          <dgm:chPref val="7"/>
        </dgm:presLayoutVars>
      </dgm:prSet>
      <dgm:spPr/>
      <dgm:t>
        <a:bodyPr/>
        <a:lstStyle/>
        <a:p>
          <a:endParaRPr lang="en-US"/>
        </a:p>
      </dgm:t>
    </dgm:pt>
    <dgm:pt modelId="{FD7118EE-0EED-4E99-BE2D-F53E7E2CE3DA}" type="pres">
      <dgm:prSet presAssocID="{E086AC2F-7A11-4109-9D4B-3D5F5500079A}" presName="Name56" presStyleLbl="parChTrans1D2" presStyleIdx="0" presStyleCnt="7"/>
      <dgm:spPr/>
      <dgm:t>
        <a:bodyPr/>
        <a:lstStyle/>
        <a:p>
          <a:endParaRPr lang="en-US"/>
        </a:p>
      </dgm:t>
    </dgm:pt>
    <dgm:pt modelId="{C738760F-8622-404A-80D5-824DD3CCB81C}" type="pres">
      <dgm:prSet presAssocID="{03CC0DE8-0496-4D55-8769-4A5394EA4511}" presName="text0" presStyleLbl="node1" presStyleIdx="1" presStyleCnt="8" custScaleX="196413" custRadScaleRad="9422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F123FC3-DEF1-478D-9258-B4407030A88B}" type="pres">
      <dgm:prSet presAssocID="{21884BEB-B251-477C-947C-E0C953755D2C}" presName="Name56" presStyleLbl="parChTrans1D2" presStyleIdx="1" presStyleCnt="7"/>
      <dgm:spPr/>
      <dgm:t>
        <a:bodyPr/>
        <a:lstStyle/>
        <a:p>
          <a:endParaRPr lang="en-US"/>
        </a:p>
      </dgm:t>
    </dgm:pt>
    <dgm:pt modelId="{9CC30CA3-2DC2-4F1E-9C23-772620AC7583}" type="pres">
      <dgm:prSet presAssocID="{0188FDA0-87A0-4B5C-86FE-75EA6B035FBD}" presName="text0" presStyleLbl="node1" presStyleIdx="2" presStyleCnt="8" custScaleX="192456" custRadScaleRad="128805" custRadScaleInc="2054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B82F394-F1B9-4A32-AF0C-C011925C9922}" type="pres">
      <dgm:prSet presAssocID="{00D0F510-C9C5-419F-8AB6-347C77001AA3}" presName="Name56" presStyleLbl="parChTrans1D2" presStyleIdx="2" presStyleCnt="7"/>
      <dgm:spPr/>
      <dgm:t>
        <a:bodyPr/>
        <a:lstStyle/>
        <a:p>
          <a:endParaRPr lang="en-US"/>
        </a:p>
      </dgm:t>
    </dgm:pt>
    <dgm:pt modelId="{21AAA608-040A-4A7B-B208-C53BA9B859B9}" type="pres">
      <dgm:prSet presAssocID="{2F28D765-88F9-4241-A817-932A982F5718}" presName="text0" presStyleLbl="node1" presStyleIdx="3" presStyleCnt="8" custScaleX="157841" custRadScaleRad="127998" custRadScaleInc="-2335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7BB431A-BC58-48DC-A3B5-186D456C8917}" type="pres">
      <dgm:prSet presAssocID="{9CCE2EBC-2A7B-418D-B336-6A59BDCD2033}" presName="Name56" presStyleLbl="parChTrans1D2" presStyleIdx="3" presStyleCnt="7"/>
      <dgm:spPr/>
      <dgm:t>
        <a:bodyPr/>
        <a:lstStyle/>
        <a:p>
          <a:endParaRPr lang="en-US"/>
        </a:p>
      </dgm:t>
    </dgm:pt>
    <dgm:pt modelId="{719F9ED8-C780-4C3C-9D5E-6057BFF35180}" type="pres">
      <dgm:prSet presAssocID="{927D9501-BD9D-4345-A494-7A770096420F}" presName="text0" presStyleLbl="node1" presStyleIdx="4" presStyleCnt="8" custScaleX="165881" custRadScaleRad="95402" custRadScaleInc="-313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A0519AA-406E-4960-8F66-5E18A72855F5}" type="pres">
      <dgm:prSet presAssocID="{FE6DA004-2DD4-410D-8A2A-09BB03C84691}" presName="Name56" presStyleLbl="parChTrans1D2" presStyleIdx="4" presStyleCnt="7"/>
      <dgm:spPr/>
      <dgm:t>
        <a:bodyPr/>
        <a:lstStyle/>
        <a:p>
          <a:endParaRPr lang="en-US"/>
        </a:p>
      </dgm:t>
    </dgm:pt>
    <dgm:pt modelId="{C9A7451C-066E-40C0-9D21-19CB4745609B}" type="pres">
      <dgm:prSet presAssocID="{1669B0EF-4873-40F9-984C-8546B7115C51}" presName="text0" presStyleLbl="node1" presStyleIdx="5" presStyleCnt="8" custScaleX="121510" custRadScaleRad="109969" custRadScaleInc="1030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AC2E21B-BF3D-4A61-A3B2-F23166D5ADFF}" type="pres">
      <dgm:prSet presAssocID="{09728E20-2C5E-4EFC-87D6-7F8E2D4202EA}" presName="Name56" presStyleLbl="parChTrans1D2" presStyleIdx="5" presStyleCnt="7"/>
      <dgm:spPr/>
      <dgm:t>
        <a:bodyPr/>
        <a:lstStyle/>
        <a:p>
          <a:endParaRPr lang="en-US"/>
        </a:p>
      </dgm:t>
    </dgm:pt>
    <dgm:pt modelId="{4C24D2D1-B228-4AAA-9CC4-37F23F127B91}" type="pres">
      <dgm:prSet presAssocID="{B642ECB6-C5BC-4765-9E5C-105F3F5D2446}" presName="text0" presStyleLbl="node1" presStyleIdx="6" presStyleCnt="8" custScaleX="207935" custScaleY="140542" custRadScaleRad="130680" custRadScaleInc="1700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579BAD3-D250-4159-BA45-5FDF2F453E91}" type="pres">
      <dgm:prSet presAssocID="{D33C5908-BCC1-46E1-999E-94B89554868B}" presName="Name56" presStyleLbl="parChTrans1D2" presStyleIdx="6" presStyleCnt="7"/>
      <dgm:spPr/>
      <dgm:t>
        <a:bodyPr/>
        <a:lstStyle/>
        <a:p>
          <a:endParaRPr lang="en-US"/>
        </a:p>
      </dgm:t>
    </dgm:pt>
    <dgm:pt modelId="{F08CCC49-A811-4AA4-A8A8-FAC6D4EDB581}" type="pres">
      <dgm:prSet presAssocID="{9095565D-7150-46F7-A1F6-8005DF5A29A6}" presName="text0" presStyleLbl="node1" presStyleIdx="7" presStyleCnt="8" custScaleX="143406" custRadScaleRad="128013" custRadScaleInc="-2659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B51B4D6-585B-4817-AE25-CD3676397DA8}" type="presOf" srcId="{9CCE2EBC-2A7B-418D-B336-6A59BDCD2033}" destId="{F7BB431A-BC58-48DC-A3B5-186D456C8917}" srcOrd="0" destOrd="0" presId="urn:microsoft.com/office/officeart/2008/layout/RadialCluster"/>
    <dgm:cxn modelId="{E2165459-3830-425F-B50F-499BF4532932}" srcId="{17E7A147-BAD4-4125-B04E-72E37DB467B0}" destId="{1669B0EF-4873-40F9-984C-8546B7115C51}" srcOrd="4" destOrd="0" parTransId="{FE6DA004-2DD4-410D-8A2A-09BB03C84691}" sibTransId="{53BC6D5F-990D-4C7B-BFC3-D38C642CAB6A}"/>
    <dgm:cxn modelId="{0884280A-8726-4BE2-A9E1-3DE6C69CE3D4}" type="presOf" srcId="{9095565D-7150-46F7-A1F6-8005DF5A29A6}" destId="{F08CCC49-A811-4AA4-A8A8-FAC6D4EDB581}" srcOrd="0" destOrd="0" presId="urn:microsoft.com/office/officeart/2008/layout/RadialCluster"/>
    <dgm:cxn modelId="{3CEE9A12-7F56-4DCD-AA70-AE4FB599115C}" type="presOf" srcId="{03CC0DE8-0496-4D55-8769-4A5394EA4511}" destId="{C738760F-8622-404A-80D5-824DD3CCB81C}" srcOrd="0" destOrd="0" presId="urn:microsoft.com/office/officeart/2008/layout/RadialCluster"/>
    <dgm:cxn modelId="{D2D80BCD-24EC-4F99-84DA-D6517BC88E0A}" type="presOf" srcId="{F8D64A04-CD40-4665-99E9-B30B93957A44}" destId="{5F35FA16-1D16-4AC1-8753-59F2DED91EC5}" srcOrd="0" destOrd="0" presId="urn:microsoft.com/office/officeart/2008/layout/RadialCluster"/>
    <dgm:cxn modelId="{33CA5F92-21E4-4881-9677-0EBFCD83DCFE}" type="presOf" srcId="{1669B0EF-4873-40F9-984C-8546B7115C51}" destId="{C9A7451C-066E-40C0-9D21-19CB4745609B}" srcOrd="0" destOrd="0" presId="urn:microsoft.com/office/officeart/2008/layout/RadialCluster"/>
    <dgm:cxn modelId="{FF262AB5-D05D-4971-9896-CC2D70F27820}" srcId="{F8D64A04-CD40-4665-99E9-B30B93957A44}" destId="{17E7A147-BAD4-4125-B04E-72E37DB467B0}" srcOrd="0" destOrd="0" parTransId="{9848BDB2-BDA4-4C9A-9BC3-EC3808F4C5DA}" sibTransId="{8F47CB1F-DD3A-42FB-8769-4FCC72CA314E}"/>
    <dgm:cxn modelId="{3F791BDB-2CB9-42C9-AF7E-BE242BE3AE4D}" type="presOf" srcId="{0188FDA0-87A0-4B5C-86FE-75EA6B035FBD}" destId="{9CC30CA3-2DC2-4F1E-9C23-772620AC7583}" srcOrd="0" destOrd="0" presId="urn:microsoft.com/office/officeart/2008/layout/RadialCluster"/>
    <dgm:cxn modelId="{4B826758-8B31-4E06-9A80-54ADEEF5AE46}" type="presOf" srcId="{17E7A147-BAD4-4125-B04E-72E37DB467B0}" destId="{CCD843D3-2031-42EE-8E99-33EC140842BC}" srcOrd="0" destOrd="0" presId="urn:microsoft.com/office/officeart/2008/layout/RadialCluster"/>
    <dgm:cxn modelId="{EA8C18AE-CBC5-403A-9596-E849970E7F48}" type="presOf" srcId="{FE6DA004-2DD4-410D-8A2A-09BB03C84691}" destId="{AA0519AA-406E-4960-8F66-5E18A72855F5}" srcOrd="0" destOrd="0" presId="urn:microsoft.com/office/officeart/2008/layout/RadialCluster"/>
    <dgm:cxn modelId="{26C22D43-DDCC-4147-980C-0BFB0A849231}" type="presOf" srcId="{E086AC2F-7A11-4109-9D4B-3D5F5500079A}" destId="{FD7118EE-0EED-4E99-BE2D-F53E7E2CE3DA}" srcOrd="0" destOrd="0" presId="urn:microsoft.com/office/officeart/2008/layout/RadialCluster"/>
    <dgm:cxn modelId="{969A3D28-0D76-474F-83DC-08FACFBC7BFE}" type="presOf" srcId="{D33C5908-BCC1-46E1-999E-94B89554868B}" destId="{6579BAD3-D250-4159-BA45-5FDF2F453E91}" srcOrd="0" destOrd="0" presId="urn:microsoft.com/office/officeart/2008/layout/RadialCluster"/>
    <dgm:cxn modelId="{EDBF9A57-B344-42DB-BF7E-07437A96E2F9}" type="presOf" srcId="{2F28D765-88F9-4241-A817-932A982F5718}" destId="{21AAA608-040A-4A7B-B208-C53BA9B859B9}" srcOrd="0" destOrd="0" presId="urn:microsoft.com/office/officeart/2008/layout/RadialCluster"/>
    <dgm:cxn modelId="{9F3C4C32-5581-4FC8-B203-60C32D44946E}" srcId="{17E7A147-BAD4-4125-B04E-72E37DB467B0}" destId="{03CC0DE8-0496-4D55-8769-4A5394EA4511}" srcOrd="0" destOrd="0" parTransId="{E086AC2F-7A11-4109-9D4B-3D5F5500079A}" sibTransId="{D3418991-7E87-444F-AAB3-BE40DA2053D5}"/>
    <dgm:cxn modelId="{EC650A9D-CAC9-488E-9CAD-63F1143B41D8}" type="presOf" srcId="{21884BEB-B251-477C-947C-E0C953755D2C}" destId="{DF123FC3-DEF1-478D-9258-B4407030A88B}" srcOrd="0" destOrd="0" presId="urn:microsoft.com/office/officeart/2008/layout/RadialCluster"/>
    <dgm:cxn modelId="{C5B5E0AB-EB86-4430-9FEB-4C64271F7B97}" srcId="{17E7A147-BAD4-4125-B04E-72E37DB467B0}" destId="{9095565D-7150-46F7-A1F6-8005DF5A29A6}" srcOrd="6" destOrd="0" parTransId="{D33C5908-BCC1-46E1-999E-94B89554868B}" sibTransId="{4709C08E-4438-4269-BEA9-164327210DB8}"/>
    <dgm:cxn modelId="{0B9F152B-08FE-42E6-8525-398B9EACD588}" type="presOf" srcId="{09728E20-2C5E-4EFC-87D6-7F8E2D4202EA}" destId="{4AC2E21B-BF3D-4A61-A3B2-F23166D5ADFF}" srcOrd="0" destOrd="0" presId="urn:microsoft.com/office/officeart/2008/layout/RadialCluster"/>
    <dgm:cxn modelId="{F5FE6C77-1FDD-4563-8783-5CEBAD465BD8}" srcId="{17E7A147-BAD4-4125-B04E-72E37DB467B0}" destId="{0188FDA0-87A0-4B5C-86FE-75EA6B035FBD}" srcOrd="1" destOrd="0" parTransId="{21884BEB-B251-477C-947C-E0C953755D2C}" sibTransId="{CE4F714B-3BB8-4792-924D-D4F2CFF90544}"/>
    <dgm:cxn modelId="{2BA9DD11-DA6A-4C64-9B49-7EEA7BAF5EB6}" srcId="{17E7A147-BAD4-4125-B04E-72E37DB467B0}" destId="{927D9501-BD9D-4345-A494-7A770096420F}" srcOrd="3" destOrd="0" parTransId="{9CCE2EBC-2A7B-418D-B336-6A59BDCD2033}" sibTransId="{8C377757-863E-4841-8358-E95F5165415A}"/>
    <dgm:cxn modelId="{CAC3D0AC-2525-44E5-8403-65962CE16D93}" srcId="{17E7A147-BAD4-4125-B04E-72E37DB467B0}" destId="{B642ECB6-C5BC-4765-9E5C-105F3F5D2446}" srcOrd="5" destOrd="0" parTransId="{09728E20-2C5E-4EFC-87D6-7F8E2D4202EA}" sibTransId="{8CC5C798-FDA7-4595-ACA6-642BC03AE88A}"/>
    <dgm:cxn modelId="{4E4FAEDD-8341-4D8E-BB84-0BC96E622117}" srcId="{17E7A147-BAD4-4125-B04E-72E37DB467B0}" destId="{2F28D765-88F9-4241-A817-932A982F5718}" srcOrd="2" destOrd="0" parTransId="{00D0F510-C9C5-419F-8AB6-347C77001AA3}" sibTransId="{9B842FBA-CA0A-45A0-8457-B2AA641EAD3F}"/>
    <dgm:cxn modelId="{06F7A219-1301-4DFF-9F9C-D43ADBBEE9EB}" type="presOf" srcId="{B642ECB6-C5BC-4765-9E5C-105F3F5D2446}" destId="{4C24D2D1-B228-4AAA-9CC4-37F23F127B91}" srcOrd="0" destOrd="0" presId="urn:microsoft.com/office/officeart/2008/layout/RadialCluster"/>
    <dgm:cxn modelId="{07EC0F56-08B0-4215-A365-578B328CF2A5}" type="presOf" srcId="{927D9501-BD9D-4345-A494-7A770096420F}" destId="{719F9ED8-C780-4C3C-9D5E-6057BFF35180}" srcOrd="0" destOrd="0" presId="urn:microsoft.com/office/officeart/2008/layout/RadialCluster"/>
    <dgm:cxn modelId="{5C02888B-4928-40B9-8DE4-4D3F26FD3E79}" type="presOf" srcId="{00D0F510-C9C5-419F-8AB6-347C77001AA3}" destId="{EB82F394-F1B9-4A32-AF0C-C011925C9922}" srcOrd="0" destOrd="0" presId="urn:microsoft.com/office/officeart/2008/layout/RadialCluster"/>
    <dgm:cxn modelId="{41893ECA-312C-4CCB-BCF9-A756E6803811}" type="presParOf" srcId="{5F35FA16-1D16-4AC1-8753-59F2DED91EC5}" destId="{44ECCF36-BB6A-4D72-8A43-F18F5F3AF801}" srcOrd="0" destOrd="0" presId="urn:microsoft.com/office/officeart/2008/layout/RadialCluster"/>
    <dgm:cxn modelId="{1AEBE870-F27B-412A-B5F8-548474BEF570}" type="presParOf" srcId="{44ECCF36-BB6A-4D72-8A43-F18F5F3AF801}" destId="{CCD843D3-2031-42EE-8E99-33EC140842BC}" srcOrd="0" destOrd="0" presId="urn:microsoft.com/office/officeart/2008/layout/RadialCluster"/>
    <dgm:cxn modelId="{7A8872C3-CAA7-44CB-9E87-854EAC5EA074}" type="presParOf" srcId="{44ECCF36-BB6A-4D72-8A43-F18F5F3AF801}" destId="{FD7118EE-0EED-4E99-BE2D-F53E7E2CE3DA}" srcOrd="1" destOrd="0" presId="urn:microsoft.com/office/officeart/2008/layout/RadialCluster"/>
    <dgm:cxn modelId="{36EE9CCA-16AD-4FBE-AB64-8BBA2C478C20}" type="presParOf" srcId="{44ECCF36-BB6A-4D72-8A43-F18F5F3AF801}" destId="{C738760F-8622-404A-80D5-824DD3CCB81C}" srcOrd="2" destOrd="0" presId="urn:microsoft.com/office/officeart/2008/layout/RadialCluster"/>
    <dgm:cxn modelId="{E900DA12-AE20-469F-84F2-A46369492AB8}" type="presParOf" srcId="{44ECCF36-BB6A-4D72-8A43-F18F5F3AF801}" destId="{DF123FC3-DEF1-478D-9258-B4407030A88B}" srcOrd="3" destOrd="0" presId="urn:microsoft.com/office/officeart/2008/layout/RadialCluster"/>
    <dgm:cxn modelId="{D09069ED-BF3F-401B-A829-7649A7C82FA4}" type="presParOf" srcId="{44ECCF36-BB6A-4D72-8A43-F18F5F3AF801}" destId="{9CC30CA3-2DC2-4F1E-9C23-772620AC7583}" srcOrd="4" destOrd="0" presId="urn:microsoft.com/office/officeart/2008/layout/RadialCluster"/>
    <dgm:cxn modelId="{6A9EB145-6DA1-4303-A230-7DFA4402DD26}" type="presParOf" srcId="{44ECCF36-BB6A-4D72-8A43-F18F5F3AF801}" destId="{EB82F394-F1B9-4A32-AF0C-C011925C9922}" srcOrd="5" destOrd="0" presId="urn:microsoft.com/office/officeart/2008/layout/RadialCluster"/>
    <dgm:cxn modelId="{0E16309D-7080-48B6-A3CC-8B637E70F719}" type="presParOf" srcId="{44ECCF36-BB6A-4D72-8A43-F18F5F3AF801}" destId="{21AAA608-040A-4A7B-B208-C53BA9B859B9}" srcOrd="6" destOrd="0" presId="urn:microsoft.com/office/officeart/2008/layout/RadialCluster"/>
    <dgm:cxn modelId="{5F4F8D74-B9D9-43A5-ACD1-F5F20A4134C9}" type="presParOf" srcId="{44ECCF36-BB6A-4D72-8A43-F18F5F3AF801}" destId="{F7BB431A-BC58-48DC-A3B5-186D456C8917}" srcOrd="7" destOrd="0" presId="urn:microsoft.com/office/officeart/2008/layout/RadialCluster"/>
    <dgm:cxn modelId="{AA22C42D-A892-4279-9755-0D071DD79C32}" type="presParOf" srcId="{44ECCF36-BB6A-4D72-8A43-F18F5F3AF801}" destId="{719F9ED8-C780-4C3C-9D5E-6057BFF35180}" srcOrd="8" destOrd="0" presId="urn:microsoft.com/office/officeart/2008/layout/RadialCluster"/>
    <dgm:cxn modelId="{A66C7312-D491-40A2-AEA3-9D04A8FBB0D1}" type="presParOf" srcId="{44ECCF36-BB6A-4D72-8A43-F18F5F3AF801}" destId="{AA0519AA-406E-4960-8F66-5E18A72855F5}" srcOrd="9" destOrd="0" presId="urn:microsoft.com/office/officeart/2008/layout/RadialCluster"/>
    <dgm:cxn modelId="{8E6A8152-3A29-4F8D-B576-D1CB053821A7}" type="presParOf" srcId="{44ECCF36-BB6A-4D72-8A43-F18F5F3AF801}" destId="{C9A7451C-066E-40C0-9D21-19CB4745609B}" srcOrd="10" destOrd="0" presId="urn:microsoft.com/office/officeart/2008/layout/RadialCluster"/>
    <dgm:cxn modelId="{43BEF9BC-B044-4DE2-8A2C-2AE4EB1BB974}" type="presParOf" srcId="{44ECCF36-BB6A-4D72-8A43-F18F5F3AF801}" destId="{4AC2E21B-BF3D-4A61-A3B2-F23166D5ADFF}" srcOrd="11" destOrd="0" presId="urn:microsoft.com/office/officeart/2008/layout/RadialCluster"/>
    <dgm:cxn modelId="{749533B1-9269-452C-BB14-96761DB14263}" type="presParOf" srcId="{44ECCF36-BB6A-4D72-8A43-F18F5F3AF801}" destId="{4C24D2D1-B228-4AAA-9CC4-37F23F127B91}" srcOrd="12" destOrd="0" presId="urn:microsoft.com/office/officeart/2008/layout/RadialCluster"/>
    <dgm:cxn modelId="{FA9E2B71-38A6-435E-9F1E-3829E8BAB13B}" type="presParOf" srcId="{44ECCF36-BB6A-4D72-8A43-F18F5F3AF801}" destId="{6579BAD3-D250-4159-BA45-5FDF2F453E91}" srcOrd="13" destOrd="0" presId="urn:microsoft.com/office/officeart/2008/layout/RadialCluster"/>
    <dgm:cxn modelId="{50758879-5743-47F6-9F35-6778374399F1}" type="presParOf" srcId="{44ECCF36-BB6A-4D72-8A43-F18F5F3AF801}" destId="{F08CCC49-A811-4AA4-A8A8-FAC6D4EDB581}" srcOrd="14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D843D3-2031-42EE-8E99-33EC140842BC}">
      <dsp:nvSpPr>
        <dsp:cNvPr id="0" name=""/>
        <dsp:cNvSpPr/>
      </dsp:nvSpPr>
      <dsp:spPr>
        <a:xfrm>
          <a:off x="3363797" y="2172609"/>
          <a:ext cx="2254595" cy="1760220"/>
        </a:xfrm>
        <a:prstGeom prst="roundRect">
          <a:avLst/>
        </a:prstGeom>
        <a:solidFill>
          <a:schemeClr val="accent6">
            <a:lumMod val="75000"/>
          </a:schemeClr>
        </a:solidFill>
        <a:ln w="11429" cap="flat" cmpd="sng" algn="ctr">
          <a:solidFill>
            <a:schemeClr val="accent6">
              <a:lumMod val="7500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740" tIns="78740" rIns="78740" bIns="7874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smtClean="0"/>
            <a:t>With CSOs at the Intl’ Level</a:t>
          </a:r>
          <a:endParaRPr lang="en-US" sz="3100" kern="1200" dirty="0"/>
        </a:p>
      </dsp:txBody>
      <dsp:txXfrm>
        <a:off x="3449724" y="2258536"/>
        <a:ext cx="2082741" cy="1588366"/>
      </dsp:txXfrm>
    </dsp:sp>
    <dsp:sp modelId="{FD7118EE-0EED-4E99-BE2D-F53E7E2CE3DA}">
      <dsp:nvSpPr>
        <dsp:cNvPr id="0" name=""/>
        <dsp:cNvSpPr/>
      </dsp:nvSpPr>
      <dsp:spPr>
        <a:xfrm rot="16200000">
          <a:off x="4093502" y="1775017"/>
          <a:ext cx="795185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95185" y="0"/>
              </a:lnTo>
            </a:path>
          </a:pathLst>
        </a:custGeom>
        <a:noFill/>
        <a:ln w="11429" cap="flat" cmpd="sng" algn="ctr">
          <a:solidFill>
            <a:schemeClr val="accent6">
              <a:lumMod val="7500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738760F-8622-404A-80D5-824DD3CCB81C}">
      <dsp:nvSpPr>
        <dsp:cNvPr id="0" name=""/>
        <dsp:cNvSpPr/>
      </dsp:nvSpPr>
      <dsp:spPr>
        <a:xfrm>
          <a:off x="3332899" y="198077"/>
          <a:ext cx="2316391" cy="117934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err="1" smtClean="0"/>
            <a:t>Civicus</a:t>
          </a:r>
          <a:r>
            <a:rPr lang="en-US" sz="2700" kern="1200" dirty="0" smtClean="0"/>
            <a:t>/</a:t>
          </a:r>
          <a:r>
            <a:rPr lang="en-US" sz="2700" kern="1200" dirty="0" err="1" smtClean="0"/>
            <a:t>Agna</a:t>
          </a:r>
          <a:endParaRPr lang="en-US" sz="2700" kern="1200" dirty="0"/>
        </a:p>
      </dsp:txBody>
      <dsp:txXfrm>
        <a:off x="3390470" y="255648"/>
        <a:ext cx="2201249" cy="1064205"/>
      </dsp:txXfrm>
    </dsp:sp>
    <dsp:sp modelId="{DF123FC3-DEF1-478D-9258-B4407030A88B}">
      <dsp:nvSpPr>
        <dsp:cNvPr id="0" name=""/>
        <dsp:cNvSpPr/>
      </dsp:nvSpPr>
      <dsp:spPr>
        <a:xfrm rot="19602741">
          <a:off x="5563173" y="2127855"/>
          <a:ext cx="673110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73110" y="0"/>
              </a:lnTo>
            </a:path>
          </a:pathLst>
        </a:custGeom>
        <a:noFill/>
        <a:ln w="11429" cap="flat" cmpd="sng" algn="ctr">
          <a:solidFill>
            <a:schemeClr val="accent6">
              <a:lumMod val="7500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CC30CA3-2DC2-4F1E-9C23-772620AC7583}">
      <dsp:nvSpPr>
        <dsp:cNvPr id="0" name=""/>
        <dsp:cNvSpPr/>
      </dsp:nvSpPr>
      <dsp:spPr>
        <a:xfrm>
          <a:off x="5944315" y="763791"/>
          <a:ext cx="2269724" cy="117934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/>
            <a:t>IFP</a:t>
          </a:r>
          <a:endParaRPr lang="en-US" sz="3600" kern="1200" dirty="0"/>
        </a:p>
      </dsp:txBody>
      <dsp:txXfrm>
        <a:off x="6001886" y="821362"/>
        <a:ext cx="2154582" cy="1064205"/>
      </dsp:txXfrm>
    </dsp:sp>
    <dsp:sp modelId="{EB82F394-F1B9-4A32-AF0C-C011925C9922}">
      <dsp:nvSpPr>
        <dsp:cNvPr id="0" name=""/>
        <dsp:cNvSpPr/>
      </dsp:nvSpPr>
      <dsp:spPr>
        <a:xfrm rot="411110">
          <a:off x="5614808" y="3248055"/>
          <a:ext cx="1003820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003820" y="0"/>
              </a:lnTo>
            </a:path>
          </a:pathLst>
        </a:custGeom>
        <a:noFill/>
        <a:ln w="11429" cap="flat" cmpd="sng" algn="ctr">
          <a:solidFill>
            <a:schemeClr val="accent6">
              <a:lumMod val="7500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1AAA608-040A-4A7B-B208-C53BA9B859B9}">
      <dsp:nvSpPr>
        <dsp:cNvPr id="0" name=""/>
        <dsp:cNvSpPr/>
      </dsp:nvSpPr>
      <dsp:spPr>
        <a:xfrm>
          <a:off x="6615044" y="2830099"/>
          <a:ext cx="1861493" cy="117934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6360" tIns="86360" rIns="86360" bIns="8636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dirty="0" smtClean="0"/>
            <a:t>OECD Watch</a:t>
          </a:r>
          <a:endParaRPr lang="en-US" sz="3400" kern="1200" dirty="0"/>
        </a:p>
      </dsp:txBody>
      <dsp:txXfrm>
        <a:off x="6672615" y="2887670"/>
        <a:ext cx="1746351" cy="1064205"/>
      </dsp:txXfrm>
    </dsp:sp>
    <dsp:sp modelId="{F7BB431A-BC58-48DC-A3B5-186D456C8917}">
      <dsp:nvSpPr>
        <dsp:cNvPr id="0" name=""/>
        <dsp:cNvSpPr/>
      </dsp:nvSpPr>
      <dsp:spPr>
        <a:xfrm rot="3808774">
          <a:off x="4750263" y="4223871"/>
          <a:ext cx="650535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50535" y="0"/>
              </a:lnTo>
            </a:path>
          </a:pathLst>
        </a:custGeom>
        <a:noFill/>
        <a:ln w="11429" cap="flat" cmpd="sng" algn="ctr">
          <a:solidFill>
            <a:schemeClr val="accent6">
              <a:lumMod val="7500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19F9ED8-C780-4C3C-9D5E-6057BFF35180}">
      <dsp:nvSpPr>
        <dsp:cNvPr id="0" name=""/>
        <dsp:cNvSpPr/>
      </dsp:nvSpPr>
      <dsp:spPr>
        <a:xfrm>
          <a:off x="4536875" y="4514912"/>
          <a:ext cx="1956313" cy="117934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0" tIns="88900" rIns="88900" bIns="8890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smtClean="0"/>
            <a:t>ADA</a:t>
          </a:r>
          <a:endParaRPr lang="en-US" sz="3500" kern="1200" dirty="0"/>
        </a:p>
      </dsp:txBody>
      <dsp:txXfrm>
        <a:off x="4594446" y="4572483"/>
        <a:ext cx="1841171" cy="1064205"/>
      </dsp:txXfrm>
    </dsp:sp>
    <dsp:sp modelId="{AA0519AA-406E-4960-8F66-5E18A72855F5}">
      <dsp:nvSpPr>
        <dsp:cNvPr id="0" name=""/>
        <dsp:cNvSpPr/>
      </dsp:nvSpPr>
      <dsp:spPr>
        <a:xfrm rot="7166379">
          <a:off x="3347658" y="4310441"/>
          <a:ext cx="867201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867201" y="0"/>
              </a:lnTo>
            </a:path>
          </a:pathLst>
        </a:custGeom>
        <a:noFill/>
        <a:ln w="11429" cap="flat" cmpd="sng" algn="ctr">
          <a:solidFill>
            <a:schemeClr val="accent6">
              <a:lumMod val="7500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9A7451C-066E-40C0-9D21-19CB4745609B}">
      <dsp:nvSpPr>
        <dsp:cNvPr id="0" name=""/>
        <dsp:cNvSpPr/>
      </dsp:nvSpPr>
      <dsp:spPr>
        <a:xfrm>
          <a:off x="2518827" y="4688052"/>
          <a:ext cx="1433025" cy="117934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0" tIns="88900" rIns="88900" bIns="8890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smtClean="0"/>
            <a:t>ADN</a:t>
          </a:r>
          <a:endParaRPr lang="en-US" sz="3500" kern="1200" dirty="0"/>
        </a:p>
      </dsp:txBody>
      <dsp:txXfrm>
        <a:off x="2576398" y="4745623"/>
        <a:ext cx="1317883" cy="1064205"/>
      </dsp:txXfrm>
    </dsp:sp>
    <dsp:sp modelId="{4AC2E21B-BF3D-4A61-A3B2-F23166D5ADFF}">
      <dsp:nvSpPr>
        <dsp:cNvPr id="0" name=""/>
        <dsp:cNvSpPr/>
      </dsp:nvSpPr>
      <dsp:spPr>
        <a:xfrm rot="10290888">
          <a:off x="2606311" y="3277090"/>
          <a:ext cx="761655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61655" y="0"/>
              </a:lnTo>
            </a:path>
          </a:pathLst>
        </a:custGeom>
        <a:noFill/>
        <a:ln w="11429" cap="flat" cmpd="sng" algn="ctr">
          <a:solidFill>
            <a:schemeClr val="accent6">
              <a:lumMod val="7500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C24D2D1-B228-4AAA-9CC4-37F23F127B91}">
      <dsp:nvSpPr>
        <dsp:cNvPr id="0" name=""/>
        <dsp:cNvSpPr/>
      </dsp:nvSpPr>
      <dsp:spPr>
        <a:xfrm>
          <a:off x="158203" y="2687467"/>
          <a:ext cx="2452276" cy="165747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040" tIns="66040" rIns="66040" bIns="6604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Accountability Charter</a:t>
          </a:r>
          <a:endParaRPr lang="en-US" sz="2600" kern="1200" dirty="0"/>
        </a:p>
      </dsp:txBody>
      <dsp:txXfrm>
        <a:off x="239114" y="2768378"/>
        <a:ext cx="2290454" cy="1495656"/>
      </dsp:txXfrm>
    </dsp:sp>
    <dsp:sp modelId="{6579BAD3-D250-4159-BA45-5FDF2F453E91}">
      <dsp:nvSpPr>
        <dsp:cNvPr id="0" name=""/>
        <dsp:cNvSpPr/>
      </dsp:nvSpPr>
      <dsp:spPr>
        <a:xfrm rot="12703978">
          <a:off x="2663075" y="2156427"/>
          <a:ext cx="757329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57329" y="0"/>
              </a:lnTo>
            </a:path>
          </a:pathLst>
        </a:custGeom>
        <a:noFill/>
        <a:ln w="11429" cap="flat" cmpd="sng" algn="ctr">
          <a:solidFill>
            <a:schemeClr val="accent6">
              <a:lumMod val="7500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8CCC49-A811-4AA4-A8A8-FAC6D4EDB581}">
      <dsp:nvSpPr>
        <dsp:cNvPr id="0" name=""/>
        <dsp:cNvSpPr/>
      </dsp:nvSpPr>
      <dsp:spPr>
        <a:xfrm>
          <a:off x="1028427" y="844647"/>
          <a:ext cx="1691254" cy="117934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0" tIns="88900" rIns="88900" bIns="8890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smtClean="0"/>
            <a:t>Others</a:t>
          </a:r>
          <a:endParaRPr lang="en-US" sz="3500" kern="1200" dirty="0"/>
        </a:p>
      </dsp:txBody>
      <dsp:txXfrm>
        <a:off x="1085998" y="902218"/>
        <a:ext cx="1576112" cy="106420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AA623F-82F4-4861-8BF9-D8069361A9E1}" type="datetimeFigureOut">
              <a:rPr lang="en-US" smtClean="0"/>
              <a:pPr/>
              <a:t>11/13/2017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B686EC-E94B-4874-9ABC-58678B16EE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853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dirty="0"/>
              <a:t>Bonds: Links to people based on a sense of common identity (“people like us”) – such as family, close friends and people who share our culture or ethnicity.</a:t>
            </a:r>
          </a:p>
          <a:p>
            <a:r>
              <a:rPr lang="en-US" dirty="0"/>
              <a:t>Bridges: Links that stretch beyond a shared sense of identity, for example to distant friends, colleagues and associates.</a:t>
            </a:r>
          </a:p>
          <a:p>
            <a:r>
              <a:rPr lang="en-US" dirty="0"/>
              <a:t>Linkages: Links to people or groups further up or lower down the social ladder.</a:t>
            </a:r>
            <a:endParaRPr 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B686EC-E94B-4874-9ABC-58678B16EEA2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en-US" dirty="0" smtClean="0"/>
              <a:t>Networking</a:t>
            </a:r>
            <a:r>
              <a:rPr lang="en-US" baseline="0" dirty="0" smtClean="0"/>
              <a:t> and sharing information (Database, BMM, AGM, Directories…etc)</a:t>
            </a:r>
          </a:p>
          <a:p>
            <a:pPr marL="228600" indent="-228600">
              <a:buAutoNum type="arabicPeriod"/>
            </a:pPr>
            <a:r>
              <a:rPr lang="en-US" baseline="0" dirty="0" smtClean="0"/>
              <a:t>A share voice of international and local NGOs (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B686EC-E94B-4874-9ABC-58678B16EEA2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4523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en-US" sz="1000" dirty="0" smtClean="0">
                <a:latin typeface="Lucida Sans" pitchFamily="34" charset="0"/>
                <a:cs typeface="Lucida Sans Unicode" pitchFamily="34" charset="0"/>
              </a:rPr>
              <a:t>National Level: Strategic dialogue with DPs, Gov't and NGOs sector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v"/>
            </a:pPr>
            <a:r>
              <a:rPr lang="en-US" sz="1000" dirty="0" smtClean="0">
                <a:latin typeface="Lucida Sans" pitchFamily="34" charset="0"/>
              </a:rPr>
              <a:t>Technical Working Group (D&amp;D, PPR, Partnership and Harmonization)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v"/>
            </a:pPr>
            <a:r>
              <a:rPr lang="en-US" sz="1000" dirty="0" smtClean="0">
                <a:latin typeface="Lucida Sans" pitchFamily="34" charset="0"/>
              </a:rPr>
              <a:t>Implementation of Social Accountability Framework (Deputy Steering Committee)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v"/>
            </a:pPr>
            <a:r>
              <a:rPr lang="en-US" sz="1000" dirty="0" smtClean="0">
                <a:latin typeface="Lucida Sans" pitchFamily="34" charset="0"/>
              </a:rPr>
              <a:t>Joint Monitoring Indicator (NSDP…)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en-US" sz="1000" dirty="0" smtClean="0">
                <a:latin typeface="Lucida Sans" pitchFamily="34" charset="0"/>
                <a:cs typeface="Lucida Sans Unicode" pitchFamily="34" charset="0"/>
              </a:rPr>
              <a:t>International Level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v"/>
            </a:pPr>
            <a:r>
              <a:rPr lang="en-US" sz="1000" dirty="0" smtClean="0">
                <a:latin typeface="Lucida Sans" pitchFamily="34" charset="0"/>
              </a:rPr>
              <a:t>Asian Democracy Networks (ADN)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v"/>
            </a:pPr>
            <a:r>
              <a:rPr lang="en-US" sz="1000" dirty="0" smtClean="0">
                <a:latin typeface="Lucida Sans" pitchFamily="34" charset="0"/>
              </a:rPr>
              <a:t>Asian Development Alliance (ADA)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v"/>
            </a:pPr>
            <a:r>
              <a:rPr lang="en-US" sz="1000" dirty="0" smtClean="0">
                <a:latin typeface="Lucida Sans" pitchFamily="34" charset="0"/>
              </a:rPr>
              <a:t>CIVICUS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v"/>
            </a:pPr>
            <a:r>
              <a:rPr lang="en-US" sz="1000" dirty="0" smtClean="0">
                <a:latin typeface="Lucida Sans" pitchFamily="34" charset="0"/>
              </a:rPr>
              <a:t>International Federation for NGO Platform (IFP)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v"/>
            </a:pPr>
            <a:r>
              <a:rPr lang="en-US" sz="1000" dirty="0" smtClean="0">
                <a:latin typeface="Lucida Sans" pitchFamily="34" charset="0"/>
              </a:rPr>
              <a:t>Global Call to Action Against Poverty (GCAP)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B686EC-E94B-4874-9ABC-58678B16EEA2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8166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B25A7E-AF4A-4972-9BD3-957981D77B2A}" type="datetimeFigureOut">
              <a:rPr lang="en-US"/>
              <a:pPr>
                <a:defRPr/>
              </a:pPr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8D6728-4CBB-4ABE-B6E5-EAD9D5034E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defRPr/>
            </a:lvl1pPr>
            <a:lvl2pPr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defRPr/>
            </a:lvl2pPr>
            <a:lvl3pPr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defRPr/>
            </a:lvl3pPr>
            <a:lvl4pPr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defRPr/>
            </a:lvl4pPr>
            <a:lvl5pPr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ECC5D-58A4-4C19-B4A5-9FBF5F2E613C}" type="datetimeFigureOut">
              <a:rPr lang="en-US"/>
              <a:pPr>
                <a:defRPr/>
              </a:pPr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1CA0B3-691B-404E-BD41-3A3CAA1F53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40B46B-DAB0-47FD-8D7E-19D7FAA61077}" type="datetimeFigureOut">
              <a:rPr lang="en-US"/>
              <a:pPr>
                <a:defRPr/>
              </a:pPr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330E82-3BDB-4123-979A-8CBAF5EDBE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219D90-A80A-4CB9-AAD6-E24EF00285A0}" type="datetimeFigureOut">
              <a:rPr lang="en-US"/>
              <a:pPr>
                <a:defRPr/>
              </a:pPr>
              <a:t>11/13/2017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D7C6EF-F505-4640-8218-BFDD2AA1D8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B3A73E-09EE-4484-9D5D-E4557892B3B3}" type="datetimeFigureOut">
              <a:rPr lang="en-US"/>
              <a:pPr>
                <a:defRPr/>
              </a:pPr>
              <a:t>11/13/2017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00FD27-26FA-4478-8884-FB3BD180E5C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4FF4BC-AB3C-473B-A6A5-4E4E782C9A84}" type="datetimeFigureOut">
              <a:rPr lang="en-US"/>
              <a:pPr>
                <a:defRPr/>
              </a:pPr>
              <a:t>11/13/2017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CEBBE8-F3FD-4127-863C-A05D81ED3BF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D55E86-E539-484F-A509-E136D08833DA}" type="datetimeFigureOut">
              <a:rPr lang="en-US"/>
              <a:pPr>
                <a:defRPr/>
              </a:pPr>
              <a:t>11/13/2017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3829C0-1C4F-43AD-B967-10AE57AB4D3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7AC5B9-9907-42B0-B8CB-C00CADB07D04}" type="datetimeFigureOut">
              <a:rPr lang="en-US"/>
              <a:pPr>
                <a:defRPr/>
              </a:pPr>
              <a:t>11/13/2017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CA0720-D4E5-414C-828C-5559082B16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676A23-55DD-421E-9AED-BFDEADF82E5F}" type="datetimeFigureOut">
              <a:rPr lang="en-US"/>
              <a:pPr>
                <a:defRPr/>
              </a:pPr>
              <a:t>11/13/2017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015F5E-6F1B-4CDF-9246-75AAB8BBD2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25B717-6984-43D1-B3D2-4ED345FB5223}" type="datetimeFigureOut">
              <a:rPr lang="en-US"/>
              <a:pPr>
                <a:defRPr/>
              </a:pPr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F5EEAC-0D30-4C2D-9B73-3364CD4B873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23A605-0FE5-4ED6-8648-7CEBF028F383}" type="datetimeFigureOut">
              <a:rPr lang="en-US"/>
              <a:pPr>
                <a:defRPr/>
              </a:pPr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681A3F-98EE-4B58-B640-F68DED5C51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4411F1F-2B06-4D4D-878B-AD76469C1D99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1FC9CE79-A16A-410B-A665-9DFBB91921C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479028D-3E32-4893-8C28-AD6A840FA721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pPr>
              <a:defRPr/>
            </a:pPr>
            <a:fld id="{93C74CC0-EA4B-41F2-ADF9-FC21B5F6EB6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C294DFD-1A3A-4EB8-AE15-FF8B30B54EFC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28B73D09-147A-4E37-8AA2-06AD6D15C9C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pPr>
              <a:defRPr/>
            </a:pPr>
            <a:fld id="{2F07DDE8-D123-402A-9BA6-9BA639B4AA3A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22B40D-2015-490B-9652-FD0675902D4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H="1" flipV="1">
            <a:off x="4526280" y="1905000"/>
            <a:ext cx="45719" cy="4724400"/>
          </a:xfrm>
          <a:prstGeom prst="line">
            <a:avLst/>
          </a:prstGeom>
          <a:noFill/>
          <a:ln w="9525" cap="flat" cmpd="sng" algn="ctr">
            <a:solidFill>
              <a:srgbClr val="0C9716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143000"/>
            <a:ext cx="8833104" cy="685800"/>
          </a:xfrm>
          <a:prstGeom prst="rect">
            <a:avLst/>
          </a:prstGeom>
          <a:solidFill>
            <a:srgbClr val="0C9716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553200"/>
            <a:ext cx="8833104" cy="149352"/>
          </a:xfrm>
          <a:prstGeom prst="rect">
            <a:avLst/>
          </a:prstGeom>
          <a:solidFill>
            <a:srgbClr val="0C9716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143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dirty="0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143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dirty="0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09A063-53E6-4E30-B343-9CD6B2970FFD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1430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rgbClr val="0C9716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057400"/>
            <a:ext cx="4041648" cy="4343400"/>
          </a:xfrm>
        </p:spPr>
        <p:txBody>
          <a:bodyPr/>
          <a:lstStyle/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057400"/>
            <a:ext cx="4038600" cy="4343400"/>
          </a:xfrm>
        </p:spPr>
        <p:txBody>
          <a:bodyPr/>
          <a:lstStyle/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4267200" y="8382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9144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2E6756-4375-4872-B21C-B12154E54AB1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pPr>
              <a:defRPr/>
            </a:pPr>
            <a:fld id="{E32A89F9-DD0F-49C1-B71B-87847BD58DB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94BA831-3E44-4BA8-99B9-3601FE25CC33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E227F372-ABBF-408C-8CC3-DB1D68ED7A4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1F906ED3-3B60-4739-9690-0B356749A6F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04621E3-8492-4C66-A816-98327A29C51C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pPr>
              <a:defRPr/>
            </a:pPr>
            <a:fld id="{35953D84-255C-4460-B987-5D8031CD910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pPr>
              <a:defRPr/>
            </a:pPr>
            <a:fld id="{40DE3D7A-E98F-4562-8575-CA1C7C1703BF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80137F-98EA-4B87-B15D-2B8C3C270360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A3765E-62E8-42DD-8305-46C6D42C5EF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pPr>
              <a:defRPr/>
            </a:pPr>
            <a:fld id="{64D031BA-D8F0-4C61-A5DF-FCB13F71C2E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03B7F80-0F35-4338-92F8-86F02C15C6E4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4411F1F-2B06-4D4D-878B-AD76469C1D99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1FC9CE79-A16A-410B-A665-9DFBB91921CF}" type="slidenum">
              <a:rPr lang="en-US" smtClean="0">
                <a:solidFill>
                  <a:srgbClr val="8CADA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51062114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479028D-3E32-4893-8C28-AD6A840FA721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pPr>
              <a:defRPr/>
            </a:pPr>
            <a:fld id="{93C74CC0-EA4B-41F2-ADF9-FC21B5F6EB6C}" type="slidenum">
              <a:rPr lang="en-US" smtClean="0">
                <a:solidFill>
                  <a:srgbClr val="8CADA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7646541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C294DFD-1A3A-4EB8-AE15-FF8B30B54EFC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28B73D09-147A-4E37-8AA2-06AD6D15C9CD}" type="slidenum">
              <a:rPr lang="en-US" smtClean="0">
                <a:solidFill>
                  <a:srgbClr val="8CADA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7120681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pPr>
              <a:defRPr/>
            </a:pPr>
            <a:fld id="{2F07DDE8-D123-402A-9BA6-9BA639B4AA3A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22B40D-2015-490B-9652-FD0675902D4F}" type="slidenum">
              <a:rPr lang="en-US" smtClean="0">
                <a:solidFill>
                  <a:srgbClr val="8CADA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56443627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H="1" flipV="1">
            <a:off x="4526280" y="1905000"/>
            <a:ext cx="45719" cy="4724400"/>
          </a:xfrm>
          <a:prstGeom prst="line">
            <a:avLst/>
          </a:prstGeom>
          <a:noFill/>
          <a:ln w="9525" cap="flat" cmpd="sng" algn="ctr">
            <a:solidFill>
              <a:srgbClr val="0C9716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52400" y="1143000"/>
            <a:ext cx="8833104" cy="685800"/>
          </a:xfrm>
          <a:prstGeom prst="rect">
            <a:avLst/>
          </a:prstGeom>
          <a:solidFill>
            <a:srgbClr val="0C9716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553200"/>
            <a:ext cx="8833104" cy="149352"/>
          </a:xfrm>
          <a:prstGeom prst="rect">
            <a:avLst/>
          </a:prstGeom>
          <a:solidFill>
            <a:srgbClr val="0C9716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143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dirty="0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143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dirty="0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09A063-53E6-4E30-B343-9CD6B2970FFD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1430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rgbClr val="0C9716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057400"/>
            <a:ext cx="4041648" cy="4343400"/>
          </a:xfrm>
        </p:spPr>
        <p:txBody>
          <a:bodyPr/>
          <a:lstStyle/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057400"/>
            <a:ext cx="4038600" cy="4343400"/>
          </a:xfrm>
        </p:spPr>
        <p:txBody>
          <a:bodyPr/>
          <a:lstStyle/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4267200" y="8382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7" name="Oval 26"/>
          <p:cNvSpPr/>
          <p:nvPr/>
        </p:nvSpPr>
        <p:spPr>
          <a:xfrm>
            <a:off x="4361688" y="9144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8494280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2E6756-4375-4872-B21C-B12154E54AB1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pPr>
              <a:defRPr/>
            </a:pPr>
            <a:fld id="{E32A89F9-DD0F-49C1-B71B-87847BD58DB6}" type="slidenum">
              <a:rPr lang="en-US" smtClean="0">
                <a:solidFill>
                  <a:srgbClr val="8CADA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936131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94BA831-3E44-4BA8-99B9-3601FE25CC33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E227F372-ABBF-408C-8CC3-DB1D68ED7A4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675399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1F906ED3-3B60-4739-9690-0B356749A6F3}" type="slidenum">
              <a:rPr lang="en-US" smtClean="0">
                <a:solidFill>
                  <a:srgbClr val="8CADA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04621E3-8492-4C66-A816-98327A29C51C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8526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pPr>
              <a:defRPr/>
            </a:pPr>
            <a:fld id="{35953D84-255C-4460-B987-5D8031CD910E}" type="slidenum">
              <a:rPr lang="en-US" smtClean="0">
                <a:solidFill>
                  <a:srgbClr val="8CADA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pPr>
              <a:defRPr/>
            </a:pPr>
            <a:fld id="{40DE3D7A-E98F-4562-8575-CA1C7C1703BF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179469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80137F-98EA-4B87-B15D-2B8C3C270360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A3765E-62E8-42DD-8305-46C6D42C5EF9}" type="slidenum">
              <a:rPr lang="en-US" smtClean="0">
                <a:solidFill>
                  <a:srgbClr val="8CADA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545025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pPr>
              <a:defRPr/>
            </a:pPr>
            <a:fld id="{64D031BA-D8F0-4C61-A5DF-FCB13F71C2EE}" type="slidenum">
              <a:rPr lang="en-US" smtClean="0">
                <a:solidFill>
                  <a:srgbClr val="8CADAE">
                    <a:shade val="75000"/>
                  </a:srgbClr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03B7F80-0F35-4338-92F8-86F02C15C6E4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0374423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CE25B0F-8811-4977-ABD6-1D50DE974EEF}" type="datetimeFigureOut">
              <a:rPr lang="en-US"/>
              <a:pPr>
                <a:defRPr/>
              </a:pPr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9C14D6B-76FC-42A9-BB23-F1A0E116848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</p:sldLayoutIdLst>
  <p:transition spd="slow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39C6AAED-DDFE-4E45-A0FF-0EA3F11A421B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41898977-7BC0-45EC-82F6-8F24F047F69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  <p:sldLayoutId id="2147483771" r:id="rId2"/>
    <p:sldLayoutId id="2147483772" r:id="rId3"/>
    <p:sldLayoutId id="2147483773" r:id="rId4"/>
    <p:sldLayoutId id="2147483774" r:id="rId5"/>
    <p:sldLayoutId id="2147483775" r:id="rId6"/>
    <p:sldLayoutId id="2147483776" r:id="rId7"/>
    <p:sldLayoutId id="2147483777" r:id="rId8"/>
    <p:sldLayoutId id="2147483778" r:id="rId9"/>
    <p:sldLayoutId id="2147483779" r:id="rId10"/>
    <p:sldLayoutId id="2147483780" r:id="rId11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9C6AAED-DDFE-4E45-A0FF-0EA3F11A421B}" type="datetimeFigureOut">
              <a:rPr lang="en-US" smtClean="0"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11/13/2017</a:t>
            </a:fld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1898977-7BC0-45EC-82F6-8F24F047F69C}" type="slidenum">
              <a:rPr lang="en-US" smtClean="0">
                <a:solidFill>
                  <a:srgbClr val="8CADAE">
                    <a:shade val="75000"/>
                  </a:srgbClr>
                </a:solidFill>
                <a:latin typeface="Arial" pitchFamily="34" charset="0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8CADAE">
                  <a:shade val="75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43683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2" r:id="rId1"/>
    <p:sldLayoutId id="2147483843" r:id="rId2"/>
    <p:sldLayoutId id="2147483844" r:id="rId3"/>
    <p:sldLayoutId id="2147483845" r:id="rId4"/>
    <p:sldLayoutId id="2147483846" r:id="rId5"/>
    <p:sldLayoutId id="2147483847" r:id="rId6"/>
    <p:sldLayoutId id="2147483848" r:id="rId7"/>
    <p:sldLayoutId id="2147483849" r:id="rId8"/>
    <p:sldLayoutId id="2147483850" r:id="rId9"/>
    <p:sldLayoutId id="2147483851" r:id="rId10"/>
    <p:sldLayoutId id="2147483852" r:id="rId11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oecd.org/insights/37966934.pdf" TargetMode="Externa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Relationship Id="rId9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jp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3.jpg"/><Relationship Id="rId5" Type="http://schemas.openxmlformats.org/officeDocument/2006/relationships/image" Target="../media/image22.jpg"/><Relationship Id="rId4" Type="http://schemas.openxmlformats.org/officeDocument/2006/relationships/image" Target="../media/image21.png"/><Relationship Id="rId9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dirty="0" smtClean="0"/>
          </a:p>
        </p:txBody>
      </p:sp>
      <p:pic>
        <p:nvPicPr>
          <p:cNvPr id="48132" name="Picture 40" descr="newlogoccc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5810250"/>
            <a:ext cx="1257300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3" name="TextBox 3"/>
          <p:cNvSpPr txBox="1">
            <a:spLocks noChangeArrowheads="1"/>
          </p:cNvSpPr>
          <p:nvPr/>
        </p:nvSpPr>
        <p:spPr bwMode="auto">
          <a:xfrm>
            <a:off x="0" y="5867400"/>
            <a:ext cx="9144000" cy="502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en-US" sz="1600" b="1" baseline="30000" dirty="0">
              <a:solidFill>
                <a:srgbClr val="0000CC"/>
              </a:solidFill>
              <a:latin typeface="+mj-lt"/>
            </a:endParaRPr>
          </a:p>
          <a:p>
            <a:pPr algn="ctr"/>
            <a:r>
              <a:rPr lang="en-US" sz="1600" b="1" dirty="0">
                <a:solidFill>
                  <a:srgbClr val="0000CC"/>
                </a:solidFill>
                <a:latin typeface="+mj-lt"/>
              </a:rPr>
              <a:t>Vision:  </a:t>
            </a:r>
            <a:r>
              <a:rPr lang="en-US" sz="1600" dirty="0" smtClean="0">
                <a:solidFill>
                  <a:srgbClr val="0000CC"/>
                </a:solidFill>
                <a:latin typeface="+mj-lt"/>
              </a:rPr>
              <a:t>Sustainable development for Cambodia</a:t>
            </a:r>
            <a:endParaRPr lang="en-US" sz="1600" dirty="0">
              <a:solidFill>
                <a:srgbClr val="0000CC"/>
              </a:solidFill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5791200"/>
            <a:ext cx="9144000" cy="762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600" dirty="0">
              <a:solidFill>
                <a:srgbClr val="0033CC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600" dirty="0">
              <a:solidFill>
                <a:srgbClr val="0033CC"/>
              </a:solidFill>
            </a:endParaRPr>
          </a:p>
        </p:txBody>
      </p:sp>
      <p:pic>
        <p:nvPicPr>
          <p:cNvPr id="48135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038" y="5874686"/>
            <a:ext cx="1184275" cy="610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6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020906" y="5807075"/>
            <a:ext cx="1103187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741363"/>
            <a:ext cx="9144000" cy="4821236"/>
          </a:xfrm>
          <a:solidFill>
            <a:srgbClr val="0000CC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algn="ctr" eaLnBrk="1" hangingPunct="1">
              <a:spcBef>
                <a:spcPct val="0"/>
              </a:spcBef>
              <a:buClr>
                <a:schemeClr val="accent3"/>
              </a:buClr>
              <a:buNone/>
              <a:defRPr/>
            </a:pPr>
            <a:endParaRPr lang="en-US" sz="2800" b="1" dirty="0" smtClean="0">
              <a:solidFill>
                <a:schemeClr val="bg1"/>
              </a:solidFill>
              <a:latin typeface="Lucida Sans Unicode" pitchFamily="34" charset="0"/>
              <a:ea typeface="Verdana" pitchFamily="34" charset="0"/>
              <a:cs typeface="Lucida Sans Unicode" pitchFamily="34" charset="0"/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Clr>
                <a:schemeClr val="accent3"/>
              </a:buClr>
              <a:buNone/>
              <a:defRPr/>
            </a:pPr>
            <a:r>
              <a:rPr lang="en-US" sz="2400" dirty="0" err="1" smtClean="0">
                <a:solidFill>
                  <a:schemeClr val="bg1"/>
                </a:solidFill>
                <a:latin typeface="Khmer OS Muol Light" pitchFamily="2" charset="0"/>
                <a:ea typeface="Verdana" pitchFamily="34" charset="0"/>
                <a:cs typeface="Khmer OS Muol Light" pitchFamily="2" charset="0"/>
              </a:rPr>
              <a:t>គណៈកម្មាធិការសហប្រតិ្តបត្តិការដើម្បីកម្ពុជា</a:t>
            </a:r>
            <a:r>
              <a:rPr lang="en-US" sz="2400" dirty="0" smtClean="0">
                <a:solidFill>
                  <a:schemeClr val="bg1"/>
                </a:solidFill>
                <a:latin typeface="Khmer OS Muol Light" pitchFamily="2" charset="0"/>
                <a:ea typeface="Verdana" pitchFamily="34" charset="0"/>
                <a:cs typeface="Khmer OS Muol Light" pitchFamily="2" charset="0"/>
              </a:rPr>
              <a:t> (</a:t>
            </a:r>
            <a:r>
              <a:rPr lang="en-US" sz="2400" dirty="0" err="1" smtClean="0">
                <a:solidFill>
                  <a:schemeClr val="bg1"/>
                </a:solidFill>
                <a:latin typeface="Khmer OS Muol Light" pitchFamily="2" charset="0"/>
                <a:ea typeface="Verdana" pitchFamily="34" charset="0"/>
                <a:cs typeface="Khmer OS Muol Light" pitchFamily="2" charset="0"/>
              </a:rPr>
              <a:t>គសក</a:t>
            </a:r>
            <a:r>
              <a:rPr lang="en-US" sz="2400" dirty="0" smtClean="0">
                <a:solidFill>
                  <a:schemeClr val="bg1"/>
                </a:solidFill>
                <a:latin typeface="Khmer OS Muol Light" pitchFamily="2" charset="0"/>
                <a:ea typeface="Verdana" pitchFamily="34" charset="0"/>
                <a:cs typeface="Khmer OS Muol Light" pitchFamily="2" charset="0"/>
              </a:rPr>
              <a:t>)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Clr>
                <a:schemeClr val="accent3"/>
              </a:buClr>
              <a:buNone/>
              <a:defRPr/>
            </a:pPr>
            <a:r>
              <a:rPr lang="en-US" sz="2400" b="1" dirty="0" smtClean="0">
                <a:solidFill>
                  <a:schemeClr val="bg1"/>
                </a:solidFill>
                <a:latin typeface="Lucida Sans Unicode" pitchFamily="34" charset="0"/>
                <a:ea typeface="Verdana" pitchFamily="34" charset="0"/>
                <a:cs typeface="Lucida Sans Unicode" pitchFamily="34" charset="0"/>
              </a:rPr>
              <a:t>Cooperation Committee for Cambodia (CCC)</a:t>
            </a:r>
          </a:p>
          <a:p>
            <a:pPr algn="ctr" eaLnBrk="1" hangingPunct="1">
              <a:spcBef>
                <a:spcPct val="0"/>
              </a:spcBef>
              <a:buClr>
                <a:schemeClr val="accent3"/>
              </a:buClr>
              <a:buNone/>
              <a:defRPr/>
            </a:pPr>
            <a:endParaRPr lang="en-US" sz="2800" b="1" dirty="0" smtClean="0">
              <a:solidFill>
                <a:schemeClr val="bg1"/>
              </a:solidFill>
              <a:latin typeface="Lucida Sans Unicode" pitchFamily="34" charset="0"/>
              <a:ea typeface="Verdana" pitchFamily="34" charset="0"/>
              <a:cs typeface="Lucida Sans Unicode" pitchFamily="34" charset="0"/>
            </a:endParaRPr>
          </a:p>
          <a:p>
            <a:pPr algn="ctr" eaLnBrk="1" hangingPunct="1">
              <a:spcBef>
                <a:spcPct val="0"/>
              </a:spcBef>
              <a:buClr>
                <a:schemeClr val="accent3"/>
              </a:buClr>
              <a:buNone/>
              <a:defRPr/>
            </a:pPr>
            <a:endParaRPr lang="en-US" sz="2800" b="1" dirty="0" smtClean="0">
              <a:solidFill>
                <a:schemeClr val="bg1"/>
              </a:solidFill>
              <a:latin typeface="Lucida Sans Unicode" pitchFamily="34" charset="0"/>
              <a:ea typeface="Verdana" pitchFamily="34" charset="0"/>
              <a:cs typeface="Lucida Sans Unicode" pitchFamily="34" charset="0"/>
            </a:endParaRPr>
          </a:p>
          <a:p>
            <a:pPr algn="ctr" eaLnBrk="1" hangingPunct="1">
              <a:spcBef>
                <a:spcPct val="0"/>
              </a:spcBef>
              <a:buClr>
                <a:schemeClr val="accent3"/>
              </a:buClr>
              <a:buFontTx/>
              <a:buNone/>
              <a:defRPr/>
            </a:pPr>
            <a:endParaRPr lang="en-US" sz="1800" b="1" dirty="0" smtClean="0">
              <a:solidFill>
                <a:schemeClr val="bg1"/>
              </a:solidFill>
              <a:latin typeface="Lucida Sans Unicode" pitchFamily="34" charset="0"/>
              <a:ea typeface="Verdana" pitchFamily="34" charset="0"/>
              <a:cs typeface="Lucida Sans Unicode" pitchFamily="34" charset="0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 bwMode="auto">
          <a:xfrm>
            <a:off x="0" y="5562599"/>
            <a:ext cx="9144000" cy="188913"/>
          </a:xfrm>
          <a:prstGeom prst="rect">
            <a:avLst/>
          </a:prstGeom>
          <a:solidFill>
            <a:srgbClr val="00990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25000" lnSpcReduction="20000"/>
          </a:bodyPr>
          <a:lstStyle/>
          <a:p>
            <a:pPr marL="342900" indent="-34290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3600" b="1" dirty="0">
              <a:solidFill>
                <a:schemeClr val="bg1"/>
              </a:solidFill>
              <a:latin typeface="Lucida Sans Unicode" pitchFamily="34" charset="0"/>
              <a:ea typeface="Verdana" pitchFamily="34" charset="0"/>
              <a:cs typeface="Lucida Sans Unicode" pitchFamily="34" charset="0"/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 bwMode="auto">
          <a:xfrm>
            <a:off x="0" y="-20638"/>
            <a:ext cx="9144000" cy="762001"/>
          </a:xfrm>
          <a:prstGeom prst="rect">
            <a:avLst/>
          </a:prstGeom>
          <a:solidFill>
            <a:srgbClr val="00990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marL="342900" indent="-342900"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3600" b="1" dirty="0">
              <a:solidFill>
                <a:schemeClr val="bg1"/>
              </a:solidFill>
              <a:latin typeface="Lucida Sans Unicode" pitchFamily="34" charset="0"/>
              <a:ea typeface="Verdana" pitchFamily="34" charset="0"/>
              <a:cs typeface="Lucida Sans Unicode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km-KH" dirty="0" smtClean="0">
                <a:latin typeface="Khmer OS Muol Light" pitchFamily="2" charset="0"/>
                <a:cs typeface="Khmer OS Muol Light" pitchFamily="2" charset="0"/>
              </a:rPr>
              <a:t>ហេតុអ្វីយើងចាំបាច់ចូលរួមជាបណ្តាញ?</a:t>
            </a:r>
            <a:endParaRPr lang="km-KH" dirty="0">
              <a:latin typeface="Khmer OS Muol Light" pitchFamily="2" charset="0"/>
              <a:cs typeface="Khmer OS Muol Light" pitchFamily="2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2590800"/>
            <a:ext cx="2152650" cy="2120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9871484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Content Placeholder 2"/>
          <p:cNvSpPr txBox="1">
            <a:spLocks/>
          </p:cNvSpPr>
          <p:nvPr/>
        </p:nvSpPr>
        <p:spPr bwMode="auto">
          <a:xfrm>
            <a:off x="0" y="0"/>
            <a:ext cx="9144000" cy="990600"/>
          </a:xfrm>
          <a:prstGeom prst="rect">
            <a:avLst/>
          </a:prstGeom>
          <a:solidFill>
            <a:srgbClr val="0C971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km-KH" sz="2400" dirty="0" smtClean="0">
                <a:solidFill>
                  <a:srgbClr val="FFFFFF"/>
                </a:solidFill>
                <a:latin typeface="Khmer OS Muol Light" pitchFamily="2" charset="0"/>
                <a:ea typeface="MS PGothic" pitchFamily="34" charset="-128"/>
                <a:cs typeface="Khmer OS Muol Light" pitchFamily="2" charset="0"/>
              </a:rPr>
              <a:t>ការចងក្រងជាសមាជិករបស់ </a:t>
            </a:r>
            <a:r>
              <a:rPr lang="en-US" sz="2400" dirty="0" smtClean="0">
                <a:solidFill>
                  <a:srgbClr val="FFFFFF"/>
                </a:solidFill>
                <a:latin typeface="Khmer OS Muol Light" pitchFamily="2" charset="0"/>
                <a:ea typeface="MS PGothic" pitchFamily="34" charset="-128"/>
                <a:cs typeface="Khmer OS Muol Light" pitchFamily="2" charset="0"/>
              </a:rPr>
              <a:t>CCC </a:t>
            </a:r>
            <a:endParaRPr lang="en-US" sz="2400" dirty="0">
              <a:solidFill>
                <a:srgbClr val="FFFFFF"/>
              </a:solidFill>
              <a:latin typeface="Khmer OS Muol Light" pitchFamily="2" charset="0"/>
              <a:ea typeface="MS PGothic" pitchFamily="34" charset="-128"/>
              <a:cs typeface="Khmer OS Muol Light" pitchFamily="2" charset="0"/>
            </a:endParaRPr>
          </a:p>
        </p:txBody>
      </p:sp>
      <p:sp>
        <p:nvSpPr>
          <p:cNvPr id="6" name="Content Placeholder 1"/>
          <p:cNvSpPr>
            <a:spLocks noGrp="1"/>
          </p:cNvSpPr>
          <p:nvPr>
            <p:ph idx="1"/>
          </p:nvPr>
        </p:nvSpPr>
        <p:spPr>
          <a:xfrm>
            <a:off x="38100" y="1219200"/>
            <a:ext cx="6819900" cy="5029200"/>
          </a:xfrm>
        </p:spPr>
        <p:txBody>
          <a:bodyPr/>
          <a:lstStyle/>
          <a:p>
            <a:pPr marL="342900" indent="-342900"/>
            <a:r>
              <a:rPr lang="km-KH" sz="2400" dirty="0">
                <a:latin typeface="Khmer OS System" pitchFamily="2" charset="0"/>
                <a:cs typeface="Khmer OS System" pitchFamily="2" charset="0"/>
              </a:rPr>
              <a:t>ការរួមរួមគ្នា​(</a:t>
            </a:r>
            <a:r>
              <a:rPr lang="en-US" sz="2400" b="1" dirty="0" smtClean="0">
                <a:latin typeface="Khmer OS System" pitchFamily="2" charset="0"/>
                <a:cs typeface="Khmer OS System" pitchFamily="2" charset="0"/>
              </a:rPr>
              <a:t>Bonding</a:t>
            </a:r>
            <a:r>
              <a:rPr lang="km-KH" sz="2400" dirty="0" smtClean="0">
                <a:latin typeface="Khmer OS System" pitchFamily="2" charset="0"/>
                <a:cs typeface="Khmer OS System" pitchFamily="2" charset="0"/>
              </a:rPr>
              <a:t>)</a:t>
            </a:r>
            <a:r>
              <a:rPr lang="en-US" sz="2400" dirty="0">
                <a:latin typeface="Khmer OS System" pitchFamily="2" charset="0"/>
                <a:cs typeface="Khmer OS System" pitchFamily="2" charset="0"/>
              </a:rPr>
              <a:t>:</a:t>
            </a:r>
            <a:r>
              <a:rPr lang="km-KH" sz="2400" dirty="0">
                <a:latin typeface="Khmer OS System" pitchFamily="2" charset="0"/>
                <a:cs typeface="Khmer OS System" pitchFamily="2" charset="0"/>
              </a:rPr>
              <a:t> ផ្សាភ្ជាប់មនុស្ស ឬស្ថាប័នដែលមានលក្ខណះស្រដៀងគ្នា (</a:t>
            </a:r>
            <a:r>
              <a:rPr lang="en-US" sz="2400" dirty="0">
                <a:latin typeface="Khmer OS System" pitchFamily="2" charset="0"/>
                <a:cs typeface="Khmer OS System" pitchFamily="2" charset="0"/>
              </a:rPr>
              <a:t>common identity</a:t>
            </a:r>
            <a:r>
              <a:rPr lang="km-KH" sz="2400" dirty="0" smtClean="0">
                <a:latin typeface="Khmer OS System" pitchFamily="2" charset="0"/>
                <a:cs typeface="Khmer OS System" pitchFamily="2" charset="0"/>
              </a:rPr>
              <a:t>)</a:t>
            </a:r>
          </a:p>
          <a:p>
            <a:pPr marL="342900" indent="-342900"/>
            <a:endParaRPr lang="km-KH" sz="2400" dirty="0">
              <a:latin typeface="Khmer OS System" pitchFamily="2" charset="0"/>
              <a:cs typeface="Khmer OS System" pitchFamily="2" charset="0"/>
            </a:endParaRPr>
          </a:p>
          <a:p>
            <a:pPr marL="342900" indent="-342900"/>
            <a:r>
              <a:rPr lang="km-KH" sz="2400" dirty="0" smtClean="0">
                <a:latin typeface="Khmer OS System" pitchFamily="2" charset="0"/>
                <a:cs typeface="Khmer OS System" pitchFamily="2" charset="0"/>
              </a:rPr>
              <a:t>ការតភ្ជាប់ (</a:t>
            </a:r>
            <a:r>
              <a:rPr lang="en-US" sz="2400" b="1" dirty="0" smtClean="0">
                <a:latin typeface="Khmer OS System" pitchFamily="2" charset="0"/>
                <a:cs typeface="Khmer OS System" pitchFamily="2" charset="0"/>
              </a:rPr>
              <a:t>Bridging</a:t>
            </a:r>
            <a:r>
              <a:rPr lang="km-KH" sz="2400" dirty="0" smtClean="0">
                <a:latin typeface="Khmer OS System" pitchFamily="2" charset="0"/>
                <a:cs typeface="Khmer OS System" pitchFamily="2" charset="0"/>
              </a:rPr>
              <a:t>)</a:t>
            </a:r>
            <a:r>
              <a:rPr lang="en-US" sz="2400" dirty="0" smtClean="0">
                <a:latin typeface="Khmer OS System" pitchFamily="2" charset="0"/>
                <a:cs typeface="Khmer OS System" pitchFamily="2" charset="0"/>
              </a:rPr>
              <a:t>: </a:t>
            </a:r>
            <a:r>
              <a:rPr lang="km-KH" sz="2400" dirty="0" smtClean="0">
                <a:latin typeface="Khmer OS System" pitchFamily="2" charset="0"/>
                <a:cs typeface="Khmer OS System" pitchFamily="2" charset="0"/>
              </a:rPr>
              <a:t>ការភ្ជាប់ក្រុមមួយ​ទៅក្រុមមួយទៀត</a:t>
            </a:r>
          </a:p>
          <a:p>
            <a:pPr marL="342900" indent="-342900"/>
            <a:endParaRPr lang="km-KH" sz="2400" dirty="0" smtClean="0">
              <a:latin typeface="Khmer OS System" pitchFamily="2" charset="0"/>
              <a:cs typeface="Khmer OS System" pitchFamily="2" charset="0"/>
            </a:endParaRPr>
          </a:p>
          <a:p>
            <a:pPr marL="342900" indent="-342900"/>
            <a:r>
              <a:rPr lang="km-KH" sz="2400" dirty="0" smtClean="0">
                <a:latin typeface="Khmer OS System" pitchFamily="2" charset="0"/>
                <a:cs typeface="Khmer OS System" pitchFamily="2" charset="0"/>
              </a:rPr>
              <a:t>ការផ្សារភ្ជាប់ទំនាក់ទំនង​(</a:t>
            </a:r>
            <a:r>
              <a:rPr lang="en-US" sz="2400" b="1" dirty="0" smtClean="0">
                <a:latin typeface="Khmer OS System" pitchFamily="2" charset="0"/>
                <a:cs typeface="Khmer OS System" pitchFamily="2" charset="0"/>
              </a:rPr>
              <a:t>Linkage</a:t>
            </a:r>
            <a:r>
              <a:rPr lang="km-KH" sz="2400" dirty="0" smtClean="0">
                <a:latin typeface="Khmer OS System" pitchFamily="2" charset="0"/>
                <a:cs typeface="Khmer OS System" pitchFamily="2" charset="0"/>
              </a:rPr>
              <a:t>)</a:t>
            </a:r>
            <a:r>
              <a:rPr lang="en-US" sz="2400" dirty="0" smtClean="0">
                <a:latin typeface="Khmer OS System" pitchFamily="2" charset="0"/>
                <a:cs typeface="Khmer OS System" pitchFamily="2" charset="0"/>
              </a:rPr>
              <a:t>:</a:t>
            </a:r>
            <a:r>
              <a:rPr lang="km-KH" sz="2400" dirty="0" smtClean="0">
                <a:latin typeface="Khmer OS System" pitchFamily="2" charset="0"/>
                <a:cs typeface="Khmer OS System" pitchFamily="2" charset="0"/>
              </a:rPr>
              <a:t> ជាបង្កើនទំនាក់ទំនងពីក្រុមមួយទៅក្រុមមួយទៀតតាមឋានានុក្រម</a:t>
            </a:r>
            <a:endParaRPr lang="en-US" sz="2400" dirty="0">
              <a:latin typeface="Khmer OS System" pitchFamily="2" charset="0"/>
              <a:cs typeface="Khmer OS System" pitchFamily="2" charset="0"/>
            </a:endParaRPr>
          </a:p>
        </p:txBody>
      </p:sp>
      <p:pic>
        <p:nvPicPr>
          <p:cNvPr id="8" name="Picture 2" descr="http://thumbs.dreamstime.com/z/3d-people-progress-bars-teamwork-2799212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0" t="5280" r="7784" b="12594"/>
          <a:stretch/>
        </p:blipFill>
        <p:spPr bwMode="auto">
          <a:xfrm>
            <a:off x="7325721" y="4774324"/>
            <a:ext cx="1818279" cy="1855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Image result for working together picture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4305" y="3183353"/>
            <a:ext cx="1749695" cy="1388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Image result for working together picture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1219200"/>
            <a:ext cx="1676400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8100" y="6490900"/>
            <a:ext cx="6629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Source: Robert Putnam, </a:t>
            </a:r>
            <a:r>
              <a:rPr lang="en-US" sz="1200" dirty="0"/>
              <a:t>social capital</a:t>
            </a:r>
            <a:r>
              <a:rPr lang="en-US" sz="1200" dirty="0" smtClean="0"/>
              <a:t>: </a:t>
            </a:r>
            <a:r>
              <a:rPr lang="en-US" sz="1200" dirty="0" smtClean="0">
                <a:hlinkClick r:id="rId6"/>
              </a:rPr>
              <a:t>https</a:t>
            </a:r>
            <a:r>
              <a:rPr lang="en-US" sz="1200" dirty="0">
                <a:hlinkClick r:id="rId6"/>
              </a:rPr>
              <a:t>://</a:t>
            </a:r>
            <a:r>
              <a:rPr lang="en-US" sz="1200" dirty="0" smtClean="0">
                <a:hlinkClick r:id="rId6"/>
              </a:rPr>
              <a:t>www.oecd.org/insights/37966934.pdf</a:t>
            </a:r>
            <a:r>
              <a:rPr lang="en-US" sz="1200" dirty="0" smtClean="0"/>
              <a:t> </a:t>
            </a:r>
            <a:endParaRPr lang="en-US" sz="12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AB925F-A435-4428-A481-E6B7EDB7D3C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818127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2"/>
          <p:cNvSpPr txBox="1">
            <a:spLocks/>
          </p:cNvSpPr>
          <p:nvPr/>
        </p:nvSpPr>
        <p:spPr bwMode="auto">
          <a:xfrm>
            <a:off x="0" y="0"/>
            <a:ext cx="9144000" cy="762000"/>
          </a:xfrm>
          <a:prstGeom prst="rect">
            <a:avLst/>
          </a:prstGeom>
          <a:solidFill>
            <a:srgbClr val="008000"/>
          </a:solidFill>
          <a:ln w="9525">
            <a:noFill/>
            <a:miter lim="800000"/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m-KH" sz="2400" dirty="0" smtClean="0">
                <a:solidFill>
                  <a:schemeClr val="bg1"/>
                </a:solidFill>
                <a:latin typeface="Khmer OS Muol Light" pitchFamily="2" charset="0"/>
                <a:ea typeface="Verdana" pitchFamily="34" charset="0"/>
                <a:cs typeface="Khmer OS Muol Light" pitchFamily="2" charset="0"/>
              </a:rPr>
              <a:t>ការបង្កើនកិច្ចសហការសម្រាប់សង្គមស៊ីវិល</a:t>
            </a:r>
            <a:endParaRPr kumimoji="0" lang="en-US" sz="240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Khmer OS Muol Light" pitchFamily="2" charset="0"/>
              <a:ea typeface="Verdana" pitchFamily="34" charset="0"/>
              <a:cs typeface="Khmer OS Muol Light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33600" y="6324600"/>
            <a:ext cx="609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170 registered -13 removed= 157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7" t="38027" r="4653" b="14311"/>
          <a:stretch/>
        </p:blipFill>
        <p:spPr bwMode="auto">
          <a:xfrm>
            <a:off x="0" y="762000"/>
            <a:ext cx="9091952" cy="533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Content Placeholder 2"/>
          <p:cNvSpPr txBox="1">
            <a:spLocks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km-KH" sz="2800" dirty="0" smtClean="0">
                <a:solidFill>
                  <a:prstClr val="white"/>
                </a:solidFill>
                <a:latin typeface="Khmer OS Muol Light" pitchFamily="2" charset="0"/>
                <a:ea typeface="MS PGothic" pitchFamily="34" charset="-128"/>
                <a:cs typeface="Khmer OS Muol Light" pitchFamily="2" charset="0"/>
              </a:rPr>
              <a:t>អត្ថប្រយោជន៍សម្រាប់សមាជិកភាព</a:t>
            </a:r>
            <a:endParaRPr lang="en-US" sz="2800" dirty="0">
              <a:solidFill>
                <a:prstClr val="white"/>
              </a:solidFill>
              <a:latin typeface="Khmer OS Muol Light" pitchFamily="2" charset="0"/>
              <a:ea typeface="MS PGothic" pitchFamily="34" charset="-128"/>
              <a:cs typeface="Khmer OS Muol Light" pitchFamily="2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066800" y="953869"/>
            <a:ext cx="36162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m-KH" b="1" dirty="0" smtClean="0">
                <a:latin typeface="Khmer OS System" pitchFamily="2" charset="0"/>
                <a:cs typeface="Khmer OS System" pitchFamily="2" charset="0"/>
              </a:rPr>
              <a:t>ការចងក្រងបណ្តាញ និងចែករំលែកព័ត៌មានផ្សេងៗ</a:t>
            </a:r>
            <a:endParaRPr lang="en-US" b="1" dirty="0">
              <a:latin typeface="Khmer OS System" pitchFamily="2" charset="0"/>
              <a:cs typeface="Khmer OS System" pitchFamily="2" charset="0"/>
            </a:endParaRPr>
          </a:p>
        </p:txBody>
      </p:sp>
      <p:grpSp>
        <p:nvGrpSpPr>
          <p:cNvPr id="51" name="Group 50"/>
          <p:cNvGrpSpPr/>
          <p:nvPr/>
        </p:nvGrpSpPr>
        <p:grpSpPr>
          <a:xfrm>
            <a:off x="2424770" y="1676400"/>
            <a:ext cx="3976030" cy="3769918"/>
            <a:chOff x="2944999" y="1609427"/>
            <a:chExt cx="3976030" cy="3769918"/>
          </a:xfrm>
        </p:grpSpPr>
        <p:grpSp>
          <p:nvGrpSpPr>
            <p:cNvPr id="52" name="Group 5"/>
            <p:cNvGrpSpPr>
              <a:grpSpLocks/>
            </p:cNvGrpSpPr>
            <p:nvPr/>
          </p:nvGrpSpPr>
          <p:grpSpPr bwMode="auto">
            <a:xfrm>
              <a:off x="2944999" y="1609427"/>
              <a:ext cx="3976030" cy="3769918"/>
              <a:chOff x="4479" y="2164"/>
              <a:chExt cx="3170" cy="3457"/>
            </a:xfrm>
          </p:grpSpPr>
          <p:sp>
            <p:nvSpPr>
              <p:cNvPr id="71" name="AutoShape 6"/>
              <p:cNvSpPr>
                <a:spLocks noChangeArrowheads="1"/>
              </p:cNvSpPr>
              <p:nvPr/>
            </p:nvSpPr>
            <p:spPr bwMode="auto">
              <a:xfrm rot="1361127">
                <a:off x="4481" y="2295"/>
                <a:ext cx="3168" cy="3168"/>
              </a:xfrm>
              <a:prstGeom prst="octagon">
                <a:avLst>
                  <a:gd name="adj" fmla="val 28819"/>
                </a:avLst>
              </a:prstGeom>
              <a:noFill/>
              <a:ln w="38100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endParaRPr lang="en-US"/>
              </a:p>
            </p:txBody>
          </p:sp>
          <p:sp>
            <p:nvSpPr>
              <p:cNvPr id="72" name="Line 7"/>
              <p:cNvSpPr>
                <a:spLocks noChangeShapeType="1"/>
              </p:cNvSpPr>
              <p:nvPr/>
            </p:nvSpPr>
            <p:spPr bwMode="auto">
              <a:xfrm rot="1325164">
                <a:off x="5270" y="2361"/>
                <a:ext cx="1558" cy="3116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endParaRPr lang="en-US"/>
              </a:p>
            </p:txBody>
          </p:sp>
          <p:sp>
            <p:nvSpPr>
              <p:cNvPr id="73" name="Line 8"/>
              <p:cNvSpPr>
                <a:spLocks noChangeShapeType="1"/>
              </p:cNvSpPr>
              <p:nvPr/>
            </p:nvSpPr>
            <p:spPr bwMode="auto">
              <a:xfrm rot="4060141">
                <a:off x="5605" y="2356"/>
                <a:ext cx="902" cy="2974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endParaRPr lang="en-US"/>
              </a:p>
            </p:txBody>
          </p:sp>
          <p:sp>
            <p:nvSpPr>
              <p:cNvPr id="74" name="Line 9"/>
              <p:cNvSpPr>
                <a:spLocks noChangeShapeType="1"/>
              </p:cNvSpPr>
              <p:nvPr/>
            </p:nvSpPr>
            <p:spPr bwMode="auto">
              <a:xfrm rot="20245982">
                <a:off x="5353" y="2164"/>
                <a:ext cx="1407" cy="3457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endParaRPr lang="en-US"/>
              </a:p>
            </p:txBody>
          </p:sp>
          <p:sp>
            <p:nvSpPr>
              <p:cNvPr id="75" name="Line 10"/>
              <p:cNvSpPr>
                <a:spLocks noChangeShapeType="1"/>
              </p:cNvSpPr>
              <p:nvPr/>
            </p:nvSpPr>
            <p:spPr bwMode="auto">
              <a:xfrm rot="-4080135">
                <a:off x="5415" y="2311"/>
                <a:ext cx="1296" cy="3168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endParaRPr lang="en-US"/>
              </a:p>
            </p:txBody>
          </p:sp>
          <p:sp>
            <p:nvSpPr>
              <p:cNvPr id="76" name="AutoShape 11"/>
              <p:cNvSpPr>
                <a:spLocks noChangeArrowheads="1"/>
              </p:cNvSpPr>
              <p:nvPr/>
            </p:nvSpPr>
            <p:spPr bwMode="auto">
              <a:xfrm rot="1361127">
                <a:off x="4690" y="2508"/>
                <a:ext cx="2761" cy="2734"/>
              </a:xfrm>
              <a:prstGeom prst="octagon">
                <a:avLst>
                  <a:gd name="adj" fmla="val 28819"/>
                </a:avLst>
              </a:prstGeom>
              <a:noFill/>
              <a:ln w="38100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endParaRPr lang="en-US"/>
              </a:p>
            </p:txBody>
          </p:sp>
          <p:sp>
            <p:nvSpPr>
              <p:cNvPr id="77" name="AutoShape 12"/>
              <p:cNvSpPr>
                <a:spLocks noChangeArrowheads="1"/>
              </p:cNvSpPr>
              <p:nvPr/>
            </p:nvSpPr>
            <p:spPr bwMode="auto">
              <a:xfrm rot="1361127">
                <a:off x="4930" y="2736"/>
                <a:ext cx="2275" cy="2292"/>
              </a:xfrm>
              <a:prstGeom prst="octagon">
                <a:avLst>
                  <a:gd name="adj" fmla="val 28819"/>
                </a:avLst>
              </a:prstGeom>
              <a:noFill/>
              <a:ln w="38100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endParaRPr lang="en-US"/>
              </a:p>
            </p:txBody>
          </p:sp>
        </p:grpSp>
        <p:sp>
          <p:nvSpPr>
            <p:cNvPr id="53" name="Line 13"/>
            <p:cNvSpPr>
              <a:spLocks noChangeShapeType="1"/>
            </p:cNvSpPr>
            <p:nvPr/>
          </p:nvSpPr>
          <p:spPr bwMode="auto">
            <a:xfrm flipH="1">
              <a:off x="3686271" y="2704306"/>
              <a:ext cx="361229" cy="785172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54" name="Line 14"/>
            <p:cNvSpPr>
              <a:spLocks noChangeShapeType="1"/>
            </p:cNvSpPr>
            <p:nvPr/>
          </p:nvSpPr>
          <p:spPr bwMode="auto">
            <a:xfrm rot="19028233" flipH="1">
              <a:off x="3676237" y="3489479"/>
              <a:ext cx="361229" cy="785172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grpSp>
          <p:nvGrpSpPr>
            <p:cNvPr id="55" name="Group 15"/>
            <p:cNvGrpSpPr>
              <a:grpSpLocks/>
            </p:cNvGrpSpPr>
            <p:nvPr/>
          </p:nvGrpSpPr>
          <p:grpSpPr bwMode="auto">
            <a:xfrm>
              <a:off x="5817273" y="2693401"/>
              <a:ext cx="382552" cy="1569254"/>
              <a:chOff x="6769" y="3158"/>
              <a:chExt cx="305" cy="1439"/>
            </a:xfrm>
          </p:grpSpPr>
          <p:sp>
            <p:nvSpPr>
              <p:cNvPr id="69" name="Line 16"/>
              <p:cNvSpPr>
                <a:spLocks noChangeShapeType="1"/>
              </p:cNvSpPr>
              <p:nvPr/>
            </p:nvSpPr>
            <p:spPr bwMode="auto">
              <a:xfrm rot="10838560" flipH="1">
                <a:off x="6769" y="3877"/>
                <a:ext cx="288" cy="720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endParaRPr lang="en-US"/>
              </a:p>
            </p:txBody>
          </p:sp>
          <p:sp>
            <p:nvSpPr>
              <p:cNvPr id="70" name="Line 17"/>
              <p:cNvSpPr>
                <a:spLocks noChangeShapeType="1"/>
              </p:cNvSpPr>
              <p:nvPr/>
            </p:nvSpPr>
            <p:spPr bwMode="auto">
              <a:xfrm rot="8266794" flipH="1">
                <a:off x="6786" y="3158"/>
                <a:ext cx="288" cy="720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endParaRPr lang="en-US"/>
              </a:p>
            </p:txBody>
          </p:sp>
        </p:grpSp>
        <p:sp>
          <p:nvSpPr>
            <p:cNvPr id="56" name="Line 18"/>
            <p:cNvSpPr>
              <a:spLocks noChangeShapeType="1"/>
            </p:cNvSpPr>
            <p:nvPr/>
          </p:nvSpPr>
          <p:spPr bwMode="auto">
            <a:xfrm rot="17107719">
              <a:off x="4103942" y="2052999"/>
              <a:ext cx="785172" cy="722458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57" name="Line 19"/>
            <p:cNvSpPr>
              <a:spLocks noChangeShapeType="1"/>
            </p:cNvSpPr>
            <p:nvPr/>
          </p:nvSpPr>
          <p:spPr bwMode="auto">
            <a:xfrm rot="21472186">
              <a:off x="4938031" y="2108884"/>
              <a:ext cx="903073" cy="628138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58" name="Line 20"/>
            <p:cNvSpPr>
              <a:spLocks noChangeShapeType="1"/>
            </p:cNvSpPr>
            <p:nvPr/>
          </p:nvSpPr>
          <p:spPr bwMode="auto">
            <a:xfrm rot="16155919" flipH="1">
              <a:off x="4316917" y="3961610"/>
              <a:ext cx="314069" cy="903073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59" name="Line 21"/>
            <p:cNvSpPr>
              <a:spLocks noChangeShapeType="1"/>
            </p:cNvSpPr>
            <p:nvPr/>
          </p:nvSpPr>
          <p:spPr bwMode="auto">
            <a:xfrm rot="13584152" flipH="1">
              <a:off x="5179913" y="3976661"/>
              <a:ext cx="381681" cy="872971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60" name="Line 22"/>
            <p:cNvSpPr>
              <a:spLocks noChangeShapeType="1"/>
            </p:cNvSpPr>
            <p:nvPr/>
          </p:nvSpPr>
          <p:spPr bwMode="auto">
            <a:xfrm rot="21349373">
              <a:off x="4190487" y="4106711"/>
              <a:ext cx="722458" cy="471103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61" name="Line 23"/>
            <p:cNvSpPr>
              <a:spLocks noChangeShapeType="1"/>
            </p:cNvSpPr>
            <p:nvPr/>
          </p:nvSpPr>
          <p:spPr bwMode="auto">
            <a:xfrm flipH="1">
              <a:off x="5660490" y="2704306"/>
              <a:ext cx="180615" cy="785172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62" name="Line 24"/>
            <p:cNvSpPr>
              <a:spLocks noChangeShapeType="1"/>
            </p:cNvSpPr>
            <p:nvPr/>
          </p:nvSpPr>
          <p:spPr bwMode="auto">
            <a:xfrm rot="9607817" flipH="1">
              <a:off x="5635404" y="3463306"/>
              <a:ext cx="180615" cy="785172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63" name="Line 25"/>
            <p:cNvSpPr>
              <a:spLocks noChangeShapeType="1"/>
            </p:cNvSpPr>
            <p:nvPr/>
          </p:nvSpPr>
          <p:spPr bwMode="auto">
            <a:xfrm rot="348661">
              <a:off x="5728220" y="3175410"/>
              <a:ext cx="180615" cy="314069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64" name="Line 26"/>
            <p:cNvSpPr>
              <a:spLocks noChangeShapeType="1"/>
            </p:cNvSpPr>
            <p:nvPr/>
          </p:nvSpPr>
          <p:spPr bwMode="auto">
            <a:xfrm rot="2899287">
              <a:off x="5727467" y="3465899"/>
              <a:ext cx="157034" cy="361229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65" name="Line 27"/>
            <p:cNvSpPr>
              <a:spLocks noChangeShapeType="1"/>
            </p:cNvSpPr>
            <p:nvPr/>
          </p:nvSpPr>
          <p:spPr bwMode="auto">
            <a:xfrm rot="182407">
              <a:off x="4034958" y="2726117"/>
              <a:ext cx="361229" cy="785172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66" name="Line 28"/>
            <p:cNvSpPr>
              <a:spLocks noChangeShapeType="1"/>
            </p:cNvSpPr>
            <p:nvPr/>
          </p:nvSpPr>
          <p:spPr bwMode="auto">
            <a:xfrm flipH="1">
              <a:off x="4177945" y="3500384"/>
              <a:ext cx="180615" cy="628138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67" name="Line 29"/>
            <p:cNvSpPr>
              <a:spLocks noChangeShapeType="1"/>
            </p:cNvSpPr>
            <p:nvPr/>
          </p:nvSpPr>
          <p:spPr bwMode="auto">
            <a:xfrm rot="95468" flipH="1">
              <a:off x="3997330" y="3029280"/>
              <a:ext cx="180615" cy="471103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68" name="Line 30"/>
            <p:cNvSpPr>
              <a:spLocks noChangeShapeType="1"/>
            </p:cNvSpPr>
            <p:nvPr/>
          </p:nvSpPr>
          <p:spPr bwMode="auto">
            <a:xfrm rot="21401042">
              <a:off x="4009873" y="3511289"/>
              <a:ext cx="180615" cy="471103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en-US"/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1361819" y="5553670"/>
            <a:ext cx="31339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m-KH" b="1" dirty="0" smtClean="0">
                <a:latin typeface="Khmer OS System" pitchFamily="2" charset="0"/>
                <a:cs typeface="Khmer OS System" pitchFamily="2" charset="0"/>
              </a:rPr>
              <a:t>ការចូលរួម​និងចែករំលែកសម្លេងទំាងក្នុង និងក្រៅ</a:t>
            </a:r>
            <a:endParaRPr lang="en-US" b="1" dirty="0">
              <a:latin typeface="Khmer OS System" pitchFamily="2" charset="0"/>
              <a:cs typeface="Khmer OS System" pitchFamily="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289745" y="3239869"/>
            <a:ext cx="27018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b="1"/>
            </a:lvl1pPr>
          </a:lstStyle>
          <a:p>
            <a:r>
              <a:rPr lang="km-KH" dirty="0" smtClean="0">
                <a:latin typeface="Khmer OS System" pitchFamily="2" charset="0"/>
                <a:cs typeface="Khmer OS System" pitchFamily="2" charset="0"/>
              </a:rPr>
              <a:t>ការអភិវឌ្ឍស្ថាប័ន និង       កសាងសមត្ថភាព</a:t>
            </a:r>
            <a:endParaRPr lang="en-US" dirty="0">
              <a:latin typeface="Khmer OS System" pitchFamily="2" charset="0"/>
              <a:cs typeface="Khmer OS System" pitchFamily="2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6200"/>
            <a:ext cx="9220199" cy="693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1374821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0" y="5181600"/>
            <a:ext cx="3962400" cy="1644501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342900" indent="-342900" eaLnBrk="0" hangingPunct="0">
              <a:spcBef>
                <a:spcPct val="20000"/>
              </a:spcBef>
              <a:defRPr/>
            </a:pPr>
            <a:r>
              <a:rPr lang="en-US" sz="1400" b="1" kern="0" dirty="0" smtClean="0">
                <a:solidFill>
                  <a:srgbClr val="FFFF00"/>
                </a:solidFill>
                <a:latin typeface="Verdana" pitchFamily="34" charset="0"/>
                <a:cs typeface="Tahoma" pitchFamily="34" charset="0"/>
              </a:rPr>
              <a:t>      Booklets</a:t>
            </a:r>
            <a:endParaRPr lang="en-US" sz="1400" b="1" kern="0" dirty="0">
              <a:solidFill>
                <a:srgbClr val="FFFF00"/>
              </a:solidFill>
              <a:latin typeface="Verdana" pitchFamily="34" charset="0"/>
              <a:cs typeface="Tahoma" pitchFamily="34" charset="0"/>
            </a:endParaRPr>
          </a:p>
          <a:p>
            <a:pPr marL="742950" lvl="1" indent="-285750" eaLnBrk="0" hangingPunct="0">
              <a:spcBef>
                <a:spcPct val="20000"/>
              </a:spcBef>
              <a:buFont typeface="Garamond" pitchFamily="18" charset="0"/>
              <a:buChar char="–"/>
              <a:defRPr/>
            </a:pPr>
            <a:r>
              <a:rPr lang="en-US" sz="1400" kern="0" dirty="0">
                <a:latin typeface="Verdana" pitchFamily="34" charset="0"/>
                <a:cs typeface="Tahoma" pitchFamily="34" charset="0"/>
              </a:rPr>
              <a:t>Consultancy </a:t>
            </a:r>
          </a:p>
          <a:p>
            <a:pPr marL="742950" lvl="1" indent="-285750" eaLnBrk="0" hangingPunct="0">
              <a:spcBef>
                <a:spcPct val="20000"/>
              </a:spcBef>
              <a:buFont typeface="Garamond" pitchFamily="18" charset="0"/>
              <a:buChar char="–"/>
              <a:defRPr/>
            </a:pPr>
            <a:r>
              <a:rPr lang="en-US" sz="1400" kern="0" dirty="0">
                <a:latin typeface="Verdana" pitchFamily="34" charset="0"/>
                <a:cs typeface="Tahoma" pitchFamily="34" charset="0"/>
              </a:rPr>
              <a:t>Consultant, Training </a:t>
            </a:r>
          </a:p>
          <a:p>
            <a:pPr marL="742950" lvl="1" indent="-285750" eaLnBrk="0" hangingPunct="0">
              <a:spcBef>
                <a:spcPct val="20000"/>
              </a:spcBef>
              <a:buFont typeface="Garamond" pitchFamily="18" charset="0"/>
              <a:buChar char="–"/>
              <a:defRPr/>
            </a:pPr>
            <a:r>
              <a:rPr lang="en-US" sz="1400" kern="0" dirty="0">
                <a:latin typeface="Verdana" pitchFamily="34" charset="0"/>
                <a:cs typeface="Tahoma" pitchFamily="34" charset="0"/>
              </a:rPr>
              <a:t>Meeting Room</a:t>
            </a:r>
          </a:p>
          <a:p>
            <a:pPr marL="742950" lvl="1" indent="-285750" eaLnBrk="0" hangingPunct="0">
              <a:spcBef>
                <a:spcPct val="20000"/>
              </a:spcBef>
              <a:buFont typeface="Garamond" pitchFamily="18" charset="0"/>
              <a:buChar char="–"/>
              <a:defRPr/>
            </a:pPr>
            <a:r>
              <a:rPr lang="en-US" sz="1400" kern="0" dirty="0">
                <a:latin typeface="Verdana" pitchFamily="34" charset="0"/>
                <a:cs typeface="Tahoma" pitchFamily="34" charset="0"/>
              </a:rPr>
              <a:t>Translator</a:t>
            </a:r>
          </a:p>
          <a:p>
            <a:pPr marL="742950" lvl="1" indent="-285750" eaLnBrk="0" hangingPunct="0">
              <a:spcBef>
                <a:spcPct val="20000"/>
              </a:spcBef>
              <a:buFont typeface="Garamond" pitchFamily="18" charset="0"/>
              <a:buChar char="–"/>
              <a:defRPr/>
            </a:pPr>
            <a:r>
              <a:rPr lang="en-US" sz="1400" kern="0" dirty="0" smtClean="0">
                <a:latin typeface="Verdana" pitchFamily="34" charset="0"/>
                <a:cs typeface="Tahoma" pitchFamily="34" charset="0"/>
              </a:rPr>
              <a:t>Audit</a:t>
            </a:r>
            <a:endParaRPr lang="en-US" sz="1400" i="1" kern="0" dirty="0" smtClean="0">
              <a:latin typeface="Verdana" pitchFamily="34" charset="0"/>
              <a:cs typeface="Tahoma" pitchFamily="34" charset="0"/>
            </a:endParaRPr>
          </a:p>
          <a:p>
            <a:pPr marL="342900" indent="-342900" eaLnBrk="0" hangingPunct="0">
              <a:spcBef>
                <a:spcPct val="20000"/>
              </a:spcBef>
              <a:defRPr/>
            </a:pPr>
            <a:endParaRPr lang="en-US" sz="1400" i="1" kern="0" dirty="0" smtClean="0">
              <a:latin typeface="Verdana" pitchFamily="34" charset="0"/>
            </a:endParaRP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endParaRPr lang="en-US" sz="1400" kern="0" dirty="0">
              <a:latin typeface="Verdana" pitchFamily="34" charset="0"/>
            </a:endParaRPr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0" y="3505200"/>
            <a:ext cx="3937000" cy="160043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1400" b="1" dirty="0" smtClean="0">
                <a:latin typeface="Verdana" pitchFamily="34" charset="0"/>
                <a:cs typeface="Tahoma" pitchFamily="34" charset="0"/>
              </a:rPr>
              <a:t>       </a:t>
            </a:r>
            <a:r>
              <a:rPr lang="en-US" sz="1400" b="1" dirty="0">
                <a:solidFill>
                  <a:srgbClr val="FFFF00"/>
                </a:solidFill>
                <a:latin typeface="Verdana" pitchFamily="34" charset="0"/>
                <a:cs typeface="Tahoma" pitchFamily="34" charset="0"/>
              </a:rPr>
              <a:t>NGO </a:t>
            </a:r>
            <a:r>
              <a:rPr lang="en-US" sz="1400" b="1" dirty="0" smtClean="0">
                <a:solidFill>
                  <a:srgbClr val="FFFF00"/>
                </a:solidFill>
                <a:latin typeface="Verdana" pitchFamily="34" charset="0"/>
                <a:cs typeface="Tahoma" pitchFamily="34" charset="0"/>
              </a:rPr>
              <a:t>Directories </a:t>
            </a:r>
            <a:endParaRPr lang="en-US" sz="1400" b="1" dirty="0">
              <a:solidFill>
                <a:srgbClr val="FFFF00"/>
              </a:solidFill>
              <a:latin typeface="Verdana" pitchFamily="34" charset="0"/>
              <a:cs typeface="Tahoma" pitchFamily="34" charset="0"/>
            </a:endParaRPr>
          </a:p>
          <a:p>
            <a:pPr lvl="1" indent="-50800">
              <a:buFont typeface="Garamond" pitchFamily="18" charset="0"/>
              <a:buChar char="–"/>
            </a:pPr>
            <a:r>
              <a:rPr lang="en-US" sz="1400" dirty="0">
                <a:latin typeface="Verdana" pitchFamily="34" charset="0"/>
                <a:cs typeface="Tahoma" pitchFamily="34" charset="0"/>
              </a:rPr>
              <a:t>  </a:t>
            </a:r>
            <a:r>
              <a:rPr lang="en-US" sz="1400" dirty="0" smtClean="0">
                <a:latin typeface="Verdana" pitchFamily="34" charset="0"/>
                <a:cs typeface="Tahoma" pitchFamily="34" charset="0"/>
              </a:rPr>
              <a:t>International NGOs Directory</a:t>
            </a:r>
            <a:endParaRPr lang="en-US" sz="1400" dirty="0">
              <a:latin typeface="Verdana" pitchFamily="34" charset="0"/>
              <a:cs typeface="Tahoma" pitchFamily="34" charset="0"/>
            </a:endParaRPr>
          </a:p>
          <a:p>
            <a:pPr lvl="1" indent="-50800">
              <a:buFont typeface="Garamond" pitchFamily="18" charset="0"/>
              <a:buChar char="–"/>
            </a:pPr>
            <a:r>
              <a:rPr lang="en-US" sz="1400" dirty="0">
                <a:latin typeface="Verdana" pitchFamily="34" charset="0"/>
                <a:cs typeface="Tahoma" pitchFamily="34" charset="0"/>
              </a:rPr>
              <a:t>  </a:t>
            </a:r>
            <a:r>
              <a:rPr lang="en-US" sz="1400" dirty="0" smtClean="0">
                <a:latin typeface="Verdana" pitchFamily="34" charset="0"/>
                <a:cs typeface="Tahoma" pitchFamily="34" charset="0"/>
              </a:rPr>
              <a:t>Cambodian NGOs Directory </a:t>
            </a:r>
            <a:endParaRPr lang="en-US" sz="1400" dirty="0">
              <a:latin typeface="Verdana" pitchFamily="34" charset="0"/>
              <a:cs typeface="Tahoma" pitchFamily="34" charset="0"/>
            </a:endParaRPr>
          </a:p>
          <a:p>
            <a:pPr lvl="1" indent="-50800">
              <a:buFont typeface="Garamond" pitchFamily="18" charset="0"/>
              <a:buChar char="–"/>
            </a:pPr>
            <a:r>
              <a:rPr lang="en-US" sz="1400" dirty="0">
                <a:latin typeface="Verdana" pitchFamily="34" charset="0"/>
                <a:cs typeface="Tahoma" pitchFamily="34" charset="0"/>
              </a:rPr>
              <a:t>  </a:t>
            </a:r>
            <a:r>
              <a:rPr lang="en-US" sz="1400" dirty="0" smtClean="0">
                <a:latin typeface="Verdana" pitchFamily="34" charset="0"/>
                <a:cs typeface="Tahoma" pitchFamily="34" charset="0"/>
              </a:rPr>
              <a:t>Agency Contact Listing</a:t>
            </a:r>
            <a:endParaRPr lang="en-US" sz="1400" dirty="0">
              <a:latin typeface="Verdana" pitchFamily="34" charset="0"/>
              <a:cs typeface="Tahoma" pitchFamily="34" charset="0"/>
            </a:endParaRPr>
          </a:p>
          <a:p>
            <a:pPr lvl="1" indent="-50800">
              <a:buFont typeface="Garamond" pitchFamily="18" charset="0"/>
              <a:buChar char="–"/>
            </a:pPr>
            <a:r>
              <a:rPr lang="en-US" sz="1400" dirty="0">
                <a:latin typeface="Verdana" pitchFamily="34" charset="0"/>
                <a:cs typeface="Tahoma" pitchFamily="34" charset="0"/>
              </a:rPr>
              <a:t>  Funding Agency </a:t>
            </a:r>
            <a:r>
              <a:rPr lang="en-US" sz="1400" dirty="0" smtClean="0">
                <a:latin typeface="Verdana" pitchFamily="34" charset="0"/>
                <a:cs typeface="Tahoma" pitchFamily="34" charset="0"/>
              </a:rPr>
              <a:t>&amp; Partnership</a:t>
            </a:r>
            <a:endParaRPr lang="en-US" sz="1400" dirty="0">
              <a:latin typeface="Verdana" pitchFamily="34" charset="0"/>
              <a:cs typeface="Tahoma" pitchFamily="34" charset="0"/>
            </a:endParaRPr>
          </a:p>
          <a:p>
            <a:pPr lvl="1" indent="-50800">
              <a:buFont typeface="Garamond" pitchFamily="18" charset="0"/>
              <a:buChar char="–"/>
            </a:pPr>
            <a:r>
              <a:rPr lang="en-US" sz="1400" dirty="0">
                <a:latin typeface="Verdana" pitchFamily="34" charset="0"/>
                <a:cs typeface="Tahoma" pitchFamily="34" charset="0"/>
              </a:rPr>
              <a:t>  Provincial NGO Networking</a:t>
            </a:r>
          </a:p>
          <a:p>
            <a:pPr lvl="1" indent="-50800">
              <a:buFont typeface="Garamond" pitchFamily="18" charset="0"/>
              <a:buChar char="–"/>
            </a:pPr>
            <a:r>
              <a:rPr lang="en-US" sz="1400" dirty="0">
                <a:latin typeface="Verdana" pitchFamily="34" charset="0"/>
                <a:cs typeface="Tahoma" pitchFamily="34" charset="0"/>
              </a:rPr>
              <a:t>  NGO Networking </a:t>
            </a:r>
            <a:r>
              <a:rPr lang="en-US" sz="1400" dirty="0" smtClean="0">
                <a:latin typeface="Verdana" pitchFamily="34" charset="0"/>
                <a:cs typeface="Tahoma" pitchFamily="34" charset="0"/>
              </a:rPr>
              <a:t>&amp; Partnership</a:t>
            </a:r>
          </a:p>
        </p:txBody>
      </p:sp>
      <p:grpSp>
        <p:nvGrpSpPr>
          <p:cNvPr id="2" name="Group 7"/>
          <p:cNvGrpSpPr/>
          <p:nvPr/>
        </p:nvGrpSpPr>
        <p:grpSpPr>
          <a:xfrm>
            <a:off x="0" y="1066800"/>
            <a:ext cx="3962400" cy="2438400"/>
            <a:chOff x="166336" y="1433512"/>
            <a:chExt cx="8163691" cy="1919288"/>
          </a:xfrm>
        </p:grpSpPr>
        <p:pic>
          <p:nvPicPr>
            <p:cNvPr id="9" name="Picture 8" descr="M:\Sokkhan\Publication\CCC Publications-4.jpg"/>
            <p:cNvPicPr/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281488" y="1433512"/>
              <a:ext cx="1295400" cy="1905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Picture 9" descr="M:\Sokkhan\Publication\CCC Publications-3.jpg"/>
            <p:cNvPicPr/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986088" y="1433512"/>
              <a:ext cx="1257300" cy="1905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" name="Picture 10" descr="M:\Sokkhan\Publication\CCC Publications-5.jpg"/>
            <p:cNvPicPr/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653088" y="1433513"/>
              <a:ext cx="1295400" cy="1905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" name="Picture 11" descr="M:\Sokkhan\Publication\CCC Publications-1.jpg"/>
            <p:cNvPicPr/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600200" y="1447800"/>
              <a:ext cx="1295400" cy="1905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" name="Picture 12" descr="M:\Sokkhan\Publication\CCC Publications-7.jpg"/>
            <p:cNvPicPr/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024688" y="1433512"/>
              <a:ext cx="1305339" cy="1905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" name="Picture 2" descr="M:\Sokkhan\Publication\12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66336" y="1438792"/>
              <a:ext cx="1356490" cy="1905001"/>
            </a:xfrm>
            <a:prstGeom prst="rect">
              <a:avLst/>
            </a:prstGeom>
            <a:noFill/>
          </p:spPr>
        </p:pic>
      </p:grpSp>
      <p:sp>
        <p:nvSpPr>
          <p:cNvPr id="15" name="Title 2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rgbClr val="0C9716"/>
          </a:solidFill>
        </p:spPr>
        <p:txBody>
          <a:bodyPr>
            <a:normAutofit/>
          </a:bodyPr>
          <a:lstStyle/>
          <a:p>
            <a:pPr lvl="0"/>
            <a:r>
              <a:rPr lang="en-US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 Unicode" pitchFamily="34" charset="0"/>
                <a:ea typeface="ＭＳ Ｐゴシック" pitchFamily="34" charset="-128"/>
                <a:cs typeface="Lucida Sans Unicode" pitchFamily="34" charset="0"/>
              </a:rPr>
              <a:t>  2. Directory Publication</a:t>
            </a:r>
            <a:endParaRPr lang="en-US" sz="4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ea typeface="ＭＳ Ｐゴシック" pitchFamily="34" charset="-128"/>
              <a:cs typeface="Lucida Sans Unicode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0"/>
            <a:ext cx="9144000" cy="1066800"/>
          </a:xfrm>
          <a:prstGeom prst="rect">
            <a:avLst/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Lucida Sans Unicode" pitchFamily="34" charset="0"/>
                <a:ea typeface="ＭＳ Ｐゴシック" pitchFamily="34" charset="-128"/>
                <a:cs typeface="Lucida Sans Unicode" pitchFamily="34" charset="0"/>
              </a:rPr>
              <a:t>Network and share information</a:t>
            </a:r>
          </a:p>
        </p:txBody>
      </p:sp>
      <p:sp>
        <p:nvSpPr>
          <p:cNvPr id="18" name="Text Placeholder 2"/>
          <p:cNvSpPr txBox="1">
            <a:spLocks/>
          </p:cNvSpPr>
          <p:nvPr/>
        </p:nvSpPr>
        <p:spPr>
          <a:xfrm>
            <a:off x="4191000" y="1219200"/>
            <a:ext cx="4800600" cy="1057724"/>
          </a:xfrm>
          <a:prstGeom prst="rect">
            <a:avLst/>
          </a:prstGeom>
          <a:noFill/>
          <a:ln w="15875" cap="rnd" cmpd="sng" algn="ctr">
            <a:noFill/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vert="horz" anchor="ctr">
            <a:noAutofit/>
          </a:bodyPr>
          <a:lstStyle>
            <a:lvl1pPr marL="0" indent="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lang="en-US" sz="22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/>
              <a:buNone/>
              <a:defRPr kumimoji="0" sz="20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75000"/>
              <a:buFont typeface="Wingdings 2"/>
              <a:buNone/>
              <a:defRPr kumimoji="0" sz="18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70000"/>
              <a:buFont typeface="Wingdings"/>
              <a:buNone/>
              <a:defRPr kumimoji="0" sz="16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ct val="20000"/>
              </a:spcBef>
              <a:buClr>
                <a:schemeClr val="accent5"/>
              </a:buClr>
              <a:buFontTx/>
              <a:buNone/>
              <a:defRPr kumimoji="0" sz="16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90000"/>
              <a:buChar char="•"/>
              <a:defRPr kumimoji="0" sz="16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rtl="0" eaLnBrk="1" latinLnBrk="0" hangingPunct="1">
              <a:spcBef>
                <a:spcPct val="20000"/>
              </a:spcBef>
              <a:buClr>
                <a:schemeClr val="accent4">
                  <a:shade val="75000"/>
                </a:schemeClr>
              </a:buClr>
              <a:buChar char="•"/>
              <a:defRPr kumimoji="0"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rtl="0" eaLnBrk="1" latinLnBrk="0" hangingPunct="1">
              <a:spcBef>
                <a:spcPct val="20000"/>
              </a:spcBef>
              <a:buClr>
                <a:schemeClr val="accent2">
                  <a:shade val="75000"/>
                </a:schemeClr>
              </a:buClr>
              <a:buSzPct val="90000"/>
              <a:buChar char="•"/>
              <a:defRPr kumimoji="0" sz="1400" kern="1200" cap="all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itchFamily="34" charset="0"/>
              <a:buChar char="•"/>
            </a:pPr>
            <a:r>
              <a:rPr lang="en-US" sz="1200" dirty="0" smtClean="0">
                <a:solidFill>
                  <a:schemeClr val="tx1"/>
                </a:solidFill>
                <a:latin typeface="Lucida Sans Unicode" pitchFamily="34" charset="0"/>
                <a:cs typeface="Lucida Sans Unicode" pitchFamily="34" charset="0"/>
              </a:rPr>
              <a:t>Information Exchange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200" dirty="0" smtClean="0">
                <a:solidFill>
                  <a:schemeClr val="tx1"/>
                </a:solidFill>
                <a:latin typeface="Lucida Sans Unicode" pitchFamily="34" charset="0"/>
                <a:cs typeface="Lucida Sans Unicode" pitchFamily="34" charset="0"/>
              </a:rPr>
              <a:t>E-Link &amp; E-announcement (website/email) &amp; I-Board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200" dirty="0" smtClean="0">
                <a:solidFill>
                  <a:schemeClr val="tx1"/>
                </a:solidFill>
                <a:latin typeface="Lucida Sans Unicode" pitchFamily="34" charset="0"/>
                <a:cs typeface="Lucida Sans Unicode" pitchFamily="34" charset="0"/>
              </a:rPr>
              <a:t>Services and Advisory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200" dirty="0" smtClean="0">
                <a:solidFill>
                  <a:schemeClr val="tx1"/>
                </a:solidFill>
                <a:latin typeface="Lucida Sans Unicode" pitchFamily="34" charset="0"/>
                <a:cs typeface="Lucida Sans Unicode" pitchFamily="34" charset="0"/>
              </a:rPr>
              <a:t>Shared voice both national and international</a:t>
            </a:r>
            <a:endParaRPr lang="en-US" sz="1200" dirty="0">
              <a:solidFill>
                <a:schemeClr val="tx1"/>
              </a:solidFill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20" name="Title 1"/>
          <p:cNvSpPr txBox="1">
            <a:spLocks/>
          </p:cNvSpPr>
          <p:nvPr/>
        </p:nvSpPr>
        <p:spPr>
          <a:xfrm>
            <a:off x="152400" y="76200"/>
            <a:ext cx="8839200" cy="835152"/>
          </a:xfrm>
          <a:prstGeom prst="rect">
            <a:avLst/>
          </a:prstGeom>
          <a:solidFill>
            <a:srgbClr val="009900"/>
          </a:solidFill>
        </p:spPr>
        <p:txBody>
          <a:bodyPr vert="horz" rtlCol="0" anchor="b" anchorCtr="0">
            <a:noAutofit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3300" kern="120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m-KH" sz="2800" noProof="0" dirty="0" smtClean="0">
                <a:solidFill>
                  <a:sysClr val="window" lastClr="FFFFFF"/>
                </a:solidFill>
                <a:latin typeface="Khmer OS Muol Light" pitchFamily="2" charset="0"/>
                <a:ea typeface="ＭＳ Ｐゴシック" pitchFamily="34" charset="-128"/>
                <a:cs typeface="Khmer OS Muol Light" pitchFamily="2" charset="0"/>
              </a:rPr>
              <a:t>ការចងក្រងបណ្តាញ និងចែករំលែកព័ត៌មាន</a:t>
            </a: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Khmer OS Muol Light" pitchFamily="2" charset="0"/>
              <a:ea typeface="ＭＳ Ｐゴシック" pitchFamily="34" charset="-128"/>
              <a:cs typeface="Khmer OS Muol Light" pitchFamily="2" charset="0"/>
            </a:endParaRPr>
          </a:p>
        </p:txBody>
      </p:sp>
      <p:pic>
        <p:nvPicPr>
          <p:cNvPr id="21" name="Picture 3" descr="Map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72000" y="2379662"/>
            <a:ext cx="4419600" cy="3944938"/>
          </a:xfrm>
          <a:prstGeom prst="rect">
            <a:avLst/>
          </a:prstGeom>
          <a:solidFill>
            <a:srgbClr val="FF0000"/>
          </a:solidFill>
          <a:ln w="28575">
            <a:solidFill>
              <a:srgbClr val="0000FF"/>
            </a:solidFill>
            <a:prstDash val="sysDot"/>
            <a:miter lim="800000"/>
            <a:headEnd/>
            <a:tailEnd/>
          </a:ln>
        </p:spPr>
      </p:pic>
      <p:cxnSp>
        <p:nvCxnSpPr>
          <p:cNvPr id="22" name="Straight Arrow Connector 21"/>
          <p:cNvCxnSpPr/>
          <p:nvPr/>
        </p:nvCxnSpPr>
        <p:spPr>
          <a:xfrm rot="16200000" flipV="1">
            <a:off x="5580272" y="3986086"/>
            <a:ext cx="1607670" cy="655858"/>
          </a:xfrm>
          <a:prstGeom prst="straightConnector1">
            <a:avLst/>
          </a:prstGeom>
          <a:noFill/>
          <a:ln w="12700" cap="flat" cmpd="sng" algn="ctr">
            <a:solidFill>
              <a:srgbClr val="C00000"/>
            </a:solidFill>
            <a:prstDash val="sysDot"/>
            <a:tailEnd type="arrow"/>
          </a:ln>
          <a:effectLst/>
        </p:spPr>
      </p:cxnSp>
      <p:cxnSp>
        <p:nvCxnSpPr>
          <p:cNvPr id="23" name="Straight Arrow Connector 22"/>
          <p:cNvCxnSpPr/>
          <p:nvPr/>
        </p:nvCxnSpPr>
        <p:spPr>
          <a:xfrm rot="5400000" flipH="1" flipV="1">
            <a:off x="5836001" y="4210208"/>
            <a:ext cx="1768437" cy="46847"/>
          </a:xfrm>
          <a:prstGeom prst="straightConnector1">
            <a:avLst/>
          </a:prstGeom>
          <a:noFill/>
          <a:ln w="12700" cap="flat" cmpd="sng" algn="ctr">
            <a:solidFill>
              <a:srgbClr val="C00000"/>
            </a:solidFill>
            <a:prstDash val="sysDot"/>
            <a:tailEnd type="arrow"/>
          </a:ln>
          <a:effectLst/>
        </p:spPr>
      </p:cxnSp>
      <p:cxnSp>
        <p:nvCxnSpPr>
          <p:cNvPr id="24" name="Straight Arrow Connector 23"/>
          <p:cNvCxnSpPr/>
          <p:nvPr/>
        </p:nvCxnSpPr>
        <p:spPr>
          <a:xfrm rot="5400000" flipH="1" flipV="1">
            <a:off x="6363063" y="3883526"/>
            <a:ext cx="1482862" cy="878611"/>
          </a:xfrm>
          <a:prstGeom prst="straightConnector1">
            <a:avLst/>
          </a:prstGeom>
          <a:noFill/>
          <a:ln w="12700" cap="flat" cmpd="sng" algn="ctr">
            <a:solidFill>
              <a:srgbClr val="C00000"/>
            </a:solidFill>
            <a:prstDash val="sysDot"/>
            <a:tailEnd type="arrow"/>
          </a:ln>
          <a:effectLst/>
        </p:spPr>
      </p:cxnSp>
      <p:cxnSp>
        <p:nvCxnSpPr>
          <p:cNvPr id="25" name="Straight Arrow Connector 24"/>
          <p:cNvCxnSpPr/>
          <p:nvPr/>
        </p:nvCxnSpPr>
        <p:spPr>
          <a:xfrm rot="5400000" flipH="1" flipV="1">
            <a:off x="6629763" y="3616826"/>
            <a:ext cx="1482862" cy="1412011"/>
          </a:xfrm>
          <a:prstGeom prst="straightConnector1">
            <a:avLst/>
          </a:prstGeom>
          <a:noFill/>
          <a:ln w="12700" cap="flat" cmpd="sng" algn="ctr">
            <a:solidFill>
              <a:srgbClr val="C00000"/>
            </a:solidFill>
            <a:prstDash val="sysDot"/>
            <a:tailEnd type="arrow"/>
          </a:ln>
          <a:effectLst/>
        </p:spPr>
      </p:cxnSp>
      <p:cxnSp>
        <p:nvCxnSpPr>
          <p:cNvPr id="26" name="Straight Arrow Connector 25"/>
          <p:cNvCxnSpPr/>
          <p:nvPr/>
        </p:nvCxnSpPr>
        <p:spPr>
          <a:xfrm flipV="1">
            <a:off x="6665189" y="4260426"/>
            <a:ext cx="983787" cy="803835"/>
          </a:xfrm>
          <a:prstGeom prst="straightConnector1">
            <a:avLst/>
          </a:prstGeom>
          <a:noFill/>
          <a:ln w="12700" cap="flat" cmpd="sng" algn="ctr">
            <a:solidFill>
              <a:srgbClr val="C00000"/>
            </a:solidFill>
            <a:prstDash val="sysDot"/>
            <a:tailEnd type="arrow"/>
          </a:ln>
          <a:effectLst/>
        </p:spPr>
      </p:cxnSp>
      <p:cxnSp>
        <p:nvCxnSpPr>
          <p:cNvPr id="27" name="Straight Arrow Connector 26"/>
          <p:cNvCxnSpPr/>
          <p:nvPr/>
        </p:nvCxnSpPr>
        <p:spPr>
          <a:xfrm flipV="1">
            <a:off x="6665189" y="4206837"/>
            <a:ext cx="1545950" cy="857424"/>
          </a:xfrm>
          <a:prstGeom prst="straightConnector1">
            <a:avLst/>
          </a:prstGeom>
          <a:noFill/>
          <a:ln w="12700" cap="flat" cmpd="sng" algn="ctr">
            <a:solidFill>
              <a:srgbClr val="C00000"/>
            </a:solidFill>
            <a:prstDash val="sysDot"/>
            <a:tailEnd type="arrow"/>
          </a:ln>
          <a:effectLst/>
        </p:spPr>
      </p:cxnSp>
      <p:cxnSp>
        <p:nvCxnSpPr>
          <p:cNvPr id="28" name="Straight Arrow Connector 27"/>
          <p:cNvCxnSpPr/>
          <p:nvPr/>
        </p:nvCxnSpPr>
        <p:spPr>
          <a:xfrm rot="16200000" flipV="1">
            <a:off x="5395269" y="3718141"/>
            <a:ext cx="2036382" cy="655858"/>
          </a:xfrm>
          <a:prstGeom prst="straightConnector1">
            <a:avLst/>
          </a:prstGeom>
          <a:noFill/>
          <a:ln w="12700" cap="flat" cmpd="sng" algn="ctr">
            <a:solidFill>
              <a:srgbClr val="C00000"/>
            </a:solidFill>
            <a:prstDash val="sysDot"/>
            <a:tailEnd type="arrow"/>
          </a:ln>
          <a:effectLst/>
        </p:spPr>
      </p:cxnSp>
      <p:cxnSp>
        <p:nvCxnSpPr>
          <p:cNvPr id="29" name="Straight Arrow Connector 28"/>
          <p:cNvCxnSpPr/>
          <p:nvPr/>
        </p:nvCxnSpPr>
        <p:spPr>
          <a:xfrm rot="16200000" flipV="1">
            <a:off x="5198754" y="3550979"/>
            <a:ext cx="1714848" cy="1311715"/>
          </a:xfrm>
          <a:prstGeom prst="straightConnector1">
            <a:avLst/>
          </a:prstGeom>
          <a:noFill/>
          <a:ln w="12700" cap="flat" cmpd="sng" algn="ctr">
            <a:solidFill>
              <a:srgbClr val="C00000"/>
            </a:solidFill>
            <a:prstDash val="sysDot"/>
            <a:tailEnd type="arrow"/>
          </a:ln>
          <a:effectLst/>
        </p:spPr>
      </p:cxnSp>
      <p:cxnSp>
        <p:nvCxnSpPr>
          <p:cNvPr id="30" name="Straight Arrow Connector 29"/>
          <p:cNvCxnSpPr/>
          <p:nvPr/>
        </p:nvCxnSpPr>
        <p:spPr>
          <a:xfrm rot="10800000">
            <a:off x="5353474" y="3885303"/>
            <a:ext cx="1264868" cy="1071780"/>
          </a:xfrm>
          <a:prstGeom prst="straightConnector1">
            <a:avLst/>
          </a:prstGeom>
          <a:noFill/>
          <a:ln w="12700" cap="flat" cmpd="sng" algn="ctr">
            <a:solidFill>
              <a:srgbClr val="C00000"/>
            </a:solidFill>
            <a:prstDash val="sysDot"/>
            <a:tailEnd type="arrow"/>
          </a:ln>
          <a:effectLst/>
        </p:spPr>
      </p:cxnSp>
      <p:cxnSp>
        <p:nvCxnSpPr>
          <p:cNvPr id="31" name="Straight Arrow Connector 30"/>
          <p:cNvCxnSpPr/>
          <p:nvPr/>
        </p:nvCxnSpPr>
        <p:spPr>
          <a:xfrm rot="10800000" flipV="1">
            <a:off x="5634555" y="5064261"/>
            <a:ext cx="1030634" cy="107178"/>
          </a:xfrm>
          <a:prstGeom prst="straightConnector1">
            <a:avLst/>
          </a:prstGeom>
          <a:noFill/>
          <a:ln w="12700" cap="flat" cmpd="sng" algn="ctr">
            <a:solidFill>
              <a:srgbClr val="C00000"/>
            </a:solidFill>
            <a:prstDash val="sysDot"/>
            <a:tailEnd type="arrow"/>
          </a:ln>
          <a:effectLst/>
        </p:spPr>
      </p:cxnSp>
      <p:cxnSp>
        <p:nvCxnSpPr>
          <p:cNvPr id="32" name="Straight Arrow Connector 31"/>
          <p:cNvCxnSpPr/>
          <p:nvPr/>
        </p:nvCxnSpPr>
        <p:spPr>
          <a:xfrm rot="5400000">
            <a:off x="6106049" y="5201778"/>
            <a:ext cx="696657" cy="421623"/>
          </a:xfrm>
          <a:prstGeom prst="straightConnector1">
            <a:avLst/>
          </a:prstGeom>
          <a:noFill/>
          <a:ln w="12700" cap="flat" cmpd="sng" algn="ctr">
            <a:solidFill>
              <a:srgbClr val="C00000"/>
            </a:solidFill>
            <a:prstDash val="sysDot"/>
            <a:tailEnd type="arrow"/>
          </a:ln>
          <a:effectLst/>
        </p:spPr>
      </p:cxnSp>
      <p:cxnSp>
        <p:nvCxnSpPr>
          <p:cNvPr id="33" name="Straight Arrow Connector 32"/>
          <p:cNvCxnSpPr/>
          <p:nvPr/>
        </p:nvCxnSpPr>
        <p:spPr>
          <a:xfrm rot="10800000" flipV="1">
            <a:off x="5915637" y="5064261"/>
            <a:ext cx="749552" cy="803835"/>
          </a:xfrm>
          <a:prstGeom prst="straightConnector1">
            <a:avLst/>
          </a:prstGeom>
          <a:noFill/>
          <a:ln w="12700" cap="flat" cmpd="sng" algn="ctr">
            <a:solidFill>
              <a:srgbClr val="C00000"/>
            </a:solidFill>
            <a:prstDash val="sysDot"/>
            <a:tailEnd type="arrow"/>
          </a:ln>
          <a:effectLst/>
        </p:spPr>
      </p:cxnSp>
      <p:cxnSp>
        <p:nvCxnSpPr>
          <p:cNvPr id="34" name="Straight Arrow Connector 33"/>
          <p:cNvCxnSpPr>
            <a:endCxn id="58" idx="6"/>
          </p:cNvCxnSpPr>
          <p:nvPr/>
        </p:nvCxnSpPr>
        <p:spPr>
          <a:xfrm rot="10800000">
            <a:off x="5587708" y="4528371"/>
            <a:ext cx="1124328" cy="535890"/>
          </a:xfrm>
          <a:prstGeom prst="straightConnector1">
            <a:avLst/>
          </a:prstGeom>
          <a:noFill/>
          <a:ln w="12700" cap="flat" cmpd="sng" algn="ctr">
            <a:solidFill>
              <a:srgbClr val="C00000"/>
            </a:solidFill>
            <a:prstDash val="sysDot"/>
            <a:tailEnd type="arrow"/>
          </a:ln>
          <a:effectLst/>
        </p:spPr>
      </p:cxnSp>
      <p:cxnSp>
        <p:nvCxnSpPr>
          <p:cNvPr id="35" name="Straight Arrow Connector 34"/>
          <p:cNvCxnSpPr/>
          <p:nvPr/>
        </p:nvCxnSpPr>
        <p:spPr>
          <a:xfrm rot="5400000" flipH="1" flipV="1">
            <a:off x="6250834" y="4461541"/>
            <a:ext cx="1017074" cy="188364"/>
          </a:xfrm>
          <a:prstGeom prst="straightConnector1">
            <a:avLst/>
          </a:prstGeom>
          <a:noFill/>
          <a:ln w="12700" cap="flat" cmpd="sng" algn="ctr">
            <a:solidFill>
              <a:srgbClr val="C00000"/>
            </a:solidFill>
            <a:prstDash val="sysDot"/>
            <a:tailEnd type="arrow"/>
          </a:ln>
          <a:effectLst/>
        </p:spPr>
      </p:cxnSp>
      <p:cxnSp>
        <p:nvCxnSpPr>
          <p:cNvPr id="36" name="Straight Arrow Connector 35"/>
          <p:cNvCxnSpPr/>
          <p:nvPr/>
        </p:nvCxnSpPr>
        <p:spPr>
          <a:xfrm flipV="1">
            <a:off x="6665189" y="4796316"/>
            <a:ext cx="702705" cy="214356"/>
          </a:xfrm>
          <a:prstGeom prst="straightConnector1">
            <a:avLst/>
          </a:prstGeom>
          <a:noFill/>
          <a:ln w="12700" cap="flat" cmpd="sng" algn="ctr">
            <a:solidFill>
              <a:srgbClr val="C00000"/>
            </a:solidFill>
            <a:prstDash val="sysDot"/>
            <a:tailEnd type="arrow"/>
          </a:ln>
          <a:effectLst/>
        </p:spPr>
      </p:cxnSp>
      <p:cxnSp>
        <p:nvCxnSpPr>
          <p:cNvPr id="37" name="Straight Arrow Connector 36"/>
          <p:cNvCxnSpPr/>
          <p:nvPr/>
        </p:nvCxnSpPr>
        <p:spPr>
          <a:xfrm>
            <a:off x="6665189" y="5064261"/>
            <a:ext cx="749552" cy="428712"/>
          </a:xfrm>
          <a:prstGeom prst="straightConnector1">
            <a:avLst/>
          </a:prstGeom>
          <a:noFill/>
          <a:ln w="12700" cap="flat" cmpd="sng" algn="ctr">
            <a:solidFill>
              <a:srgbClr val="C00000"/>
            </a:solidFill>
            <a:prstDash val="sysDot"/>
            <a:tailEnd type="arrow"/>
          </a:ln>
          <a:effectLst/>
        </p:spPr>
      </p:cxnSp>
      <p:cxnSp>
        <p:nvCxnSpPr>
          <p:cNvPr id="38" name="Straight Arrow Connector 37"/>
          <p:cNvCxnSpPr/>
          <p:nvPr/>
        </p:nvCxnSpPr>
        <p:spPr>
          <a:xfrm>
            <a:off x="6665189" y="5064261"/>
            <a:ext cx="515317" cy="160767"/>
          </a:xfrm>
          <a:prstGeom prst="straightConnector1">
            <a:avLst/>
          </a:prstGeom>
          <a:noFill/>
          <a:ln w="12700" cap="flat" cmpd="sng" algn="ctr">
            <a:solidFill>
              <a:srgbClr val="C00000"/>
            </a:solidFill>
            <a:prstDash val="sysDot"/>
            <a:tailEnd type="arrow"/>
          </a:ln>
          <a:effectLst/>
        </p:spPr>
      </p:cxnSp>
      <p:cxnSp>
        <p:nvCxnSpPr>
          <p:cNvPr id="39" name="Straight Arrow Connector 38"/>
          <p:cNvCxnSpPr>
            <a:endCxn id="53" idx="4"/>
          </p:cNvCxnSpPr>
          <p:nvPr/>
        </p:nvCxnSpPr>
        <p:spPr>
          <a:xfrm rot="16200000" flipH="1">
            <a:off x="6388993" y="5442755"/>
            <a:ext cx="589479" cy="46847"/>
          </a:xfrm>
          <a:prstGeom prst="straightConnector1">
            <a:avLst/>
          </a:prstGeom>
          <a:noFill/>
          <a:ln w="12700" cap="flat" cmpd="sng" algn="ctr">
            <a:solidFill>
              <a:srgbClr val="C00000"/>
            </a:solidFill>
            <a:prstDash val="sysDot"/>
            <a:tailEnd type="arrow"/>
          </a:ln>
          <a:effectLst/>
        </p:spPr>
      </p:cxnSp>
      <p:cxnSp>
        <p:nvCxnSpPr>
          <p:cNvPr id="40" name="Straight Arrow Connector 39"/>
          <p:cNvCxnSpPr/>
          <p:nvPr/>
        </p:nvCxnSpPr>
        <p:spPr>
          <a:xfrm rot="10800000" flipV="1">
            <a:off x="6243566" y="5064261"/>
            <a:ext cx="421623" cy="214356"/>
          </a:xfrm>
          <a:prstGeom prst="straightConnector1">
            <a:avLst/>
          </a:prstGeom>
          <a:noFill/>
          <a:ln w="12700" cap="flat" cmpd="sng" algn="ctr">
            <a:solidFill>
              <a:srgbClr val="C00000"/>
            </a:solidFill>
            <a:prstDash val="sysDot"/>
            <a:tailEnd type="arrow"/>
          </a:ln>
          <a:effectLst/>
        </p:spPr>
      </p:cxnSp>
      <p:cxnSp>
        <p:nvCxnSpPr>
          <p:cNvPr id="41" name="Straight Arrow Connector 40"/>
          <p:cNvCxnSpPr/>
          <p:nvPr/>
        </p:nvCxnSpPr>
        <p:spPr>
          <a:xfrm rot="16200000" flipV="1">
            <a:off x="6280127" y="4632351"/>
            <a:ext cx="535890" cy="327929"/>
          </a:xfrm>
          <a:prstGeom prst="straightConnector1">
            <a:avLst/>
          </a:prstGeom>
          <a:noFill/>
          <a:ln w="9525" cap="flat" cmpd="sng" algn="ctr">
            <a:solidFill>
              <a:srgbClr val="C00000"/>
            </a:solidFill>
            <a:prstDash val="sysDot"/>
            <a:tailEnd type="arrow"/>
          </a:ln>
          <a:effectLst/>
        </p:spPr>
      </p:cxnSp>
      <p:cxnSp>
        <p:nvCxnSpPr>
          <p:cNvPr id="42" name="Straight Arrow Connector 41"/>
          <p:cNvCxnSpPr/>
          <p:nvPr/>
        </p:nvCxnSpPr>
        <p:spPr>
          <a:xfrm rot="5400000">
            <a:off x="5995500" y="5359174"/>
            <a:ext cx="964602" cy="374776"/>
          </a:xfrm>
          <a:prstGeom prst="straightConnector1">
            <a:avLst/>
          </a:prstGeom>
          <a:noFill/>
          <a:ln w="12700" cap="flat" cmpd="sng" algn="ctr">
            <a:solidFill>
              <a:srgbClr val="C00000"/>
            </a:solidFill>
            <a:prstDash val="sysDot"/>
            <a:tailEnd type="arrow"/>
          </a:ln>
          <a:effectLst/>
        </p:spPr>
      </p:cxnSp>
      <p:sp>
        <p:nvSpPr>
          <p:cNvPr id="43" name="Oval 42"/>
          <p:cNvSpPr/>
          <p:nvPr/>
        </p:nvSpPr>
        <p:spPr>
          <a:xfrm>
            <a:off x="6477801" y="4849905"/>
            <a:ext cx="374776" cy="375123"/>
          </a:xfrm>
          <a:prstGeom prst="ellipse">
            <a:avLst/>
          </a:prstGeom>
          <a:solidFill>
            <a:srgbClr val="0000FF"/>
          </a:solidFill>
          <a:ln>
            <a:solidFill>
              <a:srgbClr val="0000FF"/>
            </a:solidFill>
          </a:ln>
          <a:effectLst>
            <a:glow rad="228600">
              <a:srgbClr val="8FB08C">
                <a:satMod val="175000"/>
                <a:alpha val="40000"/>
              </a:srgbClr>
            </a:glow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rgbClr val="D16349"/>
            </a:contourClr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>
                <a:reflection blurRad="6350" stA="50000" endA="300" endPos="50000" dist="29997" dir="5400000" sy="-100000" algn="bl" rotWithShape="0"/>
              </a:effectLst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44" name="TextBox 77"/>
          <p:cNvSpPr txBox="1">
            <a:spLocks noChangeArrowheads="1"/>
          </p:cNvSpPr>
          <p:nvPr/>
        </p:nvSpPr>
        <p:spPr bwMode="auto">
          <a:xfrm>
            <a:off x="6413841" y="4903494"/>
            <a:ext cx="59655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CCC</a:t>
            </a:r>
            <a:endParaRPr kumimoji="0" lang="en-US" sz="12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5941013" y="2920701"/>
            <a:ext cx="93694" cy="107178"/>
          </a:xfrm>
          <a:prstGeom prst="ellipse">
            <a:avLst/>
          </a:prstGeom>
          <a:solidFill>
            <a:sysClr val="window" lastClr="FFFFFF"/>
          </a:solidFill>
          <a:ln w="11429" cap="flat" cmpd="sng" algn="ctr">
            <a:solidFill>
              <a:srgbClr val="0000FF"/>
            </a:solidFill>
            <a:prstDash val="sysDash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6712036" y="3242235"/>
            <a:ext cx="93694" cy="107178"/>
          </a:xfrm>
          <a:prstGeom prst="ellipse">
            <a:avLst/>
          </a:prstGeom>
          <a:solidFill>
            <a:sysClr val="window" lastClr="FFFFFF"/>
          </a:solidFill>
          <a:ln w="11429" cap="flat" cmpd="sng" algn="ctr">
            <a:solidFill>
              <a:srgbClr val="0000FF"/>
            </a:solidFill>
            <a:prstDash val="sysDash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7389146" y="3352800"/>
            <a:ext cx="93694" cy="107178"/>
          </a:xfrm>
          <a:prstGeom prst="ellipse">
            <a:avLst/>
          </a:prstGeom>
          <a:solidFill>
            <a:sysClr val="window" lastClr="FFFFFF"/>
          </a:solidFill>
          <a:ln w="38100" cap="flat" cmpd="sng" algn="ctr">
            <a:solidFill>
              <a:srgbClr val="0000FF"/>
            </a:solidFill>
            <a:prstDash val="sysDash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8153400" y="3474222"/>
            <a:ext cx="93694" cy="107178"/>
          </a:xfrm>
          <a:prstGeom prst="ellipse">
            <a:avLst/>
          </a:prstGeom>
          <a:solidFill>
            <a:sysClr val="window" lastClr="FFFFFF"/>
          </a:solidFill>
          <a:ln w="38100" cap="flat" cmpd="sng" algn="ctr">
            <a:solidFill>
              <a:srgbClr val="0000FF"/>
            </a:solidFill>
            <a:prstDash val="sysDash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8211139" y="4153248"/>
            <a:ext cx="93694" cy="107178"/>
          </a:xfrm>
          <a:prstGeom prst="ellipse">
            <a:avLst/>
          </a:prstGeom>
          <a:solidFill>
            <a:sysClr val="window" lastClr="FFFFFF"/>
          </a:solidFill>
          <a:ln w="38100" cap="flat" cmpd="sng" algn="ctr">
            <a:solidFill>
              <a:srgbClr val="0000FF"/>
            </a:solidFill>
            <a:prstDash val="sysDash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50" name="Oval 49"/>
          <p:cNvSpPr/>
          <p:nvPr/>
        </p:nvSpPr>
        <p:spPr>
          <a:xfrm>
            <a:off x="7367894" y="4742727"/>
            <a:ext cx="93694" cy="107178"/>
          </a:xfrm>
          <a:prstGeom prst="ellipse">
            <a:avLst/>
          </a:prstGeom>
          <a:solidFill>
            <a:sysClr val="window" lastClr="FFFFFF"/>
          </a:solidFill>
          <a:ln w="38100" cap="flat" cmpd="sng" algn="ctr">
            <a:solidFill>
              <a:srgbClr val="0000FF"/>
            </a:solidFill>
            <a:prstDash val="sysDash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51" name="Oval 50"/>
          <p:cNvSpPr/>
          <p:nvPr/>
        </p:nvSpPr>
        <p:spPr>
          <a:xfrm>
            <a:off x="7180506" y="5171439"/>
            <a:ext cx="93694" cy="107178"/>
          </a:xfrm>
          <a:prstGeom prst="ellipse">
            <a:avLst/>
          </a:prstGeom>
          <a:solidFill>
            <a:sysClr val="window" lastClr="FFFFFF"/>
          </a:solidFill>
          <a:ln w="38100" cap="flat" cmpd="sng" algn="ctr">
            <a:solidFill>
              <a:srgbClr val="0000FF"/>
            </a:solidFill>
            <a:prstDash val="sysDash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52" name="Oval 51"/>
          <p:cNvSpPr/>
          <p:nvPr/>
        </p:nvSpPr>
        <p:spPr>
          <a:xfrm>
            <a:off x="7414741" y="5439384"/>
            <a:ext cx="93694" cy="107178"/>
          </a:xfrm>
          <a:prstGeom prst="ellipse">
            <a:avLst/>
          </a:prstGeom>
          <a:solidFill>
            <a:sysClr val="window" lastClr="FFFFFF"/>
          </a:solidFill>
          <a:ln w="38100" cap="flat" cmpd="sng" algn="ctr">
            <a:solidFill>
              <a:srgbClr val="0000FF"/>
            </a:solidFill>
            <a:prstDash val="sysDash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53" name="Oval 52"/>
          <p:cNvSpPr/>
          <p:nvPr/>
        </p:nvSpPr>
        <p:spPr>
          <a:xfrm>
            <a:off x="6660309" y="5653740"/>
            <a:ext cx="93694" cy="107178"/>
          </a:xfrm>
          <a:prstGeom prst="ellipse">
            <a:avLst/>
          </a:prstGeom>
          <a:solidFill>
            <a:sysClr val="window" lastClr="FFFFFF"/>
          </a:solidFill>
          <a:ln w="38100" cap="flat" cmpd="sng" algn="ctr">
            <a:solidFill>
              <a:srgbClr val="0000FF"/>
            </a:solidFill>
            <a:prstDash val="sysDash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54" name="Oval 53"/>
          <p:cNvSpPr/>
          <p:nvPr/>
        </p:nvSpPr>
        <p:spPr>
          <a:xfrm>
            <a:off x="6290413" y="5921685"/>
            <a:ext cx="93694" cy="107178"/>
          </a:xfrm>
          <a:prstGeom prst="ellipse">
            <a:avLst/>
          </a:prstGeom>
          <a:solidFill>
            <a:sysClr val="window" lastClr="FFFFFF"/>
          </a:solidFill>
          <a:ln w="38100" cap="flat" cmpd="sng" algn="ctr">
            <a:solidFill>
              <a:srgbClr val="0000FF"/>
            </a:solidFill>
            <a:prstDash val="sysDash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6168416" y="5749753"/>
            <a:ext cx="93694" cy="107178"/>
          </a:xfrm>
          <a:prstGeom prst="ellipse">
            <a:avLst/>
          </a:prstGeom>
          <a:solidFill>
            <a:sysClr val="window" lastClr="FFFFFF"/>
          </a:solidFill>
          <a:ln w="38100" cap="flat" cmpd="sng" algn="ctr">
            <a:solidFill>
              <a:srgbClr val="0000FF"/>
            </a:solidFill>
            <a:prstDash val="sysDash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56" name="Oval 55"/>
          <p:cNvSpPr/>
          <p:nvPr/>
        </p:nvSpPr>
        <p:spPr>
          <a:xfrm>
            <a:off x="5821943" y="5868096"/>
            <a:ext cx="93694" cy="107178"/>
          </a:xfrm>
          <a:prstGeom prst="ellipse">
            <a:avLst/>
          </a:prstGeom>
          <a:solidFill>
            <a:sysClr val="window" lastClr="FFFFFF"/>
          </a:solidFill>
          <a:ln w="38100" cap="flat" cmpd="sng" algn="ctr">
            <a:solidFill>
              <a:srgbClr val="0000FF"/>
            </a:solidFill>
            <a:prstDash val="sysDash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57" name="Oval 56"/>
          <p:cNvSpPr/>
          <p:nvPr/>
        </p:nvSpPr>
        <p:spPr>
          <a:xfrm>
            <a:off x="5540861" y="5117850"/>
            <a:ext cx="93694" cy="107178"/>
          </a:xfrm>
          <a:prstGeom prst="ellipse">
            <a:avLst/>
          </a:prstGeom>
          <a:solidFill>
            <a:sysClr val="window" lastClr="FFFFFF"/>
          </a:solidFill>
          <a:ln w="38100" cap="flat" cmpd="sng" algn="ctr">
            <a:solidFill>
              <a:srgbClr val="0000FF"/>
            </a:solidFill>
            <a:prstDash val="sysDash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5494014" y="4474782"/>
            <a:ext cx="93694" cy="107178"/>
          </a:xfrm>
          <a:prstGeom prst="ellipse">
            <a:avLst/>
          </a:prstGeom>
          <a:solidFill>
            <a:sysClr val="window" lastClr="FFFFFF"/>
          </a:solidFill>
          <a:ln w="38100" cap="flat" cmpd="sng" algn="ctr">
            <a:solidFill>
              <a:srgbClr val="0000FF"/>
            </a:solidFill>
            <a:prstDash val="sysDash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5306627" y="3831714"/>
            <a:ext cx="93694" cy="107178"/>
          </a:xfrm>
          <a:prstGeom prst="ellipse">
            <a:avLst/>
          </a:prstGeom>
          <a:solidFill>
            <a:sysClr val="window" lastClr="FFFFFF"/>
          </a:solidFill>
          <a:ln w="38100" cap="flat" cmpd="sng" algn="ctr">
            <a:solidFill>
              <a:srgbClr val="0000FF"/>
            </a:solidFill>
            <a:prstDash val="sysDash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60" name="Oval 59"/>
          <p:cNvSpPr/>
          <p:nvPr/>
        </p:nvSpPr>
        <p:spPr>
          <a:xfrm>
            <a:off x="5306627" y="3242235"/>
            <a:ext cx="93694" cy="107178"/>
          </a:xfrm>
          <a:prstGeom prst="ellipse">
            <a:avLst/>
          </a:prstGeom>
          <a:solidFill>
            <a:sysClr val="window" lastClr="FFFFFF"/>
          </a:solidFill>
          <a:ln w="38100" cap="flat" cmpd="sng" algn="ctr">
            <a:solidFill>
              <a:srgbClr val="0000FF"/>
            </a:solidFill>
            <a:prstDash val="sysDash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61" name="Oval 60"/>
          <p:cNvSpPr/>
          <p:nvPr/>
        </p:nvSpPr>
        <p:spPr>
          <a:xfrm>
            <a:off x="6009331" y="3403002"/>
            <a:ext cx="93694" cy="107178"/>
          </a:xfrm>
          <a:prstGeom prst="ellipse">
            <a:avLst/>
          </a:prstGeom>
          <a:solidFill>
            <a:sysClr val="window" lastClr="FFFFFF"/>
          </a:solidFill>
          <a:ln w="38100" cap="flat" cmpd="sng" algn="ctr">
            <a:solidFill>
              <a:srgbClr val="0000FF"/>
            </a:solidFill>
            <a:prstDash val="sysDash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62" name="Oval 61"/>
          <p:cNvSpPr/>
          <p:nvPr/>
        </p:nvSpPr>
        <p:spPr>
          <a:xfrm>
            <a:off x="6805730" y="3938892"/>
            <a:ext cx="93694" cy="107178"/>
          </a:xfrm>
          <a:prstGeom prst="ellipse">
            <a:avLst/>
          </a:prstGeom>
          <a:solidFill>
            <a:sysClr val="window" lastClr="FFFFFF"/>
          </a:solidFill>
          <a:ln w="38100" cap="flat" cmpd="sng" algn="ctr">
            <a:solidFill>
              <a:srgbClr val="0000FF"/>
            </a:solidFill>
            <a:prstDash val="sysDash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63" name="Oval 62"/>
          <p:cNvSpPr/>
          <p:nvPr/>
        </p:nvSpPr>
        <p:spPr>
          <a:xfrm>
            <a:off x="6337260" y="4421193"/>
            <a:ext cx="93694" cy="107178"/>
          </a:xfrm>
          <a:prstGeom prst="ellipse">
            <a:avLst/>
          </a:prstGeom>
          <a:solidFill>
            <a:sysClr val="window" lastClr="FFFFFF"/>
          </a:solidFill>
          <a:ln w="38100" cap="flat" cmpd="sng" algn="ctr">
            <a:solidFill>
              <a:srgbClr val="0000FF"/>
            </a:solidFill>
            <a:prstDash val="sysDash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64" name="Oval 63"/>
          <p:cNvSpPr/>
          <p:nvPr/>
        </p:nvSpPr>
        <p:spPr>
          <a:xfrm>
            <a:off x="6149872" y="5225028"/>
            <a:ext cx="93694" cy="107178"/>
          </a:xfrm>
          <a:prstGeom prst="ellipse">
            <a:avLst/>
          </a:prstGeom>
          <a:solidFill>
            <a:sysClr val="window" lastClr="FFFFFF"/>
          </a:solidFill>
          <a:ln w="38100" cap="flat" cmpd="sng" algn="ctr">
            <a:solidFill>
              <a:srgbClr val="0000FF"/>
            </a:solidFill>
            <a:prstDash val="sysDash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65" name="Oval 64"/>
          <p:cNvSpPr/>
          <p:nvPr/>
        </p:nvSpPr>
        <p:spPr>
          <a:xfrm>
            <a:off x="7639216" y="4164412"/>
            <a:ext cx="93694" cy="107178"/>
          </a:xfrm>
          <a:prstGeom prst="ellipse">
            <a:avLst/>
          </a:prstGeom>
          <a:solidFill>
            <a:sysClr val="window" lastClr="FFFFFF"/>
          </a:solidFill>
          <a:ln w="38100" cap="flat" cmpd="sng" algn="ctr">
            <a:solidFill>
              <a:srgbClr val="0000FF"/>
            </a:solidFill>
            <a:prstDash val="sysDash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cxnSp>
        <p:nvCxnSpPr>
          <p:cNvPr id="66" name="Straight Arrow Connector 65"/>
          <p:cNvCxnSpPr>
            <a:endCxn id="67" idx="5"/>
          </p:cNvCxnSpPr>
          <p:nvPr/>
        </p:nvCxnSpPr>
        <p:spPr>
          <a:xfrm rot="10800000">
            <a:off x="5064584" y="4097426"/>
            <a:ext cx="1460064" cy="806068"/>
          </a:xfrm>
          <a:prstGeom prst="straightConnector1">
            <a:avLst/>
          </a:prstGeom>
          <a:noFill/>
          <a:ln w="12700" cap="flat" cmpd="sng" algn="ctr">
            <a:solidFill>
              <a:srgbClr val="C00000"/>
            </a:solidFill>
            <a:prstDash val="sysDot"/>
            <a:tailEnd type="arrow"/>
          </a:ln>
          <a:effectLst/>
        </p:spPr>
      </p:cxnSp>
      <p:sp>
        <p:nvSpPr>
          <p:cNvPr id="67" name="Oval 66"/>
          <p:cNvSpPr/>
          <p:nvPr/>
        </p:nvSpPr>
        <p:spPr>
          <a:xfrm>
            <a:off x="4984554" y="4005878"/>
            <a:ext cx="93694" cy="107178"/>
          </a:xfrm>
          <a:prstGeom prst="ellipse">
            <a:avLst/>
          </a:prstGeom>
          <a:solidFill>
            <a:sysClr val="window" lastClr="FFFFFF"/>
          </a:solidFill>
          <a:ln w="38100" cap="flat" cmpd="sng" algn="ctr">
            <a:solidFill>
              <a:srgbClr val="0000FF"/>
            </a:solidFill>
            <a:prstDash val="sysDash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68" name="Oval 67"/>
          <p:cNvSpPr/>
          <p:nvPr/>
        </p:nvSpPr>
        <p:spPr>
          <a:xfrm>
            <a:off x="6819900" y="5372100"/>
            <a:ext cx="93694" cy="107178"/>
          </a:xfrm>
          <a:prstGeom prst="ellipse">
            <a:avLst/>
          </a:prstGeom>
          <a:solidFill>
            <a:sysClr val="window" lastClr="FFFFFF"/>
          </a:solidFill>
          <a:ln w="38100" cap="flat" cmpd="sng" algn="ctr">
            <a:solidFill>
              <a:srgbClr val="0000FF"/>
            </a:solidFill>
            <a:prstDash val="sysDash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cxnSp>
        <p:nvCxnSpPr>
          <p:cNvPr id="69" name="Straight Arrow Connector 68"/>
          <p:cNvCxnSpPr/>
          <p:nvPr/>
        </p:nvCxnSpPr>
        <p:spPr>
          <a:xfrm>
            <a:off x="6720842" y="5227322"/>
            <a:ext cx="152399" cy="138152"/>
          </a:xfrm>
          <a:prstGeom prst="straightConnector1">
            <a:avLst/>
          </a:prstGeom>
          <a:noFill/>
          <a:ln w="12700" cap="flat" cmpd="sng" algn="ctr">
            <a:solidFill>
              <a:srgbClr val="C00000"/>
            </a:solidFill>
            <a:prstDash val="sysDot"/>
            <a:tailEnd type="arrow"/>
          </a:ln>
          <a:effectLst/>
        </p:spPr>
      </p:cxnSp>
      <p:pic>
        <p:nvPicPr>
          <p:cNvPr id="70" name="Picture 31"/>
          <p:cNvPicPr>
            <a:picLocks noChangeAspect="1" noChangeArrowheads="1"/>
          </p:cNvPicPr>
          <p:nvPr/>
        </p:nvPicPr>
        <p:blipFill>
          <a:blip r:embed="rId9" cstate="print">
            <a:lum contrast="40000"/>
          </a:blip>
          <a:srcRect/>
          <a:stretch>
            <a:fillRect/>
          </a:stretch>
        </p:blipFill>
        <p:spPr bwMode="auto">
          <a:xfrm>
            <a:off x="8089900" y="5638800"/>
            <a:ext cx="762000" cy="503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" name="Curved Left Arrow 70"/>
          <p:cNvSpPr/>
          <p:nvPr/>
        </p:nvSpPr>
        <p:spPr>
          <a:xfrm rot="17677415" flipV="1">
            <a:off x="7520392" y="4078416"/>
            <a:ext cx="381000" cy="1981198"/>
          </a:xfrm>
          <a:prstGeom prst="curvedLeftArrow">
            <a:avLst>
              <a:gd name="adj1" fmla="val 6189"/>
              <a:gd name="adj2" fmla="val 30374"/>
              <a:gd name="adj3" fmla="val 29682"/>
            </a:avLst>
          </a:prstGeom>
          <a:solidFill>
            <a:srgbClr val="FF0000"/>
          </a:solidFill>
          <a:ln w="28575" cap="flat" cmpd="sng" algn="ctr">
            <a:solidFill>
              <a:srgbClr val="FF0000"/>
            </a:solidFill>
            <a:prstDash val="dash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  <p:sp>
        <p:nvSpPr>
          <p:cNvPr id="72" name="Curved Left Arrow 71"/>
          <p:cNvSpPr/>
          <p:nvPr/>
        </p:nvSpPr>
        <p:spPr>
          <a:xfrm rot="17813985" flipH="1">
            <a:off x="7178570" y="4702064"/>
            <a:ext cx="409001" cy="2232084"/>
          </a:xfrm>
          <a:prstGeom prst="curvedLeftArrow">
            <a:avLst>
              <a:gd name="adj1" fmla="val 6189"/>
              <a:gd name="adj2" fmla="val 30374"/>
              <a:gd name="adj3" fmla="val 29682"/>
            </a:avLst>
          </a:prstGeom>
          <a:solidFill>
            <a:srgbClr val="FF0000"/>
          </a:solidFill>
          <a:ln w="28575" cap="flat" cmpd="sng" algn="ctr">
            <a:solidFill>
              <a:srgbClr val="FF0000"/>
            </a:solidFill>
            <a:prstDash val="dash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eorgia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7" grpId="0" animBg="1"/>
      <p:bldP spid="6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709045445"/>
              </p:ext>
            </p:extLst>
          </p:nvPr>
        </p:nvGraphicFramePr>
        <p:xfrm>
          <a:off x="152400" y="152400"/>
          <a:ext cx="8686800" cy="5867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5299768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" y="1143000"/>
            <a:ext cx="2023142" cy="732974"/>
          </a:xfrm>
          <a:noFill/>
        </p:spPr>
        <p:txBody>
          <a:bodyPr/>
          <a:lstStyle/>
          <a:p>
            <a:pPr algn="ctr"/>
            <a:r>
              <a:rPr lang="en-US" sz="1800" dirty="0" smtClean="0">
                <a:solidFill>
                  <a:schemeClr val="bg1"/>
                </a:solidFill>
                <a:latin typeface="Lucida Sans Unicode" pitchFamily="34" charset="0"/>
                <a:cs typeface="Lucida Sans Unicode" pitchFamily="34" charset="0"/>
              </a:rPr>
              <a:t>M&amp;E Forum</a:t>
            </a:r>
            <a:endParaRPr lang="en-US" sz="1800" dirty="0">
              <a:solidFill>
                <a:schemeClr val="bg1"/>
              </a:solidFill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1981200" y="1173480"/>
            <a:ext cx="2363788" cy="731520"/>
          </a:xfrm>
        </p:spPr>
        <p:txBody>
          <a:bodyPr/>
          <a:lstStyle/>
          <a:p>
            <a:pPr algn="ctr"/>
            <a:r>
              <a:rPr lang="en-US" sz="1800" dirty="0" smtClean="0">
                <a:solidFill>
                  <a:schemeClr val="bg1"/>
                </a:solidFill>
                <a:latin typeface="Lucida Sans Unicode" pitchFamily="34" charset="0"/>
                <a:cs typeface="Lucida Sans Unicode" pitchFamily="34" charset="0"/>
              </a:rPr>
              <a:t>HRM Forum</a:t>
            </a:r>
            <a:endParaRPr lang="en-US" sz="1800" dirty="0">
              <a:solidFill>
                <a:schemeClr val="bg1"/>
              </a:solidFill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>
                <a:solidFill>
                  <a:prstClr val="black"/>
                </a:solidFill>
                <a:latin typeface="Lucida Sans Unicode" pitchFamily="34" charset="0"/>
                <a:cs typeface="Lucida Sans Unicode" pitchFamily="34" charset="0"/>
              </a:rPr>
              <a:t>Membership Benefits</a:t>
            </a:r>
            <a:endParaRPr lang="en-US" sz="3600" b="1" dirty="0">
              <a:solidFill>
                <a:schemeClr val="tx1"/>
              </a:solidFill>
              <a:latin typeface="Lucida Sans Unicode" pitchFamily="34" charset="0"/>
              <a:cs typeface="Lucida Sans Unicode" pitchFamily="34" charset="0"/>
            </a:endParaRPr>
          </a:p>
        </p:txBody>
      </p:sp>
      <p:pic>
        <p:nvPicPr>
          <p:cNvPr id="10" name="Picture 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324894" y="2029567"/>
            <a:ext cx="1637506" cy="1670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1354" y="2057400"/>
            <a:ext cx="1623646" cy="16425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152400" y="0"/>
            <a:ext cx="8839200" cy="835152"/>
          </a:xfrm>
          <a:prstGeom prst="rect">
            <a:avLst/>
          </a:prstGeom>
          <a:solidFill>
            <a:srgbClr val="009900"/>
          </a:solidFill>
        </p:spPr>
        <p:txBody>
          <a:bodyPr vert="horz" rtlCol="0" anchor="b" anchorCtr="0">
            <a:noAutofit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3300" kern="120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m-KH" sz="2400" dirty="0" smtClean="0">
                <a:solidFill>
                  <a:schemeClr val="bg1">
                    <a:lumMod val="95000"/>
                  </a:schemeClr>
                </a:solidFill>
                <a:latin typeface="Khmer OS Muol Light" pitchFamily="2" charset="0"/>
                <a:ea typeface="ＭＳ Ｐゴシック" pitchFamily="34" charset="-128"/>
                <a:cs typeface="Khmer OS Muol Light" pitchFamily="2" charset="0"/>
              </a:rPr>
              <a:t>ការចែករំលែក និងអភិវឌ្ឍន៍សមត្ថភាព</a:t>
            </a:r>
            <a:endParaRPr lang="en-US" sz="2400" dirty="0">
              <a:solidFill>
                <a:schemeClr val="bg1">
                  <a:lumMod val="95000"/>
                </a:schemeClr>
              </a:solidFill>
              <a:latin typeface="Khmer OS Muol Light" pitchFamily="2" charset="0"/>
              <a:ea typeface="ＭＳ Ｐゴシック" pitchFamily="34" charset="-128"/>
              <a:cs typeface="Khmer OS Muol Light" pitchFamily="2" charset="0"/>
            </a:endParaRPr>
          </a:p>
        </p:txBody>
      </p:sp>
      <p:pic>
        <p:nvPicPr>
          <p:cNvPr id="9" name="Picture 4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10400" y="1905000"/>
            <a:ext cx="1754189" cy="166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72013" y="1856740"/>
            <a:ext cx="1752600" cy="1639207"/>
          </a:xfrm>
          <a:prstGeom prst="rect">
            <a:avLst/>
          </a:prstGeom>
          <a:noFill/>
        </p:spPr>
      </p:pic>
      <p:sp>
        <p:nvSpPr>
          <p:cNvPr id="14" name="Text Placeholder 3"/>
          <p:cNvSpPr txBox="1">
            <a:spLocks/>
          </p:cNvSpPr>
          <p:nvPr/>
        </p:nvSpPr>
        <p:spPr>
          <a:xfrm>
            <a:off x="4672013" y="1125220"/>
            <a:ext cx="2363788" cy="731520"/>
          </a:xfrm>
          <a:prstGeom prst="rect">
            <a:avLst/>
          </a:prstGeom>
          <a:noFill/>
          <a:ln w="15875" cap="rnd" cmpd="sng" algn="ctr">
            <a:noFill/>
            <a:prstDash val="solid"/>
          </a:ln>
          <a:effectLst>
            <a:outerShdw blurRad="50800" dist="25400" dir="5400000" rotWithShape="0">
              <a:srgbClr val="000000">
                <a:alpha val="35000"/>
              </a:srgbClr>
            </a:outerShdw>
          </a:effectLst>
        </p:spPr>
        <p:txBody>
          <a:bodyPr vert="horz" anchor="ctr">
            <a:noAutofit/>
          </a:bodyPr>
          <a:lstStyle>
            <a:lvl1pPr marL="0" indent="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/>
              <a:buNone/>
              <a:defRPr kumimoji="0" sz="20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75000"/>
              <a:buFont typeface="Wingdings 2"/>
              <a:buNone/>
              <a:defRPr kumimoji="0" sz="18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70000"/>
              <a:buFont typeface="Wingdings"/>
              <a:buNone/>
              <a:defRPr kumimoji="0" sz="16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ct val="20000"/>
              </a:spcBef>
              <a:buClr>
                <a:schemeClr val="accent5"/>
              </a:buClr>
              <a:buFontTx/>
              <a:buNone/>
              <a:defRPr kumimoji="0" sz="16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90000"/>
              <a:buChar char="•"/>
              <a:defRPr kumimoji="0" sz="16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rtl="0" eaLnBrk="1" latinLnBrk="0" hangingPunct="1">
              <a:spcBef>
                <a:spcPct val="20000"/>
              </a:spcBef>
              <a:buClr>
                <a:schemeClr val="accent4">
                  <a:shade val="75000"/>
                </a:schemeClr>
              </a:buClr>
              <a:buChar char="•"/>
              <a:defRPr kumimoji="0"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rtl="0" eaLnBrk="1" latinLnBrk="0" hangingPunct="1">
              <a:spcBef>
                <a:spcPct val="20000"/>
              </a:spcBef>
              <a:buClr>
                <a:schemeClr val="accent2">
                  <a:shade val="75000"/>
                </a:schemeClr>
              </a:buClr>
              <a:buSzPct val="90000"/>
              <a:buChar char="•"/>
              <a:defRPr kumimoji="0" sz="1400" kern="1200" cap="all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800" dirty="0" smtClean="0">
                <a:solidFill>
                  <a:schemeClr val="bg1"/>
                </a:solidFill>
                <a:latin typeface="Lucida Sans Unicode" pitchFamily="34" charset="0"/>
                <a:cs typeface="Lucida Sans Unicode" pitchFamily="34" charset="0"/>
              </a:rPr>
              <a:t>Finance Forum</a:t>
            </a:r>
            <a:endParaRPr lang="en-US" sz="1800" dirty="0">
              <a:solidFill>
                <a:schemeClr val="bg1"/>
              </a:solidFill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15" name="Text Placeholder 3"/>
          <p:cNvSpPr txBox="1">
            <a:spLocks/>
          </p:cNvSpPr>
          <p:nvPr/>
        </p:nvSpPr>
        <p:spPr>
          <a:xfrm>
            <a:off x="6629401" y="1112520"/>
            <a:ext cx="2363788" cy="731520"/>
          </a:xfrm>
          <a:prstGeom prst="rect">
            <a:avLst/>
          </a:prstGeom>
          <a:noFill/>
          <a:ln w="15875" cap="rnd" cmpd="sng" algn="ctr">
            <a:noFill/>
            <a:prstDash val="solid"/>
          </a:ln>
          <a:effectLst>
            <a:outerShdw blurRad="50800" dist="25400" dir="5400000" rotWithShape="0">
              <a:srgbClr val="000000">
                <a:alpha val="35000"/>
              </a:srgbClr>
            </a:outerShdw>
          </a:effectLst>
        </p:spPr>
        <p:txBody>
          <a:bodyPr vert="horz" anchor="ctr">
            <a:noAutofit/>
          </a:bodyPr>
          <a:lstStyle>
            <a:lvl1pPr marL="0" indent="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/>
              <a:buNone/>
              <a:defRPr kumimoji="0" sz="20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75000"/>
              <a:buFont typeface="Wingdings 2"/>
              <a:buNone/>
              <a:defRPr kumimoji="0" sz="18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70000"/>
              <a:buFont typeface="Wingdings"/>
              <a:buNone/>
              <a:defRPr kumimoji="0" sz="16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ct val="20000"/>
              </a:spcBef>
              <a:buClr>
                <a:schemeClr val="accent5"/>
              </a:buClr>
              <a:buFontTx/>
              <a:buNone/>
              <a:defRPr kumimoji="0" sz="16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90000"/>
              <a:buChar char="•"/>
              <a:defRPr kumimoji="0" sz="16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rtl="0" eaLnBrk="1" latinLnBrk="0" hangingPunct="1">
              <a:spcBef>
                <a:spcPct val="20000"/>
              </a:spcBef>
              <a:buClr>
                <a:schemeClr val="accent4">
                  <a:shade val="75000"/>
                </a:schemeClr>
              </a:buClr>
              <a:buChar char="•"/>
              <a:defRPr kumimoji="0"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rtl="0" eaLnBrk="1" latinLnBrk="0" hangingPunct="1">
              <a:spcBef>
                <a:spcPct val="20000"/>
              </a:spcBef>
              <a:buClr>
                <a:schemeClr val="accent2">
                  <a:shade val="75000"/>
                </a:schemeClr>
              </a:buClr>
              <a:buSzPct val="90000"/>
              <a:buChar char="•"/>
              <a:defRPr kumimoji="0" sz="1400" kern="1200" cap="all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800" dirty="0" smtClean="0">
                <a:solidFill>
                  <a:schemeClr val="bg1"/>
                </a:solidFill>
                <a:latin typeface="Lucida Sans Unicode" pitchFamily="34" charset="0"/>
                <a:cs typeface="Lucida Sans Unicode" pitchFamily="34" charset="0"/>
              </a:rPr>
              <a:t>ICT Platform</a:t>
            </a:r>
            <a:endParaRPr lang="en-US" sz="1800" dirty="0">
              <a:solidFill>
                <a:schemeClr val="bg1"/>
              </a:solidFill>
              <a:latin typeface="Lucida Sans Unicode" pitchFamily="34" charset="0"/>
              <a:cs typeface="Lucida Sans Unicode" pitchFamily="34" charset="0"/>
            </a:endParaRPr>
          </a:p>
        </p:txBody>
      </p:sp>
      <p:pic>
        <p:nvPicPr>
          <p:cNvPr id="2050" name="Picture 2" descr="Image result for meeting cartoon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8450" y="4781549"/>
            <a:ext cx="3467100" cy="1314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 Placeholder 3"/>
          <p:cNvSpPr txBox="1">
            <a:spLocks/>
          </p:cNvSpPr>
          <p:nvPr/>
        </p:nvSpPr>
        <p:spPr>
          <a:xfrm>
            <a:off x="281354" y="3886200"/>
            <a:ext cx="8634046" cy="731520"/>
          </a:xfrm>
          <a:prstGeom prst="rect">
            <a:avLst/>
          </a:prstGeom>
          <a:solidFill>
            <a:srgbClr val="00B050"/>
          </a:solidFill>
          <a:ln w="15875" cap="rnd" cmpd="sng" algn="ctr">
            <a:noFill/>
            <a:prstDash val="solid"/>
          </a:ln>
          <a:effectLst>
            <a:outerShdw blurRad="50800" dist="25400" dir="5400000" rotWithShape="0">
              <a:srgbClr val="000000">
                <a:alpha val="35000"/>
              </a:srgbClr>
            </a:outerShdw>
          </a:effectLst>
        </p:spPr>
        <p:txBody>
          <a:bodyPr vert="horz" anchor="ctr">
            <a:noAutofit/>
          </a:bodyPr>
          <a:lstStyle>
            <a:lvl1pPr marL="0" indent="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2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/>
              <a:buNone/>
              <a:defRPr kumimoji="0" sz="20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75000"/>
              <a:buFont typeface="Wingdings 2"/>
              <a:buNone/>
              <a:defRPr kumimoji="0" sz="18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70000"/>
              <a:buFont typeface="Wingdings"/>
              <a:buNone/>
              <a:defRPr kumimoji="0" sz="16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ct val="20000"/>
              </a:spcBef>
              <a:buClr>
                <a:schemeClr val="accent5"/>
              </a:buClr>
              <a:buFontTx/>
              <a:buNone/>
              <a:defRPr kumimoji="0" sz="16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90000"/>
              <a:buChar char="•"/>
              <a:defRPr kumimoji="0" sz="16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rtl="0" eaLnBrk="1" latinLnBrk="0" hangingPunct="1">
              <a:spcBef>
                <a:spcPct val="20000"/>
              </a:spcBef>
              <a:buClr>
                <a:schemeClr val="accent4">
                  <a:shade val="75000"/>
                </a:schemeClr>
              </a:buClr>
              <a:buChar char="•"/>
              <a:defRPr kumimoji="0"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rtl="0" eaLnBrk="1" latinLnBrk="0" hangingPunct="1">
              <a:spcBef>
                <a:spcPct val="20000"/>
              </a:spcBef>
              <a:buClr>
                <a:schemeClr val="accent2">
                  <a:shade val="75000"/>
                </a:schemeClr>
              </a:buClr>
              <a:buSzPct val="90000"/>
              <a:buChar char="•"/>
              <a:defRPr kumimoji="0" sz="1400" kern="1200" cap="all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m-KH" sz="1800" b="0" dirty="0" smtClean="0">
                <a:solidFill>
                  <a:schemeClr val="bg1"/>
                </a:solidFill>
                <a:latin typeface="Khmer OS Muol Light" pitchFamily="2" charset="0"/>
                <a:cs typeface="Khmer OS Muol Light" pitchFamily="2" charset="0"/>
              </a:rPr>
              <a:t>កិច្ចប្រជុំប្រចាំពីរខែ  ប្រចាំឆ្នាំ កិច្ចប្រជុំពិសេសផ្សេងៗសម្រាប់សមាជិកភាព</a:t>
            </a:r>
            <a:endParaRPr lang="en-US" sz="1800" b="0" dirty="0">
              <a:solidFill>
                <a:schemeClr val="bg1"/>
              </a:solidFill>
              <a:latin typeface="Khmer OS Muol Light" pitchFamily="2" charset="0"/>
              <a:cs typeface="Khmer OS Muol Light" pitchFamily="2" charset="0"/>
            </a:endParaRPr>
          </a:p>
        </p:txBody>
      </p:sp>
      <p:sp>
        <p:nvSpPr>
          <p:cNvPr id="5" name="AutoShape 4" descr="Image result for discount carto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6" descr="Image result for discount cartoo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AutoShape 8" descr="Image result for discount cartoon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1" y="4800601"/>
            <a:ext cx="1600199" cy="1600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2" descr="C:\Users\Kphalla\Desktop\LAOs Meeting\IMAGE LIBRARY\photo.JPG"/>
          <p:cNvPicPr>
            <a:picLocks noChangeAspect="1" noChangeArrowheads="1"/>
          </p:cNvPicPr>
          <p:nvPr/>
        </p:nvPicPr>
        <p:blipFill>
          <a:blip r:embed="rId9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339106" y="5105400"/>
            <a:ext cx="1489694" cy="1143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Kphalla\Desktop\Process CCC members.jpg"/>
          <p:cNvPicPr>
            <a:picLocks noChangeAspect="1" noChangeArrowheads="1"/>
          </p:cNvPicPr>
          <p:nvPr/>
        </p:nvPicPr>
        <p:blipFill>
          <a:blip r:embed="rId2"/>
          <a:srcRect t="2756" b="3986"/>
          <a:stretch>
            <a:fillRect/>
          </a:stretch>
        </p:blipFill>
        <p:spPr bwMode="auto">
          <a:xfrm>
            <a:off x="0" y="123824"/>
            <a:ext cx="9131300" cy="65770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8137402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5946648" cy="2968752"/>
          </a:xfrm>
        </p:spPr>
        <p:txBody>
          <a:bodyPr>
            <a:noAutofit/>
          </a:bodyPr>
          <a:lstStyle/>
          <a:p>
            <a:pPr marL="495300" indent="-495300">
              <a:lnSpc>
                <a:spcPct val="160000"/>
              </a:lnSpc>
              <a:buFont typeface="Wingdings" pitchFamily="2" charset="2"/>
              <a:buChar char="Ø"/>
            </a:pPr>
            <a:r>
              <a:rPr lang="km-KH" sz="2000" dirty="0" smtClean="0">
                <a:latin typeface="Khmer OS System" pitchFamily="2" charset="0"/>
                <a:cs typeface="Khmer OS System" pitchFamily="2" charset="0"/>
              </a:rPr>
              <a:t>សង្កេតការ</a:t>
            </a:r>
            <a:r>
              <a:rPr lang="en-US" sz="2000" dirty="0" smtClean="0">
                <a:latin typeface="Khmer OS System" pitchFamily="2" charset="0"/>
                <a:cs typeface="Khmer OS System" pitchFamily="2" charset="0"/>
              </a:rPr>
              <a:t>: $50.00/</a:t>
            </a:r>
            <a:r>
              <a:rPr lang="km-KH" sz="2000" dirty="0" smtClean="0">
                <a:latin typeface="Khmer OS System" pitchFamily="2" charset="0"/>
                <a:cs typeface="Khmer OS System" pitchFamily="2" charset="0"/>
              </a:rPr>
              <a:t>ពីរខែ</a:t>
            </a:r>
            <a:endParaRPr lang="en-US" sz="2000" dirty="0" smtClean="0">
              <a:latin typeface="Khmer OS System" pitchFamily="2" charset="0"/>
              <a:cs typeface="Khmer OS System" pitchFamily="2" charset="0"/>
            </a:endParaRPr>
          </a:p>
          <a:p>
            <a:pPr marL="495300" indent="-495300">
              <a:lnSpc>
                <a:spcPct val="160000"/>
              </a:lnSpc>
              <a:buNone/>
            </a:pPr>
            <a:endParaRPr lang="en-US" sz="700" dirty="0" smtClean="0">
              <a:latin typeface="Khmer OS System" pitchFamily="2" charset="0"/>
              <a:cs typeface="Khmer OS System" pitchFamily="2" charset="0"/>
            </a:endParaRPr>
          </a:p>
          <a:p>
            <a:pPr marL="495300" indent="-495300">
              <a:lnSpc>
                <a:spcPct val="160000"/>
              </a:lnSpc>
              <a:buFont typeface="Wingdings" pitchFamily="2" charset="2"/>
              <a:buChar char="Ø"/>
            </a:pPr>
            <a:r>
              <a:rPr lang="km-KH" sz="2000" dirty="0" smtClean="0">
                <a:latin typeface="Khmer OS System" pitchFamily="2" charset="0"/>
                <a:cs typeface="Khmer OS System" pitchFamily="2" charset="0"/>
              </a:rPr>
              <a:t>សមាជិកពេញសិទ្ធិ</a:t>
            </a:r>
            <a:r>
              <a:rPr lang="en-US" sz="2000" dirty="0" smtClean="0">
                <a:latin typeface="Khmer OS System" pitchFamily="2" charset="0"/>
                <a:cs typeface="Khmer OS System" pitchFamily="2" charset="0"/>
              </a:rPr>
              <a:t>: 0.00225 x </a:t>
            </a:r>
            <a:r>
              <a:rPr lang="km-KH" sz="2000" dirty="0" smtClean="0">
                <a:latin typeface="Khmer OS System" pitchFamily="2" charset="0"/>
                <a:cs typeface="Khmer OS System" pitchFamily="2" charset="0"/>
              </a:rPr>
              <a:t>កញ្ចប់ថវិកាប្រចាំឆ្នាំ</a:t>
            </a:r>
            <a:r>
              <a:rPr lang="en-US" sz="2000" dirty="0" smtClean="0">
                <a:latin typeface="Khmer OS System" pitchFamily="2" charset="0"/>
                <a:cs typeface="Khmer OS System" pitchFamily="2" charset="0"/>
              </a:rPr>
              <a:t> (</a:t>
            </a:r>
            <a:r>
              <a:rPr lang="km-KH" sz="2000" dirty="0" smtClean="0">
                <a:latin typeface="Khmer OS System" pitchFamily="2" charset="0"/>
                <a:cs typeface="Khmer OS System" pitchFamily="2" charset="0"/>
              </a:rPr>
              <a:t>មិនមានកំរៃអប្បរមា </a:t>
            </a:r>
            <a:r>
              <a:rPr lang="km-KH" sz="2000" dirty="0">
                <a:latin typeface="Khmer OS System" pitchFamily="2" charset="0"/>
                <a:cs typeface="Khmer OS System" pitchFamily="2" charset="0"/>
              </a:rPr>
              <a:t> </a:t>
            </a:r>
            <a:r>
              <a:rPr lang="km-KH" sz="2000" dirty="0" smtClean="0">
                <a:latin typeface="Khmer OS System" pitchFamily="2" charset="0"/>
                <a:cs typeface="Khmer OS System" pitchFamily="2" charset="0"/>
              </a:rPr>
              <a:t>ចំណែកកំរៃអតិបរមា</a:t>
            </a:r>
            <a:r>
              <a:rPr lang="en-US" sz="2000" dirty="0" smtClean="0">
                <a:latin typeface="Khmer OS System" pitchFamily="2" charset="0"/>
                <a:cs typeface="Khmer OS System" pitchFamily="2" charset="0"/>
              </a:rPr>
              <a:t> $3,000</a:t>
            </a:r>
            <a:r>
              <a:rPr lang="km-KH" sz="2000" dirty="0" smtClean="0">
                <a:latin typeface="Khmer OS System" pitchFamily="2" charset="0"/>
                <a:cs typeface="Khmer OS System" pitchFamily="2" charset="0"/>
              </a:rPr>
              <a:t>)</a:t>
            </a:r>
            <a:r>
              <a:rPr lang="en-US" sz="2000" dirty="0" smtClean="0">
                <a:latin typeface="Khmer OS System" pitchFamily="2" charset="0"/>
                <a:cs typeface="Khmer OS System" pitchFamily="2" charset="0"/>
              </a:rPr>
              <a:t>  </a:t>
            </a:r>
          </a:p>
          <a:p>
            <a:pPr marL="495300" indent="-495300">
              <a:lnSpc>
                <a:spcPct val="160000"/>
              </a:lnSpc>
              <a:buFont typeface="Wingdings" pitchFamily="2" charset="2"/>
              <a:buChar char="Ø"/>
            </a:pPr>
            <a:endParaRPr lang="en-US" sz="700" dirty="0" smtClean="0">
              <a:latin typeface="Khmer OS System" pitchFamily="2" charset="0"/>
              <a:cs typeface="Khmer OS System" pitchFamily="2" charset="0"/>
            </a:endParaRPr>
          </a:p>
          <a:p>
            <a:pPr marL="495300" indent="-495300">
              <a:lnSpc>
                <a:spcPct val="160000"/>
              </a:lnSpc>
              <a:buFont typeface="Wingdings" pitchFamily="2" charset="2"/>
              <a:buChar char="Ø"/>
            </a:pPr>
            <a:r>
              <a:rPr lang="km-KH" sz="2000" dirty="0" smtClean="0">
                <a:latin typeface="Khmer OS System" pitchFamily="2" charset="0"/>
                <a:cs typeface="Khmer OS System" pitchFamily="2" charset="0"/>
              </a:rPr>
              <a:t>សមាជិកមិនពេញសិទ្ធិ</a:t>
            </a:r>
            <a:r>
              <a:rPr lang="en-US" sz="2000" dirty="0" smtClean="0">
                <a:latin typeface="Khmer OS System" pitchFamily="2" charset="0"/>
                <a:cs typeface="Khmer OS System" pitchFamily="2" charset="0"/>
              </a:rPr>
              <a:t>: 75% </a:t>
            </a:r>
            <a:r>
              <a:rPr lang="km-KH" sz="2000" dirty="0" smtClean="0">
                <a:latin typeface="Khmer OS System" pitchFamily="2" charset="0"/>
                <a:cs typeface="Khmer OS System" pitchFamily="2" charset="0"/>
              </a:rPr>
              <a:t>នៃកំរៃសម្រាប់សមាជិកពេញ</a:t>
            </a:r>
            <a:r>
              <a:rPr lang="en-US" sz="2000" dirty="0" smtClean="0">
                <a:latin typeface="Khmer OS System" pitchFamily="2" charset="0"/>
                <a:cs typeface="Khmer OS System" pitchFamily="2" charset="0"/>
              </a:rPr>
              <a:t> </a:t>
            </a:r>
          </a:p>
          <a:p>
            <a:pPr>
              <a:lnSpc>
                <a:spcPct val="160000"/>
              </a:lnSpc>
            </a:pPr>
            <a:endParaRPr lang="en-US" sz="2000" dirty="0">
              <a:latin typeface="Khmer OS System" pitchFamily="2" charset="0"/>
              <a:cs typeface="Khmer OS System" pitchFamily="2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7010400" y="3886200"/>
            <a:ext cx="18288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/>
          <a:srcRect b="5335"/>
          <a:stretch>
            <a:fillRect/>
          </a:stretch>
        </p:blipFill>
        <p:spPr bwMode="auto">
          <a:xfrm>
            <a:off x="6477000" y="1295400"/>
            <a:ext cx="25146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rgbClr val="009900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lvl="0" algn="ctr" fontAlgn="auto">
              <a:spcAft>
                <a:spcPts val="0"/>
              </a:spcAft>
              <a:defRPr/>
            </a:pPr>
            <a:r>
              <a:rPr lang="km-KH" sz="2800" dirty="0" smtClean="0">
                <a:solidFill>
                  <a:schemeClr val="bg1"/>
                </a:solidFill>
                <a:latin typeface="Khmer OS Muol Light" pitchFamily="2" charset="0"/>
                <a:cs typeface="Khmer OS Muol Light" pitchFamily="2" charset="0"/>
              </a:rPr>
              <a:t>កម្រៃបរិច្ចាកសម្រាប់សមាជិកភាព</a:t>
            </a: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Khmer OS Muol Light" pitchFamily="2" charset="0"/>
              <a:ea typeface="+mj-ea"/>
              <a:cs typeface="Khmer OS Muol Ligh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760574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984944"/>
      </p:ext>
    </p:extLst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 descr="E:\Choeun\2017\YSEALI-2018\YSEALI-Announcement for 2018-Update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119"/>
            <a:ext cx="9144000" cy="6876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4089680"/>
      </p:ext>
    </p:extLst>
  </p:cSld>
  <p:clrMapOvr>
    <a:masterClrMapping/>
  </p:clrMapOvr>
  <p:transition spd="slow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361" y="76200"/>
            <a:ext cx="8690994" cy="1143000"/>
          </a:xfrm>
          <a:solidFill>
            <a:srgbClr val="00B050"/>
          </a:solidFill>
        </p:spPr>
        <p:txBody>
          <a:bodyPr/>
          <a:lstStyle/>
          <a:p>
            <a:r>
              <a:rPr lang="km-KH" b="1" dirty="0" smtClean="0">
                <a:solidFill>
                  <a:schemeClr val="bg1"/>
                </a:solidFill>
              </a:rPr>
              <a:t>សូមអរគុណ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6" name="Picture 2" descr="J:\Internal Governance\Photos\2015\2015_03_12_AGM 2014 at CKCC\AGM 2014\IMG_015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61" y="1236260"/>
            <a:ext cx="8690994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048623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CC PPT Standard">
      <a:majorFont>
        <a:latin typeface="Lucida Sans Unicode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8009</TotalTime>
  <Words>538</Words>
  <Application>Microsoft Office PowerPoint</Application>
  <PresentationFormat>On-screen Show (4:3)</PresentationFormat>
  <Paragraphs>82</Paragraphs>
  <Slides>14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1_blank</vt:lpstr>
      <vt:lpstr>1_Civic</vt:lpstr>
      <vt:lpstr>2_Civic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2. Directory Publication</vt:lpstr>
      <vt:lpstr>PowerPoint Presentation</vt:lpstr>
      <vt:lpstr>Membership Benefits</vt:lpstr>
      <vt:lpstr>PowerPoint Presentation</vt:lpstr>
      <vt:lpstr>PowerPoint Presentation</vt:lpstr>
      <vt:lpstr>PowerPoint Presentation</vt:lpstr>
      <vt:lpstr>PowerPoint Presentation</vt:lpstr>
      <vt:lpstr>សូមអរគុណ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esophara</dc:creator>
  <cp:lastModifiedBy>Chen Sochoeun</cp:lastModifiedBy>
  <cp:revision>390</cp:revision>
  <dcterms:created xsi:type="dcterms:W3CDTF">2012-05-02T09:31:32Z</dcterms:created>
  <dcterms:modified xsi:type="dcterms:W3CDTF">2017-11-13T07:41:49Z</dcterms:modified>
</cp:coreProperties>
</file>