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1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BANSOK_2017\ALL_CCC_FOLDERS\SATISFACTION%20SURVEY_2016\ExcelFILES\survey_kh.csv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1.927957818329090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Unimportant 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3333333333333332E-3"/>
                  <c:y val="1.3888888888888888E-2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Neutral 18%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222222222222223E-2"/>
                  <c:y val="-9.2592592592592587E-3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Important 47%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9370075054223167E-2"/>
                  <c:y val="0.10515208306445603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Very</a:t>
                    </a:r>
                    <a:r>
                      <a:rPr lang="en-US" sz="800" baseline="0"/>
                      <a:t> Important 34%</a:t>
                    </a:r>
                    <a:endParaRPr lang="en-US" sz="8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Part2Q6!$I$17:$I$20</c:f>
              <c:numCache>
                <c:formatCode>General</c:formatCode>
                <c:ptCount val="4"/>
                <c:pt idx="0">
                  <c:v>1</c:v>
                </c:pt>
                <c:pt idx="1">
                  <c:v>18</c:v>
                </c:pt>
                <c:pt idx="2">
                  <c:v>47</c:v>
                </c:pt>
                <c:pt idx="3">
                  <c:v>34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818624"/>
        <c:axId val="25820160"/>
      </c:lineChart>
      <c:catAx>
        <c:axId val="25818624"/>
        <c:scaling>
          <c:orientation val="minMax"/>
        </c:scaling>
        <c:delete val="1"/>
        <c:axPos val="b"/>
        <c:majorTickMark val="out"/>
        <c:minorTickMark val="none"/>
        <c:tickLblPos val="nextTo"/>
        <c:crossAx val="25820160"/>
        <c:crosses val="autoZero"/>
        <c:auto val="1"/>
        <c:lblAlgn val="ctr"/>
        <c:lblOffset val="100"/>
        <c:noMultiLvlLbl val="0"/>
      </c:catAx>
      <c:valAx>
        <c:axId val="258201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58186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1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635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5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038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060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70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24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24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5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023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087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95F3A-EE47-4B45-B312-FC600176136F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59103-BA90-4012-8A2B-B1E520DAE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099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8" name="Picture 10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itle 9"/>
          <p:cNvSpPr>
            <a:spLocks noGrp="1"/>
          </p:cNvSpPr>
          <p:nvPr>
            <p:ph type="ctrTitle"/>
          </p:nvPr>
        </p:nvSpPr>
        <p:spPr>
          <a:xfrm>
            <a:off x="685800" y="1423820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471EF4"/>
                </a:solidFill>
              </a:rPr>
              <a:t>Findings of Member Satisfaction Survey, 2016</a:t>
            </a:r>
            <a:endParaRPr lang="en-US" b="1" dirty="0">
              <a:solidFill>
                <a:srgbClr val="471EF4"/>
              </a:solidFill>
            </a:endParaRPr>
          </a:p>
        </p:txBody>
      </p:sp>
      <p:sp>
        <p:nvSpPr>
          <p:cNvPr id="11" name="Subtitle 10"/>
          <p:cNvSpPr>
            <a:spLocks noGrp="1"/>
          </p:cNvSpPr>
          <p:nvPr>
            <p:ph type="subTitle" idx="1"/>
          </p:nvPr>
        </p:nvSpPr>
        <p:spPr>
          <a:xfrm>
            <a:off x="810361" y="3200400"/>
            <a:ext cx="3193750" cy="25908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b="1" dirty="0" smtClean="0">
                <a:solidFill>
                  <a:srgbClr val="00B050"/>
                </a:solidFill>
              </a:rPr>
              <a:t>Content</a:t>
            </a:r>
          </a:p>
          <a:p>
            <a:pPr algn="l"/>
            <a:r>
              <a:rPr lang="en-US" dirty="0" smtClean="0">
                <a:solidFill>
                  <a:srgbClr val="471EF4"/>
                </a:solidFill>
              </a:rPr>
              <a:t>1. Objective</a:t>
            </a:r>
          </a:p>
          <a:p>
            <a:pPr algn="l"/>
            <a:r>
              <a:rPr lang="en-US" dirty="0" smtClean="0">
                <a:solidFill>
                  <a:srgbClr val="471EF4"/>
                </a:solidFill>
              </a:rPr>
              <a:t>2. Appreciation</a:t>
            </a:r>
          </a:p>
          <a:p>
            <a:pPr algn="l"/>
            <a:r>
              <a:rPr lang="en-US" dirty="0" smtClean="0">
                <a:solidFill>
                  <a:srgbClr val="471EF4"/>
                </a:solidFill>
              </a:rPr>
              <a:t>3. Findings</a:t>
            </a:r>
          </a:p>
          <a:p>
            <a:pPr algn="l"/>
            <a:r>
              <a:rPr lang="en-US" dirty="0" smtClean="0">
                <a:solidFill>
                  <a:srgbClr val="471EF4"/>
                </a:solidFill>
              </a:rPr>
              <a:t>4. Suggestion</a:t>
            </a:r>
          </a:p>
          <a:p>
            <a:pPr algn="l"/>
            <a:endParaRPr lang="en-US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436276" y="6075225"/>
            <a:ext cx="50292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471EF4"/>
                </a:solidFill>
              </a:rPr>
              <a:t>Presented by :</a:t>
            </a:r>
            <a:endParaRPr lang="en-US" dirty="0">
              <a:solidFill>
                <a:srgbClr val="471EF4"/>
              </a:solidFill>
            </a:endParaRPr>
          </a:p>
          <a:p>
            <a:r>
              <a:rPr lang="en-US" dirty="0" err="1" smtClean="0">
                <a:solidFill>
                  <a:srgbClr val="471EF4"/>
                </a:solidFill>
              </a:rPr>
              <a:t>Bansok</a:t>
            </a:r>
            <a:r>
              <a:rPr lang="en-US" dirty="0" smtClean="0">
                <a:solidFill>
                  <a:srgbClr val="471EF4"/>
                </a:solidFill>
              </a:rPr>
              <a:t> ROS,  Research &amp; KM Specialist, CCC</a:t>
            </a:r>
            <a:endParaRPr lang="en-US" dirty="0">
              <a:solidFill>
                <a:srgbClr val="471E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95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018290"/>
            <a:ext cx="91440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b="1" dirty="0" smtClean="0">
                <a:solidFill>
                  <a:srgbClr val="471EF4"/>
                </a:solidFill>
              </a:rPr>
              <a:t>Objective</a:t>
            </a:r>
            <a:r>
              <a:rPr lang="en-US" sz="2800" dirty="0">
                <a:solidFill>
                  <a:srgbClr val="471EF4"/>
                </a:solidFill>
              </a:rPr>
              <a:t>:</a:t>
            </a:r>
            <a:r>
              <a:rPr lang="en-US" sz="2800" dirty="0" smtClean="0">
                <a:solidFill>
                  <a:srgbClr val="471EF4"/>
                </a:solidFill>
              </a:rPr>
              <a:t> </a:t>
            </a:r>
            <a:r>
              <a:rPr lang="en-US" sz="2800" dirty="0">
                <a:solidFill>
                  <a:srgbClr val="471EF4"/>
                </a:solidFill>
              </a:rPr>
              <a:t>A</a:t>
            </a:r>
            <a:r>
              <a:rPr lang="en-US" sz="2800" dirty="0" smtClean="0">
                <a:solidFill>
                  <a:srgbClr val="471EF4"/>
                </a:solidFill>
              </a:rPr>
              <a:t>ssess </a:t>
            </a:r>
            <a:r>
              <a:rPr lang="en-US" sz="2800" dirty="0">
                <a:solidFill>
                  <a:srgbClr val="471EF4"/>
                </a:solidFill>
              </a:rPr>
              <a:t>CCC members </a:t>
            </a:r>
            <a:r>
              <a:rPr lang="en-US" sz="2800" dirty="0" smtClean="0">
                <a:solidFill>
                  <a:srgbClr val="471EF4"/>
                </a:solidFill>
              </a:rPr>
              <a:t>of </a:t>
            </a:r>
            <a:r>
              <a:rPr lang="en-US" sz="2800" dirty="0">
                <a:solidFill>
                  <a:srgbClr val="471EF4"/>
                </a:solidFill>
              </a:rPr>
              <a:t>their satisfactory reflection </a:t>
            </a:r>
            <a:r>
              <a:rPr lang="en-US" sz="2800" dirty="0" smtClean="0">
                <a:solidFill>
                  <a:srgbClr val="471EF4"/>
                </a:solidFill>
              </a:rPr>
              <a:t> on CCC’s services</a:t>
            </a:r>
            <a:r>
              <a:rPr lang="en-US" sz="2800" dirty="0">
                <a:solidFill>
                  <a:srgbClr val="471EF4"/>
                </a:solidFill>
              </a:rPr>
              <a:t>, and seeking </a:t>
            </a:r>
            <a:r>
              <a:rPr lang="en-US" sz="2800" dirty="0" smtClean="0">
                <a:solidFill>
                  <a:srgbClr val="471EF4"/>
                </a:solidFill>
              </a:rPr>
              <a:t>improvement.</a:t>
            </a:r>
            <a:r>
              <a:rPr lang="en-US" dirty="0" smtClean="0">
                <a:solidFill>
                  <a:srgbClr val="471EF4"/>
                </a:solidFill>
              </a:rPr>
              <a:t> </a:t>
            </a:r>
            <a:endParaRPr lang="en-US" dirty="0">
              <a:solidFill>
                <a:srgbClr val="471EF4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7" name="Picture 10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Rectangle 8"/>
          <p:cNvSpPr/>
          <p:nvPr/>
        </p:nvSpPr>
        <p:spPr>
          <a:xfrm>
            <a:off x="147051" y="2008905"/>
            <a:ext cx="4043949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Appreciation</a:t>
            </a: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9"/>
          <a:stretch/>
        </p:blipFill>
        <p:spPr bwMode="auto">
          <a:xfrm>
            <a:off x="902221" y="3047995"/>
            <a:ext cx="735952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15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5" y="762000"/>
            <a:ext cx="8229600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3220351"/>
            <a:ext cx="4562475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482600" y="6115951"/>
            <a:ext cx="3733800" cy="609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00B050"/>
                </a:solidFill>
              </a:rPr>
              <a:t>Outstanding reliable data </a:t>
            </a:r>
            <a:endParaRPr lang="en-US" sz="2400" b="1" dirty="0">
              <a:solidFill>
                <a:srgbClr val="00B05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417405"/>
              </p:ext>
            </p:extLst>
          </p:nvPr>
        </p:nvGraphicFramePr>
        <p:xfrm>
          <a:off x="4749800" y="3344176"/>
          <a:ext cx="4238625" cy="3409952"/>
        </p:xfrm>
        <a:graphic>
          <a:graphicData uri="http://schemas.openxmlformats.org/drawingml/2006/table">
            <a:tbl>
              <a:tblPr firstRow="1" firstCol="1" bandRow="1"/>
              <a:tblGrid>
                <a:gridCol w="381000"/>
                <a:gridCol w="1876425"/>
                <a:gridCol w="1981200"/>
              </a:tblGrid>
              <a:tr h="22483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No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Executive Level</a:t>
                      </a:r>
                      <a:endParaRPr lang="en-US" sz="1100" b="1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O&amp;T </a:t>
                      </a:r>
                      <a:r>
                        <a:rPr lang="en-US" sz="1200" b="1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Level</a:t>
                      </a:r>
                      <a:endParaRPr lang="en-US" sz="1100" b="1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Executive Director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Membership </a:t>
                      </a:r>
                      <a:r>
                        <a:rPr lang="en-US" sz="1000" dirty="0" err="1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Devlop’t</a:t>
                      </a:r>
                      <a:r>
                        <a:rPr lang="en-US" sz="1000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Specialist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Country Director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Accountant/Financer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Country Representative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Assistant 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Country Manager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Admin Officer/Project Staff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Country Operation Manager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Liaison Program 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Managing Director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Finance Monitoring Officer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Director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HR &amp; Admin Officer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Deputy Director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Finance and Admin 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Founder </a:t>
                      </a:r>
                      <a:r>
                        <a:rPr lang="en-US" sz="1000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&amp;</a:t>
                      </a:r>
                      <a:r>
                        <a:rPr lang="en-US" sz="1000" baseline="0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000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Executive </a:t>
                      </a: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Director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M&amp;E Coordinator/Officer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Finance, </a:t>
                      </a:r>
                      <a:r>
                        <a:rPr lang="en-US" sz="1000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Admin &amp;HR </a:t>
                      </a: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IT Coordinator/ IT Assistant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HR Director/Manager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Public Relation Officer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Head Office 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Business Support Services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National Director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Office 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Organizational </a:t>
                      </a:r>
                      <a:r>
                        <a:rPr lang="en-US" sz="1000" dirty="0" err="1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Devlop’t</a:t>
                      </a:r>
                      <a:r>
                        <a:rPr lang="en-US" sz="1000" dirty="0" smtClean="0">
                          <a:effectLst/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Project/Program Coordinator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Senior Finance Manager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National General Secretary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Senior Coalition Manager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Finance Assistant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3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17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/>
                          <a:ea typeface="Times New Roman"/>
                          <a:cs typeface="Calibri"/>
                        </a:rPr>
                        <a:t>Finance Monitoring Officer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DaunPenh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11" name="Picture 10" descr="CCC-logo-small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10" descr="GPP-Small.jpg"/>
            <p:cNvPicPr>
              <a:picLocks noChangeAspect="1"/>
            </p:cNvPicPr>
            <p:nvPr/>
          </p:nvPicPr>
          <p:blipFill>
            <a:blip r:embed="rId4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735128"/>
              </p:ext>
            </p:extLst>
          </p:nvPr>
        </p:nvGraphicFramePr>
        <p:xfrm>
          <a:off x="177798" y="1397001"/>
          <a:ext cx="8813802" cy="1452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2"/>
                <a:gridCol w="1371600"/>
                <a:gridCol w="1676400"/>
                <a:gridCol w="1524000"/>
                <a:gridCol w="1600200"/>
                <a:gridCol w="1752600"/>
              </a:tblGrid>
              <a:tr h="372533">
                <a:tc rowSpan="2"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Items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Organizations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Respodn’t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Exec’t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Respodn’t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O&amp;T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Respondents</a:t>
                      </a:r>
                      <a:r>
                        <a:rPr lang="en-US" sz="1600" baseline="0" dirty="0" smtClean="0"/>
                        <a:t> (N=93)</a:t>
                      </a:r>
                      <a:endParaRPr lang="en-US" sz="1600" dirty="0"/>
                    </a:p>
                  </a:txBody>
                  <a:tcPr>
                    <a:solidFill>
                      <a:srgbClr val="471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</a:tr>
              <a:tr h="13546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Executive</a:t>
                      </a:r>
                      <a:endParaRPr lang="en-US" sz="16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O&amp;T</a:t>
                      </a:r>
                      <a:endParaRPr lang="en-US" sz="16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2533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FNGOs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55%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56%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52%</a:t>
                      </a:r>
                      <a:endParaRPr lang="en-US" sz="16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67%</a:t>
                      </a:r>
                      <a:endParaRPr lang="en-US" sz="16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33%</a:t>
                      </a:r>
                      <a:endParaRPr lang="en-US" sz="1600" dirty="0"/>
                    </a:p>
                  </a:txBody>
                  <a:tcPr anchor="ctr"/>
                </a:tc>
              </a:tr>
              <a:tr h="372533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LNGOs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45%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44%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48%</a:t>
                      </a:r>
                      <a:endParaRPr lang="en-US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542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7" t="2922" r="17021" b="1624"/>
          <a:stretch/>
        </p:blipFill>
        <p:spPr bwMode="auto">
          <a:xfrm>
            <a:off x="138753" y="1701272"/>
            <a:ext cx="4246058" cy="35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8" name="Picture 7" descr="CCC-logo-small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GPP-Small.jpg"/>
            <p:cNvPicPr>
              <a:picLocks noChangeAspect="1"/>
            </p:cNvPicPr>
            <p:nvPr/>
          </p:nvPicPr>
          <p:blipFill>
            <a:blip r:embed="rId4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343400" y="1769664"/>
            <a:ext cx="4648200" cy="3335736"/>
            <a:chOff x="4343400" y="1769664"/>
            <a:chExt cx="4648200" cy="3335736"/>
          </a:xfrm>
        </p:grpSpPr>
        <p:pic>
          <p:nvPicPr>
            <p:cNvPr id="11" name="Picture 10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5" r="3347" b="2059"/>
            <a:stretch/>
          </p:blipFill>
          <p:spPr bwMode="auto">
            <a:xfrm>
              <a:off x="4343400" y="2139144"/>
              <a:ext cx="4648200" cy="2966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343400" y="1769664"/>
              <a:ext cx="4648200" cy="30757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Respondent’s perspectives as CCC Membership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20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" t="1321" r="1386" b="4620"/>
          <a:stretch/>
        </p:blipFill>
        <p:spPr bwMode="auto">
          <a:xfrm>
            <a:off x="206991" y="2345152"/>
            <a:ext cx="8715141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8" name="Picture 7" descr="CCC-logo-small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GPP-Small.jpg"/>
            <p:cNvPicPr>
              <a:picLocks noChangeAspect="1"/>
            </p:cNvPicPr>
            <p:nvPr/>
          </p:nvPicPr>
          <p:blipFill>
            <a:blip r:embed="rId4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79619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7" name="Picture 6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Group 9"/>
          <p:cNvGrpSpPr/>
          <p:nvPr/>
        </p:nvGrpSpPr>
        <p:grpSpPr>
          <a:xfrm>
            <a:off x="304800" y="1617264"/>
            <a:ext cx="8458200" cy="5105400"/>
            <a:chOff x="0" y="0"/>
            <a:chExt cx="7028033" cy="4114800"/>
          </a:xfrm>
        </p:grpSpPr>
        <p:pic>
          <p:nvPicPr>
            <p:cNvPr id="11" name="Picture 10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4" t="2873" r="1567" b="2350"/>
            <a:stretch/>
          </p:blipFill>
          <p:spPr bwMode="auto">
            <a:xfrm>
              <a:off x="0" y="0"/>
              <a:ext cx="7028033" cy="4114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aphicFrame>
          <p:nvGraphicFramePr>
            <p:cNvPr id="12" name="Chart 11"/>
            <p:cNvGraphicFramePr/>
            <p:nvPr/>
          </p:nvGraphicFramePr>
          <p:xfrm>
            <a:off x="2876551" y="1047749"/>
            <a:ext cx="3209925" cy="22098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45218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7" name="Picture 6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4" y="1976723"/>
            <a:ext cx="9051322" cy="459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756" y="2293960"/>
            <a:ext cx="5448300" cy="305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880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7" name="Picture 6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Group 11"/>
          <p:cNvGrpSpPr/>
          <p:nvPr/>
        </p:nvGrpSpPr>
        <p:grpSpPr>
          <a:xfrm>
            <a:off x="971263" y="3218586"/>
            <a:ext cx="7010402" cy="3423388"/>
            <a:chOff x="0" y="0"/>
            <a:chExt cx="7010402" cy="3423388"/>
          </a:xfrm>
        </p:grpSpPr>
        <p:pic>
          <p:nvPicPr>
            <p:cNvPr id="13" name="Picture 1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008" t="2440" r="22129" b="6272"/>
            <a:stretch/>
          </p:blipFill>
          <p:spPr bwMode="auto">
            <a:xfrm>
              <a:off x="0" y="47624"/>
              <a:ext cx="3324226" cy="3375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3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75" t="4514" r="25000" b="4861"/>
            <a:stretch/>
          </p:blipFill>
          <p:spPr bwMode="auto">
            <a:xfrm>
              <a:off x="3467102" y="0"/>
              <a:ext cx="3543300" cy="331470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</p:pic>
      </p:grpSp>
      <p:sp>
        <p:nvSpPr>
          <p:cNvPr id="15" name="Rectangle 14"/>
          <p:cNvSpPr/>
          <p:nvPr/>
        </p:nvSpPr>
        <p:spPr>
          <a:xfrm>
            <a:off x="-27709" y="1744640"/>
            <a:ext cx="9171710" cy="533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en-US" sz="2800" dirty="0" smtClean="0"/>
              <a:t>70% of CSOs would be partnering to join bidding for fund</a:t>
            </a:r>
            <a:endParaRPr lang="en-US" sz="2800" dirty="0"/>
          </a:p>
        </p:txBody>
      </p:sp>
      <p:sp>
        <p:nvSpPr>
          <p:cNvPr id="16" name="Rectangle 15"/>
          <p:cNvSpPr/>
          <p:nvPr/>
        </p:nvSpPr>
        <p:spPr>
          <a:xfrm>
            <a:off x="-40944" y="2348552"/>
            <a:ext cx="9199353" cy="533400"/>
          </a:xfrm>
          <a:prstGeom prst="rect">
            <a:avLst/>
          </a:prstGeom>
          <a:solidFill>
            <a:srgbClr val="471E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en-US" sz="2800" dirty="0" smtClean="0"/>
              <a:t>25%  of CSOs  prepare  to  merge with  others for finance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417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7" name="Picture 6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3" r="1824" b="1778"/>
          <a:stretch/>
        </p:blipFill>
        <p:spPr bwMode="auto">
          <a:xfrm>
            <a:off x="27296" y="1066800"/>
            <a:ext cx="9102997" cy="577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76246" y="721056"/>
            <a:ext cx="3782497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8530171" y="774383"/>
            <a:ext cx="623248" cy="4761827"/>
            <a:chOff x="8516316" y="2090608"/>
            <a:chExt cx="623248" cy="4761827"/>
          </a:xfrm>
        </p:grpSpPr>
        <p:sp>
          <p:nvSpPr>
            <p:cNvPr id="12" name="Rectangle 11"/>
            <p:cNvSpPr/>
            <p:nvPr/>
          </p:nvSpPr>
          <p:spPr>
            <a:xfrm rot="16200000">
              <a:off x="8239888" y="5952760"/>
              <a:ext cx="1189751" cy="6096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chemeClr val="tx1"/>
                  </a:solidFill>
                </a:rPr>
                <a:t>Tenable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16200000">
              <a:off x="8226240" y="4762572"/>
              <a:ext cx="1189751" cy="609600"/>
            </a:xfrm>
            <a:prstGeom prst="rect">
              <a:avLst/>
            </a:prstGeom>
            <a:solidFill>
              <a:srgbClr val="471E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Feasible</a:t>
              </a:r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14" name="Rectangle 13"/>
            <p:cNvSpPr/>
            <p:nvPr/>
          </p:nvSpPr>
          <p:spPr>
            <a:xfrm rot="16200000">
              <a:off x="8227005" y="2380682"/>
              <a:ext cx="1189747" cy="6096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rgbClr val="FFFF00"/>
                  </a:solidFill>
                </a:rPr>
                <a:t>Infeasible </a:t>
              </a:r>
              <a:endParaRPr lang="en-US" sz="2000" dirty="0">
                <a:solidFill>
                  <a:srgbClr val="FFFF00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8235452" y="3571332"/>
              <a:ext cx="1189751" cy="6096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rgbClr val="FF0000"/>
                  </a:solidFill>
                </a:rPr>
                <a:t>Defunct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400" dirty="0" smtClean="0"/>
                <a:t> 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4497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7" name="Picture 6" descr="CCC-logo-small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GPP-Small.jpg"/>
            <p:cNvPicPr>
              <a:picLocks noChangeAspect="1"/>
            </p:cNvPicPr>
            <p:nvPr/>
          </p:nvPicPr>
          <p:blipFill>
            <a:blip r:embed="rId3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" t="2061" r="2682" b="13722"/>
          <a:stretch/>
        </p:blipFill>
        <p:spPr bwMode="auto">
          <a:xfrm>
            <a:off x="127313" y="1891150"/>
            <a:ext cx="4498731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" t="2779" r="2331" b="1852"/>
          <a:stretch/>
        </p:blipFill>
        <p:spPr bwMode="auto">
          <a:xfrm>
            <a:off x="5189393" y="1849585"/>
            <a:ext cx="393382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666518"/>
              </p:ext>
            </p:extLst>
          </p:nvPr>
        </p:nvGraphicFramePr>
        <p:xfrm>
          <a:off x="1420536" y="50084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CSR &amp; RBC Engagement</a:t>
                      </a:r>
                      <a:endParaRPr lang="en-US" dirty="0"/>
                    </a:p>
                  </a:txBody>
                  <a:tcPr>
                    <a:solidFill>
                      <a:srgbClr val="471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Yes</a:t>
                      </a:r>
                      <a:endParaRPr lang="en-US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No</a:t>
                      </a:r>
                      <a:endParaRPr lang="en-US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N/A</a:t>
                      </a:r>
                      <a:endParaRPr lang="en-US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12%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49%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39%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627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" t="2726" r="1924" b="1589"/>
          <a:stretch/>
        </p:blipFill>
        <p:spPr bwMode="auto">
          <a:xfrm>
            <a:off x="4571999" y="1004455"/>
            <a:ext cx="4480891" cy="261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503" y="1082704"/>
            <a:ext cx="3782497" cy="5334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471EF4"/>
                </a:solidFill>
              </a:rPr>
              <a:t>Findings</a:t>
            </a:r>
            <a:endParaRPr lang="en-US" sz="3600" b="1" dirty="0">
              <a:solidFill>
                <a:srgbClr val="471EF4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-27710" y="20780"/>
            <a:ext cx="9186120" cy="728405"/>
            <a:chOff x="-27710" y="20780"/>
            <a:chExt cx="9186120" cy="728405"/>
          </a:xfrm>
        </p:grpSpPr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-27710" y="20780"/>
              <a:ext cx="9186120" cy="72840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en-US" b="1" baseline="30000" dirty="0">
                <a:solidFill>
                  <a:srgbClr val="0033CC"/>
                </a:solidFill>
              </a:endParaRPr>
            </a:p>
            <a:p>
              <a:pPr algn="ctr"/>
              <a:endParaRPr lang="en-US" sz="200" b="1" baseline="30000" dirty="0" smtClean="0">
                <a:solidFill>
                  <a:srgbClr val="0033CC"/>
                </a:solidFill>
              </a:endParaRPr>
            </a:p>
            <a:p>
              <a:pPr algn="ctr"/>
              <a:r>
                <a:rPr lang="en-US" sz="2800" b="1" baseline="30000" dirty="0" smtClean="0">
                  <a:solidFill>
                    <a:srgbClr val="0033CC"/>
                  </a:solidFill>
                </a:rPr>
                <a:t>Vision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:</a:t>
              </a:r>
              <a:r>
                <a:rPr lang="en-US" sz="2800" b="1" dirty="0">
                  <a:solidFill>
                    <a:srgbClr val="0033CC"/>
                  </a:solidFill>
                </a:rPr>
                <a:t> 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S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ustainable </a:t>
              </a:r>
              <a:r>
                <a:rPr lang="en-US" sz="2800" b="1" baseline="30000" dirty="0">
                  <a:solidFill>
                    <a:srgbClr val="0033CC"/>
                  </a:solidFill>
                </a:rPr>
                <a:t>D</a:t>
              </a:r>
              <a:r>
                <a:rPr lang="en-US" sz="2800" b="1" baseline="30000" dirty="0" smtClean="0">
                  <a:solidFill>
                    <a:srgbClr val="0033CC"/>
                  </a:solidFill>
                </a:rPr>
                <a:t>evelopment for Cambodia</a:t>
              </a:r>
              <a:endParaRPr lang="en-US" sz="1400" dirty="0">
                <a:solidFill>
                  <a:srgbClr val="0033CC"/>
                </a:solidFill>
              </a:endParaRPr>
            </a:p>
          </p:txBody>
        </p:sp>
        <p:pic>
          <p:nvPicPr>
            <p:cNvPr id="8" name="Picture 7" descr="CCC-logo-small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677" y="86887"/>
              <a:ext cx="1282964" cy="63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GPP-Small.jpg"/>
            <p:cNvPicPr>
              <a:picLocks noChangeAspect="1"/>
            </p:cNvPicPr>
            <p:nvPr/>
          </p:nvPicPr>
          <p:blipFill>
            <a:blip r:embed="rId4" cstate="print"/>
            <a:srcRect t="903" b="803"/>
            <a:stretch>
              <a:fillRect/>
            </a:stretch>
          </p:blipFill>
          <p:spPr bwMode="auto">
            <a:xfrm>
              <a:off x="7920160" y="34592"/>
              <a:ext cx="1238250" cy="687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/>
          <p:cNvSpPr/>
          <p:nvPr/>
        </p:nvSpPr>
        <p:spPr>
          <a:xfrm>
            <a:off x="11966" y="3237970"/>
            <a:ext cx="396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b="1" dirty="0"/>
              <a:t>L</a:t>
            </a:r>
            <a:r>
              <a:rPr lang="en-GB" b="1" dirty="0" smtClean="0"/>
              <a:t>egal themes (LANGO &amp; Taxation)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0774" y="3760309"/>
            <a:ext cx="91232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b="1" dirty="0"/>
              <a:t>C</a:t>
            </a:r>
            <a:r>
              <a:rPr lang="en-GB" b="1" dirty="0" smtClean="0"/>
              <a:t>apacity building </a:t>
            </a:r>
            <a:r>
              <a:rPr lang="en-GB" dirty="0"/>
              <a:t>fundraising, proposal </a:t>
            </a:r>
            <a:r>
              <a:rPr lang="en-GB" dirty="0" smtClean="0"/>
              <a:t>writing, and M&amp;E, including procurement, tourism </a:t>
            </a:r>
          </a:p>
          <a:p>
            <a:pPr lvl="0"/>
            <a:r>
              <a:rPr lang="en-GB" dirty="0" smtClean="0"/>
              <a:t>      training  which relates to  environment </a:t>
            </a:r>
            <a:r>
              <a:rPr lang="en-GB" dirty="0"/>
              <a:t>and </a:t>
            </a:r>
            <a:r>
              <a:rPr lang="en-GB" dirty="0" smtClean="0"/>
              <a:t>communities</a:t>
            </a:r>
            <a:r>
              <a:rPr lang="en-GB" dirty="0"/>
              <a:t>. </a:t>
            </a:r>
            <a:r>
              <a:rPr lang="en-US" dirty="0" smtClean="0"/>
              <a:t>Seeking</a:t>
            </a:r>
            <a:r>
              <a:rPr lang="en-GB" dirty="0" smtClean="0"/>
              <a:t> new   methodology and</a:t>
            </a:r>
          </a:p>
          <a:p>
            <a:pPr lvl="0"/>
            <a:r>
              <a:rPr lang="en-GB" dirty="0"/>
              <a:t> </a:t>
            </a:r>
            <a:r>
              <a:rPr lang="en-GB" dirty="0" smtClean="0"/>
              <a:t>     sharpen </a:t>
            </a:r>
            <a:r>
              <a:rPr lang="en-GB" dirty="0"/>
              <a:t>audience </a:t>
            </a:r>
            <a:r>
              <a:rPr lang="en-GB" dirty="0" smtClean="0"/>
              <a:t>capacity for </a:t>
            </a:r>
            <a:r>
              <a:rPr lang="en-GB" dirty="0"/>
              <a:t>better improvement in </a:t>
            </a:r>
            <a:r>
              <a:rPr lang="en-GB" dirty="0" smtClean="0"/>
              <a:t>future.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866" y="4725204"/>
            <a:ext cx="91331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b="1" dirty="0"/>
              <a:t>Meeting and </a:t>
            </a:r>
            <a:r>
              <a:rPr lang="en-GB" b="1" dirty="0" smtClean="0"/>
              <a:t>membership: </a:t>
            </a:r>
            <a:r>
              <a:rPr lang="en-GB" dirty="0" smtClean="0"/>
              <a:t> 200</a:t>
            </a:r>
            <a:r>
              <a:rPr lang="en-GB" dirty="0"/>
              <a:t>$/year as </a:t>
            </a:r>
            <a:r>
              <a:rPr lang="en-GB" dirty="0" smtClean="0"/>
              <a:t>membership </a:t>
            </a:r>
            <a:r>
              <a:rPr lang="en-GB" dirty="0"/>
              <a:t>or reducing </a:t>
            </a:r>
            <a:r>
              <a:rPr lang="en-GB" dirty="0" smtClean="0"/>
              <a:t>cost. Simplify registration</a:t>
            </a:r>
          </a:p>
          <a:p>
            <a:r>
              <a:rPr lang="en-GB" dirty="0"/>
              <a:t> </a:t>
            </a:r>
            <a:r>
              <a:rPr lang="en-GB" dirty="0" smtClean="0"/>
              <a:t>     procedures, and reducing </a:t>
            </a:r>
            <a:r>
              <a:rPr lang="en-GB" dirty="0"/>
              <a:t>frequency of </a:t>
            </a:r>
            <a:r>
              <a:rPr lang="en-GB" dirty="0" smtClean="0"/>
              <a:t>member meetings.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2199" y="5439915"/>
            <a:ext cx="913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b="1" dirty="0"/>
              <a:t>Other suggestions and </a:t>
            </a:r>
            <a:r>
              <a:rPr lang="en-GB" b="1" dirty="0" smtClean="0"/>
              <a:t>facilities: </a:t>
            </a:r>
            <a:r>
              <a:rPr lang="en-GB" dirty="0"/>
              <a:t>S</a:t>
            </a:r>
            <a:r>
              <a:rPr lang="en-GB" dirty="0" smtClean="0"/>
              <a:t>upport </a:t>
            </a:r>
            <a:r>
              <a:rPr lang="en-GB" dirty="0"/>
              <a:t>the process of changing new </a:t>
            </a:r>
            <a:r>
              <a:rPr lang="en-GB" dirty="0" smtClean="0"/>
              <a:t>name of INGOs,</a:t>
            </a:r>
          </a:p>
          <a:p>
            <a:r>
              <a:rPr lang="en-GB" dirty="0"/>
              <a:t> </a:t>
            </a:r>
            <a:r>
              <a:rPr lang="en-GB" dirty="0" smtClean="0"/>
              <a:t>     coordinate </a:t>
            </a:r>
            <a:r>
              <a:rPr lang="en-GB" dirty="0"/>
              <a:t>and reactivate provincial/regional </a:t>
            </a:r>
            <a:r>
              <a:rPr lang="en-GB" dirty="0" smtClean="0"/>
              <a:t>network, focus </a:t>
            </a:r>
            <a:r>
              <a:rPr lang="en-GB" dirty="0"/>
              <a:t>on </a:t>
            </a:r>
            <a:r>
              <a:rPr lang="en-GB" dirty="0" smtClean="0"/>
              <a:t>disability issues, mobilize</a:t>
            </a:r>
          </a:p>
          <a:p>
            <a:r>
              <a:rPr lang="en-GB" dirty="0"/>
              <a:t> </a:t>
            </a:r>
            <a:r>
              <a:rPr lang="en-GB" dirty="0" smtClean="0"/>
              <a:t>     NGOs</a:t>
            </a:r>
            <a:r>
              <a:rPr lang="en-GB" dirty="0"/>
              <a:t>, </a:t>
            </a:r>
            <a:r>
              <a:rPr lang="en-GB" dirty="0" smtClean="0"/>
              <a:t>develop partners </a:t>
            </a:r>
            <a:r>
              <a:rPr lang="en-GB" dirty="0"/>
              <a:t>and </a:t>
            </a:r>
            <a:r>
              <a:rPr lang="en-GB" dirty="0" smtClean="0"/>
              <a:t>private </a:t>
            </a:r>
            <a:r>
              <a:rPr lang="en-GB" dirty="0"/>
              <a:t>s</a:t>
            </a:r>
            <a:r>
              <a:rPr lang="en-GB" dirty="0" smtClean="0"/>
              <a:t>ector </a:t>
            </a:r>
            <a:r>
              <a:rPr lang="en-GB" dirty="0"/>
              <a:t>to create </a:t>
            </a:r>
            <a:r>
              <a:rPr lang="en-GB" dirty="0" smtClean="0"/>
              <a:t>social development enterprises, i.e.</a:t>
            </a:r>
          </a:p>
          <a:p>
            <a:r>
              <a:rPr lang="en-GB" dirty="0"/>
              <a:t> </a:t>
            </a:r>
            <a:r>
              <a:rPr lang="en-GB" dirty="0" smtClean="0"/>
              <a:t>     agribusiness</a:t>
            </a:r>
            <a:r>
              <a:rPr lang="en-GB" dirty="0"/>
              <a:t>, cooperative etc.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04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8229600" cy="4525963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pPr marL="0" indent="0" algn="ctr">
              <a:buNone/>
            </a:pPr>
            <a:r>
              <a:rPr lang="en-US" sz="4400" dirty="0" smtClean="0"/>
              <a:t>Thanks for your attention</a:t>
            </a:r>
          </a:p>
          <a:p>
            <a:pPr marL="0" indent="0" algn="ctr">
              <a:buNone/>
            </a:pPr>
            <a:r>
              <a:rPr lang="en-US" sz="8800" dirty="0" smtClean="0"/>
              <a:t>Q&amp;A</a:t>
            </a: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265287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</TotalTime>
  <Words>452</Words>
  <Application>Microsoft Office PowerPoint</Application>
  <PresentationFormat>On-screen Show (4:3)</PresentationFormat>
  <Paragraphs>156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Findings of Member Satisfaction Survey, 2016</vt:lpstr>
      <vt:lpstr>PowerPoint Presentation</vt:lpstr>
      <vt:lpstr>Findings</vt:lpstr>
      <vt:lpstr>Findings</vt:lpstr>
      <vt:lpstr>Findings</vt:lpstr>
      <vt:lpstr>Findings</vt:lpstr>
      <vt:lpstr>Findings</vt:lpstr>
      <vt:lpstr>Findings</vt:lpstr>
      <vt:lpstr>PowerPoint Presentation</vt:lpstr>
      <vt:lpstr>Findings</vt:lpstr>
      <vt:lpstr>Findings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មេរៀនពីបរិបទចំណេះដឹង</dc:title>
  <dc:creator>Bansok Ros</dc:creator>
  <cp:lastModifiedBy>Bansok Ros</cp:lastModifiedBy>
  <cp:revision>102</cp:revision>
  <dcterms:created xsi:type="dcterms:W3CDTF">2017-11-27T07:14:27Z</dcterms:created>
  <dcterms:modified xsi:type="dcterms:W3CDTF">2017-12-04T10:16:40Z</dcterms:modified>
</cp:coreProperties>
</file>