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4" r:id="rId4"/>
    <p:sldId id="259" r:id="rId5"/>
    <p:sldId id="275" r:id="rId6"/>
    <p:sldId id="276" r:id="rId7"/>
    <p:sldId id="277" r:id="rId8"/>
    <p:sldId id="278" r:id="rId9"/>
    <p:sldId id="279" r:id="rId10"/>
    <p:sldId id="280" r:id="rId11"/>
    <p:sldId id="281" r:id="rId12"/>
    <p:sldId id="282" r:id="rId13"/>
    <p:sldId id="263" r:id="rId14"/>
    <p:sldId id="261" r:id="rId15"/>
    <p:sldId id="284" r:id="rId16"/>
    <p:sldId id="285" r:id="rId17"/>
    <p:sldId id="262" r:id="rId18"/>
    <p:sldId id="266" r:id="rId19"/>
    <p:sldId id="306" r:id="rId20"/>
    <p:sldId id="305" r:id="rId21"/>
    <p:sldId id="286" r:id="rId22"/>
    <p:sldId id="265" r:id="rId23"/>
    <p:sldId id="270" r:id="rId24"/>
    <p:sldId id="271" r:id="rId25"/>
    <p:sldId id="273" r:id="rId26"/>
    <p:sldId id="307" r:id="rId27"/>
    <p:sldId id="308" r:id="rId28"/>
    <p:sldId id="287" r:id="rId29"/>
    <p:sldId id="303" r:id="rId30"/>
    <p:sldId id="268" r:id="rId31"/>
    <p:sldId id="304" r:id="rId32"/>
    <p:sldId id="290" r:id="rId33"/>
    <p:sldId id="269" r:id="rId34"/>
    <p:sldId id="291" r:id="rId35"/>
    <p:sldId id="292" r:id="rId36"/>
    <p:sldId id="293" r:id="rId37"/>
    <p:sldId id="294" r:id="rId38"/>
    <p:sldId id="295" r:id="rId39"/>
    <p:sldId id="296" r:id="rId40"/>
    <p:sldId id="297" r:id="rId41"/>
    <p:sldId id="298" r:id="rId42"/>
    <p:sldId id="299" r:id="rId43"/>
    <p:sldId id="283" r:id="rId44"/>
    <p:sldId id="300" r:id="rId45"/>
    <p:sldId id="301" r:id="rId46"/>
    <p:sldId id="302" r:id="rId47"/>
    <p:sldId id="26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51" autoAdjust="0"/>
  </p:normalViewPr>
  <p:slideViewPr>
    <p:cSldViewPr snapToGrid="0">
      <p:cViewPr varScale="1">
        <p:scale>
          <a:sx n="78" d="100"/>
          <a:sy n="78" d="100"/>
        </p:scale>
        <p:origin x="83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B9EA1-BF08-464E-AD77-8D7C322BC0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7F65D54-72ED-41B7-AAAC-B0F1CBE0BD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002EE3D-C45E-4054-8D73-CD8EEEA01423}"/>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5" name="Footer Placeholder 4">
            <a:extLst>
              <a:ext uri="{FF2B5EF4-FFF2-40B4-BE49-F238E27FC236}">
                <a16:creationId xmlns:a16="http://schemas.microsoft.com/office/drawing/2014/main" id="{C69D11C8-733B-4A3B-AD90-6D1B1C6A33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4F9EE6-EE8B-45FB-A20A-780F607BE333}"/>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162940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43A12-40E8-4926-8442-F3C8FCAD2E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EFAD38E-4863-46BB-8AAA-F5168F6F9F7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429E6-D053-472E-A161-D05C9FBAE821}"/>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5" name="Footer Placeholder 4">
            <a:extLst>
              <a:ext uri="{FF2B5EF4-FFF2-40B4-BE49-F238E27FC236}">
                <a16:creationId xmlns:a16="http://schemas.microsoft.com/office/drawing/2014/main" id="{83F191A3-1F8C-4496-BCEC-7D6D6952A9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41D731-DE2B-42BC-81B2-3BB2C42C89D2}"/>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2706176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0B71C-693D-410C-BA3F-A588B0911C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475E4BD-4225-4A3A-9C1B-2A6610B199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938F1D2-A285-40DF-90B9-3AFF63C56535}"/>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5" name="Footer Placeholder 4">
            <a:extLst>
              <a:ext uri="{FF2B5EF4-FFF2-40B4-BE49-F238E27FC236}">
                <a16:creationId xmlns:a16="http://schemas.microsoft.com/office/drawing/2014/main" id="{DE8B0991-40FA-43F8-9430-C9DF1F6DB7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5057EE-378E-448F-B583-FAEE6E38CFC6}"/>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3944653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9C5AB-299A-49BF-B3A5-93714AB160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142022-F140-420E-8CAC-3DB614DCF4B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DE21F-41E2-4E09-9604-3294D27EB07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1196838-464A-4720-A38E-C0C94E570884}"/>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6" name="Footer Placeholder 5">
            <a:extLst>
              <a:ext uri="{FF2B5EF4-FFF2-40B4-BE49-F238E27FC236}">
                <a16:creationId xmlns:a16="http://schemas.microsoft.com/office/drawing/2014/main" id="{6A49A171-2D18-485B-B06C-220D2735F3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EF48A0-9564-4DE9-B161-19F1891EC4E2}"/>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2054014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5C349-F13D-4C91-A081-1B70474A09D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C5A107B-B16D-4C3B-8770-EBD7A6986B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C4E048F-6DCE-4C22-82EB-92BA5BA692C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3AB9108-55BD-44ED-B293-6868B3176A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F0E922B-891A-4BCC-A419-5E74FA0B7C7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BC1E68-2B4C-4CDD-B198-BC861565FF83}"/>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8" name="Footer Placeholder 7">
            <a:extLst>
              <a:ext uri="{FF2B5EF4-FFF2-40B4-BE49-F238E27FC236}">
                <a16:creationId xmlns:a16="http://schemas.microsoft.com/office/drawing/2014/main" id="{12B6AA9E-14C0-4A1F-B5DC-CF33B895267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2B7DE49-2BE5-4A36-ABC0-7404E4160550}"/>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1046570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18194-0283-4F7B-9712-F563F33E985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737B67-4ED8-4CDA-9BAC-E3B10F8A61E1}"/>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4" name="Footer Placeholder 3">
            <a:extLst>
              <a:ext uri="{FF2B5EF4-FFF2-40B4-BE49-F238E27FC236}">
                <a16:creationId xmlns:a16="http://schemas.microsoft.com/office/drawing/2014/main" id="{A91A665A-5117-4B20-B2F0-3B2D3ABE679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DCE84E-EF09-4989-9769-ED64779CAD08}"/>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956612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F79EE3-B6A6-44E4-9D8A-692DFEBF107F}"/>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3" name="Footer Placeholder 2">
            <a:extLst>
              <a:ext uri="{FF2B5EF4-FFF2-40B4-BE49-F238E27FC236}">
                <a16:creationId xmlns:a16="http://schemas.microsoft.com/office/drawing/2014/main" id="{27790FB3-BAA7-43AC-92B9-0891655DD6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9CFE96A-E779-4B42-BE6F-52CA8D360B77}"/>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612165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BD61A-64E1-4ADB-83C3-7320D5E159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8E1899-8E92-43BB-B0F8-3D35DCE613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E9824D-C956-4717-A504-AEF2E94B67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CAD2023-C549-453F-8766-CB7735397004}"/>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6" name="Footer Placeholder 5">
            <a:extLst>
              <a:ext uri="{FF2B5EF4-FFF2-40B4-BE49-F238E27FC236}">
                <a16:creationId xmlns:a16="http://schemas.microsoft.com/office/drawing/2014/main" id="{FE080FEE-E2F3-43AD-AA14-2A1BD8F327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4253E0-D9AE-44D0-8A6E-0F4619E73DB8}"/>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209701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478D4-F07E-4507-A62B-3B8A23224F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E5EA73E-1D0A-4579-9AE7-502888DEF2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855FB3-E525-4748-8932-858B421982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DF5088-8D04-4631-B476-A9B1E495BCD5}"/>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6" name="Footer Placeholder 5">
            <a:extLst>
              <a:ext uri="{FF2B5EF4-FFF2-40B4-BE49-F238E27FC236}">
                <a16:creationId xmlns:a16="http://schemas.microsoft.com/office/drawing/2014/main" id="{8A48458D-B0B3-4AEE-81FC-CFABEC3CC6F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BF6E0A-7AEB-4C21-A888-3D49391ED3F7}"/>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1382574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FA425-7153-48F0-BDFA-08A0269CDB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9B1C75C-5C3C-4C20-ACB8-F7E17C40873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1C4039-ADB4-4A6A-BB05-803397FAF9AB}"/>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5" name="Footer Placeholder 4">
            <a:extLst>
              <a:ext uri="{FF2B5EF4-FFF2-40B4-BE49-F238E27FC236}">
                <a16:creationId xmlns:a16="http://schemas.microsoft.com/office/drawing/2014/main" id="{1E82D6DA-AA56-441B-BBA1-2C41C06D3E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66F7C8-F5D9-43FE-9D81-F0B0B0FCEBFC}"/>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3630265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ED9EE8-A591-4F05-B451-B2482BBE71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0D56947-8147-4781-BA7F-07DBEEEC9F0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E093F0-C977-47CA-80F9-C6640EC6FC68}"/>
              </a:ext>
            </a:extLst>
          </p:cNvPr>
          <p:cNvSpPr>
            <a:spLocks noGrp="1"/>
          </p:cNvSpPr>
          <p:nvPr>
            <p:ph type="dt" sz="half" idx="10"/>
          </p:nvPr>
        </p:nvSpPr>
        <p:spPr/>
        <p:txBody>
          <a:bodyPr/>
          <a:lstStyle/>
          <a:p>
            <a:fld id="{32B5A2C9-5DCB-44B6-82F8-CEB5D8746712}" type="datetimeFigureOut">
              <a:rPr lang="en-US" smtClean="0"/>
              <a:t>21-Feb-25</a:t>
            </a:fld>
            <a:endParaRPr lang="en-US"/>
          </a:p>
        </p:txBody>
      </p:sp>
      <p:sp>
        <p:nvSpPr>
          <p:cNvPr id="5" name="Footer Placeholder 4">
            <a:extLst>
              <a:ext uri="{FF2B5EF4-FFF2-40B4-BE49-F238E27FC236}">
                <a16:creationId xmlns:a16="http://schemas.microsoft.com/office/drawing/2014/main" id="{6417D567-7DC1-4997-B10E-67CB280E18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B1DD57-B868-4D04-9169-2AC322F56E93}"/>
              </a:ext>
            </a:extLst>
          </p:cNvPr>
          <p:cNvSpPr>
            <a:spLocks noGrp="1"/>
          </p:cNvSpPr>
          <p:nvPr>
            <p:ph type="sldNum" sz="quarter" idx="12"/>
          </p:nvPr>
        </p:nvSpPr>
        <p:spPr/>
        <p:txBody>
          <a:bodyPr/>
          <a:lstStyle/>
          <a:p>
            <a:fld id="{1F619F90-81A2-4C3D-A476-C7EA3E82C5A8}" type="slidenum">
              <a:rPr lang="en-US" smtClean="0"/>
              <a:t>‹#›</a:t>
            </a:fld>
            <a:endParaRPr lang="en-US"/>
          </a:p>
        </p:txBody>
      </p:sp>
    </p:spTree>
    <p:extLst>
      <p:ext uri="{BB962C8B-B14F-4D97-AF65-F5344CB8AC3E}">
        <p14:creationId xmlns:p14="http://schemas.microsoft.com/office/powerpoint/2010/main" val="4035216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6B8B75-B00D-4592-84B0-43507B13DE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BF0D5E-6145-468A-B722-6C69E50B65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A1AF22-5060-4D2E-BF66-77D3BBBCF4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B5A2C9-5DCB-44B6-82F8-CEB5D8746712}" type="datetimeFigureOut">
              <a:rPr lang="en-US" smtClean="0"/>
              <a:t>21-Feb-25</a:t>
            </a:fld>
            <a:endParaRPr lang="en-US"/>
          </a:p>
        </p:txBody>
      </p:sp>
      <p:sp>
        <p:nvSpPr>
          <p:cNvPr id="5" name="Footer Placeholder 4">
            <a:extLst>
              <a:ext uri="{FF2B5EF4-FFF2-40B4-BE49-F238E27FC236}">
                <a16:creationId xmlns:a16="http://schemas.microsoft.com/office/drawing/2014/main" id="{C544A8B6-3035-4386-8DAE-A7E2E31389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4FF3877-E494-485C-9184-F5DF18778F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619F90-81A2-4C3D-A476-C7EA3E82C5A8}" type="slidenum">
              <a:rPr lang="en-US" smtClean="0"/>
              <a:t>‹#›</a:t>
            </a:fld>
            <a:endParaRPr lang="en-US"/>
          </a:p>
        </p:txBody>
      </p:sp>
    </p:spTree>
    <p:extLst>
      <p:ext uri="{BB962C8B-B14F-4D97-AF65-F5344CB8AC3E}">
        <p14:creationId xmlns:p14="http://schemas.microsoft.com/office/powerpoint/2010/main" val="40410784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4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9.jpg"/><Relationship Id="rId4" Type="http://schemas.openxmlformats.org/officeDocument/2006/relationships/image" Target="../media/image18.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6ACB40A-A628-4149-A47F-79094FF3A78D}"/>
              </a:ext>
            </a:extLst>
          </p:cNvPr>
          <p:cNvSpPr>
            <a:spLocks noGrp="1"/>
          </p:cNvSpPr>
          <p:nvPr>
            <p:ph type="subTitle" idx="1"/>
          </p:nvPr>
        </p:nvSpPr>
        <p:spPr>
          <a:xfrm>
            <a:off x="1524000" y="4882195"/>
            <a:ext cx="9144000" cy="1655762"/>
          </a:xfrm>
        </p:spPr>
        <p:txBody>
          <a:bodyPr>
            <a:normAutofit/>
          </a:bodyPr>
          <a:lstStyle/>
          <a:p>
            <a:r>
              <a:rPr lang="km-KH" sz="3600" b="1" dirty="0">
                <a:solidFill>
                  <a:schemeClr val="accent4">
                    <a:lumMod val="50000"/>
                  </a:schemeClr>
                </a:solidFill>
                <a:latin typeface="Khmer OS Siemreap" panose="02000500000000020004" pitchFamily="2" charset="0"/>
                <a:cs typeface="Khmer OS Siemreap" panose="02000500000000020004" pitchFamily="2" charset="0"/>
              </a:rPr>
              <a:t>ថ្ងៃទី ២១ កុម្ភៈ ឆ្នាំ២០២៥</a:t>
            </a:r>
            <a:endParaRPr lang="en-US" sz="3600" b="1" dirty="0">
              <a:solidFill>
                <a:schemeClr val="accent4">
                  <a:lumMod val="50000"/>
                </a:schemeClr>
              </a:solidFill>
              <a:latin typeface="Khmer OS Siemreap" panose="02000500000000020004" pitchFamily="2" charset="0"/>
              <a:cs typeface="Khmer OS Siemreap" panose="02000500000000020004" pitchFamily="2" charset="0"/>
            </a:endParaRPr>
          </a:p>
          <a:p>
            <a:r>
              <a:rPr lang="en-US" sz="3600" b="1" dirty="0">
                <a:solidFill>
                  <a:schemeClr val="accent4">
                    <a:lumMod val="50000"/>
                  </a:schemeClr>
                </a:solidFill>
              </a:rPr>
              <a:t>February 21, 2025</a:t>
            </a:r>
          </a:p>
        </p:txBody>
      </p:sp>
      <p:sp>
        <p:nvSpPr>
          <p:cNvPr id="4" name="Highlight Device">
            <a:extLst>
              <a:ext uri="{FF2B5EF4-FFF2-40B4-BE49-F238E27FC236}">
                <a16:creationId xmlns:a16="http://schemas.microsoft.com/office/drawing/2014/main" id="{F063300B-995E-4BED-87A5-AB284557DEAC}"/>
              </a:ext>
            </a:extLst>
          </p:cNvPr>
          <p:cNvSpPr txBox="1">
            <a:spLocks noEditPoints="1"/>
          </p:cNvSpPr>
          <p:nvPr/>
        </p:nvSpPr>
        <p:spPr bwMode="auto">
          <a:xfrm>
            <a:off x="531225" y="1580299"/>
            <a:ext cx="11006839" cy="2941825"/>
          </a:xfrm>
          <a:custGeom>
            <a:avLst/>
            <a:gdLst>
              <a:gd name="T0" fmla="*/ 3722073 w 718"/>
              <a:gd name="T1" fmla="*/ 752707 h 246"/>
              <a:gd name="T2" fmla="*/ 3738470 w 718"/>
              <a:gd name="T3" fmla="*/ 752707 h 246"/>
              <a:gd name="T4" fmla="*/ 3825919 w 718"/>
              <a:gd name="T5" fmla="*/ 749610 h 246"/>
              <a:gd name="T6" fmla="*/ 3858713 w 718"/>
              <a:gd name="T7" fmla="*/ 749610 h 246"/>
              <a:gd name="T8" fmla="*/ 49190 w 718"/>
              <a:gd name="T9" fmla="*/ 12390 h 246"/>
              <a:gd name="T10" fmla="*/ 196762 w 718"/>
              <a:gd name="T11" fmla="*/ 12390 h 246"/>
              <a:gd name="T12" fmla="*/ 174899 w 718"/>
              <a:gd name="T13" fmla="*/ 12390 h 246"/>
              <a:gd name="T14" fmla="*/ 120243 w 718"/>
              <a:gd name="T15" fmla="*/ 12390 h 246"/>
              <a:gd name="T16" fmla="*/ 81984 w 718"/>
              <a:gd name="T17" fmla="*/ 12390 h 246"/>
              <a:gd name="T18" fmla="*/ 3875110 w 718"/>
              <a:gd name="T19" fmla="*/ 749610 h 246"/>
              <a:gd name="T20" fmla="*/ 3869644 w 718"/>
              <a:gd name="T21" fmla="*/ 746512 h 246"/>
              <a:gd name="T22" fmla="*/ 3864178 w 718"/>
              <a:gd name="T23" fmla="*/ 746512 h 246"/>
              <a:gd name="T24" fmla="*/ 3913369 w 718"/>
              <a:gd name="T25" fmla="*/ 628805 h 246"/>
              <a:gd name="T26" fmla="*/ 3913369 w 718"/>
              <a:gd name="T27" fmla="*/ 508000 h 246"/>
              <a:gd name="T28" fmla="*/ 3918834 w 718"/>
              <a:gd name="T29" fmla="*/ 182756 h 246"/>
              <a:gd name="T30" fmla="*/ 3825919 w 718"/>
              <a:gd name="T31" fmla="*/ 6195 h 246"/>
              <a:gd name="T32" fmla="*/ 3432396 w 718"/>
              <a:gd name="T33" fmla="*/ 9293 h 246"/>
              <a:gd name="T34" fmla="*/ 1787251 w 718"/>
              <a:gd name="T35" fmla="*/ 9293 h 246"/>
              <a:gd name="T36" fmla="*/ 1339072 w 718"/>
              <a:gd name="T37" fmla="*/ 9293 h 246"/>
              <a:gd name="T38" fmla="*/ 1180569 w 718"/>
              <a:gd name="T39" fmla="*/ 3098 h 246"/>
              <a:gd name="T40" fmla="*/ 940083 w 718"/>
              <a:gd name="T41" fmla="*/ 0 h 246"/>
              <a:gd name="T42" fmla="*/ 644941 w 718"/>
              <a:gd name="T43" fmla="*/ 9293 h 246"/>
              <a:gd name="T44" fmla="*/ 568422 w 718"/>
              <a:gd name="T45" fmla="*/ 12390 h 246"/>
              <a:gd name="T46" fmla="*/ 530163 w 718"/>
              <a:gd name="T47" fmla="*/ 9293 h 246"/>
              <a:gd name="T48" fmla="*/ 519232 w 718"/>
              <a:gd name="T49" fmla="*/ 12390 h 246"/>
              <a:gd name="T50" fmla="*/ 300608 w 718"/>
              <a:gd name="T51" fmla="*/ 12390 h 246"/>
              <a:gd name="T52" fmla="*/ 202227 w 718"/>
              <a:gd name="T53" fmla="*/ 9293 h 246"/>
              <a:gd name="T54" fmla="*/ 180365 w 718"/>
              <a:gd name="T55" fmla="*/ 9293 h 246"/>
              <a:gd name="T56" fmla="*/ 142106 w 718"/>
              <a:gd name="T57" fmla="*/ 9293 h 246"/>
              <a:gd name="T58" fmla="*/ 43725 w 718"/>
              <a:gd name="T59" fmla="*/ 15488 h 246"/>
              <a:gd name="T60" fmla="*/ 87450 w 718"/>
              <a:gd name="T61" fmla="*/ 15488 h 246"/>
              <a:gd name="T62" fmla="*/ 16397 w 718"/>
              <a:gd name="T63" fmla="*/ 37171 h 246"/>
              <a:gd name="T64" fmla="*/ 5466 w 718"/>
              <a:gd name="T65" fmla="*/ 241610 h 246"/>
              <a:gd name="T66" fmla="*/ 0 w 718"/>
              <a:gd name="T67" fmla="*/ 464634 h 246"/>
              <a:gd name="T68" fmla="*/ 0 w 718"/>
              <a:gd name="T69" fmla="*/ 755805 h 246"/>
              <a:gd name="T70" fmla="*/ 289677 w 718"/>
              <a:gd name="T71" fmla="*/ 755805 h 246"/>
              <a:gd name="T72" fmla="*/ 1229760 w 718"/>
              <a:gd name="T73" fmla="*/ 752707 h 246"/>
              <a:gd name="T74" fmla="*/ 2197171 w 718"/>
              <a:gd name="T75" fmla="*/ 752707 h 246"/>
              <a:gd name="T76" fmla="*/ 2738265 w 718"/>
              <a:gd name="T77" fmla="*/ 755805 h 246"/>
              <a:gd name="T78" fmla="*/ 2924095 w 718"/>
              <a:gd name="T79" fmla="*/ 758902 h 246"/>
              <a:gd name="T80" fmla="*/ 3017011 w 718"/>
              <a:gd name="T81" fmla="*/ 762000 h 246"/>
              <a:gd name="T82" fmla="*/ 3312153 w 718"/>
              <a:gd name="T83" fmla="*/ 752707 h 246"/>
              <a:gd name="T84" fmla="*/ 3519846 w 718"/>
              <a:gd name="T85" fmla="*/ 752707 h 246"/>
              <a:gd name="T86" fmla="*/ 3541708 w 718"/>
              <a:gd name="T87" fmla="*/ 752707 h 246"/>
              <a:gd name="T88" fmla="*/ 3738470 w 718"/>
              <a:gd name="T89" fmla="*/ 752707 h 246"/>
              <a:gd name="T90" fmla="*/ 3760332 w 718"/>
              <a:gd name="T91" fmla="*/ 755805 h 246"/>
              <a:gd name="T92" fmla="*/ 3875110 w 718"/>
              <a:gd name="T93" fmla="*/ 749610 h 2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18"/>
              <a:gd name="T142" fmla="*/ 0 h 246"/>
              <a:gd name="T143" fmla="*/ 718 w 718"/>
              <a:gd name="T144" fmla="*/ 246 h 24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18" h="246">
                <a:moveTo>
                  <a:pt x="691" y="243"/>
                </a:moveTo>
                <a:cubicBezTo>
                  <a:pt x="688" y="243"/>
                  <a:pt x="681" y="243"/>
                  <a:pt x="682" y="243"/>
                </a:cubicBezTo>
                <a:cubicBezTo>
                  <a:pt x="682" y="243"/>
                  <a:pt x="681" y="243"/>
                  <a:pt x="681" y="243"/>
                </a:cubicBezTo>
                <a:cubicBezTo>
                  <a:pt x="679" y="243"/>
                  <a:pt x="679" y="243"/>
                  <a:pt x="679" y="243"/>
                </a:cubicBezTo>
                <a:cubicBezTo>
                  <a:pt x="680" y="242"/>
                  <a:pt x="683" y="242"/>
                  <a:pt x="685" y="242"/>
                </a:cubicBezTo>
                <a:cubicBezTo>
                  <a:pt x="685" y="242"/>
                  <a:pt x="684" y="243"/>
                  <a:pt x="684" y="243"/>
                </a:cubicBezTo>
                <a:cubicBezTo>
                  <a:pt x="686" y="243"/>
                  <a:pt x="692" y="243"/>
                  <a:pt x="696" y="243"/>
                </a:cubicBezTo>
                <a:cubicBezTo>
                  <a:pt x="696" y="242"/>
                  <a:pt x="695" y="242"/>
                  <a:pt x="695" y="242"/>
                </a:cubicBezTo>
                <a:cubicBezTo>
                  <a:pt x="696" y="242"/>
                  <a:pt x="698" y="242"/>
                  <a:pt x="700" y="242"/>
                </a:cubicBezTo>
                <a:cubicBezTo>
                  <a:pt x="700" y="242"/>
                  <a:pt x="701" y="242"/>
                  <a:pt x="701" y="242"/>
                </a:cubicBezTo>
                <a:cubicBezTo>
                  <a:pt x="702" y="242"/>
                  <a:pt x="702" y="242"/>
                  <a:pt x="702" y="242"/>
                </a:cubicBezTo>
                <a:cubicBezTo>
                  <a:pt x="703" y="242"/>
                  <a:pt x="705" y="242"/>
                  <a:pt x="706" y="242"/>
                </a:cubicBezTo>
                <a:cubicBezTo>
                  <a:pt x="707" y="242"/>
                  <a:pt x="708" y="242"/>
                  <a:pt x="708" y="242"/>
                </a:cubicBezTo>
                <a:cubicBezTo>
                  <a:pt x="707" y="242"/>
                  <a:pt x="705" y="242"/>
                  <a:pt x="704" y="242"/>
                </a:cubicBezTo>
                <a:moveTo>
                  <a:pt x="9" y="4"/>
                </a:moveTo>
                <a:cubicBezTo>
                  <a:pt x="10" y="4"/>
                  <a:pt x="12" y="4"/>
                  <a:pt x="13" y="4"/>
                </a:cubicBezTo>
                <a:cubicBezTo>
                  <a:pt x="10" y="4"/>
                  <a:pt x="18" y="4"/>
                  <a:pt x="26" y="3"/>
                </a:cubicBezTo>
                <a:cubicBezTo>
                  <a:pt x="29" y="3"/>
                  <a:pt x="36" y="3"/>
                  <a:pt x="36" y="4"/>
                </a:cubicBezTo>
                <a:cubicBezTo>
                  <a:pt x="36" y="4"/>
                  <a:pt x="36" y="4"/>
                  <a:pt x="37" y="4"/>
                </a:cubicBezTo>
                <a:cubicBezTo>
                  <a:pt x="39" y="4"/>
                  <a:pt x="39" y="4"/>
                  <a:pt x="39" y="4"/>
                </a:cubicBezTo>
                <a:cubicBezTo>
                  <a:pt x="37" y="4"/>
                  <a:pt x="35" y="4"/>
                  <a:pt x="32" y="4"/>
                </a:cubicBezTo>
                <a:cubicBezTo>
                  <a:pt x="33" y="4"/>
                  <a:pt x="33" y="4"/>
                  <a:pt x="34" y="4"/>
                </a:cubicBezTo>
                <a:cubicBezTo>
                  <a:pt x="32" y="4"/>
                  <a:pt x="25" y="4"/>
                  <a:pt x="21" y="4"/>
                </a:cubicBezTo>
                <a:cubicBezTo>
                  <a:pt x="21" y="4"/>
                  <a:pt x="23" y="4"/>
                  <a:pt x="22" y="4"/>
                </a:cubicBezTo>
                <a:cubicBezTo>
                  <a:pt x="21" y="4"/>
                  <a:pt x="20" y="4"/>
                  <a:pt x="18" y="4"/>
                </a:cubicBezTo>
                <a:cubicBezTo>
                  <a:pt x="17" y="4"/>
                  <a:pt x="17" y="4"/>
                  <a:pt x="16" y="4"/>
                </a:cubicBezTo>
                <a:cubicBezTo>
                  <a:pt x="15" y="4"/>
                  <a:pt x="15" y="4"/>
                  <a:pt x="15" y="4"/>
                </a:cubicBezTo>
                <a:cubicBezTo>
                  <a:pt x="14" y="4"/>
                  <a:pt x="13" y="5"/>
                  <a:pt x="12" y="5"/>
                </a:cubicBezTo>
                <a:cubicBezTo>
                  <a:pt x="11" y="5"/>
                  <a:pt x="10" y="4"/>
                  <a:pt x="9" y="4"/>
                </a:cubicBezTo>
                <a:close/>
                <a:moveTo>
                  <a:pt x="709" y="242"/>
                </a:moveTo>
                <a:cubicBezTo>
                  <a:pt x="708" y="242"/>
                  <a:pt x="708" y="242"/>
                  <a:pt x="708" y="242"/>
                </a:cubicBezTo>
                <a:cubicBezTo>
                  <a:pt x="709" y="242"/>
                  <a:pt x="709" y="242"/>
                  <a:pt x="709" y="241"/>
                </a:cubicBezTo>
                <a:cubicBezTo>
                  <a:pt x="710" y="241"/>
                  <a:pt x="710" y="241"/>
                  <a:pt x="708" y="241"/>
                </a:cubicBezTo>
                <a:cubicBezTo>
                  <a:pt x="707" y="241"/>
                  <a:pt x="707" y="241"/>
                  <a:pt x="707" y="241"/>
                </a:cubicBezTo>
                <a:cubicBezTo>
                  <a:pt x="704" y="241"/>
                  <a:pt x="702" y="241"/>
                  <a:pt x="702" y="241"/>
                </a:cubicBezTo>
                <a:cubicBezTo>
                  <a:pt x="703" y="241"/>
                  <a:pt x="705" y="241"/>
                  <a:pt x="707" y="241"/>
                </a:cubicBezTo>
                <a:cubicBezTo>
                  <a:pt x="709" y="241"/>
                  <a:pt x="712" y="241"/>
                  <a:pt x="715" y="241"/>
                </a:cubicBezTo>
                <a:cubicBezTo>
                  <a:pt x="715" y="239"/>
                  <a:pt x="715" y="236"/>
                  <a:pt x="715" y="234"/>
                </a:cubicBezTo>
                <a:cubicBezTo>
                  <a:pt x="716" y="219"/>
                  <a:pt x="715" y="217"/>
                  <a:pt x="716" y="203"/>
                </a:cubicBezTo>
                <a:cubicBezTo>
                  <a:pt x="715" y="204"/>
                  <a:pt x="715" y="204"/>
                  <a:pt x="715" y="204"/>
                </a:cubicBezTo>
                <a:cubicBezTo>
                  <a:pt x="716" y="192"/>
                  <a:pt x="716" y="180"/>
                  <a:pt x="716" y="169"/>
                </a:cubicBezTo>
                <a:cubicBezTo>
                  <a:pt x="716" y="167"/>
                  <a:pt x="716" y="166"/>
                  <a:pt x="716" y="164"/>
                </a:cubicBezTo>
                <a:cubicBezTo>
                  <a:pt x="717" y="140"/>
                  <a:pt x="717" y="118"/>
                  <a:pt x="717" y="97"/>
                </a:cubicBezTo>
                <a:cubicBezTo>
                  <a:pt x="717" y="97"/>
                  <a:pt x="717" y="97"/>
                  <a:pt x="717" y="96"/>
                </a:cubicBezTo>
                <a:cubicBezTo>
                  <a:pt x="717" y="84"/>
                  <a:pt x="717" y="72"/>
                  <a:pt x="717" y="59"/>
                </a:cubicBezTo>
                <a:cubicBezTo>
                  <a:pt x="717" y="51"/>
                  <a:pt x="718" y="43"/>
                  <a:pt x="718" y="35"/>
                </a:cubicBezTo>
                <a:cubicBezTo>
                  <a:pt x="718" y="24"/>
                  <a:pt x="718" y="13"/>
                  <a:pt x="718" y="2"/>
                </a:cubicBezTo>
                <a:cubicBezTo>
                  <a:pt x="712" y="2"/>
                  <a:pt x="706" y="2"/>
                  <a:pt x="700" y="2"/>
                </a:cubicBezTo>
                <a:cubicBezTo>
                  <a:pt x="694" y="2"/>
                  <a:pt x="688" y="2"/>
                  <a:pt x="682" y="3"/>
                </a:cubicBezTo>
                <a:cubicBezTo>
                  <a:pt x="676" y="3"/>
                  <a:pt x="670" y="3"/>
                  <a:pt x="664" y="3"/>
                </a:cubicBezTo>
                <a:cubicBezTo>
                  <a:pt x="652" y="3"/>
                  <a:pt x="640" y="3"/>
                  <a:pt x="628" y="3"/>
                </a:cubicBezTo>
                <a:cubicBezTo>
                  <a:pt x="604" y="3"/>
                  <a:pt x="580" y="3"/>
                  <a:pt x="556" y="3"/>
                </a:cubicBezTo>
                <a:cubicBezTo>
                  <a:pt x="535" y="3"/>
                  <a:pt x="513" y="3"/>
                  <a:pt x="492" y="3"/>
                </a:cubicBezTo>
                <a:cubicBezTo>
                  <a:pt x="437" y="3"/>
                  <a:pt x="378" y="3"/>
                  <a:pt x="327" y="3"/>
                </a:cubicBezTo>
                <a:cubicBezTo>
                  <a:pt x="327" y="4"/>
                  <a:pt x="336" y="3"/>
                  <a:pt x="339" y="4"/>
                </a:cubicBezTo>
                <a:cubicBezTo>
                  <a:pt x="331" y="4"/>
                  <a:pt x="323" y="4"/>
                  <a:pt x="315" y="4"/>
                </a:cubicBezTo>
                <a:cubicBezTo>
                  <a:pt x="292" y="3"/>
                  <a:pt x="269" y="3"/>
                  <a:pt x="245" y="3"/>
                </a:cubicBezTo>
                <a:cubicBezTo>
                  <a:pt x="240" y="2"/>
                  <a:pt x="233" y="2"/>
                  <a:pt x="230" y="2"/>
                </a:cubicBezTo>
                <a:cubicBezTo>
                  <a:pt x="220" y="1"/>
                  <a:pt x="224" y="2"/>
                  <a:pt x="217" y="2"/>
                </a:cubicBezTo>
                <a:cubicBezTo>
                  <a:pt x="216" y="1"/>
                  <a:pt x="216" y="1"/>
                  <a:pt x="216" y="1"/>
                </a:cubicBezTo>
                <a:cubicBezTo>
                  <a:pt x="205" y="2"/>
                  <a:pt x="200" y="0"/>
                  <a:pt x="190" y="1"/>
                </a:cubicBezTo>
                <a:cubicBezTo>
                  <a:pt x="189" y="1"/>
                  <a:pt x="186" y="1"/>
                  <a:pt x="182" y="1"/>
                </a:cubicBezTo>
                <a:cubicBezTo>
                  <a:pt x="182" y="0"/>
                  <a:pt x="171" y="1"/>
                  <a:pt x="172" y="0"/>
                </a:cubicBezTo>
                <a:cubicBezTo>
                  <a:pt x="171" y="0"/>
                  <a:pt x="171" y="0"/>
                  <a:pt x="171" y="0"/>
                </a:cubicBezTo>
                <a:cubicBezTo>
                  <a:pt x="169" y="0"/>
                  <a:pt x="168" y="0"/>
                  <a:pt x="165" y="0"/>
                </a:cubicBezTo>
                <a:cubicBezTo>
                  <a:pt x="161" y="1"/>
                  <a:pt x="122" y="3"/>
                  <a:pt x="118" y="3"/>
                </a:cubicBezTo>
                <a:cubicBezTo>
                  <a:pt x="116" y="3"/>
                  <a:pt x="116" y="3"/>
                  <a:pt x="116" y="3"/>
                </a:cubicBezTo>
                <a:cubicBezTo>
                  <a:pt x="110" y="3"/>
                  <a:pt x="108" y="4"/>
                  <a:pt x="111" y="4"/>
                </a:cubicBezTo>
                <a:cubicBezTo>
                  <a:pt x="104" y="4"/>
                  <a:pt x="104" y="4"/>
                  <a:pt x="104" y="4"/>
                </a:cubicBezTo>
                <a:cubicBezTo>
                  <a:pt x="105" y="4"/>
                  <a:pt x="105" y="4"/>
                  <a:pt x="105" y="4"/>
                </a:cubicBezTo>
                <a:cubicBezTo>
                  <a:pt x="98" y="4"/>
                  <a:pt x="98" y="4"/>
                  <a:pt x="98" y="4"/>
                </a:cubicBezTo>
                <a:cubicBezTo>
                  <a:pt x="97" y="3"/>
                  <a:pt x="95" y="3"/>
                  <a:pt x="97" y="3"/>
                </a:cubicBezTo>
                <a:cubicBezTo>
                  <a:pt x="93" y="3"/>
                  <a:pt x="89" y="3"/>
                  <a:pt x="85" y="3"/>
                </a:cubicBezTo>
                <a:cubicBezTo>
                  <a:pt x="92" y="3"/>
                  <a:pt x="100" y="4"/>
                  <a:pt x="108" y="4"/>
                </a:cubicBezTo>
                <a:cubicBezTo>
                  <a:pt x="104" y="4"/>
                  <a:pt x="99" y="4"/>
                  <a:pt x="95" y="4"/>
                </a:cubicBezTo>
                <a:cubicBezTo>
                  <a:pt x="88" y="4"/>
                  <a:pt x="80" y="4"/>
                  <a:pt x="74" y="4"/>
                </a:cubicBezTo>
                <a:cubicBezTo>
                  <a:pt x="72" y="4"/>
                  <a:pt x="70" y="4"/>
                  <a:pt x="65" y="4"/>
                </a:cubicBezTo>
                <a:cubicBezTo>
                  <a:pt x="63" y="4"/>
                  <a:pt x="60" y="4"/>
                  <a:pt x="55" y="4"/>
                </a:cubicBezTo>
                <a:cubicBezTo>
                  <a:pt x="60" y="3"/>
                  <a:pt x="65" y="4"/>
                  <a:pt x="70" y="4"/>
                </a:cubicBezTo>
                <a:cubicBezTo>
                  <a:pt x="69" y="3"/>
                  <a:pt x="58" y="3"/>
                  <a:pt x="54" y="3"/>
                </a:cubicBezTo>
                <a:cubicBezTo>
                  <a:pt x="52" y="3"/>
                  <a:pt x="43" y="3"/>
                  <a:pt x="37" y="3"/>
                </a:cubicBezTo>
                <a:cubicBezTo>
                  <a:pt x="39" y="3"/>
                  <a:pt x="36" y="3"/>
                  <a:pt x="34" y="3"/>
                </a:cubicBezTo>
                <a:cubicBezTo>
                  <a:pt x="33" y="3"/>
                  <a:pt x="32" y="3"/>
                  <a:pt x="32" y="3"/>
                </a:cubicBezTo>
                <a:cubicBezTo>
                  <a:pt x="32" y="3"/>
                  <a:pt x="33" y="3"/>
                  <a:pt x="33" y="3"/>
                </a:cubicBezTo>
                <a:cubicBezTo>
                  <a:pt x="32" y="2"/>
                  <a:pt x="30" y="2"/>
                  <a:pt x="29" y="2"/>
                </a:cubicBezTo>
                <a:cubicBezTo>
                  <a:pt x="25" y="2"/>
                  <a:pt x="23" y="2"/>
                  <a:pt x="24" y="3"/>
                </a:cubicBezTo>
                <a:cubicBezTo>
                  <a:pt x="24" y="3"/>
                  <a:pt x="25" y="3"/>
                  <a:pt x="26" y="3"/>
                </a:cubicBezTo>
                <a:cubicBezTo>
                  <a:pt x="16" y="4"/>
                  <a:pt x="6" y="4"/>
                  <a:pt x="8" y="4"/>
                </a:cubicBezTo>
                <a:cubicBezTo>
                  <a:pt x="9" y="4"/>
                  <a:pt x="9" y="5"/>
                  <a:pt x="9" y="5"/>
                </a:cubicBezTo>
                <a:cubicBezTo>
                  <a:pt x="8" y="5"/>
                  <a:pt x="8" y="5"/>
                  <a:pt x="8" y="5"/>
                </a:cubicBezTo>
                <a:cubicBezTo>
                  <a:pt x="8" y="5"/>
                  <a:pt x="7" y="5"/>
                  <a:pt x="9" y="5"/>
                </a:cubicBezTo>
                <a:cubicBezTo>
                  <a:pt x="11" y="5"/>
                  <a:pt x="11" y="5"/>
                  <a:pt x="11" y="5"/>
                </a:cubicBezTo>
                <a:cubicBezTo>
                  <a:pt x="14" y="5"/>
                  <a:pt x="15" y="5"/>
                  <a:pt x="16" y="5"/>
                </a:cubicBezTo>
                <a:cubicBezTo>
                  <a:pt x="14" y="5"/>
                  <a:pt x="12" y="5"/>
                  <a:pt x="11" y="5"/>
                </a:cubicBezTo>
                <a:cubicBezTo>
                  <a:pt x="8" y="5"/>
                  <a:pt x="5" y="5"/>
                  <a:pt x="3" y="5"/>
                </a:cubicBezTo>
                <a:cubicBezTo>
                  <a:pt x="3" y="8"/>
                  <a:pt x="3" y="10"/>
                  <a:pt x="3" y="12"/>
                </a:cubicBezTo>
                <a:cubicBezTo>
                  <a:pt x="2" y="28"/>
                  <a:pt x="3" y="29"/>
                  <a:pt x="2" y="43"/>
                </a:cubicBezTo>
                <a:cubicBezTo>
                  <a:pt x="2" y="43"/>
                  <a:pt x="2" y="43"/>
                  <a:pt x="2" y="43"/>
                </a:cubicBezTo>
                <a:cubicBezTo>
                  <a:pt x="2" y="54"/>
                  <a:pt x="2" y="66"/>
                  <a:pt x="1" y="78"/>
                </a:cubicBezTo>
                <a:cubicBezTo>
                  <a:pt x="1" y="79"/>
                  <a:pt x="1" y="81"/>
                  <a:pt x="1" y="82"/>
                </a:cubicBezTo>
                <a:cubicBezTo>
                  <a:pt x="1" y="106"/>
                  <a:pt x="0" y="129"/>
                  <a:pt x="0" y="149"/>
                </a:cubicBezTo>
                <a:cubicBezTo>
                  <a:pt x="0" y="149"/>
                  <a:pt x="0" y="150"/>
                  <a:pt x="0" y="150"/>
                </a:cubicBezTo>
                <a:cubicBezTo>
                  <a:pt x="0" y="162"/>
                  <a:pt x="0" y="175"/>
                  <a:pt x="0" y="187"/>
                </a:cubicBezTo>
                <a:cubicBezTo>
                  <a:pt x="0" y="195"/>
                  <a:pt x="0" y="203"/>
                  <a:pt x="0" y="211"/>
                </a:cubicBezTo>
                <a:cubicBezTo>
                  <a:pt x="0" y="222"/>
                  <a:pt x="0" y="233"/>
                  <a:pt x="0" y="244"/>
                </a:cubicBezTo>
                <a:cubicBezTo>
                  <a:pt x="6" y="244"/>
                  <a:pt x="12" y="244"/>
                  <a:pt x="18" y="244"/>
                </a:cubicBezTo>
                <a:cubicBezTo>
                  <a:pt x="24" y="244"/>
                  <a:pt x="29" y="244"/>
                  <a:pt x="35" y="244"/>
                </a:cubicBezTo>
                <a:cubicBezTo>
                  <a:pt x="41" y="244"/>
                  <a:pt x="47" y="244"/>
                  <a:pt x="53" y="244"/>
                </a:cubicBezTo>
                <a:cubicBezTo>
                  <a:pt x="65" y="244"/>
                  <a:pt x="77" y="244"/>
                  <a:pt x="89" y="244"/>
                </a:cubicBezTo>
                <a:cubicBezTo>
                  <a:pt x="113" y="244"/>
                  <a:pt x="138" y="244"/>
                  <a:pt x="162" y="244"/>
                </a:cubicBezTo>
                <a:cubicBezTo>
                  <a:pt x="183" y="244"/>
                  <a:pt x="204" y="243"/>
                  <a:pt x="225" y="243"/>
                </a:cubicBezTo>
                <a:cubicBezTo>
                  <a:pt x="280" y="244"/>
                  <a:pt x="340" y="243"/>
                  <a:pt x="390" y="243"/>
                </a:cubicBezTo>
                <a:cubicBezTo>
                  <a:pt x="391" y="243"/>
                  <a:pt x="381" y="243"/>
                  <a:pt x="379" y="243"/>
                </a:cubicBezTo>
                <a:cubicBezTo>
                  <a:pt x="386" y="243"/>
                  <a:pt x="394" y="243"/>
                  <a:pt x="402" y="243"/>
                </a:cubicBezTo>
                <a:cubicBezTo>
                  <a:pt x="425" y="243"/>
                  <a:pt x="449" y="244"/>
                  <a:pt x="472" y="244"/>
                </a:cubicBezTo>
                <a:cubicBezTo>
                  <a:pt x="478" y="244"/>
                  <a:pt x="485" y="244"/>
                  <a:pt x="487" y="245"/>
                </a:cubicBezTo>
                <a:cubicBezTo>
                  <a:pt x="497" y="245"/>
                  <a:pt x="493" y="244"/>
                  <a:pt x="501" y="244"/>
                </a:cubicBezTo>
                <a:cubicBezTo>
                  <a:pt x="502" y="245"/>
                  <a:pt x="502" y="245"/>
                  <a:pt x="502" y="245"/>
                </a:cubicBezTo>
                <a:cubicBezTo>
                  <a:pt x="512" y="245"/>
                  <a:pt x="517" y="246"/>
                  <a:pt x="527" y="246"/>
                </a:cubicBezTo>
                <a:cubicBezTo>
                  <a:pt x="528" y="245"/>
                  <a:pt x="532" y="245"/>
                  <a:pt x="535" y="245"/>
                </a:cubicBezTo>
                <a:cubicBezTo>
                  <a:pt x="535" y="246"/>
                  <a:pt x="546" y="245"/>
                  <a:pt x="546" y="246"/>
                </a:cubicBezTo>
                <a:cubicBezTo>
                  <a:pt x="546" y="246"/>
                  <a:pt x="546" y="246"/>
                  <a:pt x="546" y="246"/>
                </a:cubicBezTo>
                <a:cubicBezTo>
                  <a:pt x="548" y="246"/>
                  <a:pt x="550" y="246"/>
                  <a:pt x="552" y="246"/>
                </a:cubicBezTo>
                <a:cubicBezTo>
                  <a:pt x="556" y="246"/>
                  <a:pt x="595" y="244"/>
                  <a:pt x="599" y="243"/>
                </a:cubicBezTo>
                <a:cubicBezTo>
                  <a:pt x="601" y="243"/>
                  <a:pt x="601" y="243"/>
                  <a:pt x="601" y="243"/>
                </a:cubicBezTo>
                <a:cubicBezTo>
                  <a:pt x="607" y="243"/>
                  <a:pt x="609" y="243"/>
                  <a:pt x="606" y="243"/>
                </a:cubicBezTo>
                <a:cubicBezTo>
                  <a:pt x="609" y="242"/>
                  <a:pt x="609" y="242"/>
                  <a:pt x="609" y="242"/>
                </a:cubicBezTo>
                <a:cubicBezTo>
                  <a:pt x="614" y="242"/>
                  <a:pt x="618" y="242"/>
                  <a:pt x="623" y="242"/>
                </a:cubicBezTo>
                <a:cubicBezTo>
                  <a:pt x="629" y="242"/>
                  <a:pt x="637" y="243"/>
                  <a:pt x="644" y="243"/>
                </a:cubicBezTo>
                <a:cubicBezTo>
                  <a:pt x="646" y="243"/>
                  <a:pt x="647" y="242"/>
                  <a:pt x="652" y="242"/>
                </a:cubicBezTo>
                <a:cubicBezTo>
                  <a:pt x="655" y="243"/>
                  <a:pt x="658" y="242"/>
                  <a:pt x="662" y="243"/>
                </a:cubicBezTo>
                <a:cubicBezTo>
                  <a:pt x="657" y="243"/>
                  <a:pt x="653" y="243"/>
                  <a:pt x="648" y="243"/>
                </a:cubicBezTo>
                <a:cubicBezTo>
                  <a:pt x="649" y="243"/>
                  <a:pt x="660" y="243"/>
                  <a:pt x="663" y="243"/>
                </a:cubicBezTo>
                <a:cubicBezTo>
                  <a:pt x="665" y="243"/>
                  <a:pt x="674" y="243"/>
                  <a:pt x="680" y="243"/>
                </a:cubicBezTo>
                <a:cubicBezTo>
                  <a:pt x="678" y="244"/>
                  <a:pt x="681" y="243"/>
                  <a:pt x="684" y="243"/>
                </a:cubicBezTo>
                <a:cubicBezTo>
                  <a:pt x="685" y="243"/>
                  <a:pt x="685" y="243"/>
                  <a:pt x="686" y="243"/>
                </a:cubicBezTo>
                <a:cubicBezTo>
                  <a:pt x="685" y="243"/>
                  <a:pt x="685" y="243"/>
                  <a:pt x="684" y="243"/>
                </a:cubicBezTo>
                <a:cubicBezTo>
                  <a:pt x="686" y="243"/>
                  <a:pt x="687" y="243"/>
                  <a:pt x="688" y="244"/>
                </a:cubicBezTo>
                <a:cubicBezTo>
                  <a:pt x="692" y="244"/>
                  <a:pt x="695" y="243"/>
                  <a:pt x="693" y="243"/>
                </a:cubicBezTo>
                <a:cubicBezTo>
                  <a:pt x="693" y="243"/>
                  <a:pt x="696" y="243"/>
                  <a:pt x="695" y="243"/>
                </a:cubicBezTo>
                <a:cubicBezTo>
                  <a:pt x="709" y="242"/>
                  <a:pt x="709" y="242"/>
                  <a:pt x="709" y="242"/>
                </a:cubicBezTo>
                <a:close/>
              </a:path>
            </a:pathLst>
          </a:custGeom>
          <a:solidFill>
            <a:srgbClr val="EF00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eaLnBrk="0" fontAlgn="base" hangingPunct="0">
              <a:lnSpc>
                <a:spcPct val="100000"/>
              </a:lnSpc>
              <a:spcBef>
                <a:spcPts val="600"/>
              </a:spcBef>
              <a:spcAft>
                <a:spcPts val="1200"/>
              </a:spcAft>
            </a:pPr>
            <a:r>
              <a:rPr lang="km-KH" sz="3600" dirty="0">
                <a:solidFill>
                  <a:schemeClr val="bg1">
                    <a:lumMod val="95000"/>
                  </a:schemeClr>
                </a:solidFill>
                <a:latin typeface="Khmer OS Muol" panose="02000500000000020004" pitchFamily="2" charset="0"/>
                <a:cs typeface="Khmer OS Muol" panose="02000500000000020004" pitchFamily="2" charset="0"/>
              </a:rPr>
              <a:t>ដំណើរការទិន្នន័យ ការសម្អាត និងវិភាគទិន្នន័យ</a:t>
            </a:r>
          </a:p>
          <a:p>
            <a:pPr eaLnBrk="0" fontAlgn="base" hangingPunct="0">
              <a:lnSpc>
                <a:spcPct val="100000"/>
              </a:lnSpc>
              <a:spcBef>
                <a:spcPts val="600"/>
              </a:spcBef>
              <a:spcAft>
                <a:spcPts val="1200"/>
              </a:spcAft>
            </a:pPr>
            <a:r>
              <a:rPr lang="en-US" altLang="en-US" sz="3600" b="1" dirty="0">
                <a:solidFill>
                  <a:schemeClr val="bg1">
                    <a:lumMod val="95000"/>
                  </a:schemeClr>
                </a:solidFill>
                <a:latin typeface="Khmer OS Muol" panose="02000500000000020004" pitchFamily="2" charset="0"/>
                <a:ea typeface="Calibri" panose="020F0502020204030204" pitchFamily="34" charset="0"/>
                <a:cs typeface="Khmer OS Muol" panose="02000500000000020004" pitchFamily="2" charset="0"/>
              </a:rPr>
              <a:t>Data Processing, Cleaning, and Analysis</a:t>
            </a:r>
            <a:endParaRPr lang="km-KH" altLang="en-US" sz="2000" b="1" dirty="0">
              <a:solidFill>
                <a:schemeClr val="bg1">
                  <a:lumMod val="95000"/>
                </a:schemeClr>
              </a:solidFill>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26719758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193350" y="66502"/>
            <a:ext cx="9144000" cy="890222"/>
          </a:xfrm>
        </p:spPr>
        <p:txBody>
          <a:bodyPr>
            <a:normAutofit/>
          </a:bodyPr>
          <a:lstStyle/>
          <a:p>
            <a:pPr algn="l"/>
            <a:r>
              <a:rPr lang="km-KH" sz="4400" dirty="0">
                <a:solidFill>
                  <a:srgbClr val="0070C0"/>
                </a:solidFill>
                <a:latin typeface="Khmer OS Muol" panose="02000500000000020004" pitchFamily="2" charset="0"/>
                <a:cs typeface="Khmer OS Muol" panose="02000500000000020004" pitchFamily="2" charset="0"/>
              </a:rPr>
              <a:t>មាតិកា</a:t>
            </a:r>
            <a:r>
              <a:rPr lang="en-US" sz="4400" dirty="0">
                <a:solidFill>
                  <a:srgbClr val="0070C0"/>
                </a:solidFill>
                <a:latin typeface="Khmer OS Muol" panose="02000500000000020004" pitchFamily="2" charset="0"/>
                <a:cs typeface="Khmer OS Muol" panose="02000500000000020004" pitchFamily="2" charset="0"/>
              </a:rPr>
              <a:t> Content</a:t>
            </a: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383159" y="1452563"/>
            <a:ext cx="9144000" cy="4183466"/>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742950" indent="-742950" algn="l">
              <a:lnSpc>
                <a:spcPct val="200000"/>
              </a:lnSpc>
              <a:spcAft>
                <a:spcPts val="1200"/>
              </a:spcAft>
              <a:buFont typeface="+mj-lt"/>
              <a:buAutoNum type="arabicPeriod"/>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ដំណើរការទិន្នន័យ </a:t>
            </a:r>
            <a:r>
              <a:rPr lang="en-US" sz="3200" b="1" dirty="0">
                <a:solidFill>
                  <a:schemeClr val="accent4">
                    <a:lumMod val="50000"/>
                  </a:schemeClr>
                </a:solidFill>
                <a:latin typeface="Khmer OS Siemreap" panose="02000500000000020004" pitchFamily="2" charset="0"/>
                <a:cs typeface="Khmer OS Siemreap" panose="02000500000000020004" pitchFamily="2" charset="0"/>
              </a:rPr>
              <a:t>data processing</a:t>
            </a:r>
          </a:p>
          <a:p>
            <a:pPr marL="742950" indent="-742950" algn="l">
              <a:lnSpc>
                <a:spcPct val="200000"/>
              </a:lnSpc>
              <a:spcAft>
                <a:spcPts val="1200"/>
              </a:spcAft>
              <a:buFont typeface="+mj-lt"/>
              <a:buAutoNum type="arabicPeriod"/>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ការសម្អាតទិន្នន័យ </a:t>
            </a:r>
            <a:r>
              <a:rPr lang="en-US" sz="3200" b="1" dirty="0">
                <a:solidFill>
                  <a:schemeClr val="accent4">
                    <a:lumMod val="50000"/>
                  </a:schemeClr>
                </a:solidFill>
                <a:latin typeface="Khmer OS Siemreap" panose="02000500000000020004" pitchFamily="2" charset="0"/>
                <a:cs typeface="Khmer OS Siemreap" panose="02000500000000020004" pitchFamily="2" charset="0"/>
              </a:rPr>
              <a:t>Data cleaning</a:t>
            </a:r>
          </a:p>
          <a:p>
            <a:pPr marL="742950" indent="-742950" algn="l">
              <a:lnSpc>
                <a:spcPct val="200000"/>
              </a:lnSpc>
              <a:spcAft>
                <a:spcPts val="1200"/>
              </a:spcAft>
              <a:buFont typeface="+mj-lt"/>
              <a:buAutoNum type="arabicPeriod"/>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ការវិភាគទិន្នន័យ </a:t>
            </a:r>
            <a:r>
              <a:rPr lang="en-US" sz="3200" b="1" dirty="0">
                <a:solidFill>
                  <a:schemeClr val="accent4">
                    <a:lumMod val="50000"/>
                  </a:schemeClr>
                </a:solidFill>
                <a:latin typeface="Khmer OS Siemreap" panose="02000500000000020004" pitchFamily="2" charset="0"/>
                <a:cs typeface="Khmer OS Siemreap" panose="02000500000000020004" pitchFamily="2" charset="0"/>
              </a:rPr>
              <a:t>Data analysis</a:t>
            </a:r>
          </a:p>
          <a:p>
            <a:pPr marL="742950" indent="-742950" algn="l">
              <a:lnSpc>
                <a:spcPct val="200000"/>
              </a:lnSpc>
              <a:spcAft>
                <a:spcPts val="1200"/>
              </a:spcAft>
              <a:buFont typeface="+mj-lt"/>
              <a:buAutoNum type="arabicPeriod"/>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ការបកស្រាយទិន្នន័យ </a:t>
            </a:r>
            <a:r>
              <a:rPr lang="en-US" sz="3200" b="1" dirty="0">
                <a:solidFill>
                  <a:schemeClr val="accent4">
                    <a:lumMod val="50000"/>
                  </a:schemeClr>
                </a:solidFill>
                <a:latin typeface="Khmer OS Siemreap" panose="02000500000000020004" pitchFamily="2" charset="0"/>
                <a:cs typeface="Khmer OS Siemreap" panose="02000500000000020004" pitchFamily="2" charset="0"/>
              </a:rPr>
              <a:t>Data interpretation</a:t>
            </a:r>
          </a:p>
        </p:txBody>
      </p:sp>
      <p:cxnSp>
        <p:nvCxnSpPr>
          <p:cNvPr id="7" name="Straight Connector 6">
            <a:extLst>
              <a:ext uri="{FF2B5EF4-FFF2-40B4-BE49-F238E27FC236}">
                <a16:creationId xmlns:a16="http://schemas.microsoft.com/office/drawing/2014/main" id="{A732DA7D-D23F-4BB8-B470-02801B94CBFA}"/>
              </a:ext>
            </a:extLst>
          </p:cNvPr>
          <p:cNvCxnSpPr>
            <a:cxnSpLocks/>
          </p:cNvCxnSpPr>
          <p:nvPr/>
        </p:nvCxnSpPr>
        <p:spPr>
          <a:xfrm flipV="1">
            <a:off x="234914" y="714897"/>
            <a:ext cx="11527599" cy="62346"/>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52893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omputer with a screen on it&#10;&#10;AI-generated content may be incorrect.">
            <a:extLst>
              <a:ext uri="{FF2B5EF4-FFF2-40B4-BE49-F238E27FC236}">
                <a16:creationId xmlns:a16="http://schemas.microsoft.com/office/drawing/2014/main" id="{5CD26D99-27B2-0933-931B-9ECEC050EF7A}"/>
              </a:ext>
            </a:extLst>
          </p:cNvPr>
          <p:cNvPicPr>
            <a:picLocks noChangeAspect="1"/>
          </p:cNvPicPr>
          <p:nvPr/>
        </p:nvPicPr>
        <p:blipFill>
          <a:blip r:embed="rId2">
            <a:extLst>
              <a:ext uri="{28A0092B-C50C-407E-A947-70E740481C1C}">
                <a14:useLocalDpi xmlns:a14="http://schemas.microsoft.com/office/drawing/2010/main" val="0"/>
              </a:ext>
            </a:extLst>
          </a:blip>
          <a:srcRect t="5732" b="10014"/>
          <a:stretch/>
        </p:blipFill>
        <p:spPr>
          <a:xfrm>
            <a:off x="20" y="1282"/>
            <a:ext cx="12191980" cy="6856718"/>
          </a:xfrm>
          <a:prstGeom prst="rect">
            <a:avLst/>
          </a:prstGeom>
        </p:spPr>
      </p:pic>
      <p:sp>
        <p:nvSpPr>
          <p:cNvPr id="3" name="Title 1">
            <a:extLst>
              <a:ext uri="{FF2B5EF4-FFF2-40B4-BE49-F238E27FC236}">
                <a16:creationId xmlns:a16="http://schemas.microsoft.com/office/drawing/2014/main" id="{72CEB580-5A0A-47C6-93E6-C30A8F87456B}"/>
              </a:ext>
            </a:extLst>
          </p:cNvPr>
          <p:cNvSpPr>
            <a:spLocks noGrp="1"/>
          </p:cNvSpPr>
          <p:nvPr>
            <p:ph type="ctrTitle"/>
          </p:nvPr>
        </p:nvSpPr>
        <p:spPr>
          <a:xfrm>
            <a:off x="617296" y="0"/>
            <a:ext cx="11167534" cy="1156229"/>
          </a:xfrm>
        </p:spPr>
        <p:txBody>
          <a:bodyPr>
            <a:normAutofit/>
          </a:bodyPr>
          <a:lstStyle/>
          <a:p>
            <a:r>
              <a:rPr lang="km-KH" sz="4800" b="1" dirty="0">
                <a:solidFill>
                  <a:schemeClr val="bg1"/>
                </a:solidFill>
                <a:latin typeface="Khmer OS Muol" panose="02000500000000020004" pitchFamily="2" charset="0"/>
                <a:cs typeface="Khmer OS Muol" panose="02000500000000020004" pitchFamily="2" charset="0"/>
              </a:rPr>
              <a:t>ដំណើរការទិន្នន័យ</a:t>
            </a:r>
            <a:endParaRPr lang="en-US" sz="4800" b="1" dirty="0">
              <a:solidFill>
                <a:schemeClr val="bg1"/>
              </a:solidFill>
              <a:latin typeface="Khmer OS Muol" panose="02000500000000020004" pitchFamily="2" charset="0"/>
              <a:cs typeface="Khmer OS Muol" panose="02000500000000020004" pitchFamily="2" charset="0"/>
            </a:endParaRPr>
          </a:p>
        </p:txBody>
      </p:sp>
    </p:spTree>
    <p:extLst>
      <p:ext uri="{BB962C8B-B14F-4D97-AF65-F5344CB8AC3E}">
        <p14:creationId xmlns:p14="http://schemas.microsoft.com/office/powerpoint/2010/main" val="11043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259844" y="33247"/>
            <a:ext cx="11167534" cy="798782"/>
          </a:xfrm>
        </p:spPr>
        <p:txBody>
          <a:bodyPr>
            <a:normAutofit/>
          </a:bodyPr>
          <a:lstStyle/>
          <a:p>
            <a:pPr algn="l"/>
            <a:r>
              <a:rPr lang="km-KH" sz="3200" b="1" dirty="0">
                <a:solidFill>
                  <a:srgbClr val="0070C0"/>
                </a:solidFill>
                <a:latin typeface="Khmer OS Muol" panose="02000500000000020004" pitchFamily="2" charset="0"/>
                <a:cs typeface="Khmer OS Muol" panose="02000500000000020004" pitchFamily="2" charset="0"/>
              </a:rPr>
              <a:t>ដំណើរការទិន្នន័យ </a:t>
            </a:r>
            <a:r>
              <a:rPr lang="en-US" sz="3200" b="1" dirty="0">
                <a:solidFill>
                  <a:srgbClr val="0070C0"/>
                </a:solidFill>
                <a:latin typeface="Khmer OS Muol" panose="02000500000000020004" pitchFamily="2" charset="0"/>
                <a:cs typeface="Khmer OS Muol" panose="02000500000000020004" pitchFamily="2" charset="0"/>
              </a:rPr>
              <a:t>Data Processing</a:t>
            </a: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383158" y="2952089"/>
            <a:ext cx="11279598" cy="7987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1200"/>
              </a:spcBef>
              <a:spcAft>
                <a:spcPts val="1800"/>
              </a:spcAft>
            </a:pPr>
            <a:r>
              <a:rPr lang="km-KH" sz="3000" b="1" dirty="0">
                <a:solidFill>
                  <a:schemeClr val="accent4">
                    <a:lumMod val="50000"/>
                  </a:schemeClr>
                </a:solidFill>
                <a:latin typeface="Khmer OS Siemreap" panose="02000500000000020004" pitchFamily="2" charset="0"/>
                <a:cs typeface="Khmer OS Siemreap" panose="02000500000000020004" pitchFamily="2" charset="0"/>
              </a:rPr>
              <a:t>បើតាមបទពិសោធន៍របស់អ្នក តើអ្នកដំណើរការទិន្នន័យយ៉ាងដូចម្ដេចខ្លះ?</a:t>
            </a:r>
          </a:p>
        </p:txBody>
      </p:sp>
      <p:cxnSp>
        <p:nvCxnSpPr>
          <p:cNvPr id="5" name="Straight Connector 4">
            <a:extLst>
              <a:ext uri="{FF2B5EF4-FFF2-40B4-BE49-F238E27FC236}">
                <a16:creationId xmlns:a16="http://schemas.microsoft.com/office/drawing/2014/main" id="{9E9C3556-8329-4184-8688-83025A4CA0DD}"/>
              </a:ext>
            </a:extLst>
          </p:cNvPr>
          <p:cNvCxnSpPr>
            <a:cxnSpLocks/>
          </p:cNvCxnSpPr>
          <p:nvPr/>
        </p:nvCxnSpPr>
        <p:spPr>
          <a:xfrm flipV="1">
            <a:off x="234914" y="714897"/>
            <a:ext cx="11527599" cy="62346"/>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58741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D3230-ED18-4C29-3937-35F6075CE1B9}"/>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b="1" kern="1200" dirty="0">
                <a:solidFill>
                  <a:srgbClr val="FFFFFF"/>
                </a:solidFill>
                <a:latin typeface="+mj-lt"/>
                <a:ea typeface="+mj-ea"/>
                <a:cs typeface="+mj-cs"/>
              </a:rPr>
              <a:t>What Data Processing?</a:t>
            </a:r>
            <a:br>
              <a:rPr lang="en-US" sz="3600" b="1" kern="1200" dirty="0">
                <a:solidFill>
                  <a:srgbClr val="FFFFFF"/>
                </a:solidFill>
                <a:latin typeface="+mj-lt"/>
                <a:ea typeface="+mj-ea"/>
                <a:cs typeface="+mj-cs"/>
              </a:rPr>
            </a:br>
            <a:endParaRPr lang="en-US" sz="3600" b="1" kern="1200" dirty="0">
              <a:solidFill>
                <a:srgbClr val="FFFFFF"/>
              </a:solidFill>
              <a:latin typeface="+mj-lt"/>
              <a:ea typeface="+mj-ea"/>
              <a:cs typeface="+mj-cs"/>
            </a:endParaRPr>
          </a:p>
        </p:txBody>
      </p:sp>
      <p:pic>
        <p:nvPicPr>
          <p:cNvPr id="5" name="Picture 4" descr="A person sitting on a computer&#10;&#10;AI-generated content may be incorrect.">
            <a:extLst>
              <a:ext uri="{FF2B5EF4-FFF2-40B4-BE49-F238E27FC236}">
                <a16:creationId xmlns:a16="http://schemas.microsoft.com/office/drawing/2014/main" id="{6954394B-9FFC-C957-1F72-8DFAF4972BF5}"/>
              </a:ext>
            </a:extLst>
          </p:cNvPr>
          <p:cNvPicPr>
            <a:picLocks noChangeAspect="1"/>
          </p:cNvPicPr>
          <p:nvPr/>
        </p:nvPicPr>
        <p:blipFill>
          <a:blip r:embed="rId2"/>
          <a:stretch>
            <a:fillRect/>
          </a:stretch>
        </p:blipFill>
        <p:spPr>
          <a:xfrm>
            <a:off x="4777316" y="1147592"/>
            <a:ext cx="6780700" cy="4543068"/>
          </a:xfrm>
          <a:prstGeom prst="rect">
            <a:avLst/>
          </a:prstGeom>
        </p:spPr>
      </p:pic>
      <p:sp>
        <p:nvSpPr>
          <p:cNvPr id="6" name="TextBox 5">
            <a:extLst>
              <a:ext uri="{FF2B5EF4-FFF2-40B4-BE49-F238E27FC236}">
                <a16:creationId xmlns:a16="http://schemas.microsoft.com/office/drawing/2014/main" id="{8597F4A3-8AB4-941A-8445-A9AFC45B0FAA}"/>
              </a:ext>
            </a:extLst>
          </p:cNvPr>
          <p:cNvSpPr txBox="1"/>
          <p:nvPr/>
        </p:nvSpPr>
        <p:spPr>
          <a:xfrm>
            <a:off x="1207008" y="4931684"/>
            <a:ext cx="1960217" cy="369332"/>
          </a:xfrm>
          <a:prstGeom prst="rect">
            <a:avLst/>
          </a:prstGeom>
          <a:noFill/>
        </p:spPr>
        <p:txBody>
          <a:bodyPr wrap="none" rtlCol="0">
            <a:spAutoFit/>
          </a:bodyPr>
          <a:lstStyle/>
          <a:p>
            <a:r>
              <a:rPr lang="en-US" b="1" dirty="0">
                <a:solidFill>
                  <a:srgbClr val="FF0000"/>
                </a:solidFill>
              </a:rPr>
              <a:t>Plenary Discussion</a:t>
            </a:r>
            <a:endParaRPr lang="en-AU" b="1" dirty="0">
              <a:solidFill>
                <a:srgbClr val="FF0000"/>
              </a:solidFill>
            </a:endParaRPr>
          </a:p>
        </p:txBody>
      </p:sp>
    </p:spTree>
    <p:extLst>
      <p:ext uri="{BB962C8B-B14F-4D97-AF65-F5344CB8AC3E}">
        <p14:creationId xmlns:p14="http://schemas.microsoft.com/office/powerpoint/2010/main" val="945868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3F18AC4-CCD7-62C1-0C24-4BB839F14A5A}"/>
              </a:ext>
            </a:extLst>
          </p:cNvPr>
          <p:cNvPicPr>
            <a:picLocks noChangeAspect="1"/>
          </p:cNvPicPr>
          <p:nvPr/>
        </p:nvPicPr>
        <p:blipFill>
          <a:blip r:embed="rId2"/>
          <a:stretch>
            <a:fillRect/>
          </a:stretch>
        </p:blipFill>
        <p:spPr>
          <a:xfrm>
            <a:off x="643467" y="839046"/>
            <a:ext cx="10905066" cy="5179907"/>
          </a:xfrm>
          <a:prstGeom prst="rect">
            <a:avLst/>
          </a:prstGeom>
        </p:spPr>
      </p:pic>
    </p:spTree>
    <p:extLst>
      <p:ext uri="{BB962C8B-B14F-4D97-AF65-F5344CB8AC3E}">
        <p14:creationId xmlns:p14="http://schemas.microsoft.com/office/powerpoint/2010/main" val="3401464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DF6FA-107C-1367-CF70-0444C859AC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42E62-F408-254B-32BB-2C55AD3E991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b="1" dirty="0">
                <a:solidFill>
                  <a:schemeClr val="bg1"/>
                </a:solidFill>
              </a:rPr>
              <a:t>Why Do We Need to Process the Data?</a:t>
            </a:r>
            <a:endParaRPr lang="en-US" sz="3600" b="1" kern="1200" dirty="0">
              <a:solidFill>
                <a:schemeClr val="bg1"/>
              </a:solidFill>
              <a:latin typeface="+mj-lt"/>
              <a:ea typeface="+mj-ea"/>
              <a:cs typeface="+mj-cs"/>
            </a:endParaRPr>
          </a:p>
        </p:txBody>
      </p:sp>
      <p:pic>
        <p:nvPicPr>
          <p:cNvPr id="5" name="Picture 4" descr="A person sitting on a computer&#10;&#10;AI-generated content may be incorrect.">
            <a:extLst>
              <a:ext uri="{FF2B5EF4-FFF2-40B4-BE49-F238E27FC236}">
                <a16:creationId xmlns:a16="http://schemas.microsoft.com/office/drawing/2014/main" id="{F7898878-D104-05CB-6035-D03EFF1E3D01}"/>
              </a:ext>
            </a:extLst>
          </p:cNvPr>
          <p:cNvPicPr>
            <a:picLocks noChangeAspect="1"/>
          </p:cNvPicPr>
          <p:nvPr/>
        </p:nvPicPr>
        <p:blipFill>
          <a:blip r:embed="rId2"/>
          <a:stretch>
            <a:fillRect/>
          </a:stretch>
        </p:blipFill>
        <p:spPr>
          <a:xfrm>
            <a:off x="4777316" y="1156301"/>
            <a:ext cx="6780700" cy="4543068"/>
          </a:xfrm>
          <a:prstGeom prst="rect">
            <a:avLst/>
          </a:prstGeom>
        </p:spPr>
      </p:pic>
      <p:sp>
        <p:nvSpPr>
          <p:cNvPr id="6" name="TextBox 5">
            <a:extLst>
              <a:ext uri="{FF2B5EF4-FFF2-40B4-BE49-F238E27FC236}">
                <a16:creationId xmlns:a16="http://schemas.microsoft.com/office/drawing/2014/main" id="{11812B7B-1C9A-CA85-7188-E62AA8ECA4B3}"/>
              </a:ext>
            </a:extLst>
          </p:cNvPr>
          <p:cNvSpPr txBox="1"/>
          <p:nvPr/>
        </p:nvSpPr>
        <p:spPr>
          <a:xfrm>
            <a:off x="1207008" y="4931684"/>
            <a:ext cx="1960217" cy="369332"/>
          </a:xfrm>
          <a:prstGeom prst="rect">
            <a:avLst/>
          </a:prstGeom>
          <a:noFill/>
        </p:spPr>
        <p:txBody>
          <a:bodyPr wrap="none" rtlCol="0">
            <a:spAutoFit/>
          </a:bodyPr>
          <a:lstStyle/>
          <a:p>
            <a:r>
              <a:rPr lang="en-US" b="1" dirty="0">
                <a:solidFill>
                  <a:srgbClr val="FF0000"/>
                </a:solidFill>
              </a:rPr>
              <a:t>Plenary Discussion</a:t>
            </a:r>
            <a:endParaRPr lang="en-AU" b="1" dirty="0">
              <a:solidFill>
                <a:srgbClr val="FF0000"/>
              </a:solidFill>
            </a:endParaRPr>
          </a:p>
        </p:txBody>
      </p:sp>
    </p:spTree>
    <p:extLst>
      <p:ext uri="{BB962C8B-B14F-4D97-AF65-F5344CB8AC3E}">
        <p14:creationId xmlns:p14="http://schemas.microsoft.com/office/powerpoint/2010/main" val="2314690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D7AB5BA-88E1-E280-7947-0A9EBA699D49}"/>
              </a:ext>
            </a:extLst>
          </p:cNvPr>
          <p:cNvPicPr>
            <a:picLocks noChangeAspect="1"/>
          </p:cNvPicPr>
          <p:nvPr/>
        </p:nvPicPr>
        <p:blipFill>
          <a:blip r:embed="rId2"/>
          <a:stretch>
            <a:fillRect/>
          </a:stretch>
        </p:blipFill>
        <p:spPr>
          <a:xfrm>
            <a:off x="70572" y="1569999"/>
            <a:ext cx="4566143" cy="3059151"/>
          </a:xfrm>
          <a:prstGeom prst="rect">
            <a:avLst/>
          </a:prstGeom>
        </p:spPr>
      </p:pic>
      <p:sp>
        <p:nvSpPr>
          <p:cNvPr id="9" name="TextBox 8">
            <a:extLst>
              <a:ext uri="{FF2B5EF4-FFF2-40B4-BE49-F238E27FC236}">
                <a16:creationId xmlns:a16="http://schemas.microsoft.com/office/drawing/2014/main" id="{3A1D06BC-2402-281B-774F-8741ED9EC6A1}"/>
              </a:ext>
            </a:extLst>
          </p:cNvPr>
          <p:cNvSpPr txBox="1"/>
          <p:nvPr/>
        </p:nvSpPr>
        <p:spPr>
          <a:xfrm>
            <a:off x="4764024" y="755827"/>
            <a:ext cx="6720840" cy="4204356"/>
          </a:xfrm>
          <a:prstGeom prst="rect">
            <a:avLst/>
          </a:prstGeom>
          <a:noFill/>
        </p:spPr>
        <p:txBody>
          <a:bodyPr wrap="square">
            <a:spAutoFit/>
          </a:bodyPr>
          <a:lstStyle/>
          <a:p>
            <a:pPr marL="342900" indent="-342900">
              <a:lnSpc>
                <a:spcPct val="150000"/>
              </a:lnSpc>
              <a:buAutoNum type="arabicPeriod"/>
            </a:pPr>
            <a:r>
              <a:rPr lang="en-US" b="1" dirty="0"/>
              <a:t>Efficiency &amp; Speed</a:t>
            </a:r>
            <a:r>
              <a:rPr lang="en-US" dirty="0"/>
              <a:t> – Digital data is easier to store, search, retrieve, and analyze compared to paper-based records.</a:t>
            </a:r>
          </a:p>
          <a:p>
            <a:pPr marL="342900" indent="-342900">
              <a:lnSpc>
                <a:spcPct val="150000"/>
              </a:lnSpc>
              <a:buAutoNum type="arabicPeriod"/>
            </a:pPr>
            <a:r>
              <a:rPr lang="en-US" b="1" dirty="0"/>
              <a:t>Accuracy &amp; Reduced Errors</a:t>
            </a:r>
            <a:r>
              <a:rPr lang="en-US" dirty="0"/>
              <a:t> – Digital systems help minimize human errors in data entry and calculations.</a:t>
            </a:r>
          </a:p>
          <a:p>
            <a:pPr marL="342900" indent="-342900">
              <a:lnSpc>
                <a:spcPct val="150000"/>
              </a:lnSpc>
              <a:buAutoNum type="arabicPeriod"/>
            </a:pPr>
            <a:r>
              <a:rPr lang="en-US" b="1" dirty="0"/>
              <a:t>Storage &amp; Space Saving</a:t>
            </a:r>
            <a:r>
              <a:rPr lang="en-US" dirty="0"/>
              <a:t> – Digital files require far less physical space than paper archives, reducing storage costs.</a:t>
            </a:r>
          </a:p>
          <a:p>
            <a:pPr marL="342900" indent="-342900">
              <a:lnSpc>
                <a:spcPct val="150000"/>
              </a:lnSpc>
              <a:buAutoNum type="arabicPeriod"/>
            </a:pPr>
            <a:r>
              <a:rPr lang="en-US" b="1" dirty="0"/>
              <a:t>Security &amp; Backup</a:t>
            </a:r>
            <a:r>
              <a:rPr lang="en-US" dirty="0"/>
              <a:t> – Digital data can be encrypted, access-controlled, and backed up to prevent loss or unauthorized access.</a:t>
            </a:r>
          </a:p>
          <a:p>
            <a:pPr marL="342900" indent="-342900">
              <a:lnSpc>
                <a:spcPct val="150000"/>
              </a:lnSpc>
              <a:buAutoNum type="arabicPeriod"/>
            </a:pPr>
            <a:r>
              <a:rPr lang="en-US" b="1" dirty="0"/>
              <a:t>Easy Sharing &amp; Collaboration</a:t>
            </a:r>
            <a:r>
              <a:rPr lang="en-US" dirty="0"/>
              <a:t> – Digital documents can be shared instantly across locations, improving teamwork and workflow.</a:t>
            </a:r>
            <a:endParaRPr lang="en-AU" dirty="0"/>
          </a:p>
        </p:txBody>
      </p:sp>
    </p:spTree>
    <p:extLst>
      <p:ext uri="{BB962C8B-B14F-4D97-AF65-F5344CB8AC3E}">
        <p14:creationId xmlns:p14="http://schemas.microsoft.com/office/powerpoint/2010/main" val="3390593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5E190-0E1E-5D06-60E6-3432914FAB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B9E04A-4328-6CAF-C2FE-E466C0B8CA22}"/>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b="1" dirty="0">
                <a:solidFill>
                  <a:schemeClr val="bg1"/>
                </a:solidFill>
              </a:rPr>
              <a:t>How Did You Make the Data Processing?</a:t>
            </a:r>
            <a:endParaRPr lang="en-US" sz="3600" b="1" kern="1200" dirty="0">
              <a:solidFill>
                <a:schemeClr val="bg1"/>
              </a:solidFill>
              <a:latin typeface="+mj-lt"/>
              <a:ea typeface="+mj-ea"/>
              <a:cs typeface="+mj-cs"/>
            </a:endParaRPr>
          </a:p>
        </p:txBody>
      </p:sp>
      <p:pic>
        <p:nvPicPr>
          <p:cNvPr id="5" name="Picture 4" descr="A person sitting on a computer&#10;&#10;AI-generated content may be incorrect.">
            <a:extLst>
              <a:ext uri="{FF2B5EF4-FFF2-40B4-BE49-F238E27FC236}">
                <a16:creationId xmlns:a16="http://schemas.microsoft.com/office/drawing/2014/main" id="{8B1DFEA9-908F-B6EA-6D64-0CCCC71E8F88}"/>
              </a:ext>
            </a:extLst>
          </p:cNvPr>
          <p:cNvPicPr>
            <a:picLocks noChangeAspect="1"/>
          </p:cNvPicPr>
          <p:nvPr/>
        </p:nvPicPr>
        <p:blipFill>
          <a:blip r:embed="rId2"/>
          <a:stretch>
            <a:fillRect/>
          </a:stretch>
        </p:blipFill>
        <p:spPr>
          <a:xfrm>
            <a:off x="4777316" y="1156301"/>
            <a:ext cx="6780700" cy="4543068"/>
          </a:xfrm>
          <a:prstGeom prst="rect">
            <a:avLst/>
          </a:prstGeom>
        </p:spPr>
      </p:pic>
      <p:sp>
        <p:nvSpPr>
          <p:cNvPr id="6" name="TextBox 5">
            <a:extLst>
              <a:ext uri="{FF2B5EF4-FFF2-40B4-BE49-F238E27FC236}">
                <a16:creationId xmlns:a16="http://schemas.microsoft.com/office/drawing/2014/main" id="{74650014-5439-B786-B1E1-59F5196D3023}"/>
              </a:ext>
            </a:extLst>
          </p:cNvPr>
          <p:cNvSpPr txBox="1"/>
          <p:nvPr/>
        </p:nvSpPr>
        <p:spPr>
          <a:xfrm>
            <a:off x="1207008" y="4931684"/>
            <a:ext cx="1960217" cy="369332"/>
          </a:xfrm>
          <a:prstGeom prst="rect">
            <a:avLst/>
          </a:prstGeom>
          <a:noFill/>
        </p:spPr>
        <p:txBody>
          <a:bodyPr wrap="none" rtlCol="0">
            <a:spAutoFit/>
          </a:bodyPr>
          <a:lstStyle/>
          <a:p>
            <a:r>
              <a:rPr lang="en-US" b="1" dirty="0">
                <a:solidFill>
                  <a:srgbClr val="FF0000"/>
                </a:solidFill>
              </a:rPr>
              <a:t>Plenary Discussion</a:t>
            </a:r>
            <a:endParaRPr lang="en-AU" b="1" dirty="0">
              <a:solidFill>
                <a:srgbClr val="FF0000"/>
              </a:solidFill>
            </a:endParaRPr>
          </a:p>
        </p:txBody>
      </p:sp>
    </p:spTree>
    <p:extLst>
      <p:ext uri="{BB962C8B-B14F-4D97-AF65-F5344CB8AC3E}">
        <p14:creationId xmlns:p14="http://schemas.microsoft.com/office/powerpoint/2010/main" val="2171927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FACB5-EA08-AFBC-63B9-0A12DE9DB25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F24F285E-9E82-1C35-E271-740032826D1C}"/>
              </a:ext>
            </a:extLst>
          </p:cNvPr>
          <p:cNvPicPr>
            <a:picLocks noChangeAspect="1"/>
          </p:cNvPicPr>
          <p:nvPr/>
        </p:nvPicPr>
        <p:blipFill>
          <a:blip r:embed="rId2"/>
          <a:stretch>
            <a:fillRect/>
          </a:stretch>
        </p:blipFill>
        <p:spPr>
          <a:xfrm>
            <a:off x="70572" y="1569999"/>
            <a:ext cx="4566143" cy="3059151"/>
          </a:xfrm>
          <a:prstGeom prst="rect">
            <a:avLst/>
          </a:prstGeom>
        </p:spPr>
      </p:pic>
      <p:sp>
        <p:nvSpPr>
          <p:cNvPr id="9" name="TextBox 8">
            <a:extLst>
              <a:ext uri="{FF2B5EF4-FFF2-40B4-BE49-F238E27FC236}">
                <a16:creationId xmlns:a16="http://schemas.microsoft.com/office/drawing/2014/main" id="{B7DA164D-6450-EA42-8643-1EA6F054F045}"/>
              </a:ext>
            </a:extLst>
          </p:cNvPr>
          <p:cNvSpPr txBox="1"/>
          <p:nvPr/>
        </p:nvSpPr>
        <p:spPr>
          <a:xfrm>
            <a:off x="4882896" y="2328595"/>
            <a:ext cx="6062472" cy="1200329"/>
          </a:xfrm>
          <a:prstGeom prst="rect">
            <a:avLst/>
          </a:prstGeom>
          <a:noFill/>
        </p:spPr>
        <p:txBody>
          <a:bodyPr wrap="square">
            <a:spAutoFit/>
          </a:bodyPr>
          <a:lstStyle/>
          <a:p>
            <a:r>
              <a:rPr lang="en-US" b="1" dirty="0"/>
              <a:t>Manual entry</a:t>
            </a:r>
            <a:r>
              <a:rPr lang="en-US" dirty="0"/>
              <a:t> (Excel, Google Sheets, Epi-Data, SPSS,…..)</a:t>
            </a:r>
          </a:p>
          <a:p>
            <a:endParaRPr lang="en-US" dirty="0"/>
          </a:p>
          <a:p>
            <a:endParaRPr lang="en-US" dirty="0"/>
          </a:p>
          <a:p>
            <a:r>
              <a:rPr lang="en-US" b="1" dirty="0"/>
              <a:t>Automated tools</a:t>
            </a:r>
            <a:r>
              <a:rPr lang="en-US" dirty="0"/>
              <a:t> (</a:t>
            </a:r>
            <a:r>
              <a:rPr lang="en-US" dirty="0" err="1"/>
              <a:t>KoboToolbox</a:t>
            </a:r>
            <a:r>
              <a:rPr lang="en-US" dirty="0"/>
              <a:t>, Google Forms, scanning apps)</a:t>
            </a:r>
          </a:p>
        </p:txBody>
      </p:sp>
    </p:spTree>
    <p:extLst>
      <p:ext uri="{BB962C8B-B14F-4D97-AF65-F5344CB8AC3E}">
        <p14:creationId xmlns:p14="http://schemas.microsoft.com/office/powerpoint/2010/main" val="552078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E5623-68FD-6A71-EFF7-4CD08E3702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B87F1E-1D52-13A6-DADB-7FFA83870C06}"/>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r>
              <a:rPr lang="en-US" sz="3600" b="1" dirty="0">
                <a:solidFill>
                  <a:schemeClr val="bg1"/>
                </a:solidFill>
              </a:rPr>
              <a:t>Best Practices or Tips for Data Entry</a:t>
            </a:r>
          </a:p>
        </p:txBody>
      </p:sp>
      <p:pic>
        <p:nvPicPr>
          <p:cNvPr id="5" name="Picture 4" descr="A person sitting on a computer&#10;&#10;AI-generated content may be incorrect.">
            <a:extLst>
              <a:ext uri="{FF2B5EF4-FFF2-40B4-BE49-F238E27FC236}">
                <a16:creationId xmlns:a16="http://schemas.microsoft.com/office/drawing/2014/main" id="{0CD18735-BE9B-C138-047E-E2A376B7E598}"/>
              </a:ext>
            </a:extLst>
          </p:cNvPr>
          <p:cNvPicPr>
            <a:picLocks noChangeAspect="1"/>
          </p:cNvPicPr>
          <p:nvPr/>
        </p:nvPicPr>
        <p:blipFill>
          <a:blip r:embed="rId2"/>
          <a:stretch>
            <a:fillRect/>
          </a:stretch>
        </p:blipFill>
        <p:spPr>
          <a:xfrm>
            <a:off x="4777316" y="1156301"/>
            <a:ext cx="6780700" cy="4543068"/>
          </a:xfrm>
          <a:prstGeom prst="rect">
            <a:avLst/>
          </a:prstGeom>
        </p:spPr>
      </p:pic>
      <p:sp>
        <p:nvSpPr>
          <p:cNvPr id="6" name="TextBox 5">
            <a:extLst>
              <a:ext uri="{FF2B5EF4-FFF2-40B4-BE49-F238E27FC236}">
                <a16:creationId xmlns:a16="http://schemas.microsoft.com/office/drawing/2014/main" id="{755B9FD2-6835-B8EA-4D59-145D40479695}"/>
              </a:ext>
            </a:extLst>
          </p:cNvPr>
          <p:cNvSpPr txBox="1"/>
          <p:nvPr/>
        </p:nvSpPr>
        <p:spPr>
          <a:xfrm>
            <a:off x="1207008" y="4931684"/>
            <a:ext cx="1960217" cy="369332"/>
          </a:xfrm>
          <a:prstGeom prst="rect">
            <a:avLst/>
          </a:prstGeom>
          <a:noFill/>
        </p:spPr>
        <p:txBody>
          <a:bodyPr wrap="none" rtlCol="0">
            <a:spAutoFit/>
          </a:bodyPr>
          <a:lstStyle/>
          <a:p>
            <a:r>
              <a:rPr lang="en-US" b="1" dirty="0">
                <a:solidFill>
                  <a:srgbClr val="FF0000"/>
                </a:solidFill>
              </a:rPr>
              <a:t>Plenary Discussion</a:t>
            </a:r>
            <a:endParaRPr lang="en-AU" b="1" dirty="0">
              <a:solidFill>
                <a:srgbClr val="FF0000"/>
              </a:solidFill>
            </a:endParaRPr>
          </a:p>
        </p:txBody>
      </p:sp>
    </p:spTree>
    <p:extLst>
      <p:ext uri="{BB962C8B-B14F-4D97-AF65-F5344CB8AC3E}">
        <p14:creationId xmlns:p14="http://schemas.microsoft.com/office/powerpoint/2010/main" val="1249931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E3C659-3C3F-6B96-EE30-96F09D0D0B04}"/>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160B70E-6F69-E492-0735-C0F192227655}"/>
              </a:ext>
            </a:extLst>
          </p:cNvPr>
          <p:cNvPicPr>
            <a:picLocks noChangeAspect="1"/>
          </p:cNvPicPr>
          <p:nvPr/>
        </p:nvPicPr>
        <p:blipFill>
          <a:blip r:embed="rId2"/>
          <a:stretch>
            <a:fillRect/>
          </a:stretch>
        </p:blipFill>
        <p:spPr>
          <a:xfrm>
            <a:off x="70572" y="1569999"/>
            <a:ext cx="4566143" cy="3059151"/>
          </a:xfrm>
          <a:prstGeom prst="rect">
            <a:avLst/>
          </a:prstGeom>
        </p:spPr>
      </p:pic>
      <p:sp>
        <p:nvSpPr>
          <p:cNvPr id="9" name="TextBox 8">
            <a:extLst>
              <a:ext uri="{FF2B5EF4-FFF2-40B4-BE49-F238E27FC236}">
                <a16:creationId xmlns:a16="http://schemas.microsoft.com/office/drawing/2014/main" id="{ECD50329-9622-448D-56F0-33C18C5D95D6}"/>
              </a:ext>
            </a:extLst>
          </p:cNvPr>
          <p:cNvSpPr txBox="1"/>
          <p:nvPr/>
        </p:nvSpPr>
        <p:spPr>
          <a:xfrm>
            <a:off x="4882896" y="2328595"/>
            <a:ext cx="6062472" cy="2031325"/>
          </a:xfrm>
          <a:prstGeom prst="rect">
            <a:avLst/>
          </a:prstGeom>
          <a:noFill/>
        </p:spPr>
        <p:txBody>
          <a:bodyPr wrap="square">
            <a:spAutoFit/>
          </a:bodyPr>
          <a:lstStyle/>
          <a:p>
            <a:r>
              <a:rPr lang="en-US" dirty="0"/>
              <a:t>Ensuring </a:t>
            </a:r>
            <a:r>
              <a:rPr lang="en-US" b="1" dirty="0"/>
              <a:t>consistency in data format</a:t>
            </a:r>
            <a:r>
              <a:rPr lang="en-US" dirty="0"/>
              <a:t> (dates, numbers, text)</a:t>
            </a:r>
          </a:p>
          <a:p>
            <a:pPr>
              <a:buFont typeface="Arial" panose="020B0604020202020204" pitchFamily="34" charset="0"/>
              <a:buChar char="•"/>
            </a:pPr>
            <a:endParaRPr lang="en-US" dirty="0"/>
          </a:p>
          <a:p>
            <a:pPr>
              <a:buFont typeface="Arial" panose="020B0604020202020204" pitchFamily="34" charset="0"/>
              <a:buChar char="•"/>
            </a:pPr>
            <a:endParaRPr lang="en-US" dirty="0"/>
          </a:p>
          <a:p>
            <a:r>
              <a:rPr lang="en-US" dirty="0"/>
              <a:t>Using </a:t>
            </a:r>
            <a:r>
              <a:rPr lang="en-US" b="1" dirty="0"/>
              <a:t>data validation techniques</a:t>
            </a:r>
            <a:r>
              <a:rPr lang="en-US" dirty="0"/>
              <a:t> to reduce errors</a:t>
            </a:r>
          </a:p>
          <a:p>
            <a:endParaRPr lang="en-US" dirty="0"/>
          </a:p>
          <a:p>
            <a:r>
              <a:rPr lang="en-US" dirty="0"/>
              <a:t>Creating a </a:t>
            </a:r>
            <a:r>
              <a:rPr lang="en-US" b="1" dirty="0"/>
              <a:t>simple digital survey form</a:t>
            </a:r>
            <a:endParaRPr lang="en-US" dirty="0"/>
          </a:p>
          <a:p>
            <a:endParaRPr lang="en-US" dirty="0"/>
          </a:p>
        </p:txBody>
      </p:sp>
    </p:spTree>
    <p:extLst>
      <p:ext uri="{BB962C8B-B14F-4D97-AF65-F5344CB8AC3E}">
        <p14:creationId xmlns:p14="http://schemas.microsoft.com/office/powerpoint/2010/main" val="357479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901C8F-C007-4DD3-90BE-1CB8EC325033}"/>
              </a:ext>
            </a:extLst>
          </p:cNvPr>
          <p:cNvPicPr>
            <a:picLocks noChangeAspect="1"/>
          </p:cNvPicPr>
          <p:nvPr/>
        </p:nvPicPr>
        <p:blipFill>
          <a:blip r:embed="rId2"/>
          <a:stretch>
            <a:fillRect/>
          </a:stretch>
        </p:blipFill>
        <p:spPr>
          <a:xfrm>
            <a:off x="0" y="16617"/>
            <a:ext cx="12191999" cy="6841383"/>
          </a:xfrm>
          <a:prstGeom prst="rect">
            <a:avLst/>
          </a:prstGeom>
        </p:spPr>
      </p:pic>
      <p:sp>
        <p:nvSpPr>
          <p:cNvPr id="6" name="Title 1">
            <a:extLst>
              <a:ext uri="{FF2B5EF4-FFF2-40B4-BE49-F238E27FC236}">
                <a16:creationId xmlns:a16="http://schemas.microsoft.com/office/drawing/2014/main" id="{18063C7A-6390-42D7-A31F-AA74E1C01C20}"/>
              </a:ext>
            </a:extLst>
          </p:cNvPr>
          <p:cNvSpPr>
            <a:spLocks noGrp="1"/>
          </p:cNvSpPr>
          <p:nvPr>
            <p:ph type="ctrTitle"/>
          </p:nvPr>
        </p:nvSpPr>
        <p:spPr>
          <a:xfrm>
            <a:off x="6070660" y="773080"/>
            <a:ext cx="5929745" cy="1090959"/>
          </a:xfrm>
        </p:spPr>
        <p:txBody>
          <a:bodyPr>
            <a:normAutofit/>
          </a:bodyPr>
          <a:lstStyle/>
          <a:p>
            <a:r>
              <a:rPr lang="km-KH" sz="4800" b="1" dirty="0">
                <a:solidFill>
                  <a:srgbClr val="0070C0"/>
                </a:solidFill>
                <a:latin typeface="Khmer OS Muol" panose="02000500000000020004" pitchFamily="2" charset="0"/>
                <a:cs typeface="Khmer OS Muol" panose="02000500000000020004" pitchFamily="2" charset="0"/>
              </a:rPr>
              <a:t>ការសម្អាតទិន្នន័យ</a:t>
            </a:r>
            <a:endParaRPr lang="en-US" sz="4800" b="1" dirty="0">
              <a:solidFill>
                <a:srgbClr val="0070C0"/>
              </a:solidFill>
              <a:latin typeface="Khmer OS Muol" panose="02000500000000020004" pitchFamily="2" charset="0"/>
              <a:cs typeface="Khmer OS Muol" panose="02000500000000020004" pitchFamily="2" charset="0"/>
            </a:endParaRPr>
          </a:p>
        </p:txBody>
      </p:sp>
    </p:spTree>
    <p:extLst>
      <p:ext uri="{BB962C8B-B14F-4D97-AF65-F5344CB8AC3E}">
        <p14:creationId xmlns:p14="http://schemas.microsoft.com/office/powerpoint/2010/main" val="2670533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ការសម្អាតទិន្នន័យ </a:t>
            </a:r>
            <a:r>
              <a:rPr lang="en-US" sz="2500" b="1" dirty="0">
                <a:solidFill>
                  <a:srgbClr val="0070C0"/>
                </a:solidFill>
                <a:latin typeface="Khmer OS Muol" panose="02000500000000020004" pitchFamily="2" charset="0"/>
                <a:cs typeface="Khmer OS Muol" panose="02000500000000020004" pitchFamily="2" charset="0"/>
              </a:rPr>
              <a:t>Data Cleaning</a:t>
            </a: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93598" y="2760896"/>
            <a:ext cx="11635664" cy="97151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1200"/>
              </a:spcBef>
              <a:spcAft>
                <a:spcPts val="1800"/>
              </a:spcAft>
            </a:pPr>
            <a:r>
              <a:rPr lang="km-KH" sz="3000" b="1" dirty="0">
                <a:solidFill>
                  <a:schemeClr val="accent4">
                    <a:lumMod val="50000"/>
                  </a:schemeClr>
                </a:solidFill>
                <a:latin typeface="Khmer OS Siemreap" panose="02000500000000020004" pitchFamily="2" charset="0"/>
                <a:cs typeface="Khmer OS Siemreap" panose="02000500000000020004" pitchFamily="2" charset="0"/>
              </a:rPr>
              <a:t>បើតាមបទពិសោធន៍របស់អ្នក តើអ្នកសម្អាតទិន្នន័យយ៉ាងដូចម្ដេចខ្លះ?</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90008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ការសម្អាតទិន្នន័យ </a:t>
            </a:r>
            <a:r>
              <a:rPr lang="en-US" sz="2500" b="1" dirty="0">
                <a:solidFill>
                  <a:srgbClr val="0070C0"/>
                </a:solidFill>
                <a:latin typeface="Khmer OS Muol" panose="02000500000000020004" pitchFamily="2" charset="0"/>
                <a:cs typeface="Khmer OS Muol" panose="02000500000000020004" pitchFamily="2" charset="0"/>
              </a:rPr>
              <a:t>Data Cleaning</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pic>
        <p:nvPicPr>
          <p:cNvPr id="6" name="Picture 5">
            <a:extLst>
              <a:ext uri="{FF2B5EF4-FFF2-40B4-BE49-F238E27FC236}">
                <a16:creationId xmlns:a16="http://schemas.microsoft.com/office/drawing/2014/main" id="{772F14AC-511D-4BF2-A44A-EF86FEEF1053}"/>
              </a:ext>
            </a:extLst>
          </p:cNvPr>
          <p:cNvPicPr>
            <a:picLocks noChangeAspect="1"/>
          </p:cNvPicPr>
          <p:nvPr/>
        </p:nvPicPr>
        <p:blipFill>
          <a:blip r:embed="rId2"/>
          <a:stretch>
            <a:fillRect/>
          </a:stretch>
        </p:blipFill>
        <p:spPr>
          <a:xfrm>
            <a:off x="168410" y="723206"/>
            <a:ext cx="3996265" cy="5783307"/>
          </a:xfrm>
          <a:prstGeom prst="rect">
            <a:avLst/>
          </a:prstGeom>
        </p:spPr>
      </p:pic>
      <p:sp>
        <p:nvSpPr>
          <p:cNvPr id="8" name="Subtitle 2">
            <a:extLst>
              <a:ext uri="{FF2B5EF4-FFF2-40B4-BE49-F238E27FC236}">
                <a16:creationId xmlns:a16="http://schemas.microsoft.com/office/drawing/2014/main" id="{EBD73570-54D6-45BC-B077-89D8D0C613FF}"/>
              </a:ext>
            </a:extLst>
          </p:cNvPr>
          <p:cNvSpPr txBox="1">
            <a:spLocks/>
          </p:cNvSpPr>
          <p:nvPr/>
        </p:nvSpPr>
        <p:spPr>
          <a:xfrm>
            <a:off x="4164675" y="723206"/>
            <a:ext cx="7813965" cy="1105594"/>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71500" indent="-571500" algn="l">
              <a:lnSpc>
                <a:spcPct val="140000"/>
              </a:lnSpc>
              <a:spcBef>
                <a:spcPts val="600"/>
              </a:spcBef>
              <a:spcAft>
                <a:spcPts val="1200"/>
              </a:spcAft>
              <a:buFont typeface="Wingdings" panose="05000000000000000000" pitchFamily="2" charset="2"/>
              <a:buChar char="Ø"/>
            </a:pPr>
            <a:r>
              <a:rPr lang="en-US" sz="1600" b="1" dirty="0">
                <a:solidFill>
                  <a:schemeClr val="accent4">
                    <a:lumMod val="50000"/>
                  </a:schemeClr>
                </a:solidFill>
                <a:latin typeface="Khmer OS Siemreap" panose="02000500000000020004" pitchFamily="2" charset="0"/>
                <a:cs typeface="Khmer OS Siemreap" panose="02000500000000020004" pitchFamily="2" charset="0"/>
              </a:rPr>
              <a:t>Loading and inspecting data: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ទាញឯកសារចេញពី </a:t>
            </a:r>
            <a:r>
              <a:rPr lang="en-US" sz="1600" dirty="0">
                <a:solidFill>
                  <a:schemeClr val="accent4">
                    <a:lumMod val="50000"/>
                  </a:schemeClr>
                </a:solidFill>
                <a:latin typeface="Khmer OS Siemreap" panose="02000500000000020004" pitchFamily="2" charset="0"/>
                <a:cs typeface="Khmer OS Siemreap" panose="02000500000000020004" pitchFamily="2" charset="0"/>
              </a:rPr>
              <a:t>Digital data collection platform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និងពិនិត្យមើល</a:t>
            </a:r>
            <a:r>
              <a:rPr lang="en-US" sz="1600" dirty="0">
                <a:solidFill>
                  <a:schemeClr val="accent4">
                    <a:lumMod val="50000"/>
                  </a:schemeClr>
                </a:solidFill>
                <a:latin typeface="Khmer OS Siemreap" panose="02000500000000020004" pitchFamily="2" charset="0"/>
                <a:cs typeface="Khmer OS Siemreap" panose="02000500000000020004" pitchFamily="2" charset="0"/>
              </a:rPr>
              <a:t>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ស្វែងយល់ពីសំណួរដែលយើងចង់សិក្សាពីវានិងត្រូវវិភាគវា ថាតើមានបាត់ទិន្នន័យ (</a:t>
            </a:r>
            <a:r>
              <a:rPr lang="en-US" sz="1600" dirty="0">
                <a:solidFill>
                  <a:schemeClr val="accent4">
                    <a:lumMod val="50000"/>
                  </a:schemeClr>
                </a:solidFill>
                <a:latin typeface="Khmer OS Siemreap" panose="02000500000000020004" pitchFamily="2" charset="0"/>
                <a:cs typeface="Khmer OS Siemreap" panose="02000500000000020004" pitchFamily="2" charset="0"/>
              </a:rPr>
              <a:t>Missing),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ជាន់គ្នា (</a:t>
            </a:r>
            <a:r>
              <a:rPr lang="en-US" sz="1600" dirty="0">
                <a:solidFill>
                  <a:schemeClr val="accent4">
                    <a:lumMod val="50000"/>
                  </a:schemeClr>
                </a:solidFill>
                <a:latin typeface="Khmer OS Siemreap" panose="02000500000000020004" pitchFamily="2" charset="0"/>
                <a:cs typeface="Khmer OS Siemreap" panose="02000500000000020004" pitchFamily="2" charset="0"/>
              </a:rPr>
              <a:t>Duplicates)</a:t>
            </a:r>
            <a:r>
              <a:rPr lang="km-KH" sz="1600" dirty="0">
                <a:solidFill>
                  <a:schemeClr val="accent4">
                    <a:lumMod val="50000"/>
                  </a:schemeClr>
                </a:solidFill>
                <a:latin typeface="Khmer OS Siemreap" panose="02000500000000020004" pitchFamily="2" charset="0"/>
                <a:cs typeface="Khmer OS Siemreap" panose="02000500000000020004" pitchFamily="2" charset="0"/>
              </a:rPr>
              <a:t>​ដែរឬទេ។</a:t>
            </a:r>
          </a:p>
        </p:txBody>
      </p:sp>
      <p:sp>
        <p:nvSpPr>
          <p:cNvPr id="3" name="Rectangle 2">
            <a:extLst>
              <a:ext uri="{FF2B5EF4-FFF2-40B4-BE49-F238E27FC236}">
                <a16:creationId xmlns:a16="http://schemas.microsoft.com/office/drawing/2014/main" id="{291DF5AE-2D31-472B-B0DC-01ACD05169A2}"/>
              </a:ext>
            </a:extLst>
          </p:cNvPr>
          <p:cNvSpPr/>
          <p:nvPr/>
        </p:nvSpPr>
        <p:spPr>
          <a:xfrm>
            <a:off x="4164675" y="1820630"/>
            <a:ext cx="7813965" cy="757130"/>
          </a:xfrm>
          <a:prstGeom prst="rect">
            <a:avLst/>
          </a:prstGeom>
        </p:spPr>
        <p:txBody>
          <a:bodyPr wrap="square">
            <a:spAutoFit/>
          </a:bodyPr>
          <a:lstStyle/>
          <a:p>
            <a:pPr marL="571500" indent="-571500">
              <a:lnSpc>
                <a:spcPct val="140000"/>
              </a:lnSpc>
              <a:spcBef>
                <a:spcPts val="600"/>
              </a:spcBef>
              <a:spcAft>
                <a:spcPts val="1200"/>
              </a:spcAft>
              <a:buFont typeface="Wingdings" panose="05000000000000000000" pitchFamily="2" charset="2"/>
              <a:buChar char="Ø"/>
            </a:pPr>
            <a:r>
              <a:rPr lang="en-US" sz="1600" b="1" dirty="0">
                <a:solidFill>
                  <a:schemeClr val="accent4">
                    <a:lumMod val="50000"/>
                  </a:schemeClr>
                </a:solidFill>
                <a:latin typeface="Khmer OS Siemreap" panose="02000500000000020004" pitchFamily="2" charset="0"/>
                <a:cs typeface="Khmer OS Siemreap" panose="02000500000000020004" pitchFamily="2" charset="0"/>
              </a:rPr>
              <a:t>Deleting columns: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ពិនិត្យមើលថាតើមាន</a:t>
            </a:r>
            <a:r>
              <a:rPr lang="en-US" sz="1600" dirty="0">
                <a:solidFill>
                  <a:schemeClr val="accent4">
                    <a:lumMod val="50000"/>
                  </a:schemeClr>
                </a:solidFill>
                <a:latin typeface="Khmer OS Siemreap" panose="02000500000000020004" pitchFamily="2" charset="0"/>
                <a:cs typeface="Khmer OS Siemreap" panose="02000500000000020004" pitchFamily="2" charset="0"/>
              </a:rPr>
              <a:t> columns</a:t>
            </a:r>
            <a:r>
              <a:rPr lang="km-KH" sz="1600" dirty="0">
                <a:solidFill>
                  <a:schemeClr val="accent4">
                    <a:lumMod val="50000"/>
                  </a:schemeClr>
                </a:solidFill>
                <a:latin typeface="Khmer OS Siemreap" panose="02000500000000020004" pitchFamily="2" charset="0"/>
                <a:cs typeface="Khmer OS Siemreap" panose="02000500000000020004" pitchFamily="2" charset="0"/>
              </a:rPr>
              <a:t> ណាគ្មានព័ត៌មានដែរទេ ឬ មិនចាំបាច់ប្រើក្នុងការវិភាគ រួចលុបវាចោល។</a:t>
            </a:r>
          </a:p>
        </p:txBody>
      </p:sp>
      <p:sp>
        <p:nvSpPr>
          <p:cNvPr id="4" name="Rectangle 3">
            <a:extLst>
              <a:ext uri="{FF2B5EF4-FFF2-40B4-BE49-F238E27FC236}">
                <a16:creationId xmlns:a16="http://schemas.microsoft.com/office/drawing/2014/main" id="{BEF3D289-2D9C-4554-BA2F-684552E99DD4}"/>
              </a:ext>
            </a:extLst>
          </p:cNvPr>
          <p:cNvSpPr/>
          <p:nvPr/>
        </p:nvSpPr>
        <p:spPr>
          <a:xfrm>
            <a:off x="4103711" y="2608606"/>
            <a:ext cx="7874929" cy="412421"/>
          </a:xfrm>
          <a:prstGeom prst="rect">
            <a:avLst/>
          </a:prstGeom>
        </p:spPr>
        <p:txBody>
          <a:bodyPr wrap="square">
            <a:spAutoFit/>
          </a:bodyPr>
          <a:lstStyle/>
          <a:p>
            <a:pPr marL="571500" indent="-571500">
              <a:lnSpc>
                <a:spcPct val="140000"/>
              </a:lnSpc>
              <a:spcBef>
                <a:spcPts val="600"/>
              </a:spcBef>
              <a:spcAft>
                <a:spcPts val="1200"/>
              </a:spcAft>
              <a:buFont typeface="Wingdings" panose="05000000000000000000" pitchFamily="2" charset="2"/>
              <a:buChar char="Ø"/>
            </a:pPr>
            <a:r>
              <a:rPr lang="en-US" sz="1600" b="1" dirty="0">
                <a:solidFill>
                  <a:schemeClr val="accent4">
                    <a:lumMod val="50000"/>
                  </a:schemeClr>
                </a:solidFill>
                <a:latin typeface="Khmer OS Siemreap" panose="02000500000000020004" pitchFamily="2" charset="0"/>
                <a:cs typeface="Khmer OS Siemreap" panose="02000500000000020004" pitchFamily="2" charset="0"/>
              </a:rPr>
              <a:t>Handling duplicates: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បើមានព័ត៌មានណា ឬ អ្នកឆ្លើយតបណាដូចគ្នា អាចលុបមួយចោល។</a:t>
            </a:r>
            <a:endParaRPr lang="en-US" sz="1600" dirty="0">
              <a:solidFill>
                <a:schemeClr val="accent4">
                  <a:lumMod val="50000"/>
                </a:schemeClr>
              </a:solidFill>
              <a:latin typeface="Khmer OS Siemreap" panose="02000500000000020004" pitchFamily="2" charset="0"/>
              <a:cs typeface="Khmer OS Siemreap" panose="02000500000000020004" pitchFamily="2" charset="0"/>
            </a:endParaRPr>
          </a:p>
        </p:txBody>
      </p:sp>
      <p:sp>
        <p:nvSpPr>
          <p:cNvPr id="7" name="Rectangle 6">
            <a:extLst>
              <a:ext uri="{FF2B5EF4-FFF2-40B4-BE49-F238E27FC236}">
                <a16:creationId xmlns:a16="http://schemas.microsoft.com/office/drawing/2014/main" id="{B4630507-DA57-4559-AD8B-A60AEDD1A205}"/>
              </a:ext>
            </a:extLst>
          </p:cNvPr>
          <p:cNvSpPr/>
          <p:nvPr/>
        </p:nvSpPr>
        <p:spPr>
          <a:xfrm>
            <a:off x="4129836" y="3100488"/>
            <a:ext cx="7739153" cy="1791260"/>
          </a:xfrm>
          <a:prstGeom prst="rect">
            <a:avLst/>
          </a:prstGeom>
        </p:spPr>
        <p:txBody>
          <a:bodyPr wrap="square">
            <a:spAutoFit/>
          </a:bodyPr>
          <a:lstStyle/>
          <a:p>
            <a:pPr marL="571500" indent="-571500">
              <a:lnSpc>
                <a:spcPct val="140000"/>
              </a:lnSpc>
              <a:spcBef>
                <a:spcPts val="600"/>
              </a:spcBef>
              <a:spcAft>
                <a:spcPts val="1200"/>
              </a:spcAft>
              <a:buFont typeface="Wingdings" panose="05000000000000000000" pitchFamily="2" charset="2"/>
              <a:buChar char="Ø"/>
            </a:pPr>
            <a:r>
              <a:rPr lang="en-US" sz="1600" b="1" dirty="0">
                <a:solidFill>
                  <a:schemeClr val="accent4">
                    <a:lumMod val="50000"/>
                  </a:schemeClr>
                </a:solidFill>
                <a:latin typeface="Khmer OS Siemreap" panose="02000500000000020004" pitchFamily="2" charset="0"/>
                <a:cs typeface="Khmer OS Siemreap" panose="02000500000000020004" pitchFamily="2" charset="0"/>
              </a:rPr>
              <a:t>Data type conversation: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នេះយើងត្រូវស្វែងយល់ពីប្រភេទទិន្នន័យដូចបាននិយាយនៅជំហានទី១ ព័ត៌មានខ្លះជាលេខ ជាថ្ងៃខែឆ្នាំ ឬបញ្ចូលខុស តែពេលដែលទាញចេញ (</a:t>
            </a:r>
            <a:r>
              <a:rPr lang="en-US" sz="1600" dirty="0">
                <a:solidFill>
                  <a:schemeClr val="accent4">
                    <a:lumMod val="50000"/>
                  </a:schemeClr>
                </a:solidFill>
                <a:latin typeface="Khmer OS Siemreap" panose="02000500000000020004" pitchFamily="2" charset="0"/>
                <a:cs typeface="Khmer OS Siemreap" panose="02000500000000020004" pitchFamily="2" charset="0"/>
              </a:rPr>
              <a:t>download)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មកវាប្រែជាអក្សរ (</a:t>
            </a:r>
            <a:r>
              <a:rPr lang="en-US" sz="1600" dirty="0">
                <a:solidFill>
                  <a:schemeClr val="accent4">
                    <a:lumMod val="50000"/>
                  </a:schemeClr>
                </a:solidFill>
                <a:latin typeface="Khmer OS Siemreap" panose="02000500000000020004" pitchFamily="2" charset="0"/>
                <a:cs typeface="Khmer OS Siemreap" panose="02000500000000020004" pitchFamily="2" charset="0"/>
              </a:rPr>
              <a:t>String)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ដែលអាចឲ្យអ្នកវិភាគទិន្នន័យជួបការលំបាក ឬការកំណត់ទម្រង់ថ្ងៃខែឆ្នាំមិនស៊ីគ្នា។ ព័តមានខ្លះមិនស៊ីគ្នាពិសេស សំណួរដែលមានរំលង ឬផ្សេងៗ។ ដូចនេះត្រូវធ្វើវាឲ្យត្រឹមត្រូវវិញ។</a:t>
            </a:r>
          </a:p>
        </p:txBody>
      </p:sp>
      <p:sp>
        <p:nvSpPr>
          <p:cNvPr id="9" name="Rectangle 8">
            <a:extLst>
              <a:ext uri="{FF2B5EF4-FFF2-40B4-BE49-F238E27FC236}">
                <a16:creationId xmlns:a16="http://schemas.microsoft.com/office/drawing/2014/main" id="{D1AF83F5-40AF-47F1-9258-045EB6BE8CCA}"/>
              </a:ext>
            </a:extLst>
          </p:cNvPr>
          <p:cNvSpPr/>
          <p:nvPr/>
        </p:nvSpPr>
        <p:spPr>
          <a:xfrm>
            <a:off x="4155962" y="4912102"/>
            <a:ext cx="7739153" cy="757130"/>
          </a:xfrm>
          <a:prstGeom prst="rect">
            <a:avLst/>
          </a:prstGeom>
        </p:spPr>
        <p:txBody>
          <a:bodyPr wrap="square">
            <a:spAutoFit/>
          </a:bodyPr>
          <a:lstStyle/>
          <a:p>
            <a:pPr marL="571500" indent="-571500">
              <a:lnSpc>
                <a:spcPct val="140000"/>
              </a:lnSpc>
              <a:spcBef>
                <a:spcPts val="600"/>
              </a:spcBef>
              <a:spcAft>
                <a:spcPts val="1200"/>
              </a:spcAft>
              <a:buFont typeface="Wingdings" panose="05000000000000000000" pitchFamily="2" charset="2"/>
              <a:buChar char="Ø"/>
            </a:pPr>
            <a:r>
              <a:rPr lang="en-US" sz="1600" b="1" dirty="0">
                <a:solidFill>
                  <a:schemeClr val="accent4">
                    <a:lumMod val="50000"/>
                  </a:schemeClr>
                </a:solidFill>
                <a:latin typeface="Khmer OS Siemreap" panose="02000500000000020004" pitchFamily="2" charset="0"/>
                <a:cs typeface="Khmer OS Siemreap" panose="02000500000000020004" pitchFamily="2" charset="0"/>
              </a:rPr>
              <a:t>Handling missing data: </a:t>
            </a:r>
            <a:r>
              <a:rPr lang="en-US" sz="1600" dirty="0">
                <a:solidFill>
                  <a:schemeClr val="accent4">
                    <a:lumMod val="50000"/>
                  </a:schemeClr>
                </a:solidFill>
                <a:latin typeface="Khmer OS Siemreap" panose="02000500000000020004" pitchFamily="2" charset="0"/>
                <a:cs typeface="Khmer OS Siemreap" panose="02000500000000020004" pitchFamily="2" charset="0"/>
              </a:rPr>
              <a:t>dataset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ខ្លះមិនមានព័ត៌មានទាល់តែសោះនៅលើ </a:t>
            </a:r>
            <a:r>
              <a:rPr lang="en-US" sz="1600" dirty="0">
                <a:solidFill>
                  <a:schemeClr val="accent4">
                    <a:lumMod val="50000"/>
                  </a:schemeClr>
                </a:solidFill>
                <a:latin typeface="Khmer OS Siemreap" panose="02000500000000020004" pitchFamily="2" charset="0"/>
                <a:cs typeface="Khmer OS Siemreap" panose="02000500000000020004" pitchFamily="2" charset="0"/>
              </a:rPr>
              <a:t>row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ខ្លះ យើងអាចលុប </a:t>
            </a:r>
            <a:r>
              <a:rPr lang="en-US" sz="1600" dirty="0">
                <a:solidFill>
                  <a:schemeClr val="accent4">
                    <a:lumMod val="50000"/>
                  </a:schemeClr>
                </a:solidFill>
                <a:latin typeface="Khmer OS Siemreap" panose="02000500000000020004" pitchFamily="2" charset="0"/>
                <a:cs typeface="Khmer OS Siemreap" panose="02000500000000020004" pitchFamily="2" charset="0"/>
              </a:rPr>
              <a:t>row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នោះចោល។</a:t>
            </a:r>
          </a:p>
        </p:txBody>
      </p:sp>
      <p:sp>
        <p:nvSpPr>
          <p:cNvPr id="11" name="Rectangle 10">
            <a:extLst>
              <a:ext uri="{FF2B5EF4-FFF2-40B4-BE49-F238E27FC236}">
                <a16:creationId xmlns:a16="http://schemas.microsoft.com/office/drawing/2014/main" id="{C789A821-C5CC-47C0-909E-5785FDC273B6}"/>
              </a:ext>
            </a:extLst>
          </p:cNvPr>
          <p:cNvSpPr/>
          <p:nvPr/>
        </p:nvSpPr>
        <p:spPr>
          <a:xfrm>
            <a:off x="4155962" y="5670483"/>
            <a:ext cx="7874929" cy="1101840"/>
          </a:xfrm>
          <a:prstGeom prst="rect">
            <a:avLst/>
          </a:prstGeom>
        </p:spPr>
        <p:txBody>
          <a:bodyPr wrap="square">
            <a:spAutoFit/>
          </a:bodyPr>
          <a:lstStyle/>
          <a:p>
            <a:pPr marL="571500" indent="-571500">
              <a:lnSpc>
                <a:spcPct val="140000"/>
              </a:lnSpc>
              <a:spcBef>
                <a:spcPts val="600"/>
              </a:spcBef>
              <a:spcAft>
                <a:spcPts val="1200"/>
              </a:spcAft>
              <a:buFont typeface="Wingdings" panose="05000000000000000000" pitchFamily="2" charset="2"/>
              <a:buChar char="Ø"/>
            </a:pPr>
            <a:r>
              <a:rPr lang="en-US" sz="1600" b="1" dirty="0">
                <a:solidFill>
                  <a:schemeClr val="accent4">
                    <a:lumMod val="50000"/>
                  </a:schemeClr>
                </a:solidFill>
                <a:latin typeface="Khmer OS Siemreap" panose="02000500000000020004" pitchFamily="2" charset="0"/>
                <a:cs typeface="Khmer OS Siemreap" panose="02000500000000020004" pitchFamily="2" charset="0"/>
              </a:rPr>
              <a:t>Dealing with outliers</a:t>
            </a:r>
            <a:r>
              <a:rPr lang="en-US" sz="1600" dirty="0">
                <a:solidFill>
                  <a:schemeClr val="accent4">
                    <a:lumMod val="50000"/>
                  </a:schemeClr>
                </a:solidFill>
                <a:latin typeface="Khmer OS Siemreap" panose="02000500000000020004" pitchFamily="2" charset="0"/>
                <a:cs typeface="Khmer OS Siemreap" panose="02000500000000020004" pitchFamily="2" charset="0"/>
              </a:rPr>
              <a:t>: </a:t>
            </a:r>
            <a:r>
              <a:rPr lang="km-KH" sz="1600" dirty="0">
                <a:solidFill>
                  <a:schemeClr val="accent4">
                    <a:lumMod val="50000"/>
                  </a:schemeClr>
                </a:solidFill>
                <a:latin typeface="Khmer OS Siemreap" panose="02000500000000020004" pitchFamily="2" charset="0"/>
                <a:cs typeface="Khmer OS Siemreap" panose="02000500000000020004" pitchFamily="2" charset="0"/>
              </a:rPr>
              <a:t>ទិន្នន័យខ្លះរបស់អ្នកឆ្លើយតបពីរបីនាក់វាខុសដាច់ស្រឡះពីទិន្នន័យរបស់អ្នកឆ្លើយតបផ្សេងទៀត។ ឧទាហរណ៍ព័ត៌មានទាក់ទងនឹងអាយុ ប្រាក់ចំណូល ឬចំនួនផ្សេងៗ។ ករណីនេះយើងអាចលុបវាចោល ឬកែតម្រូវបើអាចមានព័ត៌មានច្បាស់លាស់។</a:t>
            </a:r>
            <a:endParaRPr lang="en-US" sz="1600" dirty="0">
              <a:solidFill>
                <a:schemeClr val="accent4">
                  <a:lumMod val="50000"/>
                </a:schemeClr>
              </a:solidFill>
              <a:latin typeface="Khmer OS Siemreap" panose="02000500000000020004" pitchFamily="2" charset="0"/>
              <a:cs typeface="Khmer OS Siemreap" panose="02000500000000020004" pitchFamily="2" charset="0"/>
            </a:endParaRPr>
          </a:p>
        </p:txBody>
      </p:sp>
    </p:spTree>
    <p:extLst>
      <p:ext uri="{BB962C8B-B14F-4D97-AF65-F5344CB8AC3E}">
        <p14:creationId xmlns:p14="http://schemas.microsoft.com/office/powerpoint/2010/main" val="4273928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0" end="0"/>
                                            </p:txEl>
                                          </p:spTgt>
                                        </p:tgtEl>
                                        <p:attrNameLst>
                                          <p:attrName>style.visibility</p:attrName>
                                        </p:attrNameLst>
                                      </p:cBhvr>
                                      <p:to>
                                        <p:strVal val="visible"/>
                                      </p:to>
                                    </p:set>
                                    <p:anim calcmode="lin" valueType="num">
                                      <p:cBhvr additive="base">
                                        <p:cTn id="3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4"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ការសម្អាតទិន្នន័យ </a:t>
            </a:r>
            <a:r>
              <a:rPr lang="en-US" sz="2500" b="1" dirty="0">
                <a:solidFill>
                  <a:srgbClr val="0070C0"/>
                </a:solidFill>
                <a:latin typeface="Khmer OS Muol" panose="02000500000000020004" pitchFamily="2" charset="0"/>
                <a:cs typeface="Khmer OS Muol" panose="02000500000000020004" pitchFamily="2" charset="0"/>
              </a:rPr>
              <a:t>Data Cleaning</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sp>
        <p:nvSpPr>
          <p:cNvPr id="7" name="Subtitle 2">
            <a:extLst>
              <a:ext uri="{FF2B5EF4-FFF2-40B4-BE49-F238E27FC236}">
                <a16:creationId xmlns:a16="http://schemas.microsoft.com/office/drawing/2014/main" id="{597D3E99-4DA2-4CF1-B8AF-2FBBF84B1B03}"/>
              </a:ext>
            </a:extLst>
          </p:cNvPr>
          <p:cNvSpPr txBox="1">
            <a:spLocks/>
          </p:cNvSpPr>
          <p:nvPr/>
        </p:nvSpPr>
        <p:spPr>
          <a:xfrm>
            <a:off x="276477" y="723206"/>
            <a:ext cx="6342037" cy="5860474"/>
          </a:xfrm>
          <a:prstGeom prst="rect">
            <a:avLst/>
          </a:prstGeom>
          <a:solidFill>
            <a:schemeClr val="accent6">
              <a:lumMod val="20000"/>
              <a:lumOff val="80000"/>
            </a:schemeClr>
          </a:solid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40000"/>
              </a:lnSpc>
              <a:spcBef>
                <a:spcPts val="600"/>
              </a:spcBef>
              <a:spcAft>
                <a:spcPts val="1200"/>
              </a:spcAft>
            </a:pPr>
            <a:r>
              <a:rPr lang="km-KH" sz="2000" b="1" dirty="0">
                <a:solidFill>
                  <a:schemeClr val="tx1">
                    <a:lumMod val="95000"/>
                    <a:lumOff val="5000"/>
                  </a:schemeClr>
                </a:solidFill>
                <a:latin typeface="Khmer OS Siemreap" panose="02000500000000020004" pitchFamily="2" charset="0"/>
                <a:cs typeface="Khmer OS Siemreap" panose="02000500000000020004" pitchFamily="2" charset="0"/>
              </a:rPr>
              <a:t>សម្មតិកម្ម</a:t>
            </a:r>
            <a:endParaRPr lang="km-KH" sz="1800" b="1" dirty="0">
              <a:solidFill>
                <a:schemeClr val="tx1">
                  <a:lumMod val="95000"/>
                  <a:lumOff val="5000"/>
                </a:schemeClr>
              </a:solidFill>
              <a:latin typeface="Khmer OS Siemreap" panose="02000500000000020004" pitchFamily="2" charset="0"/>
              <a:cs typeface="Khmer OS Siemreap" panose="02000500000000020004" pitchFamily="2" charset="0"/>
            </a:endParaRPr>
          </a:p>
          <a:p>
            <a:pPr algn="l">
              <a:lnSpc>
                <a:spcPct val="140000"/>
              </a:lnSpc>
              <a:spcBef>
                <a:spcPts val="600"/>
              </a:spcBef>
              <a:spcAft>
                <a:spcPts val="1200"/>
              </a:spcAft>
            </a:pP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ផ្អែកទៅលើទិន្នន័យដែលបានចែកជូន ទិន្នន័យនេះត្រូវបានប្រមូលពីប្រជាជននៅខេត្តចំនួនបី នៅក្នុងអំឡុងខែធ្នូ ឆ្នាំ២០២១ និង ខែមករា ឆ្នាំ២០២២។ នៅក្នុងទិន្នន័យនេះមានទិន្នន័យមិនប្រក្រតីមួយចំនួនដូចជា៖</a:t>
            </a:r>
          </a:p>
          <a:p>
            <a:pPr marL="342900" indent="-342900" algn="l">
              <a:lnSpc>
                <a:spcPct val="140000"/>
              </a:lnSpc>
              <a:spcBef>
                <a:spcPts val="600"/>
              </a:spcBef>
              <a:spcAft>
                <a:spcPts val="1200"/>
              </a:spcAft>
              <a:buFont typeface="+mj-lt"/>
              <a:buAutoNum type="arabicPeriod"/>
            </a:pP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ថ្ងៃខែឆ្នាំ ដែលបានសម្ភាស</a:t>
            </a:r>
          </a:p>
          <a:p>
            <a:pPr marL="342900" indent="-342900" algn="l">
              <a:lnSpc>
                <a:spcPct val="140000"/>
              </a:lnSpc>
              <a:spcBef>
                <a:spcPts val="600"/>
              </a:spcBef>
              <a:spcAft>
                <a:spcPts val="1200"/>
              </a:spcAft>
              <a:buFont typeface="+mj-lt"/>
              <a:buAutoNum type="arabicPeriod"/>
            </a:pP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ថ្ងៃខែឆ្នាំកំណើតរបស់កុមារ</a:t>
            </a:r>
          </a:p>
          <a:p>
            <a:pPr marL="342900" indent="-342900" algn="l">
              <a:lnSpc>
                <a:spcPct val="140000"/>
              </a:lnSpc>
              <a:spcBef>
                <a:spcPts val="600"/>
              </a:spcBef>
              <a:spcAft>
                <a:spcPts val="1200"/>
              </a:spcAft>
              <a:buFont typeface="+mj-lt"/>
              <a:buAutoNum type="arabicPeriod"/>
            </a:pP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ឃុំ </a:t>
            </a:r>
          </a:p>
          <a:p>
            <a:pPr marL="342900" indent="-342900" algn="l">
              <a:lnSpc>
                <a:spcPct val="140000"/>
              </a:lnSpc>
              <a:spcBef>
                <a:spcPts val="600"/>
              </a:spcBef>
              <a:spcAft>
                <a:spcPts val="1200"/>
              </a:spcAft>
              <a:buFont typeface="+mj-lt"/>
              <a:buAutoNum type="arabicPeriod"/>
            </a:pP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ភូមិ</a:t>
            </a:r>
          </a:p>
          <a:p>
            <a:pPr marL="342900" indent="-342900" algn="l">
              <a:lnSpc>
                <a:spcPct val="140000"/>
              </a:lnSpc>
              <a:spcBef>
                <a:spcPts val="600"/>
              </a:spcBef>
              <a:spcAft>
                <a:spcPts val="1200"/>
              </a:spcAft>
              <a:buFont typeface="+mj-lt"/>
              <a:buAutoNum type="arabicPeriod"/>
            </a:pP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សំណួរ ៤៤ ៤៥​ និង៤៦</a:t>
            </a:r>
          </a:p>
          <a:p>
            <a:pPr marL="342900" indent="-342900" algn="l">
              <a:lnSpc>
                <a:spcPct val="140000"/>
              </a:lnSpc>
              <a:spcBef>
                <a:spcPts val="600"/>
              </a:spcBef>
              <a:spcAft>
                <a:spcPts val="1200"/>
              </a:spcAft>
              <a:buFont typeface="+mj-lt"/>
              <a:buAutoNum type="arabicPeriod"/>
            </a:pP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សំណួរផ្សេងៗទៀតដែលមានចម្លើយ </a:t>
            </a:r>
            <a:r>
              <a:rPr lang="en-US" sz="1800" dirty="0">
                <a:solidFill>
                  <a:schemeClr val="tx1">
                    <a:lumMod val="95000"/>
                    <a:lumOff val="5000"/>
                  </a:schemeClr>
                </a:solidFill>
                <a:latin typeface="Khmer OS Siemreap" panose="02000500000000020004" pitchFamily="2" charset="0"/>
                <a:cs typeface="Khmer OS Siemreap" panose="02000500000000020004" pitchFamily="2" charset="0"/>
              </a:rPr>
              <a:t>99 </a:t>
            </a:r>
            <a:r>
              <a:rPr lang="km-KH" sz="1800" dirty="0">
                <a:solidFill>
                  <a:schemeClr val="tx1">
                    <a:lumMod val="95000"/>
                    <a:lumOff val="5000"/>
                  </a:schemeClr>
                </a:solidFill>
                <a:latin typeface="Khmer OS Siemreap" panose="02000500000000020004" pitchFamily="2" charset="0"/>
                <a:cs typeface="Khmer OS Siemreap" panose="02000500000000020004" pitchFamily="2" charset="0"/>
              </a:rPr>
              <a:t>(ផ្សេងៗ)</a:t>
            </a:r>
          </a:p>
        </p:txBody>
      </p:sp>
      <p:sp>
        <p:nvSpPr>
          <p:cNvPr id="3" name="Rectangle 2">
            <a:extLst>
              <a:ext uri="{FF2B5EF4-FFF2-40B4-BE49-F238E27FC236}">
                <a16:creationId xmlns:a16="http://schemas.microsoft.com/office/drawing/2014/main" id="{5F7D80F0-BD27-4706-AE11-BA890A6854D9}"/>
              </a:ext>
            </a:extLst>
          </p:cNvPr>
          <p:cNvSpPr/>
          <p:nvPr/>
        </p:nvSpPr>
        <p:spPr>
          <a:xfrm>
            <a:off x="7106190" y="2813213"/>
            <a:ext cx="4624251" cy="1458861"/>
          </a:xfrm>
          <a:prstGeom prst="rect">
            <a:avLst/>
          </a:prstGeom>
          <a:solidFill>
            <a:schemeClr val="accent5">
              <a:lumMod val="40000"/>
              <a:lumOff val="60000"/>
            </a:schemeClr>
          </a:solidFill>
        </p:spPr>
        <p:txBody>
          <a:bodyPr wrap="square">
            <a:spAutoFit/>
          </a:bodyPr>
          <a:lstStyle/>
          <a:p>
            <a:pPr algn="ctr">
              <a:lnSpc>
                <a:spcPct val="140000"/>
              </a:lnSpc>
              <a:spcBef>
                <a:spcPts val="600"/>
              </a:spcBef>
              <a:spcAft>
                <a:spcPts val="1200"/>
              </a:spcAft>
            </a:pPr>
            <a:r>
              <a:rPr lang="km-KH" b="1" dirty="0">
                <a:solidFill>
                  <a:schemeClr val="accent2">
                    <a:lumMod val="50000"/>
                  </a:schemeClr>
                </a:solidFill>
                <a:latin typeface="Khmer OS Siemreap" panose="02000500000000020004" pitchFamily="2" charset="0"/>
                <a:cs typeface="Khmer OS Siemreap" panose="02000500000000020004" pitchFamily="2" charset="0"/>
              </a:rPr>
              <a:t>សំណួរពិភាក្សា</a:t>
            </a:r>
            <a:r>
              <a:rPr lang="en-US" b="1" dirty="0">
                <a:solidFill>
                  <a:schemeClr val="accent2">
                    <a:lumMod val="50000"/>
                  </a:schemeClr>
                </a:solidFill>
                <a:latin typeface="Khmer OS Siemreap" panose="02000500000000020004" pitchFamily="2" charset="0"/>
                <a:cs typeface="Khmer OS Siemreap" panose="02000500000000020004" pitchFamily="2" charset="0"/>
              </a:rPr>
              <a:t> </a:t>
            </a:r>
            <a:r>
              <a:rPr lang="km-KH" b="1" dirty="0">
                <a:solidFill>
                  <a:schemeClr val="accent2">
                    <a:lumMod val="50000"/>
                  </a:schemeClr>
                </a:solidFill>
                <a:latin typeface="Khmer OS Siemreap" panose="02000500000000020004" pitchFamily="2" charset="0"/>
                <a:cs typeface="Khmer OS Siemreap" panose="02000500000000020004" pitchFamily="2" charset="0"/>
              </a:rPr>
              <a:t>និងអនុវត្ត</a:t>
            </a:r>
          </a:p>
          <a:p>
            <a:pPr algn="ctr">
              <a:lnSpc>
                <a:spcPct val="140000"/>
              </a:lnSpc>
              <a:spcBef>
                <a:spcPts val="600"/>
              </a:spcBef>
              <a:spcAft>
                <a:spcPts val="1200"/>
              </a:spcAft>
            </a:pPr>
            <a:r>
              <a:rPr lang="km-KH" dirty="0">
                <a:solidFill>
                  <a:schemeClr val="accent2">
                    <a:lumMod val="50000"/>
                  </a:schemeClr>
                </a:solidFill>
                <a:latin typeface="Khmer OS Siemreap" panose="02000500000000020004" pitchFamily="2" charset="0"/>
                <a:cs typeface="Khmer OS Siemreap" panose="02000500000000020004" pitchFamily="2" charset="0"/>
              </a:rPr>
              <a:t>សូមលោក លោកស្រី អ្នកនាងកញ្ញារកមើលបញ្ហានោះ ហើយគួរដោះស្រាយយ៉ាងដូចម្ដេច?</a:t>
            </a:r>
            <a:endParaRPr lang="en-US" dirty="0">
              <a:solidFill>
                <a:schemeClr val="accent2">
                  <a:lumMod val="50000"/>
                </a:schemeClr>
              </a:solidFill>
              <a:latin typeface="Khmer OS Siemreap" panose="02000500000000020004" pitchFamily="2" charset="0"/>
              <a:cs typeface="Khmer OS Siemreap" panose="02000500000000020004" pitchFamily="2" charset="0"/>
            </a:endParaRPr>
          </a:p>
        </p:txBody>
      </p:sp>
    </p:spTree>
    <p:extLst>
      <p:ext uri="{BB962C8B-B14F-4D97-AF65-F5344CB8AC3E}">
        <p14:creationId xmlns:p14="http://schemas.microsoft.com/office/powerpoint/2010/main" val="307867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575733" y="-104508"/>
            <a:ext cx="11167534" cy="1156229"/>
          </a:xfrm>
        </p:spPr>
        <p:txBody>
          <a:bodyPr>
            <a:normAutofit/>
          </a:bodyPr>
          <a:lstStyle/>
          <a:p>
            <a:r>
              <a:rPr lang="km-KH" sz="4800" b="1" dirty="0">
                <a:solidFill>
                  <a:srgbClr val="0070C0"/>
                </a:solidFill>
                <a:latin typeface="Khmer OS Muol" panose="02000500000000020004" pitchFamily="2" charset="0"/>
                <a:cs typeface="Khmer OS Muol" panose="02000500000000020004" pitchFamily="2" charset="0"/>
              </a:rPr>
              <a:t>ការវិភាគទិន្នន័យ </a:t>
            </a:r>
            <a:r>
              <a:rPr lang="en-US" sz="4800" b="1" dirty="0">
                <a:solidFill>
                  <a:srgbClr val="0070C0"/>
                </a:solidFill>
                <a:latin typeface="Khmer OS Muol" panose="02000500000000020004" pitchFamily="2" charset="0"/>
                <a:cs typeface="Khmer OS Muol" panose="02000500000000020004" pitchFamily="2" charset="0"/>
              </a:rPr>
              <a:t>Data Analysis</a:t>
            </a:r>
          </a:p>
        </p:txBody>
      </p:sp>
      <p:pic>
        <p:nvPicPr>
          <p:cNvPr id="3" name="Picture 2">
            <a:extLst>
              <a:ext uri="{FF2B5EF4-FFF2-40B4-BE49-F238E27FC236}">
                <a16:creationId xmlns:a16="http://schemas.microsoft.com/office/drawing/2014/main" id="{796E4AD0-BB9F-4E3F-8849-F55BD03B2F69}"/>
              </a:ext>
            </a:extLst>
          </p:cNvPr>
          <p:cNvPicPr>
            <a:picLocks noChangeAspect="1"/>
          </p:cNvPicPr>
          <p:nvPr/>
        </p:nvPicPr>
        <p:blipFill>
          <a:blip r:embed="rId2"/>
          <a:stretch>
            <a:fillRect/>
          </a:stretch>
        </p:blipFill>
        <p:spPr>
          <a:xfrm>
            <a:off x="22504" y="1002251"/>
            <a:ext cx="12169495" cy="5840980"/>
          </a:xfrm>
          <a:prstGeom prst="rect">
            <a:avLst/>
          </a:prstGeom>
        </p:spPr>
      </p:pic>
    </p:spTree>
    <p:extLst>
      <p:ext uri="{BB962C8B-B14F-4D97-AF65-F5344CB8AC3E}">
        <p14:creationId xmlns:p14="http://schemas.microsoft.com/office/powerpoint/2010/main" val="9723148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ការវិភាគទិន្នន័យ </a:t>
            </a:r>
            <a:r>
              <a:rPr lang="en-US" sz="2500" b="1" dirty="0">
                <a:solidFill>
                  <a:srgbClr val="0070C0"/>
                </a:solidFill>
                <a:latin typeface="Khmer OS Muol" panose="02000500000000020004" pitchFamily="2" charset="0"/>
                <a:cs typeface="Khmer OS Muol" panose="02000500000000020004" pitchFamily="2" charset="0"/>
              </a:rPr>
              <a:t>Data Analysis</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pic>
        <p:nvPicPr>
          <p:cNvPr id="10" name="Picture 9">
            <a:extLst>
              <a:ext uri="{FF2B5EF4-FFF2-40B4-BE49-F238E27FC236}">
                <a16:creationId xmlns:a16="http://schemas.microsoft.com/office/drawing/2014/main" id="{7BD9A8E8-2CFE-4738-91BB-D226154039A5}"/>
              </a:ext>
            </a:extLst>
          </p:cNvPr>
          <p:cNvPicPr>
            <a:picLocks noChangeAspect="1"/>
          </p:cNvPicPr>
          <p:nvPr/>
        </p:nvPicPr>
        <p:blipFill>
          <a:blip r:embed="rId2"/>
          <a:stretch>
            <a:fillRect/>
          </a:stretch>
        </p:blipFill>
        <p:spPr>
          <a:xfrm>
            <a:off x="22504" y="723206"/>
            <a:ext cx="12169495" cy="6137442"/>
          </a:xfrm>
          <a:prstGeom prst="rect">
            <a:avLst/>
          </a:prstGeom>
        </p:spPr>
      </p:pic>
      <p:sp>
        <p:nvSpPr>
          <p:cNvPr id="11" name="Title 1">
            <a:extLst>
              <a:ext uri="{FF2B5EF4-FFF2-40B4-BE49-F238E27FC236}">
                <a16:creationId xmlns:a16="http://schemas.microsoft.com/office/drawing/2014/main" id="{89F201E7-2272-4F60-8305-05F3B567C182}"/>
              </a:ext>
            </a:extLst>
          </p:cNvPr>
          <p:cNvSpPr txBox="1">
            <a:spLocks/>
          </p:cNvSpPr>
          <p:nvPr/>
        </p:nvSpPr>
        <p:spPr>
          <a:xfrm>
            <a:off x="276477" y="759022"/>
            <a:ext cx="11810231" cy="75645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km-KH" sz="2400" b="1" dirty="0">
                <a:latin typeface="Khmer OS Muol" panose="02000500000000020004" pitchFamily="2" charset="0"/>
                <a:cs typeface="Khmer OS Muol" panose="02000500000000020004" pitchFamily="2" charset="0"/>
              </a:rPr>
              <a:t>តើអ្វីជាការវិភាគទិន្នន័យ? </a:t>
            </a:r>
            <a:r>
              <a:rPr lang="en-US" sz="2400" b="1" dirty="0">
                <a:latin typeface="Khmer OS Muol" panose="02000500000000020004" pitchFamily="2" charset="0"/>
                <a:cs typeface="Khmer OS Muol" panose="02000500000000020004" pitchFamily="2" charset="0"/>
              </a:rPr>
              <a:t>What is data analysis?</a:t>
            </a:r>
          </a:p>
        </p:txBody>
      </p:sp>
    </p:spTree>
    <p:extLst>
      <p:ext uri="{BB962C8B-B14F-4D97-AF65-F5344CB8AC3E}">
        <p14:creationId xmlns:p14="http://schemas.microsoft.com/office/powerpoint/2010/main" val="629638033"/>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ការវិភាគទិន្នន័យ </a:t>
            </a:r>
            <a:r>
              <a:rPr lang="en-US" sz="2500" b="1" dirty="0">
                <a:solidFill>
                  <a:srgbClr val="0070C0"/>
                </a:solidFill>
                <a:latin typeface="Khmer OS Muol" panose="02000500000000020004" pitchFamily="2" charset="0"/>
                <a:cs typeface="Khmer OS Muol" panose="02000500000000020004" pitchFamily="2" charset="0"/>
              </a:rPr>
              <a:t>Data Analysis</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sp>
        <p:nvSpPr>
          <p:cNvPr id="4" name="Oval 3">
            <a:extLst>
              <a:ext uri="{FF2B5EF4-FFF2-40B4-BE49-F238E27FC236}">
                <a16:creationId xmlns:a16="http://schemas.microsoft.com/office/drawing/2014/main" id="{1953DDF9-F318-4150-99DC-ECA534C924B7}"/>
              </a:ext>
            </a:extLst>
          </p:cNvPr>
          <p:cNvSpPr/>
          <p:nvPr/>
        </p:nvSpPr>
        <p:spPr>
          <a:xfrm>
            <a:off x="4572000" y="2516777"/>
            <a:ext cx="2629989" cy="24993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t>Data Analysis</a:t>
            </a:r>
          </a:p>
        </p:txBody>
      </p:sp>
      <p:sp>
        <p:nvSpPr>
          <p:cNvPr id="6" name="Callout: Bent Line 5">
            <a:extLst>
              <a:ext uri="{FF2B5EF4-FFF2-40B4-BE49-F238E27FC236}">
                <a16:creationId xmlns:a16="http://schemas.microsoft.com/office/drawing/2014/main" id="{8EB21A1C-FAB8-4993-BD6C-A51D92F65C48}"/>
              </a:ext>
            </a:extLst>
          </p:cNvPr>
          <p:cNvSpPr/>
          <p:nvPr/>
        </p:nvSpPr>
        <p:spPr>
          <a:xfrm>
            <a:off x="7942217" y="734693"/>
            <a:ext cx="3631475" cy="1200329"/>
          </a:xfrm>
          <a:prstGeom prst="borderCallout2">
            <a:avLst>
              <a:gd name="adj1" fmla="val 18750"/>
              <a:gd name="adj2" fmla="val -8333"/>
              <a:gd name="adj3" fmla="val 18750"/>
              <a:gd name="adj4" fmla="val -16667"/>
              <a:gd name="adj5" fmla="val 152403"/>
              <a:gd name="adj6" fmla="val -4642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b="1" dirty="0"/>
              <a:t>It is the process of</a:t>
            </a:r>
          </a:p>
        </p:txBody>
      </p:sp>
      <p:cxnSp>
        <p:nvCxnSpPr>
          <p:cNvPr id="10" name="Straight Connector 9">
            <a:extLst>
              <a:ext uri="{FF2B5EF4-FFF2-40B4-BE49-F238E27FC236}">
                <a16:creationId xmlns:a16="http://schemas.microsoft.com/office/drawing/2014/main" id="{C3EAA4CF-573B-4331-8952-43B45C0FC115}"/>
              </a:ext>
            </a:extLst>
          </p:cNvPr>
          <p:cNvCxnSpPr>
            <a:stCxn id="6" idx="1"/>
          </p:cNvCxnSpPr>
          <p:nvPr/>
        </p:nvCxnSpPr>
        <p:spPr>
          <a:xfrm flipH="1">
            <a:off x="9757954" y="1935022"/>
            <a:ext cx="1" cy="3629755"/>
          </a:xfrm>
          <a:prstGeom prst="line">
            <a:avLst/>
          </a:prstGeom>
        </p:spPr>
        <p:style>
          <a:lnRef idx="3">
            <a:schemeClr val="dk1"/>
          </a:lnRef>
          <a:fillRef idx="0">
            <a:schemeClr val="dk1"/>
          </a:fillRef>
          <a:effectRef idx="2">
            <a:schemeClr val="dk1"/>
          </a:effectRef>
          <a:fontRef idx="minor">
            <a:schemeClr val="tx1"/>
          </a:fontRef>
        </p:style>
      </p:cxnSp>
      <p:sp>
        <p:nvSpPr>
          <p:cNvPr id="11" name="Rectangle: Diagonal Corners Rounded 10">
            <a:extLst>
              <a:ext uri="{FF2B5EF4-FFF2-40B4-BE49-F238E27FC236}">
                <a16:creationId xmlns:a16="http://schemas.microsoft.com/office/drawing/2014/main" id="{15A5B6BA-C33A-4AD9-9485-8AE08144BD43}"/>
              </a:ext>
            </a:extLst>
          </p:cNvPr>
          <p:cNvSpPr/>
          <p:nvPr/>
        </p:nvSpPr>
        <p:spPr>
          <a:xfrm>
            <a:off x="8647613" y="2124891"/>
            <a:ext cx="2203265" cy="840384"/>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a:t>Examining data</a:t>
            </a:r>
          </a:p>
        </p:txBody>
      </p:sp>
      <p:sp>
        <p:nvSpPr>
          <p:cNvPr id="12" name="Rectangle: Diagonal Corners Rounded 11">
            <a:extLst>
              <a:ext uri="{FF2B5EF4-FFF2-40B4-BE49-F238E27FC236}">
                <a16:creationId xmlns:a16="http://schemas.microsoft.com/office/drawing/2014/main" id="{5D139DA7-DAFF-4043-8A44-5E24E5709687}"/>
              </a:ext>
            </a:extLst>
          </p:cNvPr>
          <p:cNvSpPr/>
          <p:nvPr/>
        </p:nvSpPr>
        <p:spPr>
          <a:xfrm>
            <a:off x="8643257" y="3209105"/>
            <a:ext cx="2203265" cy="840384"/>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a:t>Filtering data</a:t>
            </a:r>
          </a:p>
        </p:txBody>
      </p:sp>
      <p:sp>
        <p:nvSpPr>
          <p:cNvPr id="13" name="Rectangle: Diagonal Corners Rounded 12">
            <a:extLst>
              <a:ext uri="{FF2B5EF4-FFF2-40B4-BE49-F238E27FC236}">
                <a16:creationId xmlns:a16="http://schemas.microsoft.com/office/drawing/2014/main" id="{7F8C8611-80FE-420F-A37D-F04705AFD179}"/>
              </a:ext>
            </a:extLst>
          </p:cNvPr>
          <p:cNvSpPr/>
          <p:nvPr/>
        </p:nvSpPr>
        <p:spPr>
          <a:xfrm>
            <a:off x="8660672" y="4315089"/>
            <a:ext cx="2203265" cy="840384"/>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a:t>Adapting</a:t>
            </a:r>
            <a:r>
              <a:rPr lang="km-KH" dirty="0"/>
              <a:t>​</a:t>
            </a:r>
            <a:r>
              <a:rPr lang="en-US" dirty="0"/>
              <a:t> data</a:t>
            </a:r>
          </a:p>
        </p:txBody>
      </p:sp>
      <p:sp>
        <p:nvSpPr>
          <p:cNvPr id="14" name="Rectangle: Diagonal Corners Rounded 13">
            <a:extLst>
              <a:ext uri="{FF2B5EF4-FFF2-40B4-BE49-F238E27FC236}">
                <a16:creationId xmlns:a16="http://schemas.microsoft.com/office/drawing/2014/main" id="{A02E53D4-C9AC-488F-9CC5-52D3BDE3AF72}"/>
              </a:ext>
            </a:extLst>
          </p:cNvPr>
          <p:cNvSpPr/>
          <p:nvPr/>
        </p:nvSpPr>
        <p:spPr>
          <a:xfrm>
            <a:off x="8673732" y="5399310"/>
            <a:ext cx="2203265" cy="840384"/>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a:t>Modeling data</a:t>
            </a:r>
          </a:p>
        </p:txBody>
      </p:sp>
      <p:cxnSp>
        <p:nvCxnSpPr>
          <p:cNvPr id="16" name="Straight Connector 15">
            <a:extLst>
              <a:ext uri="{FF2B5EF4-FFF2-40B4-BE49-F238E27FC236}">
                <a16:creationId xmlns:a16="http://schemas.microsoft.com/office/drawing/2014/main" id="{3A7A77A8-46BD-4E3C-9F8D-55A8FDF24A8B}"/>
              </a:ext>
            </a:extLst>
          </p:cNvPr>
          <p:cNvCxnSpPr>
            <a:cxnSpLocks/>
          </p:cNvCxnSpPr>
          <p:nvPr/>
        </p:nvCxnSpPr>
        <p:spPr>
          <a:xfrm flipH="1">
            <a:off x="2610389" y="1971763"/>
            <a:ext cx="13066" cy="1657534"/>
          </a:xfrm>
          <a:prstGeom prst="line">
            <a:avLst/>
          </a:prstGeom>
        </p:spPr>
        <p:style>
          <a:lnRef idx="3">
            <a:schemeClr val="dk1"/>
          </a:lnRef>
          <a:fillRef idx="0">
            <a:schemeClr val="dk1"/>
          </a:fillRef>
          <a:effectRef idx="2">
            <a:schemeClr val="dk1"/>
          </a:effectRef>
          <a:fontRef idx="minor">
            <a:schemeClr val="tx1"/>
          </a:fontRef>
        </p:style>
      </p:cxnSp>
      <p:sp>
        <p:nvSpPr>
          <p:cNvPr id="17" name="Rectangle: Diagonal Corners Rounded 16">
            <a:extLst>
              <a:ext uri="{FF2B5EF4-FFF2-40B4-BE49-F238E27FC236}">
                <a16:creationId xmlns:a16="http://schemas.microsoft.com/office/drawing/2014/main" id="{5D138AA3-D1A5-4CFF-8504-E0DC62729335}"/>
              </a:ext>
            </a:extLst>
          </p:cNvPr>
          <p:cNvSpPr/>
          <p:nvPr/>
        </p:nvSpPr>
        <p:spPr>
          <a:xfrm>
            <a:off x="1513113" y="2161632"/>
            <a:ext cx="2203265" cy="840384"/>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a:t>Identifying what is working well</a:t>
            </a:r>
          </a:p>
        </p:txBody>
      </p:sp>
      <p:sp>
        <p:nvSpPr>
          <p:cNvPr id="18" name="Rectangle: Diagonal Corners Rounded 17">
            <a:extLst>
              <a:ext uri="{FF2B5EF4-FFF2-40B4-BE49-F238E27FC236}">
                <a16:creationId xmlns:a16="http://schemas.microsoft.com/office/drawing/2014/main" id="{6183F23B-A8EF-4343-8DF5-BB940EFD2A74}"/>
              </a:ext>
            </a:extLst>
          </p:cNvPr>
          <p:cNvSpPr/>
          <p:nvPr/>
        </p:nvSpPr>
        <p:spPr>
          <a:xfrm>
            <a:off x="1508757" y="3245846"/>
            <a:ext cx="2203265" cy="840384"/>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a:t>Identifying what is working not well</a:t>
            </a:r>
          </a:p>
        </p:txBody>
      </p:sp>
      <p:sp>
        <p:nvSpPr>
          <p:cNvPr id="22" name="Callout: Bent Line 21">
            <a:extLst>
              <a:ext uri="{FF2B5EF4-FFF2-40B4-BE49-F238E27FC236}">
                <a16:creationId xmlns:a16="http://schemas.microsoft.com/office/drawing/2014/main" id="{8A65DB8A-8C56-49CB-8B81-8BEB3A9C4A30}"/>
              </a:ext>
            </a:extLst>
          </p:cNvPr>
          <p:cNvSpPr/>
          <p:nvPr/>
        </p:nvSpPr>
        <p:spPr>
          <a:xfrm>
            <a:off x="825126" y="774800"/>
            <a:ext cx="3631475" cy="1200329"/>
          </a:xfrm>
          <a:prstGeom prst="borderCallout2">
            <a:avLst>
              <a:gd name="adj1" fmla="val 17299"/>
              <a:gd name="adj2" fmla="val 102938"/>
              <a:gd name="adj3" fmla="val 17300"/>
              <a:gd name="adj4" fmla="val 112589"/>
              <a:gd name="adj5" fmla="val 148050"/>
              <a:gd name="adj6" fmla="val 12983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b="1" dirty="0"/>
              <a:t>It can help</a:t>
            </a:r>
          </a:p>
        </p:txBody>
      </p:sp>
      <p:sp>
        <p:nvSpPr>
          <p:cNvPr id="24" name="Right Brace 23">
            <a:extLst>
              <a:ext uri="{FF2B5EF4-FFF2-40B4-BE49-F238E27FC236}">
                <a16:creationId xmlns:a16="http://schemas.microsoft.com/office/drawing/2014/main" id="{3E536E3C-2106-44F3-B3C9-C796C0499F30}"/>
              </a:ext>
            </a:extLst>
          </p:cNvPr>
          <p:cNvSpPr/>
          <p:nvPr/>
        </p:nvSpPr>
        <p:spPr>
          <a:xfrm rot="10800000">
            <a:off x="1164765" y="2229393"/>
            <a:ext cx="263441" cy="1820095"/>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25" name="Arrow: Bent-Up 24">
            <a:extLst>
              <a:ext uri="{FF2B5EF4-FFF2-40B4-BE49-F238E27FC236}">
                <a16:creationId xmlns:a16="http://schemas.microsoft.com/office/drawing/2014/main" id="{9D9A96B9-0D0D-44EB-A14B-6C87CF8C3922}"/>
              </a:ext>
            </a:extLst>
          </p:cNvPr>
          <p:cNvSpPr/>
          <p:nvPr/>
        </p:nvSpPr>
        <p:spPr>
          <a:xfrm rot="10800000">
            <a:off x="658582" y="3099531"/>
            <a:ext cx="400580" cy="1820095"/>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lowchart: Delay 25">
            <a:extLst>
              <a:ext uri="{FF2B5EF4-FFF2-40B4-BE49-F238E27FC236}">
                <a16:creationId xmlns:a16="http://schemas.microsoft.com/office/drawing/2014/main" id="{16F172A1-53B2-4624-A30A-0BC336254A60}"/>
              </a:ext>
            </a:extLst>
          </p:cNvPr>
          <p:cNvSpPr/>
          <p:nvPr/>
        </p:nvSpPr>
        <p:spPr>
          <a:xfrm>
            <a:off x="716281" y="4981303"/>
            <a:ext cx="7408816" cy="1593669"/>
          </a:xfrm>
          <a:prstGeom prst="flowChartDelay">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US" dirty="0"/>
              <a:t>can use the basic information before the project starts or make the changes/adjustments needed in the next timeline/phase to achieve project objective/outcomes and goals/impacts. </a:t>
            </a:r>
          </a:p>
        </p:txBody>
      </p:sp>
    </p:spTree>
    <p:extLst>
      <p:ext uri="{BB962C8B-B14F-4D97-AF65-F5344CB8AC3E}">
        <p14:creationId xmlns:p14="http://schemas.microsoft.com/office/powerpoint/2010/main" val="36801113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ppt_x"/>
                                          </p:val>
                                        </p:tav>
                                        <p:tav tm="100000">
                                          <p:val>
                                            <p:strVal val="#ppt_x"/>
                                          </p:val>
                                        </p:tav>
                                      </p:tavLst>
                                    </p:anim>
                                    <p:anim calcmode="lin" valueType="num">
                                      <p:cBhvr additive="base">
                                        <p:cTn id="4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ppt_x"/>
                                          </p:val>
                                        </p:tav>
                                        <p:tav tm="100000">
                                          <p:val>
                                            <p:strVal val="#ppt_x"/>
                                          </p:val>
                                        </p:tav>
                                      </p:tavLst>
                                    </p:anim>
                                    <p:anim calcmode="lin" valueType="num">
                                      <p:cBhvr additive="base">
                                        <p:cTn id="6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500" fill="hold"/>
                                        <p:tgtEl>
                                          <p:spTgt spid="25"/>
                                        </p:tgtEl>
                                        <p:attrNameLst>
                                          <p:attrName>ppt_x</p:attrName>
                                        </p:attrNameLst>
                                      </p:cBhvr>
                                      <p:tavLst>
                                        <p:tav tm="0">
                                          <p:val>
                                            <p:strVal val="#ppt_x"/>
                                          </p:val>
                                        </p:tav>
                                        <p:tav tm="100000">
                                          <p:val>
                                            <p:strVal val="#ppt_x"/>
                                          </p:val>
                                        </p:tav>
                                      </p:tavLst>
                                    </p:anim>
                                    <p:anim calcmode="lin" valueType="num">
                                      <p:cBhvr additive="base">
                                        <p:cTn id="7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fill="hold"/>
                                        <p:tgtEl>
                                          <p:spTgt spid="26"/>
                                        </p:tgtEl>
                                        <p:attrNameLst>
                                          <p:attrName>ppt_x</p:attrName>
                                        </p:attrNameLst>
                                      </p:cBhvr>
                                      <p:tavLst>
                                        <p:tav tm="0">
                                          <p:val>
                                            <p:strVal val="#ppt_x"/>
                                          </p:val>
                                        </p:tav>
                                        <p:tav tm="100000">
                                          <p:val>
                                            <p:strVal val="#ppt_x"/>
                                          </p:val>
                                        </p:tav>
                                      </p:tavLst>
                                    </p:anim>
                                    <p:anim calcmode="lin" valueType="num">
                                      <p:cBhvr additive="base">
                                        <p:cTn id="7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7" grpId="0" animBg="1"/>
      <p:bldP spid="18" grpId="0" animBg="1"/>
      <p:bldP spid="22" grpId="0" animBg="1"/>
      <p:bldP spid="24" grpId="0" animBg="1"/>
      <p:bldP spid="25"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ការវិភាគទិន្នន័យ </a:t>
            </a:r>
            <a:r>
              <a:rPr lang="en-US" sz="2500" b="1" dirty="0">
                <a:solidFill>
                  <a:srgbClr val="0070C0"/>
                </a:solidFill>
                <a:latin typeface="Khmer OS Muol" panose="02000500000000020004" pitchFamily="2" charset="0"/>
                <a:cs typeface="Khmer OS Muol" panose="02000500000000020004" pitchFamily="2" charset="0"/>
              </a:rPr>
              <a:t>Data Analysis</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pic>
        <p:nvPicPr>
          <p:cNvPr id="6" name="Picture 5">
            <a:extLst>
              <a:ext uri="{FF2B5EF4-FFF2-40B4-BE49-F238E27FC236}">
                <a16:creationId xmlns:a16="http://schemas.microsoft.com/office/drawing/2014/main" id="{1F4E90E5-625F-4849-A208-78A24C4DA495}"/>
              </a:ext>
            </a:extLst>
          </p:cNvPr>
          <p:cNvPicPr>
            <a:picLocks noChangeAspect="1"/>
          </p:cNvPicPr>
          <p:nvPr/>
        </p:nvPicPr>
        <p:blipFill>
          <a:blip r:embed="rId2"/>
          <a:stretch>
            <a:fillRect/>
          </a:stretch>
        </p:blipFill>
        <p:spPr>
          <a:xfrm>
            <a:off x="3316779" y="1660733"/>
            <a:ext cx="5252679" cy="5055950"/>
          </a:xfrm>
          <a:prstGeom prst="rect">
            <a:avLst/>
          </a:prstGeom>
        </p:spPr>
      </p:pic>
      <p:sp>
        <p:nvSpPr>
          <p:cNvPr id="7" name="Title 1">
            <a:extLst>
              <a:ext uri="{FF2B5EF4-FFF2-40B4-BE49-F238E27FC236}">
                <a16:creationId xmlns:a16="http://schemas.microsoft.com/office/drawing/2014/main" id="{D701BB71-E712-4574-A775-B16F16D32089}"/>
              </a:ext>
            </a:extLst>
          </p:cNvPr>
          <p:cNvSpPr txBox="1">
            <a:spLocks/>
          </p:cNvSpPr>
          <p:nvPr/>
        </p:nvSpPr>
        <p:spPr>
          <a:xfrm>
            <a:off x="196120" y="933798"/>
            <a:ext cx="11810231" cy="75645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km-KH" sz="2400" b="1" dirty="0">
                <a:latin typeface="Khmer OS Muol" panose="02000500000000020004" pitchFamily="2" charset="0"/>
                <a:cs typeface="Khmer OS Muol" panose="02000500000000020004" pitchFamily="2" charset="0"/>
              </a:rPr>
              <a:t>ដំណើរការនៃការវិភាគទិន្នន័យ </a:t>
            </a:r>
            <a:r>
              <a:rPr lang="en-US" sz="2400" b="1" dirty="0">
                <a:latin typeface="Khmer OS Muol" panose="02000500000000020004" pitchFamily="2" charset="0"/>
                <a:cs typeface="Khmer OS Muol" panose="02000500000000020004" pitchFamily="2" charset="0"/>
              </a:rPr>
              <a:t>Data Analysis</a:t>
            </a:r>
            <a:r>
              <a:rPr lang="km-KH" sz="2400" b="1" dirty="0">
                <a:latin typeface="Khmer OS Muol" panose="02000500000000020004" pitchFamily="2" charset="0"/>
                <a:cs typeface="Khmer OS Muol" panose="02000500000000020004" pitchFamily="2" charset="0"/>
              </a:rPr>
              <a:t> </a:t>
            </a:r>
            <a:r>
              <a:rPr lang="en-US" sz="2400" b="1" dirty="0">
                <a:latin typeface="Khmer OS Muol" panose="02000500000000020004" pitchFamily="2" charset="0"/>
                <a:cs typeface="Khmer OS Muol" panose="02000500000000020004" pitchFamily="2" charset="0"/>
              </a:rPr>
              <a:t>Process</a:t>
            </a:r>
          </a:p>
        </p:txBody>
      </p:sp>
      <p:sp>
        <p:nvSpPr>
          <p:cNvPr id="8" name="Oval 7">
            <a:extLst>
              <a:ext uri="{FF2B5EF4-FFF2-40B4-BE49-F238E27FC236}">
                <a16:creationId xmlns:a16="http://schemas.microsoft.com/office/drawing/2014/main" id="{225A127E-7E73-4C35-AF4B-C6CB5F28C0BF}"/>
              </a:ext>
            </a:extLst>
          </p:cNvPr>
          <p:cNvSpPr/>
          <p:nvPr/>
        </p:nvSpPr>
        <p:spPr>
          <a:xfrm>
            <a:off x="5137265" y="5644343"/>
            <a:ext cx="1654233" cy="881148"/>
          </a:xfrm>
          <a:prstGeom prst="ellipse">
            <a:avLst/>
          </a:prstGeom>
          <a:noFill/>
          <a:ln>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2144340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ការវិភាគទិន្នន័យ </a:t>
            </a:r>
            <a:r>
              <a:rPr lang="en-US" sz="2500" b="1" dirty="0">
                <a:solidFill>
                  <a:srgbClr val="0070C0"/>
                </a:solidFill>
                <a:latin typeface="Khmer OS Muol" panose="02000500000000020004" pitchFamily="2" charset="0"/>
                <a:cs typeface="Khmer OS Muol" panose="02000500000000020004" pitchFamily="2" charset="0"/>
              </a:rPr>
              <a:t>Data Analysis</a:t>
            </a: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101911" y="2336947"/>
            <a:ext cx="11635664" cy="176122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50000"/>
              </a:lnSpc>
              <a:spcBef>
                <a:spcPts val="1200"/>
              </a:spcBef>
              <a:spcAft>
                <a:spcPts val="1800"/>
              </a:spcAft>
            </a:pPr>
            <a:r>
              <a:rPr lang="km-KH" sz="3000" b="1" dirty="0">
                <a:solidFill>
                  <a:schemeClr val="accent4">
                    <a:lumMod val="50000"/>
                  </a:schemeClr>
                </a:solidFill>
                <a:latin typeface="Khmer OS Siemreap" panose="02000500000000020004" pitchFamily="2" charset="0"/>
                <a:cs typeface="Khmer OS Siemreap" panose="02000500000000020004" pitchFamily="2" charset="0"/>
              </a:rPr>
              <a:t>បើតាមបទពិសោធន៍របស់អ្នក តើអ្នកធ្វើយ៉ាងដូចម្ដេចខ្លះដើម្បីវិភាគទិន្នន័យបានត្រឹមត្រូវ លឿន និងច្បាស់លាល់?</a:t>
            </a:r>
            <a:endParaRPr lang="en-US" sz="3000" b="1" dirty="0">
              <a:solidFill>
                <a:schemeClr val="accent4">
                  <a:lumMod val="50000"/>
                </a:schemeClr>
              </a:solidFill>
              <a:latin typeface="Khmer OS Siemreap" panose="02000500000000020004" pitchFamily="2" charset="0"/>
              <a:cs typeface="Khmer OS Siemreap" panose="02000500000000020004" pitchFamily="2" charset="0"/>
            </a:endParaRP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41938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ការវិភាគទិន្នន័យ </a:t>
            </a:r>
            <a:r>
              <a:rPr lang="en-US" sz="2500" b="1" dirty="0">
                <a:solidFill>
                  <a:srgbClr val="0070C0"/>
                </a:solidFill>
                <a:latin typeface="Khmer OS Muol" panose="02000500000000020004" pitchFamily="2" charset="0"/>
                <a:cs typeface="Khmer OS Muol" panose="02000500000000020004" pitchFamily="2" charset="0"/>
              </a:rPr>
              <a:t>Data Analysis</a:t>
            </a: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383159" y="738451"/>
            <a:ext cx="6339858" cy="37987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1200"/>
              </a:spcBef>
              <a:spcAft>
                <a:spcPts val="1800"/>
              </a:spcAft>
            </a:pPr>
            <a:r>
              <a:rPr lang="en-US" sz="1800" b="1" dirty="0">
                <a:solidFill>
                  <a:schemeClr val="accent4">
                    <a:lumMod val="50000"/>
                  </a:schemeClr>
                </a:solidFill>
                <a:latin typeface="Khmer OS Siemreap" panose="02000500000000020004" pitchFamily="2" charset="0"/>
                <a:cs typeface="Khmer OS Siemreap" panose="02000500000000020004" pitchFamily="2" charset="0"/>
              </a:rPr>
              <a:t>Tips for the data analysis</a:t>
            </a:r>
          </a:p>
          <a:p>
            <a:pPr marL="571500" indent="-571500" algn="l">
              <a:lnSpc>
                <a:spcPct val="150000"/>
              </a:lnSpc>
              <a:spcBef>
                <a:spcPts val="1200"/>
              </a:spcBef>
              <a:spcAft>
                <a:spcPts val="1800"/>
              </a:spcAft>
              <a:buFont typeface="Wingdings" panose="05000000000000000000" pitchFamily="2" charset="2"/>
              <a:buChar char="Ø"/>
            </a:pPr>
            <a:r>
              <a:rPr lang="km-KH" sz="1800" dirty="0">
                <a:solidFill>
                  <a:schemeClr val="accent4">
                    <a:lumMod val="50000"/>
                  </a:schemeClr>
                </a:solidFill>
                <a:latin typeface="Khmer OS Siemreap" panose="02000500000000020004" pitchFamily="2" charset="0"/>
                <a:cs typeface="Khmer OS Siemreap" panose="02000500000000020004" pitchFamily="2" charset="0"/>
              </a:rPr>
              <a:t>យល់ពីនិយមន័យនៃសូចនាករនិយមួយៗឲ្យបានច្បាស់ </a:t>
            </a:r>
          </a:p>
          <a:p>
            <a:pPr marL="571500" indent="-571500" algn="l">
              <a:lnSpc>
                <a:spcPct val="150000"/>
              </a:lnSpc>
              <a:spcBef>
                <a:spcPts val="1200"/>
              </a:spcBef>
              <a:spcAft>
                <a:spcPts val="1800"/>
              </a:spcAft>
              <a:buFont typeface="Wingdings" panose="05000000000000000000" pitchFamily="2" charset="2"/>
              <a:buChar char="Ø"/>
            </a:pPr>
            <a:r>
              <a:rPr lang="km-KH" sz="1800" dirty="0">
                <a:solidFill>
                  <a:schemeClr val="accent4">
                    <a:lumMod val="50000"/>
                  </a:schemeClr>
                </a:solidFill>
                <a:latin typeface="Khmer OS Siemreap" panose="02000500000000020004" pitchFamily="2" charset="0"/>
                <a:cs typeface="Khmer OS Siemreap" panose="02000500000000020004" pitchFamily="2" charset="0"/>
              </a:rPr>
              <a:t>ដឹងពីការព័ត៌មានដែលត្រូវញែក (</a:t>
            </a:r>
            <a:r>
              <a:rPr lang="en-US" sz="1800" dirty="0">
                <a:solidFill>
                  <a:schemeClr val="accent4">
                    <a:lumMod val="50000"/>
                  </a:schemeClr>
                </a:solidFill>
                <a:latin typeface="Khmer OS Siemreap" panose="02000500000000020004" pitchFamily="2" charset="0"/>
                <a:cs typeface="Khmer OS Siemreap" panose="02000500000000020004" pitchFamily="2" charset="0"/>
              </a:rPr>
              <a:t>Disaggregation): </a:t>
            </a:r>
            <a:r>
              <a:rPr lang="km-KH" sz="1800" dirty="0">
                <a:solidFill>
                  <a:schemeClr val="accent4">
                    <a:lumMod val="50000"/>
                  </a:schemeClr>
                </a:solidFill>
                <a:latin typeface="Khmer OS Siemreap" panose="02000500000000020004" pitchFamily="2" charset="0"/>
                <a:cs typeface="Khmer OS Siemreap" panose="02000500000000020004" pitchFamily="2" charset="0"/>
              </a:rPr>
              <a:t>ញែកតាមភេទ ក្រុមអាយុ កម្រិតអប់រំ ភូមិសាស្ត្រ ។ល។</a:t>
            </a:r>
          </a:p>
          <a:p>
            <a:pPr marL="571500" indent="-571500" algn="l">
              <a:lnSpc>
                <a:spcPct val="150000"/>
              </a:lnSpc>
              <a:spcBef>
                <a:spcPts val="1200"/>
              </a:spcBef>
              <a:spcAft>
                <a:spcPts val="1800"/>
              </a:spcAft>
              <a:buFont typeface="Wingdings" panose="05000000000000000000" pitchFamily="2" charset="2"/>
              <a:buChar char="Ø"/>
            </a:pPr>
            <a:r>
              <a:rPr lang="km-KH" sz="1800" b="1" dirty="0">
                <a:solidFill>
                  <a:schemeClr val="accent4">
                    <a:lumMod val="50000"/>
                  </a:schemeClr>
                </a:solidFill>
                <a:latin typeface="Khmer OS Siemreap" panose="02000500000000020004" pitchFamily="2" charset="0"/>
                <a:cs typeface="Khmer OS Siemreap" panose="02000500000000020004" pitchFamily="2" charset="0"/>
              </a:rPr>
              <a:t>ត្រូវមានផែនការវិភាគទិន្នន័យឲ្យបានច្បាស់</a:t>
            </a:r>
            <a:r>
              <a:rPr lang="en-US" sz="1800" b="1" dirty="0">
                <a:solidFill>
                  <a:schemeClr val="accent4">
                    <a:lumMod val="50000"/>
                  </a:schemeClr>
                </a:solidFill>
                <a:latin typeface="Khmer OS Siemreap" panose="02000500000000020004" pitchFamily="2" charset="0"/>
                <a:cs typeface="Khmer OS Siemreap" panose="02000500000000020004" pitchFamily="2" charset="0"/>
              </a:rPr>
              <a:t>*</a:t>
            </a:r>
            <a:endParaRPr lang="km-KH" sz="1800" b="1" dirty="0">
              <a:solidFill>
                <a:schemeClr val="accent4">
                  <a:lumMod val="50000"/>
                </a:schemeClr>
              </a:solidFill>
              <a:latin typeface="Khmer OS Siemreap" panose="02000500000000020004" pitchFamily="2" charset="0"/>
              <a:cs typeface="Khmer OS Siemreap" panose="02000500000000020004" pitchFamily="2" charset="0"/>
            </a:endParaRP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pic>
        <p:nvPicPr>
          <p:cNvPr id="6" name="Picture 5">
            <a:extLst>
              <a:ext uri="{FF2B5EF4-FFF2-40B4-BE49-F238E27FC236}">
                <a16:creationId xmlns:a16="http://schemas.microsoft.com/office/drawing/2014/main" id="{08D537F4-E8C4-4F73-B656-944D05D6C207}"/>
              </a:ext>
            </a:extLst>
          </p:cNvPr>
          <p:cNvPicPr>
            <a:picLocks noChangeAspect="1"/>
          </p:cNvPicPr>
          <p:nvPr/>
        </p:nvPicPr>
        <p:blipFill>
          <a:blip r:embed="rId2"/>
          <a:stretch>
            <a:fillRect/>
          </a:stretch>
        </p:blipFill>
        <p:spPr>
          <a:xfrm>
            <a:off x="6723017" y="676104"/>
            <a:ext cx="5468983" cy="3512722"/>
          </a:xfrm>
          <a:prstGeom prst="rect">
            <a:avLst/>
          </a:prstGeom>
        </p:spPr>
      </p:pic>
      <p:sp>
        <p:nvSpPr>
          <p:cNvPr id="3" name="Rectangle 2">
            <a:extLst>
              <a:ext uri="{FF2B5EF4-FFF2-40B4-BE49-F238E27FC236}">
                <a16:creationId xmlns:a16="http://schemas.microsoft.com/office/drawing/2014/main" id="{01FF94BF-F553-4586-9D44-637CBDA9F599}"/>
              </a:ext>
            </a:extLst>
          </p:cNvPr>
          <p:cNvSpPr/>
          <p:nvPr/>
        </p:nvSpPr>
        <p:spPr>
          <a:xfrm>
            <a:off x="383159" y="4537171"/>
            <a:ext cx="11730465" cy="2073645"/>
          </a:xfrm>
          <a:prstGeom prst="rect">
            <a:avLst/>
          </a:prstGeom>
        </p:spPr>
        <p:txBody>
          <a:bodyPr wrap="square">
            <a:spAutoFit/>
          </a:bodyPr>
          <a:lstStyle/>
          <a:p>
            <a:pPr marL="571500" indent="-571500">
              <a:lnSpc>
                <a:spcPct val="150000"/>
              </a:lnSpc>
              <a:spcBef>
                <a:spcPts val="1200"/>
              </a:spcBef>
              <a:spcAft>
                <a:spcPts val="1800"/>
              </a:spcAft>
              <a:buFont typeface="Wingdings" panose="05000000000000000000" pitchFamily="2" charset="2"/>
              <a:buChar char="Ø"/>
            </a:pPr>
            <a:r>
              <a:rPr lang="km-KH" dirty="0">
                <a:solidFill>
                  <a:schemeClr val="accent4">
                    <a:lumMod val="50000"/>
                  </a:schemeClr>
                </a:solidFill>
                <a:latin typeface="Khmer OS Siemreap" panose="02000500000000020004" pitchFamily="2" charset="0"/>
                <a:cs typeface="Khmer OS Siemreap" panose="02000500000000020004" pitchFamily="2" charset="0"/>
              </a:rPr>
              <a:t>ដឹងពីប្រភពព័ត៌មាន ថាត្រូវប្រមូលទិន្នន័យពីណាមក</a:t>
            </a:r>
          </a:p>
          <a:p>
            <a:pPr marL="571500" indent="-571500">
              <a:lnSpc>
                <a:spcPct val="150000"/>
              </a:lnSpc>
              <a:spcBef>
                <a:spcPts val="1200"/>
              </a:spcBef>
              <a:spcAft>
                <a:spcPts val="1800"/>
              </a:spcAft>
              <a:buFont typeface="Wingdings" panose="05000000000000000000" pitchFamily="2" charset="2"/>
              <a:buChar char="Ø"/>
            </a:pPr>
            <a:r>
              <a:rPr lang="km-KH" dirty="0">
                <a:solidFill>
                  <a:schemeClr val="accent4">
                    <a:lumMod val="50000"/>
                  </a:schemeClr>
                </a:solidFill>
                <a:latin typeface="Khmer OS Siemreap" panose="02000500000000020004" pitchFamily="2" charset="0"/>
                <a:cs typeface="Khmer OS Siemreap" panose="02000500000000020004" pitchFamily="2" charset="0"/>
              </a:rPr>
              <a:t>ស្វែងយល់ពីកម្រងសំណួរឲ្យបានច្បាស់ ថាតើឧបករណ៍ណា ត្រូវនឹងសូចនាករអ្វីខ្លះ</a:t>
            </a:r>
            <a:endParaRPr lang="en-US" dirty="0">
              <a:solidFill>
                <a:schemeClr val="accent4">
                  <a:lumMod val="50000"/>
                </a:schemeClr>
              </a:solidFill>
              <a:latin typeface="Khmer OS Siemreap" panose="02000500000000020004" pitchFamily="2" charset="0"/>
              <a:cs typeface="Khmer OS Siemreap" panose="02000500000000020004" pitchFamily="2" charset="0"/>
            </a:endParaRPr>
          </a:p>
          <a:p>
            <a:pPr marL="571500" indent="-571500">
              <a:lnSpc>
                <a:spcPct val="150000"/>
              </a:lnSpc>
              <a:spcBef>
                <a:spcPts val="1200"/>
              </a:spcBef>
              <a:spcAft>
                <a:spcPts val="1800"/>
              </a:spcAft>
              <a:buFont typeface="Wingdings" panose="05000000000000000000" pitchFamily="2" charset="2"/>
              <a:buChar char="Ø"/>
            </a:pPr>
            <a:r>
              <a:rPr lang="km-KH" dirty="0">
                <a:solidFill>
                  <a:schemeClr val="accent4">
                    <a:lumMod val="50000"/>
                  </a:schemeClr>
                </a:solidFill>
                <a:latin typeface="Khmer OS Siemreap" panose="02000500000000020004" pitchFamily="2" charset="0"/>
                <a:cs typeface="Khmer OS Siemreap" panose="02000500000000020004" pitchFamily="2" charset="0"/>
              </a:rPr>
              <a:t>ដឹងពីសំណួរដែលពាក់ព័ន្ធត្រូវវិភាគដើម្បីឆ្លើយតបនឹងសូចនាករដែលត្រូវវិភាគ</a:t>
            </a:r>
          </a:p>
        </p:txBody>
      </p:sp>
    </p:spTree>
    <p:extLst>
      <p:ext uri="{BB962C8B-B14F-4D97-AF65-F5344CB8AC3E}">
        <p14:creationId xmlns:p14="http://schemas.microsoft.com/office/powerpoint/2010/main" val="1999629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2500" b="1" dirty="0">
                <a:solidFill>
                  <a:srgbClr val="0070C0"/>
                </a:solidFill>
                <a:latin typeface="Khmer OS Muol" panose="02000500000000020004" pitchFamily="2" charset="0"/>
                <a:cs typeface="Khmer OS Muol" panose="02000500000000020004" pitchFamily="2" charset="0"/>
              </a:rPr>
              <a:t>ការវិភាគទិន្នន័យ </a:t>
            </a:r>
            <a:r>
              <a:rPr lang="en-US" sz="2500" b="1" dirty="0">
                <a:solidFill>
                  <a:srgbClr val="0070C0"/>
                </a:solidFill>
                <a:latin typeface="Khmer OS Muol" panose="02000500000000020004" pitchFamily="2" charset="0"/>
                <a:cs typeface="Khmer OS Muol" panose="02000500000000020004" pitchFamily="2" charset="0"/>
              </a:rPr>
              <a:t>Data Analysis</a:t>
            </a:r>
            <a:r>
              <a:rPr lang="km-KH" sz="2500" b="1" dirty="0">
                <a:solidFill>
                  <a:srgbClr val="0070C0"/>
                </a:solidFill>
                <a:latin typeface="Khmer OS Muol" panose="02000500000000020004" pitchFamily="2" charset="0"/>
                <a:cs typeface="Khmer OS Muol" panose="02000500000000020004" pitchFamily="2" charset="0"/>
              </a:rPr>
              <a:t>​</a:t>
            </a:r>
            <a:endParaRPr lang="en-US" sz="2500" b="1" dirty="0">
              <a:solidFill>
                <a:srgbClr val="0070C0"/>
              </a:solidFill>
              <a:latin typeface="Khmer OS Muol" panose="02000500000000020004" pitchFamily="2" charset="0"/>
              <a:cs typeface="Khmer OS Muol" panose="02000500000000020004" pitchFamily="2" charset="0"/>
            </a:endParaRP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408096" y="1371599"/>
            <a:ext cx="10974007" cy="4264434"/>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50000"/>
              </a:lnSpc>
              <a:spcBef>
                <a:spcPts val="1200"/>
              </a:spcBef>
              <a:spcAft>
                <a:spcPts val="1800"/>
              </a:spcAft>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សំណួរបំផុសគំនិត </a:t>
            </a:r>
            <a:r>
              <a:rPr lang="en-US" sz="3200" b="1" dirty="0">
                <a:solidFill>
                  <a:schemeClr val="accent4">
                    <a:lumMod val="50000"/>
                  </a:schemeClr>
                </a:solidFill>
                <a:latin typeface="Khmer OS Siemreap" panose="02000500000000020004" pitchFamily="2" charset="0"/>
                <a:cs typeface="Khmer OS Siemreap" panose="02000500000000020004" pitchFamily="2" charset="0"/>
              </a:rPr>
              <a:t>Brainstorming </a:t>
            </a:r>
          </a:p>
          <a:p>
            <a:pPr marL="457200" indent="-457200">
              <a:lnSpc>
                <a:spcPct val="150000"/>
              </a:lnSpc>
              <a:spcBef>
                <a:spcPts val="1200"/>
              </a:spcBef>
              <a:spcAft>
                <a:spcPts val="1800"/>
              </a:spcAft>
              <a:buFont typeface="+mj-lt"/>
              <a:buAutoNum type="arabicPeriod"/>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តើបងប្អូនណាខ្លះធ្លាប់វិភាគទិន្នន័យ? </a:t>
            </a:r>
          </a:p>
          <a:p>
            <a:pPr marL="457200" indent="-457200">
              <a:lnSpc>
                <a:spcPct val="150000"/>
              </a:lnSpc>
              <a:spcBef>
                <a:spcPts val="1200"/>
              </a:spcBef>
              <a:spcAft>
                <a:spcPts val="1800"/>
              </a:spcAft>
              <a:buFont typeface="+mj-lt"/>
              <a:buAutoNum type="arabicPeriod"/>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តើបងប្អូនណាខ្លះធ្លាប់រៀបចំផែនការវិភាគទិន្នន័យ?</a:t>
            </a:r>
          </a:p>
          <a:p>
            <a:pPr marL="457200" indent="-457200">
              <a:lnSpc>
                <a:spcPct val="150000"/>
              </a:lnSpc>
              <a:spcBef>
                <a:spcPts val="1200"/>
              </a:spcBef>
              <a:spcAft>
                <a:spcPts val="1800"/>
              </a:spcAft>
              <a:buFont typeface="+mj-lt"/>
              <a:buAutoNum type="arabicPeriod"/>
            </a:pPr>
            <a:r>
              <a:rPr lang="km-KH" sz="3200" b="1" dirty="0">
                <a:solidFill>
                  <a:schemeClr val="accent4">
                    <a:lumMod val="50000"/>
                  </a:schemeClr>
                </a:solidFill>
                <a:latin typeface="Khmer OS Siemreap" panose="02000500000000020004" pitchFamily="2" charset="0"/>
                <a:cs typeface="Khmer OS Siemreap" panose="02000500000000020004" pitchFamily="2" charset="0"/>
              </a:rPr>
              <a:t>តើផែនការវិភាគទិន្នន័យនោះមានព័ត៌មានសំខាន់ៗអ្វីខ្លះ</a:t>
            </a:r>
            <a:r>
              <a:rPr lang="en-US" sz="3200" b="1" dirty="0">
                <a:solidFill>
                  <a:schemeClr val="accent4">
                    <a:lumMod val="50000"/>
                  </a:schemeClr>
                </a:solidFill>
                <a:latin typeface="Khmer OS Siemreap" panose="02000500000000020004" pitchFamily="2" charset="0"/>
                <a:cs typeface="Khmer OS Siemreap" panose="02000500000000020004" pitchFamily="2" charset="0"/>
              </a:rPr>
              <a:t> </a:t>
            </a:r>
            <a:r>
              <a:rPr lang="km-KH" sz="3200" b="1" dirty="0">
                <a:solidFill>
                  <a:schemeClr val="accent4">
                    <a:lumMod val="50000"/>
                  </a:schemeClr>
                </a:solidFill>
                <a:latin typeface="Khmer OS Siemreap" panose="02000500000000020004" pitchFamily="2" charset="0"/>
                <a:cs typeface="Khmer OS Siemreap" panose="02000500000000020004" pitchFamily="2" charset="0"/>
              </a:rPr>
              <a:t>ដែលគួរត្រូវបានរំលេចក្នុងទម្រង់ផែនការវិភាគទិន្នន័យ?</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31587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3200" b="1" dirty="0">
                <a:solidFill>
                  <a:srgbClr val="0070C0"/>
                </a:solidFill>
                <a:latin typeface="Khmer OS Muol" panose="02000500000000020004" pitchFamily="2" charset="0"/>
                <a:cs typeface="Khmer OS Muol" panose="02000500000000020004" pitchFamily="2" charset="0"/>
              </a:rPr>
              <a:t>ការវិភាគទិន្នន័យ </a:t>
            </a:r>
            <a:r>
              <a:rPr lang="en-US" sz="3200" b="1" dirty="0">
                <a:solidFill>
                  <a:srgbClr val="0070C0"/>
                </a:solidFill>
                <a:latin typeface="Khmer OS Muol" panose="02000500000000020004" pitchFamily="2" charset="0"/>
                <a:cs typeface="Khmer OS Muol" panose="02000500000000020004" pitchFamily="2" charset="0"/>
              </a:rPr>
              <a:t>Data Analysis</a:t>
            </a:r>
            <a:r>
              <a:rPr lang="km-KH" sz="3200" b="1" dirty="0">
                <a:solidFill>
                  <a:srgbClr val="0070C0"/>
                </a:solidFill>
                <a:latin typeface="Khmer OS Muol" panose="02000500000000020004" pitchFamily="2" charset="0"/>
                <a:cs typeface="Khmer OS Muol" panose="02000500000000020004" pitchFamily="2" charset="0"/>
              </a:rPr>
              <a:t>​</a:t>
            </a:r>
            <a:endParaRPr lang="en-US" sz="3200" b="1" dirty="0">
              <a:solidFill>
                <a:srgbClr val="0070C0"/>
              </a:solidFill>
              <a:latin typeface="Khmer OS Muol" panose="02000500000000020004" pitchFamily="2" charset="0"/>
              <a:cs typeface="Khmer OS Muol" panose="02000500000000020004" pitchFamily="2" charset="0"/>
            </a:endParaRP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252524" y="651156"/>
            <a:ext cx="6827546" cy="371183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600"/>
              </a:spcBef>
              <a:spcAft>
                <a:spcPts val="1200"/>
              </a:spcAft>
            </a:pPr>
            <a:r>
              <a:rPr lang="en-US" sz="1800" b="1" dirty="0">
                <a:latin typeface="Khmer OS Siemreap" panose="02000500000000020004" pitchFamily="2" charset="0"/>
                <a:cs typeface="Khmer OS Siemreap" panose="02000500000000020004" pitchFamily="2" charset="0"/>
              </a:rPr>
              <a:t>Components of Datana Analysis Plan Template</a:t>
            </a:r>
          </a:p>
          <a:p>
            <a:pPr marL="571500" indent="-571500" algn="l">
              <a:lnSpc>
                <a:spcPct val="150000"/>
              </a:lnSpc>
              <a:spcBef>
                <a:spcPts val="600"/>
              </a:spcBef>
              <a:spcAft>
                <a:spcPts val="1200"/>
              </a:spcAft>
              <a:buFont typeface="Wingdings" panose="05000000000000000000" pitchFamily="2" charset="2"/>
              <a:buChar char="Ø"/>
            </a:pPr>
            <a:r>
              <a:rPr lang="km-KH" sz="1800" dirty="0">
                <a:solidFill>
                  <a:schemeClr val="accent4">
                    <a:lumMod val="50000"/>
                  </a:schemeClr>
                </a:solidFill>
                <a:latin typeface="Khmer OS Siemreap" panose="02000500000000020004" pitchFamily="2" charset="0"/>
                <a:cs typeface="Khmer OS Siemreap" panose="02000500000000020004" pitchFamily="2" charset="0"/>
              </a:rPr>
              <a:t>លទ្ធផលគម្រោង</a:t>
            </a:r>
            <a:r>
              <a:rPr lang="en-US" sz="1800" dirty="0">
                <a:solidFill>
                  <a:schemeClr val="accent4">
                    <a:lumMod val="50000"/>
                  </a:schemeClr>
                </a:solidFill>
                <a:latin typeface="Khmer OS Siemreap" panose="02000500000000020004" pitchFamily="2" charset="0"/>
                <a:cs typeface="Khmer OS Siemreap" panose="02000500000000020004" pitchFamily="2" charset="0"/>
              </a:rPr>
              <a:t> Project results</a:t>
            </a:r>
            <a:endParaRPr lang="km-KH" sz="1800" dirty="0">
              <a:solidFill>
                <a:schemeClr val="accent4">
                  <a:lumMod val="50000"/>
                </a:schemeClr>
              </a:solidFill>
              <a:latin typeface="Khmer OS Siemreap" panose="02000500000000020004" pitchFamily="2" charset="0"/>
              <a:cs typeface="Khmer OS Siemreap" panose="02000500000000020004" pitchFamily="2" charset="0"/>
            </a:endParaRPr>
          </a:p>
          <a:p>
            <a:pPr marL="571500" indent="-571500" algn="l">
              <a:lnSpc>
                <a:spcPct val="150000"/>
              </a:lnSpc>
              <a:spcBef>
                <a:spcPts val="600"/>
              </a:spcBef>
              <a:spcAft>
                <a:spcPts val="1200"/>
              </a:spcAft>
              <a:buFont typeface="Wingdings" panose="05000000000000000000" pitchFamily="2" charset="2"/>
              <a:buChar char="Ø"/>
            </a:pPr>
            <a:r>
              <a:rPr lang="km-KH" sz="1800" dirty="0">
                <a:solidFill>
                  <a:schemeClr val="accent4">
                    <a:lumMod val="50000"/>
                  </a:schemeClr>
                </a:solidFill>
                <a:latin typeface="Khmer OS Siemreap" panose="02000500000000020004" pitchFamily="2" charset="0"/>
                <a:cs typeface="Khmer OS Siemreap" panose="02000500000000020004" pitchFamily="2" charset="0"/>
              </a:rPr>
              <a:t>សូចនាករ</a:t>
            </a:r>
            <a:r>
              <a:rPr lang="en-US" sz="1800" dirty="0">
                <a:solidFill>
                  <a:schemeClr val="accent4">
                    <a:lumMod val="50000"/>
                  </a:schemeClr>
                </a:solidFill>
                <a:latin typeface="Khmer OS Siemreap" panose="02000500000000020004" pitchFamily="2" charset="0"/>
                <a:cs typeface="Khmer OS Siemreap" panose="02000500000000020004" pitchFamily="2" charset="0"/>
              </a:rPr>
              <a:t> Indicator</a:t>
            </a:r>
            <a:endParaRPr lang="km-KH" sz="1800" dirty="0">
              <a:solidFill>
                <a:schemeClr val="accent4">
                  <a:lumMod val="50000"/>
                </a:schemeClr>
              </a:solidFill>
              <a:latin typeface="Khmer OS Siemreap" panose="02000500000000020004" pitchFamily="2" charset="0"/>
              <a:cs typeface="Khmer OS Siemreap" panose="02000500000000020004" pitchFamily="2" charset="0"/>
            </a:endParaRPr>
          </a:p>
          <a:p>
            <a:pPr marL="571500" indent="-571500" algn="l">
              <a:lnSpc>
                <a:spcPct val="150000"/>
              </a:lnSpc>
              <a:spcBef>
                <a:spcPts val="600"/>
              </a:spcBef>
              <a:spcAft>
                <a:spcPts val="1200"/>
              </a:spcAft>
              <a:buFont typeface="Wingdings" panose="05000000000000000000" pitchFamily="2" charset="2"/>
              <a:buChar char="Ø"/>
            </a:pPr>
            <a:r>
              <a:rPr lang="km-KH" sz="1800" dirty="0">
                <a:solidFill>
                  <a:schemeClr val="accent4">
                    <a:lumMod val="50000"/>
                  </a:schemeClr>
                </a:solidFill>
                <a:latin typeface="Khmer OS Siemreap" panose="02000500000000020004" pitchFamily="2" charset="0"/>
                <a:cs typeface="Khmer OS Siemreap" panose="02000500000000020004" pitchFamily="2" charset="0"/>
              </a:rPr>
              <a:t>និយមន័យនៃសូចនាករ</a:t>
            </a:r>
            <a:r>
              <a:rPr lang="en-US" sz="1800" dirty="0">
                <a:solidFill>
                  <a:schemeClr val="accent4">
                    <a:lumMod val="50000"/>
                  </a:schemeClr>
                </a:solidFill>
                <a:latin typeface="Khmer OS Siemreap" panose="02000500000000020004" pitchFamily="2" charset="0"/>
                <a:cs typeface="Khmer OS Siemreap" panose="02000500000000020004" pitchFamily="2" charset="0"/>
              </a:rPr>
              <a:t> </a:t>
            </a:r>
            <a:r>
              <a:rPr lang="km-KH" sz="1800" dirty="0">
                <a:solidFill>
                  <a:schemeClr val="accent4">
                    <a:lumMod val="50000"/>
                  </a:schemeClr>
                </a:solidFill>
                <a:latin typeface="Khmer OS Siemreap" panose="02000500000000020004" pitchFamily="2" charset="0"/>
                <a:cs typeface="Khmer OS Siemreap" panose="02000500000000020004" pitchFamily="2" charset="0"/>
              </a:rPr>
              <a:t>និងភាពជាក់លាក់</a:t>
            </a:r>
            <a:r>
              <a:rPr lang="en-US" sz="1800" dirty="0">
                <a:solidFill>
                  <a:schemeClr val="accent4">
                    <a:lumMod val="50000"/>
                  </a:schemeClr>
                </a:solidFill>
                <a:latin typeface="Khmer OS Siemreap" panose="02000500000000020004" pitchFamily="2" charset="0"/>
                <a:cs typeface="Khmer OS Siemreap" panose="02000500000000020004" pitchFamily="2" charset="0"/>
              </a:rPr>
              <a:t> Definition and specification</a:t>
            </a:r>
            <a:endParaRPr lang="km-KH" sz="1800" dirty="0">
              <a:solidFill>
                <a:schemeClr val="accent4">
                  <a:lumMod val="50000"/>
                </a:schemeClr>
              </a:solidFill>
              <a:latin typeface="Khmer OS Siemreap" panose="02000500000000020004" pitchFamily="2" charset="0"/>
              <a:cs typeface="Khmer OS Siemreap" panose="02000500000000020004" pitchFamily="2" charset="0"/>
            </a:endParaRPr>
          </a:p>
          <a:p>
            <a:pPr marL="571500" indent="-571500" algn="l">
              <a:lnSpc>
                <a:spcPct val="150000"/>
              </a:lnSpc>
              <a:spcBef>
                <a:spcPts val="600"/>
              </a:spcBef>
              <a:spcAft>
                <a:spcPts val="1200"/>
              </a:spcAft>
              <a:buFont typeface="Wingdings" panose="05000000000000000000" pitchFamily="2" charset="2"/>
              <a:buChar char="Ø"/>
            </a:pPr>
            <a:r>
              <a:rPr lang="km-KH" sz="1800" dirty="0">
                <a:solidFill>
                  <a:schemeClr val="accent4">
                    <a:lumMod val="50000"/>
                  </a:schemeClr>
                </a:solidFill>
                <a:latin typeface="Khmer OS Siemreap" panose="02000500000000020004" pitchFamily="2" charset="0"/>
                <a:cs typeface="Khmer OS Siemreap" panose="02000500000000020004" pitchFamily="2" charset="0"/>
              </a:rPr>
              <a:t>ឧបករណ៍ប្រមូលព័ត៌មាន </a:t>
            </a:r>
            <a:r>
              <a:rPr lang="en-US" sz="1800" dirty="0">
                <a:solidFill>
                  <a:schemeClr val="accent4">
                    <a:lumMod val="50000"/>
                  </a:schemeClr>
                </a:solidFill>
                <a:latin typeface="Khmer OS Siemreap" panose="02000500000000020004" pitchFamily="2" charset="0"/>
                <a:cs typeface="Khmer OS Siemreap" panose="02000500000000020004" pitchFamily="2" charset="0"/>
              </a:rPr>
              <a:t>Data collection tools</a:t>
            </a:r>
            <a:endParaRPr lang="km-KH" sz="1800" dirty="0">
              <a:solidFill>
                <a:schemeClr val="accent4">
                  <a:lumMod val="50000"/>
                </a:schemeClr>
              </a:solidFill>
              <a:latin typeface="Khmer OS Siemreap" panose="02000500000000020004" pitchFamily="2" charset="0"/>
              <a:cs typeface="Khmer OS Siemreap" panose="02000500000000020004" pitchFamily="2" charset="0"/>
            </a:endParaRP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pic>
        <p:nvPicPr>
          <p:cNvPr id="6" name="Picture 5">
            <a:extLst>
              <a:ext uri="{FF2B5EF4-FFF2-40B4-BE49-F238E27FC236}">
                <a16:creationId xmlns:a16="http://schemas.microsoft.com/office/drawing/2014/main" id="{0D0DE161-8503-4B82-847F-856C37268073}"/>
              </a:ext>
            </a:extLst>
          </p:cNvPr>
          <p:cNvPicPr>
            <a:picLocks noChangeAspect="1"/>
          </p:cNvPicPr>
          <p:nvPr/>
        </p:nvPicPr>
        <p:blipFill>
          <a:blip r:embed="rId2"/>
          <a:stretch>
            <a:fillRect/>
          </a:stretch>
        </p:blipFill>
        <p:spPr>
          <a:xfrm>
            <a:off x="6374674" y="676104"/>
            <a:ext cx="5817326" cy="3608513"/>
          </a:xfrm>
          <a:prstGeom prst="rect">
            <a:avLst/>
          </a:prstGeom>
        </p:spPr>
      </p:pic>
      <p:sp>
        <p:nvSpPr>
          <p:cNvPr id="3" name="Rectangle 2">
            <a:extLst>
              <a:ext uri="{FF2B5EF4-FFF2-40B4-BE49-F238E27FC236}">
                <a16:creationId xmlns:a16="http://schemas.microsoft.com/office/drawing/2014/main" id="{967B5B37-AF43-4449-BDE1-ACCB284B697B}"/>
              </a:ext>
            </a:extLst>
          </p:cNvPr>
          <p:cNvSpPr/>
          <p:nvPr/>
        </p:nvSpPr>
        <p:spPr>
          <a:xfrm>
            <a:off x="278673" y="4290298"/>
            <a:ext cx="11810231" cy="1765868"/>
          </a:xfrm>
          <a:prstGeom prst="rect">
            <a:avLst/>
          </a:prstGeom>
        </p:spPr>
        <p:txBody>
          <a:bodyPr wrap="square">
            <a:spAutoFit/>
          </a:bodyPr>
          <a:lstStyle/>
          <a:p>
            <a:pPr marL="571500" indent="-571500">
              <a:lnSpc>
                <a:spcPct val="150000"/>
              </a:lnSpc>
              <a:spcBef>
                <a:spcPts val="600"/>
              </a:spcBef>
              <a:spcAft>
                <a:spcPts val="1200"/>
              </a:spcAft>
              <a:buFont typeface="Wingdings" panose="05000000000000000000" pitchFamily="2" charset="2"/>
              <a:buChar char="Ø"/>
            </a:pPr>
            <a:r>
              <a:rPr lang="km-KH" dirty="0">
                <a:solidFill>
                  <a:schemeClr val="accent4">
                    <a:lumMod val="50000"/>
                  </a:schemeClr>
                </a:solidFill>
                <a:latin typeface="Khmer OS Siemreap" panose="02000500000000020004" pitchFamily="2" charset="0"/>
                <a:cs typeface="Khmer OS Siemreap" panose="02000500000000020004" pitchFamily="2" charset="0"/>
              </a:rPr>
              <a:t>សំណួរពាក់ព័ន្ធ ដែលត្រូវយកមកវិភាគសម្រាប់សូចនាករនិមួយៗ</a:t>
            </a:r>
            <a:r>
              <a:rPr lang="en-US" dirty="0">
                <a:solidFill>
                  <a:schemeClr val="accent4">
                    <a:lumMod val="50000"/>
                  </a:schemeClr>
                </a:solidFill>
                <a:latin typeface="Khmer OS Siemreap" panose="02000500000000020004" pitchFamily="2" charset="0"/>
                <a:cs typeface="Khmer OS Siemreap" panose="02000500000000020004" pitchFamily="2" charset="0"/>
              </a:rPr>
              <a:t> Related Questions From The Tool </a:t>
            </a:r>
            <a:endParaRPr lang="km-KH" dirty="0">
              <a:solidFill>
                <a:schemeClr val="accent4">
                  <a:lumMod val="50000"/>
                </a:schemeClr>
              </a:solidFill>
              <a:latin typeface="Khmer OS Siemreap" panose="02000500000000020004" pitchFamily="2" charset="0"/>
              <a:cs typeface="Khmer OS Siemreap" panose="02000500000000020004" pitchFamily="2" charset="0"/>
            </a:endParaRPr>
          </a:p>
          <a:p>
            <a:pPr marL="571500" indent="-571500">
              <a:lnSpc>
                <a:spcPct val="150000"/>
              </a:lnSpc>
              <a:spcBef>
                <a:spcPts val="600"/>
              </a:spcBef>
              <a:spcAft>
                <a:spcPts val="1200"/>
              </a:spcAft>
              <a:buFont typeface="Wingdings" panose="05000000000000000000" pitchFamily="2" charset="2"/>
              <a:buChar char="Ø"/>
            </a:pPr>
            <a:r>
              <a:rPr lang="km-KH" dirty="0">
                <a:solidFill>
                  <a:schemeClr val="accent4">
                    <a:lumMod val="50000"/>
                  </a:schemeClr>
                </a:solidFill>
                <a:latin typeface="Khmer OS Siemreap" panose="02000500000000020004" pitchFamily="2" charset="0"/>
                <a:cs typeface="Khmer OS Siemreap" panose="02000500000000020004" pitchFamily="2" charset="0"/>
              </a:rPr>
              <a:t>ព័ត៌មានដែលតម្រូវឲ្យបំបែក (</a:t>
            </a:r>
            <a:r>
              <a:rPr lang="en-US" dirty="0">
                <a:solidFill>
                  <a:schemeClr val="accent4">
                    <a:lumMod val="50000"/>
                  </a:schemeClr>
                </a:solidFill>
                <a:latin typeface="Khmer OS Siemreap" panose="02000500000000020004" pitchFamily="2" charset="0"/>
                <a:cs typeface="Khmer OS Siemreap" panose="02000500000000020004" pitchFamily="2" charset="0"/>
              </a:rPr>
              <a:t>Disaggregation)</a:t>
            </a:r>
          </a:p>
          <a:p>
            <a:pPr marL="571500" indent="-571500">
              <a:lnSpc>
                <a:spcPct val="150000"/>
              </a:lnSpc>
              <a:spcBef>
                <a:spcPts val="600"/>
              </a:spcBef>
              <a:spcAft>
                <a:spcPts val="1200"/>
              </a:spcAft>
              <a:buFont typeface="Wingdings" panose="05000000000000000000" pitchFamily="2" charset="2"/>
              <a:buChar char="Ø"/>
            </a:pPr>
            <a:r>
              <a:rPr lang="km-KH" dirty="0">
                <a:solidFill>
                  <a:schemeClr val="accent4">
                    <a:lumMod val="50000"/>
                  </a:schemeClr>
                </a:solidFill>
                <a:latin typeface="Khmer OS Siemreap" panose="02000500000000020004" pitchFamily="2" charset="0"/>
                <a:cs typeface="Khmer OS Siemreap" panose="02000500000000020004" pitchFamily="2" charset="0"/>
              </a:rPr>
              <a:t>កម្មវិធីដែលត្រូវប្រើដើម្បីវិភាគទិន្នន័យ</a:t>
            </a:r>
            <a:r>
              <a:rPr lang="en-US" dirty="0">
                <a:solidFill>
                  <a:schemeClr val="accent4">
                    <a:lumMod val="50000"/>
                  </a:schemeClr>
                </a:solidFill>
                <a:latin typeface="Khmer OS Siemreap" panose="02000500000000020004" pitchFamily="2" charset="0"/>
                <a:cs typeface="Khmer OS Siemreap" panose="02000500000000020004" pitchFamily="2" charset="0"/>
              </a:rPr>
              <a:t> Proposed Program for Data Analysis</a:t>
            </a:r>
          </a:p>
        </p:txBody>
      </p:sp>
    </p:spTree>
    <p:extLst>
      <p:ext uri="{BB962C8B-B14F-4D97-AF65-F5344CB8AC3E}">
        <p14:creationId xmlns:p14="http://schemas.microsoft.com/office/powerpoint/2010/main" val="41431829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3200" b="1" dirty="0">
                <a:solidFill>
                  <a:srgbClr val="0070C0"/>
                </a:solidFill>
                <a:latin typeface="Khmer OS Muol" panose="02000500000000020004" pitchFamily="2" charset="0"/>
                <a:cs typeface="Khmer OS Muol" panose="02000500000000020004" pitchFamily="2" charset="0"/>
              </a:rPr>
              <a:t>ការវិភាគទិន្នន័យ </a:t>
            </a:r>
            <a:r>
              <a:rPr lang="en-US" sz="3200" b="1" dirty="0">
                <a:solidFill>
                  <a:srgbClr val="0070C0"/>
                </a:solidFill>
                <a:latin typeface="Khmer OS Muol" panose="02000500000000020004" pitchFamily="2" charset="0"/>
                <a:cs typeface="Khmer OS Muol" panose="02000500000000020004" pitchFamily="2" charset="0"/>
              </a:rPr>
              <a:t>Data Analysis</a:t>
            </a:r>
            <a:r>
              <a:rPr lang="km-KH" sz="3200" b="1" dirty="0">
                <a:solidFill>
                  <a:srgbClr val="0070C0"/>
                </a:solidFill>
                <a:latin typeface="Khmer OS Muol" panose="02000500000000020004" pitchFamily="2" charset="0"/>
                <a:cs typeface="Khmer OS Muol" panose="02000500000000020004" pitchFamily="2" charset="0"/>
              </a:rPr>
              <a:t>​</a:t>
            </a:r>
            <a:endParaRPr lang="en-US" sz="3200" b="1" dirty="0">
              <a:solidFill>
                <a:srgbClr val="0070C0"/>
              </a:solidFill>
              <a:latin typeface="Khmer OS Muol" panose="02000500000000020004" pitchFamily="2" charset="0"/>
              <a:cs typeface="Khmer OS Muol" panose="02000500000000020004" pitchFamily="2" charset="0"/>
            </a:endParaRP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pic>
        <p:nvPicPr>
          <p:cNvPr id="6" name="Picture 5">
            <a:extLst>
              <a:ext uri="{FF2B5EF4-FFF2-40B4-BE49-F238E27FC236}">
                <a16:creationId xmlns:a16="http://schemas.microsoft.com/office/drawing/2014/main" id="{AEA41557-6E53-4DFA-B73B-62223C96AC2C}"/>
              </a:ext>
            </a:extLst>
          </p:cNvPr>
          <p:cNvPicPr>
            <a:picLocks noChangeAspect="1"/>
          </p:cNvPicPr>
          <p:nvPr/>
        </p:nvPicPr>
        <p:blipFill>
          <a:blip r:embed="rId2"/>
          <a:stretch>
            <a:fillRect/>
          </a:stretch>
        </p:blipFill>
        <p:spPr>
          <a:xfrm>
            <a:off x="198883" y="1855364"/>
            <a:ext cx="11810231" cy="4558069"/>
          </a:xfrm>
          <a:prstGeom prst="rect">
            <a:avLst/>
          </a:prstGeom>
        </p:spPr>
      </p:pic>
      <p:sp>
        <p:nvSpPr>
          <p:cNvPr id="7" name="Rectangle 6">
            <a:extLst>
              <a:ext uri="{FF2B5EF4-FFF2-40B4-BE49-F238E27FC236}">
                <a16:creationId xmlns:a16="http://schemas.microsoft.com/office/drawing/2014/main" id="{1950CFC3-7F17-4FA8-BA80-1071A25CF00F}"/>
              </a:ext>
            </a:extLst>
          </p:cNvPr>
          <p:cNvSpPr/>
          <p:nvPr/>
        </p:nvSpPr>
        <p:spPr>
          <a:xfrm>
            <a:off x="198883" y="898393"/>
            <a:ext cx="4777270" cy="515526"/>
          </a:xfrm>
          <a:prstGeom prst="rect">
            <a:avLst/>
          </a:prstGeom>
        </p:spPr>
        <p:txBody>
          <a:bodyPr wrap="none">
            <a:spAutoFit/>
          </a:bodyPr>
          <a:lstStyle/>
          <a:p>
            <a:pPr>
              <a:lnSpc>
                <a:spcPct val="150000"/>
              </a:lnSpc>
              <a:spcBef>
                <a:spcPts val="600"/>
              </a:spcBef>
              <a:spcAft>
                <a:spcPts val="1200"/>
              </a:spcAft>
            </a:pPr>
            <a:r>
              <a:rPr lang="en-US" sz="2000" b="1" dirty="0">
                <a:latin typeface="Khmer OS Siemreap" panose="02000500000000020004" pitchFamily="2" charset="0"/>
                <a:cs typeface="Khmer OS Siemreap" panose="02000500000000020004" pitchFamily="2" charset="0"/>
              </a:rPr>
              <a:t>Sample of Datana Analysis Plan Template</a:t>
            </a:r>
          </a:p>
        </p:txBody>
      </p:sp>
    </p:spTree>
    <p:extLst>
      <p:ext uri="{BB962C8B-B14F-4D97-AF65-F5344CB8AC3E}">
        <p14:creationId xmlns:p14="http://schemas.microsoft.com/office/powerpoint/2010/main" val="11736066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3200" b="1" dirty="0">
                <a:solidFill>
                  <a:srgbClr val="0070C0"/>
                </a:solidFill>
                <a:latin typeface="Khmer OS Muol" panose="02000500000000020004" pitchFamily="2" charset="0"/>
                <a:cs typeface="Khmer OS Muol" panose="02000500000000020004" pitchFamily="2" charset="0"/>
              </a:rPr>
              <a:t>ការវិភាគទិន្នន័យ </a:t>
            </a:r>
            <a:r>
              <a:rPr lang="en-US" sz="3200" b="1" dirty="0">
                <a:solidFill>
                  <a:srgbClr val="0070C0"/>
                </a:solidFill>
                <a:latin typeface="Khmer OS Muol" panose="02000500000000020004" pitchFamily="2" charset="0"/>
                <a:cs typeface="Khmer OS Muol" panose="02000500000000020004" pitchFamily="2" charset="0"/>
              </a:rPr>
              <a:t>Data Analysis</a:t>
            </a:r>
            <a:r>
              <a:rPr lang="km-KH" sz="3200" b="1" dirty="0">
                <a:solidFill>
                  <a:srgbClr val="0070C0"/>
                </a:solidFill>
                <a:latin typeface="Khmer OS Muol" panose="02000500000000020004" pitchFamily="2" charset="0"/>
                <a:cs typeface="Khmer OS Muol" panose="02000500000000020004" pitchFamily="2" charset="0"/>
              </a:rPr>
              <a:t>​</a:t>
            </a:r>
            <a:endParaRPr lang="en-US" sz="3200" b="1" dirty="0">
              <a:solidFill>
                <a:srgbClr val="0070C0"/>
              </a:solidFill>
              <a:latin typeface="Khmer OS Muol" panose="02000500000000020004" pitchFamily="2" charset="0"/>
              <a:cs typeface="Khmer OS Muol" panose="02000500000000020004" pitchFamily="2" charset="0"/>
            </a:endParaRP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1859357" y="773079"/>
            <a:ext cx="8212208" cy="5985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600"/>
              </a:spcBef>
              <a:spcAft>
                <a:spcPts val="1200"/>
              </a:spcAft>
            </a:pPr>
            <a:r>
              <a:rPr lang="km-KH" sz="2200" b="1" dirty="0">
                <a:latin typeface="Khmer OS Siemreap" panose="02000500000000020004" pitchFamily="2" charset="0"/>
                <a:cs typeface="Khmer OS Siemreap" panose="02000500000000020004" pitchFamily="2" charset="0"/>
              </a:rPr>
              <a:t>ការបង្ហាញពីការវិភាគទិន្នន័យជាក់ស្ដែង </a:t>
            </a:r>
            <a:r>
              <a:rPr lang="en-US" sz="2200" b="1" dirty="0">
                <a:latin typeface="Khmer OS Siemreap" panose="02000500000000020004" pitchFamily="2" charset="0"/>
                <a:cs typeface="Khmer OS Siemreap" panose="02000500000000020004" pitchFamily="2" charset="0"/>
              </a:rPr>
              <a:t>Demonstration of data analysis </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sp>
        <p:nvSpPr>
          <p:cNvPr id="6" name="Subtitle 2">
            <a:extLst>
              <a:ext uri="{FF2B5EF4-FFF2-40B4-BE49-F238E27FC236}">
                <a16:creationId xmlns:a16="http://schemas.microsoft.com/office/drawing/2014/main" id="{2C7BF778-7B0C-41CA-A3BE-2DC02CF14939}"/>
              </a:ext>
            </a:extLst>
          </p:cNvPr>
          <p:cNvSpPr txBox="1">
            <a:spLocks/>
          </p:cNvSpPr>
          <p:nvPr/>
        </p:nvSpPr>
        <p:spPr>
          <a:xfrm>
            <a:off x="201662" y="1622164"/>
            <a:ext cx="5467618" cy="5985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600"/>
              </a:spcBef>
              <a:spcAft>
                <a:spcPts val="1200"/>
              </a:spcAft>
            </a:pPr>
            <a:r>
              <a:rPr lang="en-US" sz="2800" b="1" dirty="0">
                <a:solidFill>
                  <a:schemeClr val="accent2">
                    <a:lumMod val="50000"/>
                  </a:schemeClr>
                </a:solidFill>
                <a:latin typeface="Khmer OS Siemreap" panose="02000500000000020004" pitchFamily="2" charset="0"/>
                <a:cs typeface="Khmer OS Siemreap" panose="02000500000000020004" pitchFamily="2" charset="0"/>
              </a:rPr>
              <a:t>Univariate Analysis</a:t>
            </a:r>
          </a:p>
          <a:p>
            <a:pPr marL="457200" indent="-457200" algn="l">
              <a:lnSpc>
                <a:spcPct val="150000"/>
              </a:lnSpc>
              <a:spcBef>
                <a:spcPts val="600"/>
              </a:spcBef>
              <a:spcAft>
                <a:spcPts val="12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Province</a:t>
            </a:r>
          </a:p>
          <a:p>
            <a:pPr marL="457200" indent="-457200" algn="l">
              <a:lnSpc>
                <a:spcPct val="150000"/>
              </a:lnSpc>
              <a:spcBef>
                <a:spcPts val="600"/>
              </a:spcBef>
              <a:spcAft>
                <a:spcPts val="12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Q44</a:t>
            </a:r>
          </a:p>
          <a:p>
            <a:pPr marL="457200" indent="-457200" algn="l">
              <a:lnSpc>
                <a:spcPct val="150000"/>
              </a:lnSpc>
              <a:spcBef>
                <a:spcPts val="600"/>
              </a:spcBef>
              <a:spcAft>
                <a:spcPts val="12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Q45</a:t>
            </a:r>
          </a:p>
          <a:p>
            <a:pPr marL="457200" indent="-457200" algn="l">
              <a:lnSpc>
                <a:spcPct val="150000"/>
              </a:lnSpc>
              <a:spcBef>
                <a:spcPts val="600"/>
              </a:spcBef>
              <a:spcAft>
                <a:spcPts val="12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Q46</a:t>
            </a:r>
          </a:p>
          <a:p>
            <a:pPr marL="457200" indent="-457200" algn="l">
              <a:lnSpc>
                <a:spcPct val="150000"/>
              </a:lnSpc>
              <a:spcBef>
                <a:spcPts val="600"/>
              </a:spcBef>
              <a:spcAft>
                <a:spcPts val="12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OCI1: Percentage of pregnant women received ANC 4 times and plus</a:t>
            </a:r>
            <a:endParaRPr lang="en-US" sz="1800" b="1" dirty="0">
              <a:solidFill>
                <a:schemeClr val="accent2">
                  <a:lumMod val="50000"/>
                </a:schemeClr>
              </a:solidFill>
              <a:latin typeface="Khmer OS Siemreap" panose="02000500000000020004" pitchFamily="2" charset="0"/>
              <a:cs typeface="Khmer OS Siemreap" panose="02000500000000020004" pitchFamily="2" charset="0"/>
            </a:endParaRPr>
          </a:p>
        </p:txBody>
      </p:sp>
      <p:sp>
        <p:nvSpPr>
          <p:cNvPr id="7" name="Subtitle 2">
            <a:extLst>
              <a:ext uri="{FF2B5EF4-FFF2-40B4-BE49-F238E27FC236}">
                <a16:creationId xmlns:a16="http://schemas.microsoft.com/office/drawing/2014/main" id="{64235092-E974-4EE9-8410-289DFE953EAD}"/>
              </a:ext>
            </a:extLst>
          </p:cNvPr>
          <p:cNvSpPr txBox="1">
            <a:spLocks/>
          </p:cNvSpPr>
          <p:nvPr/>
        </p:nvSpPr>
        <p:spPr>
          <a:xfrm>
            <a:off x="6450062" y="1622164"/>
            <a:ext cx="4231001" cy="5985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600"/>
              </a:spcBef>
              <a:spcAft>
                <a:spcPts val="1200"/>
              </a:spcAft>
            </a:pPr>
            <a:r>
              <a:rPr lang="en-US" sz="2800" b="1" dirty="0">
                <a:solidFill>
                  <a:schemeClr val="accent2">
                    <a:lumMod val="50000"/>
                  </a:schemeClr>
                </a:solidFill>
                <a:latin typeface="Khmer OS Siemreap" panose="02000500000000020004" pitchFamily="2" charset="0"/>
                <a:cs typeface="Khmer OS Siemreap" panose="02000500000000020004" pitchFamily="2" charset="0"/>
              </a:rPr>
              <a:t>Bivariate Analysis</a:t>
            </a:r>
            <a:endParaRPr lang="en-US" sz="2200" dirty="0">
              <a:solidFill>
                <a:schemeClr val="accent2">
                  <a:lumMod val="50000"/>
                </a:schemeClr>
              </a:solidFill>
              <a:latin typeface="Khmer OS Siemreap" panose="02000500000000020004" pitchFamily="2" charset="0"/>
              <a:cs typeface="Khmer OS Siemreap" panose="02000500000000020004" pitchFamily="2" charset="0"/>
            </a:endParaRPr>
          </a:p>
          <a:p>
            <a:pPr marL="457200" indent="-457200" algn="l">
              <a:lnSpc>
                <a:spcPct val="150000"/>
              </a:lnSpc>
              <a:spcBef>
                <a:spcPts val="600"/>
              </a:spcBef>
              <a:spcAft>
                <a:spcPts val="12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Indicator – ANC4+ by geographic, education level, and ethnicity </a:t>
            </a:r>
          </a:p>
          <a:p>
            <a:pPr marL="457200" indent="-457200" algn="l">
              <a:lnSpc>
                <a:spcPct val="150000"/>
              </a:lnSpc>
              <a:spcBef>
                <a:spcPts val="600"/>
              </a:spcBef>
              <a:spcAft>
                <a:spcPts val="1200"/>
              </a:spcAft>
              <a:buAutoNum type="arabicPeriod"/>
            </a:pPr>
            <a:endParaRPr lang="en-US" sz="2200" b="1" dirty="0">
              <a:solidFill>
                <a:schemeClr val="accent2">
                  <a:lumMod val="50000"/>
                </a:schemeClr>
              </a:solidFill>
              <a:latin typeface="Khmer OS Siemreap" panose="02000500000000020004" pitchFamily="2" charset="0"/>
              <a:cs typeface="Khmer OS Siemreap" panose="02000500000000020004" pitchFamily="2" charset="0"/>
            </a:endParaRPr>
          </a:p>
        </p:txBody>
      </p:sp>
    </p:spTree>
    <p:extLst>
      <p:ext uri="{BB962C8B-B14F-4D97-AF65-F5344CB8AC3E}">
        <p14:creationId xmlns:p14="http://schemas.microsoft.com/office/powerpoint/2010/main" val="14694553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93597" y="-33252"/>
            <a:ext cx="11810231" cy="756458"/>
          </a:xfrm>
        </p:spPr>
        <p:txBody>
          <a:bodyPr>
            <a:noAutofit/>
          </a:bodyPr>
          <a:lstStyle/>
          <a:p>
            <a:pPr algn="l"/>
            <a:r>
              <a:rPr lang="km-KH" sz="3200" b="1" dirty="0">
                <a:solidFill>
                  <a:srgbClr val="0070C0"/>
                </a:solidFill>
                <a:latin typeface="Khmer OS Muol" panose="02000500000000020004" pitchFamily="2" charset="0"/>
                <a:cs typeface="Khmer OS Muol" panose="02000500000000020004" pitchFamily="2" charset="0"/>
              </a:rPr>
              <a:t>ការវិភាគទិន្នន័យ </a:t>
            </a:r>
            <a:r>
              <a:rPr lang="en-US" sz="3200" b="1" dirty="0">
                <a:solidFill>
                  <a:srgbClr val="0070C0"/>
                </a:solidFill>
                <a:latin typeface="Khmer OS Muol" panose="02000500000000020004" pitchFamily="2" charset="0"/>
                <a:cs typeface="Khmer OS Muol" panose="02000500000000020004" pitchFamily="2" charset="0"/>
              </a:rPr>
              <a:t>Data Analysis</a:t>
            </a:r>
            <a:r>
              <a:rPr lang="km-KH" sz="3200" b="1" dirty="0">
                <a:solidFill>
                  <a:srgbClr val="0070C0"/>
                </a:solidFill>
                <a:latin typeface="Khmer OS Muol" panose="02000500000000020004" pitchFamily="2" charset="0"/>
                <a:cs typeface="Khmer OS Muol" panose="02000500000000020004" pitchFamily="2" charset="0"/>
              </a:rPr>
              <a:t>​</a:t>
            </a:r>
            <a:endParaRPr lang="en-US" sz="3200" b="1" dirty="0">
              <a:solidFill>
                <a:srgbClr val="0070C0"/>
              </a:solidFill>
              <a:latin typeface="Khmer OS Muol" panose="02000500000000020004" pitchFamily="2" charset="0"/>
              <a:cs typeface="Khmer OS Muol" panose="02000500000000020004" pitchFamily="2" charset="0"/>
            </a:endParaRPr>
          </a:p>
        </p:txBody>
      </p:sp>
      <p:sp>
        <p:nvSpPr>
          <p:cNvPr id="4" name="Subtitle 2">
            <a:extLst>
              <a:ext uri="{FF2B5EF4-FFF2-40B4-BE49-F238E27FC236}">
                <a16:creationId xmlns:a16="http://schemas.microsoft.com/office/drawing/2014/main" id="{F1946BE1-CB24-46D9-89CD-D33EF6A974F3}"/>
              </a:ext>
            </a:extLst>
          </p:cNvPr>
          <p:cNvSpPr txBox="1">
            <a:spLocks/>
          </p:cNvSpPr>
          <p:nvPr/>
        </p:nvSpPr>
        <p:spPr>
          <a:xfrm>
            <a:off x="2294789" y="703408"/>
            <a:ext cx="6605374" cy="5985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600"/>
              </a:spcBef>
              <a:spcAft>
                <a:spcPts val="1200"/>
              </a:spcAft>
            </a:pPr>
            <a:r>
              <a:rPr lang="km-KH" sz="2200" b="1" dirty="0">
                <a:latin typeface="Khmer OS Siemreap" panose="02000500000000020004" pitchFamily="2" charset="0"/>
                <a:cs typeface="Khmer OS Siemreap" panose="02000500000000020004" pitchFamily="2" charset="0"/>
              </a:rPr>
              <a:t>ការអនុវត្តជាក់ស្ដែងរបស់អ្នកចូលរួម </a:t>
            </a:r>
            <a:r>
              <a:rPr lang="en-US" sz="2200" b="1" dirty="0">
                <a:latin typeface="Khmer OS Siemreap" panose="02000500000000020004" pitchFamily="2" charset="0"/>
                <a:cs typeface="Khmer OS Siemreap" panose="02000500000000020004" pitchFamily="2" charset="0"/>
              </a:rPr>
              <a:t>Participants’ practices </a:t>
            </a:r>
          </a:p>
        </p:txBody>
      </p:sp>
      <p:cxnSp>
        <p:nvCxnSpPr>
          <p:cNvPr id="5" name="Straight Connector 4">
            <a:extLst>
              <a:ext uri="{FF2B5EF4-FFF2-40B4-BE49-F238E27FC236}">
                <a16:creationId xmlns:a16="http://schemas.microsoft.com/office/drawing/2014/main" id="{C5AC3A12-6957-459E-8587-0F651D5648D0}"/>
              </a:ext>
            </a:extLst>
          </p:cNvPr>
          <p:cNvCxnSpPr>
            <a:cxnSpLocks/>
          </p:cNvCxnSpPr>
          <p:nvPr/>
        </p:nvCxnSpPr>
        <p:spPr>
          <a:xfrm flipV="1">
            <a:off x="201662" y="615141"/>
            <a:ext cx="11527599" cy="62346"/>
          </a:xfrm>
          <a:prstGeom prst="line">
            <a:avLst/>
          </a:prstGeom>
        </p:spPr>
        <p:style>
          <a:lnRef idx="3">
            <a:schemeClr val="accent1"/>
          </a:lnRef>
          <a:fillRef idx="0">
            <a:schemeClr val="accent1"/>
          </a:fillRef>
          <a:effectRef idx="2">
            <a:schemeClr val="accent1"/>
          </a:effectRef>
          <a:fontRef idx="minor">
            <a:schemeClr val="tx1"/>
          </a:fontRef>
        </p:style>
      </p:cxnSp>
      <p:sp>
        <p:nvSpPr>
          <p:cNvPr id="6" name="Subtitle 2">
            <a:extLst>
              <a:ext uri="{FF2B5EF4-FFF2-40B4-BE49-F238E27FC236}">
                <a16:creationId xmlns:a16="http://schemas.microsoft.com/office/drawing/2014/main" id="{2C7BF778-7B0C-41CA-A3BE-2DC02CF14939}"/>
              </a:ext>
            </a:extLst>
          </p:cNvPr>
          <p:cNvSpPr txBox="1">
            <a:spLocks/>
          </p:cNvSpPr>
          <p:nvPr/>
        </p:nvSpPr>
        <p:spPr>
          <a:xfrm>
            <a:off x="280042" y="1212857"/>
            <a:ext cx="4666427" cy="5985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0"/>
              </a:spcBef>
              <a:spcAft>
                <a:spcPts val="600"/>
              </a:spcAft>
            </a:pPr>
            <a:r>
              <a:rPr lang="en-US" sz="2500" b="1" dirty="0">
                <a:solidFill>
                  <a:schemeClr val="accent2">
                    <a:lumMod val="50000"/>
                  </a:schemeClr>
                </a:solidFill>
                <a:latin typeface="Khmer OS Siemreap" panose="02000500000000020004" pitchFamily="2" charset="0"/>
                <a:cs typeface="Khmer OS Siemreap" panose="02000500000000020004" pitchFamily="2" charset="0"/>
              </a:rPr>
              <a:t>Univariate Analysis</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Child gender</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Child age group</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Education level</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Ethnicity</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OCI2: Percentage of low birth weight child &lt;2.5kg</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OCI5: % of female caregivers reported that their male partners join them to monitor child growth or to access public health service for acute malnutrition</a:t>
            </a:r>
          </a:p>
          <a:p>
            <a:pPr marL="457200" indent="-457200" algn="l">
              <a:lnSpc>
                <a:spcPct val="150000"/>
              </a:lnSpc>
              <a:spcBef>
                <a:spcPts val="0"/>
              </a:spcBef>
              <a:spcAft>
                <a:spcPts val="600"/>
              </a:spcAft>
              <a:buAutoNum type="arabicPeriod"/>
            </a:pPr>
            <a:endParaRPr lang="en-US" sz="1800" dirty="0">
              <a:solidFill>
                <a:schemeClr val="accent2">
                  <a:lumMod val="50000"/>
                </a:schemeClr>
              </a:solidFill>
              <a:latin typeface="Khmer OS Siemreap" panose="02000500000000020004" pitchFamily="2" charset="0"/>
              <a:cs typeface="Khmer OS Siemreap" panose="02000500000000020004" pitchFamily="2" charset="0"/>
            </a:endParaRPr>
          </a:p>
        </p:txBody>
      </p:sp>
      <p:sp>
        <p:nvSpPr>
          <p:cNvPr id="8" name="Subtitle 2">
            <a:extLst>
              <a:ext uri="{FF2B5EF4-FFF2-40B4-BE49-F238E27FC236}">
                <a16:creationId xmlns:a16="http://schemas.microsoft.com/office/drawing/2014/main" id="{49F6F85C-0172-4AE8-B0C7-DEC5AA7ED68B}"/>
              </a:ext>
            </a:extLst>
          </p:cNvPr>
          <p:cNvSpPr txBox="1">
            <a:spLocks/>
          </p:cNvSpPr>
          <p:nvPr/>
        </p:nvSpPr>
        <p:spPr>
          <a:xfrm>
            <a:off x="5730923" y="1212857"/>
            <a:ext cx="5912439" cy="5985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Bef>
                <a:spcPts val="0"/>
              </a:spcBef>
              <a:spcAft>
                <a:spcPts val="600"/>
              </a:spcAft>
            </a:pPr>
            <a:r>
              <a:rPr lang="en-US" sz="2500" b="1" dirty="0">
                <a:solidFill>
                  <a:schemeClr val="accent2">
                    <a:lumMod val="50000"/>
                  </a:schemeClr>
                </a:solidFill>
                <a:latin typeface="Khmer OS Siemreap" panose="02000500000000020004" pitchFamily="2" charset="0"/>
                <a:cs typeface="Khmer OS Siemreap" panose="02000500000000020004" pitchFamily="2" charset="0"/>
              </a:rPr>
              <a:t>Bivariate Analysis</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OCI2 by geographic, gender, education, and ethnicity  </a:t>
            </a:r>
          </a:p>
          <a:p>
            <a:pPr marL="457200" indent="-457200" algn="l">
              <a:lnSpc>
                <a:spcPct val="150000"/>
              </a:lnSpc>
              <a:spcBef>
                <a:spcPts val="0"/>
              </a:spcBef>
              <a:spcAft>
                <a:spcPts val="600"/>
              </a:spcAft>
              <a:buAutoNum type="arabicPeriod"/>
            </a:pPr>
            <a:r>
              <a:rPr lang="en-US" sz="1800" dirty="0">
                <a:solidFill>
                  <a:schemeClr val="accent2">
                    <a:lumMod val="50000"/>
                  </a:schemeClr>
                </a:solidFill>
                <a:latin typeface="Khmer OS Siemreap" panose="02000500000000020004" pitchFamily="2" charset="0"/>
                <a:cs typeface="Khmer OS Siemreap" panose="02000500000000020004" pitchFamily="2" charset="0"/>
              </a:rPr>
              <a:t>OCI5: by geographic, education, and ethnicity</a:t>
            </a:r>
          </a:p>
        </p:txBody>
      </p:sp>
    </p:spTree>
    <p:extLst>
      <p:ext uri="{BB962C8B-B14F-4D97-AF65-F5344CB8AC3E}">
        <p14:creationId xmlns:p14="http://schemas.microsoft.com/office/powerpoint/2010/main" val="3921180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F5BC7D-53FB-F4E0-38B8-060899C94285}"/>
              </a:ext>
            </a:extLst>
          </p:cNvPr>
          <p:cNvPicPr>
            <a:picLocks noChangeAspect="1"/>
          </p:cNvPicPr>
          <p:nvPr/>
        </p:nvPicPr>
        <p:blipFill rotWithShape="1">
          <a:blip r:embed="rId2">
            <a:extLst>
              <a:ext uri="{28A0092B-C50C-407E-A947-70E740481C1C}">
                <a14:useLocalDpi xmlns:a14="http://schemas.microsoft.com/office/drawing/2010/main" val="0"/>
              </a:ext>
            </a:extLst>
          </a:blip>
          <a:srcRect l="11071" r="15276"/>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p:nvSpPr>
          <p:cNvPr id="5" name="TextBox 4">
            <a:extLst>
              <a:ext uri="{FF2B5EF4-FFF2-40B4-BE49-F238E27FC236}">
                <a16:creationId xmlns:a16="http://schemas.microsoft.com/office/drawing/2014/main" id="{B7B189DF-1B6B-6FB7-FF8A-4801AF749DE6}"/>
              </a:ext>
            </a:extLst>
          </p:cNvPr>
          <p:cNvSpPr txBox="1"/>
          <p:nvPr/>
        </p:nvSpPr>
        <p:spPr>
          <a:xfrm>
            <a:off x="477981" y="1122363"/>
            <a:ext cx="4023360" cy="3204134"/>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800" b="1">
                <a:effectLst/>
                <a:latin typeface="+mj-lt"/>
                <a:ea typeface="+mj-ea"/>
                <a:cs typeface="+mj-cs"/>
              </a:rPr>
              <a:t>Interpreting the Data</a:t>
            </a:r>
            <a:endParaRPr lang="en-US" sz="4800">
              <a:effectLst/>
              <a:latin typeface="+mj-lt"/>
              <a:ea typeface="+mj-ea"/>
              <a:cs typeface="+mj-cs"/>
            </a:endParaRPr>
          </a:p>
        </p:txBody>
      </p:sp>
      <p:sp>
        <p:nvSpPr>
          <p:cNvPr id="2" name="Rectangle 1">
            <a:extLst>
              <a:ext uri="{FF2B5EF4-FFF2-40B4-BE49-F238E27FC236}">
                <a16:creationId xmlns:a16="http://schemas.microsoft.com/office/drawing/2014/main" id="{794B6226-720D-4E2D-9A59-6E4F0F540A66}"/>
              </a:ext>
            </a:extLst>
          </p:cNvPr>
          <p:cNvSpPr/>
          <p:nvPr/>
        </p:nvSpPr>
        <p:spPr>
          <a:xfrm>
            <a:off x="477980" y="2310940"/>
            <a:ext cx="4520740" cy="584775"/>
          </a:xfrm>
          <a:prstGeom prst="rect">
            <a:avLst/>
          </a:prstGeom>
        </p:spPr>
        <p:txBody>
          <a:bodyPr wrap="square">
            <a:spAutoFit/>
          </a:bodyPr>
          <a:lstStyle/>
          <a:p>
            <a:r>
              <a:rPr lang="km-KH" sz="3200" b="1" dirty="0">
                <a:solidFill>
                  <a:srgbClr val="0070C0"/>
                </a:solidFill>
                <a:latin typeface="Khmer OS Muol" panose="02000500000000020004" pitchFamily="2" charset="0"/>
                <a:cs typeface="Khmer OS Muol" panose="02000500000000020004" pitchFamily="2" charset="0"/>
              </a:rPr>
              <a:t>ការបកស្រាយទិន្នន័យ </a:t>
            </a:r>
            <a:endParaRPr lang="en-US" sz="3200" dirty="0"/>
          </a:p>
        </p:txBody>
      </p:sp>
    </p:spTree>
    <p:extLst>
      <p:ext uri="{BB962C8B-B14F-4D97-AF65-F5344CB8AC3E}">
        <p14:creationId xmlns:p14="http://schemas.microsoft.com/office/powerpoint/2010/main" val="2285289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8F3B6-3CFA-47B7-8535-17F9217165E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CEA8439-ED1D-EB69-A7D7-2A81A81EA5D5}"/>
              </a:ext>
            </a:extLst>
          </p:cNvPr>
          <p:cNvPicPr>
            <a:picLocks noChangeAspect="1"/>
          </p:cNvPicPr>
          <p:nvPr/>
        </p:nvPicPr>
        <p:blipFill rotWithShape="1">
          <a:blip r:embed="rId2">
            <a:extLst>
              <a:ext uri="{28A0092B-C50C-407E-A947-70E740481C1C}">
                <a14:useLocalDpi xmlns:a14="http://schemas.microsoft.com/office/drawing/2010/main" val="0"/>
              </a:ext>
            </a:extLst>
          </a:blip>
          <a:srcRect b="10000"/>
          <a:stretch/>
        </p:blipFill>
        <p:spPr>
          <a:xfrm>
            <a:off x="20" y="10"/>
            <a:ext cx="12191980" cy="6857990"/>
          </a:xfrm>
          <a:prstGeom prst="rect">
            <a:avLst/>
          </a:prstGeom>
        </p:spPr>
      </p:pic>
      <p:sp>
        <p:nvSpPr>
          <p:cNvPr id="5" name="TextBox 4">
            <a:extLst>
              <a:ext uri="{FF2B5EF4-FFF2-40B4-BE49-F238E27FC236}">
                <a16:creationId xmlns:a16="http://schemas.microsoft.com/office/drawing/2014/main" id="{3F1CAF99-BCEE-79F2-3641-C0A598537B99}"/>
              </a:ext>
            </a:extLst>
          </p:cNvPr>
          <p:cNvSpPr txBox="1"/>
          <p:nvPr/>
        </p:nvSpPr>
        <p:spPr>
          <a:xfrm>
            <a:off x="419101" y="640079"/>
            <a:ext cx="3362324" cy="3388995"/>
          </a:xfrm>
          <a:prstGeom prst="ellipse">
            <a:avLst/>
          </a:prstGeom>
          <a:solidFill>
            <a:srgbClr val="FFFFFF"/>
          </a:solidFill>
          <a:ln w="174625" cmpd="thinThick">
            <a:solidFill>
              <a:srgbClr val="FFFFFF"/>
            </a:solidFill>
          </a:ln>
        </p:spPr>
        <p:txBody>
          <a:bodyPr vert="horz" lIns="91440" tIns="45720" rIns="91440" bIns="45720" rtlCol="0" anchor="ctr">
            <a:normAutofit/>
          </a:bodyPr>
          <a:lstStyle/>
          <a:p>
            <a:pPr marL="0" marR="0" indent="0" algn="ctr" defTabSz="914400">
              <a:lnSpc>
                <a:spcPct val="90000"/>
              </a:lnSpc>
              <a:spcBef>
                <a:spcPct val="0"/>
              </a:spcBef>
              <a:spcAft>
                <a:spcPts val="600"/>
              </a:spcAft>
            </a:pPr>
            <a:r>
              <a:rPr lang="en-US" sz="2800" b="1" dirty="0">
                <a:solidFill>
                  <a:srgbClr val="262626"/>
                </a:solidFill>
                <a:effectLst/>
                <a:latin typeface="+mj-lt"/>
                <a:ea typeface="+mj-ea"/>
                <a:cs typeface="+mj-cs"/>
              </a:rPr>
              <a:t>What </a:t>
            </a:r>
            <a:r>
              <a:rPr lang="en-US" sz="2800" b="1" dirty="0">
                <a:solidFill>
                  <a:srgbClr val="262626"/>
                </a:solidFill>
                <a:latin typeface="+mj-lt"/>
                <a:ea typeface="+mj-ea"/>
                <a:cs typeface="+mj-cs"/>
              </a:rPr>
              <a:t>Is Data Interpretation?</a:t>
            </a:r>
            <a:endParaRPr lang="en-US" sz="2800" dirty="0">
              <a:solidFill>
                <a:srgbClr val="262626"/>
              </a:solidFill>
              <a:effectLst/>
              <a:latin typeface="+mj-lt"/>
              <a:ea typeface="+mj-ea"/>
              <a:cs typeface="+mj-cs"/>
            </a:endParaRPr>
          </a:p>
        </p:txBody>
      </p:sp>
      <p:sp>
        <p:nvSpPr>
          <p:cNvPr id="2" name="TextBox 1">
            <a:extLst>
              <a:ext uri="{FF2B5EF4-FFF2-40B4-BE49-F238E27FC236}">
                <a16:creationId xmlns:a16="http://schemas.microsoft.com/office/drawing/2014/main" id="{4C34A6B1-F284-6671-9073-53F2AB44B71F}"/>
              </a:ext>
            </a:extLst>
          </p:cNvPr>
          <p:cNvSpPr txBox="1"/>
          <p:nvPr/>
        </p:nvSpPr>
        <p:spPr>
          <a:xfrm>
            <a:off x="1023747" y="2831210"/>
            <a:ext cx="1960217" cy="369332"/>
          </a:xfrm>
          <a:prstGeom prst="rect">
            <a:avLst/>
          </a:prstGeom>
          <a:noFill/>
        </p:spPr>
        <p:txBody>
          <a:bodyPr wrap="none" rtlCol="0">
            <a:spAutoFit/>
          </a:bodyPr>
          <a:lstStyle/>
          <a:p>
            <a:r>
              <a:rPr lang="en-US" b="1" dirty="0">
                <a:solidFill>
                  <a:srgbClr val="FF0000"/>
                </a:solidFill>
                <a:highlight>
                  <a:srgbClr val="C0C0C0"/>
                </a:highlight>
              </a:rPr>
              <a:t>Plenary Discussion</a:t>
            </a:r>
            <a:endParaRPr lang="en-AU" b="1" dirty="0">
              <a:solidFill>
                <a:srgbClr val="FF0000"/>
              </a:solidFill>
              <a:highlight>
                <a:srgbClr val="C0C0C0"/>
              </a:highlight>
            </a:endParaRPr>
          </a:p>
        </p:txBody>
      </p:sp>
    </p:spTree>
    <p:extLst>
      <p:ext uri="{BB962C8B-B14F-4D97-AF65-F5344CB8AC3E}">
        <p14:creationId xmlns:p14="http://schemas.microsoft.com/office/powerpoint/2010/main" val="33921249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0C28A-FD83-7DA7-89D3-8A1A805FAF1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2CA1252-C0D9-B559-139A-39E16E035836}"/>
              </a:ext>
            </a:extLst>
          </p:cNvPr>
          <p:cNvPicPr>
            <a:picLocks noChangeAspect="1"/>
          </p:cNvPicPr>
          <p:nvPr/>
        </p:nvPicPr>
        <p:blipFill rotWithShape="1">
          <a:blip r:embed="rId2">
            <a:extLst>
              <a:ext uri="{28A0092B-C50C-407E-A947-70E740481C1C}">
                <a14:useLocalDpi xmlns:a14="http://schemas.microsoft.com/office/drawing/2010/main" val="0"/>
              </a:ext>
            </a:extLst>
          </a:blip>
          <a:srcRect l="2572" r="6776"/>
          <a:stretch/>
        </p:blipFill>
        <p:spPr>
          <a:xfrm>
            <a:off x="20" y="10"/>
            <a:ext cx="8307957" cy="6857990"/>
          </a:xfrm>
          <a:prstGeom prst="rect">
            <a:avLst/>
          </a:prstGeom>
        </p:spPr>
      </p:pic>
      <p:sp>
        <p:nvSpPr>
          <p:cNvPr id="5" name="TextBox 4">
            <a:extLst>
              <a:ext uri="{FF2B5EF4-FFF2-40B4-BE49-F238E27FC236}">
                <a16:creationId xmlns:a16="http://schemas.microsoft.com/office/drawing/2014/main" id="{DC93C9F0-BB98-43EB-84C8-874BEBC81420}"/>
              </a:ext>
            </a:extLst>
          </p:cNvPr>
          <p:cNvSpPr txBox="1"/>
          <p:nvPr/>
        </p:nvSpPr>
        <p:spPr>
          <a:xfrm>
            <a:off x="8247016" y="1045597"/>
            <a:ext cx="3433449" cy="1588422"/>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3600" b="1" dirty="0">
                <a:effectLst/>
                <a:latin typeface="+mj-lt"/>
                <a:ea typeface="+mj-ea"/>
                <a:cs typeface="+mj-cs"/>
              </a:rPr>
              <a:t>Interpreting the Data</a:t>
            </a:r>
            <a:endParaRPr lang="en-US" sz="3600" dirty="0">
              <a:effectLst/>
              <a:latin typeface="+mj-lt"/>
              <a:ea typeface="+mj-ea"/>
              <a:cs typeface="+mj-cs"/>
            </a:endParaRPr>
          </a:p>
        </p:txBody>
      </p:sp>
      <p:sp>
        <p:nvSpPr>
          <p:cNvPr id="3" name="TextBox 2">
            <a:extLst>
              <a:ext uri="{FF2B5EF4-FFF2-40B4-BE49-F238E27FC236}">
                <a16:creationId xmlns:a16="http://schemas.microsoft.com/office/drawing/2014/main" id="{FA312E38-4C81-3155-0CB4-C71C7A2A44B0}"/>
              </a:ext>
            </a:extLst>
          </p:cNvPr>
          <p:cNvSpPr txBox="1"/>
          <p:nvPr/>
        </p:nvSpPr>
        <p:spPr>
          <a:xfrm>
            <a:off x="8377646" y="2722728"/>
            <a:ext cx="3527842" cy="328618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T</a:t>
            </a:r>
            <a:r>
              <a:rPr lang="en-US" sz="2000" b="0" i="0" dirty="0">
                <a:effectLst/>
                <a:latin typeface="Times New Roman" panose="02020603050405020304" pitchFamily="18" charset="0"/>
                <a:ea typeface="Tahoma" panose="020B0604030504040204" pitchFamily="34" charset="0"/>
                <a:cs typeface="Times New Roman" panose="02020603050405020304" pitchFamily="18" charset="0"/>
              </a:rPr>
              <a:t>he process of using diverse analytical methods to review data and arrive at relevant conclusions.</a:t>
            </a:r>
          </a:p>
          <a:p>
            <a:pPr indent="-228600" defTabSz="914400">
              <a:lnSpc>
                <a:spcPct val="90000"/>
              </a:lnSpc>
              <a:spcAft>
                <a:spcPts val="600"/>
              </a:spcAft>
              <a:buFont typeface="Arial" panose="020B0604020202020204" pitchFamily="34" charset="0"/>
              <a:buChar char="•"/>
            </a:pPr>
            <a:endParaRPr lang="en-US" sz="2000" b="0" i="0" dirty="0">
              <a:effectLst/>
              <a:latin typeface="Times New Roman" panose="02020603050405020304" pitchFamily="18" charset="0"/>
              <a:ea typeface="Tahoma" panose="020B0604030504040204" pitchFamily="34" charset="0"/>
              <a:cs typeface="Times New Roman" panose="02020603050405020304" pitchFamily="18" charset="0"/>
            </a:endParaRPr>
          </a:p>
          <a:p>
            <a:pPr indent="-228600" defTabSz="914400">
              <a:lnSpc>
                <a:spcPct val="90000"/>
              </a:lnSpc>
              <a:spcAft>
                <a:spcPts val="600"/>
              </a:spcAft>
              <a:buFont typeface="Arial" panose="020B0604020202020204" pitchFamily="34" charset="0"/>
              <a:buChar char="•"/>
            </a:pPr>
            <a:r>
              <a:rPr lang="en-US" sz="2000" dirty="0">
                <a:latin typeface="Times New Roman" panose="02020603050405020304" pitchFamily="18" charset="0"/>
                <a:ea typeface="Tahoma" panose="020B0604030504040204" pitchFamily="34" charset="0"/>
                <a:cs typeface="Times New Roman" panose="02020603050405020304" pitchFamily="18" charset="0"/>
              </a:rPr>
              <a:t>To categorize, manipulate, and summarize the information in order to response to research’s objectives, questions, or hypothesize.</a:t>
            </a:r>
          </a:p>
        </p:txBody>
      </p:sp>
    </p:spTree>
    <p:extLst>
      <p:ext uri="{BB962C8B-B14F-4D97-AF65-F5344CB8AC3E}">
        <p14:creationId xmlns:p14="http://schemas.microsoft.com/office/powerpoint/2010/main" val="31849090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6387A-FF7E-DEAD-4D81-2A3E9FC0377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F80D51A-EE92-C11F-7C0D-B904C17070D2}"/>
              </a:ext>
            </a:extLst>
          </p:cNvPr>
          <p:cNvPicPr>
            <a:picLocks noChangeAspect="1"/>
          </p:cNvPicPr>
          <p:nvPr/>
        </p:nvPicPr>
        <p:blipFill rotWithShape="1">
          <a:blip r:embed="rId2">
            <a:extLst>
              <a:ext uri="{28A0092B-C50C-407E-A947-70E740481C1C}">
                <a14:useLocalDpi xmlns:a14="http://schemas.microsoft.com/office/drawing/2010/main" val="0"/>
              </a:ext>
            </a:extLst>
          </a:blip>
          <a:srcRect b="10000"/>
          <a:stretch/>
        </p:blipFill>
        <p:spPr>
          <a:xfrm>
            <a:off x="20" y="10"/>
            <a:ext cx="12191980" cy="6857990"/>
          </a:xfrm>
          <a:prstGeom prst="rect">
            <a:avLst/>
          </a:prstGeom>
        </p:spPr>
      </p:pic>
      <p:sp>
        <p:nvSpPr>
          <p:cNvPr id="5" name="TextBox 4">
            <a:extLst>
              <a:ext uri="{FF2B5EF4-FFF2-40B4-BE49-F238E27FC236}">
                <a16:creationId xmlns:a16="http://schemas.microsoft.com/office/drawing/2014/main" id="{68168BC0-FE45-925B-9282-EE8DE5B50FF0}"/>
              </a:ext>
            </a:extLst>
          </p:cNvPr>
          <p:cNvSpPr txBox="1"/>
          <p:nvPr/>
        </p:nvSpPr>
        <p:spPr>
          <a:xfrm>
            <a:off x="419101" y="640079"/>
            <a:ext cx="3362324" cy="3388995"/>
          </a:xfrm>
          <a:prstGeom prst="ellipse">
            <a:avLst/>
          </a:prstGeom>
          <a:solidFill>
            <a:srgbClr val="FFFFFF"/>
          </a:solidFill>
          <a:ln w="174625" cmpd="thinThick">
            <a:solidFill>
              <a:srgbClr val="FFFFFF"/>
            </a:solidFill>
          </a:ln>
        </p:spPr>
        <p:txBody>
          <a:bodyPr vert="horz" lIns="91440" tIns="45720" rIns="91440" bIns="45720" rtlCol="0" anchor="ctr">
            <a:normAutofit/>
          </a:bodyPr>
          <a:lstStyle/>
          <a:p>
            <a:pPr marL="0" marR="0" indent="0" algn="ctr" defTabSz="914400">
              <a:lnSpc>
                <a:spcPct val="90000"/>
              </a:lnSpc>
              <a:spcBef>
                <a:spcPct val="0"/>
              </a:spcBef>
              <a:spcAft>
                <a:spcPts val="600"/>
              </a:spcAft>
            </a:pPr>
            <a:r>
              <a:rPr lang="en-US" sz="2800" b="1" dirty="0">
                <a:solidFill>
                  <a:srgbClr val="262626"/>
                </a:solidFill>
                <a:effectLst/>
                <a:latin typeface="+mj-lt"/>
                <a:ea typeface="+mj-ea"/>
                <a:cs typeface="+mj-cs"/>
              </a:rPr>
              <a:t>Tips for Data Interpretation</a:t>
            </a:r>
            <a:endParaRPr lang="en-US" sz="2800" dirty="0">
              <a:solidFill>
                <a:srgbClr val="262626"/>
              </a:solidFill>
              <a:effectLst/>
              <a:latin typeface="+mj-lt"/>
              <a:ea typeface="+mj-ea"/>
              <a:cs typeface="+mj-cs"/>
            </a:endParaRPr>
          </a:p>
        </p:txBody>
      </p:sp>
      <p:sp>
        <p:nvSpPr>
          <p:cNvPr id="2" name="TextBox 1">
            <a:extLst>
              <a:ext uri="{FF2B5EF4-FFF2-40B4-BE49-F238E27FC236}">
                <a16:creationId xmlns:a16="http://schemas.microsoft.com/office/drawing/2014/main" id="{6649364C-47F2-EFD1-EB89-C8D2C0512780}"/>
              </a:ext>
            </a:extLst>
          </p:cNvPr>
          <p:cNvSpPr txBox="1"/>
          <p:nvPr/>
        </p:nvSpPr>
        <p:spPr>
          <a:xfrm>
            <a:off x="1023747" y="2831210"/>
            <a:ext cx="1960217" cy="369332"/>
          </a:xfrm>
          <a:prstGeom prst="rect">
            <a:avLst/>
          </a:prstGeom>
          <a:noFill/>
        </p:spPr>
        <p:txBody>
          <a:bodyPr wrap="none" rtlCol="0">
            <a:spAutoFit/>
          </a:bodyPr>
          <a:lstStyle/>
          <a:p>
            <a:r>
              <a:rPr lang="en-US" b="1" dirty="0">
                <a:solidFill>
                  <a:srgbClr val="FF0000"/>
                </a:solidFill>
                <a:highlight>
                  <a:srgbClr val="C0C0C0"/>
                </a:highlight>
              </a:rPr>
              <a:t>Plenary Discussion</a:t>
            </a:r>
            <a:endParaRPr lang="en-AU" b="1" dirty="0">
              <a:solidFill>
                <a:srgbClr val="FF0000"/>
              </a:solidFill>
              <a:highlight>
                <a:srgbClr val="C0C0C0"/>
              </a:highlight>
            </a:endParaRPr>
          </a:p>
        </p:txBody>
      </p:sp>
    </p:spTree>
    <p:extLst>
      <p:ext uri="{BB962C8B-B14F-4D97-AF65-F5344CB8AC3E}">
        <p14:creationId xmlns:p14="http://schemas.microsoft.com/office/powerpoint/2010/main" val="34958767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69327-ABAE-6087-22C2-5DE47B0A89E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4C65E2D-A6B8-12E9-4CD4-5D27CCF353C7}"/>
              </a:ext>
            </a:extLst>
          </p:cNvPr>
          <p:cNvSpPr txBox="1"/>
          <p:nvPr/>
        </p:nvSpPr>
        <p:spPr>
          <a:xfrm>
            <a:off x="8643193" y="489507"/>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AB83FF94-C0B4-BFC7-1913-9447877CA179}"/>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8115280" cy="6408311"/>
          </a:xfrm>
          <a:prstGeom prst="rect">
            <a:avLst/>
          </a:prstGeom>
        </p:spPr>
      </p:pic>
      <p:sp>
        <p:nvSpPr>
          <p:cNvPr id="9" name="TextBox 8">
            <a:extLst>
              <a:ext uri="{FF2B5EF4-FFF2-40B4-BE49-F238E27FC236}">
                <a16:creationId xmlns:a16="http://schemas.microsoft.com/office/drawing/2014/main" id="{D9C8FA59-FCC5-6197-4627-A152C274D974}"/>
              </a:ext>
            </a:extLst>
          </p:cNvPr>
          <p:cNvSpPr txBox="1"/>
          <p:nvPr/>
        </p:nvSpPr>
        <p:spPr>
          <a:xfrm>
            <a:off x="8643193" y="2418408"/>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1. Clean and Validate Your Data</a:t>
            </a:r>
            <a:r>
              <a:rPr lang="en-US" sz="2000" dirty="0">
                <a:solidFill>
                  <a:srgbClr val="FF0000"/>
                </a:solidFill>
              </a:rPr>
              <a:t> </a:t>
            </a:r>
            <a:r>
              <a:rPr lang="en-US" sz="2000" dirty="0"/>
              <a:t>–Verify that the data is correct and free from errors, inconsistencies, or missing information. Reliable data is crucial for accurate interpretation.</a:t>
            </a:r>
          </a:p>
        </p:txBody>
      </p:sp>
      <p:sp>
        <p:nvSpPr>
          <p:cNvPr id="3" name="TextBox 2">
            <a:extLst>
              <a:ext uri="{FF2B5EF4-FFF2-40B4-BE49-F238E27FC236}">
                <a16:creationId xmlns:a16="http://schemas.microsoft.com/office/drawing/2014/main" id="{B06C070C-9348-4027-A9A8-EA456E73FD6C}"/>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40818507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29286-D62D-8547-C738-FC7A7823687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5CA10FB-B854-2685-0139-02B93316B089}"/>
              </a:ext>
            </a:extLst>
          </p:cNvPr>
          <p:cNvSpPr txBox="1"/>
          <p:nvPr/>
        </p:nvSpPr>
        <p:spPr>
          <a:xfrm>
            <a:off x="8643193" y="489507"/>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CE86C800-300E-9EDD-3C89-6D59860847B5}"/>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8115280" cy="6408311"/>
          </a:xfrm>
          <a:prstGeom prst="rect">
            <a:avLst/>
          </a:prstGeom>
        </p:spPr>
      </p:pic>
      <p:sp>
        <p:nvSpPr>
          <p:cNvPr id="9" name="TextBox 8">
            <a:extLst>
              <a:ext uri="{FF2B5EF4-FFF2-40B4-BE49-F238E27FC236}">
                <a16:creationId xmlns:a16="http://schemas.microsoft.com/office/drawing/2014/main" id="{7EB178A7-7067-A222-C724-53DE0F843586}"/>
              </a:ext>
            </a:extLst>
          </p:cNvPr>
          <p:cNvSpPr txBox="1"/>
          <p:nvPr/>
        </p:nvSpPr>
        <p:spPr>
          <a:xfrm>
            <a:off x="8643193" y="2418408"/>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2. Comprehend the Context</a:t>
            </a:r>
            <a:r>
              <a:rPr lang="en-US" sz="2000" dirty="0">
                <a:solidFill>
                  <a:srgbClr val="FF0000"/>
                </a:solidFill>
              </a:rPr>
              <a:t> – </a:t>
            </a:r>
            <a:r>
              <a:rPr lang="en-US" sz="2000" dirty="0"/>
              <a:t>Before analyzing data, make sure you fully understand the </a:t>
            </a:r>
            <a:r>
              <a:rPr lang="en-US" sz="2000" b="1" dirty="0"/>
              <a:t>objectives</a:t>
            </a:r>
            <a:r>
              <a:rPr lang="en-US" sz="2000" dirty="0"/>
              <a:t>, </a:t>
            </a:r>
            <a:r>
              <a:rPr lang="en-US" sz="2000" b="1" dirty="0"/>
              <a:t>research questions</a:t>
            </a:r>
            <a:r>
              <a:rPr lang="en-US" sz="2000" dirty="0"/>
              <a:t>, and </a:t>
            </a:r>
            <a:r>
              <a:rPr lang="en-US" sz="2000" b="1" dirty="0"/>
              <a:t>hypothesizes</a:t>
            </a:r>
            <a:r>
              <a:rPr lang="en-US" sz="2000" dirty="0"/>
              <a:t>.</a:t>
            </a:r>
          </a:p>
        </p:txBody>
      </p:sp>
      <p:sp>
        <p:nvSpPr>
          <p:cNvPr id="3" name="TextBox 2">
            <a:extLst>
              <a:ext uri="{FF2B5EF4-FFF2-40B4-BE49-F238E27FC236}">
                <a16:creationId xmlns:a16="http://schemas.microsoft.com/office/drawing/2014/main" id="{A32A8DFE-BC43-76E5-8D53-799AD88DE615}"/>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0844461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A6328-37B3-C012-927E-35B014CC7E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9A60D0F-4267-90EC-DF2C-B30D09FAD4D1}"/>
              </a:ext>
            </a:extLst>
          </p:cNvPr>
          <p:cNvSpPr txBox="1"/>
          <p:nvPr/>
        </p:nvSpPr>
        <p:spPr>
          <a:xfrm>
            <a:off x="0" y="2722729"/>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dirty="0">
                <a:effectLst/>
                <a:latin typeface="+mj-lt"/>
                <a:ea typeface="+mj-ea"/>
                <a:cs typeface="+mj-cs"/>
              </a:rPr>
              <a:t>Tips for Data Interpretation</a:t>
            </a:r>
            <a:endParaRPr lang="en-US" sz="4000" dirty="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05BEF358-4AA3-B34A-8424-0F3FF75675FA}"/>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sp>
        <p:nvSpPr>
          <p:cNvPr id="9" name="TextBox 8">
            <a:extLst>
              <a:ext uri="{FF2B5EF4-FFF2-40B4-BE49-F238E27FC236}">
                <a16:creationId xmlns:a16="http://schemas.microsoft.com/office/drawing/2014/main" id="{B1C7172D-1E7E-33D4-1FF2-90044DB4BC76}"/>
              </a:ext>
            </a:extLst>
          </p:cNvPr>
          <p:cNvSpPr txBox="1"/>
          <p:nvPr/>
        </p:nvSpPr>
        <p:spPr>
          <a:xfrm>
            <a:off x="109728" y="4595049"/>
            <a:ext cx="3392424" cy="1655484"/>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2. Comprehend the Context</a:t>
            </a:r>
            <a:r>
              <a:rPr lang="en-US" sz="2000" dirty="0">
                <a:solidFill>
                  <a:srgbClr val="FF0000"/>
                </a:solidFill>
              </a:rPr>
              <a:t> – </a:t>
            </a:r>
            <a:r>
              <a:rPr lang="en-US" sz="2000" dirty="0"/>
              <a:t>Before analyzing data, make sure you fully understand the </a:t>
            </a:r>
            <a:r>
              <a:rPr lang="en-US" sz="2000" b="1" dirty="0"/>
              <a:t>objectives</a:t>
            </a:r>
            <a:r>
              <a:rPr lang="en-US" sz="2000" dirty="0"/>
              <a:t>, </a:t>
            </a:r>
            <a:r>
              <a:rPr lang="en-US" sz="2000" b="1" dirty="0"/>
              <a:t>research questions</a:t>
            </a:r>
            <a:r>
              <a:rPr lang="en-US" sz="2000" dirty="0"/>
              <a:t>, and </a:t>
            </a:r>
            <a:r>
              <a:rPr lang="en-US" sz="2000" b="1" dirty="0"/>
              <a:t>hypothesizes</a:t>
            </a:r>
            <a:r>
              <a:rPr lang="en-US" sz="2000" dirty="0"/>
              <a:t>.</a:t>
            </a:r>
          </a:p>
        </p:txBody>
      </p:sp>
      <p:sp>
        <p:nvSpPr>
          <p:cNvPr id="3" name="TextBox 2">
            <a:extLst>
              <a:ext uri="{FF2B5EF4-FFF2-40B4-BE49-F238E27FC236}">
                <a16:creationId xmlns:a16="http://schemas.microsoft.com/office/drawing/2014/main" id="{89C56214-41A1-952A-D6CD-20B506171DC6}"/>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5905D36F-04F5-2C56-1DA5-4E7F4AE21365}"/>
              </a:ext>
            </a:extLst>
          </p:cNvPr>
          <p:cNvSpPr txBox="1"/>
          <p:nvPr/>
        </p:nvSpPr>
        <p:spPr>
          <a:xfrm>
            <a:off x="6202267" y="3425506"/>
            <a:ext cx="4622609" cy="771014"/>
          </a:xfrm>
          <a:prstGeom prst="rect">
            <a:avLst/>
          </a:prstGeom>
        </p:spPr>
        <p:txBody>
          <a:bodyPr vert="horz" lIns="91440" tIns="45720" rIns="91440" bIns="45720" rtlCol="0">
            <a:noAutofit/>
          </a:bodyPr>
          <a:lstStyle/>
          <a:p>
            <a:pPr>
              <a:lnSpc>
                <a:spcPct val="90000"/>
              </a:lnSpc>
              <a:spcAft>
                <a:spcPts val="600"/>
              </a:spcAft>
            </a:pPr>
            <a:r>
              <a:rPr lang="en-US" sz="1400" dirty="0">
                <a:solidFill>
                  <a:srgbClr val="7030A0"/>
                </a:solidFill>
                <a:latin typeface="Times New Roman" panose="02020603050405020304" pitchFamily="18" charset="0"/>
                <a:cs typeface="Times New Roman" panose="02020603050405020304" pitchFamily="18" charset="0"/>
              </a:rPr>
              <a:t>Ex. What does our target group mainly do for their living? </a:t>
            </a:r>
          </a:p>
        </p:txBody>
      </p:sp>
      <p:sp>
        <p:nvSpPr>
          <p:cNvPr id="7" name="TextBox 6">
            <a:extLst>
              <a:ext uri="{FF2B5EF4-FFF2-40B4-BE49-F238E27FC236}">
                <a16:creationId xmlns:a16="http://schemas.microsoft.com/office/drawing/2014/main" id="{995251FA-2E02-E9EC-C9E2-8AC7DFEE3BF6}"/>
              </a:ext>
            </a:extLst>
          </p:cNvPr>
          <p:cNvSpPr txBox="1"/>
          <p:nvPr/>
        </p:nvSpPr>
        <p:spPr>
          <a:xfrm>
            <a:off x="3925125" y="2003057"/>
            <a:ext cx="2338578" cy="369332"/>
          </a:xfrm>
          <a:prstGeom prst="rect">
            <a:avLst/>
          </a:prstGeom>
          <a:noFill/>
        </p:spPr>
        <p:txBody>
          <a:bodyPr wrap="square">
            <a:spAutoFit/>
          </a:bodyPr>
          <a:lstStyle/>
          <a:p>
            <a:r>
              <a:rPr lang="en-US" b="1" dirty="0">
                <a:solidFill>
                  <a:srgbClr val="FF0000"/>
                </a:solidFill>
                <a:latin typeface="Arial" panose="020B0604020202020204" pitchFamily="34" charset="0"/>
                <a:cs typeface="Arial" panose="020B0604020202020204" pitchFamily="34" charset="0"/>
              </a:rPr>
              <a:t>Research Question</a:t>
            </a:r>
            <a:endParaRPr lang="en-AU" b="1" dirty="0">
              <a:solidFill>
                <a:srgbClr val="FF0000"/>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69D5F910-9407-CEB0-B72C-B1B61AF849E0}"/>
              </a:ext>
            </a:extLst>
          </p:cNvPr>
          <p:cNvSpPr txBox="1"/>
          <p:nvPr/>
        </p:nvSpPr>
        <p:spPr>
          <a:xfrm>
            <a:off x="3809185" y="128610"/>
            <a:ext cx="2454518" cy="369332"/>
          </a:xfrm>
          <a:prstGeom prst="rect">
            <a:avLst/>
          </a:prstGeom>
          <a:noFill/>
        </p:spPr>
        <p:txBody>
          <a:bodyPr wrap="none" rtlCol="0">
            <a:spAutoFit/>
          </a:bodyPr>
          <a:lstStyle/>
          <a:p>
            <a:r>
              <a:rPr lang="en-US" b="1" dirty="0">
                <a:solidFill>
                  <a:srgbClr val="FF0000"/>
                </a:solidFill>
                <a:latin typeface="Arial" panose="020B0604020202020204" pitchFamily="34" charset="0"/>
                <a:cs typeface="Arial" panose="020B0604020202020204" pitchFamily="34" charset="0"/>
              </a:rPr>
              <a:t>Research Objectives</a:t>
            </a:r>
            <a:endParaRPr lang="en-AU" b="1" dirty="0">
              <a:solidFill>
                <a:srgbClr val="FF0000"/>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1B5CD1D-D875-1DEE-8FB5-F2943E8B20BB}"/>
              </a:ext>
            </a:extLst>
          </p:cNvPr>
          <p:cNvSpPr txBox="1"/>
          <p:nvPr/>
        </p:nvSpPr>
        <p:spPr>
          <a:xfrm>
            <a:off x="5121264" y="477472"/>
            <a:ext cx="6523105" cy="584775"/>
          </a:xfrm>
          <a:prstGeom prst="rect">
            <a:avLst/>
          </a:prstGeom>
          <a:noFill/>
        </p:spPr>
        <p:txBody>
          <a:bodyPr wrap="square">
            <a:spAutoFit/>
          </a:bodyPr>
          <a:lstStyle/>
          <a:p>
            <a:r>
              <a:rPr lang="en-US" sz="1600" dirty="0">
                <a:solidFill>
                  <a:srgbClr val="32363B"/>
                </a:solidFill>
                <a:latin typeface="Verdana" panose="020B0604030504040204" pitchFamily="34" charset="0"/>
              </a:rPr>
              <a:t>D</a:t>
            </a:r>
            <a:r>
              <a:rPr lang="en-US" sz="1600" b="0" i="0" dirty="0">
                <a:solidFill>
                  <a:srgbClr val="32363B"/>
                </a:solidFill>
                <a:effectLst/>
                <a:latin typeface="Verdana" panose="020B0604030504040204" pitchFamily="34" charset="0"/>
              </a:rPr>
              <a:t>escribe what we </a:t>
            </a:r>
            <a:r>
              <a:rPr lang="en-US" sz="1600" b="1" i="0" dirty="0">
                <a:solidFill>
                  <a:srgbClr val="32363B"/>
                </a:solidFill>
                <a:effectLst/>
                <a:latin typeface="Verdana" panose="020B0604030504040204" pitchFamily="34" charset="0"/>
              </a:rPr>
              <a:t>expect to achieve</a:t>
            </a:r>
            <a:r>
              <a:rPr lang="en-US" sz="1600" b="0" i="0" dirty="0">
                <a:solidFill>
                  <a:srgbClr val="32363B"/>
                </a:solidFill>
                <a:effectLst/>
                <a:latin typeface="Verdana" panose="020B0604030504040204" pitchFamily="34" charset="0"/>
              </a:rPr>
              <a:t> by conducting a research.</a:t>
            </a:r>
            <a:endParaRPr lang="en-AU" sz="1600" dirty="0"/>
          </a:p>
        </p:txBody>
      </p:sp>
      <p:sp>
        <p:nvSpPr>
          <p:cNvPr id="12" name="TextBox 11">
            <a:extLst>
              <a:ext uri="{FF2B5EF4-FFF2-40B4-BE49-F238E27FC236}">
                <a16:creationId xmlns:a16="http://schemas.microsoft.com/office/drawing/2014/main" id="{22921649-D5C6-BCC1-D0B7-851364E348F0}"/>
              </a:ext>
            </a:extLst>
          </p:cNvPr>
          <p:cNvSpPr txBox="1"/>
          <p:nvPr/>
        </p:nvSpPr>
        <p:spPr>
          <a:xfrm>
            <a:off x="6072682" y="1246409"/>
            <a:ext cx="5725592" cy="523220"/>
          </a:xfrm>
          <a:prstGeom prst="rect">
            <a:avLst/>
          </a:prstGeom>
          <a:noFill/>
        </p:spPr>
        <p:txBody>
          <a:bodyPr wrap="square">
            <a:spAutoFit/>
          </a:bodyPr>
          <a:lstStyle/>
          <a:p>
            <a:pPr algn="l"/>
            <a:r>
              <a:rPr lang="en-US" sz="1400" b="0" i="0" dirty="0">
                <a:solidFill>
                  <a:srgbClr val="7030A0"/>
                </a:solidFill>
                <a:effectLst/>
                <a:latin typeface="Times New Roman" panose="02020603050405020304" pitchFamily="18" charset="0"/>
                <a:cs typeface="Times New Roman" panose="02020603050405020304" pitchFamily="18" charset="0"/>
              </a:rPr>
              <a:t>Ex. To describe what factors farmers, take into account in making such decisions as whether to adopt a new technology or what crops to grow.</a:t>
            </a:r>
          </a:p>
        </p:txBody>
      </p:sp>
      <p:sp>
        <p:nvSpPr>
          <p:cNvPr id="14" name="TextBox 13">
            <a:extLst>
              <a:ext uri="{FF2B5EF4-FFF2-40B4-BE49-F238E27FC236}">
                <a16:creationId xmlns:a16="http://schemas.microsoft.com/office/drawing/2014/main" id="{2BE0B941-1C99-332D-D621-A84F3225320E}"/>
              </a:ext>
            </a:extLst>
          </p:cNvPr>
          <p:cNvSpPr txBox="1"/>
          <p:nvPr/>
        </p:nvSpPr>
        <p:spPr>
          <a:xfrm>
            <a:off x="5272357" y="2351120"/>
            <a:ext cx="6220918" cy="646331"/>
          </a:xfrm>
          <a:prstGeom prst="rect">
            <a:avLst/>
          </a:prstGeom>
          <a:noFill/>
        </p:spPr>
        <p:txBody>
          <a:bodyPr wrap="square">
            <a:spAutoFit/>
          </a:bodyPr>
          <a:lstStyle/>
          <a:p>
            <a:r>
              <a:rPr lang="en-US" b="0" i="0" dirty="0">
                <a:solidFill>
                  <a:srgbClr val="000000"/>
                </a:solidFill>
                <a:effectLst/>
                <a:latin typeface="Quicksand"/>
              </a:rPr>
              <a:t>is a specific inquiry which the research seeks to provide a response to.</a:t>
            </a:r>
            <a:endParaRPr lang="en-AU" dirty="0"/>
          </a:p>
        </p:txBody>
      </p:sp>
      <p:sp>
        <p:nvSpPr>
          <p:cNvPr id="15" name="TextBox 14">
            <a:extLst>
              <a:ext uri="{FF2B5EF4-FFF2-40B4-BE49-F238E27FC236}">
                <a16:creationId xmlns:a16="http://schemas.microsoft.com/office/drawing/2014/main" id="{E399A589-40DE-F194-3EBD-9CC894E5D539}"/>
              </a:ext>
            </a:extLst>
          </p:cNvPr>
          <p:cNvSpPr txBox="1"/>
          <p:nvPr/>
        </p:nvSpPr>
        <p:spPr>
          <a:xfrm>
            <a:off x="7257656" y="2714785"/>
            <a:ext cx="3567220" cy="646331"/>
          </a:xfrm>
          <a:prstGeom prst="rect">
            <a:avLst/>
          </a:prstGeom>
          <a:noFill/>
        </p:spPr>
        <p:txBody>
          <a:bodyPr wrap="square">
            <a:spAutoFit/>
          </a:bodyPr>
          <a:lstStyle/>
          <a:p>
            <a:r>
              <a:rPr lang="en-US" dirty="0">
                <a:solidFill>
                  <a:srgbClr val="000000"/>
                </a:solidFill>
                <a:latin typeface="Quicksand"/>
              </a:rPr>
              <a:t>It is not a single question in your questionnaire. </a:t>
            </a:r>
            <a:endParaRPr lang="en-AU" dirty="0"/>
          </a:p>
        </p:txBody>
      </p:sp>
      <p:sp>
        <p:nvSpPr>
          <p:cNvPr id="16" name="TextBox 15">
            <a:extLst>
              <a:ext uri="{FF2B5EF4-FFF2-40B4-BE49-F238E27FC236}">
                <a16:creationId xmlns:a16="http://schemas.microsoft.com/office/drawing/2014/main" id="{00C812D5-ABDD-0785-6D99-678CD1046AF5}"/>
              </a:ext>
            </a:extLst>
          </p:cNvPr>
          <p:cNvSpPr txBox="1"/>
          <p:nvPr/>
        </p:nvSpPr>
        <p:spPr>
          <a:xfrm>
            <a:off x="6499082" y="2659880"/>
            <a:ext cx="1594764" cy="553998"/>
          </a:xfrm>
          <a:prstGeom prst="rect">
            <a:avLst/>
          </a:prstGeom>
          <a:noFill/>
        </p:spPr>
        <p:txBody>
          <a:bodyPr wrap="square">
            <a:spAutoFit/>
          </a:bodyPr>
          <a:lstStyle/>
          <a:p>
            <a:r>
              <a:rPr lang="en-US" sz="3000" dirty="0">
                <a:solidFill>
                  <a:srgbClr val="FF0000"/>
                </a:solidFill>
                <a:latin typeface="Quicksand"/>
              </a:rPr>
              <a:t>BUT</a:t>
            </a:r>
            <a:endParaRPr lang="en-AU" sz="3000" dirty="0">
              <a:solidFill>
                <a:srgbClr val="FF0000"/>
              </a:solidFill>
            </a:endParaRPr>
          </a:p>
        </p:txBody>
      </p:sp>
      <p:sp>
        <p:nvSpPr>
          <p:cNvPr id="17" name="TextBox 16">
            <a:extLst>
              <a:ext uri="{FF2B5EF4-FFF2-40B4-BE49-F238E27FC236}">
                <a16:creationId xmlns:a16="http://schemas.microsoft.com/office/drawing/2014/main" id="{0E88DA6F-2514-1480-6644-326CD99A1501}"/>
              </a:ext>
            </a:extLst>
          </p:cNvPr>
          <p:cNvSpPr txBox="1"/>
          <p:nvPr/>
        </p:nvSpPr>
        <p:spPr>
          <a:xfrm>
            <a:off x="3828683" y="3675884"/>
            <a:ext cx="2531462" cy="369332"/>
          </a:xfrm>
          <a:prstGeom prst="rect">
            <a:avLst/>
          </a:prstGeom>
          <a:noFill/>
        </p:spPr>
        <p:txBody>
          <a:bodyPr wrap="none" rtlCol="0">
            <a:spAutoFit/>
          </a:bodyPr>
          <a:lstStyle/>
          <a:p>
            <a:r>
              <a:rPr lang="en-US" b="1" dirty="0">
                <a:solidFill>
                  <a:srgbClr val="FF0000"/>
                </a:solidFill>
                <a:latin typeface="Arial" panose="020B0604020202020204" pitchFamily="34" charset="0"/>
                <a:cs typeface="Arial" panose="020B0604020202020204" pitchFamily="34" charset="0"/>
              </a:rPr>
              <a:t>Research Hypothesis</a:t>
            </a:r>
            <a:endParaRPr lang="en-AU" b="1" dirty="0">
              <a:solidFill>
                <a:srgbClr val="FF0000"/>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3C4F3186-E283-9BF1-796F-1EB59C5D2C5F}"/>
              </a:ext>
            </a:extLst>
          </p:cNvPr>
          <p:cNvSpPr txBox="1"/>
          <p:nvPr/>
        </p:nvSpPr>
        <p:spPr>
          <a:xfrm>
            <a:off x="5346604" y="4084982"/>
            <a:ext cx="6146671" cy="646331"/>
          </a:xfrm>
          <a:prstGeom prst="rect">
            <a:avLst/>
          </a:prstGeom>
          <a:noFill/>
        </p:spPr>
        <p:txBody>
          <a:bodyPr wrap="square">
            <a:spAutoFit/>
          </a:bodyPr>
          <a:lstStyle/>
          <a:p>
            <a:r>
              <a:rPr lang="en-US" b="0" i="0" dirty="0">
                <a:solidFill>
                  <a:srgbClr val="000000"/>
                </a:solidFill>
                <a:effectLst/>
                <a:latin typeface="Times New Roman" panose="02020603050405020304" pitchFamily="18" charset="0"/>
                <a:cs typeface="Times New Roman" panose="02020603050405020304" pitchFamily="18" charset="0"/>
              </a:rPr>
              <a:t>is a statement that introduces a research question and proposes an expected result.</a:t>
            </a:r>
            <a:endParaRPr lang="en-AU"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547CDF9C-0022-5EC6-4E56-04AFA2F23772}"/>
              </a:ext>
            </a:extLst>
          </p:cNvPr>
          <p:cNvSpPr txBox="1"/>
          <p:nvPr/>
        </p:nvSpPr>
        <p:spPr>
          <a:xfrm>
            <a:off x="8419939" y="4448647"/>
            <a:ext cx="3648154" cy="646331"/>
          </a:xfrm>
          <a:prstGeom prst="rect">
            <a:avLst/>
          </a:prstGeom>
          <a:noFill/>
        </p:spPr>
        <p:txBody>
          <a:bodyPr wrap="square">
            <a:spAutoFit/>
          </a:bodyPr>
          <a:lstStyle/>
          <a:p>
            <a:r>
              <a:rPr lang="en-US" dirty="0">
                <a:solidFill>
                  <a:srgbClr val="000000"/>
                </a:solidFill>
                <a:latin typeface="Times New Roman" panose="02020603050405020304" pitchFamily="18" charset="0"/>
                <a:cs typeface="Times New Roman" panose="02020603050405020304" pitchFamily="18" charset="0"/>
              </a:rPr>
              <a:t>d</a:t>
            </a:r>
            <a:r>
              <a:rPr lang="en-US" b="0" i="0" dirty="0">
                <a:solidFill>
                  <a:srgbClr val="000000"/>
                </a:solidFill>
                <a:effectLst/>
                <a:latin typeface="Times New Roman" panose="02020603050405020304" pitchFamily="18" charset="0"/>
                <a:cs typeface="Times New Roman" panose="02020603050405020304" pitchFamily="18" charset="0"/>
              </a:rPr>
              <a:t>eveloped based on previous knowledge or literature review. </a:t>
            </a:r>
            <a:endParaRPr lang="en-AU"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F197FE3A-11F4-8550-7633-3D1D104CA144}"/>
              </a:ext>
            </a:extLst>
          </p:cNvPr>
          <p:cNvSpPr txBox="1"/>
          <p:nvPr/>
        </p:nvSpPr>
        <p:spPr>
          <a:xfrm>
            <a:off x="7142039" y="4424520"/>
            <a:ext cx="3798453" cy="400110"/>
          </a:xfrm>
          <a:prstGeom prst="rect">
            <a:avLst/>
          </a:prstGeom>
          <a:noFill/>
        </p:spPr>
        <p:txBody>
          <a:bodyPr wrap="square">
            <a:spAutoFit/>
          </a:bodyPr>
          <a:lstStyle/>
          <a:p>
            <a:r>
              <a:rPr lang="en-US" sz="2000" b="0" i="0" dirty="0">
                <a:solidFill>
                  <a:srgbClr val="FF0000"/>
                </a:solidFill>
                <a:effectLst/>
                <a:latin typeface="Times New Roman" panose="02020603050405020304" pitchFamily="18" charset="0"/>
                <a:cs typeface="Times New Roman" panose="02020603050405020304" pitchFamily="18" charset="0"/>
              </a:rPr>
              <a:t>Mostly it is </a:t>
            </a:r>
            <a:endParaRPr lang="en-AU" sz="2000" dirty="0">
              <a:solidFill>
                <a:srgbClr val="FF0000"/>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5055668C-08D8-26B8-E7EF-6E5E138DCB2E}"/>
              </a:ext>
            </a:extLst>
          </p:cNvPr>
          <p:cNvSpPr txBox="1"/>
          <p:nvPr/>
        </p:nvSpPr>
        <p:spPr>
          <a:xfrm>
            <a:off x="6202266" y="5281340"/>
            <a:ext cx="5146623" cy="522638"/>
          </a:xfrm>
          <a:prstGeom prst="rect">
            <a:avLst/>
          </a:prstGeom>
        </p:spPr>
        <p:txBody>
          <a:bodyPr vert="horz" lIns="91440" tIns="45720" rIns="91440" bIns="45720" rtlCol="0">
            <a:noAutofit/>
          </a:bodyPr>
          <a:lstStyle/>
          <a:p>
            <a:pPr>
              <a:lnSpc>
                <a:spcPct val="90000"/>
              </a:lnSpc>
              <a:spcAft>
                <a:spcPts val="600"/>
              </a:spcAft>
            </a:pPr>
            <a:r>
              <a:rPr lang="en-US" sz="1400" dirty="0">
                <a:solidFill>
                  <a:srgbClr val="7030A0"/>
                </a:solidFill>
                <a:latin typeface="Times New Roman" panose="02020603050405020304" pitchFamily="18" charset="0"/>
                <a:cs typeface="Times New Roman" panose="02020603050405020304" pitchFamily="18" charset="0"/>
              </a:rPr>
              <a:t>Ex. Based on ….. Many people in the target communities rely on tree logging for living. </a:t>
            </a:r>
          </a:p>
        </p:txBody>
      </p:sp>
      <p:sp>
        <p:nvSpPr>
          <p:cNvPr id="22" name="TextBox 21">
            <a:extLst>
              <a:ext uri="{FF2B5EF4-FFF2-40B4-BE49-F238E27FC236}">
                <a16:creationId xmlns:a16="http://schemas.microsoft.com/office/drawing/2014/main" id="{C3CA6323-F7E1-4836-F2E8-130B04E62483}"/>
              </a:ext>
            </a:extLst>
          </p:cNvPr>
          <p:cNvSpPr txBox="1"/>
          <p:nvPr/>
        </p:nvSpPr>
        <p:spPr>
          <a:xfrm>
            <a:off x="6202267" y="5771134"/>
            <a:ext cx="5146623" cy="577185"/>
          </a:xfrm>
          <a:prstGeom prst="rect">
            <a:avLst/>
          </a:prstGeom>
        </p:spPr>
        <p:txBody>
          <a:bodyPr vert="horz" lIns="91440" tIns="45720" rIns="91440" bIns="45720" rtlCol="0">
            <a:noAutofit/>
          </a:bodyPr>
          <a:lstStyle/>
          <a:p>
            <a:pPr>
              <a:lnSpc>
                <a:spcPct val="90000"/>
              </a:lnSpc>
              <a:spcAft>
                <a:spcPts val="600"/>
              </a:spcAft>
            </a:pPr>
            <a:r>
              <a:rPr lang="en-US" sz="1400" dirty="0">
                <a:solidFill>
                  <a:srgbClr val="7030A0"/>
                </a:solidFill>
                <a:latin typeface="Times New Roman" panose="02020603050405020304" pitchFamily="18" charset="0"/>
                <a:cs typeface="Times New Roman" panose="02020603050405020304" pitchFamily="18" charset="0"/>
              </a:rPr>
              <a:t>Ex. …… study informed that majority of people (60%) in </a:t>
            </a:r>
            <a:r>
              <a:rPr lang="en-US" sz="1400" dirty="0" err="1">
                <a:solidFill>
                  <a:srgbClr val="7030A0"/>
                </a:solidFill>
                <a:latin typeface="Times New Roman" panose="02020603050405020304" pitchFamily="18" charset="0"/>
                <a:cs typeface="Times New Roman" panose="02020603050405020304" pitchFamily="18" charset="0"/>
              </a:rPr>
              <a:t>Mondokiri</a:t>
            </a:r>
            <a:r>
              <a:rPr lang="en-US" sz="1400" dirty="0">
                <a:solidFill>
                  <a:srgbClr val="7030A0"/>
                </a:solidFill>
                <a:latin typeface="Times New Roman" panose="02020603050405020304" pitchFamily="18" charset="0"/>
                <a:cs typeface="Times New Roman" panose="02020603050405020304" pitchFamily="18" charset="0"/>
              </a:rPr>
              <a:t> collecting NTFP for their living.   </a:t>
            </a:r>
          </a:p>
        </p:txBody>
      </p:sp>
    </p:spTree>
    <p:extLst>
      <p:ext uri="{BB962C8B-B14F-4D97-AF65-F5344CB8AC3E}">
        <p14:creationId xmlns:p14="http://schemas.microsoft.com/office/powerpoint/2010/main" val="38613553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9F370-5EEB-7445-BD8D-1AA069903E6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7A79974-5F51-1091-C232-B3B8DD4D5E4A}"/>
              </a:ext>
            </a:extLst>
          </p:cNvPr>
          <p:cNvSpPr txBox="1"/>
          <p:nvPr/>
        </p:nvSpPr>
        <p:spPr>
          <a:xfrm>
            <a:off x="8643193" y="489507"/>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4C70974D-EF42-6A8F-7F0B-B0812E0ABB4E}"/>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8115280" cy="6408311"/>
          </a:xfrm>
          <a:prstGeom prst="rect">
            <a:avLst/>
          </a:prstGeom>
        </p:spPr>
      </p:pic>
      <p:sp>
        <p:nvSpPr>
          <p:cNvPr id="9" name="TextBox 8">
            <a:extLst>
              <a:ext uri="{FF2B5EF4-FFF2-40B4-BE49-F238E27FC236}">
                <a16:creationId xmlns:a16="http://schemas.microsoft.com/office/drawing/2014/main" id="{008F2CA4-C64C-BC0B-A276-B5E54B1AB065}"/>
              </a:ext>
            </a:extLst>
          </p:cNvPr>
          <p:cNvSpPr txBox="1"/>
          <p:nvPr/>
        </p:nvSpPr>
        <p:spPr>
          <a:xfrm>
            <a:off x="8643193" y="2418408"/>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3. Use Visualizations</a:t>
            </a:r>
            <a:r>
              <a:rPr lang="en-US" sz="2000" dirty="0">
                <a:solidFill>
                  <a:srgbClr val="FF0000"/>
                </a:solidFill>
              </a:rPr>
              <a:t> – </a:t>
            </a:r>
            <a:r>
              <a:rPr lang="en-US" sz="2000" dirty="0"/>
              <a:t>Graphs, charts, and tables can help clarify complex data and highlight key trends, making it easier to communicate your findings.</a:t>
            </a:r>
          </a:p>
        </p:txBody>
      </p:sp>
      <p:sp>
        <p:nvSpPr>
          <p:cNvPr id="3" name="TextBox 2">
            <a:extLst>
              <a:ext uri="{FF2B5EF4-FFF2-40B4-BE49-F238E27FC236}">
                <a16:creationId xmlns:a16="http://schemas.microsoft.com/office/drawing/2014/main" id="{A345B627-FB35-C46B-2417-5E6C403C9781}"/>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8650320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AA9E3-B101-2EA3-37DB-B2CBA94B404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12B2E49-808F-4942-3752-7D20F4E55C46}"/>
              </a:ext>
            </a:extLst>
          </p:cNvPr>
          <p:cNvSpPr txBox="1"/>
          <p:nvPr/>
        </p:nvSpPr>
        <p:spPr>
          <a:xfrm>
            <a:off x="93553" y="2601771"/>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dirty="0">
                <a:effectLst/>
                <a:latin typeface="+mj-lt"/>
                <a:ea typeface="+mj-ea"/>
                <a:cs typeface="+mj-cs"/>
              </a:rPr>
              <a:t>Tips for Data Interpretation</a:t>
            </a:r>
            <a:endParaRPr lang="en-US" sz="4000" dirty="0">
              <a:effectLst/>
              <a:latin typeface="+mj-lt"/>
              <a:ea typeface="+mj-ea"/>
              <a:cs typeface="+mj-cs"/>
            </a:endParaRPr>
          </a:p>
        </p:txBody>
      </p:sp>
      <p:sp>
        <p:nvSpPr>
          <p:cNvPr id="9" name="TextBox 8">
            <a:extLst>
              <a:ext uri="{FF2B5EF4-FFF2-40B4-BE49-F238E27FC236}">
                <a16:creationId xmlns:a16="http://schemas.microsoft.com/office/drawing/2014/main" id="{46441DAE-1CBE-3FEA-3535-7D2AC3A45B21}"/>
              </a:ext>
            </a:extLst>
          </p:cNvPr>
          <p:cNvSpPr txBox="1"/>
          <p:nvPr/>
        </p:nvSpPr>
        <p:spPr>
          <a:xfrm>
            <a:off x="93553" y="4530672"/>
            <a:ext cx="3545759"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3. Use Visualizations</a:t>
            </a:r>
            <a:r>
              <a:rPr lang="en-US" sz="2000" dirty="0">
                <a:solidFill>
                  <a:srgbClr val="FF0000"/>
                </a:solidFill>
              </a:rPr>
              <a:t> – </a:t>
            </a:r>
            <a:r>
              <a:rPr lang="en-US" sz="2000" dirty="0"/>
              <a:t>Graphs, charts, and tables can help clarify complex data and highlight key trends, making it easier to communicate your findings.</a:t>
            </a:r>
          </a:p>
        </p:txBody>
      </p:sp>
      <p:sp>
        <p:nvSpPr>
          <p:cNvPr id="3" name="TextBox 2">
            <a:extLst>
              <a:ext uri="{FF2B5EF4-FFF2-40B4-BE49-F238E27FC236}">
                <a16:creationId xmlns:a16="http://schemas.microsoft.com/office/drawing/2014/main" id="{10662470-3D61-D6BE-AC1B-79EC23DE40CB}"/>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2" name="Picture 1" descr="A person standing in front of a computer with a pointer&#10;&#10;AI-generated content may be incorrect.">
            <a:extLst>
              <a:ext uri="{FF2B5EF4-FFF2-40B4-BE49-F238E27FC236}">
                <a16:creationId xmlns:a16="http://schemas.microsoft.com/office/drawing/2014/main" id="{41E31A34-3C8F-8F74-DE50-A3EAF83A6F96}"/>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pic>
        <p:nvPicPr>
          <p:cNvPr id="6" name="Picture 5">
            <a:extLst>
              <a:ext uri="{FF2B5EF4-FFF2-40B4-BE49-F238E27FC236}">
                <a16:creationId xmlns:a16="http://schemas.microsoft.com/office/drawing/2014/main" id="{B653A4AB-B475-9FFB-E871-AF487704B731}"/>
              </a:ext>
            </a:extLst>
          </p:cNvPr>
          <p:cNvPicPr>
            <a:picLocks noChangeAspect="1"/>
          </p:cNvPicPr>
          <p:nvPr/>
        </p:nvPicPr>
        <p:blipFill rotWithShape="1">
          <a:blip r:embed="rId3">
            <a:extLst>
              <a:ext uri="{28A0092B-C50C-407E-A947-70E740481C1C}">
                <a14:useLocalDpi xmlns:a14="http://schemas.microsoft.com/office/drawing/2010/main" val="0"/>
              </a:ext>
            </a:extLst>
          </a:blip>
          <a:srcRect l="6189" r="22364"/>
          <a:stretch/>
        </p:blipFill>
        <p:spPr>
          <a:xfrm>
            <a:off x="4692977" y="898956"/>
            <a:ext cx="2632296" cy="2732922"/>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7" name="Picture 6">
            <a:extLst>
              <a:ext uri="{FF2B5EF4-FFF2-40B4-BE49-F238E27FC236}">
                <a16:creationId xmlns:a16="http://schemas.microsoft.com/office/drawing/2014/main" id="{A15BCE45-7A96-BABB-E37B-F3EAF7C82056}"/>
              </a:ext>
            </a:extLst>
          </p:cNvPr>
          <p:cNvPicPr>
            <a:picLocks noChangeAspect="1"/>
          </p:cNvPicPr>
          <p:nvPr/>
        </p:nvPicPr>
        <p:blipFill>
          <a:blip r:embed="rId4">
            <a:extLst>
              <a:ext uri="{28A0092B-C50C-407E-A947-70E740481C1C}">
                <a14:useLocalDpi xmlns:a14="http://schemas.microsoft.com/office/drawing/2010/main" val="0"/>
              </a:ext>
            </a:extLst>
          </a:blip>
          <a:srcRect l="1426" r="1426"/>
          <a:stretch/>
        </p:blipFill>
        <p:spPr>
          <a:xfrm>
            <a:off x="4809186" y="3740804"/>
            <a:ext cx="2422100" cy="251469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8" name="Picture 7">
            <a:extLst>
              <a:ext uri="{FF2B5EF4-FFF2-40B4-BE49-F238E27FC236}">
                <a16:creationId xmlns:a16="http://schemas.microsoft.com/office/drawing/2014/main" id="{879BDC0B-AF7E-48C6-042A-967237552CB6}"/>
              </a:ext>
            </a:extLst>
          </p:cNvPr>
          <p:cNvPicPr>
            <a:picLocks noChangeAspect="1"/>
          </p:cNvPicPr>
          <p:nvPr/>
        </p:nvPicPr>
        <p:blipFill rotWithShape="1">
          <a:blip r:embed="rId5">
            <a:extLst>
              <a:ext uri="{28A0092B-C50C-407E-A947-70E740481C1C}">
                <a14:useLocalDpi xmlns:a14="http://schemas.microsoft.com/office/drawing/2010/main" val="0"/>
              </a:ext>
            </a:extLst>
          </a:blip>
          <a:srcRect l="-24651" t="17011" r="-2261"/>
          <a:stretch/>
        </p:blipFill>
        <p:spPr>
          <a:xfrm>
            <a:off x="6743737" y="1435209"/>
            <a:ext cx="4535890" cy="197817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10" name="Picture 9" descr="Chart, line chart&#10;&#10;Description automatically generated">
            <a:extLst>
              <a:ext uri="{FF2B5EF4-FFF2-40B4-BE49-F238E27FC236}">
                <a16:creationId xmlns:a16="http://schemas.microsoft.com/office/drawing/2014/main" id="{746BE4D4-9C48-C43E-2428-CF9CB66B1972}"/>
              </a:ext>
            </a:extLst>
          </p:cNvPr>
          <p:cNvPicPr>
            <a:picLocks noChangeAspect="1"/>
          </p:cNvPicPr>
          <p:nvPr/>
        </p:nvPicPr>
        <p:blipFill rotWithShape="1">
          <a:blip r:embed="rId6">
            <a:extLst>
              <a:ext uri="{28A0092B-C50C-407E-A947-70E740481C1C}">
                <a14:useLocalDpi xmlns:a14="http://schemas.microsoft.com/office/drawing/2010/main" val="0"/>
              </a:ext>
            </a:extLst>
          </a:blip>
          <a:srcRect t="16427"/>
          <a:stretch/>
        </p:blipFill>
        <p:spPr>
          <a:xfrm>
            <a:off x="7612598" y="4063661"/>
            <a:ext cx="4073433" cy="2060074"/>
          </a:xfrm>
          <a:prstGeom prst="rect">
            <a:avLst/>
          </a:prstGeom>
        </p:spPr>
      </p:pic>
      <p:sp>
        <p:nvSpPr>
          <p:cNvPr id="11" name="TextBox 10">
            <a:extLst>
              <a:ext uri="{FF2B5EF4-FFF2-40B4-BE49-F238E27FC236}">
                <a16:creationId xmlns:a16="http://schemas.microsoft.com/office/drawing/2014/main" id="{CBBCB0B4-890F-1444-D835-E117CE62B7B3}"/>
              </a:ext>
            </a:extLst>
          </p:cNvPr>
          <p:cNvSpPr txBox="1"/>
          <p:nvPr/>
        </p:nvSpPr>
        <p:spPr>
          <a:xfrm>
            <a:off x="4609596" y="113614"/>
            <a:ext cx="6874246" cy="977782"/>
          </a:xfrm>
          <a:prstGeom prst="rect">
            <a:avLst/>
          </a:prstGeom>
        </p:spPr>
        <p:txBody>
          <a:bodyPr vert="horz" lIns="91440" tIns="45720" rIns="91440" bIns="45720" rtlCol="0" anchor="ctr">
            <a:normAutofit lnSpcReduction="10000"/>
          </a:bodyPr>
          <a:lstStyle/>
          <a:p>
            <a:pPr algn="ctr">
              <a:lnSpc>
                <a:spcPct val="90000"/>
              </a:lnSpc>
              <a:spcBef>
                <a:spcPct val="0"/>
              </a:spcBef>
              <a:spcAft>
                <a:spcPts val="600"/>
              </a:spcAft>
            </a:pPr>
            <a:r>
              <a:rPr lang="en-US" sz="6600" b="1" i="0" kern="1200" dirty="0">
                <a:solidFill>
                  <a:schemeClr val="tx1"/>
                </a:solidFill>
                <a:effectLst/>
                <a:latin typeface="+mj-lt"/>
                <a:ea typeface="+mj-ea"/>
                <a:cs typeface="+mj-cs"/>
              </a:rPr>
              <a:t>Popular Charts</a:t>
            </a:r>
          </a:p>
        </p:txBody>
      </p:sp>
    </p:spTree>
    <p:extLst>
      <p:ext uri="{BB962C8B-B14F-4D97-AF65-F5344CB8AC3E}">
        <p14:creationId xmlns:p14="http://schemas.microsoft.com/office/powerpoint/2010/main" val="29453944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7C23E-4CBC-52ED-29B7-EF2FE2CB4F2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26E3FA-A06C-A608-162B-4A0F6D51FEE5}"/>
              </a:ext>
            </a:extLst>
          </p:cNvPr>
          <p:cNvSpPr txBox="1"/>
          <p:nvPr/>
        </p:nvSpPr>
        <p:spPr>
          <a:xfrm>
            <a:off x="8643193" y="489507"/>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4867083E-71F3-6426-0295-C27943C46E88}"/>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8115280" cy="6408311"/>
          </a:xfrm>
          <a:prstGeom prst="rect">
            <a:avLst/>
          </a:prstGeom>
        </p:spPr>
      </p:pic>
      <p:sp>
        <p:nvSpPr>
          <p:cNvPr id="9" name="TextBox 8">
            <a:extLst>
              <a:ext uri="{FF2B5EF4-FFF2-40B4-BE49-F238E27FC236}">
                <a16:creationId xmlns:a16="http://schemas.microsoft.com/office/drawing/2014/main" id="{B1617A36-A5C4-E32C-7F87-2BE55A7B9936}"/>
              </a:ext>
            </a:extLst>
          </p:cNvPr>
          <p:cNvSpPr txBox="1"/>
          <p:nvPr/>
        </p:nvSpPr>
        <p:spPr>
          <a:xfrm>
            <a:off x="8643193" y="2418408"/>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5. Spot Patterns and Trends</a:t>
            </a:r>
            <a:r>
              <a:rPr lang="en-US" sz="2000" dirty="0">
                <a:solidFill>
                  <a:srgbClr val="FF0000"/>
                </a:solidFill>
              </a:rPr>
              <a:t> </a:t>
            </a:r>
            <a:r>
              <a:rPr lang="en-US" sz="2000" dirty="0"/>
              <a:t>– Look for patterns, trends, or correlations within the data. This can help identify relationships between variables and forecast future developments.</a:t>
            </a:r>
          </a:p>
        </p:txBody>
      </p:sp>
      <p:sp>
        <p:nvSpPr>
          <p:cNvPr id="3" name="TextBox 2">
            <a:extLst>
              <a:ext uri="{FF2B5EF4-FFF2-40B4-BE49-F238E27FC236}">
                <a16:creationId xmlns:a16="http://schemas.microsoft.com/office/drawing/2014/main" id="{32B3A76E-E188-9DC1-AACF-75AF71359038}"/>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8004688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21667-4E19-F304-77A9-77694B9ED51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A6646BD-E338-033A-1B0D-103C8CE8BC56}"/>
              </a:ext>
            </a:extLst>
          </p:cNvPr>
          <p:cNvSpPr txBox="1"/>
          <p:nvPr/>
        </p:nvSpPr>
        <p:spPr>
          <a:xfrm>
            <a:off x="8643193" y="489507"/>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9273866C-3C25-39E4-7852-2472F962E935}"/>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8115280" cy="6408311"/>
          </a:xfrm>
          <a:prstGeom prst="rect">
            <a:avLst/>
          </a:prstGeom>
        </p:spPr>
      </p:pic>
      <p:sp>
        <p:nvSpPr>
          <p:cNvPr id="9" name="TextBox 8">
            <a:extLst>
              <a:ext uri="{FF2B5EF4-FFF2-40B4-BE49-F238E27FC236}">
                <a16:creationId xmlns:a16="http://schemas.microsoft.com/office/drawing/2014/main" id="{0D3792AD-EBF4-B41B-05A9-7333A2591358}"/>
              </a:ext>
            </a:extLst>
          </p:cNvPr>
          <p:cNvSpPr txBox="1"/>
          <p:nvPr/>
        </p:nvSpPr>
        <p:spPr>
          <a:xfrm>
            <a:off x="8643193" y="2418408"/>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latin typeface="Proxima Nova"/>
              </a:rPr>
              <a:t>6. Start with Visual: </a:t>
            </a:r>
            <a:r>
              <a:rPr lang="en-US" sz="2000" b="0" i="0" dirty="0">
                <a:solidFill>
                  <a:srgbClr val="222222"/>
                </a:solidFill>
                <a:effectLst/>
                <a:latin typeface="PT Sans" panose="020B0503020203020204" pitchFamily="34" charset="0"/>
              </a:rPr>
              <a:t>Explain in your own words what the graph(s), table(s), or diagram(s) is showing</a:t>
            </a:r>
            <a:endParaRPr lang="en-US" sz="2000" dirty="0"/>
          </a:p>
        </p:txBody>
      </p:sp>
      <p:sp>
        <p:nvSpPr>
          <p:cNvPr id="3" name="TextBox 2">
            <a:extLst>
              <a:ext uri="{FF2B5EF4-FFF2-40B4-BE49-F238E27FC236}">
                <a16:creationId xmlns:a16="http://schemas.microsoft.com/office/drawing/2014/main" id="{AD2ABF5A-2414-354C-42F9-4238E59D7D9E}"/>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23458266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A6C99-A725-7DF4-6E31-D6032C8F493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B7E6829-4A81-E0AF-A341-960C81AF509B}"/>
              </a:ext>
            </a:extLst>
          </p:cNvPr>
          <p:cNvSpPr txBox="1"/>
          <p:nvPr/>
        </p:nvSpPr>
        <p:spPr>
          <a:xfrm>
            <a:off x="99268" y="2722729"/>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sp>
        <p:nvSpPr>
          <p:cNvPr id="9" name="TextBox 8">
            <a:extLst>
              <a:ext uri="{FF2B5EF4-FFF2-40B4-BE49-F238E27FC236}">
                <a16:creationId xmlns:a16="http://schemas.microsoft.com/office/drawing/2014/main" id="{816A4F80-2D98-12F4-4290-DC958917B380}"/>
              </a:ext>
            </a:extLst>
          </p:cNvPr>
          <p:cNvSpPr txBox="1"/>
          <p:nvPr/>
        </p:nvSpPr>
        <p:spPr>
          <a:xfrm>
            <a:off x="99268" y="4651630"/>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latin typeface="Proxima Nova"/>
              </a:rPr>
              <a:t>6. Start with Visual: </a:t>
            </a:r>
            <a:r>
              <a:rPr lang="en-US" sz="2000" b="0" i="0" dirty="0">
                <a:solidFill>
                  <a:srgbClr val="222222"/>
                </a:solidFill>
                <a:effectLst/>
                <a:latin typeface="PT Sans" panose="020B0503020203020204" pitchFamily="34" charset="0"/>
              </a:rPr>
              <a:t>Explain in your own words what the graph(s), table(s), or diagram(s) is showing</a:t>
            </a:r>
            <a:endParaRPr lang="en-US" sz="2000" dirty="0"/>
          </a:p>
        </p:txBody>
      </p:sp>
      <p:sp>
        <p:nvSpPr>
          <p:cNvPr id="3" name="TextBox 2">
            <a:extLst>
              <a:ext uri="{FF2B5EF4-FFF2-40B4-BE49-F238E27FC236}">
                <a16:creationId xmlns:a16="http://schemas.microsoft.com/office/drawing/2014/main" id="{26727AAD-57D6-9551-7F57-17FA0479F4F5}"/>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2" name="Picture 1" descr="A person standing in front of a computer with a pointer&#10;&#10;AI-generated content may be incorrect.">
            <a:extLst>
              <a:ext uri="{FF2B5EF4-FFF2-40B4-BE49-F238E27FC236}">
                <a16:creationId xmlns:a16="http://schemas.microsoft.com/office/drawing/2014/main" id="{C9228A99-672B-3007-6436-5DE38B4612E4}"/>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sp>
        <p:nvSpPr>
          <p:cNvPr id="8" name="TextBox 7">
            <a:extLst>
              <a:ext uri="{FF2B5EF4-FFF2-40B4-BE49-F238E27FC236}">
                <a16:creationId xmlns:a16="http://schemas.microsoft.com/office/drawing/2014/main" id="{9B811253-FC27-A867-4341-F8099022504F}"/>
              </a:ext>
            </a:extLst>
          </p:cNvPr>
          <p:cNvSpPr txBox="1"/>
          <p:nvPr/>
        </p:nvSpPr>
        <p:spPr>
          <a:xfrm>
            <a:off x="5038721" y="4946269"/>
            <a:ext cx="6153150" cy="923330"/>
          </a:xfrm>
          <a:prstGeom prst="rect">
            <a:avLst/>
          </a:prstGeom>
          <a:noFill/>
        </p:spPr>
        <p:txBody>
          <a:bodyPr wrap="square">
            <a:spAutoFit/>
          </a:bodyPr>
          <a:lstStyle/>
          <a:p>
            <a:r>
              <a:rPr lang="en-US" sz="1800" dirty="0">
                <a:solidFill>
                  <a:srgbClr val="555555"/>
                </a:solidFill>
                <a:latin typeface="Proxima Nova"/>
              </a:rPr>
              <a:t>Ex. </a:t>
            </a:r>
            <a:r>
              <a:rPr lang="en-US" sz="1800" dirty="0"/>
              <a:t>Figure 1 illustrates the various sources of income that residents of </a:t>
            </a:r>
            <a:r>
              <a:rPr lang="en-US" sz="1800" dirty="0" err="1"/>
              <a:t>Mondulkiri</a:t>
            </a:r>
            <a:r>
              <a:rPr lang="en-US" sz="1800" dirty="0"/>
              <a:t> province depend on for their livelihood in 2024.</a:t>
            </a:r>
            <a:endParaRPr lang="en-AU" dirty="0"/>
          </a:p>
        </p:txBody>
      </p:sp>
      <p:grpSp>
        <p:nvGrpSpPr>
          <p:cNvPr id="13" name="Group 12">
            <a:extLst>
              <a:ext uri="{FF2B5EF4-FFF2-40B4-BE49-F238E27FC236}">
                <a16:creationId xmlns:a16="http://schemas.microsoft.com/office/drawing/2014/main" id="{820E0169-E44D-4748-04C6-5CF01F5667E5}"/>
              </a:ext>
            </a:extLst>
          </p:cNvPr>
          <p:cNvGrpSpPr/>
          <p:nvPr/>
        </p:nvGrpSpPr>
        <p:grpSpPr>
          <a:xfrm>
            <a:off x="4299827" y="168279"/>
            <a:ext cx="4701300" cy="4540279"/>
            <a:chOff x="4299827" y="168279"/>
            <a:chExt cx="4701300" cy="4540279"/>
          </a:xfrm>
        </p:grpSpPr>
        <p:sp>
          <p:nvSpPr>
            <p:cNvPr id="17" name="TextBox 16">
              <a:extLst>
                <a:ext uri="{FF2B5EF4-FFF2-40B4-BE49-F238E27FC236}">
                  <a16:creationId xmlns:a16="http://schemas.microsoft.com/office/drawing/2014/main" id="{A8BBDBCA-EA13-EF2B-9366-5AAAA38A73EA}"/>
                </a:ext>
              </a:extLst>
            </p:cNvPr>
            <p:cNvSpPr txBox="1"/>
            <p:nvPr/>
          </p:nvSpPr>
          <p:spPr>
            <a:xfrm>
              <a:off x="4299827" y="168279"/>
              <a:ext cx="4622609" cy="646331"/>
            </a:xfrm>
            <a:prstGeom prst="rect">
              <a:avLst/>
            </a:prstGeom>
            <a:noFill/>
          </p:spPr>
          <p:txBody>
            <a:bodyPr wrap="square" rtlCol="0">
              <a:spAutoFit/>
            </a:bodyPr>
            <a:lstStyle/>
            <a:p>
              <a:r>
                <a:rPr lang="en-US" dirty="0"/>
                <a:t>Figure 1: Primary Sources of Income for People in </a:t>
              </a:r>
              <a:r>
                <a:rPr lang="en-US" dirty="0" err="1"/>
                <a:t>Mondulkiri</a:t>
              </a:r>
              <a:r>
                <a:rPr lang="en-US" dirty="0"/>
                <a:t> Province in 2024</a:t>
              </a:r>
              <a:endParaRPr lang="en-AU" dirty="0"/>
            </a:p>
          </p:txBody>
        </p:sp>
        <p:pic>
          <p:nvPicPr>
            <p:cNvPr id="18" name="Picture 17">
              <a:extLst>
                <a:ext uri="{FF2B5EF4-FFF2-40B4-BE49-F238E27FC236}">
                  <a16:creationId xmlns:a16="http://schemas.microsoft.com/office/drawing/2014/main" id="{CD9D4B6A-5C3A-55A7-C56D-BC8A8F55BD19}"/>
                </a:ext>
              </a:extLst>
            </p:cNvPr>
            <p:cNvPicPr>
              <a:picLocks noChangeAspect="1"/>
            </p:cNvPicPr>
            <p:nvPr/>
          </p:nvPicPr>
          <p:blipFill>
            <a:blip r:embed="rId3"/>
            <a:srcRect t="6958"/>
            <a:stretch/>
          </p:blipFill>
          <p:spPr>
            <a:xfrm>
              <a:off x="4378518" y="759254"/>
              <a:ext cx="4622609" cy="3949304"/>
            </a:xfrm>
            <a:prstGeom prst="rect">
              <a:avLst/>
            </a:prstGeom>
          </p:spPr>
        </p:pic>
      </p:grpSp>
    </p:spTree>
    <p:extLst>
      <p:ext uri="{BB962C8B-B14F-4D97-AF65-F5344CB8AC3E}">
        <p14:creationId xmlns:p14="http://schemas.microsoft.com/office/powerpoint/2010/main" val="766602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F9CAE-92B3-79A6-53CF-4BEC0106001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2C9761D-3FCB-94CF-FA5B-E113C310E450}"/>
              </a:ext>
            </a:extLst>
          </p:cNvPr>
          <p:cNvSpPr txBox="1"/>
          <p:nvPr/>
        </p:nvSpPr>
        <p:spPr>
          <a:xfrm>
            <a:off x="8643193" y="489507"/>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4DF73446-919F-C1C4-3C8F-C9A9CBDD0C9A}"/>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8115280" cy="6408311"/>
          </a:xfrm>
          <a:prstGeom prst="rect">
            <a:avLst/>
          </a:prstGeom>
        </p:spPr>
      </p:pic>
      <p:sp>
        <p:nvSpPr>
          <p:cNvPr id="9" name="TextBox 8">
            <a:extLst>
              <a:ext uri="{FF2B5EF4-FFF2-40B4-BE49-F238E27FC236}">
                <a16:creationId xmlns:a16="http://schemas.microsoft.com/office/drawing/2014/main" id="{DF5C912C-BEFA-6AA8-FC65-7230217F4FC3}"/>
              </a:ext>
            </a:extLst>
          </p:cNvPr>
          <p:cNvSpPr txBox="1"/>
          <p:nvPr/>
        </p:nvSpPr>
        <p:spPr>
          <a:xfrm>
            <a:off x="8643193" y="2418408"/>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7. Highlight Key Variables</a:t>
            </a:r>
            <a:r>
              <a:rPr lang="en-US" sz="2000" dirty="0">
                <a:solidFill>
                  <a:srgbClr val="FF0000"/>
                </a:solidFill>
              </a:rPr>
              <a:t> </a:t>
            </a:r>
            <a:r>
              <a:rPr lang="en-US" sz="2000" dirty="0"/>
              <a:t>– Focus on the most relevant data points or metrics that align with your objectives. Avoid becoming overwhelmed by all the data—concentrate on the essentials.</a:t>
            </a:r>
          </a:p>
        </p:txBody>
      </p:sp>
      <p:sp>
        <p:nvSpPr>
          <p:cNvPr id="3" name="TextBox 2">
            <a:extLst>
              <a:ext uri="{FF2B5EF4-FFF2-40B4-BE49-F238E27FC236}">
                <a16:creationId xmlns:a16="http://schemas.microsoft.com/office/drawing/2014/main" id="{FA630032-7A97-1525-8501-3E13E05C9F95}"/>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1727506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FF61E-A530-A12D-6CB6-EF0CBF1812F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E5BC9C6-4ADD-DF77-19BB-744A3B81E5A3}"/>
              </a:ext>
            </a:extLst>
          </p:cNvPr>
          <p:cNvSpPr txBox="1"/>
          <p:nvPr/>
        </p:nvSpPr>
        <p:spPr>
          <a:xfrm>
            <a:off x="0" y="2697505"/>
            <a:ext cx="3571875"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dirty="0">
                <a:effectLst/>
                <a:latin typeface="+mj-lt"/>
                <a:ea typeface="+mj-ea"/>
                <a:cs typeface="+mj-cs"/>
              </a:rPr>
              <a:t>Tips for Data Interpretation</a:t>
            </a:r>
            <a:endParaRPr lang="en-US" sz="4000" dirty="0">
              <a:effectLst/>
              <a:latin typeface="+mj-lt"/>
              <a:ea typeface="+mj-ea"/>
              <a:cs typeface="+mj-cs"/>
            </a:endParaRPr>
          </a:p>
        </p:txBody>
      </p:sp>
      <p:sp>
        <p:nvSpPr>
          <p:cNvPr id="9" name="TextBox 8">
            <a:extLst>
              <a:ext uri="{FF2B5EF4-FFF2-40B4-BE49-F238E27FC236}">
                <a16:creationId xmlns:a16="http://schemas.microsoft.com/office/drawing/2014/main" id="{3F440C21-6D0D-5190-5A6A-9F8C9098A865}"/>
              </a:ext>
            </a:extLst>
          </p:cNvPr>
          <p:cNvSpPr txBox="1"/>
          <p:nvPr/>
        </p:nvSpPr>
        <p:spPr>
          <a:xfrm>
            <a:off x="0" y="4423963"/>
            <a:ext cx="3970018" cy="3540265"/>
          </a:xfrm>
          <a:prstGeom prst="rect">
            <a:avLst/>
          </a:prstGeom>
        </p:spPr>
        <p:txBody>
          <a:bodyPr vert="horz" lIns="91440" tIns="45720" rIns="91440" bIns="45720" rtlCol="0">
            <a:normAutofit/>
          </a:bodyPr>
          <a:lstStyle/>
          <a:p>
            <a:pPr defTabSz="914400">
              <a:lnSpc>
                <a:spcPct val="90000"/>
              </a:lnSpc>
              <a:spcAft>
                <a:spcPts val="600"/>
              </a:spcAft>
            </a:pPr>
            <a:r>
              <a:rPr lang="en-US" sz="2000" b="1" dirty="0">
                <a:solidFill>
                  <a:srgbClr val="FF0000"/>
                </a:solidFill>
              </a:rPr>
              <a:t>7. Highlight Key Variables</a:t>
            </a:r>
            <a:r>
              <a:rPr lang="en-US" sz="2000" dirty="0">
                <a:solidFill>
                  <a:srgbClr val="FF0000"/>
                </a:solidFill>
              </a:rPr>
              <a:t> </a:t>
            </a:r>
            <a:r>
              <a:rPr lang="en-US" sz="2000" dirty="0"/>
              <a:t>– Focus on the most relevant data points or metrics that align with your objectives. Avoid becoming overwhelmed by all the data—concentrate on the essentials.</a:t>
            </a:r>
          </a:p>
        </p:txBody>
      </p:sp>
      <p:sp>
        <p:nvSpPr>
          <p:cNvPr id="3" name="TextBox 2">
            <a:extLst>
              <a:ext uri="{FF2B5EF4-FFF2-40B4-BE49-F238E27FC236}">
                <a16:creationId xmlns:a16="http://schemas.microsoft.com/office/drawing/2014/main" id="{BCB153B6-A806-5DF4-854B-D62BEB91CB00}"/>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2" name="Picture 1" descr="A person standing in front of a computer with a pointer&#10;&#10;AI-generated content may be incorrect.">
            <a:extLst>
              <a:ext uri="{FF2B5EF4-FFF2-40B4-BE49-F238E27FC236}">
                <a16:creationId xmlns:a16="http://schemas.microsoft.com/office/drawing/2014/main" id="{381DB81C-7138-884E-EC74-4C359B4D037D}"/>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grpSp>
        <p:nvGrpSpPr>
          <p:cNvPr id="14" name="Group 13">
            <a:extLst>
              <a:ext uri="{FF2B5EF4-FFF2-40B4-BE49-F238E27FC236}">
                <a16:creationId xmlns:a16="http://schemas.microsoft.com/office/drawing/2014/main" id="{ABF6F1A4-3CA1-248B-78DA-56E5DCD27A15}"/>
              </a:ext>
            </a:extLst>
          </p:cNvPr>
          <p:cNvGrpSpPr/>
          <p:nvPr/>
        </p:nvGrpSpPr>
        <p:grpSpPr>
          <a:xfrm>
            <a:off x="4663987" y="596723"/>
            <a:ext cx="4701300" cy="4540279"/>
            <a:chOff x="6703099" y="1038059"/>
            <a:chExt cx="4701300" cy="4540279"/>
          </a:xfrm>
        </p:grpSpPr>
        <p:grpSp>
          <p:nvGrpSpPr>
            <p:cNvPr id="10" name="Group 9">
              <a:extLst>
                <a:ext uri="{FF2B5EF4-FFF2-40B4-BE49-F238E27FC236}">
                  <a16:creationId xmlns:a16="http://schemas.microsoft.com/office/drawing/2014/main" id="{83EC606B-A8BA-FF34-FE83-CC330512C080}"/>
                </a:ext>
              </a:extLst>
            </p:cNvPr>
            <p:cNvGrpSpPr/>
            <p:nvPr/>
          </p:nvGrpSpPr>
          <p:grpSpPr>
            <a:xfrm>
              <a:off x="6703099" y="1038059"/>
              <a:ext cx="4701300" cy="4540279"/>
              <a:chOff x="4299827" y="168279"/>
              <a:chExt cx="4701300" cy="4540279"/>
            </a:xfrm>
          </p:grpSpPr>
          <p:sp>
            <p:nvSpPr>
              <p:cNvPr id="12" name="TextBox 11">
                <a:extLst>
                  <a:ext uri="{FF2B5EF4-FFF2-40B4-BE49-F238E27FC236}">
                    <a16:creationId xmlns:a16="http://schemas.microsoft.com/office/drawing/2014/main" id="{2AC38110-42DF-CCFC-6749-CEE52A5647E8}"/>
                  </a:ext>
                </a:extLst>
              </p:cNvPr>
              <p:cNvSpPr txBox="1"/>
              <p:nvPr/>
            </p:nvSpPr>
            <p:spPr>
              <a:xfrm>
                <a:off x="4299827" y="168279"/>
                <a:ext cx="4622609" cy="646331"/>
              </a:xfrm>
              <a:prstGeom prst="rect">
                <a:avLst/>
              </a:prstGeom>
              <a:noFill/>
            </p:spPr>
            <p:txBody>
              <a:bodyPr wrap="square" rtlCol="0">
                <a:spAutoFit/>
              </a:bodyPr>
              <a:lstStyle/>
              <a:p>
                <a:r>
                  <a:rPr lang="en-US" dirty="0"/>
                  <a:t>Figure 1: Primary Sources of Income for People in </a:t>
                </a:r>
                <a:r>
                  <a:rPr lang="en-US" dirty="0" err="1"/>
                  <a:t>Mondulkiri</a:t>
                </a:r>
                <a:r>
                  <a:rPr lang="en-US" dirty="0"/>
                  <a:t> Province in 2024</a:t>
                </a:r>
                <a:endParaRPr lang="en-AU" dirty="0"/>
              </a:p>
            </p:txBody>
          </p:sp>
          <p:pic>
            <p:nvPicPr>
              <p:cNvPr id="11" name="Picture 10">
                <a:extLst>
                  <a:ext uri="{FF2B5EF4-FFF2-40B4-BE49-F238E27FC236}">
                    <a16:creationId xmlns:a16="http://schemas.microsoft.com/office/drawing/2014/main" id="{03CD855A-3519-F6EE-86F0-758B7B0330B1}"/>
                  </a:ext>
                </a:extLst>
              </p:cNvPr>
              <p:cNvPicPr>
                <a:picLocks noChangeAspect="1"/>
              </p:cNvPicPr>
              <p:nvPr/>
            </p:nvPicPr>
            <p:blipFill>
              <a:blip r:embed="rId3"/>
              <a:srcRect t="6958"/>
              <a:stretch/>
            </p:blipFill>
            <p:spPr>
              <a:xfrm>
                <a:off x="4378518" y="759254"/>
                <a:ext cx="4622609" cy="3949304"/>
              </a:xfrm>
              <a:prstGeom prst="rect">
                <a:avLst/>
              </a:prstGeom>
            </p:spPr>
          </p:pic>
        </p:grpSp>
        <p:grpSp>
          <p:nvGrpSpPr>
            <p:cNvPr id="13" name="Group 12">
              <a:extLst>
                <a:ext uri="{FF2B5EF4-FFF2-40B4-BE49-F238E27FC236}">
                  <a16:creationId xmlns:a16="http://schemas.microsoft.com/office/drawing/2014/main" id="{FB1575A6-0F4A-B979-92F3-180CB0070677}"/>
                </a:ext>
              </a:extLst>
            </p:cNvPr>
            <p:cNvGrpSpPr/>
            <p:nvPr/>
          </p:nvGrpSpPr>
          <p:grpSpPr>
            <a:xfrm>
              <a:off x="7907699" y="3077482"/>
              <a:ext cx="2735391" cy="895528"/>
              <a:chOff x="6095999" y="2533472"/>
              <a:chExt cx="2735391" cy="895528"/>
            </a:xfrm>
          </p:grpSpPr>
          <p:sp>
            <p:nvSpPr>
              <p:cNvPr id="7" name="Oval 6">
                <a:extLst>
                  <a:ext uri="{FF2B5EF4-FFF2-40B4-BE49-F238E27FC236}">
                    <a16:creationId xmlns:a16="http://schemas.microsoft.com/office/drawing/2014/main" id="{5694ABA1-F2F8-EEB9-058C-61F43C5D75FA}"/>
                  </a:ext>
                </a:extLst>
              </p:cNvPr>
              <p:cNvSpPr/>
              <p:nvPr/>
            </p:nvSpPr>
            <p:spPr>
              <a:xfrm>
                <a:off x="7381069" y="2533472"/>
                <a:ext cx="1450321" cy="895528"/>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8" name="Oval 7">
                <a:extLst>
                  <a:ext uri="{FF2B5EF4-FFF2-40B4-BE49-F238E27FC236}">
                    <a16:creationId xmlns:a16="http://schemas.microsoft.com/office/drawing/2014/main" id="{423F4C76-B07D-82C1-0326-9278AB2E8945}"/>
                  </a:ext>
                </a:extLst>
              </p:cNvPr>
              <p:cNvSpPr/>
              <p:nvPr/>
            </p:nvSpPr>
            <p:spPr>
              <a:xfrm>
                <a:off x="6095999" y="2615183"/>
                <a:ext cx="1146050" cy="589187"/>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grpSp>
      </p:grpSp>
      <p:sp>
        <p:nvSpPr>
          <p:cNvPr id="16" name="TextBox 15">
            <a:extLst>
              <a:ext uri="{FF2B5EF4-FFF2-40B4-BE49-F238E27FC236}">
                <a16:creationId xmlns:a16="http://schemas.microsoft.com/office/drawing/2014/main" id="{67EB143F-C23A-9877-BE85-14C258937406}"/>
              </a:ext>
            </a:extLst>
          </p:cNvPr>
          <p:cNvSpPr txBox="1"/>
          <p:nvPr/>
        </p:nvSpPr>
        <p:spPr>
          <a:xfrm>
            <a:off x="5119882" y="5468955"/>
            <a:ext cx="6204204" cy="646331"/>
          </a:xfrm>
          <a:prstGeom prst="rect">
            <a:avLst/>
          </a:prstGeom>
          <a:noFill/>
        </p:spPr>
        <p:txBody>
          <a:bodyPr wrap="square">
            <a:spAutoFit/>
          </a:bodyPr>
          <a:lstStyle/>
          <a:p>
            <a:r>
              <a:rPr lang="en-US" sz="1800" dirty="0">
                <a:solidFill>
                  <a:srgbClr val="555555"/>
                </a:solidFill>
                <a:latin typeface="Proxima Nova"/>
              </a:rPr>
              <a:t>Ex. </a:t>
            </a:r>
            <a:r>
              <a:rPr lang="en-US" dirty="0"/>
              <a:t>Overall, rice farming is the primary source of income for people in the target communities.</a:t>
            </a:r>
            <a:endParaRPr lang="en-AU" dirty="0"/>
          </a:p>
        </p:txBody>
      </p:sp>
    </p:spTree>
    <p:extLst>
      <p:ext uri="{BB962C8B-B14F-4D97-AF65-F5344CB8AC3E}">
        <p14:creationId xmlns:p14="http://schemas.microsoft.com/office/powerpoint/2010/main" val="33616509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BDF19-380E-F12A-26E7-02E94918707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3AECA51-A452-F562-FCAA-F74B3C2E7032}"/>
              </a:ext>
            </a:extLst>
          </p:cNvPr>
          <p:cNvSpPr txBox="1"/>
          <p:nvPr/>
        </p:nvSpPr>
        <p:spPr>
          <a:xfrm>
            <a:off x="8643193" y="489507"/>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a:effectLst/>
                <a:latin typeface="+mj-lt"/>
                <a:ea typeface="+mj-ea"/>
                <a:cs typeface="+mj-cs"/>
              </a:rPr>
              <a:t>Tips for Data Interpretation</a:t>
            </a:r>
            <a:endParaRPr lang="en-US" sz="4000">
              <a:effectLst/>
              <a:latin typeface="+mj-lt"/>
              <a:ea typeface="+mj-ea"/>
              <a:cs typeface="+mj-cs"/>
            </a:endParaRPr>
          </a:p>
        </p:txBody>
      </p:sp>
      <p:pic>
        <p:nvPicPr>
          <p:cNvPr id="4" name="Picture 3" descr="A person standing in front of a computer with a pointer&#10;&#10;AI-generated content may be incorrect.">
            <a:extLst>
              <a:ext uri="{FF2B5EF4-FFF2-40B4-BE49-F238E27FC236}">
                <a16:creationId xmlns:a16="http://schemas.microsoft.com/office/drawing/2014/main" id="{383DD61A-7A49-F5AB-D127-C20AE498BD5B}"/>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8115280" cy="6408311"/>
          </a:xfrm>
          <a:prstGeom prst="rect">
            <a:avLst/>
          </a:prstGeom>
        </p:spPr>
      </p:pic>
      <p:sp>
        <p:nvSpPr>
          <p:cNvPr id="9" name="TextBox 8">
            <a:extLst>
              <a:ext uri="{FF2B5EF4-FFF2-40B4-BE49-F238E27FC236}">
                <a16:creationId xmlns:a16="http://schemas.microsoft.com/office/drawing/2014/main" id="{334126BC-60CD-C13C-69BA-08B6479CF5BF}"/>
              </a:ext>
            </a:extLst>
          </p:cNvPr>
          <p:cNvSpPr txBox="1"/>
          <p:nvPr/>
        </p:nvSpPr>
        <p:spPr>
          <a:xfrm>
            <a:off x="8643193" y="2418408"/>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AU" sz="2000" b="1" dirty="0">
                <a:solidFill>
                  <a:srgbClr val="FF0000"/>
                </a:solidFill>
                <a:latin typeface="PT Sans" panose="020B0604020202020204" pitchFamily="34" charset="0"/>
              </a:rPr>
              <a:t>8. F</a:t>
            </a:r>
            <a:r>
              <a:rPr lang="en-AU" sz="2000" b="1" i="0" dirty="0">
                <a:solidFill>
                  <a:srgbClr val="FF0000"/>
                </a:solidFill>
                <a:effectLst/>
                <a:latin typeface="PT Sans" panose="020B0604020202020204" pitchFamily="34" charset="0"/>
              </a:rPr>
              <a:t>eatures in Detail: </a:t>
            </a:r>
            <a:r>
              <a:rPr lang="en-AU" sz="2000" b="0" i="0" dirty="0">
                <a:solidFill>
                  <a:srgbClr val="222222"/>
                </a:solidFill>
                <a:effectLst/>
                <a:latin typeface="PT Sans" panose="020B0604020202020204" pitchFamily="34" charset="0"/>
              </a:rPr>
              <a:t>Provide details and some discussions.</a:t>
            </a:r>
            <a:endParaRPr lang="en-US" sz="2000" dirty="0"/>
          </a:p>
        </p:txBody>
      </p:sp>
      <p:sp>
        <p:nvSpPr>
          <p:cNvPr id="3" name="TextBox 2">
            <a:extLst>
              <a:ext uri="{FF2B5EF4-FFF2-40B4-BE49-F238E27FC236}">
                <a16:creationId xmlns:a16="http://schemas.microsoft.com/office/drawing/2014/main" id="{BEE8F420-9E80-BC55-23B9-82C383187D6A}"/>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20207864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74FD8-5A84-CDD0-0B09-47DA2E04E48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F5DCE94-F8E8-3584-2D99-EF7994325F62}"/>
              </a:ext>
            </a:extLst>
          </p:cNvPr>
          <p:cNvSpPr txBox="1"/>
          <p:nvPr/>
        </p:nvSpPr>
        <p:spPr>
          <a:xfrm>
            <a:off x="156418" y="2722729"/>
            <a:ext cx="3091607" cy="1655483"/>
          </a:xfrm>
          <a:prstGeom prst="rect">
            <a:avLst/>
          </a:prstGeom>
        </p:spPr>
        <p:txBody>
          <a:bodyPr vert="horz" lIns="91440" tIns="45720" rIns="91440" bIns="45720" rtlCol="0" anchor="b">
            <a:normAutofit/>
          </a:bodyPr>
          <a:lstStyle/>
          <a:p>
            <a:pPr marL="0" marR="0" indent="0" defTabSz="914400">
              <a:lnSpc>
                <a:spcPct val="90000"/>
              </a:lnSpc>
              <a:spcBef>
                <a:spcPct val="0"/>
              </a:spcBef>
              <a:spcAft>
                <a:spcPts val="600"/>
              </a:spcAft>
            </a:pPr>
            <a:r>
              <a:rPr lang="en-US" sz="4000" b="1" dirty="0">
                <a:effectLst/>
                <a:latin typeface="+mj-lt"/>
                <a:ea typeface="+mj-ea"/>
                <a:cs typeface="+mj-cs"/>
              </a:rPr>
              <a:t>Tips for Data Interpretation</a:t>
            </a:r>
            <a:endParaRPr lang="en-US" sz="4000" dirty="0">
              <a:effectLst/>
              <a:latin typeface="+mj-lt"/>
              <a:ea typeface="+mj-ea"/>
              <a:cs typeface="+mj-cs"/>
            </a:endParaRPr>
          </a:p>
        </p:txBody>
      </p:sp>
      <p:sp>
        <p:nvSpPr>
          <p:cNvPr id="9" name="TextBox 8">
            <a:extLst>
              <a:ext uri="{FF2B5EF4-FFF2-40B4-BE49-F238E27FC236}">
                <a16:creationId xmlns:a16="http://schemas.microsoft.com/office/drawing/2014/main" id="{9D103FDC-D10B-CCCF-9ADA-438385BA89BF}"/>
              </a:ext>
            </a:extLst>
          </p:cNvPr>
          <p:cNvSpPr txBox="1"/>
          <p:nvPr/>
        </p:nvSpPr>
        <p:spPr>
          <a:xfrm>
            <a:off x="156418" y="4651630"/>
            <a:ext cx="2942813" cy="3540265"/>
          </a:xfrm>
          <a:prstGeom prst="rect">
            <a:avLst/>
          </a:prstGeom>
        </p:spPr>
        <p:txBody>
          <a:bodyPr vert="horz" lIns="91440" tIns="45720" rIns="91440" bIns="45720" rtlCol="0">
            <a:normAutofit/>
          </a:bodyPr>
          <a:lstStyle/>
          <a:p>
            <a:pPr defTabSz="914400">
              <a:lnSpc>
                <a:spcPct val="90000"/>
              </a:lnSpc>
              <a:spcAft>
                <a:spcPts val="600"/>
              </a:spcAft>
            </a:pPr>
            <a:r>
              <a:rPr lang="en-AU" sz="2000" b="1" dirty="0">
                <a:solidFill>
                  <a:srgbClr val="FF0000"/>
                </a:solidFill>
                <a:latin typeface="PT Sans" panose="020B0604020202020204" pitchFamily="34" charset="0"/>
              </a:rPr>
              <a:t>8. F</a:t>
            </a:r>
            <a:r>
              <a:rPr lang="en-AU" sz="2000" b="1" i="0" dirty="0">
                <a:solidFill>
                  <a:srgbClr val="FF0000"/>
                </a:solidFill>
                <a:effectLst/>
                <a:latin typeface="PT Sans" panose="020B0604020202020204" pitchFamily="34" charset="0"/>
              </a:rPr>
              <a:t>eatures in Detail: </a:t>
            </a:r>
            <a:r>
              <a:rPr lang="en-AU" sz="2000" b="0" i="0" dirty="0">
                <a:solidFill>
                  <a:srgbClr val="222222"/>
                </a:solidFill>
                <a:effectLst/>
                <a:latin typeface="PT Sans" panose="020B0604020202020204" pitchFamily="34" charset="0"/>
              </a:rPr>
              <a:t>Provide details and some discussions.</a:t>
            </a:r>
            <a:endParaRPr lang="en-US" sz="2000" dirty="0"/>
          </a:p>
        </p:txBody>
      </p:sp>
      <p:sp>
        <p:nvSpPr>
          <p:cNvPr id="3" name="TextBox 2">
            <a:extLst>
              <a:ext uri="{FF2B5EF4-FFF2-40B4-BE49-F238E27FC236}">
                <a16:creationId xmlns:a16="http://schemas.microsoft.com/office/drawing/2014/main" id="{FEBEF591-93CA-3142-D76D-1A93E7688878}"/>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2" name="Picture 1" descr="A person standing in front of a computer with a pointer&#10;&#10;AI-generated content may be incorrect.">
            <a:extLst>
              <a:ext uri="{FF2B5EF4-FFF2-40B4-BE49-F238E27FC236}">
                <a16:creationId xmlns:a16="http://schemas.microsoft.com/office/drawing/2014/main" id="{1032F6BC-B9ED-4247-48A3-F9069D0FDA08}"/>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sp>
        <p:nvSpPr>
          <p:cNvPr id="6" name="TextBox 5">
            <a:extLst>
              <a:ext uri="{FF2B5EF4-FFF2-40B4-BE49-F238E27FC236}">
                <a16:creationId xmlns:a16="http://schemas.microsoft.com/office/drawing/2014/main" id="{AFD4567A-B6D3-AEF9-B579-D0A92D23121D}"/>
              </a:ext>
            </a:extLst>
          </p:cNvPr>
          <p:cNvSpPr txBox="1"/>
          <p:nvPr/>
        </p:nvSpPr>
        <p:spPr>
          <a:xfrm>
            <a:off x="7662672" y="329428"/>
            <a:ext cx="4381543" cy="6199144"/>
          </a:xfrm>
          <a:prstGeom prst="rect">
            <a:avLst/>
          </a:prstGeom>
        </p:spPr>
        <p:txBody>
          <a:bodyPr vert="horz" lIns="91440" tIns="45720" rIns="91440" bIns="45720" rtlCol="0">
            <a:noAutofit/>
          </a:bodyPr>
          <a:lstStyle/>
          <a:p>
            <a:pPr>
              <a:lnSpc>
                <a:spcPct val="150000"/>
              </a:lnSpc>
              <a:spcAft>
                <a:spcPts val="600"/>
              </a:spcAft>
            </a:pPr>
            <a:r>
              <a:rPr lang="en-US" sz="1400" dirty="0"/>
              <a:t>60% of respondents reported that rice farming was their primary source of income. This finding stands in stark contrast to the ABC study conducted in 2022, which indicated that the majority of people in the target areas relied on collecting non-timber forest products (NTFP) and logging for their livelihoods, with 60% and 30% of people respectively engaged in these activities. In comparison, this current study found only 1% and 3% of respondents depending on NTFP collection and logging. This significant shift suggests that there has been a transition in the livelihoods of people in the target areas, with a growing reliance on agriculture, particularly rice farming, as a primary income source. This trend reflects positively on the impact of conservation efforts in the province, indicating a move towards more sustainable practices and a reduction in dependence on natural resource extraction.</a:t>
            </a:r>
            <a:endParaRPr lang="en-AU" sz="1400" i="0" dirty="0">
              <a:solidFill>
                <a:srgbClr val="222222"/>
              </a:solidFill>
              <a:effectLst/>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C2CD1DC7-C3C9-8647-1ED5-F9D944793C6E}"/>
              </a:ext>
            </a:extLst>
          </p:cNvPr>
          <p:cNvPicPr>
            <a:picLocks noChangeAspect="1"/>
          </p:cNvPicPr>
          <p:nvPr/>
        </p:nvPicPr>
        <p:blipFill>
          <a:blip r:embed="rId3"/>
          <a:stretch>
            <a:fillRect/>
          </a:stretch>
        </p:blipFill>
        <p:spPr>
          <a:xfrm>
            <a:off x="4007786" y="43065"/>
            <a:ext cx="3581734" cy="3452994"/>
          </a:xfrm>
          <a:prstGeom prst="rect">
            <a:avLst/>
          </a:prstGeom>
        </p:spPr>
      </p:pic>
    </p:spTree>
    <p:extLst>
      <p:ext uri="{BB962C8B-B14F-4D97-AF65-F5344CB8AC3E}">
        <p14:creationId xmlns:p14="http://schemas.microsoft.com/office/powerpoint/2010/main" val="14396801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67614-C00E-7531-5103-A68B395DD67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9D0BCBA-73EB-00C8-EB2A-CF5AAF2EE4E6}"/>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5A987FBC-E104-BEE0-B781-955A479DE71E}"/>
              </a:ext>
            </a:extLst>
          </p:cNvPr>
          <p:cNvSpPr txBox="1"/>
          <p:nvPr/>
        </p:nvSpPr>
        <p:spPr>
          <a:xfrm>
            <a:off x="3913632" y="4072760"/>
            <a:ext cx="7991856" cy="2123785"/>
          </a:xfrm>
          <a:prstGeom prst="rect">
            <a:avLst/>
          </a:prstGeom>
        </p:spPr>
        <p:txBody>
          <a:bodyPr vert="horz" lIns="91440" tIns="45720" rIns="91440" bIns="45720" rtlCol="0">
            <a:noAutofit/>
          </a:bodyPr>
          <a:lstStyle/>
          <a:p>
            <a:pPr algn="just">
              <a:lnSpc>
                <a:spcPct val="150000"/>
              </a:lnSpc>
              <a:spcAft>
                <a:spcPts val="600"/>
              </a:spcAft>
            </a:pPr>
            <a:r>
              <a:rPr lang="en-US" sz="1400" dirty="0"/>
              <a:t>In comparison, this study revealed that only 1% and 3% of respondents are now dependent on NTFP collection and logging. This notable shift suggests that there has been a significant change in the livelihoods of people in the target areas, with agriculture—especially rice farming—becoming the predominant source of income. This change is a positive indicator of the success of conservation efforts in the province, signaling a move towards more sustainable livelihoods and reduced reliance on the extraction of natural resources.</a:t>
            </a:r>
            <a:endParaRPr lang="en-AU" sz="1400" i="0" dirty="0">
              <a:solidFill>
                <a:srgbClr val="222222"/>
              </a:solidFill>
              <a:effectLst/>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8A22DD44-21E6-829E-48F3-26752AF8BA3D}"/>
              </a:ext>
            </a:extLst>
          </p:cNvPr>
          <p:cNvPicPr>
            <a:picLocks noChangeAspect="1"/>
          </p:cNvPicPr>
          <p:nvPr/>
        </p:nvPicPr>
        <p:blipFill>
          <a:blip r:embed="rId2"/>
          <a:stretch>
            <a:fillRect/>
          </a:stretch>
        </p:blipFill>
        <p:spPr>
          <a:xfrm>
            <a:off x="3815996" y="46110"/>
            <a:ext cx="4116424" cy="3968466"/>
          </a:xfrm>
          <a:prstGeom prst="rect">
            <a:avLst/>
          </a:prstGeom>
        </p:spPr>
      </p:pic>
      <p:sp>
        <p:nvSpPr>
          <p:cNvPr id="7" name="TextBox 6">
            <a:extLst>
              <a:ext uri="{FF2B5EF4-FFF2-40B4-BE49-F238E27FC236}">
                <a16:creationId xmlns:a16="http://schemas.microsoft.com/office/drawing/2014/main" id="{103DF1F6-909A-D64D-034B-F27CB558EF6C}"/>
              </a:ext>
            </a:extLst>
          </p:cNvPr>
          <p:cNvSpPr txBox="1"/>
          <p:nvPr/>
        </p:nvSpPr>
        <p:spPr>
          <a:xfrm>
            <a:off x="7818120" y="406088"/>
            <a:ext cx="4014216" cy="3608488"/>
          </a:xfrm>
          <a:prstGeom prst="rect">
            <a:avLst/>
          </a:prstGeom>
          <a:noFill/>
        </p:spPr>
        <p:txBody>
          <a:bodyPr wrap="square">
            <a:spAutoFit/>
          </a:bodyPr>
          <a:lstStyle/>
          <a:p>
            <a:pPr algn="just">
              <a:lnSpc>
                <a:spcPct val="150000"/>
              </a:lnSpc>
            </a:pPr>
            <a:r>
              <a:rPr lang="en-US" sz="1400" dirty="0">
                <a:latin typeface="Times New Roman" panose="02020603050405020304" pitchFamily="18" charset="0"/>
                <a:cs typeface="Times New Roman" panose="02020603050405020304" pitchFamily="18" charset="0"/>
              </a:rPr>
              <a:t>Figure 1 illustrates the various sources of income that residents of </a:t>
            </a:r>
            <a:r>
              <a:rPr lang="en-US" sz="1400" dirty="0" err="1">
                <a:latin typeface="Times New Roman" panose="02020603050405020304" pitchFamily="18" charset="0"/>
                <a:cs typeface="Times New Roman" panose="02020603050405020304" pitchFamily="18" charset="0"/>
              </a:rPr>
              <a:t>Mondulkiri</a:t>
            </a:r>
            <a:r>
              <a:rPr lang="en-US" sz="1400" dirty="0">
                <a:latin typeface="Times New Roman" panose="02020603050405020304" pitchFamily="18" charset="0"/>
                <a:cs typeface="Times New Roman" panose="02020603050405020304" pitchFamily="18" charset="0"/>
              </a:rPr>
              <a:t> province depend on for their livelihood in 2024. In general, rice farming stands out as the main income source for people in the target communities, with 60% of respondents identifying it as their primary livelihood. This finding sharply contrasts with the ABC study from 2022, which found that most people in the target areas relied on collecting non-timber forest products (NTFP) and logging, with 60% and 30% of people involved in these activities, respectively. </a:t>
            </a:r>
            <a:endParaRPr lang="en-AU" sz="1400" dirty="0">
              <a:latin typeface="Times New Roman" panose="02020603050405020304" pitchFamily="18" charset="0"/>
              <a:cs typeface="Times New Roman" panose="02020603050405020304" pitchFamily="18" charset="0"/>
            </a:endParaRPr>
          </a:p>
        </p:txBody>
      </p:sp>
      <p:pic>
        <p:nvPicPr>
          <p:cNvPr id="10" name="Picture 9" descr="A person standing in front of a computer with a pointer&#10;&#10;AI-generated content may be incorrect.">
            <a:extLst>
              <a:ext uri="{FF2B5EF4-FFF2-40B4-BE49-F238E27FC236}">
                <a16:creationId xmlns:a16="http://schemas.microsoft.com/office/drawing/2014/main" id="{DC825EFA-E6DD-ED7A-53A4-A9469B1D51A9}"/>
              </a:ext>
            </a:extLst>
          </p:cNvPr>
          <p:cNvPicPr>
            <a:picLocks noChangeAspect="1"/>
          </p:cNvPicPr>
          <p:nvPr/>
        </p:nvPicPr>
        <p:blipFill rotWithShape="1">
          <a:blip r:embed="rId3">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sp>
        <p:nvSpPr>
          <p:cNvPr id="11" name="TextBox 10">
            <a:extLst>
              <a:ext uri="{FF2B5EF4-FFF2-40B4-BE49-F238E27FC236}">
                <a16:creationId xmlns:a16="http://schemas.microsoft.com/office/drawing/2014/main" id="{9450990F-4D1E-D734-93B7-5000F6D6019E}"/>
              </a:ext>
            </a:extLst>
          </p:cNvPr>
          <p:cNvSpPr txBox="1"/>
          <p:nvPr/>
        </p:nvSpPr>
        <p:spPr>
          <a:xfrm>
            <a:off x="-44750" y="3008376"/>
            <a:ext cx="3853935" cy="542094"/>
          </a:xfrm>
          <a:prstGeom prst="rect">
            <a:avLst/>
          </a:prstGeom>
        </p:spPr>
        <p:txBody>
          <a:bodyPr vert="horz" lIns="91440" tIns="45720" rIns="91440" bIns="45720" rtlCol="0" anchor="b">
            <a:noAutofit/>
          </a:bodyPr>
          <a:lstStyle/>
          <a:p>
            <a:pPr marL="0" marR="0" indent="0" defTabSz="914400">
              <a:lnSpc>
                <a:spcPct val="90000"/>
              </a:lnSpc>
              <a:spcBef>
                <a:spcPct val="0"/>
              </a:spcBef>
              <a:spcAft>
                <a:spcPts val="600"/>
              </a:spcAft>
            </a:pPr>
            <a:r>
              <a:rPr lang="en-US" sz="3800" b="1" dirty="0">
                <a:effectLst/>
                <a:latin typeface="+mj-lt"/>
                <a:ea typeface="+mj-ea"/>
                <a:cs typeface="+mj-cs"/>
              </a:rPr>
              <a:t>Data Interpretation</a:t>
            </a:r>
            <a:endParaRPr lang="en-US" sz="3800" dirty="0">
              <a:effectLst/>
              <a:latin typeface="+mj-lt"/>
              <a:ea typeface="+mj-ea"/>
              <a:cs typeface="+mj-cs"/>
            </a:endParaRPr>
          </a:p>
        </p:txBody>
      </p:sp>
    </p:spTree>
    <p:extLst>
      <p:ext uri="{BB962C8B-B14F-4D97-AF65-F5344CB8AC3E}">
        <p14:creationId xmlns:p14="http://schemas.microsoft.com/office/powerpoint/2010/main" val="21251377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E1FAA-6B5D-4E9E-ED8E-BD28A72797E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E7E1899-8C6A-F480-B44C-7CAFD96E008D}"/>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4C3728B8-B9A5-E8B1-A9C5-DD86C717D7D4}"/>
              </a:ext>
            </a:extLst>
          </p:cNvPr>
          <p:cNvSpPr txBox="1"/>
          <p:nvPr/>
        </p:nvSpPr>
        <p:spPr>
          <a:xfrm>
            <a:off x="-44750" y="3008376"/>
            <a:ext cx="3853935" cy="542094"/>
          </a:xfrm>
          <a:prstGeom prst="rect">
            <a:avLst/>
          </a:prstGeom>
        </p:spPr>
        <p:txBody>
          <a:bodyPr vert="horz" lIns="91440" tIns="45720" rIns="91440" bIns="45720" rtlCol="0" anchor="b">
            <a:noAutofit/>
          </a:bodyPr>
          <a:lstStyle/>
          <a:p>
            <a:pPr marL="0" marR="0" indent="0" defTabSz="914400">
              <a:lnSpc>
                <a:spcPct val="90000"/>
              </a:lnSpc>
              <a:spcBef>
                <a:spcPct val="0"/>
              </a:spcBef>
              <a:spcAft>
                <a:spcPts val="600"/>
              </a:spcAft>
            </a:pPr>
            <a:r>
              <a:rPr lang="en-US" sz="3800" b="1" dirty="0">
                <a:effectLst/>
                <a:latin typeface="+mj-lt"/>
                <a:ea typeface="+mj-ea"/>
                <a:cs typeface="+mj-cs"/>
              </a:rPr>
              <a:t>Data Interpretation</a:t>
            </a:r>
            <a:endParaRPr lang="en-US" sz="3800" dirty="0">
              <a:effectLst/>
              <a:latin typeface="+mj-lt"/>
              <a:ea typeface="+mj-ea"/>
              <a:cs typeface="+mj-cs"/>
            </a:endParaRPr>
          </a:p>
        </p:txBody>
      </p:sp>
      <p:pic>
        <p:nvPicPr>
          <p:cNvPr id="10" name="Picture 9" descr="A person standing in front of a computer with a pointer&#10;&#10;AI-generated content may be incorrect.">
            <a:extLst>
              <a:ext uri="{FF2B5EF4-FFF2-40B4-BE49-F238E27FC236}">
                <a16:creationId xmlns:a16="http://schemas.microsoft.com/office/drawing/2014/main" id="{4DE0C53E-96DE-85A6-169A-B665B794A88A}"/>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sp>
        <p:nvSpPr>
          <p:cNvPr id="2" name="TextBox 1">
            <a:extLst>
              <a:ext uri="{FF2B5EF4-FFF2-40B4-BE49-F238E27FC236}">
                <a16:creationId xmlns:a16="http://schemas.microsoft.com/office/drawing/2014/main" id="{9BDA6912-A47C-E7C1-22E5-7848E3A0F099}"/>
              </a:ext>
            </a:extLst>
          </p:cNvPr>
          <p:cNvSpPr txBox="1"/>
          <p:nvPr/>
        </p:nvSpPr>
        <p:spPr>
          <a:xfrm>
            <a:off x="5098147" y="64527"/>
            <a:ext cx="4938916" cy="1439876"/>
          </a:xfrm>
          <a:prstGeom prst="rect">
            <a:avLst/>
          </a:prstGeom>
        </p:spPr>
        <p:txBody>
          <a:bodyPr vert="horz" lIns="91440" tIns="45720" rIns="91440" bIns="45720" rtlCol="0">
            <a:normAutofit fontScale="92500" lnSpcReduction="10000"/>
          </a:bodyPr>
          <a:lstStyle/>
          <a:p>
            <a:pPr algn="ctr">
              <a:lnSpc>
                <a:spcPct val="90000"/>
              </a:lnSpc>
              <a:spcAft>
                <a:spcPts val="600"/>
              </a:spcAft>
            </a:pPr>
            <a:r>
              <a:rPr lang="en-US" sz="5400" dirty="0">
                <a:solidFill>
                  <a:srgbClr val="7030A0">
                    <a:alpha val="60000"/>
                  </a:srgbClr>
                </a:solidFill>
              </a:rPr>
              <a:t>Practice Interpreting Data</a:t>
            </a:r>
          </a:p>
          <a:p>
            <a:pPr algn="ctr">
              <a:lnSpc>
                <a:spcPct val="90000"/>
              </a:lnSpc>
              <a:spcAft>
                <a:spcPts val="600"/>
              </a:spcAft>
            </a:pPr>
            <a:endParaRPr lang="en-US" sz="5400" dirty="0">
              <a:solidFill>
                <a:srgbClr val="7030A0">
                  <a:alpha val="60000"/>
                </a:srgbClr>
              </a:solidFill>
            </a:endParaRPr>
          </a:p>
        </p:txBody>
      </p:sp>
      <p:pic>
        <p:nvPicPr>
          <p:cNvPr id="4" name="Picture 3" descr="Graphical user interface, website&#10;&#10;Description automatically generated">
            <a:extLst>
              <a:ext uri="{FF2B5EF4-FFF2-40B4-BE49-F238E27FC236}">
                <a16:creationId xmlns:a16="http://schemas.microsoft.com/office/drawing/2014/main" id="{581AED66-9381-35FC-83CC-28146B6234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1855" y="1911528"/>
            <a:ext cx="2616937" cy="1447166"/>
          </a:xfrm>
          <a:prstGeom prst="rect">
            <a:avLst/>
          </a:prstGeom>
        </p:spPr>
      </p:pic>
      <p:sp>
        <p:nvSpPr>
          <p:cNvPr id="5" name="TextBox 4">
            <a:extLst>
              <a:ext uri="{FF2B5EF4-FFF2-40B4-BE49-F238E27FC236}">
                <a16:creationId xmlns:a16="http://schemas.microsoft.com/office/drawing/2014/main" id="{8F938FF9-0BCF-C4C0-596D-4F1D2ED901CA}"/>
              </a:ext>
            </a:extLst>
          </p:cNvPr>
          <p:cNvSpPr txBox="1"/>
          <p:nvPr/>
        </p:nvSpPr>
        <p:spPr>
          <a:xfrm>
            <a:off x="4597925" y="3419058"/>
            <a:ext cx="2732939" cy="369332"/>
          </a:xfrm>
          <a:prstGeom prst="rect">
            <a:avLst/>
          </a:prstGeom>
          <a:noFill/>
        </p:spPr>
        <p:txBody>
          <a:bodyPr wrap="square">
            <a:spAutoFit/>
          </a:bodyPr>
          <a:lstStyle/>
          <a:p>
            <a:r>
              <a:rPr lang="en-AU" dirty="0"/>
              <a:t>Divided into 2 Groups</a:t>
            </a:r>
          </a:p>
        </p:txBody>
      </p:sp>
      <p:pic>
        <p:nvPicPr>
          <p:cNvPr id="9" name="Picture 8">
            <a:extLst>
              <a:ext uri="{FF2B5EF4-FFF2-40B4-BE49-F238E27FC236}">
                <a16:creationId xmlns:a16="http://schemas.microsoft.com/office/drawing/2014/main" id="{C28A70D8-A4D3-1CA5-73B0-F5683AA24B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0651" y="1841555"/>
            <a:ext cx="2687934" cy="1501737"/>
          </a:xfrm>
          <a:prstGeom prst="rect">
            <a:avLst/>
          </a:prstGeom>
        </p:spPr>
      </p:pic>
      <p:sp>
        <p:nvSpPr>
          <p:cNvPr id="11" name="TextBox 10">
            <a:extLst>
              <a:ext uri="{FF2B5EF4-FFF2-40B4-BE49-F238E27FC236}">
                <a16:creationId xmlns:a16="http://schemas.microsoft.com/office/drawing/2014/main" id="{EFC6CCD9-E586-97A9-6319-338BE0670B7C}"/>
              </a:ext>
            </a:extLst>
          </p:cNvPr>
          <p:cNvSpPr txBox="1"/>
          <p:nvPr/>
        </p:nvSpPr>
        <p:spPr>
          <a:xfrm>
            <a:off x="9252418" y="3244334"/>
            <a:ext cx="2703067" cy="369332"/>
          </a:xfrm>
          <a:prstGeom prst="rect">
            <a:avLst/>
          </a:prstGeom>
          <a:noFill/>
        </p:spPr>
        <p:txBody>
          <a:bodyPr wrap="square">
            <a:spAutoFit/>
          </a:bodyPr>
          <a:lstStyle/>
          <a:p>
            <a:r>
              <a:rPr lang="en-AU" dirty="0"/>
              <a:t>Divided into 8 Groups</a:t>
            </a:r>
          </a:p>
        </p:txBody>
      </p:sp>
    </p:spTree>
    <p:extLst>
      <p:ext uri="{BB962C8B-B14F-4D97-AF65-F5344CB8AC3E}">
        <p14:creationId xmlns:p14="http://schemas.microsoft.com/office/powerpoint/2010/main" val="38262156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D5389-B305-B9FF-79EB-C8AE34F62B0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9CF65A2-E089-A680-4D90-3F7882122381}"/>
              </a:ext>
            </a:extLst>
          </p:cNvPr>
          <p:cNvSpPr txBox="1"/>
          <p:nvPr/>
        </p:nvSpPr>
        <p:spPr>
          <a:xfrm>
            <a:off x="8046719" y="2722729"/>
            <a:ext cx="3858769" cy="2700062"/>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31B68F05-F0C6-27FC-7CE4-5F1983E4A84C}"/>
              </a:ext>
            </a:extLst>
          </p:cNvPr>
          <p:cNvSpPr txBox="1"/>
          <p:nvPr/>
        </p:nvSpPr>
        <p:spPr>
          <a:xfrm>
            <a:off x="-44750" y="3008376"/>
            <a:ext cx="3853935" cy="542094"/>
          </a:xfrm>
          <a:prstGeom prst="rect">
            <a:avLst/>
          </a:prstGeom>
        </p:spPr>
        <p:txBody>
          <a:bodyPr vert="horz" lIns="91440" tIns="45720" rIns="91440" bIns="45720" rtlCol="0" anchor="b">
            <a:noAutofit/>
          </a:bodyPr>
          <a:lstStyle/>
          <a:p>
            <a:pPr marL="0" marR="0" indent="0" defTabSz="914400">
              <a:lnSpc>
                <a:spcPct val="90000"/>
              </a:lnSpc>
              <a:spcBef>
                <a:spcPct val="0"/>
              </a:spcBef>
              <a:spcAft>
                <a:spcPts val="600"/>
              </a:spcAft>
            </a:pPr>
            <a:r>
              <a:rPr lang="en-US" sz="3800" b="1" dirty="0">
                <a:effectLst/>
                <a:latin typeface="+mj-lt"/>
                <a:ea typeface="+mj-ea"/>
                <a:cs typeface="+mj-cs"/>
              </a:rPr>
              <a:t>Data Interpretation</a:t>
            </a:r>
            <a:endParaRPr lang="en-US" sz="3800" dirty="0">
              <a:effectLst/>
              <a:latin typeface="+mj-lt"/>
              <a:ea typeface="+mj-ea"/>
              <a:cs typeface="+mj-cs"/>
            </a:endParaRPr>
          </a:p>
        </p:txBody>
      </p:sp>
      <p:pic>
        <p:nvPicPr>
          <p:cNvPr id="10" name="Picture 9" descr="A person standing in front of a computer with a pointer&#10;&#10;AI-generated content may be incorrect.">
            <a:extLst>
              <a:ext uri="{FF2B5EF4-FFF2-40B4-BE49-F238E27FC236}">
                <a16:creationId xmlns:a16="http://schemas.microsoft.com/office/drawing/2014/main" id="{980DC265-483E-FF45-75DC-B9F316E2850E}"/>
              </a:ext>
            </a:extLst>
          </p:cNvPr>
          <p:cNvPicPr>
            <a:picLocks noChangeAspect="1"/>
          </p:cNvPicPr>
          <p:nvPr/>
        </p:nvPicPr>
        <p:blipFill rotWithShape="1">
          <a:blip r:embed="rId2">
            <a:extLst>
              <a:ext uri="{28A0092B-C50C-407E-A947-70E740481C1C}">
                <a14:useLocalDpi xmlns:a14="http://schemas.microsoft.com/office/drawing/2010/main" val="0"/>
              </a:ext>
            </a:extLst>
          </a:blip>
          <a:srcRect l="8324" r="12527" b="-1"/>
          <a:stretch/>
        </p:blipFill>
        <p:spPr>
          <a:xfrm>
            <a:off x="20" y="431"/>
            <a:ext cx="3809165" cy="3007945"/>
          </a:xfrm>
          <a:prstGeom prst="rect">
            <a:avLst/>
          </a:prstGeom>
        </p:spPr>
      </p:pic>
      <p:grpSp>
        <p:nvGrpSpPr>
          <p:cNvPr id="13" name="Group 12">
            <a:extLst>
              <a:ext uri="{FF2B5EF4-FFF2-40B4-BE49-F238E27FC236}">
                <a16:creationId xmlns:a16="http://schemas.microsoft.com/office/drawing/2014/main" id="{4C9CE16A-01BF-085D-BF9C-7EC20B2F150C}"/>
              </a:ext>
            </a:extLst>
          </p:cNvPr>
          <p:cNvGrpSpPr/>
          <p:nvPr/>
        </p:nvGrpSpPr>
        <p:grpSpPr>
          <a:xfrm>
            <a:off x="4491858" y="3599194"/>
            <a:ext cx="7413630" cy="1946835"/>
            <a:chOff x="4541855" y="1841555"/>
            <a:chExt cx="7413630" cy="1946835"/>
          </a:xfrm>
        </p:grpSpPr>
        <p:pic>
          <p:nvPicPr>
            <p:cNvPr id="4" name="Picture 3" descr="Graphical user interface, website&#10;&#10;Description automatically generated">
              <a:extLst>
                <a:ext uri="{FF2B5EF4-FFF2-40B4-BE49-F238E27FC236}">
                  <a16:creationId xmlns:a16="http://schemas.microsoft.com/office/drawing/2014/main" id="{5255FB33-267F-1C49-61D4-02BE28960B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1855" y="1911528"/>
              <a:ext cx="2616937" cy="1447166"/>
            </a:xfrm>
            <a:prstGeom prst="rect">
              <a:avLst/>
            </a:prstGeom>
          </p:spPr>
        </p:pic>
        <p:sp>
          <p:nvSpPr>
            <p:cNvPr id="5" name="TextBox 4">
              <a:extLst>
                <a:ext uri="{FF2B5EF4-FFF2-40B4-BE49-F238E27FC236}">
                  <a16:creationId xmlns:a16="http://schemas.microsoft.com/office/drawing/2014/main" id="{B5F504C3-BB32-1E20-EDAE-E12E766DE2F3}"/>
                </a:ext>
              </a:extLst>
            </p:cNvPr>
            <p:cNvSpPr txBox="1"/>
            <p:nvPr/>
          </p:nvSpPr>
          <p:spPr>
            <a:xfrm>
              <a:off x="4597925" y="3419058"/>
              <a:ext cx="2732939" cy="369332"/>
            </a:xfrm>
            <a:prstGeom prst="rect">
              <a:avLst/>
            </a:prstGeom>
            <a:noFill/>
          </p:spPr>
          <p:txBody>
            <a:bodyPr wrap="square">
              <a:spAutoFit/>
            </a:bodyPr>
            <a:lstStyle/>
            <a:p>
              <a:r>
                <a:rPr lang="en-AU" dirty="0"/>
                <a:t>Divided into 2 Groups</a:t>
              </a:r>
            </a:p>
          </p:txBody>
        </p:sp>
        <p:pic>
          <p:nvPicPr>
            <p:cNvPr id="9" name="Picture 8">
              <a:extLst>
                <a:ext uri="{FF2B5EF4-FFF2-40B4-BE49-F238E27FC236}">
                  <a16:creationId xmlns:a16="http://schemas.microsoft.com/office/drawing/2014/main" id="{FC0BDF77-A8B4-B738-1472-AC6A6CC183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0651" y="1841555"/>
              <a:ext cx="2687934" cy="1501737"/>
            </a:xfrm>
            <a:prstGeom prst="rect">
              <a:avLst/>
            </a:prstGeom>
          </p:spPr>
        </p:pic>
        <p:sp>
          <p:nvSpPr>
            <p:cNvPr id="11" name="TextBox 10">
              <a:extLst>
                <a:ext uri="{FF2B5EF4-FFF2-40B4-BE49-F238E27FC236}">
                  <a16:creationId xmlns:a16="http://schemas.microsoft.com/office/drawing/2014/main" id="{7F93D82D-D541-66BD-29F0-CC47CA8BE522}"/>
                </a:ext>
              </a:extLst>
            </p:cNvPr>
            <p:cNvSpPr txBox="1"/>
            <p:nvPr/>
          </p:nvSpPr>
          <p:spPr>
            <a:xfrm>
              <a:off x="9252418" y="3244334"/>
              <a:ext cx="2703067" cy="369332"/>
            </a:xfrm>
            <a:prstGeom prst="rect">
              <a:avLst/>
            </a:prstGeom>
            <a:noFill/>
          </p:spPr>
          <p:txBody>
            <a:bodyPr wrap="square">
              <a:spAutoFit/>
            </a:bodyPr>
            <a:lstStyle/>
            <a:p>
              <a:r>
                <a:rPr lang="en-AU" dirty="0"/>
                <a:t>Divided into 8 Groups</a:t>
              </a:r>
            </a:p>
          </p:txBody>
        </p:sp>
      </p:grpSp>
      <p:grpSp>
        <p:nvGrpSpPr>
          <p:cNvPr id="6" name="Group 5">
            <a:extLst>
              <a:ext uri="{FF2B5EF4-FFF2-40B4-BE49-F238E27FC236}">
                <a16:creationId xmlns:a16="http://schemas.microsoft.com/office/drawing/2014/main" id="{B919A5CD-72D2-755F-34B5-0A64FA6E821E}"/>
              </a:ext>
            </a:extLst>
          </p:cNvPr>
          <p:cNvGrpSpPr/>
          <p:nvPr/>
        </p:nvGrpSpPr>
        <p:grpSpPr>
          <a:xfrm>
            <a:off x="3809185" y="-48721"/>
            <a:ext cx="8348482" cy="3599192"/>
            <a:chOff x="2209692" y="-5232"/>
            <a:chExt cx="9753600" cy="4185299"/>
          </a:xfrm>
        </p:grpSpPr>
        <p:pic>
          <p:nvPicPr>
            <p:cNvPr id="7" name="Picture 6" descr="Diagram&#10;&#10;Description automatically generated">
              <a:extLst>
                <a:ext uri="{FF2B5EF4-FFF2-40B4-BE49-F238E27FC236}">
                  <a16:creationId xmlns:a16="http://schemas.microsoft.com/office/drawing/2014/main" id="{6D046798-F4BE-E243-C6CA-A3A070D31B99}"/>
                </a:ext>
              </a:extLst>
            </p:cNvPr>
            <p:cNvPicPr>
              <a:picLocks noChangeAspect="1"/>
            </p:cNvPicPr>
            <p:nvPr/>
          </p:nvPicPr>
          <p:blipFill rotWithShape="1">
            <a:blip r:embed="rId5">
              <a:extLst>
                <a:ext uri="{28A0092B-C50C-407E-A947-70E740481C1C}">
                  <a14:useLocalDpi xmlns:a14="http://schemas.microsoft.com/office/drawing/2010/main" val="0"/>
                </a:ext>
              </a:extLst>
            </a:blip>
            <a:srcRect t="8006"/>
            <a:stretch/>
          </p:blipFill>
          <p:spPr>
            <a:xfrm>
              <a:off x="2209692" y="-5232"/>
              <a:ext cx="9753600" cy="3697739"/>
            </a:xfrm>
            <a:prstGeom prst="rect">
              <a:avLst/>
            </a:prstGeom>
          </p:spPr>
        </p:pic>
        <p:sp>
          <p:nvSpPr>
            <p:cNvPr id="12" name="TextBox 11">
              <a:extLst>
                <a:ext uri="{FF2B5EF4-FFF2-40B4-BE49-F238E27FC236}">
                  <a16:creationId xmlns:a16="http://schemas.microsoft.com/office/drawing/2014/main" id="{2F9AA5D0-A670-504D-A3E6-4539771C04EC}"/>
                </a:ext>
              </a:extLst>
            </p:cNvPr>
            <p:cNvSpPr txBox="1"/>
            <p:nvPr/>
          </p:nvSpPr>
          <p:spPr>
            <a:xfrm>
              <a:off x="2209692" y="3243777"/>
              <a:ext cx="9753600" cy="936290"/>
            </a:xfrm>
            <a:prstGeom prst="rect">
              <a:avLst/>
            </a:prstGeom>
            <a:solidFill>
              <a:schemeClr val="bg2"/>
            </a:solidFill>
          </p:spPr>
          <p:txBody>
            <a:bodyPr vert="horz" lIns="91440" tIns="45720" rIns="91440" bIns="45720" rtlCol="0">
              <a:normAutofit/>
            </a:bodyPr>
            <a:lstStyle/>
            <a:p>
              <a:pPr algn="ctr">
                <a:lnSpc>
                  <a:spcPct val="90000"/>
                </a:lnSpc>
                <a:spcAft>
                  <a:spcPts val="600"/>
                </a:spcAft>
              </a:pPr>
              <a:r>
                <a:rPr lang="en-US" sz="3600" dirty="0">
                  <a:solidFill>
                    <a:srgbClr val="7030A0">
                      <a:alpha val="60000"/>
                    </a:srgbClr>
                  </a:solidFill>
                </a:rPr>
                <a:t>Presenting Key Findings</a:t>
              </a:r>
            </a:p>
          </p:txBody>
        </p:sp>
      </p:grpSp>
    </p:spTree>
    <p:extLst>
      <p:ext uri="{BB962C8B-B14F-4D97-AF65-F5344CB8AC3E}">
        <p14:creationId xmlns:p14="http://schemas.microsoft.com/office/powerpoint/2010/main" val="3592746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97D54-94F9-4846-AC9F-FC741372A650}"/>
              </a:ext>
            </a:extLst>
          </p:cNvPr>
          <p:cNvSpPr>
            <a:spLocks noGrp="1"/>
          </p:cNvSpPr>
          <p:nvPr>
            <p:ph type="ctrTitle"/>
          </p:nvPr>
        </p:nvSpPr>
        <p:spPr>
          <a:xfrm>
            <a:off x="633922" y="2850885"/>
            <a:ext cx="11167534" cy="1156229"/>
          </a:xfrm>
        </p:spPr>
        <p:txBody>
          <a:bodyPr>
            <a:normAutofit/>
          </a:bodyPr>
          <a:lstStyle/>
          <a:p>
            <a:r>
              <a:rPr lang="km-KH" sz="4800" b="1" dirty="0">
                <a:solidFill>
                  <a:srgbClr val="0070C0"/>
                </a:solidFill>
                <a:latin typeface="Khmer OS Muol" panose="02000500000000020004" pitchFamily="2" charset="0"/>
                <a:cs typeface="Khmer OS Muol" panose="02000500000000020004" pitchFamily="2" charset="0"/>
              </a:rPr>
              <a:t>សូមអរគុណ</a:t>
            </a:r>
            <a:endParaRPr lang="en-US" sz="4800" b="1" dirty="0">
              <a:solidFill>
                <a:srgbClr val="0070C0"/>
              </a:solidFill>
              <a:latin typeface="Khmer OS Muol" panose="02000500000000020004" pitchFamily="2" charset="0"/>
              <a:cs typeface="Khmer OS Muol" panose="02000500000000020004" pitchFamily="2" charset="0"/>
            </a:endParaRPr>
          </a:p>
        </p:txBody>
      </p:sp>
    </p:spTree>
    <p:extLst>
      <p:ext uri="{BB962C8B-B14F-4D97-AF65-F5344CB8AC3E}">
        <p14:creationId xmlns:p14="http://schemas.microsoft.com/office/powerpoint/2010/main" val="37935467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10776</TotalTime>
  <Words>2219</Words>
  <Application>Microsoft Office PowerPoint</Application>
  <PresentationFormat>Widescreen</PresentationFormat>
  <Paragraphs>186</Paragraphs>
  <Slides>47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47</vt:i4>
      </vt:variant>
    </vt:vector>
  </HeadingPairs>
  <TitlesOfParts>
    <vt:vector size="59" baseType="lpstr">
      <vt:lpstr>Arial</vt:lpstr>
      <vt:lpstr>Calibri</vt:lpstr>
      <vt:lpstr>Calibri Light</vt:lpstr>
      <vt:lpstr>Khmer OS Muol</vt:lpstr>
      <vt:lpstr>Khmer OS Siemreap</vt:lpstr>
      <vt:lpstr>Proxima Nova</vt:lpstr>
      <vt:lpstr>PT Sans</vt:lpstr>
      <vt:lpstr>Quicksand</vt:lpstr>
      <vt:lpstr>Times New Roman</vt:lpstr>
      <vt:lpstr>Verdana</vt:lpstr>
      <vt:lpstr>Wingdings</vt:lpstr>
      <vt:lpstr>Office Theme</vt:lpstr>
      <vt:lpstr>PowerPoint Presentation</vt:lpstr>
      <vt:lpstr>មាតិកា Content</vt:lpstr>
      <vt:lpstr>ដំណើរការទិន្នន័យ</vt:lpstr>
      <vt:lpstr>ដំណើរការទិន្នន័យ Data Processing</vt:lpstr>
      <vt:lpstr>What Data Processing? </vt:lpstr>
      <vt:lpstr>PowerPoint Presentation</vt:lpstr>
      <vt:lpstr>Why Do We Need to Process the Data?</vt:lpstr>
      <vt:lpstr>PowerPoint Presentation</vt:lpstr>
      <vt:lpstr>How Did You Make the Data Processing?</vt:lpstr>
      <vt:lpstr>PowerPoint Presentation</vt:lpstr>
      <vt:lpstr>Best Practices or Tips for Data Entry</vt:lpstr>
      <vt:lpstr>PowerPoint Presentation</vt:lpstr>
      <vt:lpstr>ការសម្អាតទិន្នន័យ</vt:lpstr>
      <vt:lpstr>ការសម្អាតទិន្នន័យ Data Cleaning</vt:lpstr>
      <vt:lpstr>ការសម្អាតទិន្នន័យ Data Cleaning</vt:lpstr>
      <vt:lpstr>ការសម្អាតទិន្នន័យ Data Cleaning</vt:lpstr>
      <vt:lpstr>ការវិភាគទិន្នន័យ Data Analysis</vt:lpstr>
      <vt:lpstr>ការវិភាគទិន្នន័យ Data Analysis</vt:lpstr>
      <vt:lpstr>ការវិភាគទិន្នន័យ Data Analysis</vt:lpstr>
      <vt:lpstr>ការវិភាគទិន្នន័យ Data Analysis</vt:lpstr>
      <vt:lpstr>ការវិភាគទិន្នន័យ Data Analysis</vt:lpstr>
      <vt:lpstr>ការវិភាគទិន្នន័យ Data Analysis</vt:lpstr>
      <vt:lpstr>ការវិភាគទិន្នន័យ Data Analysis​</vt:lpstr>
      <vt:lpstr>ការវិភាគទិន្នន័យ Data Analysis​</vt:lpstr>
      <vt:lpstr>ការវិភាគទិន្នន័យ Data Analysis​</vt:lpstr>
      <vt:lpstr>ការវិភាគទិន្នន័យ Data Analysis​</vt:lpstr>
      <vt:lpstr>ការវិភាគទិន្នន័យ Data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សូមអរគុណ</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ដំណើរការនៃការសម្អាត និងវិភាគទិន្នន័យ</dc:title>
  <dc:creator>Buntha Sun</dc:creator>
  <cp:lastModifiedBy>Chan Bunthoeun</cp:lastModifiedBy>
  <cp:revision>57</cp:revision>
  <dcterms:created xsi:type="dcterms:W3CDTF">2025-02-12T02:33:17Z</dcterms:created>
  <dcterms:modified xsi:type="dcterms:W3CDTF">2025-02-21T01:34:01Z</dcterms:modified>
</cp:coreProperties>
</file>