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75" r:id="rId2"/>
    <p:sldId id="305" r:id="rId3"/>
    <p:sldId id="306" r:id="rId4"/>
    <p:sldId id="308" r:id="rId5"/>
    <p:sldId id="311" r:id="rId6"/>
    <p:sldId id="294" r:id="rId7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04A0"/>
    <a:srgbClr val="006600"/>
    <a:srgbClr val="99CCFF"/>
    <a:srgbClr val="002060"/>
    <a:srgbClr val="66FF66"/>
    <a:srgbClr val="00CC99"/>
    <a:srgbClr val="008000"/>
    <a:srgbClr val="9966FF"/>
    <a:srgbClr val="2F2674"/>
    <a:srgbClr val="0000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3688DB-1902-47B6-9E8C-243DF048C4D9}" type="datetimeFigureOut">
              <a:rPr lang="en-US" smtClean="0"/>
              <a:pPr/>
              <a:t>12/6/2017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D0F2CD-CF79-49B4-881B-A8B1EAD79EB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40643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6170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620050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485278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982505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51060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40561807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510260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27836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735089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0803305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1F016B-EA23-4D6A-B345-DD692A6E47E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12/6/2017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4222F-5454-4CC2-8ED4-F0C875F5AFC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666535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457200"/>
            <a:ext cx="9144000" cy="5257800"/>
          </a:xfrm>
          <a:prstGeom prst="rect">
            <a:avLst/>
          </a:prstGeom>
          <a:solidFill>
            <a:srgbClr val="000099"/>
          </a:solidFill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algn="ctr">
              <a:spcBef>
                <a:spcPct val="0"/>
              </a:spcBef>
              <a:defRPr/>
            </a:pPr>
            <a:endParaRPr lang="ca-ES" sz="4400" dirty="0" smtClean="0">
              <a:solidFill>
                <a:srgbClr val="FFFF00"/>
              </a:solidFill>
              <a:latin typeface="Khmer OS Muol Light" pitchFamily="2" charset="0"/>
              <a:cs typeface="Khmer OS Muol Light" pitchFamily="2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endParaRPr lang="ca-ES" sz="1200" b="1" dirty="0" smtClean="0">
              <a:solidFill>
                <a:schemeClr val="bg2">
                  <a:lumMod val="20000"/>
                  <a:lumOff val="8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endParaRPr lang="ca-ES" sz="1200" b="1" dirty="0" smtClean="0">
              <a:solidFill>
                <a:schemeClr val="bg2">
                  <a:lumMod val="20000"/>
                  <a:lumOff val="8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endParaRPr lang="ca-ES" sz="1200" b="1" dirty="0" smtClean="0">
              <a:solidFill>
                <a:schemeClr val="bg2">
                  <a:lumMod val="20000"/>
                  <a:lumOff val="8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endParaRPr lang="ca-ES" sz="1200" b="1" dirty="0" smtClean="0">
              <a:solidFill>
                <a:schemeClr val="bg2">
                  <a:lumMod val="20000"/>
                  <a:lumOff val="8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endParaRPr lang="ca-ES" sz="1200" b="1" dirty="0" smtClean="0">
              <a:solidFill>
                <a:schemeClr val="bg2">
                  <a:lumMod val="20000"/>
                  <a:lumOff val="8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endParaRPr lang="ca-ES" sz="300" b="1" dirty="0" smtClean="0">
              <a:solidFill>
                <a:schemeClr val="bg2">
                  <a:lumMod val="20000"/>
                  <a:lumOff val="8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endParaRPr lang="ca-ES" sz="300" b="1" dirty="0" smtClean="0">
              <a:solidFill>
                <a:schemeClr val="bg2">
                  <a:lumMod val="20000"/>
                  <a:lumOff val="8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endParaRPr lang="ca-ES" sz="300" b="1" dirty="0" smtClean="0">
              <a:solidFill>
                <a:schemeClr val="bg2">
                  <a:lumMod val="20000"/>
                  <a:lumOff val="8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endParaRPr lang="ca-ES" sz="300" b="1" dirty="0" smtClean="0">
              <a:solidFill>
                <a:schemeClr val="bg2">
                  <a:lumMod val="20000"/>
                  <a:lumOff val="8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ca-ES" sz="176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Welcome </a:t>
            </a:r>
            <a:r>
              <a:rPr lang="ca-ES" sz="176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to </a:t>
            </a:r>
          </a:p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endParaRPr lang="ca-ES" sz="1200" b="1" dirty="0" smtClean="0">
              <a:solidFill>
                <a:schemeClr val="bg2">
                  <a:lumMod val="20000"/>
                  <a:lumOff val="8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endParaRPr lang="ca-ES" sz="1200" b="1" dirty="0" smtClean="0">
              <a:solidFill>
                <a:schemeClr val="bg2">
                  <a:lumMod val="20000"/>
                  <a:lumOff val="8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endParaRPr lang="ca-ES" sz="1200" b="1" dirty="0" smtClean="0">
              <a:solidFill>
                <a:schemeClr val="bg2">
                  <a:lumMod val="20000"/>
                  <a:lumOff val="8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endParaRPr lang="ca-ES" sz="1200" b="1" dirty="0" smtClean="0">
              <a:solidFill>
                <a:schemeClr val="bg2">
                  <a:lumMod val="20000"/>
                  <a:lumOff val="8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en-US" sz="128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The 250</a:t>
            </a:r>
            <a:r>
              <a:rPr lang="en-US" sz="12800" b="1" baseline="30000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th</a:t>
            </a:r>
            <a:r>
              <a:rPr lang="en-US" sz="128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CCC </a:t>
            </a:r>
            <a:r>
              <a:rPr lang="en-US" sz="128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Bi-Monthly Member Meeting </a:t>
            </a:r>
            <a:endParaRPr lang="en-US" sz="12800" b="1" dirty="0" smtClean="0">
              <a:solidFill>
                <a:schemeClr val="bg2">
                  <a:lumMod val="20000"/>
                  <a:lumOff val="8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endParaRPr lang="ca-ES" sz="12800" b="1" dirty="0" smtClean="0">
              <a:solidFill>
                <a:schemeClr val="bg2">
                  <a:lumMod val="20000"/>
                  <a:lumOff val="80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lnSpc>
                <a:spcPct val="120000"/>
              </a:lnSpc>
              <a:spcBef>
                <a:spcPct val="0"/>
              </a:spcBef>
              <a:defRPr/>
            </a:pPr>
            <a:r>
              <a:rPr lang="ca-ES" sz="12800" b="1" dirty="0" smtClean="0">
                <a:solidFill>
                  <a:schemeClr val="bg2">
                    <a:lumMod val="20000"/>
                    <a:lumOff val="80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On</a:t>
            </a:r>
          </a:p>
          <a:p>
            <a:pPr algn="ctr">
              <a:spcBef>
                <a:spcPct val="0"/>
              </a:spcBef>
              <a:defRPr/>
            </a:pPr>
            <a:endParaRPr lang="ca-ES" sz="1200" b="1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spcBef>
                <a:spcPct val="0"/>
              </a:spcBef>
              <a:defRPr/>
            </a:pPr>
            <a:endParaRPr lang="ca-ES" sz="1200" b="1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>
              <a:spcBef>
                <a:spcPct val="0"/>
              </a:spcBef>
              <a:defRPr/>
            </a:pPr>
            <a:endParaRPr lang="ca-ES" sz="1200" b="1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lvl="0" algn="ctr">
              <a:spcBef>
                <a:spcPct val="0"/>
              </a:spcBef>
              <a:defRPr/>
            </a:pPr>
            <a:r>
              <a:rPr lang="ca-ES" sz="17600" b="1" dirty="0" smtClean="0">
                <a:solidFill>
                  <a:srgbClr val="FFFF00"/>
                </a:solidFill>
                <a:latin typeface="Calibri" pitchFamily="34" charset="0"/>
                <a:cs typeface="Khmer OS Muol Light" pitchFamily="2" charset="0"/>
              </a:rPr>
              <a:t>“</a:t>
            </a:r>
            <a:r>
              <a:rPr lang="en-US" sz="17600" b="1" dirty="0" smtClean="0">
                <a:solidFill>
                  <a:srgbClr val="FFFF00"/>
                </a:solidFill>
                <a:latin typeface="Calibri" pitchFamily="34" charset="0"/>
                <a:cs typeface="Khmer OS Muol Light" pitchFamily="2" charset="0"/>
              </a:rPr>
              <a:t>Roles </a:t>
            </a:r>
            <a:r>
              <a:rPr lang="en-US" sz="17600" b="1" dirty="0" smtClean="0">
                <a:solidFill>
                  <a:srgbClr val="FFFF00"/>
                </a:solidFill>
                <a:latin typeface="Calibri" pitchFamily="34" charset="0"/>
                <a:cs typeface="Khmer OS Muol Light" pitchFamily="2" charset="0"/>
              </a:rPr>
              <a:t>of Civil Society Organizations and Policies Development” </a:t>
            </a:r>
            <a:endParaRPr lang="ca-ES" sz="17600" b="1" dirty="0" smtClean="0">
              <a:solidFill>
                <a:srgbClr val="FFFF00"/>
              </a:solidFill>
              <a:latin typeface="Calibri" pitchFamily="34" charset="0"/>
              <a:cs typeface="Khmer OS Muol Light" pitchFamily="2" charset="0"/>
            </a:endParaRPr>
          </a:p>
          <a:p>
            <a:pPr algn="ctr">
              <a:spcBef>
                <a:spcPct val="0"/>
              </a:spcBef>
              <a:defRPr/>
            </a:pPr>
            <a:endParaRPr lang="ca-ES" sz="72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Calibri" pitchFamily="34" charset="0"/>
            </a:endParaRPr>
          </a:p>
          <a:p>
            <a:pPr algn="ctr">
              <a:spcBef>
                <a:spcPct val="0"/>
              </a:spcBef>
              <a:defRPr/>
            </a:pPr>
            <a:endParaRPr lang="ca-ES" sz="72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Calibri" pitchFamily="34" charset="0"/>
            </a:endParaRPr>
          </a:p>
          <a:p>
            <a:pPr algn="ctr">
              <a:spcBef>
                <a:spcPct val="0"/>
              </a:spcBef>
              <a:defRPr/>
            </a:pPr>
            <a:r>
              <a:rPr lang="en-US" sz="9600" b="1" dirty="0" smtClean="0">
                <a:ln w="11430"/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alibri" pitchFamily="34" charset="0"/>
              </a:rPr>
              <a:t>7</a:t>
            </a:r>
            <a:r>
              <a:rPr lang="en-US" sz="9600" b="1" baseline="30000" dirty="0" smtClean="0">
                <a:ln w="11430"/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alibri" pitchFamily="34" charset="0"/>
              </a:rPr>
              <a:t>th</a:t>
            </a:r>
            <a:r>
              <a:rPr lang="en-US" sz="9600" b="1" dirty="0" smtClean="0">
                <a:ln w="11430"/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alibri" pitchFamily="34" charset="0"/>
              </a:rPr>
              <a:t> December </a:t>
            </a:r>
            <a:r>
              <a:rPr lang="en-US" sz="9600" b="1" dirty="0" smtClean="0">
                <a:ln w="11430"/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alibri" pitchFamily="34" charset="0"/>
              </a:rPr>
              <a:t>2017, 8:00-5:00pm,</a:t>
            </a:r>
          </a:p>
          <a:p>
            <a:pPr algn="ctr">
              <a:spcBef>
                <a:spcPct val="0"/>
              </a:spcBef>
              <a:defRPr/>
            </a:pPr>
            <a:r>
              <a:rPr lang="en-US" sz="9600" b="1" dirty="0" err="1" smtClean="0">
                <a:ln w="11430"/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alibri" pitchFamily="34" charset="0"/>
              </a:rPr>
              <a:t>Diakonia</a:t>
            </a:r>
            <a:r>
              <a:rPr lang="en-US" sz="9600" b="1" dirty="0" smtClean="0">
                <a:ln w="11430"/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cs typeface="Calibri" pitchFamily="34" charset="0"/>
              </a:rPr>
              <a:t> Center</a:t>
            </a:r>
            <a:endParaRPr lang="ca-ES" sz="9600" b="1" dirty="0" smtClean="0">
              <a:ln w="11430"/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cs typeface="Calibri" pitchFamily="34" charset="0"/>
            </a:endParaRPr>
          </a:p>
          <a:p>
            <a:pPr algn="ctr">
              <a:spcBef>
                <a:spcPct val="0"/>
              </a:spcBef>
              <a:defRPr/>
            </a:pPr>
            <a:endParaRPr lang="ca-ES" sz="60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Khmer OS Muol Light" pitchFamily="2" charset="0"/>
              <a:cs typeface="Khmer OS Muol Light" pitchFamily="2" charset="0"/>
            </a:endParaRPr>
          </a:p>
          <a:p>
            <a:pPr algn="ctr">
              <a:spcBef>
                <a:spcPct val="0"/>
              </a:spcBef>
              <a:defRPr/>
            </a:pPr>
            <a:endParaRPr lang="en-US" sz="4100" dirty="0">
              <a:solidFill>
                <a:srgbClr val="FFFF00"/>
              </a:solidFill>
              <a:latin typeface="Tahoma" pitchFamily="-84" charset="0"/>
              <a:ea typeface="Tahoma" pitchFamily="-84" charset="0"/>
              <a:cs typeface="Tahoma" pitchFamily="-84" charset="0"/>
            </a:endParaRPr>
          </a:p>
        </p:txBody>
      </p:sp>
      <p:sp>
        <p:nvSpPr>
          <p:cNvPr id="6" name="TextBox 3"/>
          <p:cNvSpPr txBox="1">
            <a:spLocks noChangeArrowheads="1"/>
          </p:cNvSpPr>
          <p:nvPr/>
        </p:nvSpPr>
        <p:spPr bwMode="auto">
          <a:xfrm>
            <a:off x="0" y="5953125"/>
            <a:ext cx="91440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en-US" b="1" baseline="30000" dirty="0">
              <a:solidFill>
                <a:srgbClr val="0033CC"/>
              </a:solidFill>
              <a:latin typeface="Calibri" pitchFamily="34" charset="0"/>
            </a:endParaRPr>
          </a:p>
          <a:p>
            <a:pPr algn="ctr"/>
            <a:r>
              <a:rPr lang="en-US" sz="1600" b="1" baseline="30000" dirty="0">
                <a:solidFill>
                  <a:srgbClr val="0033CC"/>
                </a:solidFill>
                <a:latin typeface="Calibri" pitchFamily="34" charset="0"/>
              </a:rPr>
              <a:t>Vision:</a:t>
            </a:r>
            <a:r>
              <a:rPr lang="en-US" sz="1600" b="1" dirty="0">
                <a:solidFill>
                  <a:srgbClr val="0033CC"/>
                </a:solidFill>
                <a:latin typeface="Calibri" pitchFamily="34" charset="0"/>
              </a:rPr>
              <a:t>  </a:t>
            </a:r>
            <a:r>
              <a:rPr lang="en-US" sz="1600" b="1" baseline="30000" dirty="0" smtClean="0">
                <a:solidFill>
                  <a:srgbClr val="0033CC"/>
                </a:solidFill>
                <a:latin typeface="Calibri" pitchFamily="34" charset="0"/>
              </a:rPr>
              <a:t>Sustainable development for Cambodia. </a:t>
            </a:r>
            <a:endParaRPr lang="en-US" sz="1600" dirty="0">
              <a:solidFill>
                <a:srgbClr val="0033CC"/>
              </a:solidFill>
              <a:latin typeface="Calibri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5867400"/>
            <a:ext cx="9144000" cy="838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600" dirty="0">
              <a:solidFill>
                <a:srgbClr val="0033CC"/>
              </a:solidFill>
            </a:endParaRPr>
          </a:p>
          <a:p>
            <a:pPr algn="ctr">
              <a:defRPr/>
            </a:pPr>
            <a:endParaRPr lang="en-US" sz="1600" dirty="0">
              <a:solidFill>
                <a:srgbClr val="0033CC"/>
              </a:solidFill>
            </a:endParaRPr>
          </a:p>
        </p:txBody>
      </p:sp>
      <p:pic>
        <p:nvPicPr>
          <p:cNvPr id="8" name="Picture 10" descr="CCC-logo-smal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943600"/>
            <a:ext cx="1184275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GPP-Small.jpg"/>
          <p:cNvPicPr>
            <a:picLocks noChangeAspect="1"/>
          </p:cNvPicPr>
          <p:nvPr/>
        </p:nvPicPr>
        <p:blipFill>
          <a:blip r:embed="rId3" cstate="print"/>
          <a:srcRect t="903" b="803"/>
          <a:stretch>
            <a:fillRect/>
          </a:stretch>
        </p:blipFill>
        <p:spPr bwMode="auto">
          <a:xfrm>
            <a:off x="8001000" y="5883275"/>
            <a:ext cx="114300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itle 1"/>
          <p:cNvSpPr txBox="1">
            <a:spLocks/>
          </p:cNvSpPr>
          <p:nvPr/>
        </p:nvSpPr>
        <p:spPr bwMode="auto">
          <a:xfrm>
            <a:off x="0" y="0"/>
            <a:ext cx="9144000" cy="360000"/>
          </a:xfrm>
          <a:prstGeom prst="rect">
            <a:avLst/>
          </a:prstGeom>
          <a:solidFill>
            <a:srgbClr val="0C9716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endParaRPr lang="en-US" sz="44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cs typeface="Lucida Sans Unicode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471055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44562"/>
          </a:xfrm>
          <a:solidFill>
            <a:srgbClr val="006600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en-US" sz="5400" b="1" dirty="0" smtClean="0">
                <a:ln w="1905"/>
                <a:solidFill>
                  <a:schemeClr val="bg1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Objectives </a:t>
            </a:r>
            <a:endParaRPr lang="en-US" sz="5400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47800"/>
            <a:ext cx="8534400" cy="47244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en-US" sz="3600" dirty="0" smtClean="0"/>
              <a:t>To provide the </a:t>
            </a:r>
            <a:r>
              <a:rPr lang="en-US" sz="3600" b="1" dirty="0" smtClean="0"/>
              <a:t>update information of </a:t>
            </a:r>
            <a:r>
              <a:rPr lang="en-US" sz="3600" b="1" dirty="0" smtClean="0"/>
              <a:t>enabling </a:t>
            </a:r>
            <a:r>
              <a:rPr lang="en-US" sz="3600" b="1" dirty="0" smtClean="0"/>
              <a:t>environment </a:t>
            </a:r>
            <a:r>
              <a:rPr lang="en-US" sz="3600" dirty="0" smtClean="0"/>
              <a:t>in Cambodia;</a:t>
            </a:r>
          </a:p>
          <a:p>
            <a:pPr>
              <a:buFont typeface="Wingdings" pitchFamily="2" charset="2"/>
              <a:buChar char="Ø"/>
            </a:pPr>
            <a:r>
              <a:rPr lang="en-US" sz="3600" dirty="0" smtClean="0"/>
              <a:t>To </a:t>
            </a:r>
            <a:r>
              <a:rPr lang="en-US" sz="3600" dirty="0" smtClean="0"/>
              <a:t>discuss the </a:t>
            </a:r>
            <a:r>
              <a:rPr lang="en-US" sz="3600" b="1" dirty="0" smtClean="0"/>
              <a:t>possible mechanism for CSOs engagement in development activities</a:t>
            </a:r>
            <a:r>
              <a:rPr lang="en-US" sz="3600" dirty="0" smtClean="0"/>
              <a:t> in Cambodia; and</a:t>
            </a:r>
          </a:p>
          <a:p>
            <a:pPr>
              <a:buFont typeface="Wingdings" pitchFamily="2" charset="2"/>
              <a:buChar char="Ø"/>
            </a:pPr>
            <a:r>
              <a:rPr lang="en-US" sz="3600" dirty="0" smtClean="0"/>
              <a:t>To discuss the </a:t>
            </a:r>
            <a:r>
              <a:rPr lang="en-US" sz="3600" b="1" dirty="0" smtClean="0"/>
              <a:t>strategic plan for CSOs in respond to development’s </a:t>
            </a:r>
            <a:r>
              <a:rPr lang="en-US" sz="3600" b="1" dirty="0" smtClean="0"/>
              <a:t>challenges</a:t>
            </a:r>
            <a:endParaRPr lang="en-US" sz="3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263715"/>
          <a:ext cx="8686800" cy="630358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82530"/>
                <a:gridCol w="4304270"/>
              </a:tblGrid>
              <a:tr h="757910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Key Agendas</a:t>
                      </a:r>
                      <a:endParaRPr lang="en-US" sz="4000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Speakers</a:t>
                      </a:r>
                      <a:endParaRPr lang="en-US" sz="4000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</a:tr>
              <a:tr h="1144142">
                <a:tc>
                  <a:txBody>
                    <a:bodyPr/>
                    <a:lstStyle/>
                    <a:p>
                      <a:pPr marL="60960" marR="0">
                        <a:lnSpc>
                          <a:spcPct val="115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2800" b="1" spc="5" dirty="0">
                          <a:latin typeface="+mn-lt"/>
                          <a:ea typeface="Times New Roman"/>
                          <a:cs typeface="Calibri"/>
                        </a:rPr>
                        <a:t>Opening </a:t>
                      </a:r>
                      <a:r>
                        <a:rPr lang="en-US" sz="2800" b="1" spc="5" dirty="0" smtClean="0">
                          <a:latin typeface="+mn-lt"/>
                          <a:ea typeface="Times New Roman"/>
                          <a:cs typeface="Calibri"/>
                        </a:rPr>
                        <a:t>Remarks</a:t>
                      </a:r>
                      <a:endParaRPr lang="en-US" sz="2800" b="1" dirty="0">
                        <a:latin typeface="+mn-lt"/>
                        <a:ea typeface="Times New Roman"/>
                        <a:cs typeface="DaunPenh"/>
                      </a:endParaRPr>
                    </a:p>
                  </a:txBody>
                  <a:tcPr marL="68580" marR="68580" marT="0" marB="0">
                    <a:solidFill>
                      <a:srgbClr val="99CCFF">
                        <a:alpha val="5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800" b="1" kern="1200" dirty="0" smtClean="0">
                          <a:solidFill>
                            <a:schemeClr val="dk1"/>
                          </a:solidFill>
                          <a:latin typeface="+mn-lt"/>
                          <a:ea typeface="Times New Roman"/>
                          <a:cs typeface="DaunPenh"/>
                        </a:rPr>
                        <a:t>Ms. Chhay Navy, </a:t>
                      </a:r>
                      <a:r>
                        <a:rPr lang="en-US" sz="28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Times New Roman"/>
                          <a:cs typeface="DaunPenh"/>
                        </a:rPr>
                        <a:t>Excom</a:t>
                      </a:r>
                      <a:r>
                        <a:rPr lang="en-US" sz="2800" b="1" kern="1200" dirty="0" smtClean="0">
                          <a:solidFill>
                            <a:schemeClr val="dk1"/>
                          </a:solidFill>
                          <a:latin typeface="+mn-lt"/>
                          <a:ea typeface="Times New Roman"/>
                          <a:cs typeface="DaunPenh"/>
                        </a:rPr>
                        <a:t> </a:t>
                      </a:r>
                      <a:r>
                        <a:rPr lang="en-US" sz="24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Times New Roman"/>
                          <a:cs typeface="DaunPenh"/>
                        </a:rPr>
                        <a:t>ViceChair</a:t>
                      </a:r>
                      <a:r>
                        <a:rPr 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Times New Roman"/>
                          <a:cs typeface="DaunPenh"/>
                        </a:rPr>
                        <a:t> and Executive Director of GCT</a:t>
                      </a:r>
                      <a:endParaRPr lang="en-US" sz="2400" b="1" kern="1200" dirty="0">
                        <a:solidFill>
                          <a:schemeClr val="dk1"/>
                        </a:solidFill>
                        <a:latin typeface="+mn-lt"/>
                        <a:ea typeface="Times New Roman"/>
                        <a:cs typeface="DaunPenh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281444">
                <a:tc>
                  <a:txBody>
                    <a:bodyPr/>
                    <a:lstStyle/>
                    <a:p>
                      <a:pPr marL="60960" marR="24765">
                        <a:lnSpc>
                          <a:spcPct val="124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>
                          <a:latin typeface="+mn-lt"/>
                          <a:ea typeface="Times New Roman"/>
                          <a:cs typeface="DaunPenh"/>
                        </a:rPr>
                        <a:t>Presentation of </a:t>
                      </a:r>
                      <a:r>
                        <a:rPr lang="en-US" sz="2800" b="1" i="1" dirty="0" smtClean="0">
                          <a:solidFill>
                            <a:srgbClr val="2D04A0"/>
                          </a:solidFill>
                          <a:latin typeface="+mn-lt"/>
                          <a:ea typeface="Times New Roman"/>
                          <a:cs typeface="DaunPenh"/>
                        </a:rPr>
                        <a:t>“Member’s Satisfaction”</a:t>
                      </a:r>
                      <a:r>
                        <a:rPr lang="en-US" sz="2800" b="1" dirty="0" smtClean="0">
                          <a:solidFill>
                            <a:srgbClr val="2D04A0"/>
                          </a:solidFill>
                          <a:latin typeface="+mn-lt"/>
                          <a:ea typeface="Times New Roman"/>
                          <a:cs typeface="DaunPenh"/>
                        </a:rPr>
                        <a:t> </a:t>
                      </a:r>
                      <a:r>
                        <a:rPr lang="en-US" sz="2800" b="1" dirty="0" smtClean="0">
                          <a:latin typeface="+mn-lt"/>
                          <a:ea typeface="Times New Roman"/>
                          <a:cs typeface="DaunPenh"/>
                        </a:rPr>
                        <a:t>survey</a:t>
                      </a:r>
                      <a:endParaRPr lang="en-US" sz="2800" b="1" dirty="0">
                        <a:latin typeface="+mn-lt"/>
                        <a:ea typeface="Times New Roman"/>
                        <a:cs typeface="DaunPenh"/>
                      </a:endParaRPr>
                    </a:p>
                  </a:txBody>
                  <a:tcPr marL="68580" marR="68580" marT="0" marB="0">
                    <a:solidFill>
                      <a:srgbClr val="99CCFF">
                        <a:alpha val="5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6035">
                        <a:lnSpc>
                          <a:spcPct val="124000"/>
                        </a:lnSpc>
                        <a:spcBef>
                          <a:spcPts val="20"/>
                        </a:spcBef>
                        <a:spcAft>
                          <a:spcPts val="1000"/>
                        </a:spcAft>
                      </a:pPr>
                      <a:r>
                        <a:rPr lang="en-US" sz="2800" b="1" dirty="0">
                          <a:latin typeface="+mn-lt"/>
                          <a:ea typeface="Times New Roman"/>
                          <a:cs typeface="DaunPenh"/>
                        </a:rPr>
                        <a:t>Mr. Ros </a:t>
                      </a:r>
                      <a:r>
                        <a:rPr lang="en-US" sz="2800" b="1" dirty="0" err="1" smtClean="0">
                          <a:latin typeface="+mn-lt"/>
                          <a:ea typeface="Times New Roman"/>
                          <a:cs typeface="DaunPenh"/>
                        </a:rPr>
                        <a:t>Bansok</a:t>
                      </a:r>
                      <a:r>
                        <a:rPr lang="en-US" sz="2800" dirty="0" smtClean="0">
                          <a:latin typeface="+mn-lt"/>
                          <a:ea typeface="Times New Roman"/>
                          <a:cs typeface="DaunPenh"/>
                        </a:rPr>
                        <a:t>, </a:t>
                      </a:r>
                    </a:p>
                    <a:p>
                      <a:pPr marL="0" marR="26035">
                        <a:lnSpc>
                          <a:spcPct val="124000"/>
                        </a:lnSpc>
                        <a:spcBef>
                          <a:spcPts val="2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 smtClean="0">
                          <a:latin typeface="+mn-lt"/>
                          <a:ea typeface="Times New Roman"/>
                          <a:cs typeface="DaunPenh"/>
                        </a:rPr>
                        <a:t>RKM </a:t>
                      </a:r>
                      <a:r>
                        <a:rPr lang="en-US" sz="2400" dirty="0">
                          <a:latin typeface="+mn-lt"/>
                          <a:ea typeface="Times New Roman"/>
                          <a:cs typeface="DaunPenh"/>
                        </a:rPr>
                        <a:t>Specialist of CCC</a:t>
                      </a:r>
                    </a:p>
                  </a:txBody>
                  <a:tcPr marL="68580" marR="68580" marT="0" marB="0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677948">
                <a:tc>
                  <a:txBody>
                    <a:bodyPr/>
                    <a:lstStyle/>
                    <a:p>
                      <a:pPr marL="0" marR="24765" algn="ctr">
                        <a:lnSpc>
                          <a:spcPct val="123000"/>
                        </a:lnSpc>
                        <a:spcBef>
                          <a:spcPts val="25"/>
                        </a:spcBef>
                        <a:spcAft>
                          <a:spcPts val="1000"/>
                        </a:spcAft>
                      </a:pPr>
                      <a:r>
                        <a:rPr lang="en-US" sz="2800" b="1" dirty="0">
                          <a:latin typeface="+mn-lt"/>
                        </a:rPr>
                        <a:t>Debrief of Feasibility Study </a:t>
                      </a:r>
                      <a:r>
                        <a:rPr lang="en-US" sz="2400" b="1" dirty="0">
                          <a:latin typeface="+mn-lt"/>
                        </a:rPr>
                        <a:t>on </a:t>
                      </a:r>
                      <a:r>
                        <a:rPr lang="en-US" sz="2800" b="1" i="1" kern="1200" dirty="0" smtClean="0">
                          <a:solidFill>
                            <a:srgbClr val="2D04A0"/>
                          </a:solidFill>
                          <a:latin typeface="+mn-lt"/>
                          <a:ea typeface="Times New Roman"/>
                          <a:cs typeface="DaunPenh"/>
                        </a:rPr>
                        <a:t>“CSO Development Effectiveness in Cambodia” </a:t>
                      </a:r>
                      <a:endParaRPr lang="en-US" sz="3200" b="1" i="1" kern="1200" dirty="0" smtClean="0">
                        <a:solidFill>
                          <a:srgbClr val="2D04A0"/>
                        </a:solidFill>
                        <a:latin typeface="+mn-lt"/>
                        <a:ea typeface="Times New Roman"/>
                        <a:cs typeface="DaunPenh"/>
                      </a:endParaRPr>
                    </a:p>
                  </a:txBody>
                  <a:tcPr marL="68580" marR="68580" marT="0" marB="0">
                    <a:solidFill>
                      <a:srgbClr val="99CCFF">
                        <a:alpha val="5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tabLst>
                          <a:tab pos="1131570" algn="l"/>
                        </a:tabLst>
                      </a:pPr>
                      <a:r>
                        <a:rPr lang="en-US" sz="2800" b="1" dirty="0">
                          <a:latin typeface="+mn-lt"/>
                          <a:ea typeface="Times New Roman"/>
                          <a:cs typeface="DaunPenh"/>
                        </a:rPr>
                        <a:t>Consultant Team </a:t>
                      </a:r>
                      <a:endParaRPr lang="en-US" sz="2800" dirty="0">
                        <a:latin typeface="+mn-lt"/>
                        <a:ea typeface="Times New Roman"/>
                        <a:cs typeface="DaunPenh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+mj-lt"/>
                        <a:buAutoNum type="arabicPeriod"/>
                        <a:tabLst>
                          <a:tab pos="1131570" algn="l"/>
                        </a:tabLst>
                      </a:pPr>
                      <a:r>
                        <a:rPr lang="en-US" sz="2800" b="1" dirty="0">
                          <a:latin typeface="+mn-lt"/>
                          <a:ea typeface="Times New Roman"/>
                        </a:rPr>
                        <a:t>Mr. NEB Sinthay </a:t>
                      </a:r>
                      <a:r>
                        <a:rPr lang="en-US" sz="2400" b="1" dirty="0">
                          <a:latin typeface="+mn-lt"/>
                          <a:ea typeface="Times New Roman"/>
                        </a:rPr>
                        <a:t>(Team Leader),</a:t>
                      </a:r>
                      <a:endParaRPr lang="en-US" sz="2800" dirty="0">
                        <a:latin typeface="+mn-lt"/>
                        <a:ea typeface="Times New Roman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+mj-lt"/>
                        <a:buAutoNum type="arabicPeriod"/>
                        <a:tabLst>
                          <a:tab pos="1131570" algn="l"/>
                        </a:tabLst>
                      </a:pPr>
                      <a:r>
                        <a:rPr lang="en-US" sz="2800" b="1" dirty="0">
                          <a:latin typeface="+mn-lt"/>
                          <a:ea typeface="Times New Roman"/>
                        </a:rPr>
                        <a:t>Mr. O’LEARY Declan,</a:t>
                      </a:r>
                      <a:endParaRPr lang="en-US" sz="2800" dirty="0">
                        <a:latin typeface="+mn-lt"/>
                        <a:ea typeface="Times New Roman"/>
                      </a:endParaRP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600"/>
                        </a:spcAft>
                        <a:buFont typeface="+mj-lt"/>
                        <a:buAutoNum type="arabicPeriod"/>
                        <a:tabLst>
                          <a:tab pos="1131570" algn="l"/>
                        </a:tabLst>
                      </a:pPr>
                      <a:r>
                        <a:rPr lang="en-US" sz="2800" b="1" dirty="0" smtClean="0">
                          <a:latin typeface="+mn-lt"/>
                          <a:ea typeface="Times New Roman"/>
                        </a:rPr>
                        <a:t>Mr</a:t>
                      </a:r>
                      <a:r>
                        <a:rPr lang="en-US" sz="2800" b="1" dirty="0">
                          <a:latin typeface="+mn-lt"/>
                          <a:ea typeface="Times New Roman"/>
                        </a:rPr>
                        <a:t>. KHIEU </a:t>
                      </a:r>
                      <a:r>
                        <a:rPr lang="en-US" sz="2800" b="1" dirty="0" err="1">
                          <a:latin typeface="+mn-lt"/>
                          <a:ea typeface="Times New Roman"/>
                        </a:rPr>
                        <a:t>Vicheanon</a:t>
                      </a:r>
                      <a:endParaRPr lang="en-US" sz="2800" dirty="0">
                        <a:latin typeface="+mn-lt"/>
                        <a:ea typeface="Times New Roman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428041">
                <a:tc>
                  <a:txBody>
                    <a:bodyPr/>
                    <a:lstStyle/>
                    <a:p>
                      <a:pPr marL="60960" marR="0">
                        <a:lnSpc>
                          <a:spcPct val="115000"/>
                        </a:lnSpc>
                        <a:spcBef>
                          <a:spcPts val="25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+mn-lt"/>
                          <a:ea typeface="Times New Roman"/>
                          <a:cs typeface="Calibri"/>
                        </a:rPr>
                        <a:t>Coffee</a:t>
                      </a:r>
                      <a:r>
                        <a:rPr lang="en-US" sz="2400" b="1" spc="95" dirty="0">
                          <a:latin typeface="+mn-lt"/>
                          <a:ea typeface="Times New Roman"/>
                          <a:cs typeface="Calibri"/>
                        </a:rPr>
                        <a:t> </a:t>
                      </a:r>
                      <a:r>
                        <a:rPr lang="en-US" sz="2400" b="1" dirty="0">
                          <a:latin typeface="+mn-lt"/>
                          <a:ea typeface="Times New Roman"/>
                          <a:cs typeface="Calibri"/>
                        </a:rPr>
                        <a:t>Bre</a:t>
                      </a:r>
                      <a:r>
                        <a:rPr lang="en-US" sz="2400" b="1" spc="-5" dirty="0">
                          <a:latin typeface="+mn-lt"/>
                          <a:ea typeface="Times New Roman"/>
                          <a:cs typeface="Calibri"/>
                        </a:rPr>
                        <a:t>a</a:t>
                      </a:r>
                      <a:r>
                        <a:rPr lang="en-US" sz="2400" b="1" dirty="0">
                          <a:latin typeface="+mn-lt"/>
                          <a:ea typeface="Times New Roman"/>
                          <a:cs typeface="Calibri"/>
                        </a:rPr>
                        <a:t>k</a:t>
                      </a:r>
                      <a:endParaRPr lang="en-US" sz="2400" dirty="0">
                        <a:latin typeface="+mn-lt"/>
                        <a:ea typeface="Times New Roman"/>
                        <a:cs typeface="DaunPenh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  <a:alpha val="5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en-US" sz="2400" dirty="0">
                          <a:latin typeface="+mn-lt"/>
                          <a:ea typeface="Times New Roman"/>
                        </a:rPr>
                        <a:t>All</a:t>
                      </a: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  <a:alpha val="51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58727"/>
          <a:ext cx="8686800" cy="67992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7200"/>
                <a:gridCol w="4419600"/>
              </a:tblGrid>
              <a:tr h="677584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Key Agendas</a:t>
                      </a:r>
                      <a:endParaRPr lang="en-US" sz="4000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Speakers</a:t>
                      </a:r>
                      <a:endParaRPr lang="en-US" sz="4000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</a:tr>
              <a:tr h="5243908">
                <a:tc>
                  <a:txBody>
                    <a:bodyPr/>
                    <a:lstStyle/>
                    <a:p>
                      <a:r>
                        <a:rPr lang="en-US" sz="2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Panel Discussion on </a:t>
                      </a:r>
                      <a:r>
                        <a:rPr lang="en-US" sz="2800" b="1" i="1" kern="1200" dirty="0" smtClean="0">
                          <a:solidFill>
                            <a:srgbClr val="2D04A0"/>
                          </a:solidFill>
                          <a:latin typeface="+mn-lt"/>
                          <a:ea typeface="+mn-ea"/>
                          <a:cs typeface="+mn-cs"/>
                        </a:rPr>
                        <a:t>“Policies Development and invited spaces”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endParaRPr lang="en-US" sz="12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en-US" sz="2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 there any space for CSOs to engage in the sector of your working?</a:t>
                      </a: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endParaRPr lang="en-US" sz="2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514350" lvl="0" indent="-514350">
                        <a:buFont typeface="+mj-lt"/>
                        <a:buAutoNum type="arabicPeriod"/>
                      </a:pPr>
                      <a:r>
                        <a:rPr lang="en-US" sz="2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How can CSOs engage with those spaces?</a:t>
                      </a:r>
                    </a:p>
                    <a:p>
                      <a:pPr marL="514350" lvl="0" indent="-514350">
                        <a:buFont typeface="+mj-lt"/>
                        <a:buNone/>
                      </a:pPr>
                      <a:r>
                        <a:rPr lang="en-US" sz="2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2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514350" indent="-514350">
                        <a:buFont typeface="+mj-lt"/>
                        <a:buAutoNum type="arabicPeriod" startAt="3"/>
                      </a:pPr>
                      <a:r>
                        <a:rPr lang="en-US" sz="28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 there any challenges and lesson learned</a:t>
                      </a:r>
                      <a:r>
                        <a:rPr lang="en-US" sz="32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?</a:t>
                      </a:r>
                      <a:endParaRPr lang="en-US" sz="28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rgbClr val="99CCFF">
                        <a:alpha val="5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Moderator</a:t>
                      </a:r>
                    </a:p>
                    <a:p>
                      <a:r>
                        <a:rPr lang="en-US" sz="2400" b="1" kern="1200" dirty="0" smtClean="0">
                          <a:solidFill>
                            <a:srgbClr val="2D04A0"/>
                          </a:solidFill>
                          <a:latin typeface="+mn-lt"/>
                          <a:ea typeface="+mn-ea"/>
                          <a:cs typeface="+mn-cs"/>
                        </a:rPr>
                        <a:t>Mr. Mi Nac,</a:t>
                      </a:r>
                      <a:r>
                        <a:rPr lang="en-US" sz="2400" kern="1200" dirty="0" smtClean="0">
                          <a:solidFill>
                            <a:srgbClr val="2D04A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CAN Manager of CCC </a:t>
                      </a:r>
                    </a:p>
                    <a:p>
                      <a:endParaRPr lang="en-US" sz="2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Speakers: </a:t>
                      </a:r>
                      <a:endParaRPr lang="en-US" sz="24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514350" lvl="0" indent="-51435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Ms. Thida </a:t>
                      </a:r>
                      <a:r>
                        <a:rPr lang="en-US" sz="24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Khus</a:t>
                      </a:r>
                      <a:r>
                        <a:rPr lang="en-US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Executive Director of SILAKA </a:t>
                      </a:r>
                    </a:p>
                    <a:p>
                      <a:pPr marL="514350" lvl="0" indent="-51435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Mr. Chin </a:t>
                      </a:r>
                      <a:r>
                        <a:rPr lang="en-US" sz="2400" b="1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Chanveasna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Executive Director of NEP </a:t>
                      </a:r>
                    </a:p>
                    <a:p>
                      <a:pPr marL="514350" lvl="0" indent="-51435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Dr. El Sotheary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Acting Executive Director of CCC </a:t>
                      </a:r>
                    </a:p>
                    <a:p>
                      <a:pPr marL="514350" lvl="0" indent="-51435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Mr. Sar Mora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President of CFSWF </a:t>
                      </a:r>
                    </a:p>
                    <a:p>
                      <a:pPr marL="514350" lvl="0" indent="-514350">
                        <a:spcAft>
                          <a:spcPts val="600"/>
                        </a:spcAft>
                        <a:buFont typeface="+mj-lt"/>
                        <a:buAutoNum type="arabicPeriod"/>
                      </a:pPr>
                      <a:r>
                        <a:rPr 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Mr. Neb Sinthay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Advisor of API</a:t>
                      </a:r>
                      <a:endParaRPr lang="en-US" sz="2400" dirty="0">
                        <a:latin typeface="+mn-lt"/>
                        <a:ea typeface="Times New Roman"/>
                        <a:cs typeface="DaunPenh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672793">
                <a:tc>
                  <a:txBody>
                    <a:bodyPr/>
                    <a:lstStyle/>
                    <a:p>
                      <a:pPr marL="60960" marR="24765">
                        <a:lnSpc>
                          <a:spcPct val="124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Lunch Break </a:t>
                      </a:r>
                      <a:endParaRPr lang="en-US" sz="3600" b="1" dirty="0">
                        <a:latin typeface="+mn-lt"/>
                        <a:ea typeface="Times New Roman"/>
                        <a:cs typeface="DaunPenh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  <a:alpha val="5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6035">
                        <a:lnSpc>
                          <a:spcPct val="124000"/>
                        </a:lnSpc>
                        <a:spcBef>
                          <a:spcPts val="2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 smtClean="0">
                          <a:latin typeface="+mn-lt"/>
                          <a:ea typeface="Times New Roman"/>
                          <a:cs typeface="DaunPenh"/>
                        </a:rPr>
                        <a:t>All</a:t>
                      </a:r>
                      <a:endParaRPr lang="en-US" sz="2400" dirty="0">
                        <a:latin typeface="+mn-lt"/>
                        <a:ea typeface="Times New Roman"/>
                        <a:cs typeface="DaunPenh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  <a:alpha val="51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28600" y="58727"/>
          <a:ext cx="8686800" cy="65363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34000"/>
                <a:gridCol w="3352800"/>
              </a:tblGrid>
              <a:tr h="677584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Key Agendas</a:t>
                      </a:r>
                      <a:endParaRPr lang="en-US" sz="4000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smtClean="0"/>
                        <a:t>Speakers</a:t>
                      </a:r>
                      <a:endParaRPr lang="en-US" sz="4000" dirty="0"/>
                    </a:p>
                  </a:txBody>
                  <a:tcPr>
                    <a:solidFill>
                      <a:srgbClr val="002060"/>
                    </a:solidFill>
                  </a:tcPr>
                </a:tc>
              </a:tr>
              <a:tr h="4040833">
                <a:tc>
                  <a:txBody>
                    <a:bodyPr/>
                    <a:lstStyle/>
                    <a:p>
                      <a:r>
                        <a:rPr 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Group Discussion on </a:t>
                      </a:r>
                    </a:p>
                    <a:p>
                      <a:r>
                        <a:rPr 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‘</a:t>
                      </a:r>
                      <a:r>
                        <a:rPr lang="en-US" sz="2400" b="1" i="1" kern="1200" dirty="0" smtClean="0">
                          <a:solidFill>
                            <a:srgbClr val="2D04A0"/>
                          </a:solidFill>
                          <a:latin typeface="+mn-lt"/>
                          <a:ea typeface="+mn-ea"/>
                          <a:cs typeface="+mn-cs"/>
                        </a:rPr>
                        <a:t>Preparation Plan for CSOs in Cambodia’</a:t>
                      </a:r>
                    </a:p>
                    <a:p>
                      <a:r>
                        <a:rPr lang="en-US" sz="2400" i="1" kern="1200" dirty="0" smtClean="0">
                          <a:solidFill>
                            <a:srgbClr val="2D04A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3600" i="1" dirty="0" smtClean="0">
                        <a:solidFill>
                          <a:srgbClr val="2D04A0"/>
                        </a:solidFill>
                      </a:endParaRPr>
                    </a:p>
                    <a:p>
                      <a:pPr marL="457200" lvl="0" indent="-457200">
                        <a:buFont typeface="+mj-lt"/>
                        <a:buAutoNum type="arabicPeriod"/>
                      </a:pPr>
                      <a:r>
                        <a:rPr 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What are the key challenges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have you faced within your organizations in 2017?</a:t>
                      </a:r>
                      <a:endParaRPr lang="en-US" sz="3600" dirty="0" smtClean="0"/>
                    </a:p>
                    <a:p>
                      <a:pPr marL="457200" lvl="0" indent="-457200">
                        <a:buFont typeface="+mj-lt"/>
                        <a:buAutoNum type="arabicPeriod"/>
                      </a:pPr>
                      <a:endParaRPr lang="en-US" sz="24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457200" lvl="0" indent="-457200">
                        <a:buFont typeface="+mj-lt"/>
                        <a:buAutoNum type="arabicPeriod"/>
                      </a:pPr>
                      <a:r>
                        <a:rPr 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How the challenges have been addressed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and </a:t>
                      </a:r>
                      <a:r>
                        <a:rPr 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what should we prepare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ourselves for implementation </a:t>
                      </a:r>
                      <a:r>
                        <a:rPr 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2018?</a:t>
                      </a:r>
                      <a:r>
                        <a:rPr lang="en-US" sz="24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US" sz="3600" dirty="0" smtClean="0"/>
                    </a:p>
                  </a:txBody>
                  <a:tcPr marL="68580" marR="68580" marT="0" marB="0">
                    <a:solidFill>
                      <a:srgbClr val="99CCFF">
                        <a:alpha val="5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28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8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Mr. Chen Sochoeun, </a:t>
                      </a:r>
                      <a:endParaRPr lang="en-US" sz="2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sz="2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RMD Manager of CCC</a:t>
                      </a:r>
                      <a:endParaRPr lang="en-US" sz="2400" dirty="0">
                        <a:solidFill>
                          <a:schemeClr val="tx1"/>
                        </a:solidFill>
                        <a:latin typeface="+mn-lt"/>
                        <a:ea typeface="Times New Roman"/>
                        <a:cs typeface="DaunPenh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672793">
                <a:tc>
                  <a:txBody>
                    <a:bodyPr/>
                    <a:lstStyle/>
                    <a:p>
                      <a:pPr marL="60960" marR="24765">
                        <a:lnSpc>
                          <a:spcPct val="124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Coffee Break </a:t>
                      </a:r>
                      <a:endParaRPr lang="en-US" sz="3600" b="1" dirty="0">
                        <a:latin typeface="+mn-lt"/>
                        <a:ea typeface="Times New Roman"/>
                        <a:cs typeface="DaunPenh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  <a:alpha val="51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26035">
                        <a:lnSpc>
                          <a:spcPct val="124000"/>
                        </a:lnSpc>
                        <a:spcBef>
                          <a:spcPts val="20"/>
                        </a:spcBef>
                        <a:spcAft>
                          <a:spcPts val="1000"/>
                        </a:spcAft>
                      </a:pPr>
                      <a:r>
                        <a:rPr lang="en-US" sz="2400" dirty="0" smtClean="0">
                          <a:latin typeface="+mn-lt"/>
                          <a:ea typeface="Times New Roman"/>
                          <a:cs typeface="DaunPenh"/>
                        </a:rPr>
                        <a:t>All</a:t>
                      </a:r>
                      <a:endParaRPr lang="en-US" sz="2400" dirty="0">
                        <a:latin typeface="+mn-lt"/>
                        <a:ea typeface="Times New Roman"/>
                        <a:cs typeface="DaunPenh"/>
                      </a:endParaRPr>
                    </a:p>
                  </a:txBody>
                  <a:tcPr marL="68580" marR="68580" marT="0" marB="0">
                    <a:solidFill>
                      <a:schemeClr val="accent6">
                        <a:lumMod val="75000"/>
                        <a:alpha val="51000"/>
                      </a:schemeClr>
                    </a:solidFill>
                  </a:tcPr>
                </a:tc>
              </a:tr>
              <a:tr h="672793">
                <a:tc>
                  <a:txBody>
                    <a:bodyPr/>
                    <a:lstStyle/>
                    <a:p>
                      <a:pPr marL="60960" marR="24765">
                        <a:lnSpc>
                          <a:spcPct val="124000"/>
                        </a:lnSpc>
                        <a:spcBef>
                          <a:spcPts val="20"/>
                        </a:spcBef>
                        <a:spcAft>
                          <a:spcPts val="0"/>
                        </a:spcAft>
                      </a:pPr>
                      <a:r>
                        <a:rPr lang="en-US" sz="24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Wrap up, conclusion and closing remark</a:t>
                      </a:r>
                      <a:endParaRPr lang="en-US" sz="4400" b="1" dirty="0">
                        <a:latin typeface="+mn-lt"/>
                        <a:ea typeface="Times New Roman"/>
                        <a:cs typeface="DaunPenh"/>
                      </a:endParaRPr>
                    </a:p>
                  </a:txBody>
                  <a:tcPr marL="68580" marR="68580" marT="0" marB="0">
                    <a:solidFill>
                      <a:srgbClr val="99CCFF">
                        <a:alpha val="5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latin typeface="Calibri"/>
                          <a:ea typeface="Times New Roman"/>
                          <a:cs typeface="DaunPenh"/>
                        </a:rPr>
                        <a:t>Dr. El Sotheary, </a:t>
                      </a:r>
                      <a:endParaRPr lang="en-US" sz="1800" b="1" dirty="0">
                        <a:latin typeface="Calibri"/>
                        <a:ea typeface="Times New Roman"/>
                        <a:cs typeface="DaunPenh"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latin typeface="Calibri"/>
                          <a:ea typeface="Times New Roman"/>
                          <a:cs typeface="DaunPenh"/>
                        </a:rPr>
                        <a:t>Acting Executive Director of CCC</a:t>
                      </a:r>
                      <a:endParaRPr lang="en-US" sz="1600" b="1" dirty="0">
                        <a:latin typeface="Calibri"/>
                        <a:ea typeface="Times New Roman"/>
                        <a:cs typeface="DaunPenh"/>
                      </a:endParaRPr>
                    </a:p>
                  </a:txBody>
                  <a:tcPr marL="68580" marR="68580" marT="0" marB="0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6-Point Star 4"/>
          <p:cNvSpPr/>
          <p:nvPr/>
        </p:nvSpPr>
        <p:spPr>
          <a:xfrm>
            <a:off x="1600200" y="228600"/>
            <a:ext cx="6324600" cy="6096000"/>
          </a:xfrm>
          <a:prstGeom prst="star6">
            <a:avLst/>
          </a:prstGeom>
          <a:solidFill>
            <a:srgbClr val="00206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n-US" sz="4000" b="1" dirty="0" smtClean="0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Open </a:t>
            </a:r>
            <a:r>
              <a:rPr lang="en-US" sz="4000" b="1" dirty="0" smtClean="0">
                <a:ln w="11430"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Remarks</a:t>
            </a:r>
            <a:endParaRPr lang="en-US" sz="4000" b="1" dirty="0" smtClean="0">
              <a:ln w="11430">
                <a:solidFill>
                  <a:schemeClr val="bg2">
                    <a:lumMod val="75000"/>
                  </a:schemeClr>
                </a:solidFill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n-US" sz="1000" b="1" dirty="0" smtClean="0">
              <a:ln w="11430">
                <a:solidFill>
                  <a:schemeClr val="bg2">
                    <a:lumMod val="75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en-US" sz="1000" b="1" dirty="0" smtClean="0">
              <a:ln w="11430">
                <a:solidFill>
                  <a:schemeClr val="bg2">
                    <a:lumMod val="75000"/>
                  </a:schemeClr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n-US" sz="3200" b="1" dirty="0" smtClean="0"/>
              <a:t>Ms. Chhay Navy</a:t>
            </a:r>
            <a:r>
              <a:rPr lang="en-US" sz="3200" dirty="0" smtClean="0"/>
              <a:t>, </a:t>
            </a:r>
            <a:endParaRPr lang="en-US" sz="3200" dirty="0" smtClean="0"/>
          </a:p>
          <a:p>
            <a:pPr algn="ctr"/>
            <a:r>
              <a:rPr lang="en-US" sz="3200" dirty="0" err="1" smtClean="0"/>
              <a:t>Excom</a:t>
            </a:r>
            <a:r>
              <a:rPr lang="en-US" sz="3200" dirty="0" smtClean="0"/>
              <a:t> </a:t>
            </a:r>
            <a:r>
              <a:rPr lang="en-US" sz="3200" dirty="0" err="1" smtClean="0"/>
              <a:t>ViceChair</a:t>
            </a:r>
            <a:r>
              <a:rPr lang="en-US" sz="3200" dirty="0" smtClean="0"/>
              <a:t> and Executive Director of GCT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2124</TotalTime>
  <Words>334</Words>
  <Application>Microsoft Office PowerPoint</Application>
  <PresentationFormat>On-screen Show (4:3)</PresentationFormat>
  <Paragraphs>88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1_Office Theme</vt:lpstr>
      <vt:lpstr> </vt:lpstr>
      <vt:lpstr>Objectives </vt:lpstr>
      <vt:lpstr>Slide 3</vt:lpstr>
      <vt:lpstr>Slide 4</vt:lpstr>
      <vt:lpstr>Slide 5</vt:lpstr>
      <vt:lpstr>Slide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Om Nareth</dc:creator>
  <cp:lastModifiedBy>kmara</cp:lastModifiedBy>
  <cp:revision>141</cp:revision>
  <dcterms:created xsi:type="dcterms:W3CDTF">2017-07-26T04:34:45Z</dcterms:created>
  <dcterms:modified xsi:type="dcterms:W3CDTF">2017-12-06T07:09:02Z</dcterms:modified>
</cp:coreProperties>
</file>