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diagrams/quickStyle1.xml" ContentType="application/vnd.openxmlformats-officedocument.drawingml.diagramStyl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sldIdLst>
    <p:sldId id="257" r:id="rId2"/>
    <p:sldId id="280" r:id="rId3"/>
    <p:sldId id="259" r:id="rId4"/>
    <p:sldId id="291" r:id="rId5"/>
    <p:sldId id="289" r:id="rId6"/>
    <p:sldId id="290" r:id="rId7"/>
    <p:sldId id="292" r:id="rId8"/>
    <p:sldId id="293" r:id="rId9"/>
    <p:sldId id="294" r:id="rId10"/>
    <p:sldId id="295" r:id="rId11"/>
    <p:sldId id="296" r:id="rId12"/>
    <p:sldId id="298" r:id="rId13"/>
    <p:sldId id="263" r:id="rId14"/>
    <p:sldId id="262" r:id="rId15"/>
    <p:sldId id="264" r:id="rId16"/>
    <p:sldId id="281" r:id="rId17"/>
    <p:sldId id="265" r:id="rId18"/>
    <p:sldId id="268" r:id="rId19"/>
    <p:sldId id="269" r:id="rId20"/>
    <p:sldId id="270" r:id="rId21"/>
    <p:sldId id="271" r:id="rId22"/>
    <p:sldId id="272" r:id="rId23"/>
    <p:sldId id="278" r:id="rId24"/>
    <p:sldId id="279" r:id="rId25"/>
    <p:sldId id="275" r:id="rId26"/>
    <p:sldId id="282" r:id="rId27"/>
    <p:sldId id="283" r:id="rId28"/>
    <p:sldId id="284" r:id="rId29"/>
    <p:sldId id="285" r:id="rId30"/>
    <p:sldId id="286" r:id="rId31"/>
    <p:sldId id="287" r:id="rId32"/>
    <p:sldId id="288" r:id="rId33"/>
    <p:sldId id="299" r:id="rId34"/>
    <p:sldId id="300" r:id="rId35"/>
    <p:sldId id="256" r:id="rId3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0000CC"/>
    <a:srgbClr val="008000"/>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103" autoAdjust="0"/>
    <p:restoredTop sz="94624" autoAdjust="0"/>
  </p:normalViewPr>
  <p:slideViewPr>
    <p:cSldViewPr>
      <p:cViewPr>
        <p:scale>
          <a:sx n="73" d="100"/>
          <a:sy n="73" d="100"/>
        </p:scale>
        <p:origin x="-1272" y="-96"/>
      </p:cViewPr>
      <p:guideLst>
        <p:guide orient="horz" pos="2160"/>
        <p:guide pos="2880"/>
      </p:guideLst>
    </p:cSldViewPr>
  </p:slideViewPr>
  <p:outlineViewPr>
    <p:cViewPr>
      <p:scale>
        <a:sx n="33" d="100"/>
        <a:sy n="33" d="100"/>
      </p:scale>
      <p:origin x="48" y="2472"/>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iagrams/colors1.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9F3DDB3-97D9-4367-9E12-96B28244D7E2}" type="doc">
      <dgm:prSet loTypeId="urn:microsoft.com/office/officeart/2005/8/layout/matrix1" loCatId="matrix" qsTypeId="urn:microsoft.com/office/officeart/2005/8/quickstyle/simple2" qsCatId="simple" csTypeId="urn:microsoft.com/office/officeart/2005/8/colors/colorful1#1" csCatId="colorful" phldr="1"/>
      <dgm:spPr/>
      <dgm:t>
        <a:bodyPr/>
        <a:lstStyle/>
        <a:p>
          <a:endParaRPr lang="en-US"/>
        </a:p>
      </dgm:t>
    </dgm:pt>
    <dgm:pt modelId="{E5BD6E36-6CEE-42DD-88AF-7B9B488A17C0}">
      <dgm:prSet phldrT="[Text]" custT="1"/>
      <dgm:spPr>
        <a:solidFill>
          <a:schemeClr val="accent5">
            <a:lumMod val="20000"/>
            <a:lumOff val="80000"/>
          </a:schemeClr>
        </a:solidFill>
      </dgm:spPr>
      <dgm:t>
        <a:bodyPr/>
        <a:lstStyle/>
        <a:p>
          <a:endParaRPr lang="en-US" sz="5000" dirty="0"/>
        </a:p>
      </dgm:t>
    </dgm:pt>
    <dgm:pt modelId="{5D14D2EE-F32F-4DE0-95A0-055F63F5FBC1}" type="parTrans" cxnId="{0585C6E0-D278-49F6-99DC-62EEC90AD23E}">
      <dgm:prSet/>
      <dgm:spPr/>
      <dgm:t>
        <a:bodyPr/>
        <a:lstStyle/>
        <a:p>
          <a:endParaRPr lang="en-US"/>
        </a:p>
      </dgm:t>
    </dgm:pt>
    <dgm:pt modelId="{503E960E-63FF-44CA-8AFF-93F207FDB0B4}" type="sibTrans" cxnId="{0585C6E0-D278-49F6-99DC-62EEC90AD23E}">
      <dgm:prSet/>
      <dgm:spPr/>
      <dgm:t>
        <a:bodyPr/>
        <a:lstStyle/>
        <a:p>
          <a:endParaRPr lang="en-US"/>
        </a:p>
      </dgm:t>
    </dgm:pt>
    <dgm:pt modelId="{4F896D14-28A0-4E58-8319-3F7BD24BCBB2}">
      <dgm:prSet phldrT="[Text]" custT="1"/>
      <dgm:spPr>
        <a:solidFill>
          <a:schemeClr val="accent6"/>
        </a:solidFill>
      </dgm:spPr>
      <dgm:t>
        <a:bodyPr/>
        <a:lstStyle/>
        <a:p>
          <a:pPr algn="l"/>
          <a:endParaRPr lang="en-US" sz="1800" dirty="0" smtClean="0"/>
        </a:p>
        <a:p>
          <a:pPr algn="l"/>
          <a:r>
            <a:rPr lang="en-US" sz="1800" dirty="0" smtClean="0"/>
            <a:t>  </a:t>
          </a:r>
        </a:p>
        <a:p>
          <a:pPr algn="l"/>
          <a:endParaRPr lang="en-US" sz="1800" b="1" u="sng" dirty="0" smtClean="0"/>
        </a:p>
        <a:p>
          <a:pPr algn="l"/>
          <a:r>
            <a:rPr lang="en-US" sz="1800" b="1" u="sng" dirty="0" smtClean="0"/>
            <a:t>Financial Risks</a:t>
          </a:r>
        </a:p>
        <a:p>
          <a:pPr algn="l"/>
          <a:r>
            <a:rPr lang="en-US" sz="1600" dirty="0" smtClean="0"/>
            <a:t>-Accounting standard</a:t>
          </a:r>
        </a:p>
        <a:p>
          <a:pPr algn="l"/>
          <a:r>
            <a:rPr lang="en-US" sz="1600" dirty="0" smtClean="0"/>
            <a:t>-Interest rates:</a:t>
          </a:r>
        </a:p>
        <a:p>
          <a:pPr algn="l"/>
          <a:r>
            <a:rPr lang="en-US" sz="1600" dirty="0" smtClean="0"/>
            <a:t>-Taxation &amp; Government</a:t>
          </a:r>
        </a:p>
        <a:p>
          <a:r>
            <a:rPr lang="en-US" sz="1600" dirty="0" smtClean="0"/>
            <a:t>-Donor health</a:t>
          </a:r>
        </a:p>
        <a:p>
          <a:r>
            <a:rPr lang="en-US" sz="1600" dirty="0" smtClean="0"/>
            <a:t>-Board Experience</a:t>
          </a:r>
        </a:p>
        <a:p>
          <a:r>
            <a:rPr lang="en-US" sz="1600" dirty="0" smtClean="0"/>
            <a:t>Or skills</a:t>
          </a:r>
        </a:p>
        <a:p>
          <a:pPr algn="l"/>
          <a:endParaRPr lang="en-US" sz="2800" dirty="0"/>
        </a:p>
      </dgm:t>
    </dgm:pt>
    <dgm:pt modelId="{747B1D7A-F409-4F21-B29A-F895FA334BC4}" type="parTrans" cxnId="{2681C830-85A0-48AF-8E72-E1A8AE458754}">
      <dgm:prSet/>
      <dgm:spPr/>
      <dgm:t>
        <a:bodyPr/>
        <a:lstStyle/>
        <a:p>
          <a:endParaRPr lang="en-US"/>
        </a:p>
      </dgm:t>
    </dgm:pt>
    <dgm:pt modelId="{08EC541F-ADC2-4703-B605-7F7E9CF49980}" type="sibTrans" cxnId="{2681C830-85A0-48AF-8E72-E1A8AE458754}">
      <dgm:prSet/>
      <dgm:spPr/>
      <dgm:t>
        <a:bodyPr/>
        <a:lstStyle/>
        <a:p>
          <a:endParaRPr lang="en-US"/>
        </a:p>
      </dgm:t>
    </dgm:pt>
    <dgm:pt modelId="{A6FC35AB-6339-4270-9222-49DDC47E2BE1}">
      <dgm:prSet phldrT="[Text]" custT="1"/>
      <dgm:spPr/>
      <dgm:t>
        <a:bodyPr/>
        <a:lstStyle/>
        <a:p>
          <a:pPr algn="r"/>
          <a:endParaRPr lang="en-US" sz="1800" b="1" u="sng" dirty="0" smtClean="0"/>
        </a:p>
        <a:p>
          <a:pPr algn="r"/>
          <a:r>
            <a:rPr lang="en-US" sz="1800" b="1" u="sng" dirty="0" smtClean="0"/>
            <a:t>Infrastructure Risks</a:t>
          </a:r>
        </a:p>
        <a:p>
          <a:pPr algn="r"/>
          <a:r>
            <a:rPr lang="en-US" sz="1800" dirty="0" smtClean="0"/>
            <a:t>-Natural Disasters</a:t>
          </a:r>
        </a:p>
        <a:p>
          <a:pPr algn="r"/>
          <a:r>
            <a:rPr lang="en-US" sz="1800" dirty="0" smtClean="0"/>
            <a:t>-Pandemic &amp; terrorism</a:t>
          </a:r>
        </a:p>
        <a:p>
          <a:pPr algn="r"/>
          <a:r>
            <a:rPr lang="en-US" sz="1800" dirty="0" smtClean="0"/>
            <a:t>-Suppliers</a:t>
          </a:r>
        </a:p>
        <a:p>
          <a:pPr algn="r"/>
          <a:r>
            <a:rPr lang="en-US" sz="1800" dirty="0" smtClean="0"/>
            <a:t>-Communications </a:t>
          </a:r>
        </a:p>
        <a:p>
          <a:pPr algn="r"/>
          <a:r>
            <a:rPr lang="en-US" sz="1800" dirty="0" smtClean="0"/>
            <a:t>Legal / regulations</a:t>
          </a:r>
          <a:endParaRPr lang="en-US" sz="1800" dirty="0"/>
        </a:p>
      </dgm:t>
    </dgm:pt>
    <dgm:pt modelId="{4F5AE11E-AA58-4812-899C-5EEA1BCF6846}" type="parTrans" cxnId="{CCF6667A-B3D6-42AA-86CF-BB241CBDB713}">
      <dgm:prSet/>
      <dgm:spPr/>
      <dgm:t>
        <a:bodyPr/>
        <a:lstStyle/>
        <a:p>
          <a:endParaRPr lang="en-US"/>
        </a:p>
      </dgm:t>
    </dgm:pt>
    <dgm:pt modelId="{615E8C4C-7DAE-4CC6-A5BF-A7F9B45CF285}" type="sibTrans" cxnId="{CCF6667A-B3D6-42AA-86CF-BB241CBDB713}">
      <dgm:prSet/>
      <dgm:spPr/>
      <dgm:t>
        <a:bodyPr/>
        <a:lstStyle/>
        <a:p>
          <a:endParaRPr lang="en-US"/>
        </a:p>
      </dgm:t>
    </dgm:pt>
    <dgm:pt modelId="{28081070-280C-4A28-BEEE-1C3F2335DBDF}">
      <dgm:prSet phldrT="[Text]" custT="1"/>
      <dgm:spPr/>
      <dgm:t>
        <a:bodyPr/>
        <a:lstStyle/>
        <a:p>
          <a:pPr algn="l"/>
          <a:r>
            <a:rPr lang="en-US" sz="1800" b="1" u="sng" dirty="0" smtClean="0"/>
            <a:t>Marketplace </a:t>
          </a:r>
        </a:p>
        <a:p>
          <a:pPr algn="l"/>
          <a:r>
            <a:rPr lang="en-US" sz="1800" b="1" u="sng" dirty="0" smtClean="0"/>
            <a:t>Risks</a:t>
          </a:r>
        </a:p>
        <a:p>
          <a:pPr algn="l"/>
          <a:r>
            <a:rPr lang="en-US" sz="1600" dirty="0" smtClean="0"/>
            <a:t>- Economic Environment</a:t>
          </a:r>
        </a:p>
        <a:p>
          <a:pPr algn="l"/>
          <a:r>
            <a:rPr lang="en-US" sz="1600" dirty="0" smtClean="0"/>
            <a:t>- Opposing Parties</a:t>
          </a:r>
        </a:p>
        <a:p>
          <a:pPr algn="l"/>
          <a:r>
            <a:rPr lang="en-US" sz="1600" dirty="0" smtClean="0"/>
            <a:t>- Competition</a:t>
          </a:r>
        </a:p>
        <a:p>
          <a:pPr algn="l"/>
          <a:r>
            <a:rPr lang="en-US" sz="1600" dirty="0" smtClean="0"/>
            <a:t>- Technology / Marketing</a:t>
          </a:r>
        </a:p>
        <a:p>
          <a:pPr algn="l"/>
          <a:endParaRPr lang="en-US" sz="1400" dirty="0" smtClean="0"/>
        </a:p>
        <a:p>
          <a:pPr algn="l"/>
          <a:endParaRPr lang="en-US" sz="1200" dirty="0" smtClean="0"/>
        </a:p>
        <a:p>
          <a:pPr algn="l"/>
          <a:endParaRPr lang="en-US" sz="1200" dirty="0" smtClean="0"/>
        </a:p>
        <a:p>
          <a:pPr algn="l"/>
          <a:endParaRPr lang="en-US" sz="1200" dirty="0" smtClean="0"/>
        </a:p>
        <a:p>
          <a:pPr algn="l"/>
          <a:endParaRPr lang="en-US" sz="1200" dirty="0"/>
        </a:p>
      </dgm:t>
    </dgm:pt>
    <dgm:pt modelId="{59C6F9D3-5A76-4831-A243-11AFA3ACCBD2}" type="parTrans" cxnId="{BBF5ED21-02A8-419F-89B7-8BEC4D0335CF}">
      <dgm:prSet/>
      <dgm:spPr/>
      <dgm:t>
        <a:bodyPr/>
        <a:lstStyle/>
        <a:p>
          <a:endParaRPr lang="en-US"/>
        </a:p>
      </dgm:t>
    </dgm:pt>
    <dgm:pt modelId="{1FBD5901-12ED-4F1F-B6B7-96275AEA3C1E}" type="sibTrans" cxnId="{BBF5ED21-02A8-419F-89B7-8BEC4D0335CF}">
      <dgm:prSet/>
      <dgm:spPr/>
      <dgm:t>
        <a:bodyPr/>
        <a:lstStyle/>
        <a:p>
          <a:endParaRPr lang="en-US"/>
        </a:p>
      </dgm:t>
    </dgm:pt>
    <dgm:pt modelId="{C7457B38-E61B-455C-8504-FE3321DEDB88}">
      <dgm:prSet phldrT="[Text]" custT="1"/>
      <dgm:spPr/>
      <dgm:t>
        <a:bodyPr/>
        <a:lstStyle/>
        <a:p>
          <a:pPr algn="r"/>
          <a:r>
            <a:rPr lang="en-US" sz="1800" b="1" u="sng" dirty="0" smtClean="0"/>
            <a:t>Brand and </a:t>
          </a:r>
        </a:p>
        <a:p>
          <a:pPr algn="r"/>
          <a:r>
            <a:rPr lang="en-US" sz="1800" b="1" u="sng" dirty="0" smtClean="0"/>
            <a:t> Reputation Risks</a:t>
          </a:r>
        </a:p>
        <a:p>
          <a:pPr algn="r"/>
          <a:r>
            <a:rPr lang="en-US" sz="1600" dirty="0" smtClean="0"/>
            <a:t>-Community Perception</a:t>
          </a:r>
        </a:p>
        <a:p>
          <a:pPr algn="r"/>
          <a:r>
            <a:rPr lang="en-US" sz="1600" dirty="0" smtClean="0"/>
            <a:t>-Competitor action</a:t>
          </a:r>
        </a:p>
        <a:p>
          <a:pPr algn="r"/>
          <a:r>
            <a:rPr lang="en-US" sz="1600" dirty="0" smtClean="0"/>
            <a:t>-Regulatory</a:t>
          </a:r>
        </a:p>
        <a:p>
          <a:pPr algn="r"/>
          <a:r>
            <a:rPr lang="en-US" sz="1600" dirty="0" smtClean="0"/>
            <a:t>-Major event failure</a:t>
          </a:r>
        </a:p>
        <a:p>
          <a:pPr algn="r"/>
          <a:endParaRPr lang="en-US" sz="1400" dirty="0" smtClean="0"/>
        </a:p>
        <a:p>
          <a:pPr algn="r"/>
          <a:endParaRPr lang="en-US" sz="1400" dirty="0" smtClean="0"/>
        </a:p>
        <a:p>
          <a:pPr algn="r"/>
          <a:endParaRPr lang="en-US" sz="1400" dirty="0" smtClean="0"/>
        </a:p>
        <a:p>
          <a:pPr algn="r"/>
          <a:endParaRPr lang="en-US" sz="1400" dirty="0" smtClean="0"/>
        </a:p>
        <a:p>
          <a:pPr algn="r"/>
          <a:endParaRPr lang="en-US" sz="1400" dirty="0"/>
        </a:p>
      </dgm:t>
    </dgm:pt>
    <dgm:pt modelId="{30388C09-619E-4E9C-87BD-1ABFB69763D8}" type="parTrans" cxnId="{82CC0B15-A1E0-4FC1-A86F-DDC4FBB64C45}">
      <dgm:prSet/>
      <dgm:spPr/>
      <dgm:t>
        <a:bodyPr/>
        <a:lstStyle/>
        <a:p>
          <a:endParaRPr lang="en-US"/>
        </a:p>
      </dgm:t>
    </dgm:pt>
    <dgm:pt modelId="{950269F5-44AE-468F-AF56-3EDA2E300E79}" type="sibTrans" cxnId="{82CC0B15-A1E0-4FC1-A86F-DDC4FBB64C45}">
      <dgm:prSet/>
      <dgm:spPr/>
      <dgm:t>
        <a:bodyPr/>
        <a:lstStyle/>
        <a:p>
          <a:endParaRPr lang="en-US"/>
        </a:p>
      </dgm:t>
    </dgm:pt>
    <dgm:pt modelId="{433AA3F6-99CF-4442-8DF5-BF32D47AE733}" type="pres">
      <dgm:prSet presAssocID="{A9F3DDB3-97D9-4367-9E12-96B28244D7E2}" presName="diagram" presStyleCnt="0">
        <dgm:presLayoutVars>
          <dgm:chMax val="1"/>
          <dgm:dir/>
          <dgm:animLvl val="ctr"/>
          <dgm:resizeHandles val="exact"/>
        </dgm:presLayoutVars>
      </dgm:prSet>
      <dgm:spPr/>
      <dgm:t>
        <a:bodyPr/>
        <a:lstStyle/>
        <a:p>
          <a:endParaRPr lang="en-US"/>
        </a:p>
      </dgm:t>
    </dgm:pt>
    <dgm:pt modelId="{4F254F24-A4DC-48FC-98E9-7CDF367E7FFF}" type="pres">
      <dgm:prSet presAssocID="{A9F3DDB3-97D9-4367-9E12-96B28244D7E2}" presName="matrix" presStyleCnt="0"/>
      <dgm:spPr/>
    </dgm:pt>
    <dgm:pt modelId="{71C533D3-8347-42F6-B7BF-32A8F89F12DD}" type="pres">
      <dgm:prSet presAssocID="{A9F3DDB3-97D9-4367-9E12-96B28244D7E2}" presName="tile1" presStyleLbl="node1" presStyleIdx="0" presStyleCnt="4" custLinFactNeighborX="-1852" custLinFactNeighborY="0"/>
      <dgm:spPr/>
      <dgm:t>
        <a:bodyPr/>
        <a:lstStyle/>
        <a:p>
          <a:endParaRPr lang="en-US"/>
        </a:p>
      </dgm:t>
    </dgm:pt>
    <dgm:pt modelId="{C9061B52-2826-4F56-9F65-DB35CEFAD768}" type="pres">
      <dgm:prSet presAssocID="{A9F3DDB3-97D9-4367-9E12-96B28244D7E2}" presName="tile1text" presStyleLbl="node1" presStyleIdx="0" presStyleCnt="4">
        <dgm:presLayoutVars>
          <dgm:chMax val="0"/>
          <dgm:chPref val="0"/>
          <dgm:bulletEnabled val="1"/>
        </dgm:presLayoutVars>
      </dgm:prSet>
      <dgm:spPr/>
      <dgm:t>
        <a:bodyPr/>
        <a:lstStyle/>
        <a:p>
          <a:endParaRPr lang="en-US"/>
        </a:p>
      </dgm:t>
    </dgm:pt>
    <dgm:pt modelId="{00C701A9-40B3-43B6-823D-C396D7D83462}" type="pres">
      <dgm:prSet presAssocID="{A9F3DDB3-97D9-4367-9E12-96B28244D7E2}" presName="tile2" presStyleLbl="node1" presStyleIdx="1" presStyleCnt="4"/>
      <dgm:spPr/>
      <dgm:t>
        <a:bodyPr/>
        <a:lstStyle/>
        <a:p>
          <a:endParaRPr lang="en-US"/>
        </a:p>
      </dgm:t>
    </dgm:pt>
    <dgm:pt modelId="{0991888F-8BEE-4CBF-989F-32C743F838AE}" type="pres">
      <dgm:prSet presAssocID="{A9F3DDB3-97D9-4367-9E12-96B28244D7E2}" presName="tile2text" presStyleLbl="node1" presStyleIdx="1" presStyleCnt="4">
        <dgm:presLayoutVars>
          <dgm:chMax val="0"/>
          <dgm:chPref val="0"/>
          <dgm:bulletEnabled val="1"/>
        </dgm:presLayoutVars>
      </dgm:prSet>
      <dgm:spPr/>
      <dgm:t>
        <a:bodyPr/>
        <a:lstStyle/>
        <a:p>
          <a:endParaRPr lang="en-US"/>
        </a:p>
      </dgm:t>
    </dgm:pt>
    <dgm:pt modelId="{1CD3FEB1-A3C9-4820-B4E3-8A50516BBE73}" type="pres">
      <dgm:prSet presAssocID="{A9F3DDB3-97D9-4367-9E12-96B28244D7E2}" presName="tile3" presStyleLbl="node1" presStyleIdx="2" presStyleCnt="4"/>
      <dgm:spPr/>
      <dgm:t>
        <a:bodyPr/>
        <a:lstStyle/>
        <a:p>
          <a:endParaRPr lang="en-US"/>
        </a:p>
      </dgm:t>
    </dgm:pt>
    <dgm:pt modelId="{4A1F750A-516C-4156-859C-22E395C9FA01}" type="pres">
      <dgm:prSet presAssocID="{A9F3DDB3-97D9-4367-9E12-96B28244D7E2}" presName="tile3text" presStyleLbl="node1" presStyleIdx="2" presStyleCnt="4">
        <dgm:presLayoutVars>
          <dgm:chMax val="0"/>
          <dgm:chPref val="0"/>
          <dgm:bulletEnabled val="1"/>
        </dgm:presLayoutVars>
      </dgm:prSet>
      <dgm:spPr/>
      <dgm:t>
        <a:bodyPr/>
        <a:lstStyle/>
        <a:p>
          <a:endParaRPr lang="en-US"/>
        </a:p>
      </dgm:t>
    </dgm:pt>
    <dgm:pt modelId="{E9450246-8E43-4E46-8674-9DCDE35AAC28}" type="pres">
      <dgm:prSet presAssocID="{A9F3DDB3-97D9-4367-9E12-96B28244D7E2}" presName="tile4" presStyleLbl="node1" presStyleIdx="3" presStyleCnt="4"/>
      <dgm:spPr/>
      <dgm:t>
        <a:bodyPr/>
        <a:lstStyle/>
        <a:p>
          <a:endParaRPr lang="en-US"/>
        </a:p>
      </dgm:t>
    </dgm:pt>
    <dgm:pt modelId="{811D3D7D-521A-4F94-A2E9-11FCFBF7ED58}" type="pres">
      <dgm:prSet presAssocID="{A9F3DDB3-97D9-4367-9E12-96B28244D7E2}" presName="tile4text" presStyleLbl="node1" presStyleIdx="3" presStyleCnt="4">
        <dgm:presLayoutVars>
          <dgm:chMax val="0"/>
          <dgm:chPref val="0"/>
          <dgm:bulletEnabled val="1"/>
        </dgm:presLayoutVars>
      </dgm:prSet>
      <dgm:spPr/>
      <dgm:t>
        <a:bodyPr/>
        <a:lstStyle/>
        <a:p>
          <a:endParaRPr lang="en-US"/>
        </a:p>
      </dgm:t>
    </dgm:pt>
    <dgm:pt modelId="{F1366DFF-981F-4CAE-BFA1-E799D1BF5457}" type="pres">
      <dgm:prSet presAssocID="{A9F3DDB3-97D9-4367-9E12-96B28244D7E2}" presName="centerTile" presStyleLbl="fgShp" presStyleIdx="0" presStyleCnt="1" custScaleX="149851" custScaleY="204402" custLinFactNeighborX="-213" custLinFactNeighborY="4904">
        <dgm:presLayoutVars>
          <dgm:chMax val="0"/>
          <dgm:chPref val="0"/>
        </dgm:presLayoutVars>
      </dgm:prSet>
      <dgm:spPr/>
      <dgm:t>
        <a:bodyPr/>
        <a:lstStyle/>
        <a:p>
          <a:endParaRPr lang="en-US"/>
        </a:p>
      </dgm:t>
    </dgm:pt>
  </dgm:ptLst>
  <dgm:cxnLst>
    <dgm:cxn modelId="{F12A8FA3-A2A9-4D80-9556-6C50761782FD}" type="presOf" srcId="{4F896D14-28A0-4E58-8319-3F7BD24BCBB2}" destId="{C9061B52-2826-4F56-9F65-DB35CEFAD768}" srcOrd="1" destOrd="0" presId="urn:microsoft.com/office/officeart/2005/8/layout/matrix1"/>
    <dgm:cxn modelId="{0BE2D824-EC61-44BB-BE38-C7170119B941}" type="presOf" srcId="{A6FC35AB-6339-4270-9222-49DDC47E2BE1}" destId="{00C701A9-40B3-43B6-823D-C396D7D83462}" srcOrd="0" destOrd="0" presId="urn:microsoft.com/office/officeart/2005/8/layout/matrix1"/>
    <dgm:cxn modelId="{2681C830-85A0-48AF-8E72-E1A8AE458754}" srcId="{E5BD6E36-6CEE-42DD-88AF-7B9B488A17C0}" destId="{4F896D14-28A0-4E58-8319-3F7BD24BCBB2}" srcOrd="0" destOrd="0" parTransId="{747B1D7A-F409-4F21-B29A-F895FA334BC4}" sibTransId="{08EC541F-ADC2-4703-B605-7F7E9CF49980}"/>
    <dgm:cxn modelId="{CCF6667A-B3D6-42AA-86CF-BB241CBDB713}" srcId="{E5BD6E36-6CEE-42DD-88AF-7B9B488A17C0}" destId="{A6FC35AB-6339-4270-9222-49DDC47E2BE1}" srcOrd="1" destOrd="0" parTransId="{4F5AE11E-AA58-4812-899C-5EEA1BCF6846}" sibTransId="{615E8C4C-7DAE-4CC6-A5BF-A7F9B45CF285}"/>
    <dgm:cxn modelId="{A2DF7F94-F2DE-4D5B-9E34-0EE2BE34DCF3}" type="presOf" srcId="{C7457B38-E61B-455C-8504-FE3321DEDB88}" destId="{E9450246-8E43-4E46-8674-9DCDE35AAC28}" srcOrd="0" destOrd="0" presId="urn:microsoft.com/office/officeart/2005/8/layout/matrix1"/>
    <dgm:cxn modelId="{0585C6E0-D278-49F6-99DC-62EEC90AD23E}" srcId="{A9F3DDB3-97D9-4367-9E12-96B28244D7E2}" destId="{E5BD6E36-6CEE-42DD-88AF-7B9B488A17C0}" srcOrd="0" destOrd="0" parTransId="{5D14D2EE-F32F-4DE0-95A0-055F63F5FBC1}" sibTransId="{503E960E-63FF-44CA-8AFF-93F207FDB0B4}"/>
    <dgm:cxn modelId="{FD15447D-9635-4658-A764-72A1D451475D}" type="presOf" srcId="{28081070-280C-4A28-BEEE-1C3F2335DBDF}" destId="{4A1F750A-516C-4156-859C-22E395C9FA01}" srcOrd="1" destOrd="0" presId="urn:microsoft.com/office/officeart/2005/8/layout/matrix1"/>
    <dgm:cxn modelId="{DE2F00DD-CD56-49F9-8F81-F07DF96D6074}" type="presOf" srcId="{A9F3DDB3-97D9-4367-9E12-96B28244D7E2}" destId="{433AA3F6-99CF-4442-8DF5-BF32D47AE733}" srcOrd="0" destOrd="0" presId="urn:microsoft.com/office/officeart/2005/8/layout/matrix1"/>
    <dgm:cxn modelId="{F7AEA41C-EDD9-400A-B389-36B7BC4BD015}" type="presOf" srcId="{E5BD6E36-6CEE-42DD-88AF-7B9B488A17C0}" destId="{F1366DFF-981F-4CAE-BFA1-E799D1BF5457}" srcOrd="0" destOrd="0" presId="urn:microsoft.com/office/officeart/2005/8/layout/matrix1"/>
    <dgm:cxn modelId="{B6940522-35E6-4899-B27B-A65FB3CBE459}" type="presOf" srcId="{C7457B38-E61B-455C-8504-FE3321DEDB88}" destId="{811D3D7D-521A-4F94-A2E9-11FCFBF7ED58}" srcOrd="1" destOrd="0" presId="urn:microsoft.com/office/officeart/2005/8/layout/matrix1"/>
    <dgm:cxn modelId="{BBF5ED21-02A8-419F-89B7-8BEC4D0335CF}" srcId="{E5BD6E36-6CEE-42DD-88AF-7B9B488A17C0}" destId="{28081070-280C-4A28-BEEE-1C3F2335DBDF}" srcOrd="2" destOrd="0" parTransId="{59C6F9D3-5A76-4831-A243-11AFA3ACCBD2}" sibTransId="{1FBD5901-12ED-4F1F-B6B7-96275AEA3C1E}"/>
    <dgm:cxn modelId="{82CC0B15-A1E0-4FC1-A86F-DDC4FBB64C45}" srcId="{E5BD6E36-6CEE-42DD-88AF-7B9B488A17C0}" destId="{C7457B38-E61B-455C-8504-FE3321DEDB88}" srcOrd="3" destOrd="0" parTransId="{30388C09-619E-4E9C-87BD-1ABFB69763D8}" sibTransId="{950269F5-44AE-468F-AF56-3EDA2E300E79}"/>
    <dgm:cxn modelId="{070F7521-F67F-434B-8541-C0C6663B45C3}" type="presOf" srcId="{A6FC35AB-6339-4270-9222-49DDC47E2BE1}" destId="{0991888F-8BEE-4CBF-989F-32C743F838AE}" srcOrd="1" destOrd="0" presId="urn:microsoft.com/office/officeart/2005/8/layout/matrix1"/>
    <dgm:cxn modelId="{2BA0DA92-6670-4A87-B84A-3B40D1E8E6AE}" type="presOf" srcId="{4F896D14-28A0-4E58-8319-3F7BD24BCBB2}" destId="{71C533D3-8347-42F6-B7BF-32A8F89F12DD}" srcOrd="0" destOrd="0" presId="urn:microsoft.com/office/officeart/2005/8/layout/matrix1"/>
    <dgm:cxn modelId="{C57855AF-0C1C-4E38-814A-5508B9946C4E}" type="presOf" srcId="{28081070-280C-4A28-BEEE-1C3F2335DBDF}" destId="{1CD3FEB1-A3C9-4820-B4E3-8A50516BBE73}" srcOrd="0" destOrd="0" presId="urn:microsoft.com/office/officeart/2005/8/layout/matrix1"/>
    <dgm:cxn modelId="{92D0BBD0-EC98-4B5C-A48A-A11076627C93}" type="presParOf" srcId="{433AA3F6-99CF-4442-8DF5-BF32D47AE733}" destId="{4F254F24-A4DC-48FC-98E9-7CDF367E7FFF}" srcOrd="0" destOrd="0" presId="urn:microsoft.com/office/officeart/2005/8/layout/matrix1"/>
    <dgm:cxn modelId="{FF8C89A3-A1B3-4B14-AD01-22879F3170C2}" type="presParOf" srcId="{4F254F24-A4DC-48FC-98E9-7CDF367E7FFF}" destId="{71C533D3-8347-42F6-B7BF-32A8F89F12DD}" srcOrd="0" destOrd="0" presId="urn:microsoft.com/office/officeart/2005/8/layout/matrix1"/>
    <dgm:cxn modelId="{551AD437-15AA-4AA3-86F8-49A218C402EA}" type="presParOf" srcId="{4F254F24-A4DC-48FC-98E9-7CDF367E7FFF}" destId="{C9061B52-2826-4F56-9F65-DB35CEFAD768}" srcOrd="1" destOrd="0" presId="urn:microsoft.com/office/officeart/2005/8/layout/matrix1"/>
    <dgm:cxn modelId="{C30DFB61-CB7F-4301-AADF-80CB235A5CC7}" type="presParOf" srcId="{4F254F24-A4DC-48FC-98E9-7CDF367E7FFF}" destId="{00C701A9-40B3-43B6-823D-C396D7D83462}" srcOrd="2" destOrd="0" presId="urn:microsoft.com/office/officeart/2005/8/layout/matrix1"/>
    <dgm:cxn modelId="{F5DB8043-1CF7-4EFC-B3FD-B143FDB281DC}" type="presParOf" srcId="{4F254F24-A4DC-48FC-98E9-7CDF367E7FFF}" destId="{0991888F-8BEE-4CBF-989F-32C743F838AE}" srcOrd="3" destOrd="0" presId="urn:microsoft.com/office/officeart/2005/8/layout/matrix1"/>
    <dgm:cxn modelId="{2049E8E3-6ED4-4ACA-AB7D-DC180B19095B}" type="presParOf" srcId="{4F254F24-A4DC-48FC-98E9-7CDF367E7FFF}" destId="{1CD3FEB1-A3C9-4820-B4E3-8A50516BBE73}" srcOrd="4" destOrd="0" presId="urn:microsoft.com/office/officeart/2005/8/layout/matrix1"/>
    <dgm:cxn modelId="{41572215-8EF0-4A2E-8F4A-210202DA3A23}" type="presParOf" srcId="{4F254F24-A4DC-48FC-98E9-7CDF367E7FFF}" destId="{4A1F750A-516C-4156-859C-22E395C9FA01}" srcOrd="5" destOrd="0" presId="urn:microsoft.com/office/officeart/2005/8/layout/matrix1"/>
    <dgm:cxn modelId="{F51D206D-7072-4177-95CF-CEF2812E0C59}" type="presParOf" srcId="{4F254F24-A4DC-48FC-98E9-7CDF367E7FFF}" destId="{E9450246-8E43-4E46-8674-9DCDE35AAC28}" srcOrd="6" destOrd="0" presId="urn:microsoft.com/office/officeart/2005/8/layout/matrix1"/>
    <dgm:cxn modelId="{544A8DD1-96F5-45E5-B694-A65BC6F6FD93}" type="presParOf" srcId="{4F254F24-A4DC-48FC-98E9-7CDF367E7FFF}" destId="{811D3D7D-521A-4F94-A2E9-11FCFBF7ED58}" srcOrd="7" destOrd="0" presId="urn:microsoft.com/office/officeart/2005/8/layout/matrix1"/>
    <dgm:cxn modelId="{11EB5C9A-D947-4790-9F05-0AAB0F5481E6}" type="presParOf" srcId="{433AA3F6-99CF-4442-8DF5-BF32D47AE733}" destId="{F1366DFF-981F-4CAE-BFA1-E799D1BF5457}" srcOrd="1" destOrd="0" presId="urn:microsoft.com/office/officeart/2005/8/layout/matrix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71C533D3-8347-42F6-B7BF-32A8F89F12DD}">
      <dsp:nvSpPr>
        <dsp:cNvPr id="0" name=""/>
        <dsp:cNvSpPr/>
      </dsp:nvSpPr>
      <dsp:spPr>
        <a:xfrm rot="16200000">
          <a:off x="761999" y="-761999"/>
          <a:ext cx="2895600" cy="4419600"/>
        </a:xfrm>
        <a:prstGeom prst="round1Rect">
          <a:avLst/>
        </a:prstGeom>
        <a:solidFill>
          <a:schemeClr val="accent6"/>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28016" tIns="128016" rIns="128016" bIns="128016" numCol="1" spcCol="1270" anchor="ctr" anchorCtr="0">
          <a:noAutofit/>
        </a:bodyPr>
        <a:lstStyle/>
        <a:p>
          <a:pPr lvl="0" algn="l" defTabSz="800100">
            <a:lnSpc>
              <a:spcPct val="90000"/>
            </a:lnSpc>
            <a:spcBef>
              <a:spcPct val="0"/>
            </a:spcBef>
            <a:spcAft>
              <a:spcPct val="35000"/>
            </a:spcAft>
          </a:pPr>
          <a:endParaRPr lang="en-US" sz="1800" kern="1200" dirty="0" smtClean="0"/>
        </a:p>
        <a:p>
          <a:pPr lvl="0" algn="l" defTabSz="800100">
            <a:lnSpc>
              <a:spcPct val="90000"/>
            </a:lnSpc>
            <a:spcBef>
              <a:spcPct val="0"/>
            </a:spcBef>
            <a:spcAft>
              <a:spcPct val="35000"/>
            </a:spcAft>
          </a:pPr>
          <a:r>
            <a:rPr lang="en-US" sz="1800" kern="1200" dirty="0" smtClean="0"/>
            <a:t>  </a:t>
          </a:r>
        </a:p>
        <a:p>
          <a:pPr lvl="0" algn="l" defTabSz="800100">
            <a:lnSpc>
              <a:spcPct val="90000"/>
            </a:lnSpc>
            <a:spcBef>
              <a:spcPct val="0"/>
            </a:spcBef>
            <a:spcAft>
              <a:spcPct val="35000"/>
            </a:spcAft>
          </a:pPr>
          <a:endParaRPr lang="en-US" sz="1800" b="1" u="sng" kern="1200" dirty="0" smtClean="0"/>
        </a:p>
        <a:p>
          <a:pPr lvl="0" algn="l" defTabSz="800100">
            <a:lnSpc>
              <a:spcPct val="90000"/>
            </a:lnSpc>
            <a:spcBef>
              <a:spcPct val="0"/>
            </a:spcBef>
            <a:spcAft>
              <a:spcPct val="35000"/>
            </a:spcAft>
          </a:pPr>
          <a:r>
            <a:rPr lang="en-US" sz="1800" b="1" u="sng" kern="1200" dirty="0" smtClean="0"/>
            <a:t>Financial Risks</a:t>
          </a:r>
        </a:p>
        <a:p>
          <a:pPr lvl="0" algn="l" defTabSz="800100">
            <a:lnSpc>
              <a:spcPct val="90000"/>
            </a:lnSpc>
            <a:spcBef>
              <a:spcPct val="0"/>
            </a:spcBef>
            <a:spcAft>
              <a:spcPct val="35000"/>
            </a:spcAft>
          </a:pPr>
          <a:r>
            <a:rPr lang="en-US" sz="1600" kern="1200" dirty="0" smtClean="0"/>
            <a:t>-Accounting standard</a:t>
          </a:r>
        </a:p>
        <a:p>
          <a:pPr lvl="0" algn="l" defTabSz="800100">
            <a:lnSpc>
              <a:spcPct val="90000"/>
            </a:lnSpc>
            <a:spcBef>
              <a:spcPct val="0"/>
            </a:spcBef>
            <a:spcAft>
              <a:spcPct val="35000"/>
            </a:spcAft>
          </a:pPr>
          <a:r>
            <a:rPr lang="en-US" sz="1600" kern="1200" dirty="0" smtClean="0"/>
            <a:t>-Interest rates:</a:t>
          </a:r>
        </a:p>
        <a:p>
          <a:pPr lvl="0" algn="l" defTabSz="800100">
            <a:lnSpc>
              <a:spcPct val="90000"/>
            </a:lnSpc>
            <a:spcBef>
              <a:spcPct val="0"/>
            </a:spcBef>
            <a:spcAft>
              <a:spcPct val="35000"/>
            </a:spcAft>
          </a:pPr>
          <a:r>
            <a:rPr lang="en-US" sz="1600" kern="1200" dirty="0" smtClean="0"/>
            <a:t>-Taxation &amp; Government</a:t>
          </a:r>
        </a:p>
        <a:p>
          <a:pPr lvl="0" defTabSz="800100">
            <a:lnSpc>
              <a:spcPct val="90000"/>
            </a:lnSpc>
            <a:spcBef>
              <a:spcPct val="0"/>
            </a:spcBef>
            <a:spcAft>
              <a:spcPct val="35000"/>
            </a:spcAft>
          </a:pPr>
          <a:r>
            <a:rPr lang="en-US" sz="1600" kern="1200" dirty="0" smtClean="0"/>
            <a:t>-Donor health</a:t>
          </a:r>
        </a:p>
        <a:p>
          <a:pPr lvl="0" defTabSz="800100">
            <a:lnSpc>
              <a:spcPct val="90000"/>
            </a:lnSpc>
            <a:spcBef>
              <a:spcPct val="0"/>
            </a:spcBef>
            <a:spcAft>
              <a:spcPct val="35000"/>
            </a:spcAft>
          </a:pPr>
          <a:r>
            <a:rPr lang="en-US" sz="1600" kern="1200" dirty="0" smtClean="0"/>
            <a:t>-Board Experience</a:t>
          </a:r>
        </a:p>
        <a:p>
          <a:pPr lvl="0" defTabSz="800100">
            <a:lnSpc>
              <a:spcPct val="90000"/>
            </a:lnSpc>
            <a:spcBef>
              <a:spcPct val="0"/>
            </a:spcBef>
            <a:spcAft>
              <a:spcPct val="35000"/>
            </a:spcAft>
          </a:pPr>
          <a:r>
            <a:rPr lang="en-US" sz="1600" kern="1200" dirty="0" smtClean="0"/>
            <a:t>Or skills</a:t>
          </a:r>
        </a:p>
        <a:p>
          <a:pPr lvl="0" algn="l" defTabSz="800100">
            <a:lnSpc>
              <a:spcPct val="90000"/>
            </a:lnSpc>
            <a:spcBef>
              <a:spcPct val="0"/>
            </a:spcBef>
            <a:spcAft>
              <a:spcPct val="35000"/>
            </a:spcAft>
          </a:pPr>
          <a:endParaRPr lang="en-US" sz="2800" kern="1200" dirty="0"/>
        </a:p>
      </dsp:txBody>
      <dsp:txXfrm rot="16200000">
        <a:off x="1123949" y="-1123949"/>
        <a:ext cx="2171700" cy="4419600"/>
      </dsp:txXfrm>
    </dsp:sp>
    <dsp:sp modelId="{00C701A9-40B3-43B6-823D-C396D7D83462}">
      <dsp:nvSpPr>
        <dsp:cNvPr id="0" name=""/>
        <dsp:cNvSpPr/>
      </dsp:nvSpPr>
      <dsp:spPr>
        <a:xfrm>
          <a:off x="4419600" y="0"/>
          <a:ext cx="4419600" cy="2895600"/>
        </a:xfrm>
        <a:prstGeom prst="round1Rect">
          <a:avLst/>
        </a:prstGeom>
        <a:solidFill>
          <a:schemeClr val="accent3">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28016" tIns="128016" rIns="128016" bIns="128016" numCol="1" spcCol="1270" anchor="ctr" anchorCtr="0">
          <a:noAutofit/>
        </a:bodyPr>
        <a:lstStyle/>
        <a:p>
          <a:pPr lvl="0" algn="r" defTabSz="800100">
            <a:lnSpc>
              <a:spcPct val="90000"/>
            </a:lnSpc>
            <a:spcBef>
              <a:spcPct val="0"/>
            </a:spcBef>
            <a:spcAft>
              <a:spcPct val="35000"/>
            </a:spcAft>
          </a:pPr>
          <a:endParaRPr lang="en-US" sz="1800" b="1" u="sng" kern="1200" dirty="0" smtClean="0"/>
        </a:p>
        <a:p>
          <a:pPr lvl="0" algn="r" defTabSz="800100">
            <a:lnSpc>
              <a:spcPct val="90000"/>
            </a:lnSpc>
            <a:spcBef>
              <a:spcPct val="0"/>
            </a:spcBef>
            <a:spcAft>
              <a:spcPct val="35000"/>
            </a:spcAft>
          </a:pPr>
          <a:r>
            <a:rPr lang="en-US" sz="1800" b="1" u="sng" kern="1200" dirty="0" smtClean="0"/>
            <a:t>Infrastructure Risks</a:t>
          </a:r>
        </a:p>
        <a:p>
          <a:pPr lvl="0" algn="r" defTabSz="800100">
            <a:lnSpc>
              <a:spcPct val="90000"/>
            </a:lnSpc>
            <a:spcBef>
              <a:spcPct val="0"/>
            </a:spcBef>
            <a:spcAft>
              <a:spcPct val="35000"/>
            </a:spcAft>
          </a:pPr>
          <a:r>
            <a:rPr lang="en-US" sz="1800" kern="1200" dirty="0" smtClean="0"/>
            <a:t>-Natural Disasters</a:t>
          </a:r>
        </a:p>
        <a:p>
          <a:pPr lvl="0" algn="r" defTabSz="800100">
            <a:lnSpc>
              <a:spcPct val="90000"/>
            </a:lnSpc>
            <a:spcBef>
              <a:spcPct val="0"/>
            </a:spcBef>
            <a:spcAft>
              <a:spcPct val="35000"/>
            </a:spcAft>
          </a:pPr>
          <a:r>
            <a:rPr lang="en-US" sz="1800" kern="1200" dirty="0" smtClean="0"/>
            <a:t>-Pandemic &amp; terrorism</a:t>
          </a:r>
        </a:p>
        <a:p>
          <a:pPr lvl="0" algn="r" defTabSz="800100">
            <a:lnSpc>
              <a:spcPct val="90000"/>
            </a:lnSpc>
            <a:spcBef>
              <a:spcPct val="0"/>
            </a:spcBef>
            <a:spcAft>
              <a:spcPct val="35000"/>
            </a:spcAft>
          </a:pPr>
          <a:r>
            <a:rPr lang="en-US" sz="1800" kern="1200" dirty="0" smtClean="0"/>
            <a:t>-Suppliers</a:t>
          </a:r>
        </a:p>
        <a:p>
          <a:pPr lvl="0" algn="r" defTabSz="800100">
            <a:lnSpc>
              <a:spcPct val="90000"/>
            </a:lnSpc>
            <a:spcBef>
              <a:spcPct val="0"/>
            </a:spcBef>
            <a:spcAft>
              <a:spcPct val="35000"/>
            </a:spcAft>
          </a:pPr>
          <a:r>
            <a:rPr lang="en-US" sz="1800" kern="1200" dirty="0" smtClean="0"/>
            <a:t>-Communications </a:t>
          </a:r>
        </a:p>
        <a:p>
          <a:pPr lvl="0" algn="r" defTabSz="800100">
            <a:lnSpc>
              <a:spcPct val="90000"/>
            </a:lnSpc>
            <a:spcBef>
              <a:spcPct val="0"/>
            </a:spcBef>
            <a:spcAft>
              <a:spcPct val="35000"/>
            </a:spcAft>
          </a:pPr>
          <a:r>
            <a:rPr lang="en-US" sz="1800" kern="1200" dirty="0" smtClean="0"/>
            <a:t>Legal / regulations</a:t>
          </a:r>
          <a:endParaRPr lang="en-US" sz="1800" kern="1200" dirty="0"/>
        </a:p>
      </dsp:txBody>
      <dsp:txXfrm>
        <a:off x="4419600" y="0"/>
        <a:ext cx="4419600" cy="2171700"/>
      </dsp:txXfrm>
    </dsp:sp>
    <dsp:sp modelId="{1CD3FEB1-A3C9-4820-B4E3-8A50516BBE73}">
      <dsp:nvSpPr>
        <dsp:cNvPr id="0" name=""/>
        <dsp:cNvSpPr/>
      </dsp:nvSpPr>
      <dsp:spPr>
        <a:xfrm rot="10800000">
          <a:off x="0" y="2895600"/>
          <a:ext cx="4419600" cy="2895600"/>
        </a:xfrm>
        <a:prstGeom prst="round1Rect">
          <a:avLst/>
        </a:prstGeom>
        <a:solidFill>
          <a:schemeClr val="accent4">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28016" tIns="128016" rIns="128016" bIns="128016" numCol="1" spcCol="1270" anchor="ctr" anchorCtr="0">
          <a:noAutofit/>
        </a:bodyPr>
        <a:lstStyle/>
        <a:p>
          <a:pPr lvl="0" algn="l" defTabSz="800100">
            <a:lnSpc>
              <a:spcPct val="90000"/>
            </a:lnSpc>
            <a:spcBef>
              <a:spcPct val="0"/>
            </a:spcBef>
            <a:spcAft>
              <a:spcPct val="35000"/>
            </a:spcAft>
          </a:pPr>
          <a:r>
            <a:rPr lang="en-US" sz="1800" b="1" u="sng" kern="1200" dirty="0" smtClean="0"/>
            <a:t>Marketplace </a:t>
          </a:r>
        </a:p>
        <a:p>
          <a:pPr lvl="0" algn="l" defTabSz="800100">
            <a:lnSpc>
              <a:spcPct val="90000"/>
            </a:lnSpc>
            <a:spcBef>
              <a:spcPct val="0"/>
            </a:spcBef>
            <a:spcAft>
              <a:spcPct val="35000"/>
            </a:spcAft>
          </a:pPr>
          <a:r>
            <a:rPr lang="en-US" sz="1800" b="1" u="sng" kern="1200" dirty="0" smtClean="0"/>
            <a:t>Risks</a:t>
          </a:r>
        </a:p>
        <a:p>
          <a:pPr lvl="0" algn="l" defTabSz="800100">
            <a:lnSpc>
              <a:spcPct val="90000"/>
            </a:lnSpc>
            <a:spcBef>
              <a:spcPct val="0"/>
            </a:spcBef>
            <a:spcAft>
              <a:spcPct val="35000"/>
            </a:spcAft>
          </a:pPr>
          <a:r>
            <a:rPr lang="en-US" sz="1600" kern="1200" dirty="0" smtClean="0"/>
            <a:t>- Economic Environment</a:t>
          </a:r>
        </a:p>
        <a:p>
          <a:pPr lvl="0" algn="l" defTabSz="800100">
            <a:lnSpc>
              <a:spcPct val="90000"/>
            </a:lnSpc>
            <a:spcBef>
              <a:spcPct val="0"/>
            </a:spcBef>
            <a:spcAft>
              <a:spcPct val="35000"/>
            </a:spcAft>
          </a:pPr>
          <a:r>
            <a:rPr lang="en-US" sz="1600" kern="1200" dirty="0" smtClean="0"/>
            <a:t>- Opposing Parties</a:t>
          </a:r>
        </a:p>
        <a:p>
          <a:pPr lvl="0" algn="l" defTabSz="800100">
            <a:lnSpc>
              <a:spcPct val="90000"/>
            </a:lnSpc>
            <a:spcBef>
              <a:spcPct val="0"/>
            </a:spcBef>
            <a:spcAft>
              <a:spcPct val="35000"/>
            </a:spcAft>
          </a:pPr>
          <a:r>
            <a:rPr lang="en-US" sz="1600" kern="1200" dirty="0" smtClean="0"/>
            <a:t>- Competition</a:t>
          </a:r>
        </a:p>
        <a:p>
          <a:pPr lvl="0" algn="l" defTabSz="800100">
            <a:lnSpc>
              <a:spcPct val="90000"/>
            </a:lnSpc>
            <a:spcBef>
              <a:spcPct val="0"/>
            </a:spcBef>
            <a:spcAft>
              <a:spcPct val="35000"/>
            </a:spcAft>
          </a:pPr>
          <a:r>
            <a:rPr lang="en-US" sz="1600" kern="1200" dirty="0" smtClean="0"/>
            <a:t>- Technology / Marketing</a:t>
          </a:r>
        </a:p>
        <a:p>
          <a:pPr lvl="0" algn="l" defTabSz="800100">
            <a:lnSpc>
              <a:spcPct val="90000"/>
            </a:lnSpc>
            <a:spcBef>
              <a:spcPct val="0"/>
            </a:spcBef>
            <a:spcAft>
              <a:spcPct val="35000"/>
            </a:spcAft>
          </a:pPr>
          <a:endParaRPr lang="en-US" sz="1400" kern="1200" dirty="0" smtClean="0"/>
        </a:p>
        <a:p>
          <a:pPr lvl="0" algn="l" defTabSz="800100">
            <a:lnSpc>
              <a:spcPct val="90000"/>
            </a:lnSpc>
            <a:spcBef>
              <a:spcPct val="0"/>
            </a:spcBef>
            <a:spcAft>
              <a:spcPct val="35000"/>
            </a:spcAft>
          </a:pPr>
          <a:endParaRPr lang="en-US" sz="1200" kern="1200" dirty="0" smtClean="0"/>
        </a:p>
        <a:p>
          <a:pPr lvl="0" algn="l" defTabSz="800100">
            <a:lnSpc>
              <a:spcPct val="90000"/>
            </a:lnSpc>
            <a:spcBef>
              <a:spcPct val="0"/>
            </a:spcBef>
            <a:spcAft>
              <a:spcPct val="35000"/>
            </a:spcAft>
          </a:pPr>
          <a:endParaRPr lang="en-US" sz="1200" kern="1200" dirty="0" smtClean="0"/>
        </a:p>
        <a:p>
          <a:pPr lvl="0" algn="l" defTabSz="800100">
            <a:lnSpc>
              <a:spcPct val="90000"/>
            </a:lnSpc>
            <a:spcBef>
              <a:spcPct val="0"/>
            </a:spcBef>
            <a:spcAft>
              <a:spcPct val="35000"/>
            </a:spcAft>
          </a:pPr>
          <a:endParaRPr lang="en-US" sz="1200" kern="1200" dirty="0" smtClean="0"/>
        </a:p>
        <a:p>
          <a:pPr lvl="0" algn="l" defTabSz="800100">
            <a:lnSpc>
              <a:spcPct val="90000"/>
            </a:lnSpc>
            <a:spcBef>
              <a:spcPct val="0"/>
            </a:spcBef>
            <a:spcAft>
              <a:spcPct val="35000"/>
            </a:spcAft>
          </a:pPr>
          <a:endParaRPr lang="en-US" sz="1200" kern="1200" dirty="0"/>
        </a:p>
      </dsp:txBody>
      <dsp:txXfrm rot="10800000">
        <a:off x="0" y="3619500"/>
        <a:ext cx="4419600" cy="2171700"/>
      </dsp:txXfrm>
    </dsp:sp>
    <dsp:sp modelId="{E9450246-8E43-4E46-8674-9DCDE35AAC28}">
      <dsp:nvSpPr>
        <dsp:cNvPr id="0" name=""/>
        <dsp:cNvSpPr/>
      </dsp:nvSpPr>
      <dsp:spPr>
        <a:xfrm rot="5400000">
          <a:off x="5181600" y="2133600"/>
          <a:ext cx="2895600" cy="4419600"/>
        </a:xfrm>
        <a:prstGeom prst="round1Rect">
          <a:avLst/>
        </a:prstGeom>
        <a:solidFill>
          <a:schemeClr val="accent5">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28016" tIns="128016" rIns="128016" bIns="128016" numCol="1" spcCol="1270" anchor="ctr" anchorCtr="0">
          <a:noAutofit/>
        </a:bodyPr>
        <a:lstStyle/>
        <a:p>
          <a:pPr lvl="0" algn="r" defTabSz="800100">
            <a:lnSpc>
              <a:spcPct val="90000"/>
            </a:lnSpc>
            <a:spcBef>
              <a:spcPct val="0"/>
            </a:spcBef>
            <a:spcAft>
              <a:spcPct val="35000"/>
            </a:spcAft>
          </a:pPr>
          <a:r>
            <a:rPr lang="en-US" sz="1800" b="1" u="sng" kern="1200" dirty="0" smtClean="0"/>
            <a:t>Brand and </a:t>
          </a:r>
        </a:p>
        <a:p>
          <a:pPr lvl="0" algn="r" defTabSz="800100">
            <a:lnSpc>
              <a:spcPct val="90000"/>
            </a:lnSpc>
            <a:spcBef>
              <a:spcPct val="0"/>
            </a:spcBef>
            <a:spcAft>
              <a:spcPct val="35000"/>
            </a:spcAft>
          </a:pPr>
          <a:r>
            <a:rPr lang="en-US" sz="1800" b="1" u="sng" kern="1200" dirty="0" smtClean="0"/>
            <a:t> Reputation Risks</a:t>
          </a:r>
        </a:p>
        <a:p>
          <a:pPr lvl="0" algn="r" defTabSz="800100">
            <a:lnSpc>
              <a:spcPct val="90000"/>
            </a:lnSpc>
            <a:spcBef>
              <a:spcPct val="0"/>
            </a:spcBef>
            <a:spcAft>
              <a:spcPct val="35000"/>
            </a:spcAft>
          </a:pPr>
          <a:r>
            <a:rPr lang="en-US" sz="1600" kern="1200" dirty="0" smtClean="0"/>
            <a:t>-Community Perception</a:t>
          </a:r>
        </a:p>
        <a:p>
          <a:pPr lvl="0" algn="r" defTabSz="800100">
            <a:lnSpc>
              <a:spcPct val="90000"/>
            </a:lnSpc>
            <a:spcBef>
              <a:spcPct val="0"/>
            </a:spcBef>
            <a:spcAft>
              <a:spcPct val="35000"/>
            </a:spcAft>
          </a:pPr>
          <a:r>
            <a:rPr lang="en-US" sz="1600" kern="1200" dirty="0" smtClean="0"/>
            <a:t>-Competitor action</a:t>
          </a:r>
        </a:p>
        <a:p>
          <a:pPr lvl="0" algn="r" defTabSz="800100">
            <a:lnSpc>
              <a:spcPct val="90000"/>
            </a:lnSpc>
            <a:spcBef>
              <a:spcPct val="0"/>
            </a:spcBef>
            <a:spcAft>
              <a:spcPct val="35000"/>
            </a:spcAft>
          </a:pPr>
          <a:r>
            <a:rPr lang="en-US" sz="1600" kern="1200" dirty="0" smtClean="0"/>
            <a:t>-Regulatory</a:t>
          </a:r>
        </a:p>
        <a:p>
          <a:pPr lvl="0" algn="r" defTabSz="800100">
            <a:lnSpc>
              <a:spcPct val="90000"/>
            </a:lnSpc>
            <a:spcBef>
              <a:spcPct val="0"/>
            </a:spcBef>
            <a:spcAft>
              <a:spcPct val="35000"/>
            </a:spcAft>
          </a:pPr>
          <a:r>
            <a:rPr lang="en-US" sz="1600" kern="1200" dirty="0" smtClean="0"/>
            <a:t>-Major event failure</a:t>
          </a:r>
        </a:p>
        <a:p>
          <a:pPr lvl="0" algn="r" defTabSz="800100">
            <a:lnSpc>
              <a:spcPct val="90000"/>
            </a:lnSpc>
            <a:spcBef>
              <a:spcPct val="0"/>
            </a:spcBef>
            <a:spcAft>
              <a:spcPct val="35000"/>
            </a:spcAft>
          </a:pPr>
          <a:endParaRPr lang="en-US" sz="1400" kern="1200" dirty="0" smtClean="0"/>
        </a:p>
        <a:p>
          <a:pPr lvl="0" algn="r" defTabSz="800100">
            <a:lnSpc>
              <a:spcPct val="90000"/>
            </a:lnSpc>
            <a:spcBef>
              <a:spcPct val="0"/>
            </a:spcBef>
            <a:spcAft>
              <a:spcPct val="35000"/>
            </a:spcAft>
          </a:pPr>
          <a:endParaRPr lang="en-US" sz="1400" kern="1200" dirty="0" smtClean="0"/>
        </a:p>
        <a:p>
          <a:pPr lvl="0" algn="r" defTabSz="800100">
            <a:lnSpc>
              <a:spcPct val="90000"/>
            </a:lnSpc>
            <a:spcBef>
              <a:spcPct val="0"/>
            </a:spcBef>
            <a:spcAft>
              <a:spcPct val="35000"/>
            </a:spcAft>
          </a:pPr>
          <a:endParaRPr lang="en-US" sz="1400" kern="1200" dirty="0" smtClean="0"/>
        </a:p>
        <a:p>
          <a:pPr lvl="0" algn="r" defTabSz="800100">
            <a:lnSpc>
              <a:spcPct val="90000"/>
            </a:lnSpc>
            <a:spcBef>
              <a:spcPct val="0"/>
            </a:spcBef>
            <a:spcAft>
              <a:spcPct val="35000"/>
            </a:spcAft>
          </a:pPr>
          <a:endParaRPr lang="en-US" sz="1400" kern="1200" dirty="0" smtClean="0"/>
        </a:p>
        <a:p>
          <a:pPr lvl="0" algn="r" defTabSz="800100">
            <a:lnSpc>
              <a:spcPct val="90000"/>
            </a:lnSpc>
            <a:spcBef>
              <a:spcPct val="0"/>
            </a:spcBef>
            <a:spcAft>
              <a:spcPct val="35000"/>
            </a:spcAft>
          </a:pPr>
          <a:endParaRPr lang="en-US" sz="1400" kern="1200" dirty="0"/>
        </a:p>
      </dsp:txBody>
      <dsp:txXfrm rot="5400000">
        <a:off x="5543549" y="2495549"/>
        <a:ext cx="2171700" cy="4419600"/>
      </dsp:txXfrm>
    </dsp:sp>
    <dsp:sp modelId="{F1366DFF-981F-4CAE-BFA1-E799D1BF5457}">
      <dsp:nvSpPr>
        <dsp:cNvPr id="0" name=""/>
        <dsp:cNvSpPr/>
      </dsp:nvSpPr>
      <dsp:spPr>
        <a:xfrm>
          <a:off x="2427107" y="1486934"/>
          <a:ext cx="3973688" cy="2959332"/>
        </a:xfrm>
        <a:prstGeom prst="roundRect">
          <a:avLst/>
        </a:prstGeom>
        <a:solidFill>
          <a:schemeClr val="accent5">
            <a:lumMod val="20000"/>
            <a:lumOff val="8000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dsp:style>
      <dsp:txBody>
        <a:bodyPr spcFirstLastPara="0" vert="horz" wrap="square" lIns="190500" tIns="190500" rIns="190500" bIns="190500" numCol="1" spcCol="1270" anchor="ctr" anchorCtr="0">
          <a:noAutofit/>
        </a:bodyPr>
        <a:lstStyle/>
        <a:p>
          <a:pPr lvl="0" algn="ctr" defTabSz="2222500">
            <a:lnSpc>
              <a:spcPct val="90000"/>
            </a:lnSpc>
            <a:spcBef>
              <a:spcPct val="0"/>
            </a:spcBef>
            <a:spcAft>
              <a:spcPct val="35000"/>
            </a:spcAft>
          </a:pPr>
          <a:endParaRPr lang="en-US" sz="5000" kern="1200" dirty="0"/>
        </a:p>
      </dsp:txBody>
      <dsp:txXfrm>
        <a:off x="2427107" y="1486934"/>
        <a:ext cx="3973688" cy="2959332"/>
      </dsp:txXfrm>
    </dsp:sp>
  </dsp:spTree>
</dsp:drawing>
</file>

<file path=ppt/diagrams/layout1.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859FE98-DE4D-463B-A979-9924014DBDAB}" type="datetimeFigureOut">
              <a:rPr lang="en-US" smtClean="0"/>
              <a:pPr/>
              <a:t>8/16/2017</a:t>
            </a:fld>
            <a:endParaRPr lang="en-US"/>
          </a:p>
        </p:txBody>
      </p:sp>
      <p:sp>
        <p:nvSpPr>
          <p:cNvPr id="4" name="Slide Image Placeholder 3"/>
          <p:cNvSpPr>
            <a:spLocks noGrp="1" noRot="1" noChangeAspect="1"/>
          </p:cNvSpPr>
          <p:nvPr>
            <p:ph type="sldImg" idx="2"/>
          </p:nvPr>
        </p:nvSpPr>
        <p:spPr>
          <a:xfrm>
            <a:off x="1143000" y="685800"/>
            <a:ext cx="4573588"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50995CE-1549-4092-ACE1-4FE9421BADFD}" type="slidenum">
              <a:rPr lang="en-US" smtClean="0"/>
              <a:pPr/>
              <a:t>‹#›</a:t>
            </a:fld>
            <a:endParaRPr lang="en-US"/>
          </a:p>
        </p:txBody>
      </p:sp>
    </p:spTree>
    <p:extLst>
      <p:ext uri="{BB962C8B-B14F-4D97-AF65-F5344CB8AC3E}">
        <p14:creationId xmlns="" xmlns:p14="http://schemas.microsoft.com/office/powerpoint/2010/main" val="27233810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F0D2CB3-4BE0-4343-9036-E32285CE42AE}" type="slidenum">
              <a:rPr lang="en-US" smtClean="0"/>
              <a:pPr/>
              <a:t>15</a:t>
            </a:fld>
            <a:endParaRPr lang="en-US"/>
          </a:p>
        </p:txBody>
      </p:sp>
    </p:spTree>
    <p:extLst>
      <p:ext uri="{BB962C8B-B14F-4D97-AF65-F5344CB8AC3E}">
        <p14:creationId xmlns="" xmlns:p14="http://schemas.microsoft.com/office/powerpoint/2010/main" val="30203299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solidFill>
                  <a:srgbClr val="FF0000"/>
                </a:solidFill>
              </a:rPr>
              <a:t>For this</a:t>
            </a:r>
            <a:r>
              <a:rPr lang="en-US" baseline="0" dirty="0" smtClean="0">
                <a:solidFill>
                  <a:srgbClr val="FF0000"/>
                </a:solidFill>
              </a:rPr>
              <a:t> slide should we capture only on Financial Risk to the presentation? </a:t>
            </a:r>
            <a:endParaRPr lang="en-US" dirty="0">
              <a:solidFill>
                <a:srgbClr val="FF0000"/>
              </a:solidFill>
            </a:endParaRPr>
          </a:p>
        </p:txBody>
      </p:sp>
      <p:sp>
        <p:nvSpPr>
          <p:cNvPr id="4" name="Slide Number Placeholder 3"/>
          <p:cNvSpPr>
            <a:spLocks noGrp="1"/>
          </p:cNvSpPr>
          <p:nvPr>
            <p:ph type="sldNum" sz="quarter" idx="10"/>
          </p:nvPr>
        </p:nvSpPr>
        <p:spPr/>
        <p:txBody>
          <a:bodyPr/>
          <a:lstStyle/>
          <a:p>
            <a:fld id="{DF0D2CB3-4BE0-4343-9036-E32285CE42AE}" type="slidenum">
              <a:rPr lang="en-US" smtClean="0"/>
              <a:pPr/>
              <a:t>18</a:t>
            </a:fld>
            <a:endParaRPr lang="en-US"/>
          </a:p>
        </p:txBody>
      </p:sp>
    </p:spTree>
    <p:extLst>
      <p:ext uri="{BB962C8B-B14F-4D97-AF65-F5344CB8AC3E}">
        <p14:creationId xmlns="" xmlns:p14="http://schemas.microsoft.com/office/powerpoint/2010/main" val="29626061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E320BB8-4007-4E49-BA20-368F04AB9625}" type="datetimeFigureOut">
              <a:rPr lang="en-US" smtClean="0"/>
              <a:pPr/>
              <a:t>8/16/2017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723B9D8-E77B-412C-A7BA-1B9D86FB1B59}" type="slidenum">
              <a:rPr lang="en-US" smtClean="0"/>
              <a:pPr/>
              <a:t>‹#›</a:t>
            </a:fld>
            <a:endParaRPr lang="en-US"/>
          </a:p>
        </p:txBody>
      </p:sp>
    </p:spTree>
  </p:cSld>
  <p:clrMapOvr>
    <a:masterClrMapping/>
  </p:clrMapOvr>
  <p:transition spd="slow">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E320BB8-4007-4E49-BA20-368F04AB9625}" type="datetimeFigureOut">
              <a:rPr lang="en-US" smtClean="0"/>
              <a:pPr/>
              <a:t>8/16/2017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723B9D8-E77B-412C-A7BA-1B9D86FB1B59}" type="slidenum">
              <a:rPr lang="en-US" smtClean="0"/>
              <a:pPr/>
              <a:t>‹#›</a:t>
            </a:fld>
            <a:endParaRPr lang="en-US"/>
          </a:p>
        </p:txBody>
      </p:sp>
    </p:spTree>
  </p:cSld>
  <p:clrMapOvr>
    <a:masterClrMapping/>
  </p:clrMapOvr>
  <p:transition spd="slow">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E320BB8-4007-4E49-BA20-368F04AB9625}" type="datetimeFigureOut">
              <a:rPr lang="en-US" smtClean="0"/>
              <a:pPr/>
              <a:t>8/16/2017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723B9D8-E77B-412C-A7BA-1B9D86FB1B59}" type="slidenum">
              <a:rPr lang="en-US" smtClean="0"/>
              <a:pPr/>
              <a:t>‹#›</a:t>
            </a:fld>
            <a:endParaRPr lang="en-US"/>
          </a:p>
        </p:txBody>
      </p:sp>
    </p:spTree>
  </p:cSld>
  <p:clrMapOvr>
    <a:masterClrMapping/>
  </p:clrMapOvr>
  <p:transition spd="slow">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3716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0"/>
            <a:ext cx="8229600" cy="4525963"/>
          </a:xfrm>
          <a:prstGeom prst="rect">
            <a:avLst/>
          </a:prstGeom>
        </p:spPr>
        <p:txBody>
          <a:bodyPr/>
          <a:lstStyle/>
          <a:p>
            <a:pPr lvl="0"/>
            <a:endParaRPr lang="en-US" noProof="0"/>
          </a:p>
        </p:txBody>
      </p:sp>
      <p:sp>
        <p:nvSpPr>
          <p:cNvPr id="4" name="Footer Placeholder 3"/>
          <p:cNvSpPr>
            <a:spLocks noGrp="1"/>
          </p:cNvSpPr>
          <p:nvPr>
            <p:ph type="ftr" sz="quarter" idx="10"/>
          </p:nvPr>
        </p:nvSpPr>
        <p:spPr>
          <a:xfrm>
            <a:off x="457200" y="6467475"/>
            <a:ext cx="7543800" cy="246063"/>
          </a:xfrm>
        </p:spPr>
        <p:txBody>
          <a:bodyPr/>
          <a:lstStyle>
            <a:lvl1pPr>
              <a:defRPr/>
            </a:lvl1pPr>
          </a:lstStyle>
          <a:p>
            <a:pPr>
              <a:defRPr/>
            </a:pPr>
            <a:r>
              <a:rPr lang="en-US"/>
              <a:t>© Tata McGraw-Hill Publishing Company Limited, Financial Management  </a:t>
            </a:r>
          </a:p>
        </p:txBody>
      </p:sp>
      <p:sp>
        <p:nvSpPr>
          <p:cNvPr id="5" name="Slide Number Placeholder 4"/>
          <p:cNvSpPr>
            <a:spLocks noGrp="1"/>
          </p:cNvSpPr>
          <p:nvPr>
            <p:ph type="sldNum" sz="quarter" idx="11"/>
          </p:nvPr>
        </p:nvSpPr>
        <p:spPr>
          <a:xfrm>
            <a:off x="8001000" y="6467475"/>
            <a:ext cx="685800" cy="246063"/>
          </a:xfrm>
        </p:spPr>
        <p:txBody>
          <a:bodyPr/>
          <a:lstStyle>
            <a:lvl1pPr>
              <a:defRPr/>
            </a:lvl1pPr>
          </a:lstStyle>
          <a:p>
            <a:r>
              <a:rPr lang="en-US"/>
              <a:t>1-</a:t>
            </a:r>
            <a:fld id="{803FBE41-0FF8-4185-8031-BC8565BD649B}"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1pPr marL="0" indent="0">
              <a:lnSpc>
                <a:spcPct val="114000"/>
              </a:lnSpc>
              <a:spcBef>
                <a:spcPts val="0"/>
              </a:spcBef>
              <a:spcAft>
                <a:spcPts val="600"/>
              </a:spcAft>
              <a:defRPr/>
            </a:lvl1pPr>
            <a:lvl2pPr>
              <a:lnSpc>
                <a:spcPct val="114000"/>
              </a:lnSpc>
              <a:spcBef>
                <a:spcPts val="0"/>
              </a:spcBef>
              <a:spcAft>
                <a:spcPts val="600"/>
              </a:spcAft>
              <a:defRPr/>
            </a:lvl2pPr>
            <a:lvl3pPr>
              <a:lnSpc>
                <a:spcPct val="114000"/>
              </a:lnSpc>
              <a:spcBef>
                <a:spcPts val="0"/>
              </a:spcBef>
              <a:spcAft>
                <a:spcPts val="600"/>
              </a:spcAft>
              <a:defRPr/>
            </a:lvl3pPr>
            <a:lvl4pPr>
              <a:lnSpc>
                <a:spcPct val="114000"/>
              </a:lnSpc>
              <a:spcBef>
                <a:spcPts val="0"/>
              </a:spcBef>
              <a:spcAft>
                <a:spcPts val="600"/>
              </a:spcAft>
              <a:defRPr/>
            </a:lvl4pPr>
            <a:lvl5pPr>
              <a:lnSpc>
                <a:spcPct val="114000"/>
              </a:lnSpc>
              <a:spcBef>
                <a:spcPts val="0"/>
              </a:spcBef>
              <a:spcAft>
                <a:spcPts val="600"/>
              </a:spcAf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E320BB8-4007-4E49-BA20-368F04AB9625}" type="datetimeFigureOut">
              <a:rPr lang="en-US" smtClean="0"/>
              <a:pPr/>
              <a:t>8/16/2017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723B9D8-E77B-412C-A7BA-1B9D86FB1B59}" type="slidenum">
              <a:rPr lang="en-US" smtClean="0"/>
              <a:pPr/>
              <a:t>‹#›</a:t>
            </a:fld>
            <a:endParaRPr lang="en-US"/>
          </a:p>
        </p:txBody>
      </p:sp>
    </p:spTree>
  </p:cSld>
  <p:clrMapOvr>
    <a:masterClrMapping/>
  </p:clrMapOvr>
  <p:transition spd="slow">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E320BB8-4007-4E49-BA20-368F04AB9625}" type="datetimeFigureOut">
              <a:rPr lang="en-US" smtClean="0"/>
              <a:pPr/>
              <a:t>8/16/2017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723B9D8-E77B-412C-A7BA-1B9D86FB1B59}" type="slidenum">
              <a:rPr lang="en-US" smtClean="0"/>
              <a:pPr/>
              <a:t>‹#›</a:t>
            </a:fld>
            <a:endParaRPr lang="en-US"/>
          </a:p>
        </p:txBody>
      </p:sp>
    </p:spTree>
  </p:cSld>
  <p:clrMapOvr>
    <a:masterClrMapping/>
  </p:clrMapOvr>
  <p:transition spd="slow">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E320BB8-4007-4E49-BA20-368F04AB9625}" type="datetimeFigureOut">
              <a:rPr lang="en-US" smtClean="0"/>
              <a:pPr/>
              <a:t>8/16/2017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723B9D8-E77B-412C-A7BA-1B9D86FB1B59}" type="slidenum">
              <a:rPr lang="en-US" smtClean="0"/>
              <a:pPr/>
              <a:t>‹#›</a:t>
            </a:fld>
            <a:endParaRPr lang="en-US"/>
          </a:p>
        </p:txBody>
      </p:sp>
    </p:spTree>
  </p:cSld>
  <p:clrMapOvr>
    <a:masterClrMapping/>
  </p:clrMapOvr>
  <p:transition spd="slow">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E320BB8-4007-4E49-BA20-368F04AB9625}" type="datetimeFigureOut">
              <a:rPr lang="en-US" smtClean="0"/>
              <a:pPr/>
              <a:t>8/16/2017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723B9D8-E77B-412C-A7BA-1B9D86FB1B59}" type="slidenum">
              <a:rPr lang="en-US" smtClean="0"/>
              <a:pPr/>
              <a:t>‹#›</a:t>
            </a:fld>
            <a:endParaRPr lang="en-US"/>
          </a:p>
        </p:txBody>
      </p:sp>
    </p:spTree>
  </p:cSld>
  <p:clrMapOvr>
    <a:masterClrMapping/>
  </p:clrMapOvr>
  <p:transition spd="slow">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E320BB8-4007-4E49-BA20-368F04AB9625}" type="datetimeFigureOut">
              <a:rPr lang="en-US" smtClean="0"/>
              <a:pPr/>
              <a:t>8/16/2017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723B9D8-E77B-412C-A7BA-1B9D86FB1B59}" type="slidenum">
              <a:rPr lang="en-US" smtClean="0"/>
              <a:pPr/>
              <a:t>‹#›</a:t>
            </a:fld>
            <a:endParaRPr lang="en-US"/>
          </a:p>
        </p:txBody>
      </p:sp>
    </p:spTree>
  </p:cSld>
  <p:clrMapOvr>
    <a:masterClrMapping/>
  </p:clrMapOvr>
  <p:transition spd="slow">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E320BB8-4007-4E49-BA20-368F04AB9625}" type="datetimeFigureOut">
              <a:rPr lang="en-US" smtClean="0"/>
              <a:pPr/>
              <a:t>8/16/2017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723B9D8-E77B-412C-A7BA-1B9D86FB1B59}" type="slidenum">
              <a:rPr lang="en-US" smtClean="0"/>
              <a:pPr/>
              <a:t>‹#›</a:t>
            </a:fld>
            <a:endParaRPr lang="en-US"/>
          </a:p>
        </p:txBody>
      </p:sp>
    </p:spTree>
  </p:cSld>
  <p:clrMapOvr>
    <a:masterClrMapping/>
  </p:clrMapOvr>
  <p:transition spd="slow">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E320BB8-4007-4E49-BA20-368F04AB9625}" type="datetimeFigureOut">
              <a:rPr lang="en-US" smtClean="0"/>
              <a:pPr/>
              <a:t>8/16/2017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723B9D8-E77B-412C-A7BA-1B9D86FB1B59}" type="slidenum">
              <a:rPr lang="en-US" smtClean="0"/>
              <a:pPr/>
              <a:t>‹#›</a:t>
            </a:fld>
            <a:endParaRPr lang="en-US"/>
          </a:p>
        </p:txBody>
      </p:sp>
    </p:spTree>
  </p:cSld>
  <p:clrMapOvr>
    <a:masterClrMapping/>
  </p:clrMapOvr>
  <p:transition spd="slow">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E320BB8-4007-4E49-BA20-368F04AB9625}" type="datetimeFigureOut">
              <a:rPr lang="en-US" smtClean="0"/>
              <a:pPr/>
              <a:t>8/16/2017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723B9D8-E77B-412C-A7BA-1B9D86FB1B59}" type="slidenum">
              <a:rPr lang="en-US" smtClean="0"/>
              <a:pPr/>
              <a:t>‹#›</a:t>
            </a:fld>
            <a:endParaRPr lang="en-US"/>
          </a:p>
        </p:txBody>
      </p:sp>
    </p:spTree>
  </p:cSld>
  <p:clrMapOvr>
    <a:masterClrMapping/>
  </p:clrMapOvr>
  <p:transition spd="slow">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E320BB8-4007-4E49-BA20-368F04AB9625}" type="datetimeFigureOut">
              <a:rPr lang="en-US" smtClean="0"/>
              <a:pPr/>
              <a:t>8/16/2017</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723B9D8-E77B-412C-A7BA-1B9D86FB1B59}"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slow">
    <p:fade/>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None/>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mailto:libounna@gmail.com" TargetMode="Externa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3">
            <a:lumMod val="60000"/>
            <a:lumOff val="40000"/>
            <a:alpha val="73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1905000"/>
            <a:ext cx="9144000" cy="1676400"/>
          </a:xfrm>
          <a:solidFill>
            <a:srgbClr val="008000"/>
          </a:solidFill>
          <a:ln>
            <a:noFill/>
          </a:ln>
        </p:spPr>
        <p:style>
          <a:lnRef idx="2">
            <a:schemeClr val="accent2"/>
          </a:lnRef>
          <a:fillRef idx="1">
            <a:schemeClr val="lt1"/>
          </a:fillRef>
          <a:effectRef idx="0">
            <a:schemeClr val="accent2"/>
          </a:effectRef>
          <a:fontRef idx="minor">
            <a:schemeClr val="dk1"/>
          </a:fontRef>
        </p:style>
        <p:txBody>
          <a:bodyPr>
            <a:normAutofit/>
          </a:bodyPr>
          <a:lstStyle/>
          <a:p>
            <a:r>
              <a:rPr lang="en-US" b="1" dirty="0" smtClean="0">
                <a:solidFill>
                  <a:schemeClr val="bg1"/>
                </a:solidFill>
                <a:latin typeface="+mn-lt"/>
              </a:rPr>
              <a:t>Financial Risk Management and Analysis</a:t>
            </a:r>
            <a:endParaRPr lang="en-US" b="1" dirty="0">
              <a:solidFill>
                <a:schemeClr val="bg1"/>
              </a:solidFill>
              <a:latin typeface="+mn-lt"/>
            </a:endParaRPr>
          </a:p>
        </p:txBody>
      </p:sp>
      <p:sp>
        <p:nvSpPr>
          <p:cNvPr id="3" name="Content Placeholder 2"/>
          <p:cNvSpPr>
            <a:spLocks noGrp="1"/>
          </p:cNvSpPr>
          <p:nvPr>
            <p:ph idx="1"/>
          </p:nvPr>
        </p:nvSpPr>
        <p:spPr>
          <a:xfrm>
            <a:off x="1524000" y="5029200"/>
            <a:ext cx="6629400" cy="1828800"/>
          </a:xfrm>
        </p:spPr>
        <p:txBody>
          <a:bodyPr>
            <a:normAutofit lnSpcReduction="10000"/>
          </a:bodyPr>
          <a:lstStyle/>
          <a:p>
            <a:pPr algn="ctr"/>
            <a:r>
              <a:rPr lang="en-US" sz="3000" b="1" dirty="0" smtClean="0"/>
              <a:t>By: Ok Libounna</a:t>
            </a:r>
          </a:p>
          <a:p>
            <a:pPr algn="ctr"/>
            <a:r>
              <a:rPr lang="en-US" sz="2000" i="1" dirty="0" smtClean="0"/>
              <a:t>Independent Consultant</a:t>
            </a:r>
          </a:p>
          <a:p>
            <a:pPr algn="ctr"/>
            <a:r>
              <a:rPr lang="en-US" sz="1900" b="1" dirty="0" smtClean="0"/>
              <a:t>HP: 077 758 515 / 016 867 111 </a:t>
            </a:r>
          </a:p>
          <a:p>
            <a:pPr algn="ctr"/>
            <a:r>
              <a:rPr lang="en-US" sz="1900" dirty="0" smtClean="0">
                <a:hlinkClick r:id="rId2"/>
              </a:rPr>
              <a:t>libounna@gmail.com</a:t>
            </a:r>
            <a:r>
              <a:rPr lang="en-US" sz="1900" dirty="0" smtClean="0"/>
              <a:t> </a:t>
            </a:r>
          </a:p>
        </p:txBody>
      </p:sp>
      <p:sp>
        <p:nvSpPr>
          <p:cNvPr id="4" name="Title 1"/>
          <p:cNvSpPr txBox="1">
            <a:spLocks/>
          </p:cNvSpPr>
          <p:nvPr/>
        </p:nvSpPr>
        <p:spPr>
          <a:xfrm>
            <a:off x="0" y="0"/>
            <a:ext cx="9144000" cy="1143000"/>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600" b="1" i="0" u="none" strike="noStrike" kern="1200" cap="none" spc="0" normalizeH="0" baseline="0" noProof="0" dirty="0" smtClean="0">
                <a:ln>
                  <a:noFill/>
                </a:ln>
                <a:effectLst/>
                <a:uLnTx/>
                <a:uFillTx/>
                <a:ea typeface="+mj-ea"/>
                <a:cs typeface="+mj-cs"/>
              </a:rPr>
              <a:t>The 20</a:t>
            </a:r>
            <a:r>
              <a:rPr kumimoji="0" lang="en-US" sz="3600" b="1" i="0" u="none" strike="noStrike" kern="1200" cap="none" spc="0" normalizeH="0" baseline="30000" noProof="0" dirty="0" smtClean="0">
                <a:ln>
                  <a:noFill/>
                </a:ln>
                <a:effectLst/>
                <a:uLnTx/>
                <a:uFillTx/>
                <a:ea typeface="+mj-ea"/>
                <a:cs typeface="+mj-cs"/>
              </a:rPr>
              <a:t>th</a:t>
            </a:r>
            <a:r>
              <a:rPr kumimoji="0" lang="en-US" sz="3600" b="1" i="0" u="none" strike="noStrike" kern="1200" cap="none" spc="0" normalizeH="0" baseline="0" noProof="0" dirty="0" smtClean="0">
                <a:ln>
                  <a:noFill/>
                </a:ln>
                <a:effectLst/>
                <a:uLnTx/>
                <a:uFillTx/>
                <a:ea typeface="+mj-ea"/>
                <a:cs typeface="+mj-cs"/>
              </a:rPr>
              <a:t> Finance Learning Forum</a:t>
            </a:r>
            <a:endParaRPr kumimoji="0" lang="en-US" sz="3600" b="1" i="0" u="none" strike="noStrike" kern="1200" cap="none" spc="0" normalizeH="0" baseline="0" noProof="0" dirty="0">
              <a:ln>
                <a:noFill/>
              </a:ln>
              <a:effectLst/>
              <a:uLnTx/>
              <a:uFillTx/>
              <a:ea typeface="+mj-ea"/>
              <a:cs typeface="+mj-cs"/>
            </a:endParaRPr>
          </a:p>
        </p:txBody>
      </p:sp>
      <p:sp>
        <p:nvSpPr>
          <p:cNvPr id="5" name="Title 1"/>
          <p:cNvSpPr txBox="1">
            <a:spLocks/>
          </p:cNvSpPr>
          <p:nvPr/>
        </p:nvSpPr>
        <p:spPr>
          <a:xfrm>
            <a:off x="533400" y="3581400"/>
            <a:ext cx="8229600" cy="1295400"/>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400" b="0" i="0" u="none" strike="noStrike" kern="1200" cap="none" spc="0" normalizeH="0" baseline="0" noProof="0" dirty="0" smtClean="0">
                <a:ln>
                  <a:noFill/>
                </a:ln>
                <a:solidFill>
                  <a:schemeClr val="tx1"/>
                </a:solidFill>
                <a:effectLst/>
                <a:uLnTx/>
                <a:uFillTx/>
                <a:ea typeface="+mj-ea"/>
                <a:cs typeface="+mj-cs"/>
              </a:rPr>
              <a:t>18</a:t>
            </a:r>
            <a:r>
              <a:rPr kumimoji="0" lang="en-US" sz="2400" b="0" i="0" u="none" strike="noStrike" kern="1200" cap="none" spc="0" normalizeH="0" baseline="30000" noProof="0" dirty="0" smtClean="0">
                <a:ln>
                  <a:noFill/>
                </a:ln>
                <a:solidFill>
                  <a:schemeClr val="tx1"/>
                </a:solidFill>
                <a:effectLst/>
                <a:uLnTx/>
                <a:uFillTx/>
                <a:ea typeface="+mj-ea"/>
                <a:cs typeface="+mj-cs"/>
              </a:rPr>
              <a:t>th</a:t>
            </a:r>
            <a:r>
              <a:rPr kumimoji="0" lang="en-US" sz="2400" b="0" i="0" u="none" strike="noStrike" kern="1200" cap="none" spc="0" normalizeH="0" baseline="0" noProof="0" dirty="0" smtClean="0">
                <a:ln>
                  <a:noFill/>
                </a:ln>
                <a:solidFill>
                  <a:schemeClr val="tx1"/>
                </a:solidFill>
                <a:effectLst/>
                <a:uLnTx/>
                <a:uFillTx/>
                <a:ea typeface="+mj-ea"/>
                <a:cs typeface="+mj-cs"/>
              </a:rPr>
              <a:t> August 2017</a:t>
            </a:r>
          </a:p>
          <a:p>
            <a:pPr marL="0" marR="0" lvl="0" indent="0" algn="ctr" defTabSz="914400" rtl="0" eaLnBrk="1" fontAlgn="auto" latinLnBrk="0" hangingPunct="1">
              <a:lnSpc>
                <a:spcPct val="100000"/>
              </a:lnSpc>
              <a:spcBef>
                <a:spcPct val="0"/>
              </a:spcBef>
              <a:spcAft>
                <a:spcPts val="0"/>
              </a:spcAft>
              <a:buClrTx/>
              <a:buSzTx/>
              <a:buFontTx/>
              <a:buNone/>
              <a:tabLst/>
              <a:defRPr/>
            </a:pPr>
            <a:r>
              <a:rPr lang="en-US" sz="2400" dirty="0" err="1" smtClean="0">
                <a:ea typeface="+mj-ea"/>
                <a:cs typeface="+mj-cs"/>
              </a:rPr>
              <a:t>Diakonia</a:t>
            </a:r>
            <a:r>
              <a:rPr lang="en-US" sz="2400" dirty="0" smtClean="0">
                <a:ea typeface="+mj-ea"/>
                <a:cs typeface="+mj-cs"/>
              </a:rPr>
              <a:t> Center</a:t>
            </a:r>
            <a:endParaRPr kumimoji="0" lang="en-US" sz="2400" b="0" i="0" u="none" strike="noStrike" kern="1200" cap="none" spc="0" normalizeH="0" baseline="0" noProof="0" dirty="0">
              <a:ln>
                <a:noFill/>
              </a:ln>
              <a:solidFill>
                <a:schemeClr val="tx1"/>
              </a:solidFill>
              <a:effectLst/>
              <a:uLnTx/>
              <a:uFillTx/>
              <a:ea typeface="+mj-ea"/>
              <a:cs typeface="+mj-cs"/>
            </a:endParaRPr>
          </a:p>
        </p:txBody>
      </p:sp>
    </p:spTree>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Slide Number Placeholder 4"/>
          <p:cNvSpPr>
            <a:spLocks noGrp="1"/>
          </p:cNvSpPr>
          <p:nvPr>
            <p:ph type="sldNum" sz="quarter" idx="11"/>
          </p:nvPr>
        </p:nvSpPr>
        <p:spPr>
          <a:noFill/>
        </p:spPr>
        <p:txBody>
          <a:bodyPr/>
          <a:lstStyle/>
          <a:p>
            <a:r>
              <a:rPr lang="en-US"/>
              <a:t>12 - </a:t>
            </a:r>
            <a:fld id="{28D9D3B5-8588-4324-A627-7A85AF877F9A}" type="slidenum">
              <a:rPr lang="en-US"/>
              <a:pPr/>
              <a:t>10</a:t>
            </a:fld>
            <a:endParaRPr lang="en-US"/>
          </a:p>
        </p:txBody>
      </p:sp>
      <p:sp>
        <p:nvSpPr>
          <p:cNvPr id="114691" name="Rectangle 15"/>
          <p:cNvSpPr>
            <a:spLocks noGrp="1" noChangeArrowheads="1"/>
          </p:cNvSpPr>
          <p:nvPr>
            <p:ph type="title"/>
          </p:nvPr>
        </p:nvSpPr>
        <p:spPr>
          <a:xfrm>
            <a:off x="0" y="0"/>
            <a:ext cx="9144000" cy="609600"/>
          </a:xfrm>
          <a:solidFill>
            <a:srgbClr val="008000"/>
          </a:solidFill>
        </p:spPr>
        <p:txBody>
          <a:bodyPr>
            <a:normAutofit fontScale="90000"/>
          </a:bodyPr>
          <a:lstStyle/>
          <a:p>
            <a:pPr eaLnBrk="1" hangingPunct="1">
              <a:spcBef>
                <a:spcPct val="20000"/>
              </a:spcBef>
            </a:pPr>
            <a:r>
              <a:rPr lang="en-US" sz="3600" b="1" dirty="0" smtClean="0">
                <a:solidFill>
                  <a:schemeClr val="bg1"/>
                </a:solidFill>
                <a:latin typeface="+mn-lt"/>
              </a:rPr>
              <a:t>3. B). Unsystematic Risk </a:t>
            </a:r>
          </a:p>
        </p:txBody>
      </p:sp>
      <p:graphicFrame>
        <p:nvGraphicFramePr>
          <p:cNvPr id="338967" name="Group 23"/>
          <p:cNvGraphicFramePr>
            <a:graphicFrameLocks noGrp="1"/>
          </p:cNvGraphicFramePr>
          <p:nvPr>
            <p:ph idx="1"/>
          </p:nvPr>
        </p:nvGraphicFramePr>
        <p:xfrm>
          <a:off x="76200" y="762000"/>
          <a:ext cx="8991600" cy="6003952"/>
        </p:xfrm>
        <a:graphic>
          <a:graphicData uri="http://schemas.openxmlformats.org/drawingml/2006/table">
            <a:tbl>
              <a:tblPr/>
              <a:tblGrid>
                <a:gridCol w="4495800"/>
                <a:gridCol w="4495800"/>
              </a:tblGrid>
              <a:tr h="1371306">
                <a:tc gridSpan="2">
                  <a:txBody>
                    <a:bodyPr/>
                    <a:lstStyle/>
                    <a:p>
                      <a:pPr marL="0" marR="0" lvl="0" indent="0" algn="just" defTabSz="914400" rtl="0" eaLnBrk="1" fontAlgn="base" latinLnBrk="0" hangingPunct="1">
                        <a:lnSpc>
                          <a:spcPct val="100000"/>
                        </a:lnSpc>
                        <a:spcBef>
                          <a:spcPct val="20000"/>
                        </a:spcBef>
                        <a:spcAft>
                          <a:spcPct val="0"/>
                        </a:spcAft>
                        <a:buClr>
                          <a:schemeClr val="hlink"/>
                        </a:buClr>
                        <a:buSzPct val="65000"/>
                        <a:buFont typeface="+mj-lt"/>
                        <a:buNone/>
                        <a:tabLst/>
                      </a:pPr>
                      <a:r>
                        <a:rPr kumimoji="0" lang="en-US" sz="2800" b="1" i="0" u="none" strike="noStrike" cap="none" normalizeH="0" baseline="0" dirty="0" smtClean="0">
                          <a:ln>
                            <a:noFill/>
                          </a:ln>
                          <a:solidFill>
                            <a:srgbClr val="0000FF"/>
                          </a:solidFill>
                          <a:effectLst/>
                          <a:latin typeface="Arial" pitchFamily="34" charset="0"/>
                        </a:rPr>
                        <a:t>1. </a:t>
                      </a:r>
                      <a:r>
                        <a:rPr kumimoji="0" lang="en-US" sz="3200" b="1" i="0" u="none" strike="noStrike" cap="none" normalizeH="0" baseline="0" dirty="0" smtClean="0">
                          <a:ln>
                            <a:noFill/>
                          </a:ln>
                          <a:solidFill>
                            <a:srgbClr val="0000FF"/>
                          </a:solidFill>
                          <a:effectLst/>
                          <a:latin typeface="Arial" pitchFamily="34" charset="0"/>
                        </a:rPr>
                        <a:t>Business Risk</a:t>
                      </a:r>
                    </a:p>
                    <a:p>
                      <a:pPr marL="0" marR="0" lvl="0" indent="0" algn="just" defTabSz="914400" rtl="0" eaLnBrk="1" fontAlgn="base" latinLnBrk="0" hangingPunct="1">
                        <a:lnSpc>
                          <a:spcPct val="100000"/>
                        </a:lnSpc>
                        <a:spcBef>
                          <a:spcPct val="20000"/>
                        </a:spcBef>
                        <a:spcAft>
                          <a:spcPct val="0"/>
                        </a:spcAft>
                        <a:buClr>
                          <a:schemeClr val="hlink"/>
                        </a:buClr>
                        <a:buSzPct val="65000"/>
                        <a:buFont typeface="+mj-lt"/>
                        <a:buNone/>
                        <a:tabLst/>
                      </a:pPr>
                      <a:r>
                        <a:rPr kumimoji="0" lang="en-US" sz="3200" b="1" i="0" u="none" strike="noStrike" cap="none" normalizeH="0" baseline="0" dirty="0" smtClean="0">
                          <a:ln>
                            <a:noFill/>
                          </a:ln>
                          <a:solidFill>
                            <a:srgbClr val="0000FF"/>
                          </a:solidFill>
                          <a:effectLst/>
                          <a:latin typeface="Arial" pitchFamily="34" charset="0"/>
                        </a:rPr>
                        <a:t>2. Financial Risk</a:t>
                      </a:r>
                    </a:p>
                  </a:txBody>
                  <a:tcPr marT="45710" marB="45710" horzOverflow="overflow">
                    <a:lnL cap="flat">
                      <a:noFill/>
                    </a:lnL>
                    <a:lnR cap="flat">
                      <a:noFill/>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5">
                        <a:lumMod val="20000"/>
                        <a:lumOff val="80000"/>
                      </a:schemeClr>
                    </a:solidFill>
                  </a:tcPr>
                </a:tc>
                <a:tc hMerge="1">
                  <a:txBody>
                    <a:bodyPr/>
                    <a:lstStyle/>
                    <a:p>
                      <a:endParaRPr lang="en-US"/>
                    </a:p>
                  </a:txBody>
                  <a:tcPr/>
                </a:tc>
              </a:tr>
              <a:tr h="1371306">
                <a:tc gridSpan="2">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Arial" pitchFamily="34" charset="0"/>
                        <a:buNone/>
                        <a:tabLst/>
                        <a:defRPr/>
                      </a:pPr>
                      <a:r>
                        <a:rPr kumimoji="0" lang="en-US" sz="2400" b="1" i="0" u="none" strike="noStrike" cap="none" normalizeH="0" baseline="0" dirty="0" smtClean="0">
                          <a:ln>
                            <a:noFill/>
                          </a:ln>
                          <a:solidFill>
                            <a:srgbClr val="0000FF"/>
                          </a:solidFill>
                          <a:effectLst/>
                          <a:latin typeface="Arial" pitchFamily="34" charset="0"/>
                        </a:rPr>
                        <a:t>1. Business Risk:  </a:t>
                      </a:r>
                      <a:r>
                        <a:rPr kumimoji="0" lang="en-US" sz="2400" b="1" i="0" u="none" strike="noStrike" cap="none" normalizeH="0" baseline="0" dirty="0" smtClean="0">
                          <a:ln>
                            <a:noFill/>
                          </a:ln>
                          <a:solidFill>
                            <a:schemeClr val="tx1"/>
                          </a:solidFill>
                          <a:effectLst/>
                          <a:latin typeface="Arial" pitchFamily="34" charset="0"/>
                        </a:rPr>
                        <a:t>is the variability in operating income due operating conditions of the company. This can be divided into two types</a:t>
                      </a:r>
                    </a:p>
                  </a:txBody>
                  <a:tcPr marT="45710" marB="45710" horzOverflow="overflow">
                    <a:lnL cap="flat">
                      <a:noFill/>
                    </a:lnL>
                    <a:lnR cap="flat">
                      <a:noFill/>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bg2">
                        <a:lumMod val="40000"/>
                        <a:lumOff val="60000"/>
                      </a:schemeClr>
                    </a:solidFill>
                  </a:tcPr>
                </a:tc>
                <a:tc hMerge="1">
                  <a:txBody>
                    <a:bodyPr/>
                    <a:lstStyle/>
                    <a:p>
                      <a:endParaRPr lang="en-US"/>
                    </a:p>
                  </a:txBody>
                  <a:tcPr/>
                </a:tc>
              </a:tr>
              <a:tr h="3261313">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Arial" pitchFamily="34" charset="0"/>
                        <a:buNone/>
                        <a:tabLst/>
                        <a:defRPr/>
                      </a:pPr>
                      <a:r>
                        <a:rPr kumimoji="0" lang="en-US" sz="2000" b="1" i="0" u="none" strike="noStrike" cap="none" normalizeH="0" baseline="0" dirty="0" smtClean="0">
                          <a:ln>
                            <a:noFill/>
                          </a:ln>
                          <a:solidFill>
                            <a:srgbClr val="C00000"/>
                          </a:solidFill>
                          <a:effectLst/>
                          <a:latin typeface="Calibri" pitchFamily="34" charset="0"/>
                        </a:rPr>
                        <a:t>a. Internal Business Risk</a:t>
                      </a:r>
                    </a:p>
                    <a:p>
                      <a:pPr marL="0" marR="0" lvl="0" indent="0" algn="l" defTabSz="914400" rtl="0" eaLnBrk="1" fontAlgn="base" latinLnBrk="0" hangingPunct="1">
                        <a:lnSpc>
                          <a:spcPct val="100000"/>
                        </a:lnSpc>
                        <a:spcBef>
                          <a:spcPct val="20000"/>
                        </a:spcBef>
                        <a:spcAft>
                          <a:spcPct val="0"/>
                        </a:spcAft>
                        <a:buClr>
                          <a:schemeClr val="hlink"/>
                        </a:buClr>
                        <a:buSzPct val="65000"/>
                        <a:buFont typeface="Arial" pitchFamily="34" charset="0"/>
                        <a:buNone/>
                        <a:tabLst/>
                        <a:defRPr/>
                      </a:pPr>
                      <a:r>
                        <a:rPr kumimoji="0" lang="en-US" sz="2000" b="1" i="0" u="none" strike="noStrike" cap="none" normalizeH="0" baseline="0" dirty="0" smtClean="0">
                          <a:ln>
                            <a:noFill/>
                          </a:ln>
                          <a:solidFill>
                            <a:schemeClr val="tx1"/>
                          </a:solidFill>
                          <a:effectLst/>
                          <a:latin typeface="Calibri" pitchFamily="34" charset="0"/>
                        </a:rPr>
                        <a:t>Factors affecting Internal Business Risk are:</a:t>
                      </a:r>
                    </a:p>
                    <a:p>
                      <a:pPr marL="457200" marR="0" lvl="0" indent="-457200" algn="l" defTabSz="914400" rtl="0" eaLnBrk="1" fontAlgn="base" latinLnBrk="0" hangingPunct="1">
                        <a:lnSpc>
                          <a:spcPct val="100000"/>
                        </a:lnSpc>
                        <a:spcBef>
                          <a:spcPct val="20000"/>
                        </a:spcBef>
                        <a:spcAft>
                          <a:spcPct val="0"/>
                        </a:spcAft>
                        <a:buClr>
                          <a:schemeClr val="hlink"/>
                        </a:buClr>
                        <a:buSzPct val="65000"/>
                        <a:buFont typeface="Wingdings" pitchFamily="2" charset="2"/>
                        <a:buChar char="Ø"/>
                        <a:tabLst/>
                        <a:defRPr/>
                      </a:pPr>
                      <a:r>
                        <a:rPr kumimoji="0" lang="en-US" sz="2000" b="1" i="0" u="none" strike="noStrike" cap="none" normalizeH="0" baseline="0" dirty="0" smtClean="0">
                          <a:ln>
                            <a:noFill/>
                          </a:ln>
                          <a:solidFill>
                            <a:schemeClr val="tx1"/>
                          </a:solidFill>
                          <a:effectLst/>
                          <a:latin typeface="Calibri" pitchFamily="34" charset="0"/>
                        </a:rPr>
                        <a:t>Fluctuation in Sale</a:t>
                      </a:r>
                    </a:p>
                    <a:p>
                      <a:pPr marL="457200" marR="0" lvl="0" indent="-457200" algn="l" defTabSz="914400" rtl="0" eaLnBrk="1" fontAlgn="base" latinLnBrk="0" hangingPunct="1">
                        <a:lnSpc>
                          <a:spcPct val="100000"/>
                        </a:lnSpc>
                        <a:spcBef>
                          <a:spcPct val="20000"/>
                        </a:spcBef>
                        <a:spcAft>
                          <a:spcPct val="0"/>
                        </a:spcAft>
                        <a:buClr>
                          <a:schemeClr val="hlink"/>
                        </a:buClr>
                        <a:buSzPct val="65000"/>
                        <a:buFont typeface="Wingdings" pitchFamily="2" charset="2"/>
                        <a:buChar char="Ø"/>
                        <a:tabLst/>
                        <a:defRPr/>
                      </a:pPr>
                      <a:r>
                        <a:rPr kumimoji="0" lang="en-US" sz="2000" b="1" i="0" u="none" strike="noStrike" cap="none" normalizeH="0" baseline="0" dirty="0" smtClean="0">
                          <a:ln>
                            <a:noFill/>
                          </a:ln>
                          <a:solidFill>
                            <a:schemeClr val="tx1"/>
                          </a:solidFill>
                          <a:effectLst/>
                          <a:latin typeface="Calibri" pitchFamily="34" charset="0"/>
                        </a:rPr>
                        <a:t>Research and development</a:t>
                      </a:r>
                    </a:p>
                    <a:p>
                      <a:pPr marL="457200" marR="0" lvl="0" indent="-457200" algn="l" defTabSz="914400" rtl="0" eaLnBrk="1" fontAlgn="base" latinLnBrk="0" hangingPunct="1">
                        <a:lnSpc>
                          <a:spcPct val="100000"/>
                        </a:lnSpc>
                        <a:spcBef>
                          <a:spcPct val="20000"/>
                        </a:spcBef>
                        <a:spcAft>
                          <a:spcPct val="0"/>
                        </a:spcAft>
                        <a:buClr>
                          <a:schemeClr val="hlink"/>
                        </a:buClr>
                        <a:buSzPct val="65000"/>
                        <a:buFont typeface="Wingdings" pitchFamily="2" charset="2"/>
                        <a:buChar char="Ø"/>
                        <a:tabLst/>
                        <a:defRPr/>
                      </a:pPr>
                      <a:r>
                        <a:rPr kumimoji="0" lang="en-US" sz="2000" b="1" i="0" u="none" strike="noStrike" cap="none" normalizeH="0" baseline="0" dirty="0" smtClean="0">
                          <a:ln>
                            <a:noFill/>
                          </a:ln>
                          <a:solidFill>
                            <a:schemeClr val="tx1"/>
                          </a:solidFill>
                          <a:effectLst/>
                          <a:latin typeface="Calibri" pitchFamily="34" charset="0"/>
                        </a:rPr>
                        <a:t>Personnel management</a:t>
                      </a:r>
                    </a:p>
                    <a:p>
                      <a:pPr marL="457200" marR="0" lvl="0" indent="-457200" algn="l" defTabSz="914400" rtl="0" eaLnBrk="1" fontAlgn="base" latinLnBrk="0" hangingPunct="1">
                        <a:lnSpc>
                          <a:spcPct val="100000"/>
                        </a:lnSpc>
                        <a:spcBef>
                          <a:spcPct val="20000"/>
                        </a:spcBef>
                        <a:spcAft>
                          <a:spcPct val="0"/>
                        </a:spcAft>
                        <a:buClr>
                          <a:schemeClr val="hlink"/>
                        </a:buClr>
                        <a:buSzPct val="65000"/>
                        <a:buFont typeface="Wingdings" pitchFamily="2" charset="2"/>
                        <a:buChar char="Ø"/>
                        <a:tabLst/>
                        <a:defRPr/>
                      </a:pPr>
                      <a:r>
                        <a:rPr kumimoji="0" lang="en-US" sz="2000" b="1" i="0" u="none" strike="noStrike" cap="none" normalizeH="0" baseline="0" dirty="0" smtClean="0">
                          <a:ln>
                            <a:noFill/>
                          </a:ln>
                          <a:solidFill>
                            <a:schemeClr val="tx1"/>
                          </a:solidFill>
                          <a:effectLst/>
                          <a:latin typeface="Calibri" pitchFamily="34" charset="0"/>
                        </a:rPr>
                        <a:t>Fixed cost</a:t>
                      </a:r>
                    </a:p>
                    <a:p>
                      <a:pPr marL="457200" marR="0" lvl="0" indent="-457200" algn="l" defTabSz="914400" rtl="0" eaLnBrk="1" fontAlgn="base" latinLnBrk="0" hangingPunct="1">
                        <a:lnSpc>
                          <a:spcPct val="100000"/>
                        </a:lnSpc>
                        <a:spcBef>
                          <a:spcPct val="20000"/>
                        </a:spcBef>
                        <a:spcAft>
                          <a:spcPct val="0"/>
                        </a:spcAft>
                        <a:buClr>
                          <a:schemeClr val="hlink"/>
                        </a:buClr>
                        <a:buSzPct val="65000"/>
                        <a:buFont typeface="Wingdings" pitchFamily="2" charset="2"/>
                        <a:buChar char="Ø"/>
                        <a:tabLst/>
                        <a:defRPr/>
                      </a:pPr>
                      <a:r>
                        <a:rPr kumimoji="0" lang="en-US" sz="2000" b="1" i="0" u="none" strike="noStrike" cap="none" normalizeH="0" baseline="0" dirty="0" smtClean="0">
                          <a:ln>
                            <a:noFill/>
                          </a:ln>
                          <a:solidFill>
                            <a:schemeClr val="tx1"/>
                          </a:solidFill>
                          <a:effectLst/>
                          <a:latin typeface="Calibri" pitchFamily="34" charset="0"/>
                        </a:rPr>
                        <a:t>Single product</a:t>
                      </a:r>
                    </a:p>
                    <a:p>
                      <a:pPr marL="0" marR="0" lvl="0" indent="0" algn="l" defTabSz="914400" rtl="0" eaLnBrk="1" fontAlgn="base" latinLnBrk="0" hangingPunct="1">
                        <a:lnSpc>
                          <a:spcPct val="100000"/>
                        </a:lnSpc>
                        <a:spcBef>
                          <a:spcPct val="20000"/>
                        </a:spcBef>
                        <a:spcAft>
                          <a:spcPct val="0"/>
                        </a:spcAft>
                        <a:buClr>
                          <a:schemeClr val="hlink"/>
                        </a:buClr>
                        <a:buSzPct val="65000"/>
                        <a:buFont typeface="Arial" pitchFamily="34" charset="0"/>
                        <a:buNone/>
                        <a:tabLst/>
                        <a:defRPr/>
                      </a:pPr>
                      <a:endParaRPr kumimoji="0" lang="en-US" sz="2000" b="1" i="0" u="none" strike="noStrike" cap="none" normalizeH="0" baseline="0" dirty="0" smtClean="0">
                        <a:ln>
                          <a:noFill/>
                        </a:ln>
                        <a:solidFill>
                          <a:srgbClr val="C00000"/>
                        </a:solidFill>
                        <a:effectLst/>
                        <a:latin typeface="Arial" pitchFamily="34" charset="0"/>
                      </a:endParaRPr>
                    </a:p>
                  </a:txBody>
                  <a:tcPr marT="45710" marB="45710" horzOverflow="overflow">
                    <a:lnL cap="flat">
                      <a:noFill/>
                    </a:lnL>
                    <a:lnR cap="flat">
                      <a:noFill/>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Arial" pitchFamily="34" charset="0"/>
                        <a:buNone/>
                        <a:tabLst/>
                        <a:defRPr/>
                      </a:pPr>
                      <a:r>
                        <a:rPr kumimoji="0" lang="en-US" sz="2000" b="1" i="0" u="none" strike="noStrike" cap="none" normalizeH="0" baseline="0" dirty="0" smtClean="0">
                          <a:ln>
                            <a:noFill/>
                          </a:ln>
                          <a:solidFill>
                            <a:srgbClr val="C00000"/>
                          </a:solidFill>
                          <a:effectLst/>
                          <a:latin typeface="Arial" pitchFamily="34" charset="0"/>
                        </a:rPr>
                        <a:t>b. External Business Risk</a:t>
                      </a:r>
                    </a:p>
                    <a:p>
                      <a:pPr marL="0" marR="0" lvl="0" indent="0" algn="l" defTabSz="914400" rtl="0" eaLnBrk="1" fontAlgn="base" latinLnBrk="0" hangingPunct="1">
                        <a:lnSpc>
                          <a:spcPct val="100000"/>
                        </a:lnSpc>
                        <a:spcBef>
                          <a:spcPct val="20000"/>
                        </a:spcBef>
                        <a:spcAft>
                          <a:spcPct val="0"/>
                        </a:spcAft>
                        <a:buClr>
                          <a:schemeClr val="hlink"/>
                        </a:buClr>
                        <a:buSzPct val="65000"/>
                        <a:buFont typeface="Arial" pitchFamily="34" charset="0"/>
                        <a:buNone/>
                        <a:tabLst/>
                        <a:defRPr/>
                      </a:pPr>
                      <a:r>
                        <a:rPr kumimoji="0" lang="en-US" sz="2000" b="1" i="0" u="none" strike="noStrike" cap="none" normalizeH="0" baseline="0" dirty="0" smtClean="0">
                          <a:ln>
                            <a:noFill/>
                          </a:ln>
                          <a:solidFill>
                            <a:schemeClr val="tx1"/>
                          </a:solidFill>
                          <a:effectLst/>
                          <a:latin typeface="Arial" pitchFamily="34" charset="0"/>
                        </a:rPr>
                        <a:t>Result of operating conditions imposed on the firm circumstances beyond its control.</a:t>
                      </a:r>
                    </a:p>
                    <a:p>
                      <a:pPr marL="342900" marR="0" lvl="0" indent="-342900" algn="l" defTabSz="914400" rtl="0" eaLnBrk="1" fontAlgn="base" latinLnBrk="0" hangingPunct="1">
                        <a:lnSpc>
                          <a:spcPct val="100000"/>
                        </a:lnSpc>
                        <a:spcBef>
                          <a:spcPct val="20000"/>
                        </a:spcBef>
                        <a:spcAft>
                          <a:spcPct val="0"/>
                        </a:spcAft>
                        <a:buClr>
                          <a:schemeClr val="hlink"/>
                        </a:buClr>
                        <a:buSzPct val="65000"/>
                        <a:buFont typeface="Wingdings" pitchFamily="2" charset="2"/>
                        <a:buChar char="Ø"/>
                        <a:tabLst/>
                        <a:defRPr/>
                      </a:pPr>
                      <a:r>
                        <a:rPr kumimoji="0" lang="en-US" sz="2000" b="1" i="0" u="none" strike="noStrike" cap="none" normalizeH="0" baseline="0" dirty="0" smtClean="0">
                          <a:ln>
                            <a:noFill/>
                          </a:ln>
                          <a:solidFill>
                            <a:schemeClr val="tx1"/>
                          </a:solidFill>
                          <a:effectLst/>
                          <a:latin typeface="Arial" pitchFamily="34" charset="0"/>
                        </a:rPr>
                        <a:t>Social and regulatory factors</a:t>
                      </a:r>
                    </a:p>
                    <a:p>
                      <a:pPr marL="342900" marR="0" lvl="0" indent="-342900" algn="l" defTabSz="914400" rtl="0" eaLnBrk="1" fontAlgn="base" latinLnBrk="0" hangingPunct="1">
                        <a:lnSpc>
                          <a:spcPct val="100000"/>
                        </a:lnSpc>
                        <a:spcBef>
                          <a:spcPct val="20000"/>
                        </a:spcBef>
                        <a:spcAft>
                          <a:spcPct val="0"/>
                        </a:spcAft>
                        <a:buClr>
                          <a:schemeClr val="hlink"/>
                        </a:buClr>
                        <a:buSzPct val="65000"/>
                        <a:buFont typeface="Wingdings" pitchFamily="2" charset="2"/>
                        <a:buChar char="Ø"/>
                        <a:tabLst/>
                        <a:defRPr/>
                      </a:pPr>
                      <a:r>
                        <a:rPr kumimoji="0" lang="en-US" sz="2000" b="1" i="0" u="none" strike="noStrike" cap="none" normalizeH="0" baseline="0" dirty="0" smtClean="0">
                          <a:ln>
                            <a:noFill/>
                          </a:ln>
                          <a:solidFill>
                            <a:schemeClr val="tx1"/>
                          </a:solidFill>
                          <a:effectLst/>
                          <a:latin typeface="Arial" pitchFamily="34" charset="0"/>
                        </a:rPr>
                        <a:t>Political Risk</a:t>
                      </a:r>
                    </a:p>
                    <a:p>
                      <a:pPr marL="342900" marR="0" lvl="0" indent="-342900" algn="l" defTabSz="914400" rtl="0" eaLnBrk="1" fontAlgn="base" latinLnBrk="0" hangingPunct="1">
                        <a:lnSpc>
                          <a:spcPct val="100000"/>
                        </a:lnSpc>
                        <a:spcBef>
                          <a:spcPct val="20000"/>
                        </a:spcBef>
                        <a:spcAft>
                          <a:spcPct val="0"/>
                        </a:spcAft>
                        <a:buClr>
                          <a:schemeClr val="hlink"/>
                        </a:buClr>
                        <a:buSzPct val="65000"/>
                        <a:buFont typeface="Wingdings" pitchFamily="2" charset="2"/>
                        <a:buChar char="Ø"/>
                        <a:tabLst/>
                        <a:defRPr/>
                      </a:pPr>
                      <a:r>
                        <a:rPr kumimoji="0" lang="en-US" sz="2000" b="1" i="0" u="none" strike="noStrike" cap="none" normalizeH="0" baseline="0" dirty="0" smtClean="0">
                          <a:ln>
                            <a:noFill/>
                          </a:ln>
                          <a:solidFill>
                            <a:schemeClr val="tx1"/>
                          </a:solidFill>
                          <a:effectLst/>
                          <a:latin typeface="Arial" pitchFamily="34" charset="0"/>
                        </a:rPr>
                        <a:t>Business cycle</a:t>
                      </a:r>
                    </a:p>
                    <a:p>
                      <a:pPr marL="0" marR="0" lvl="0" indent="0" algn="l" defTabSz="914400" rtl="0" eaLnBrk="1" fontAlgn="base" latinLnBrk="0" hangingPunct="1">
                        <a:lnSpc>
                          <a:spcPct val="100000"/>
                        </a:lnSpc>
                        <a:spcBef>
                          <a:spcPct val="20000"/>
                        </a:spcBef>
                        <a:spcAft>
                          <a:spcPct val="0"/>
                        </a:spcAft>
                        <a:buClr>
                          <a:schemeClr val="hlink"/>
                        </a:buClr>
                        <a:buSzPct val="65000"/>
                        <a:buFont typeface="Arial" pitchFamily="34" charset="0"/>
                        <a:buNone/>
                        <a:tabLst/>
                        <a:defRPr/>
                      </a:pPr>
                      <a:endParaRPr kumimoji="0" lang="en-US" sz="2000" b="1" i="0" u="none" strike="noStrike" cap="none" normalizeH="0" baseline="0" dirty="0" smtClean="0">
                        <a:ln>
                          <a:noFill/>
                        </a:ln>
                        <a:solidFill>
                          <a:srgbClr val="C00000"/>
                        </a:solidFill>
                        <a:effectLst/>
                        <a:latin typeface="Arial" pitchFamily="34" charset="0"/>
                      </a:endParaRPr>
                    </a:p>
                  </a:txBody>
                  <a:tcPr marT="45710" marB="45710" horzOverflow="overflow">
                    <a:lnL cap="flat">
                      <a:noFill/>
                    </a:lnL>
                    <a:lnR cap="flat">
                      <a:noFill/>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r>
            </a:tbl>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Slide Number Placeholder 4"/>
          <p:cNvSpPr>
            <a:spLocks noGrp="1"/>
          </p:cNvSpPr>
          <p:nvPr>
            <p:ph type="sldNum" sz="quarter" idx="11"/>
          </p:nvPr>
        </p:nvSpPr>
        <p:spPr>
          <a:noFill/>
        </p:spPr>
        <p:txBody>
          <a:bodyPr/>
          <a:lstStyle/>
          <a:p>
            <a:r>
              <a:rPr lang="en-US"/>
              <a:t>12 - </a:t>
            </a:r>
            <a:fld id="{0A4BBAF6-AC2D-418D-A304-60EBFBE5807F}" type="slidenum">
              <a:rPr lang="en-US"/>
              <a:pPr/>
              <a:t>11</a:t>
            </a:fld>
            <a:endParaRPr lang="en-US"/>
          </a:p>
        </p:txBody>
      </p:sp>
      <p:graphicFrame>
        <p:nvGraphicFramePr>
          <p:cNvPr id="338967" name="Group 23"/>
          <p:cNvGraphicFramePr>
            <a:graphicFrameLocks noGrp="1"/>
          </p:cNvGraphicFramePr>
          <p:nvPr>
            <p:ph idx="1"/>
          </p:nvPr>
        </p:nvGraphicFramePr>
        <p:xfrm>
          <a:off x="228600" y="762000"/>
          <a:ext cx="8686800" cy="5715000"/>
        </p:xfrm>
        <a:graphic>
          <a:graphicData uri="http://schemas.openxmlformats.org/drawingml/2006/table">
            <a:tbl>
              <a:tblPr/>
              <a:tblGrid>
                <a:gridCol w="8686800"/>
              </a:tblGrid>
              <a:tr h="1447925">
                <a:tc>
                  <a:txBody>
                    <a:bodyPr/>
                    <a:lstStyle/>
                    <a:p>
                      <a:pPr marL="0" marR="0" lvl="0" indent="0" algn="just" defTabSz="914400" rtl="0" eaLnBrk="1" fontAlgn="base" latinLnBrk="0" hangingPunct="1">
                        <a:lnSpc>
                          <a:spcPct val="100000"/>
                        </a:lnSpc>
                        <a:spcBef>
                          <a:spcPct val="20000"/>
                        </a:spcBef>
                        <a:spcAft>
                          <a:spcPct val="0"/>
                        </a:spcAft>
                        <a:buClr>
                          <a:schemeClr val="hlink"/>
                        </a:buClr>
                        <a:buSzPct val="65000"/>
                        <a:buFont typeface="+mj-lt"/>
                        <a:buNone/>
                        <a:tabLst/>
                      </a:pPr>
                      <a:r>
                        <a:rPr kumimoji="0" lang="en-US" sz="3200" b="1" i="0" u="none" strike="noStrike" cap="none" normalizeH="0" baseline="0" dirty="0" smtClean="0">
                          <a:ln>
                            <a:noFill/>
                          </a:ln>
                          <a:solidFill>
                            <a:srgbClr val="0000FF"/>
                          </a:solidFill>
                          <a:effectLst/>
                          <a:latin typeface="Arial" pitchFamily="34" charset="0"/>
                        </a:rPr>
                        <a:t>2. Financial Risk: </a:t>
                      </a:r>
                      <a:r>
                        <a:rPr kumimoji="0" lang="en-US" sz="2800" b="1" i="0" u="none" strike="noStrike" cap="none" normalizeH="0" baseline="0" dirty="0" smtClean="0">
                          <a:ln>
                            <a:noFill/>
                          </a:ln>
                          <a:solidFill>
                            <a:schemeClr val="tx1"/>
                          </a:solidFill>
                          <a:effectLst/>
                          <a:latin typeface="Arial" pitchFamily="34" charset="0"/>
                        </a:rPr>
                        <a:t>It refers to the variability in return due to capital structure.</a:t>
                      </a:r>
                    </a:p>
                  </a:txBody>
                  <a:tcPr marT="45726" marB="45726" horzOverflow="overflow">
                    <a:lnL cap="flat">
                      <a:noFill/>
                    </a:lnL>
                    <a:lnR cap="flat">
                      <a:noFill/>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5">
                        <a:lumMod val="20000"/>
                        <a:lumOff val="80000"/>
                      </a:schemeClr>
                    </a:solidFill>
                  </a:tcPr>
                </a:tc>
              </a:tr>
              <a:tr h="4267075">
                <a:tc>
                  <a:txBody>
                    <a:bodyPr/>
                    <a:lstStyle/>
                    <a:p>
                      <a:pPr marL="971550" lvl="1" indent="-514350">
                        <a:buNone/>
                      </a:pPr>
                      <a:r>
                        <a:rPr lang="en-US" sz="3200" b="1" dirty="0" smtClean="0">
                          <a:solidFill>
                            <a:srgbClr val="0000CC"/>
                          </a:solidFill>
                        </a:rPr>
                        <a:t>Financial Risks included:</a:t>
                      </a:r>
                      <a:endParaRPr lang="en-US" sz="3200" b="1" dirty="0" smtClean="0"/>
                    </a:p>
                    <a:p>
                      <a:pPr marL="1371600" lvl="2" indent="-514350">
                        <a:spcAft>
                          <a:spcPts val="600"/>
                        </a:spcAft>
                        <a:buFont typeface="+mj-lt"/>
                        <a:buAutoNum type="arabicPeriod"/>
                      </a:pPr>
                      <a:r>
                        <a:rPr lang="en-US" sz="2800" b="1" dirty="0" smtClean="0"/>
                        <a:t>Interest rate risks</a:t>
                      </a:r>
                      <a:endParaRPr lang="en-US" b="1" dirty="0" smtClean="0">
                        <a:solidFill>
                          <a:srgbClr val="0000CC"/>
                        </a:solidFill>
                      </a:endParaRPr>
                    </a:p>
                    <a:p>
                      <a:pPr marL="1371600" lvl="2" indent="-514350">
                        <a:spcAft>
                          <a:spcPts val="600"/>
                        </a:spcAft>
                        <a:buFont typeface="+mj-lt"/>
                        <a:buAutoNum type="arabicPeriod"/>
                      </a:pPr>
                      <a:r>
                        <a:rPr lang="en-US" sz="2800" b="1" dirty="0" smtClean="0"/>
                        <a:t>Market risks</a:t>
                      </a:r>
                      <a:endParaRPr lang="en-US" b="1" dirty="0" smtClean="0"/>
                    </a:p>
                    <a:p>
                      <a:pPr marL="1371600" lvl="2" indent="-514350">
                        <a:spcAft>
                          <a:spcPts val="600"/>
                        </a:spcAft>
                        <a:buFont typeface="+mj-lt"/>
                        <a:buAutoNum type="arabicPeriod"/>
                      </a:pPr>
                      <a:r>
                        <a:rPr lang="en-US" sz="2800" b="1" dirty="0" smtClean="0"/>
                        <a:t>Credit risks</a:t>
                      </a:r>
                      <a:endParaRPr lang="en-US" b="1" dirty="0" smtClean="0"/>
                    </a:p>
                    <a:p>
                      <a:pPr marL="1371600" lvl="2" indent="-514350">
                        <a:spcAft>
                          <a:spcPts val="600"/>
                        </a:spcAft>
                        <a:buFont typeface="+mj-lt"/>
                        <a:buAutoNum type="arabicPeriod"/>
                      </a:pPr>
                      <a:r>
                        <a:rPr lang="en-US" sz="2800" b="1" dirty="0" smtClean="0"/>
                        <a:t>Operational risks</a:t>
                      </a:r>
                      <a:endParaRPr lang="en-US" b="1" dirty="0" smtClean="0"/>
                    </a:p>
                    <a:p>
                      <a:pPr marL="1371600" lvl="2" indent="-514350">
                        <a:spcAft>
                          <a:spcPts val="600"/>
                        </a:spcAft>
                        <a:buFont typeface="+mj-lt"/>
                        <a:buAutoNum type="arabicPeriod"/>
                      </a:pPr>
                      <a:r>
                        <a:rPr lang="en-US" sz="2800" b="1" dirty="0" smtClean="0"/>
                        <a:t>Liquidity risks</a:t>
                      </a:r>
                      <a:endParaRPr lang="en-US" b="1" dirty="0" smtClean="0"/>
                    </a:p>
                    <a:p>
                      <a:pPr marL="1371600" lvl="2" indent="-514350">
                        <a:spcAft>
                          <a:spcPts val="600"/>
                        </a:spcAft>
                        <a:buFont typeface="+mj-lt"/>
                        <a:buAutoNum type="arabicPeriod"/>
                      </a:pPr>
                      <a:r>
                        <a:rPr lang="en-US" sz="2800" b="1" dirty="0" smtClean="0"/>
                        <a:t>Foreign exchange risks</a:t>
                      </a:r>
                      <a:endParaRPr lang="en-US" b="1" dirty="0" smtClean="0"/>
                    </a:p>
                  </a:txBody>
                  <a:tcPr marT="45726" marB="45726" horzOverflow="overflow">
                    <a:lnL cap="flat">
                      <a:noFill/>
                    </a:lnL>
                    <a:lnR cap="flat">
                      <a:noFill/>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r>
            </a:tbl>
          </a:graphicData>
        </a:graphic>
      </p:graphicFrame>
      <p:sp>
        <p:nvSpPr>
          <p:cNvPr id="6" name="Rectangle 15"/>
          <p:cNvSpPr>
            <a:spLocks noGrp="1" noChangeArrowheads="1"/>
          </p:cNvSpPr>
          <p:nvPr>
            <p:ph type="title"/>
          </p:nvPr>
        </p:nvSpPr>
        <p:spPr>
          <a:xfrm>
            <a:off x="0" y="0"/>
            <a:ext cx="9144000" cy="609600"/>
          </a:xfrm>
          <a:solidFill>
            <a:srgbClr val="008000"/>
          </a:solidFill>
        </p:spPr>
        <p:txBody>
          <a:bodyPr>
            <a:normAutofit fontScale="90000"/>
          </a:bodyPr>
          <a:lstStyle/>
          <a:p>
            <a:pPr eaLnBrk="1" hangingPunct="1">
              <a:spcBef>
                <a:spcPct val="20000"/>
              </a:spcBef>
            </a:pPr>
            <a:r>
              <a:rPr lang="en-US" sz="3600" b="1" dirty="0" smtClean="0">
                <a:solidFill>
                  <a:schemeClr val="bg1"/>
                </a:solidFill>
                <a:latin typeface="+mn-lt"/>
              </a:rPr>
              <a:t>3. B). Unsystematic Risk (cont’) </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Slide Number Placeholder 4"/>
          <p:cNvSpPr>
            <a:spLocks noGrp="1"/>
          </p:cNvSpPr>
          <p:nvPr>
            <p:ph type="sldNum" sz="quarter" idx="11"/>
          </p:nvPr>
        </p:nvSpPr>
        <p:spPr>
          <a:noFill/>
        </p:spPr>
        <p:txBody>
          <a:bodyPr/>
          <a:lstStyle/>
          <a:p>
            <a:r>
              <a:rPr lang="en-US"/>
              <a:t>12 - </a:t>
            </a:r>
            <a:fld id="{C583A7E0-9635-4025-BFD7-5ADA991BE839}" type="slidenum">
              <a:rPr lang="en-US"/>
              <a:pPr/>
              <a:t>12</a:t>
            </a:fld>
            <a:endParaRPr lang="en-US"/>
          </a:p>
        </p:txBody>
      </p:sp>
      <p:sp>
        <p:nvSpPr>
          <p:cNvPr id="117763" name="Rectangle 15"/>
          <p:cNvSpPr>
            <a:spLocks noGrp="1" noChangeArrowheads="1"/>
          </p:cNvSpPr>
          <p:nvPr>
            <p:ph type="title"/>
          </p:nvPr>
        </p:nvSpPr>
        <p:spPr>
          <a:xfrm>
            <a:off x="0" y="0"/>
            <a:ext cx="9144000" cy="609600"/>
          </a:xfrm>
          <a:solidFill>
            <a:srgbClr val="008000"/>
          </a:solidFill>
        </p:spPr>
        <p:txBody>
          <a:bodyPr>
            <a:noAutofit/>
          </a:bodyPr>
          <a:lstStyle/>
          <a:p>
            <a:r>
              <a:rPr lang="en-US" sz="3600" b="1" dirty="0" smtClean="0">
                <a:solidFill>
                  <a:schemeClr val="bg1"/>
                </a:solidFill>
                <a:latin typeface="+mn-lt"/>
              </a:rPr>
              <a:t>3. C). Types of Uncertainty</a:t>
            </a:r>
          </a:p>
        </p:txBody>
      </p:sp>
      <p:graphicFrame>
        <p:nvGraphicFramePr>
          <p:cNvPr id="338967" name="Group 23"/>
          <p:cNvGraphicFramePr>
            <a:graphicFrameLocks noGrp="1"/>
          </p:cNvGraphicFramePr>
          <p:nvPr>
            <p:ph idx="1"/>
          </p:nvPr>
        </p:nvGraphicFramePr>
        <p:xfrm>
          <a:off x="152400" y="762000"/>
          <a:ext cx="8839200" cy="6065838"/>
        </p:xfrm>
        <a:graphic>
          <a:graphicData uri="http://schemas.openxmlformats.org/drawingml/2006/table">
            <a:tbl>
              <a:tblPr/>
              <a:tblGrid>
                <a:gridCol w="8839200"/>
              </a:tblGrid>
              <a:tr h="6065838">
                <a:tc>
                  <a:txBody>
                    <a:bodyPr/>
                    <a:lstStyle/>
                    <a:p>
                      <a:pPr marL="0" marR="0" lvl="0" indent="0" algn="just" defTabSz="914400" rtl="0" eaLnBrk="1" fontAlgn="base" latinLnBrk="0" hangingPunct="1">
                        <a:lnSpc>
                          <a:spcPct val="100000"/>
                        </a:lnSpc>
                        <a:spcBef>
                          <a:spcPct val="20000"/>
                        </a:spcBef>
                        <a:spcAft>
                          <a:spcPct val="0"/>
                        </a:spcAft>
                        <a:buClr>
                          <a:schemeClr val="hlink"/>
                        </a:buClr>
                        <a:buSzPct val="65000"/>
                        <a:buFont typeface="Arial" pitchFamily="34" charset="0"/>
                        <a:buNone/>
                        <a:tabLst/>
                      </a:pPr>
                      <a:r>
                        <a:rPr kumimoji="0" lang="en-US" sz="2800" b="1" i="0" u="none" strike="noStrike" cap="none" normalizeH="0" baseline="0" dirty="0" smtClean="0">
                          <a:ln>
                            <a:noFill/>
                          </a:ln>
                          <a:solidFill>
                            <a:schemeClr val="tx1"/>
                          </a:solidFill>
                          <a:effectLst/>
                          <a:latin typeface="Calibri" pitchFamily="34" charset="0"/>
                        </a:rPr>
                        <a:t>Uncertainty can be classified into the following categories.</a:t>
                      </a:r>
                    </a:p>
                    <a:p>
                      <a:pPr marL="514350" marR="0" lvl="0" indent="-514350" algn="just" defTabSz="914400" rtl="0" eaLnBrk="1" fontAlgn="base" latinLnBrk="0" hangingPunct="1">
                        <a:lnSpc>
                          <a:spcPct val="100000"/>
                        </a:lnSpc>
                        <a:spcBef>
                          <a:spcPct val="20000"/>
                        </a:spcBef>
                        <a:spcAft>
                          <a:spcPct val="0"/>
                        </a:spcAft>
                        <a:buClr>
                          <a:schemeClr val="hlink"/>
                        </a:buClr>
                        <a:buSzPct val="65000"/>
                        <a:buFont typeface="+mj-lt"/>
                        <a:buAutoNum type="arabicPeriod"/>
                        <a:tabLst/>
                      </a:pPr>
                      <a:r>
                        <a:rPr kumimoji="0" lang="en-US" sz="2800" b="1" i="0" u="none" strike="noStrike" cap="none" normalizeH="0" baseline="0" dirty="0" smtClean="0">
                          <a:ln>
                            <a:noFill/>
                          </a:ln>
                          <a:solidFill>
                            <a:srgbClr val="0000FF"/>
                          </a:solidFill>
                          <a:effectLst/>
                          <a:latin typeface="Calibri" pitchFamily="34" charset="0"/>
                        </a:rPr>
                        <a:t>Market Uncertainty: </a:t>
                      </a:r>
                    </a:p>
                    <a:p>
                      <a:pPr marL="514350" marR="0" lvl="0" indent="-514350" algn="just" defTabSz="914400" rtl="0" eaLnBrk="1" fontAlgn="base" latinLnBrk="0" hangingPunct="1">
                        <a:lnSpc>
                          <a:spcPct val="100000"/>
                        </a:lnSpc>
                        <a:spcBef>
                          <a:spcPct val="20000"/>
                        </a:spcBef>
                        <a:spcAft>
                          <a:spcPct val="0"/>
                        </a:spcAft>
                        <a:buClr>
                          <a:schemeClr val="hlink"/>
                        </a:buClr>
                        <a:buSzPct val="65000"/>
                        <a:buFont typeface="+mj-lt"/>
                        <a:buNone/>
                        <a:tabLst/>
                      </a:pPr>
                      <a:r>
                        <a:rPr kumimoji="0" lang="en-US" sz="2800" b="1" i="0" u="none" strike="noStrike" cap="none" normalizeH="0" baseline="0" dirty="0" smtClean="0">
                          <a:ln>
                            <a:noFill/>
                          </a:ln>
                          <a:solidFill>
                            <a:schemeClr val="tx1"/>
                          </a:solidFill>
                          <a:effectLst/>
                          <a:latin typeface="Calibri" pitchFamily="34" charset="0"/>
                        </a:rPr>
                        <a:t>      caused by factors which are external to the economy.</a:t>
                      </a:r>
                    </a:p>
                    <a:p>
                      <a:pPr marL="514350" marR="0" lvl="0" indent="-514350" algn="just" defTabSz="914400" rtl="0" eaLnBrk="1" fontAlgn="base" latinLnBrk="0" hangingPunct="1">
                        <a:lnSpc>
                          <a:spcPct val="100000"/>
                        </a:lnSpc>
                        <a:spcBef>
                          <a:spcPct val="20000"/>
                        </a:spcBef>
                        <a:spcAft>
                          <a:spcPct val="0"/>
                        </a:spcAft>
                        <a:buClr>
                          <a:schemeClr val="hlink"/>
                        </a:buClr>
                        <a:buSzPct val="65000"/>
                        <a:buFont typeface="+mj-lt"/>
                        <a:buNone/>
                        <a:tabLst/>
                      </a:pPr>
                      <a:r>
                        <a:rPr kumimoji="0" lang="en-US" sz="2800" b="1" i="0" u="none" strike="noStrike" cap="none" normalizeH="0" baseline="0" dirty="0" smtClean="0">
                          <a:ln>
                            <a:noFill/>
                          </a:ln>
                          <a:solidFill>
                            <a:srgbClr val="0000FF"/>
                          </a:solidFill>
                          <a:effectLst/>
                          <a:latin typeface="Calibri" pitchFamily="34" charset="0"/>
                        </a:rPr>
                        <a:t>2. Technical Uncertainty: </a:t>
                      </a:r>
                    </a:p>
                    <a:p>
                      <a:pPr marL="514350" marR="0" lvl="0" indent="-514350" algn="just" defTabSz="914400" rtl="0" eaLnBrk="1" fontAlgn="base" latinLnBrk="0" hangingPunct="1">
                        <a:lnSpc>
                          <a:spcPct val="100000"/>
                        </a:lnSpc>
                        <a:spcBef>
                          <a:spcPct val="20000"/>
                        </a:spcBef>
                        <a:spcAft>
                          <a:spcPct val="0"/>
                        </a:spcAft>
                        <a:buClr>
                          <a:schemeClr val="hlink"/>
                        </a:buClr>
                        <a:buSzPct val="65000"/>
                        <a:buFont typeface="+mj-lt"/>
                        <a:buNone/>
                        <a:tabLst/>
                      </a:pPr>
                      <a:r>
                        <a:rPr kumimoji="0" lang="en-US" sz="2800" b="1" i="0" u="none" strike="noStrike" cap="none" normalizeH="0" baseline="0" dirty="0" smtClean="0">
                          <a:ln>
                            <a:noFill/>
                          </a:ln>
                          <a:solidFill>
                            <a:schemeClr val="tx1"/>
                          </a:solidFill>
                          <a:effectLst/>
                          <a:latin typeface="Calibri" pitchFamily="34" charset="0"/>
                        </a:rPr>
                        <a:t>      caused by technical factors like size of production or change in technology</a:t>
                      </a:r>
                    </a:p>
                    <a:p>
                      <a:pPr marL="514350" marR="0" lvl="0" indent="-514350" algn="just" defTabSz="914400" rtl="0" eaLnBrk="1" fontAlgn="base" latinLnBrk="0" hangingPunct="1">
                        <a:lnSpc>
                          <a:spcPct val="100000"/>
                        </a:lnSpc>
                        <a:spcBef>
                          <a:spcPct val="20000"/>
                        </a:spcBef>
                        <a:spcAft>
                          <a:spcPct val="0"/>
                        </a:spcAft>
                        <a:buClr>
                          <a:schemeClr val="hlink"/>
                        </a:buClr>
                        <a:buSzPct val="65000"/>
                        <a:buFont typeface="+mj-lt"/>
                        <a:buNone/>
                        <a:tabLst/>
                      </a:pPr>
                      <a:r>
                        <a:rPr kumimoji="0" lang="en-US" sz="2800" b="1" i="0" u="none" strike="noStrike" cap="none" normalizeH="0" baseline="0" dirty="0" smtClean="0">
                          <a:ln>
                            <a:noFill/>
                          </a:ln>
                          <a:solidFill>
                            <a:srgbClr val="0000FF"/>
                          </a:solidFill>
                          <a:effectLst/>
                          <a:latin typeface="Calibri" pitchFamily="34" charset="0"/>
                        </a:rPr>
                        <a:t>3. Competitive Uncertainty:  </a:t>
                      </a:r>
                      <a:r>
                        <a:rPr kumimoji="0" lang="en-US" sz="2800" b="1" i="0" u="none" strike="noStrike" cap="none" normalizeH="0" baseline="0" dirty="0" smtClean="0">
                          <a:ln>
                            <a:noFill/>
                          </a:ln>
                          <a:solidFill>
                            <a:schemeClr val="tx1"/>
                          </a:solidFill>
                          <a:effectLst/>
                          <a:latin typeface="Calibri" pitchFamily="34" charset="0"/>
                        </a:rPr>
                        <a:t>due to action of competitors</a:t>
                      </a:r>
                    </a:p>
                    <a:p>
                      <a:pPr marL="514350" marR="0" lvl="0" indent="-514350" algn="l" defTabSz="914400" rtl="0" eaLnBrk="1" fontAlgn="base" latinLnBrk="0" hangingPunct="1">
                        <a:lnSpc>
                          <a:spcPct val="100000"/>
                        </a:lnSpc>
                        <a:spcBef>
                          <a:spcPct val="20000"/>
                        </a:spcBef>
                        <a:spcAft>
                          <a:spcPct val="0"/>
                        </a:spcAft>
                        <a:buClr>
                          <a:schemeClr val="hlink"/>
                        </a:buClr>
                        <a:buSzPct val="65000"/>
                        <a:buFont typeface="+mj-lt"/>
                        <a:buNone/>
                        <a:tabLst/>
                      </a:pPr>
                      <a:r>
                        <a:rPr kumimoji="0" lang="en-US" sz="2800" b="1" i="0" u="none" strike="noStrike" cap="none" normalizeH="0" baseline="0" dirty="0" smtClean="0">
                          <a:ln>
                            <a:noFill/>
                          </a:ln>
                          <a:solidFill>
                            <a:srgbClr val="0000FF"/>
                          </a:solidFill>
                          <a:effectLst/>
                          <a:latin typeface="Calibri" pitchFamily="34" charset="0"/>
                        </a:rPr>
                        <a:t>4. Technological Uncertainty: </a:t>
                      </a:r>
                    </a:p>
                    <a:p>
                      <a:pPr marL="514350" marR="0" lvl="0" indent="-514350" algn="l" defTabSz="914400" rtl="0" eaLnBrk="1" fontAlgn="base" latinLnBrk="0" hangingPunct="1">
                        <a:lnSpc>
                          <a:spcPct val="100000"/>
                        </a:lnSpc>
                        <a:spcBef>
                          <a:spcPct val="20000"/>
                        </a:spcBef>
                        <a:spcAft>
                          <a:spcPct val="0"/>
                        </a:spcAft>
                        <a:buClr>
                          <a:schemeClr val="hlink"/>
                        </a:buClr>
                        <a:buSzPct val="65000"/>
                        <a:buFont typeface="+mj-lt"/>
                        <a:buNone/>
                        <a:tabLst/>
                      </a:pPr>
                      <a:r>
                        <a:rPr kumimoji="0" lang="en-US" sz="2800" b="1" i="0" u="none" strike="noStrike" cap="none" normalizeH="0" baseline="0" dirty="0" smtClean="0">
                          <a:ln>
                            <a:noFill/>
                          </a:ln>
                          <a:solidFill>
                            <a:schemeClr val="tx1"/>
                          </a:solidFill>
                          <a:effectLst/>
                          <a:latin typeface="Calibri" pitchFamily="34" charset="0"/>
                        </a:rPr>
                        <a:t>      non availability of technology</a:t>
                      </a:r>
                    </a:p>
                    <a:p>
                      <a:pPr marL="514350" marR="0" lvl="0" indent="-514350" algn="l" defTabSz="914400" rtl="0" eaLnBrk="1" fontAlgn="base" latinLnBrk="0" hangingPunct="1">
                        <a:lnSpc>
                          <a:spcPct val="100000"/>
                        </a:lnSpc>
                        <a:spcBef>
                          <a:spcPct val="20000"/>
                        </a:spcBef>
                        <a:spcAft>
                          <a:spcPct val="0"/>
                        </a:spcAft>
                        <a:buClr>
                          <a:schemeClr val="hlink"/>
                        </a:buClr>
                        <a:buSzPct val="65000"/>
                        <a:buFont typeface="+mj-lt"/>
                        <a:buNone/>
                        <a:tabLst/>
                      </a:pPr>
                      <a:r>
                        <a:rPr kumimoji="0" lang="en-US" sz="2800" b="1" i="0" u="none" strike="noStrike" cap="none" normalizeH="0" baseline="0" dirty="0" smtClean="0">
                          <a:ln>
                            <a:noFill/>
                          </a:ln>
                          <a:solidFill>
                            <a:srgbClr val="0000FF"/>
                          </a:solidFill>
                          <a:effectLst/>
                          <a:latin typeface="Calibri" pitchFamily="34" charset="0"/>
                        </a:rPr>
                        <a:t>5. Political Uncertainty: </a:t>
                      </a:r>
                      <a:r>
                        <a:rPr kumimoji="0" lang="en-US" sz="2800" b="1" i="0" u="none" strike="noStrike" cap="none" normalizeH="0" baseline="0" dirty="0" smtClean="0">
                          <a:ln>
                            <a:noFill/>
                          </a:ln>
                          <a:solidFill>
                            <a:schemeClr val="tx1"/>
                          </a:solidFill>
                          <a:effectLst/>
                          <a:latin typeface="Calibri" pitchFamily="34" charset="0"/>
                        </a:rPr>
                        <a:t>Due to Unstable political system</a:t>
                      </a:r>
                    </a:p>
                  </a:txBody>
                  <a:tcPr marT="45716" marB="45716" horzOverflow="overflow">
                    <a:lnL cap="flat">
                      <a:noFill/>
                    </a:lnL>
                    <a:lnR cap="flat">
                      <a:noFill/>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bg2">
                        <a:lumMod val="20000"/>
                        <a:lumOff val="80000"/>
                      </a:schemeClr>
                    </a:solidFill>
                  </a:tcPr>
                </a:tc>
              </a:tr>
            </a:tbl>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685800"/>
          </a:xfrm>
          <a:solidFill>
            <a:srgbClr val="008000"/>
          </a:solidFill>
        </p:spPr>
        <p:txBody>
          <a:bodyPr>
            <a:normAutofit/>
          </a:bodyPr>
          <a:lstStyle/>
          <a:p>
            <a:r>
              <a:rPr lang="en-US" sz="3600" b="1" dirty="0" smtClean="0">
                <a:solidFill>
                  <a:schemeClr val="bg1"/>
                </a:solidFill>
                <a:latin typeface="+mn-lt"/>
              </a:rPr>
              <a:t>4. Who does risk management? </a:t>
            </a:r>
            <a:endParaRPr lang="en-US" sz="3600" b="1" dirty="0">
              <a:solidFill>
                <a:schemeClr val="bg1"/>
              </a:solidFill>
              <a:latin typeface="+mn-lt"/>
            </a:endParaRPr>
          </a:p>
        </p:txBody>
      </p:sp>
      <p:sp>
        <p:nvSpPr>
          <p:cNvPr id="3" name="Content Placeholder 2"/>
          <p:cNvSpPr>
            <a:spLocks noGrp="1"/>
          </p:cNvSpPr>
          <p:nvPr>
            <p:ph idx="1"/>
          </p:nvPr>
        </p:nvSpPr>
        <p:spPr>
          <a:xfrm>
            <a:off x="381000" y="1066800"/>
            <a:ext cx="8382000" cy="5257800"/>
          </a:xfrm>
        </p:spPr>
        <p:style>
          <a:lnRef idx="2">
            <a:schemeClr val="dk1"/>
          </a:lnRef>
          <a:fillRef idx="1">
            <a:schemeClr val="lt1"/>
          </a:fillRef>
          <a:effectRef idx="0">
            <a:schemeClr val="dk1"/>
          </a:effectRef>
          <a:fontRef idx="minor">
            <a:schemeClr val="dk1"/>
          </a:fontRef>
        </p:style>
        <p:txBody>
          <a:bodyPr>
            <a:normAutofit fontScale="85000" lnSpcReduction="20000"/>
          </a:bodyPr>
          <a:lstStyle/>
          <a:p>
            <a:pPr algn="just"/>
            <a:r>
              <a:rPr lang="en-US" dirty="0"/>
              <a:t>The trustees (</a:t>
            </a:r>
            <a:r>
              <a:rPr lang="en-US" dirty="0" err="1" smtClean="0"/>
              <a:t>ie</a:t>
            </a:r>
            <a:r>
              <a:rPr lang="en-US" dirty="0" smtClean="0"/>
              <a:t>. </a:t>
            </a:r>
            <a:r>
              <a:rPr lang="en-US" dirty="0"/>
              <a:t>Board members) are responsible for ensuring that a risk assessment takes place regularly. </a:t>
            </a:r>
            <a:endParaRPr lang="en-US" dirty="0" smtClean="0"/>
          </a:p>
          <a:p>
            <a:pPr algn="just"/>
            <a:endParaRPr lang="en-US" dirty="0"/>
          </a:p>
          <a:p>
            <a:pPr algn="just"/>
            <a:r>
              <a:rPr lang="en-US" dirty="0" smtClean="0"/>
              <a:t>It </a:t>
            </a:r>
            <a:r>
              <a:rPr lang="en-US" dirty="0"/>
              <a:t>is often best done by a group of people including board members and management, say once a year.  This will ensure ownership of the results and a greater awareness in the team of the potential threats.</a:t>
            </a:r>
          </a:p>
          <a:p>
            <a:pPr algn="just"/>
            <a:endParaRPr lang="en-US" dirty="0" smtClean="0"/>
          </a:p>
          <a:p>
            <a:pPr algn="just"/>
            <a:r>
              <a:rPr lang="en-US" dirty="0" smtClean="0"/>
              <a:t>External auditors </a:t>
            </a:r>
            <a:r>
              <a:rPr lang="en-US" dirty="0"/>
              <a:t>may also be able to help or advise.</a:t>
            </a:r>
          </a:p>
          <a:p>
            <a:pPr algn="just"/>
            <a:endParaRPr lang="en-US" dirty="0"/>
          </a:p>
        </p:txBody>
      </p:sp>
    </p:spTree>
    <p:extLst>
      <p:ext uri="{BB962C8B-B14F-4D97-AF65-F5344CB8AC3E}">
        <p14:creationId xmlns="" xmlns:p14="http://schemas.microsoft.com/office/powerpoint/2010/main" val="1121105582"/>
      </p:ext>
    </p:extLst>
  </p:cSld>
  <p:clrMapOvr>
    <a:masterClrMapping/>
  </p:clrMapOvr>
  <p:transition spd="slow">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685800"/>
          </a:xfrm>
          <a:solidFill>
            <a:srgbClr val="008000"/>
          </a:solidFill>
        </p:spPr>
        <p:txBody>
          <a:bodyPr>
            <a:normAutofit/>
          </a:bodyPr>
          <a:lstStyle/>
          <a:p>
            <a:r>
              <a:rPr lang="en-US" sz="3600" b="1" dirty="0" smtClean="0">
                <a:solidFill>
                  <a:schemeClr val="bg1"/>
                </a:solidFill>
                <a:latin typeface="+mn-lt"/>
              </a:rPr>
              <a:t>5. How does is Benefits?</a:t>
            </a:r>
            <a:endParaRPr lang="en-US" sz="3600" b="1" dirty="0">
              <a:solidFill>
                <a:schemeClr val="bg1"/>
              </a:solidFill>
              <a:latin typeface="+mn-lt"/>
            </a:endParaRPr>
          </a:p>
        </p:txBody>
      </p:sp>
      <p:sp>
        <p:nvSpPr>
          <p:cNvPr id="3" name="Content Placeholder 2"/>
          <p:cNvSpPr>
            <a:spLocks noGrp="1"/>
          </p:cNvSpPr>
          <p:nvPr>
            <p:ph idx="1"/>
          </p:nvPr>
        </p:nvSpPr>
        <p:spPr>
          <a:xfrm>
            <a:off x="304800" y="990600"/>
            <a:ext cx="8534400" cy="5562600"/>
          </a:xfrm>
        </p:spPr>
        <p:style>
          <a:lnRef idx="2">
            <a:schemeClr val="dk1"/>
          </a:lnRef>
          <a:fillRef idx="1">
            <a:schemeClr val="lt1"/>
          </a:fillRef>
          <a:effectRef idx="0">
            <a:schemeClr val="dk1"/>
          </a:effectRef>
          <a:fontRef idx="minor">
            <a:schemeClr val="dk1"/>
          </a:fontRef>
        </p:style>
        <p:txBody>
          <a:bodyPr>
            <a:normAutofit fontScale="32500" lnSpcReduction="20000"/>
          </a:bodyPr>
          <a:lstStyle/>
          <a:p>
            <a:pPr algn="just"/>
            <a:r>
              <a:rPr lang="en-US" sz="6200" b="1" dirty="0" smtClean="0">
                <a:latin typeface="Calibri" pitchFamily="34" charset="0"/>
              </a:rPr>
              <a:t>Effective </a:t>
            </a:r>
            <a:r>
              <a:rPr lang="en-US" sz="6200" b="1" dirty="0">
                <a:latin typeface="Calibri" pitchFamily="34" charset="0"/>
              </a:rPr>
              <a:t>risk management </a:t>
            </a:r>
            <a:r>
              <a:rPr lang="en-US" sz="6200" dirty="0">
                <a:latin typeface="Calibri" pitchFamily="34" charset="0"/>
              </a:rPr>
              <a:t>can contribute to </a:t>
            </a:r>
            <a:r>
              <a:rPr lang="en-US" sz="6200" b="1" dirty="0">
                <a:latin typeface="Calibri" pitchFamily="34" charset="0"/>
              </a:rPr>
              <a:t>strategic and business planning and the general running (operational activities</a:t>
            </a:r>
            <a:r>
              <a:rPr lang="en-US" sz="6200" dirty="0">
                <a:latin typeface="Calibri" pitchFamily="34" charset="0"/>
              </a:rPr>
              <a:t>) of an </a:t>
            </a:r>
            <a:r>
              <a:rPr lang="en-US" sz="6200" dirty="0" smtClean="0">
                <a:latin typeface="Calibri" pitchFamily="34" charset="0"/>
              </a:rPr>
              <a:t>organization. </a:t>
            </a:r>
          </a:p>
          <a:p>
            <a:pPr algn="just"/>
            <a:endParaRPr lang="en-US" sz="6200" dirty="0" smtClean="0">
              <a:latin typeface="Calibri" pitchFamily="34" charset="0"/>
            </a:endParaRPr>
          </a:p>
          <a:p>
            <a:pPr algn="just"/>
            <a:r>
              <a:rPr lang="en-US" sz="6200" dirty="0" smtClean="0">
                <a:latin typeface="Calibri" pitchFamily="34" charset="0"/>
              </a:rPr>
              <a:t>It </a:t>
            </a:r>
            <a:r>
              <a:rPr lang="en-US" sz="6200" dirty="0">
                <a:latin typeface="Calibri" pitchFamily="34" charset="0"/>
              </a:rPr>
              <a:t>creates </a:t>
            </a:r>
            <a:r>
              <a:rPr lang="en-US" sz="6200" b="1" dirty="0">
                <a:latin typeface="Calibri" pitchFamily="34" charset="0"/>
              </a:rPr>
              <a:t>confidence</a:t>
            </a:r>
            <a:r>
              <a:rPr lang="en-US" sz="6200" dirty="0">
                <a:latin typeface="Calibri" pitchFamily="34" charset="0"/>
              </a:rPr>
              <a:t> that your </a:t>
            </a:r>
            <a:r>
              <a:rPr lang="en-US" sz="6200" dirty="0" smtClean="0">
                <a:latin typeface="Calibri" pitchFamily="34" charset="0"/>
              </a:rPr>
              <a:t>organization </a:t>
            </a:r>
            <a:r>
              <a:rPr lang="en-US" sz="6200" dirty="0">
                <a:latin typeface="Calibri" pitchFamily="34" charset="0"/>
              </a:rPr>
              <a:t>can deliver the desired outcomes, </a:t>
            </a:r>
            <a:r>
              <a:rPr lang="en-US" sz="6200" b="1" dirty="0">
                <a:latin typeface="Calibri" pitchFamily="34" charset="0"/>
              </a:rPr>
              <a:t>manage threats </a:t>
            </a:r>
            <a:r>
              <a:rPr lang="en-US" sz="6200" dirty="0">
                <a:latin typeface="Calibri" pitchFamily="34" charset="0"/>
              </a:rPr>
              <a:t>to an acceptable degree, and make informed decisions about </a:t>
            </a:r>
            <a:r>
              <a:rPr lang="en-US" sz="6200" b="1" dirty="0">
                <a:latin typeface="Calibri" pitchFamily="34" charset="0"/>
              </a:rPr>
              <a:t>opportunities</a:t>
            </a:r>
            <a:r>
              <a:rPr lang="en-US" sz="6200" dirty="0">
                <a:latin typeface="Calibri" pitchFamily="34" charset="0"/>
              </a:rPr>
              <a:t>. </a:t>
            </a:r>
            <a:endParaRPr lang="en-US" sz="6200" dirty="0" smtClean="0">
              <a:latin typeface="Calibri" pitchFamily="34" charset="0"/>
            </a:endParaRPr>
          </a:p>
          <a:p>
            <a:pPr algn="just"/>
            <a:r>
              <a:rPr lang="en-US" sz="6200" b="1" dirty="0">
                <a:latin typeface="Calibri" pitchFamily="34" charset="0"/>
              </a:rPr>
              <a:t>improves the quality of decision-making (appropriate, fast, accurate, and effective) </a:t>
            </a:r>
            <a:endParaRPr lang="en-US" sz="6200" b="1" dirty="0" smtClean="0">
              <a:latin typeface="Calibri" pitchFamily="34" charset="0"/>
            </a:endParaRPr>
          </a:p>
          <a:p>
            <a:pPr algn="just"/>
            <a:endParaRPr lang="en-US" sz="6200" dirty="0" smtClean="0">
              <a:latin typeface="Calibri" pitchFamily="34" charset="0"/>
            </a:endParaRPr>
          </a:p>
          <a:p>
            <a:pPr algn="just"/>
            <a:r>
              <a:rPr lang="en-US" sz="6200" dirty="0" smtClean="0">
                <a:latin typeface="Calibri" pitchFamily="34" charset="0"/>
              </a:rPr>
              <a:t>improves </a:t>
            </a:r>
            <a:r>
              <a:rPr lang="en-US" sz="6200" dirty="0">
                <a:latin typeface="Calibri" pitchFamily="34" charset="0"/>
              </a:rPr>
              <a:t>stakeholder </a:t>
            </a:r>
            <a:r>
              <a:rPr lang="en-US" sz="6200" b="1" dirty="0">
                <a:latin typeface="Calibri" pitchFamily="34" charset="0"/>
              </a:rPr>
              <a:t>relationships</a:t>
            </a:r>
            <a:r>
              <a:rPr lang="en-US" sz="6200" dirty="0">
                <a:latin typeface="Calibri" pitchFamily="34" charset="0"/>
              </a:rPr>
              <a:t> and stakeholders’ confidence in the </a:t>
            </a:r>
            <a:r>
              <a:rPr lang="en-US" sz="6200" dirty="0" smtClean="0">
                <a:latin typeface="Calibri" pitchFamily="34" charset="0"/>
              </a:rPr>
              <a:t>organization </a:t>
            </a:r>
            <a:r>
              <a:rPr lang="en-US" sz="6200" dirty="0">
                <a:latin typeface="Calibri" pitchFamily="34" charset="0"/>
              </a:rPr>
              <a:t>through enhanced </a:t>
            </a:r>
            <a:r>
              <a:rPr lang="en-US" sz="6200" b="1" dirty="0">
                <a:latin typeface="Calibri" pitchFamily="34" charset="0"/>
              </a:rPr>
              <a:t>accountability and reporting processes</a:t>
            </a:r>
            <a:r>
              <a:rPr lang="en-US" sz="6200" dirty="0">
                <a:latin typeface="Calibri" pitchFamily="34" charset="0"/>
              </a:rPr>
              <a:t>. </a:t>
            </a:r>
            <a:endParaRPr lang="en-US" sz="6200" dirty="0" smtClean="0">
              <a:latin typeface="Calibri" pitchFamily="34" charset="0"/>
            </a:endParaRPr>
          </a:p>
          <a:p>
            <a:pPr algn="just"/>
            <a:r>
              <a:rPr lang="en-US" sz="6200" dirty="0" smtClean="0">
                <a:latin typeface="Calibri" pitchFamily="34" charset="0"/>
              </a:rPr>
              <a:t>contributes </a:t>
            </a:r>
            <a:r>
              <a:rPr lang="en-US" sz="6200" dirty="0">
                <a:latin typeface="Calibri" pitchFamily="34" charset="0"/>
              </a:rPr>
              <a:t>to the development of a </a:t>
            </a:r>
            <a:r>
              <a:rPr lang="en-US" sz="6200" b="1" dirty="0">
                <a:latin typeface="Calibri" pitchFamily="34" charset="0"/>
              </a:rPr>
              <a:t>positive </a:t>
            </a:r>
            <a:r>
              <a:rPr lang="en-US" sz="6200" b="1" dirty="0" smtClean="0">
                <a:latin typeface="Calibri" pitchFamily="34" charset="0"/>
              </a:rPr>
              <a:t>organizational </a:t>
            </a:r>
            <a:r>
              <a:rPr lang="en-US" sz="6200" b="1" dirty="0">
                <a:latin typeface="Calibri" pitchFamily="34" charset="0"/>
              </a:rPr>
              <a:t>culture </a:t>
            </a:r>
            <a:r>
              <a:rPr lang="en-US" sz="6200" dirty="0">
                <a:latin typeface="Calibri" pitchFamily="34" charset="0"/>
              </a:rPr>
              <a:t>of </a:t>
            </a:r>
            <a:r>
              <a:rPr lang="en-US" sz="6200" b="1" dirty="0">
                <a:latin typeface="Calibri" pitchFamily="34" charset="0"/>
              </a:rPr>
              <a:t>improved governance</a:t>
            </a:r>
            <a:r>
              <a:rPr lang="en-US" sz="6200" dirty="0">
                <a:latin typeface="Calibri" pitchFamily="34" charset="0"/>
              </a:rPr>
              <a:t>, as well as helps establish </a:t>
            </a:r>
            <a:r>
              <a:rPr lang="en-US" sz="6200" b="1" dirty="0">
                <a:latin typeface="Calibri" pitchFamily="34" charset="0"/>
              </a:rPr>
              <a:t>clear purpose, roles and accountabilities </a:t>
            </a:r>
            <a:r>
              <a:rPr lang="en-US" sz="6200" dirty="0">
                <a:latin typeface="Calibri" pitchFamily="34" charset="0"/>
              </a:rPr>
              <a:t>for all staff </a:t>
            </a:r>
            <a:endParaRPr lang="en-US" sz="6200" dirty="0" smtClean="0">
              <a:latin typeface="Calibri" pitchFamily="34" charset="0"/>
            </a:endParaRPr>
          </a:p>
          <a:p>
            <a:pPr algn="just"/>
            <a:r>
              <a:rPr lang="en-US" sz="6200" b="1" dirty="0" smtClean="0">
                <a:latin typeface="Calibri" pitchFamily="34" charset="0"/>
              </a:rPr>
              <a:t>Optimizes </a:t>
            </a:r>
            <a:r>
              <a:rPr lang="en-US" sz="6200" b="1" dirty="0">
                <a:latin typeface="Calibri" pitchFamily="34" charset="0"/>
              </a:rPr>
              <a:t>performance through efficiencies in service delivery, major change and quality assurance </a:t>
            </a:r>
            <a:r>
              <a:rPr lang="en-US" sz="6200" b="1" dirty="0" smtClean="0">
                <a:latin typeface="Calibri" pitchFamily="34" charset="0"/>
              </a:rPr>
              <a:t>initiatives.</a:t>
            </a:r>
            <a:endParaRPr lang="en-US" sz="6200" b="1" dirty="0">
              <a:latin typeface="Calibri" pitchFamily="34" charset="0"/>
            </a:endParaRPr>
          </a:p>
          <a:p>
            <a:pPr marL="0" indent="0" algn="just">
              <a:buNone/>
            </a:pPr>
            <a:endParaRPr lang="en-US" dirty="0" smtClean="0"/>
          </a:p>
          <a:p>
            <a:pPr algn="just"/>
            <a:endParaRPr lang="en-US" dirty="0" smtClean="0"/>
          </a:p>
          <a:p>
            <a:pPr marL="0" indent="0" algn="just">
              <a:buNone/>
            </a:pPr>
            <a:endParaRPr lang="en-US" dirty="0"/>
          </a:p>
        </p:txBody>
      </p:sp>
    </p:spTree>
    <p:extLst>
      <p:ext uri="{BB962C8B-B14F-4D97-AF65-F5344CB8AC3E}">
        <p14:creationId xmlns="" xmlns:p14="http://schemas.microsoft.com/office/powerpoint/2010/main" val="3297568944"/>
      </p:ext>
    </p:extLst>
  </p:cSld>
  <p:clrMapOvr>
    <a:masterClrMapping/>
  </p:clrMapOvr>
  <p:transition spd="slow">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762000"/>
          </a:xfrm>
          <a:solidFill>
            <a:srgbClr val="008000"/>
          </a:solidFill>
        </p:spPr>
        <p:style>
          <a:lnRef idx="2">
            <a:schemeClr val="accent1"/>
          </a:lnRef>
          <a:fillRef idx="1">
            <a:schemeClr val="lt1"/>
          </a:fillRef>
          <a:effectRef idx="0">
            <a:schemeClr val="accent1"/>
          </a:effectRef>
          <a:fontRef idx="minor">
            <a:schemeClr val="dk1"/>
          </a:fontRef>
        </p:style>
        <p:txBody>
          <a:bodyPr>
            <a:normAutofit/>
          </a:bodyPr>
          <a:lstStyle/>
          <a:p>
            <a:r>
              <a:rPr lang="en-US" sz="2800" b="1" dirty="0" smtClean="0">
                <a:solidFill>
                  <a:schemeClr val="bg1"/>
                </a:solidFill>
              </a:rPr>
              <a:t>6. How does we manage the financial risk?</a:t>
            </a:r>
            <a:endParaRPr lang="en-US" sz="2800" b="1" dirty="0">
              <a:solidFill>
                <a:schemeClr val="bg1"/>
              </a:solidFill>
            </a:endParaRPr>
          </a:p>
        </p:txBody>
      </p:sp>
      <p:sp>
        <p:nvSpPr>
          <p:cNvPr id="3" name="Content Placeholder 2"/>
          <p:cNvSpPr>
            <a:spLocks noGrp="1"/>
          </p:cNvSpPr>
          <p:nvPr>
            <p:ph idx="1"/>
          </p:nvPr>
        </p:nvSpPr>
        <p:spPr>
          <a:xfrm>
            <a:off x="457200" y="1143000"/>
            <a:ext cx="8305800" cy="5181600"/>
          </a:xfrm>
        </p:spPr>
        <p:style>
          <a:lnRef idx="2">
            <a:schemeClr val="dk1"/>
          </a:lnRef>
          <a:fillRef idx="1">
            <a:schemeClr val="lt1"/>
          </a:fillRef>
          <a:effectRef idx="0">
            <a:schemeClr val="dk1"/>
          </a:effectRef>
          <a:fontRef idx="minor">
            <a:schemeClr val="dk1"/>
          </a:fontRef>
        </p:style>
        <p:txBody>
          <a:bodyPr>
            <a:normAutofit fontScale="92500" lnSpcReduction="10000"/>
          </a:bodyPr>
          <a:lstStyle/>
          <a:p>
            <a:pPr marL="0" indent="0">
              <a:buNone/>
            </a:pPr>
            <a:r>
              <a:rPr lang="en-US" dirty="0" smtClean="0"/>
              <a:t>Financial risk assessment can be look :</a:t>
            </a:r>
          </a:p>
          <a:p>
            <a:pPr marL="0" indent="0">
              <a:buNone/>
            </a:pPr>
            <a:endParaRPr lang="en-US" dirty="0" smtClean="0"/>
          </a:p>
          <a:p>
            <a:pPr marL="971550" lvl="1" indent="-514350" fontAlgn="ctr">
              <a:buFont typeface="+mj-lt"/>
              <a:buAutoNum type="arabicPeriod"/>
            </a:pPr>
            <a:r>
              <a:rPr lang="en-GB" sz="3200" b="1" dirty="0" smtClean="0"/>
              <a:t>Planning </a:t>
            </a:r>
            <a:r>
              <a:rPr lang="en-GB" sz="3200" b="1" dirty="0"/>
              <a:t>&amp; budgeting </a:t>
            </a:r>
            <a:endParaRPr lang="en-US" sz="3200" b="1" dirty="0"/>
          </a:p>
          <a:p>
            <a:pPr marL="971550" lvl="1" indent="-514350" fontAlgn="ctr">
              <a:buFont typeface="+mj-lt"/>
              <a:buAutoNum type="arabicPeriod"/>
            </a:pPr>
            <a:r>
              <a:rPr lang="en-GB" sz="3200" b="1" dirty="0" smtClean="0"/>
              <a:t>Basic </a:t>
            </a:r>
            <a:r>
              <a:rPr lang="en-GB" sz="3200" b="1" dirty="0"/>
              <a:t>Accounting systems</a:t>
            </a:r>
            <a:endParaRPr lang="en-US" sz="3200" b="1" dirty="0"/>
          </a:p>
          <a:p>
            <a:pPr marL="971550" lvl="1" indent="-514350" fontAlgn="ctr">
              <a:buFont typeface="+mj-lt"/>
              <a:buAutoNum type="arabicPeriod"/>
            </a:pPr>
            <a:r>
              <a:rPr lang="en-GB" sz="3200" b="1" dirty="0" smtClean="0"/>
              <a:t>Financial </a:t>
            </a:r>
            <a:r>
              <a:rPr lang="en-GB" sz="3200" b="1" dirty="0"/>
              <a:t>reporting</a:t>
            </a:r>
            <a:endParaRPr lang="en-US" sz="3200" b="1" dirty="0"/>
          </a:p>
          <a:p>
            <a:pPr marL="971550" lvl="1" indent="-514350" fontAlgn="ctr">
              <a:buFont typeface="+mj-lt"/>
              <a:buAutoNum type="arabicPeriod"/>
            </a:pPr>
            <a:r>
              <a:rPr lang="en-GB" sz="3200" b="1" dirty="0" smtClean="0"/>
              <a:t>Internal </a:t>
            </a:r>
            <a:r>
              <a:rPr lang="en-GB" sz="3200" b="1" dirty="0"/>
              <a:t>controls</a:t>
            </a:r>
            <a:endParaRPr lang="en-US" sz="3200" b="1" dirty="0"/>
          </a:p>
          <a:p>
            <a:pPr marL="971550" lvl="1" indent="-514350" fontAlgn="ctr">
              <a:buFont typeface="+mj-lt"/>
              <a:buAutoNum type="arabicPeriod"/>
            </a:pPr>
            <a:r>
              <a:rPr lang="en-GB" sz="3200" b="1" dirty="0" smtClean="0"/>
              <a:t>Grant </a:t>
            </a:r>
            <a:r>
              <a:rPr lang="en-GB" sz="3200" b="1" dirty="0"/>
              <a:t>management</a:t>
            </a:r>
            <a:endParaRPr lang="en-US" sz="3200" b="1" dirty="0"/>
          </a:p>
          <a:p>
            <a:pPr marL="971550" lvl="1" indent="-514350" fontAlgn="ctr">
              <a:buFont typeface="+mj-lt"/>
              <a:buAutoNum type="arabicPeriod"/>
            </a:pPr>
            <a:r>
              <a:rPr lang="en-GB" sz="3200" b="1" dirty="0" smtClean="0"/>
              <a:t>Staffing</a:t>
            </a:r>
          </a:p>
          <a:p>
            <a:pPr marL="971550" lvl="1" indent="-514350" fontAlgn="ctr">
              <a:buFont typeface="+mj-lt"/>
              <a:buAutoNum type="arabicPeriod"/>
            </a:pPr>
            <a:r>
              <a:rPr lang="en-GB" sz="3200" b="1" dirty="0" smtClean="0"/>
              <a:t>Others</a:t>
            </a:r>
            <a:endParaRPr lang="en-US" sz="3200" b="1" dirty="0"/>
          </a:p>
          <a:p>
            <a:endParaRPr lang="en-US" dirty="0"/>
          </a:p>
          <a:p>
            <a:endParaRPr lang="en-US" dirty="0"/>
          </a:p>
        </p:txBody>
      </p:sp>
    </p:spTree>
    <p:extLst>
      <p:ext uri="{BB962C8B-B14F-4D97-AF65-F5344CB8AC3E}">
        <p14:creationId xmlns="" xmlns:p14="http://schemas.microsoft.com/office/powerpoint/2010/main" val="325392894"/>
      </p:ext>
    </p:extLst>
  </p:cSld>
  <p:clrMapOvr>
    <a:masterClrMapping/>
  </p:clrMapOvr>
  <p:transition spd="slow">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685800"/>
          </a:xfrm>
          <a:solidFill>
            <a:srgbClr val="008000"/>
          </a:solidFill>
        </p:spPr>
        <p:txBody>
          <a:bodyPr>
            <a:normAutofit/>
          </a:bodyPr>
          <a:lstStyle/>
          <a:p>
            <a:r>
              <a:rPr lang="en-US" sz="3600" b="1" dirty="0" smtClean="0">
                <a:solidFill>
                  <a:schemeClr val="bg1"/>
                </a:solidFill>
                <a:latin typeface="+mn-lt"/>
              </a:rPr>
              <a:t>7. The risk management process</a:t>
            </a:r>
            <a:endParaRPr lang="en-US" sz="3600" b="1" dirty="0">
              <a:solidFill>
                <a:schemeClr val="bg1"/>
              </a:solidFill>
              <a:latin typeface="+mn-lt"/>
            </a:endParaRPr>
          </a:p>
        </p:txBody>
      </p:sp>
      <p:sp>
        <p:nvSpPr>
          <p:cNvPr id="3" name="Content Placeholder 2"/>
          <p:cNvSpPr>
            <a:spLocks noGrp="1"/>
          </p:cNvSpPr>
          <p:nvPr>
            <p:ph idx="1"/>
          </p:nvPr>
        </p:nvSpPr>
        <p:spPr/>
        <p:txBody>
          <a:bodyPr/>
          <a:lstStyle/>
          <a:p>
            <a:pPr marL="0" indent="0">
              <a:buNone/>
            </a:pPr>
            <a:endParaRPr lang="en-US" u="sng" dirty="0"/>
          </a:p>
          <a:p>
            <a:endParaRPr lang="en-US" dirty="0"/>
          </a:p>
        </p:txBody>
      </p:sp>
      <p:pic>
        <p:nvPicPr>
          <p:cNvPr id="3074"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752600" y="838200"/>
            <a:ext cx="5947770" cy="563914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404776768"/>
      </p:ext>
    </p:extLst>
  </p:cSld>
  <p:clrMapOvr>
    <a:masterClrMapping/>
  </p:clrMapOvr>
  <p:transition spd="slow">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685800"/>
          </a:xfrm>
          <a:solidFill>
            <a:srgbClr val="008000"/>
          </a:solidFill>
        </p:spPr>
        <p:txBody>
          <a:bodyPr>
            <a:normAutofit/>
          </a:bodyPr>
          <a:lstStyle/>
          <a:p>
            <a:r>
              <a:rPr lang="en-US" sz="3600" b="1" dirty="0" smtClean="0">
                <a:solidFill>
                  <a:schemeClr val="bg1"/>
                </a:solidFill>
                <a:latin typeface="+mn-lt"/>
              </a:rPr>
              <a:t>7.a).The risk management process</a:t>
            </a:r>
            <a:endParaRPr lang="en-US" sz="3600" b="1" dirty="0">
              <a:solidFill>
                <a:schemeClr val="bg1"/>
              </a:solidFill>
              <a:latin typeface="+mn-lt"/>
            </a:endParaRPr>
          </a:p>
        </p:txBody>
      </p:sp>
      <p:sp>
        <p:nvSpPr>
          <p:cNvPr id="3" name="Content Placeholder 2"/>
          <p:cNvSpPr>
            <a:spLocks noGrp="1"/>
          </p:cNvSpPr>
          <p:nvPr>
            <p:ph idx="1"/>
          </p:nvPr>
        </p:nvSpPr>
        <p:spPr/>
        <p:txBody>
          <a:bodyPr/>
          <a:lstStyle/>
          <a:p>
            <a:pPr marL="0" indent="0">
              <a:buNone/>
            </a:pPr>
            <a:endParaRPr lang="en-US" u="sng" dirty="0"/>
          </a:p>
          <a:p>
            <a:endParaRPr lang="en-US" dirty="0"/>
          </a:p>
        </p:txBody>
      </p:sp>
      <p:sp>
        <p:nvSpPr>
          <p:cNvPr id="5" name="Content Placeholder 2"/>
          <p:cNvSpPr txBox="1">
            <a:spLocks/>
          </p:cNvSpPr>
          <p:nvPr/>
        </p:nvSpPr>
        <p:spPr>
          <a:xfrm>
            <a:off x="381000" y="990600"/>
            <a:ext cx="8382000" cy="5334000"/>
          </a:xfrm>
          <a:prstGeom prst="rect">
            <a:avLst/>
          </a:prstGeom>
        </p:spPr>
        <p:style>
          <a:lnRef idx="2">
            <a:schemeClr val="accent2"/>
          </a:lnRef>
          <a:fillRef idx="1">
            <a:schemeClr val="lt1"/>
          </a:fillRef>
          <a:effectRef idx="0">
            <a:schemeClr val="accent2"/>
          </a:effectRef>
          <a:fontRef idx="minor">
            <a:schemeClr val="dk1"/>
          </a:fontRef>
        </p:style>
        <p:txBody>
          <a:bodyPr vert="horz" lIns="91440" tIns="45720" rIns="91440" bIns="45720" rtlCol="0">
            <a:normAutofit/>
          </a:bodyPr>
          <a:lstStyle/>
          <a:p>
            <a:pPr lvl="0">
              <a:lnSpc>
                <a:spcPct val="114000"/>
              </a:lnSpc>
              <a:spcAft>
                <a:spcPts val="600"/>
              </a:spcAft>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The 5 Steps Process _for most small </a:t>
            </a:r>
            <a:r>
              <a:rPr kumimoji="0" lang="en-US" sz="2400" b="0" i="0" u="none" strike="noStrike" kern="1200" cap="none" spc="0" normalizeH="0" baseline="0" noProof="0" dirty="0" err="1" smtClean="0">
                <a:ln>
                  <a:noFill/>
                </a:ln>
                <a:solidFill>
                  <a:schemeClr val="tx1"/>
                </a:solidFill>
                <a:effectLst/>
                <a:uLnTx/>
                <a:uFillTx/>
                <a:latin typeface="+mn-lt"/>
                <a:ea typeface="+mn-ea"/>
                <a:cs typeface="+mn-cs"/>
              </a:rPr>
              <a:t>organisations</a:t>
            </a:r>
            <a:r>
              <a:rPr kumimoji="0" lang="en-US" sz="2400" b="0" i="0" u="none" strike="noStrike" kern="1200" cap="none" spc="0" normalizeH="0" baseline="0" noProof="0" dirty="0" smtClean="0">
                <a:ln>
                  <a:noFill/>
                </a:ln>
                <a:solidFill>
                  <a:schemeClr val="tx1"/>
                </a:solidFill>
                <a:effectLst/>
                <a:uLnTx/>
                <a:uFillTx/>
                <a:latin typeface="+mn-lt"/>
                <a:ea typeface="+mn-ea"/>
                <a:cs typeface="+mn-cs"/>
              </a:rPr>
              <a:t>, keeping it simple is the key</a:t>
            </a:r>
            <a:r>
              <a:rPr kumimoji="0" lang="en-US" sz="2000" b="0" i="0" u="none" strike="noStrike" kern="1200" cap="none" spc="0" normalizeH="0" baseline="0" noProof="0" dirty="0" smtClean="0">
                <a:ln>
                  <a:noFill/>
                </a:ln>
                <a:solidFill>
                  <a:schemeClr val="tx1"/>
                </a:solidFill>
                <a:effectLst/>
                <a:uLnTx/>
                <a:uFillTx/>
                <a:latin typeface="+mn-lt"/>
                <a:ea typeface="+mn-ea"/>
                <a:cs typeface="+mn-cs"/>
              </a:rPr>
              <a:t>.</a:t>
            </a:r>
            <a:r>
              <a:rPr kumimoji="0" lang="en-US" sz="3200" b="0" i="0" u="none" strike="noStrike" kern="1200" cap="none" spc="0" normalizeH="0" baseline="0" noProof="0" dirty="0" smtClean="0">
                <a:ln>
                  <a:noFill/>
                </a:ln>
                <a:solidFill>
                  <a:schemeClr val="tx1"/>
                </a:solidFill>
                <a:effectLst/>
                <a:uLnTx/>
                <a:uFillTx/>
                <a:latin typeface="+mn-lt"/>
                <a:ea typeface="+mn-ea"/>
                <a:cs typeface="+mn-cs"/>
              </a:rPr>
              <a:t> </a:t>
            </a:r>
            <a:r>
              <a:rPr lang="en-US" sz="1400" dirty="0" smtClean="0"/>
              <a:t>(Australian Standards _EA </a:t>
            </a:r>
            <a:r>
              <a:rPr kumimoji="0" lang="en-US" sz="1400" b="0" i="0" u="none" strike="noStrike" kern="1200" cap="none" spc="0" normalizeH="0" baseline="0" noProof="0" dirty="0" smtClean="0">
                <a:ln>
                  <a:noFill/>
                </a:ln>
                <a:solidFill>
                  <a:schemeClr val="tx1"/>
                </a:solidFill>
                <a:effectLst/>
                <a:uLnTx/>
                <a:uFillTx/>
                <a:latin typeface="+mn-lt"/>
                <a:ea typeface="+mn-ea"/>
                <a:cs typeface="+mn-cs"/>
              </a:rPr>
              <a:t>Insurance)</a:t>
            </a:r>
            <a:endParaRPr kumimoji="0" lang="en-US" sz="3200" b="0" i="0" u="none" strike="noStrike" kern="1200" cap="none" spc="0" normalizeH="0" baseline="0" noProof="0" dirty="0" smtClean="0">
              <a:ln>
                <a:noFill/>
              </a:ln>
              <a:solidFill>
                <a:schemeClr val="tx1"/>
              </a:solidFill>
              <a:effectLst/>
              <a:uLnTx/>
              <a:uFillTx/>
              <a:latin typeface="+mn-lt"/>
              <a:ea typeface="+mn-ea"/>
              <a:cs typeface="+mn-cs"/>
            </a:endParaRPr>
          </a:p>
          <a:p>
            <a:pPr marL="514350" marR="0" lvl="0" indent="-514350" algn="l" defTabSz="914400" rtl="0" eaLnBrk="1" fontAlgn="auto" latinLnBrk="0" hangingPunct="1">
              <a:lnSpc>
                <a:spcPct val="114000"/>
              </a:lnSpc>
              <a:spcBef>
                <a:spcPts val="0"/>
              </a:spcBef>
              <a:spcAft>
                <a:spcPts val="600"/>
              </a:spcAft>
              <a:buClrTx/>
              <a:buSzTx/>
              <a:tabLst/>
              <a:defRPr/>
            </a:pPr>
            <a:endParaRPr kumimoji="0" lang="en-US" sz="3600" b="1" i="0" u="none" strike="noStrike" kern="1200" cap="none" spc="0" normalizeH="0" baseline="0" noProof="0" dirty="0" smtClean="0">
              <a:ln>
                <a:noFill/>
              </a:ln>
              <a:solidFill>
                <a:schemeClr val="tx1"/>
              </a:solidFill>
              <a:effectLst/>
              <a:uLnTx/>
              <a:uFillTx/>
              <a:ea typeface="+mn-ea"/>
              <a:cs typeface="+mn-cs"/>
            </a:endParaRPr>
          </a:p>
          <a:p>
            <a:pPr marL="914400" lvl="1" indent="-457200">
              <a:lnSpc>
                <a:spcPct val="114000"/>
              </a:lnSpc>
              <a:spcAft>
                <a:spcPts val="1200"/>
              </a:spcAft>
              <a:buFont typeface="+mj-lt"/>
              <a:buAutoNum type="arabicPeriod"/>
              <a:defRPr/>
            </a:pPr>
            <a:r>
              <a:rPr kumimoji="0" lang="en-US" sz="2800" b="1" i="0" u="none" strike="noStrike" kern="1200" cap="none" spc="0" normalizeH="0" baseline="0" noProof="0" dirty="0" smtClean="0">
                <a:ln>
                  <a:noFill/>
                </a:ln>
                <a:solidFill>
                  <a:schemeClr val="tx1"/>
                </a:solidFill>
                <a:effectLst/>
                <a:uLnTx/>
                <a:uFillTx/>
                <a:ea typeface="+mn-ea"/>
                <a:cs typeface="+mn-cs"/>
              </a:rPr>
              <a:t>Identify your risks.</a:t>
            </a:r>
          </a:p>
          <a:p>
            <a:pPr marL="914400" lvl="1" indent="-457200">
              <a:lnSpc>
                <a:spcPct val="114000"/>
              </a:lnSpc>
              <a:spcAft>
                <a:spcPts val="1200"/>
              </a:spcAft>
              <a:buFont typeface="+mj-lt"/>
              <a:buAutoNum type="arabicPeriod"/>
              <a:defRPr/>
            </a:pPr>
            <a:r>
              <a:rPr kumimoji="0" lang="en-US" sz="2800" b="1" i="0" u="none" strike="noStrike" kern="1200" cap="none" spc="0" normalizeH="0" baseline="0" noProof="0" dirty="0" smtClean="0">
                <a:ln>
                  <a:noFill/>
                </a:ln>
                <a:solidFill>
                  <a:schemeClr val="tx1"/>
                </a:solidFill>
                <a:effectLst/>
                <a:uLnTx/>
                <a:uFillTx/>
                <a:ea typeface="+mn-ea"/>
                <a:cs typeface="+mn-cs"/>
              </a:rPr>
              <a:t>Analysis your risks</a:t>
            </a:r>
          </a:p>
          <a:p>
            <a:pPr marL="914400" lvl="1" indent="-457200">
              <a:lnSpc>
                <a:spcPct val="114000"/>
              </a:lnSpc>
              <a:spcAft>
                <a:spcPts val="1200"/>
              </a:spcAft>
              <a:buFont typeface="+mj-lt"/>
              <a:buAutoNum type="arabicPeriod"/>
              <a:defRPr/>
            </a:pPr>
            <a:r>
              <a:rPr kumimoji="0" lang="en-US" sz="2800" b="1" i="0" u="none" strike="noStrike" kern="1200" cap="none" spc="0" normalizeH="0" baseline="0" noProof="0" dirty="0" smtClean="0">
                <a:ln>
                  <a:noFill/>
                </a:ln>
                <a:solidFill>
                  <a:schemeClr val="tx1"/>
                </a:solidFill>
                <a:effectLst/>
                <a:uLnTx/>
                <a:uFillTx/>
                <a:ea typeface="+mn-ea"/>
                <a:cs typeface="+mn-cs"/>
              </a:rPr>
              <a:t>Evaluate your risks</a:t>
            </a:r>
          </a:p>
          <a:p>
            <a:pPr marL="914400" lvl="1" indent="-457200">
              <a:lnSpc>
                <a:spcPct val="114000"/>
              </a:lnSpc>
              <a:spcAft>
                <a:spcPts val="1200"/>
              </a:spcAft>
              <a:buFont typeface="+mj-lt"/>
              <a:buAutoNum type="arabicPeriod"/>
              <a:defRPr/>
            </a:pPr>
            <a:r>
              <a:rPr kumimoji="0" lang="en-US" sz="2800" b="1" i="0" u="none" strike="noStrike" kern="1200" cap="none" spc="0" normalizeH="0" baseline="0" noProof="0" dirty="0" smtClean="0">
                <a:ln>
                  <a:noFill/>
                </a:ln>
                <a:solidFill>
                  <a:schemeClr val="tx1"/>
                </a:solidFill>
                <a:effectLst/>
                <a:uLnTx/>
                <a:uFillTx/>
                <a:ea typeface="+mn-ea"/>
                <a:cs typeface="+mn-cs"/>
              </a:rPr>
              <a:t>Treat your risks</a:t>
            </a:r>
          </a:p>
          <a:p>
            <a:pPr marL="914400" lvl="1" indent="-457200">
              <a:lnSpc>
                <a:spcPct val="114000"/>
              </a:lnSpc>
              <a:spcAft>
                <a:spcPts val="1200"/>
              </a:spcAft>
              <a:buFont typeface="+mj-lt"/>
              <a:buAutoNum type="arabicPeriod"/>
              <a:defRPr/>
            </a:pPr>
            <a:r>
              <a:rPr kumimoji="0" lang="en-US" sz="2800" b="1" i="0" u="none" strike="noStrike" kern="1200" cap="none" spc="0" normalizeH="0" baseline="0" noProof="0" dirty="0" smtClean="0">
                <a:ln>
                  <a:noFill/>
                </a:ln>
                <a:solidFill>
                  <a:schemeClr val="tx1"/>
                </a:solidFill>
                <a:effectLst/>
                <a:uLnTx/>
                <a:uFillTx/>
                <a:ea typeface="+mn-ea"/>
                <a:cs typeface="+mn-cs"/>
              </a:rPr>
              <a:t>Monitor and review the risks</a:t>
            </a:r>
          </a:p>
          <a:p>
            <a:pPr marL="0" marR="0" lvl="0" indent="0" algn="l" defTabSz="914400" rtl="0" eaLnBrk="1" fontAlgn="auto" latinLnBrk="0" hangingPunct="1">
              <a:lnSpc>
                <a:spcPct val="114000"/>
              </a:lnSpc>
              <a:spcBef>
                <a:spcPts val="0"/>
              </a:spcBef>
              <a:spcAft>
                <a:spcPts val="600"/>
              </a:spcAft>
              <a:buClrTx/>
              <a:buSzTx/>
              <a:buFont typeface="Arial" pitchFamily="34" charset="0"/>
              <a:buNone/>
              <a:tabLst/>
              <a:defRPr/>
            </a:pP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spTree>
    <p:extLst>
      <p:ext uri="{BB962C8B-B14F-4D97-AF65-F5344CB8AC3E}">
        <p14:creationId xmlns="" xmlns:p14="http://schemas.microsoft.com/office/powerpoint/2010/main" val="3404776768"/>
      </p:ext>
    </p:extLst>
  </p:cSld>
  <p:clrMapOvr>
    <a:masterClrMapping/>
  </p:clrMapOvr>
  <p:transition spd="slow">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533400"/>
          </a:xfrm>
          <a:solidFill>
            <a:srgbClr val="008000"/>
          </a:solidFill>
        </p:spPr>
        <p:txBody>
          <a:bodyPr>
            <a:noAutofit/>
          </a:bodyPr>
          <a:lstStyle/>
          <a:p>
            <a:r>
              <a:rPr lang="en-US" sz="3600" b="1" dirty="0" smtClean="0">
                <a:solidFill>
                  <a:schemeClr val="bg1"/>
                </a:solidFill>
                <a:latin typeface="+mn-lt"/>
              </a:rPr>
              <a:t>Step 1: Identify Risks</a:t>
            </a:r>
            <a:endParaRPr lang="en-US" sz="3600" b="1" dirty="0">
              <a:solidFill>
                <a:schemeClr val="bg1"/>
              </a:solidFill>
              <a:latin typeface="+mn-lt"/>
            </a:endParaRPr>
          </a:p>
        </p:txBody>
      </p:sp>
      <p:graphicFrame>
        <p:nvGraphicFramePr>
          <p:cNvPr id="5" name="Content Placeholder 4"/>
          <p:cNvGraphicFramePr>
            <a:graphicFrameLocks noGrp="1"/>
          </p:cNvGraphicFramePr>
          <p:nvPr>
            <p:ph idx="1"/>
            <p:extLst>
              <p:ext uri="{D42A27DB-BD31-4B8C-83A1-F6EECF244321}">
                <p14:modId xmlns="" xmlns:p14="http://schemas.microsoft.com/office/powerpoint/2010/main" val="2130812467"/>
              </p:ext>
            </p:extLst>
          </p:nvPr>
        </p:nvGraphicFramePr>
        <p:xfrm>
          <a:off x="152400" y="685800"/>
          <a:ext cx="8839200" cy="5791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Rounded Rectangle 6"/>
          <p:cNvSpPr/>
          <p:nvPr/>
        </p:nvSpPr>
        <p:spPr>
          <a:xfrm>
            <a:off x="2514600" y="2362200"/>
            <a:ext cx="2209800" cy="1219200"/>
          </a:xfrm>
          <a:prstGeom prst="round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b="1" u="sng" dirty="0" smtClean="0">
                <a:solidFill>
                  <a:srgbClr val="FF0000"/>
                </a:solidFill>
              </a:rPr>
              <a:t>Financial Risk</a:t>
            </a:r>
          </a:p>
          <a:p>
            <a:r>
              <a:rPr lang="en-US" sz="1200" dirty="0" smtClean="0">
                <a:solidFill>
                  <a:srgbClr val="0070C0"/>
                </a:solidFill>
              </a:rPr>
              <a:t>-Accounting Policies</a:t>
            </a:r>
          </a:p>
          <a:p>
            <a:r>
              <a:rPr lang="en-US" sz="1200" dirty="0" smtClean="0">
                <a:solidFill>
                  <a:srgbClr val="0070C0"/>
                </a:solidFill>
              </a:rPr>
              <a:t>-Debt/Credit</a:t>
            </a:r>
          </a:p>
          <a:p>
            <a:r>
              <a:rPr lang="en-US" sz="1200" dirty="0" smtClean="0">
                <a:solidFill>
                  <a:srgbClr val="0070C0"/>
                </a:solidFill>
              </a:rPr>
              <a:t>-Expense management</a:t>
            </a:r>
          </a:p>
          <a:p>
            <a:r>
              <a:rPr lang="en-US" sz="1200" dirty="0" smtClean="0">
                <a:solidFill>
                  <a:srgbClr val="0070C0"/>
                </a:solidFill>
              </a:rPr>
              <a:t>-Tax &amp; Government</a:t>
            </a:r>
          </a:p>
          <a:p>
            <a:pPr algn="ctr"/>
            <a:endParaRPr lang="en-US" sz="1200" dirty="0"/>
          </a:p>
        </p:txBody>
      </p:sp>
      <p:sp>
        <p:nvSpPr>
          <p:cNvPr id="8" name="Rounded Rectangle 7"/>
          <p:cNvSpPr/>
          <p:nvPr/>
        </p:nvSpPr>
        <p:spPr>
          <a:xfrm>
            <a:off x="4343400" y="2286000"/>
            <a:ext cx="2286000" cy="1447800"/>
          </a:xfrm>
          <a:prstGeom prst="round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400" b="1" u="sng" dirty="0" smtClean="0">
                <a:solidFill>
                  <a:srgbClr val="FF0000"/>
                </a:solidFill>
              </a:rPr>
              <a:t>Infrastructure Risk</a:t>
            </a:r>
          </a:p>
          <a:p>
            <a:pPr algn="r"/>
            <a:r>
              <a:rPr lang="en-US" sz="1200" dirty="0" smtClean="0">
                <a:solidFill>
                  <a:srgbClr val="0070C0"/>
                </a:solidFill>
              </a:rPr>
              <a:t>-People ,Volunteers </a:t>
            </a:r>
            <a:r>
              <a:rPr lang="en-US" sz="1200" dirty="0">
                <a:solidFill>
                  <a:srgbClr val="0070C0"/>
                </a:solidFill>
              </a:rPr>
              <a:t>&amp; </a:t>
            </a:r>
            <a:r>
              <a:rPr lang="en-US" sz="1200" dirty="0" smtClean="0">
                <a:solidFill>
                  <a:srgbClr val="0070C0"/>
                </a:solidFill>
              </a:rPr>
              <a:t>staff</a:t>
            </a:r>
          </a:p>
          <a:p>
            <a:pPr algn="r"/>
            <a:r>
              <a:rPr lang="en-US" sz="1200" dirty="0" smtClean="0">
                <a:solidFill>
                  <a:srgbClr val="0070C0"/>
                </a:solidFill>
              </a:rPr>
              <a:t>-Health </a:t>
            </a:r>
            <a:r>
              <a:rPr lang="en-US" sz="1200" dirty="0">
                <a:solidFill>
                  <a:srgbClr val="0070C0"/>
                </a:solidFill>
              </a:rPr>
              <a:t>&amp; </a:t>
            </a:r>
            <a:r>
              <a:rPr lang="en-US" sz="1200" dirty="0" smtClean="0">
                <a:solidFill>
                  <a:srgbClr val="0070C0"/>
                </a:solidFill>
              </a:rPr>
              <a:t>Safety</a:t>
            </a:r>
          </a:p>
          <a:p>
            <a:pPr algn="r"/>
            <a:r>
              <a:rPr lang="en-US" sz="1200" dirty="0" smtClean="0">
                <a:solidFill>
                  <a:srgbClr val="0070C0"/>
                </a:solidFill>
              </a:rPr>
              <a:t>-Property</a:t>
            </a:r>
          </a:p>
          <a:p>
            <a:pPr algn="r"/>
            <a:r>
              <a:rPr lang="en-US" sz="1200" dirty="0" smtClean="0">
                <a:solidFill>
                  <a:srgbClr val="0070C0"/>
                </a:solidFill>
              </a:rPr>
              <a:t>-IT Systems</a:t>
            </a:r>
          </a:p>
          <a:p>
            <a:pPr algn="r"/>
            <a:endParaRPr lang="en-US" sz="1100" dirty="0">
              <a:solidFill>
                <a:srgbClr val="0070C0"/>
              </a:solidFill>
            </a:endParaRPr>
          </a:p>
        </p:txBody>
      </p:sp>
      <p:sp>
        <p:nvSpPr>
          <p:cNvPr id="12" name="Rounded Rectangle 11"/>
          <p:cNvSpPr/>
          <p:nvPr/>
        </p:nvSpPr>
        <p:spPr>
          <a:xfrm>
            <a:off x="2514600" y="3733800"/>
            <a:ext cx="2209800" cy="1219200"/>
          </a:xfrm>
          <a:prstGeom prst="round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b="1" u="sng" dirty="0" smtClean="0">
                <a:solidFill>
                  <a:srgbClr val="FF0000"/>
                </a:solidFill>
              </a:rPr>
              <a:t>Marketplace</a:t>
            </a:r>
            <a:endParaRPr lang="en-US" sz="1400" u="sng" dirty="0" smtClean="0">
              <a:solidFill>
                <a:srgbClr val="FF0000"/>
              </a:solidFill>
            </a:endParaRPr>
          </a:p>
          <a:p>
            <a:r>
              <a:rPr lang="en-US" sz="1200" dirty="0" smtClean="0">
                <a:solidFill>
                  <a:srgbClr val="0070C0"/>
                </a:solidFill>
              </a:rPr>
              <a:t>-Accountability Controls</a:t>
            </a:r>
          </a:p>
          <a:p>
            <a:r>
              <a:rPr lang="en-US" sz="1200" dirty="0" smtClean="0">
                <a:solidFill>
                  <a:srgbClr val="0070C0"/>
                </a:solidFill>
              </a:rPr>
              <a:t>-Intellectual Property</a:t>
            </a:r>
          </a:p>
          <a:p>
            <a:r>
              <a:rPr lang="en-US" sz="1200" dirty="0" smtClean="0">
                <a:solidFill>
                  <a:srgbClr val="0070C0"/>
                </a:solidFill>
              </a:rPr>
              <a:t>-Contracts </a:t>
            </a:r>
            <a:r>
              <a:rPr lang="en-US" sz="1200" dirty="0">
                <a:solidFill>
                  <a:srgbClr val="0070C0"/>
                </a:solidFill>
              </a:rPr>
              <a:t>/ </a:t>
            </a:r>
            <a:r>
              <a:rPr lang="en-US" sz="1200" dirty="0" smtClean="0">
                <a:solidFill>
                  <a:srgbClr val="0070C0"/>
                </a:solidFill>
              </a:rPr>
              <a:t>legal</a:t>
            </a:r>
          </a:p>
          <a:p>
            <a:r>
              <a:rPr lang="en-US" sz="1200" dirty="0" smtClean="0">
                <a:solidFill>
                  <a:srgbClr val="0070C0"/>
                </a:solidFill>
              </a:rPr>
              <a:t>-Alliances</a:t>
            </a:r>
          </a:p>
          <a:p>
            <a:endParaRPr lang="en-US" sz="1200" dirty="0">
              <a:solidFill>
                <a:srgbClr val="0070C0"/>
              </a:solidFill>
            </a:endParaRPr>
          </a:p>
        </p:txBody>
      </p:sp>
      <p:sp>
        <p:nvSpPr>
          <p:cNvPr id="13" name="Rounded Rectangle 12"/>
          <p:cNvSpPr/>
          <p:nvPr/>
        </p:nvSpPr>
        <p:spPr>
          <a:xfrm>
            <a:off x="4343400" y="3733800"/>
            <a:ext cx="2286000" cy="1295400"/>
          </a:xfrm>
          <a:prstGeom prst="round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400" b="1" u="sng" dirty="0" smtClean="0">
                <a:solidFill>
                  <a:srgbClr val="FF0000"/>
                </a:solidFill>
              </a:rPr>
              <a:t>Brand &amp; reputation</a:t>
            </a:r>
            <a:endParaRPr lang="en-US" sz="1400" u="sng" dirty="0" smtClean="0">
              <a:solidFill>
                <a:srgbClr val="FF0000"/>
              </a:solidFill>
            </a:endParaRPr>
          </a:p>
          <a:p>
            <a:pPr algn="r"/>
            <a:r>
              <a:rPr lang="en-US" sz="1200" dirty="0" smtClean="0">
                <a:solidFill>
                  <a:srgbClr val="0070C0"/>
                </a:solidFill>
              </a:rPr>
              <a:t>-Sub brand</a:t>
            </a:r>
          </a:p>
          <a:p>
            <a:pPr algn="r"/>
            <a:r>
              <a:rPr lang="en-US" sz="1200" dirty="0" smtClean="0">
                <a:solidFill>
                  <a:srgbClr val="0070C0"/>
                </a:solidFill>
              </a:rPr>
              <a:t>-Board composition</a:t>
            </a:r>
          </a:p>
          <a:p>
            <a:pPr algn="r"/>
            <a:r>
              <a:rPr lang="en-US" sz="1200" dirty="0" smtClean="0">
                <a:solidFill>
                  <a:srgbClr val="0070C0"/>
                </a:solidFill>
              </a:rPr>
              <a:t>-Accountability controls</a:t>
            </a:r>
          </a:p>
          <a:p>
            <a:pPr algn="r"/>
            <a:r>
              <a:rPr lang="en-US" sz="1200" dirty="0" smtClean="0">
                <a:solidFill>
                  <a:srgbClr val="0070C0"/>
                </a:solidFill>
              </a:rPr>
              <a:t>-Risk tolerance</a:t>
            </a:r>
          </a:p>
          <a:p>
            <a:pPr algn="r"/>
            <a:endParaRPr lang="en-US" sz="1200" dirty="0">
              <a:solidFill>
                <a:srgbClr val="0070C0"/>
              </a:solidFill>
            </a:endParaRPr>
          </a:p>
        </p:txBody>
      </p:sp>
      <p:sp>
        <p:nvSpPr>
          <p:cNvPr id="14" name="Rounded Rectangle 13"/>
          <p:cNvSpPr/>
          <p:nvPr/>
        </p:nvSpPr>
        <p:spPr>
          <a:xfrm>
            <a:off x="3276600" y="5562600"/>
            <a:ext cx="2819400" cy="685800"/>
          </a:xfrm>
          <a:prstGeom prst="roundRect">
            <a:avLst/>
          </a:prstGeom>
          <a:solidFill>
            <a:schemeClr val="accent2">
              <a:lumMod val="40000"/>
              <a:lumOff val="6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rgbClr val="0000CC"/>
                </a:solidFill>
              </a:rPr>
              <a:t>External risks</a:t>
            </a:r>
            <a:endParaRPr lang="en-US" sz="1400" dirty="0">
              <a:solidFill>
                <a:srgbClr val="0000CC"/>
              </a:solidFill>
            </a:endParaRPr>
          </a:p>
        </p:txBody>
      </p:sp>
      <p:sp>
        <p:nvSpPr>
          <p:cNvPr id="15" name="Rounded Rectangle 14"/>
          <p:cNvSpPr/>
          <p:nvPr/>
        </p:nvSpPr>
        <p:spPr>
          <a:xfrm>
            <a:off x="3581400" y="3429000"/>
            <a:ext cx="2209800" cy="457200"/>
          </a:xfrm>
          <a:prstGeom prst="round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smtClean="0">
                <a:solidFill>
                  <a:srgbClr val="0000CC"/>
                </a:solidFill>
              </a:rPr>
              <a:t>Internal risks</a:t>
            </a:r>
            <a:endParaRPr lang="en-US" sz="1600" dirty="0" smtClean="0">
              <a:solidFill>
                <a:srgbClr val="0000CC"/>
              </a:solidFill>
            </a:endParaRPr>
          </a:p>
          <a:p>
            <a:endParaRPr lang="en-US" sz="1200" dirty="0">
              <a:solidFill>
                <a:srgbClr val="0000CC"/>
              </a:solidFill>
            </a:endParaRPr>
          </a:p>
        </p:txBody>
      </p:sp>
      <p:sp>
        <p:nvSpPr>
          <p:cNvPr id="16" name="TextBox 15"/>
          <p:cNvSpPr txBox="1"/>
          <p:nvPr/>
        </p:nvSpPr>
        <p:spPr>
          <a:xfrm>
            <a:off x="762000" y="6540500"/>
            <a:ext cx="7315200" cy="276999"/>
          </a:xfrm>
          <a:prstGeom prst="rect">
            <a:avLst/>
          </a:prstGeom>
          <a:noFill/>
        </p:spPr>
        <p:txBody>
          <a:bodyPr wrap="square" rtlCol="0">
            <a:spAutoFit/>
          </a:bodyPr>
          <a:lstStyle/>
          <a:p>
            <a:r>
              <a:rPr lang="en-US" sz="1200" dirty="0" smtClean="0"/>
              <a:t>Source: Basic risk management for not-for-profits, EA insurance</a:t>
            </a:r>
            <a:endParaRPr lang="en-US" dirty="0"/>
          </a:p>
        </p:txBody>
      </p:sp>
      <p:cxnSp>
        <p:nvCxnSpPr>
          <p:cNvPr id="18" name="Straight Connector 17"/>
          <p:cNvCxnSpPr/>
          <p:nvPr/>
        </p:nvCxnSpPr>
        <p:spPr>
          <a:xfrm>
            <a:off x="4495800" y="2514600"/>
            <a:ext cx="0" cy="2438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2819400" y="3733800"/>
            <a:ext cx="3581400"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3405801155"/>
      </p:ext>
    </p:extLst>
  </p:cSld>
  <p:clrMapOvr>
    <a:masterClrMapping/>
  </p:clrMapOvr>
  <p:transition spd="slow">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563562"/>
          </a:xfrm>
          <a:solidFill>
            <a:srgbClr val="008000"/>
          </a:solidFill>
        </p:spPr>
        <p:txBody>
          <a:bodyPr>
            <a:noAutofit/>
          </a:bodyPr>
          <a:lstStyle/>
          <a:p>
            <a:r>
              <a:rPr lang="en-US" sz="3200" b="1" dirty="0" smtClean="0">
                <a:solidFill>
                  <a:schemeClr val="bg1"/>
                </a:solidFill>
                <a:latin typeface="+mn-lt"/>
              </a:rPr>
              <a:t>Step 2: Analysis risk </a:t>
            </a:r>
            <a:endParaRPr lang="en-US" sz="3200" b="1" dirty="0">
              <a:solidFill>
                <a:schemeClr val="bg1"/>
              </a:solidFill>
              <a:latin typeface="+mn-lt"/>
            </a:endParaRPr>
          </a:p>
        </p:txBody>
      </p:sp>
      <p:sp>
        <p:nvSpPr>
          <p:cNvPr id="3" name="Content Placeholder 2"/>
          <p:cNvSpPr>
            <a:spLocks noGrp="1"/>
          </p:cNvSpPr>
          <p:nvPr>
            <p:ph idx="1"/>
          </p:nvPr>
        </p:nvSpPr>
        <p:spPr>
          <a:xfrm>
            <a:off x="381000" y="914400"/>
            <a:ext cx="8610600" cy="5486400"/>
          </a:xfrm>
        </p:spPr>
        <p:txBody>
          <a:bodyPr>
            <a:normAutofit/>
          </a:bodyPr>
          <a:lstStyle/>
          <a:p>
            <a:pPr marL="0" indent="0">
              <a:buNone/>
            </a:pPr>
            <a:endParaRPr lang="en-US" sz="1800" dirty="0"/>
          </a:p>
          <a:p>
            <a:pPr marL="0" indent="0">
              <a:buNone/>
            </a:pPr>
            <a:endParaRPr lang="en-US" sz="1800" dirty="0"/>
          </a:p>
        </p:txBody>
      </p:sp>
      <p:graphicFrame>
        <p:nvGraphicFramePr>
          <p:cNvPr id="4" name="Table 3"/>
          <p:cNvGraphicFramePr>
            <a:graphicFrameLocks noGrp="1"/>
          </p:cNvGraphicFramePr>
          <p:nvPr>
            <p:extLst>
              <p:ext uri="{D42A27DB-BD31-4B8C-83A1-F6EECF244321}">
                <p14:modId xmlns="" xmlns:p14="http://schemas.microsoft.com/office/powerpoint/2010/main" val="271325840"/>
              </p:ext>
            </p:extLst>
          </p:nvPr>
        </p:nvGraphicFramePr>
        <p:xfrm>
          <a:off x="152401" y="2209800"/>
          <a:ext cx="8839198" cy="4607904"/>
        </p:xfrm>
        <a:graphic>
          <a:graphicData uri="http://schemas.openxmlformats.org/drawingml/2006/table">
            <a:tbl>
              <a:tblPr firstRow="1" bandRow="1">
                <a:tableStyleId>{2D5ABB26-0587-4C30-8999-92F81FD0307C}</a:tableStyleId>
              </a:tblPr>
              <a:tblGrid>
                <a:gridCol w="719470"/>
                <a:gridCol w="1389884"/>
                <a:gridCol w="1700645"/>
                <a:gridCol w="1224988"/>
                <a:gridCol w="1467715"/>
                <a:gridCol w="1000415"/>
                <a:gridCol w="1336081"/>
              </a:tblGrid>
              <a:tr h="886560">
                <a:tc rowSpan="7">
                  <a:txBody>
                    <a:bodyPr/>
                    <a:lstStyle/>
                    <a:p>
                      <a:pPr algn="ctr"/>
                      <a:r>
                        <a:rPr lang="en-US" sz="2000" b="1" dirty="0" smtClean="0">
                          <a:solidFill>
                            <a:srgbClr val="0000CC"/>
                          </a:solidFill>
                        </a:rPr>
                        <a:t>LIKELIHOOD</a:t>
                      </a:r>
                      <a:endParaRPr lang="en-US" sz="2000" b="1" dirty="0">
                        <a:solidFill>
                          <a:srgbClr val="0000CC"/>
                        </a:solidFill>
                      </a:endParaRPr>
                    </a:p>
                  </a:txBody>
                  <a:tcPr vert="vert270">
                    <a:lnR w="3175" cap="flat" cmpd="sng" algn="ctr">
                      <a:noFill/>
                      <a:prstDash val="solid"/>
                      <a:round/>
                      <a:headEnd type="none" w="med" len="med"/>
                      <a:tailEnd type="none" w="med" len="med"/>
                    </a:lnR>
                    <a:lnT w="3175" cap="flat" cmpd="sng" algn="ctr">
                      <a:noFill/>
                      <a:prstDash val="solid"/>
                      <a:round/>
                      <a:headEnd type="none" w="med" len="med"/>
                      <a:tailEnd type="none" w="med" len="med"/>
                    </a:lnT>
                  </a:tcPr>
                </a:tc>
                <a:tc>
                  <a:txBody>
                    <a:bodyPr/>
                    <a:lstStyle/>
                    <a:p>
                      <a:pPr algn="ctr"/>
                      <a:r>
                        <a:rPr lang="en-US" sz="1800" b="1" dirty="0" smtClean="0"/>
                        <a:t>Almost Certain </a:t>
                      </a:r>
                    </a:p>
                    <a:p>
                      <a:pPr algn="ctr"/>
                      <a:r>
                        <a:rPr lang="en-US" sz="1800" b="1" dirty="0" smtClean="0"/>
                        <a:t>5</a:t>
                      </a:r>
                      <a:endParaRPr lang="en-US" sz="1800" b="1" dirty="0"/>
                    </a:p>
                  </a:txBody>
                  <a:tcPr>
                    <a:lnL w="3175" cap="flat" cmpd="sng" algn="ctr">
                      <a:no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tcPr>
                </a:tc>
                <a:tc>
                  <a:txBody>
                    <a:bodyPr/>
                    <a:lstStyle/>
                    <a:p>
                      <a:endParaRPr lang="en-US" sz="1200" dirty="0"/>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accent6">
                        <a:lumMod val="60000"/>
                        <a:lumOff val="40000"/>
                      </a:schemeClr>
                    </a:solidFill>
                  </a:tcPr>
                </a:tc>
                <a:tc>
                  <a:txBody>
                    <a:bodyPr/>
                    <a:lstStyle/>
                    <a:p>
                      <a:endParaRPr lang="en-US" sz="1200" dirty="0"/>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accent6">
                        <a:lumMod val="60000"/>
                        <a:lumOff val="40000"/>
                      </a:schemeClr>
                    </a:solidFill>
                  </a:tcPr>
                </a:tc>
                <a:tc>
                  <a:txBody>
                    <a:bodyPr/>
                    <a:lstStyle/>
                    <a:p>
                      <a:endParaRPr lang="en-US" sz="1200" dirty="0"/>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rgbClr val="FF5050"/>
                    </a:solidFill>
                  </a:tcPr>
                </a:tc>
                <a:tc>
                  <a:txBody>
                    <a:bodyPr/>
                    <a:lstStyle/>
                    <a:p>
                      <a:endParaRPr lang="en-US" sz="1200" dirty="0"/>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rgbClr val="C00000"/>
                    </a:solidFill>
                  </a:tcPr>
                </a:tc>
                <a:tc>
                  <a:txBody>
                    <a:bodyPr/>
                    <a:lstStyle/>
                    <a:p>
                      <a:endParaRPr lang="en-US" sz="1200" dirty="0"/>
                    </a:p>
                  </a:txBody>
                  <a:tcPr>
                    <a:lnL w="3175" cap="flat" cmpd="sng" algn="ctr">
                      <a:solidFill>
                        <a:schemeClr val="tx1">
                          <a:lumMod val="50000"/>
                          <a:lumOff val="50000"/>
                        </a:schemeClr>
                      </a:solidFill>
                      <a:prstDash val="solid"/>
                      <a:round/>
                      <a:headEnd type="none" w="med" len="med"/>
                      <a:tailEnd type="none" w="med" len="med"/>
                    </a:lnL>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rgbClr val="C00000"/>
                    </a:solidFill>
                  </a:tcPr>
                </a:tc>
              </a:tr>
              <a:tr h="620592">
                <a:tc vMerge="1">
                  <a:txBody>
                    <a:bodyPr/>
                    <a:lstStyle/>
                    <a:p>
                      <a:pPr algn="ctr"/>
                      <a:endParaRPr lang="en-US" sz="800" dirty="0"/>
                    </a:p>
                  </a:txBody>
                  <a:tcPr>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tcPr>
                </a:tc>
                <a:tc>
                  <a:txBody>
                    <a:bodyPr/>
                    <a:lstStyle/>
                    <a:p>
                      <a:pPr algn="ctr"/>
                      <a:r>
                        <a:rPr lang="en-US" sz="1800" b="1" dirty="0" smtClean="0"/>
                        <a:t>Likely</a:t>
                      </a:r>
                    </a:p>
                    <a:p>
                      <a:pPr algn="ctr"/>
                      <a:r>
                        <a:rPr lang="en-US" sz="1800" b="1" dirty="0" smtClean="0"/>
                        <a:t>4</a:t>
                      </a:r>
                      <a:endParaRPr lang="en-US" sz="1800" b="1" dirty="0"/>
                    </a:p>
                  </a:txBody>
                  <a:tcPr>
                    <a:lnL w="3175" cap="flat" cmpd="sng" algn="ctr">
                      <a:no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tcPr>
                </a:tc>
                <a:tc>
                  <a:txBody>
                    <a:bodyPr/>
                    <a:lstStyle/>
                    <a:p>
                      <a:endParaRPr lang="en-US" sz="1200" dirty="0"/>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rgbClr val="00B050"/>
                    </a:solidFill>
                  </a:tcPr>
                </a:tc>
                <a:tc>
                  <a:txBody>
                    <a:bodyPr/>
                    <a:lstStyle/>
                    <a:p>
                      <a:endParaRPr lang="en-US" sz="1200" dirty="0"/>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accent6">
                        <a:lumMod val="60000"/>
                        <a:lumOff val="40000"/>
                      </a:schemeClr>
                    </a:solidFill>
                  </a:tcPr>
                </a:tc>
                <a:tc>
                  <a:txBody>
                    <a:bodyPr/>
                    <a:lstStyle/>
                    <a:p>
                      <a:endParaRPr lang="en-US" sz="1200" dirty="0"/>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rgbClr val="FF5050"/>
                    </a:solidFill>
                  </a:tcPr>
                </a:tc>
                <a:tc>
                  <a:txBody>
                    <a:bodyPr/>
                    <a:lstStyle/>
                    <a:p>
                      <a:endParaRPr lang="en-US" sz="1200" dirty="0"/>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rgbClr val="FF5050"/>
                    </a:solidFill>
                  </a:tcPr>
                </a:tc>
                <a:tc>
                  <a:txBody>
                    <a:bodyPr/>
                    <a:lstStyle/>
                    <a:p>
                      <a:endParaRPr lang="en-US" sz="1200" dirty="0"/>
                    </a:p>
                  </a:txBody>
                  <a:tcPr>
                    <a:lnL w="3175" cap="flat" cmpd="sng" algn="ctr">
                      <a:solidFill>
                        <a:schemeClr val="tx1">
                          <a:lumMod val="50000"/>
                          <a:lumOff val="50000"/>
                        </a:schemeClr>
                      </a:solidFill>
                      <a:prstDash val="solid"/>
                      <a:round/>
                      <a:headEnd type="none" w="med" len="med"/>
                      <a:tailEnd type="none" w="med" len="med"/>
                    </a:lnL>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rgbClr val="C00000"/>
                    </a:solidFill>
                  </a:tcPr>
                </a:tc>
              </a:tr>
              <a:tr h="620592">
                <a:tc vMerge="1">
                  <a:txBody>
                    <a:bodyPr/>
                    <a:lstStyle/>
                    <a:p>
                      <a:pPr algn="ctr"/>
                      <a:endParaRPr lang="en-US" sz="800" dirty="0"/>
                    </a:p>
                  </a:txBody>
                  <a:tcPr>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tcPr>
                </a:tc>
                <a:tc>
                  <a:txBody>
                    <a:bodyPr/>
                    <a:lstStyle/>
                    <a:p>
                      <a:pPr algn="ctr"/>
                      <a:r>
                        <a:rPr lang="en-US" sz="1800" b="1" dirty="0" smtClean="0"/>
                        <a:t>Possible</a:t>
                      </a:r>
                    </a:p>
                    <a:p>
                      <a:pPr algn="ctr"/>
                      <a:r>
                        <a:rPr lang="en-US" sz="1800" b="1" dirty="0" smtClean="0"/>
                        <a:t>3</a:t>
                      </a:r>
                      <a:endParaRPr lang="en-US" sz="1800" b="1" dirty="0"/>
                    </a:p>
                  </a:txBody>
                  <a:tcPr>
                    <a:lnL w="3175" cap="flat" cmpd="sng" algn="ctr">
                      <a:no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tcPr>
                </a:tc>
                <a:tc>
                  <a:txBody>
                    <a:bodyPr/>
                    <a:lstStyle/>
                    <a:p>
                      <a:endParaRPr lang="en-US" sz="1200" dirty="0"/>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rgbClr val="00B050"/>
                    </a:solidFill>
                  </a:tcPr>
                </a:tc>
                <a:tc>
                  <a:txBody>
                    <a:bodyPr/>
                    <a:lstStyle/>
                    <a:p>
                      <a:endParaRPr lang="en-US" sz="1200" dirty="0"/>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accent6">
                        <a:lumMod val="60000"/>
                        <a:lumOff val="40000"/>
                      </a:schemeClr>
                    </a:solidFill>
                  </a:tcPr>
                </a:tc>
                <a:tc>
                  <a:txBody>
                    <a:bodyPr/>
                    <a:lstStyle/>
                    <a:p>
                      <a:endParaRPr lang="en-US" sz="1200" dirty="0"/>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accent6">
                        <a:lumMod val="60000"/>
                        <a:lumOff val="40000"/>
                      </a:schemeClr>
                    </a:solidFill>
                  </a:tcPr>
                </a:tc>
                <a:tc>
                  <a:txBody>
                    <a:bodyPr/>
                    <a:lstStyle/>
                    <a:p>
                      <a:endParaRPr lang="en-US" sz="1200" dirty="0"/>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rgbClr val="FF5050"/>
                    </a:solidFill>
                  </a:tcPr>
                </a:tc>
                <a:tc>
                  <a:txBody>
                    <a:bodyPr/>
                    <a:lstStyle/>
                    <a:p>
                      <a:endParaRPr lang="en-US" sz="1200" dirty="0"/>
                    </a:p>
                  </a:txBody>
                  <a:tcPr>
                    <a:lnL w="3175" cap="flat" cmpd="sng" algn="ctr">
                      <a:solidFill>
                        <a:schemeClr val="tx1">
                          <a:lumMod val="50000"/>
                          <a:lumOff val="50000"/>
                        </a:schemeClr>
                      </a:solidFill>
                      <a:prstDash val="solid"/>
                      <a:round/>
                      <a:headEnd type="none" w="med" len="med"/>
                      <a:tailEnd type="none" w="med" len="med"/>
                    </a:lnL>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rgbClr val="FF5050"/>
                    </a:solidFill>
                  </a:tcPr>
                </a:tc>
              </a:tr>
              <a:tr h="620592">
                <a:tc vMerge="1">
                  <a:txBody>
                    <a:bodyPr/>
                    <a:lstStyle/>
                    <a:p>
                      <a:pPr algn="ctr"/>
                      <a:endParaRPr lang="en-US" sz="800" dirty="0"/>
                    </a:p>
                  </a:txBody>
                  <a:tcPr>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tcPr>
                </a:tc>
                <a:tc>
                  <a:txBody>
                    <a:bodyPr/>
                    <a:lstStyle/>
                    <a:p>
                      <a:pPr algn="ctr"/>
                      <a:r>
                        <a:rPr lang="en-US" sz="1800" b="1" dirty="0" smtClean="0"/>
                        <a:t>Unlikely</a:t>
                      </a:r>
                    </a:p>
                    <a:p>
                      <a:pPr algn="ctr"/>
                      <a:r>
                        <a:rPr lang="en-US" sz="1800" b="1" dirty="0" smtClean="0"/>
                        <a:t>3</a:t>
                      </a:r>
                      <a:endParaRPr lang="en-US" sz="1800" b="1" dirty="0"/>
                    </a:p>
                  </a:txBody>
                  <a:tcPr>
                    <a:lnL w="3175" cap="flat" cmpd="sng" algn="ctr">
                      <a:no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tcPr>
                </a:tc>
                <a:tc>
                  <a:txBody>
                    <a:bodyPr/>
                    <a:lstStyle/>
                    <a:p>
                      <a:endParaRPr lang="en-US" sz="1200" dirty="0"/>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rgbClr val="00B050"/>
                    </a:solidFill>
                  </a:tcPr>
                </a:tc>
                <a:tc>
                  <a:txBody>
                    <a:bodyPr/>
                    <a:lstStyle/>
                    <a:p>
                      <a:endParaRPr lang="en-US" sz="1200" dirty="0"/>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rgbClr val="00B050"/>
                    </a:solidFill>
                  </a:tcPr>
                </a:tc>
                <a:tc>
                  <a:txBody>
                    <a:bodyPr/>
                    <a:lstStyle/>
                    <a:p>
                      <a:endParaRPr lang="en-US" sz="1200" dirty="0"/>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accent6">
                        <a:lumMod val="60000"/>
                        <a:lumOff val="40000"/>
                      </a:schemeClr>
                    </a:solidFill>
                  </a:tcPr>
                </a:tc>
                <a:tc>
                  <a:txBody>
                    <a:bodyPr/>
                    <a:lstStyle/>
                    <a:p>
                      <a:endParaRPr lang="en-US" sz="1200" dirty="0"/>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accent6">
                        <a:lumMod val="60000"/>
                        <a:lumOff val="40000"/>
                      </a:schemeClr>
                    </a:solidFill>
                  </a:tcPr>
                </a:tc>
                <a:tc>
                  <a:txBody>
                    <a:bodyPr/>
                    <a:lstStyle/>
                    <a:p>
                      <a:endParaRPr lang="en-US" sz="1200" dirty="0"/>
                    </a:p>
                  </a:txBody>
                  <a:tcPr>
                    <a:lnL w="3175" cap="flat" cmpd="sng" algn="ctr">
                      <a:solidFill>
                        <a:schemeClr val="tx1">
                          <a:lumMod val="50000"/>
                          <a:lumOff val="50000"/>
                        </a:schemeClr>
                      </a:solidFill>
                      <a:prstDash val="solid"/>
                      <a:round/>
                      <a:headEnd type="none" w="med" len="med"/>
                      <a:tailEnd type="none" w="med" len="med"/>
                    </a:lnL>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rgbClr val="FF5050"/>
                    </a:solidFill>
                  </a:tcPr>
                </a:tc>
              </a:tr>
              <a:tr h="620592">
                <a:tc vMerge="1">
                  <a:txBody>
                    <a:bodyPr/>
                    <a:lstStyle/>
                    <a:p>
                      <a:pPr algn="ctr"/>
                      <a:endParaRPr lang="en-US" sz="800" dirty="0"/>
                    </a:p>
                  </a:txBody>
                  <a:tcPr>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tcPr>
                </a:tc>
                <a:tc>
                  <a:txBody>
                    <a:bodyPr/>
                    <a:lstStyle/>
                    <a:p>
                      <a:pPr algn="ctr"/>
                      <a:r>
                        <a:rPr lang="en-US" sz="1800" b="1" dirty="0" smtClean="0"/>
                        <a:t>Rare</a:t>
                      </a:r>
                    </a:p>
                    <a:p>
                      <a:pPr algn="ctr"/>
                      <a:r>
                        <a:rPr lang="en-US" sz="1800" b="1" dirty="0" smtClean="0"/>
                        <a:t>1</a:t>
                      </a:r>
                      <a:endParaRPr lang="en-US" sz="1800" b="1" dirty="0"/>
                    </a:p>
                  </a:txBody>
                  <a:tcPr>
                    <a:lnL w="3175" cap="flat" cmpd="sng" algn="ctr">
                      <a:no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tcPr>
                </a:tc>
                <a:tc>
                  <a:txBody>
                    <a:bodyPr/>
                    <a:lstStyle/>
                    <a:p>
                      <a:endParaRPr lang="en-US" sz="1200" dirty="0"/>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rgbClr val="00B050"/>
                    </a:solidFill>
                  </a:tcPr>
                </a:tc>
                <a:tc>
                  <a:txBody>
                    <a:bodyPr/>
                    <a:lstStyle/>
                    <a:p>
                      <a:endParaRPr lang="en-US" sz="1200" dirty="0"/>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rgbClr val="00B050"/>
                    </a:solidFill>
                  </a:tcPr>
                </a:tc>
                <a:tc>
                  <a:txBody>
                    <a:bodyPr/>
                    <a:lstStyle/>
                    <a:p>
                      <a:endParaRPr lang="en-US" sz="1200" dirty="0"/>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rgbClr val="00B050"/>
                    </a:solidFill>
                  </a:tcPr>
                </a:tc>
                <a:tc>
                  <a:txBody>
                    <a:bodyPr/>
                    <a:lstStyle/>
                    <a:p>
                      <a:endParaRPr lang="en-US" sz="1200" dirty="0"/>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accent6">
                        <a:lumMod val="60000"/>
                        <a:lumOff val="40000"/>
                      </a:schemeClr>
                    </a:solidFill>
                  </a:tcPr>
                </a:tc>
                <a:tc>
                  <a:txBody>
                    <a:bodyPr/>
                    <a:lstStyle/>
                    <a:p>
                      <a:endParaRPr lang="en-US" sz="1200" dirty="0"/>
                    </a:p>
                  </a:txBody>
                  <a:tcPr>
                    <a:lnL w="3175" cap="flat" cmpd="sng" algn="ctr">
                      <a:solidFill>
                        <a:schemeClr val="tx1">
                          <a:lumMod val="50000"/>
                          <a:lumOff val="50000"/>
                        </a:schemeClr>
                      </a:solidFill>
                      <a:prstDash val="solid"/>
                      <a:round/>
                      <a:headEnd type="none" w="med" len="med"/>
                      <a:tailEnd type="none" w="med" len="med"/>
                    </a:lnL>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accent6">
                        <a:lumMod val="60000"/>
                        <a:lumOff val="40000"/>
                      </a:schemeClr>
                    </a:solidFill>
                  </a:tcPr>
                </a:tc>
              </a:tr>
              <a:tr h="797904">
                <a:tc vMerge="1">
                  <a:txBody>
                    <a:bodyPr/>
                    <a:lstStyle/>
                    <a:p>
                      <a:endParaRPr lang="en-US" sz="1400" dirty="0"/>
                    </a:p>
                  </a:txBody>
                  <a:tcPr>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tcPr>
                </a:tc>
                <a:tc>
                  <a:txBody>
                    <a:bodyPr/>
                    <a:lstStyle/>
                    <a:p>
                      <a:endParaRPr lang="en-US" sz="1400" dirty="0"/>
                    </a:p>
                  </a:txBody>
                  <a:tcPr>
                    <a:lnL w="3175" cap="flat" cmpd="sng" algn="ctr">
                      <a:no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noFill/>
                      <a:prstDash val="solid"/>
                      <a:round/>
                      <a:headEnd type="none" w="med" len="med"/>
                      <a:tailEnd type="none" w="med" len="med"/>
                    </a:lnB>
                  </a:tcPr>
                </a:tc>
                <a:tc>
                  <a:txBody>
                    <a:bodyPr/>
                    <a:lstStyle/>
                    <a:p>
                      <a:pPr algn="ctr"/>
                      <a:r>
                        <a:rPr lang="en-US" sz="1600" b="1" dirty="0" smtClean="0">
                          <a:solidFill>
                            <a:schemeClr val="tx1"/>
                          </a:solidFill>
                        </a:rPr>
                        <a:t>Insignificant</a:t>
                      </a:r>
                    </a:p>
                    <a:p>
                      <a:pPr algn="ctr"/>
                      <a:r>
                        <a:rPr lang="en-US" sz="1600" b="1" dirty="0" smtClean="0">
                          <a:solidFill>
                            <a:schemeClr val="tx1"/>
                          </a:solidFill>
                        </a:rPr>
                        <a:t>1</a:t>
                      </a:r>
                      <a:endParaRPr lang="en-US" sz="1600" b="1" dirty="0">
                        <a:solidFill>
                          <a:schemeClr val="tx1"/>
                        </a:solidFill>
                      </a:endParaRPr>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noFill/>
                      <a:prstDash val="solid"/>
                      <a:round/>
                      <a:headEnd type="none" w="med" len="med"/>
                      <a:tailEnd type="none" w="med" len="med"/>
                    </a:lnB>
                  </a:tcPr>
                </a:tc>
                <a:tc>
                  <a:txBody>
                    <a:bodyPr/>
                    <a:lstStyle/>
                    <a:p>
                      <a:pPr algn="ctr"/>
                      <a:r>
                        <a:rPr lang="en-US" sz="1600" b="1" dirty="0" smtClean="0">
                          <a:solidFill>
                            <a:schemeClr val="tx1"/>
                          </a:solidFill>
                        </a:rPr>
                        <a:t>Minor</a:t>
                      </a:r>
                    </a:p>
                    <a:p>
                      <a:pPr algn="ctr"/>
                      <a:r>
                        <a:rPr lang="en-US" sz="1600" b="1" dirty="0" smtClean="0">
                          <a:solidFill>
                            <a:schemeClr val="tx1"/>
                          </a:solidFill>
                        </a:rPr>
                        <a:t>2</a:t>
                      </a:r>
                      <a:endParaRPr lang="en-US" sz="1600" b="1" dirty="0">
                        <a:solidFill>
                          <a:schemeClr val="tx1"/>
                        </a:solidFill>
                      </a:endParaRPr>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noFill/>
                      <a:prstDash val="solid"/>
                      <a:round/>
                      <a:headEnd type="none" w="med" len="med"/>
                      <a:tailEnd type="none" w="med" len="med"/>
                    </a:lnB>
                  </a:tcPr>
                </a:tc>
                <a:tc>
                  <a:txBody>
                    <a:bodyPr/>
                    <a:lstStyle/>
                    <a:p>
                      <a:pPr algn="ctr"/>
                      <a:r>
                        <a:rPr lang="en-US" sz="1600" b="1" dirty="0" smtClean="0">
                          <a:solidFill>
                            <a:schemeClr val="tx1"/>
                          </a:solidFill>
                        </a:rPr>
                        <a:t>Moderate</a:t>
                      </a:r>
                    </a:p>
                    <a:p>
                      <a:pPr algn="ctr"/>
                      <a:r>
                        <a:rPr lang="en-US" sz="1600" b="1" dirty="0" smtClean="0">
                          <a:solidFill>
                            <a:schemeClr val="tx1"/>
                          </a:solidFill>
                        </a:rPr>
                        <a:t>3</a:t>
                      </a:r>
                      <a:endParaRPr lang="en-US" sz="1600" b="1" dirty="0">
                        <a:solidFill>
                          <a:schemeClr val="tx1"/>
                        </a:solidFill>
                      </a:endParaRPr>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noFill/>
                      <a:prstDash val="solid"/>
                      <a:round/>
                      <a:headEnd type="none" w="med" len="med"/>
                      <a:tailEnd type="none" w="med" len="med"/>
                    </a:lnB>
                  </a:tcPr>
                </a:tc>
                <a:tc>
                  <a:txBody>
                    <a:bodyPr/>
                    <a:lstStyle/>
                    <a:p>
                      <a:pPr algn="ctr"/>
                      <a:r>
                        <a:rPr lang="en-US" sz="1600" b="1" dirty="0" smtClean="0">
                          <a:solidFill>
                            <a:schemeClr val="tx1"/>
                          </a:solidFill>
                        </a:rPr>
                        <a:t>Major</a:t>
                      </a:r>
                    </a:p>
                    <a:p>
                      <a:pPr algn="ctr"/>
                      <a:r>
                        <a:rPr lang="en-US" sz="1600" b="1" dirty="0" smtClean="0">
                          <a:solidFill>
                            <a:schemeClr val="tx1"/>
                          </a:solidFill>
                        </a:rPr>
                        <a:t>4</a:t>
                      </a:r>
                      <a:endParaRPr lang="en-US" sz="1600" b="1" dirty="0">
                        <a:solidFill>
                          <a:schemeClr val="tx1"/>
                        </a:solidFill>
                      </a:endParaRPr>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noFill/>
                      <a:prstDash val="solid"/>
                      <a:round/>
                      <a:headEnd type="none" w="med" len="med"/>
                      <a:tailEnd type="none" w="med" len="med"/>
                    </a:lnB>
                  </a:tcPr>
                </a:tc>
                <a:tc>
                  <a:txBody>
                    <a:bodyPr/>
                    <a:lstStyle/>
                    <a:p>
                      <a:pPr algn="ctr"/>
                      <a:r>
                        <a:rPr lang="en-US" sz="1600" b="1" dirty="0" smtClean="0">
                          <a:solidFill>
                            <a:schemeClr val="tx1"/>
                          </a:solidFill>
                        </a:rPr>
                        <a:t>Critical</a:t>
                      </a:r>
                    </a:p>
                    <a:p>
                      <a:pPr algn="ctr"/>
                      <a:r>
                        <a:rPr lang="en-US" sz="1600" b="1" dirty="0" smtClean="0">
                          <a:solidFill>
                            <a:schemeClr val="tx1"/>
                          </a:solidFill>
                        </a:rPr>
                        <a:t>5</a:t>
                      </a:r>
                      <a:endParaRPr lang="en-US" sz="1600" b="1" dirty="0">
                        <a:solidFill>
                          <a:schemeClr val="tx1"/>
                        </a:solidFill>
                      </a:endParaRPr>
                    </a:p>
                  </a:txBody>
                  <a:tcPr>
                    <a:lnL w="3175" cap="flat" cmpd="sng" algn="ctr">
                      <a:solidFill>
                        <a:schemeClr val="tx1">
                          <a:lumMod val="50000"/>
                          <a:lumOff val="50000"/>
                        </a:schemeClr>
                      </a:solidFill>
                      <a:prstDash val="solid"/>
                      <a:round/>
                      <a:headEnd type="none" w="med" len="med"/>
                      <a:tailEnd type="none" w="med" len="med"/>
                    </a:lnL>
                    <a:lnT w="3175" cap="flat" cmpd="sng" algn="ctr">
                      <a:solidFill>
                        <a:schemeClr val="tx1">
                          <a:lumMod val="50000"/>
                          <a:lumOff val="50000"/>
                        </a:schemeClr>
                      </a:solidFill>
                      <a:prstDash val="solid"/>
                      <a:round/>
                      <a:headEnd type="none" w="med" len="med"/>
                      <a:tailEnd type="none" w="med" len="med"/>
                    </a:lnT>
                    <a:lnB w="3175" cap="flat" cmpd="sng" algn="ctr">
                      <a:noFill/>
                      <a:prstDash val="solid"/>
                      <a:round/>
                      <a:headEnd type="none" w="med" len="med"/>
                      <a:tailEnd type="none" w="med" len="med"/>
                    </a:lnB>
                  </a:tcPr>
                </a:tc>
              </a:tr>
              <a:tr h="328968">
                <a:tc vMerge="1">
                  <a:txBody>
                    <a:bodyPr/>
                    <a:lstStyle/>
                    <a:p>
                      <a:endParaRPr lang="en-US" sz="1400" dirty="0"/>
                    </a:p>
                  </a:txBody>
                  <a:tcPr>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tcPr>
                </a:tc>
                <a:tc gridSpan="6">
                  <a:txBody>
                    <a:bodyPr/>
                    <a:lstStyle/>
                    <a:p>
                      <a:pPr algn="ctr"/>
                      <a:r>
                        <a:rPr lang="en-US" sz="1600" b="1" dirty="0" smtClean="0">
                          <a:solidFill>
                            <a:srgbClr val="0000CC"/>
                          </a:solidFill>
                        </a:rPr>
                        <a:t>CONSEQUENSE</a:t>
                      </a:r>
                      <a:endParaRPr lang="en-US" sz="1600" b="1" dirty="0">
                        <a:solidFill>
                          <a:srgbClr val="0000CC"/>
                        </a:solidFill>
                      </a:endParaRPr>
                    </a:p>
                  </a:txBody>
                  <a:tcPr anchor="ctr">
                    <a:lnL w="3175" cap="flat" cmpd="sng" algn="ctr">
                      <a:noFill/>
                      <a:prstDash val="solid"/>
                      <a:round/>
                      <a:headEnd type="none" w="med" len="med"/>
                      <a:tailEnd type="none" w="med" len="med"/>
                    </a:lnL>
                    <a:lnT w="3175" cap="flat" cmpd="sng" algn="ctr">
                      <a:noFill/>
                      <a:prstDash val="solid"/>
                      <a:round/>
                      <a:headEnd type="none" w="med" len="med"/>
                      <a:tailEnd type="none" w="med" len="med"/>
                    </a:lnT>
                  </a:tcPr>
                </a:tc>
                <a:tc hMerge="1">
                  <a:txBody>
                    <a:bodyPr/>
                    <a:lstStyle/>
                    <a:p>
                      <a:endParaRPr lang="en-US" sz="900" dirty="0"/>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tcPr>
                </a:tc>
                <a:tc hMerge="1">
                  <a:txBody>
                    <a:bodyPr/>
                    <a:lstStyle/>
                    <a:p>
                      <a:endParaRPr lang="en-US" sz="900" dirty="0"/>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tcPr>
                </a:tc>
                <a:tc hMerge="1">
                  <a:txBody>
                    <a:bodyPr/>
                    <a:lstStyle/>
                    <a:p>
                      <a:endParaRPr lang="en-US" sz="900" dirty="0"/>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tcPr>
                </a:tc>
                <a:tc hMerge="1">
                  <a:txBody>
                    <a:bodyPr/>
                    <a:lstStyle/>
                    <a:p>
                      <a:endParaRPr lang="en-US" sz="900" dirty="0"/>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tcPr>
                </a:tc>
                <a:tc hMerge="1">
                  <a:txBody>
                    <a:bodyPr/>
                    <a:lstStyle/>
                    <a:p>
                      <a:endParaRPr lang="en-US" sz="900" dirty="0"/>
                    </a:p>
                  </a:txBody>
                  <a:tcPr>
                    <a:lnL w="3175" cap="flat" cmpd="sng" algn="ctr">
                      <a:solidFill>
                        <a:schemeClr val="tx1">
                          <a:lumMod val="50000"/>
                          <a:lumOff val="50000"/>
                        </a:schemeClr>
                      </a:solidFill>
                      <a:prstDash val="solid"/>
                      <a:round/>
                      <a:headEnd type="none" w="med" len="med"/>
                      <a:tailEnd type="none" w="med" len="med"/>
                    </a:lnL>
                    <a:lnT w="3175" cap="flat" cmpd="sng" algn="ctr">
                      <a:solidFill>
                        <a:schemeClr val="tx1">
                          <a:lumMod val="50000"/>
                          <a:lumOff val="50000"/>
                        </a:schemeClr>
                      </a:solidFill>
                      <a:prstDash val="solid"/>
                      <a:round/>
                      <a:headEnd type="none" w="med" len="med"/>
                      <a:tailEnd type="none" w="med" len="med"/>
                    </a:lnT>
                  </a:tcPr>
                </a:tc>
              </a:tr>
            </a:tbl>
          </a:graphicData>
        </a:graphic>
      </p:graphicFrame>
      <p:graphicFrame>
        <p:nvGraphicFramePr>
          <p:cNvPr id="5" name="Table 4"/>
          <p:cNvGraphicFramePr>
            <a:graphicFrameLocks noGrp="1"/>
          </p:cNvGraphicFramePr>
          <p:nvPr>
            <p:extLst>
              <p:ext uri="{D42A27DB-BD31-4B8C-83A1-F6EECF244321}">
                <p14:modId xmlns="" xmlns:p14="http://schemas.microsoft.com/office/powerpoint/2010/main" val="3079226656"/>
              </p:ext>
            </p:extLst>
          </p:nvPr>
        </p:nvGraphicFramePr>
        <p:xfrm>
          <a:off x="228600" y="601029"/>
          <a:ext cx="2209800" cy="1463040"/>
        </p:xfrm>
        <a:graphic>
          <a:graphicData uri="http://schemas.openxmlformats.org/drawingml/2006/table">
            <a:tbl>
              <a:tblPr firstRow="1" bandRow="1">
                <a:tableStyleId>{2D5ABB26-0587-4C30-8999-92F81FD0307C}</a:tableStyleId>
              </a:tblPr>
              <a:tblGrid>
                <a:gridCol w="1593606"/>
                <a:gridCol w="616194"/>
              </a:tblGrid>
              <a:tr h="313787">
                <a:tc>
                  <a:txBody>
                    <a:bodyPr/>
                    <a:lstStyle/>
                    <a:p>
                      <a:r>
                        <a:rPr lang="en-US" sz="1600" b="1" dirty="0" smtClean="0"/>
                        <a:t>EXTREME</a:t>
                      </a:r>
                      <a:endParaRPr lang="en-US" sz="1600" b="1" dirty="0"/>
                    </a:p>
                  </a:txBody>
                  <a:tcP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tcPr>
                </a:tc>
                <a:tc>
                  <a:txBody>
                    <a:bodyPr/>
                    <a:lstStyle/>
                    <a:p>
                      <a:endParaRPr lang="en-US" dirty="0"/>
                    </a:p>
                  </a:txBody>
                  <a:tcP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rgbClr val="C00000"/>
                    </a:solidFill>
                  </a:tcPr>
                </a:tc>
              </a:tr>
              <a:tr h="355462">
                <a:tc>
                  <a:txBody>
                    <a:bodyPr/>
                    <a:lstStyle/>
                    <a:p>
                      <a:r>
                        <a:rPr lang="en-US" sz="1600" b="1" dirty="0" smtClean="0"/>
                        <a:t>HIGH</a:t>
                      </a:r>
                      <a:endParaRPr lang="en-US" sz="1600" b="1" dirty="0"/>
                    </a:p>
                  </a:txBody>
                  <a:tcP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tcPr>
                </a:tc>
                <a:tc>
                  <a:txBody>
                    <a:bodyPr/>
                    <a:lstStyle/>
                    <a:p>
                      <a:endParaRPr lang="en-US" dirty="0"/>
                    </a:p>
                  </a:txBody>
                  <a:tcP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rgbClr val="FF5050"/>
                    </a:solidFill>
                  </a:tcPr>
                </a:tc>
              </a:tr>
              <a:tr h="355462">
                <a:tc>
                  <a:txBody>
                    <a:bodyPr/>
                    <a:lstStyle/>
                    <a:p>
                      <a:r>
                        <a:rPr lang="en-US" sz="1600" b="1" dirty="0" smtClean="0"/>
                        <a:t>MEDIUM</a:t>
                      </a:r>
                      <a:endParaRPr lang="en-US" sz="1600" b="1" dirty="0"/>
                    </a:p>
                  </a:txBody>
                  <a:tcP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tcPr>
                </a:tc>
                <a:tc>
                  <a:txBody>
                    <a:bodyPr/>
                    <a:lstStyle/>
                    <a:p>
                      <a:endParaRPr lang="en-US" dirty="0"/>
                    </a:p>
                  </a:txBody>
                  <a:tcP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accent6">
                        <a:lumMod val="60000"/>
                        <a:lumOff val="40000"/>
                      </a:schemeClr>
                    </a:solidFill>
                  </a:tcPr>
                </a:tc>
              </a:tr>
              <a:tr h="355462">
                <a:tc>
                  <a:txBody>
                    <a:bodyPr/>
                    <a:lstStyle/>
                    <a:p>
                      <a:r>
                        <a:rPr lang="en-US" sz="1600" b="1" dirty="0" smtClean="0"/>
                        <a:t>LOW</a:t>
                      </a:r>
                      <a:endParaRPr lang="en-US" sz="1600" b="1" dirty="0"/>
                    </a:p>
                  </a:txBody>
                  <a:tcP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tcPr>
                </a:tc>
                <a:tc>
                  <a:txBody>
                    <a:bodyPr/>
                    <a:lstStyle/>
                    <a:p>
                      <a:endParaRPr lang="en-US" dirty="0"/>
                    </a:p>
                  </a:txBody>
                  <a:tcP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rgbClr val="00B050"/>
                    </a:solidFill>
                  </a:tcPr>
                </a:tc>
              </a:tr>
            </a:tbl>
          </a:graphicData>
        </a:graphic>
      </p:graphicFrame>
    </p:spTree>
    <p:extLst>
      <p:ext uri="{BB962C8B-B14F-4D97-AF65-F5344CB8AC3E}">
        <p14:creationId xmlns="" xmlns:p14="http://schemas.microsoft.com/office/powerpoint/2010/main" val="906390981"/>
      </p:ext>
    </p:extLst>
  </p:cSld>
  <p:clrMapOvr>
    <a:masterClrMapping/>
  </p:clrMapOvr>
  <p:transition spd="slow">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639762"/>
          </a:xfrm>
          <a:solidFill>
            <a:srgbClr val="008000"/>
          </a:solidFill>
        </p:spPr>
        <p:style>
          <a:lnRef idx="2">
            <a:schemeClr val="accent1"/>
          </a:lnRef>
          <a:fillRef idx="1">
            <a:schemeClr val="lt1"/>
          </a:fillRef>
          <a:effectRef idx="0">
            <a:schemeClr val="accent1"/>
          </a:effectRef>
          <a:fontRef idx="minor">
            <a:schemeClr val="dk1"/>
          </a:fontRef>
        </p:style>
        <p:txBody>
          <a:bodyPr>
            <a:normAutofit fontScale="90000"/>
          </a:bodyPr>
          <a:lstStyle/>
          <a:p>
            <a:r>
              <a:rPr lang="en-US" b="1" dirty="0" smtClean="0">
                <a:solidFill>
                  <a:schemeClr val="bg1"/>
                </a:solidFill>
              </a:rPr>
              <a:t>Contents</a:t>
            </a:r>
            <a:endParaRPr lang="en-US" b="1" dirty="0">
              <a:solidFill>
                <a:schemeClr val="bg1"/>
              </a:solidFill>
            </a:endParaRPr>
          </a:p>
        </p:txBody>
      </p:sp>
      <p:sp>
        <p:nvSpPr>
          <p:cNvPr id="3" name="Content Placeholder 2"/>
          <p:cNvSpPr>
            <a:spLocks noGrp="1"/>
          </p:cNvSpPr>
          <p:nvPr>
            <p:ph idx="1"/>
          </p:nvPr>
        </p:nvSpPr>
        <p:spPr>
          <a:xfrm>
            <a:off x="457200" y="990600"/>
            <a:ext cx="8229600" cy="5486400"/>
          </a:xfrm>
        </p:spPr>
        <p:style>
          <a:lnRef idx="1">
            <a:schemeClr val="accent5"/>
          </a:lnRef>
          <a:fillRef idx="2">
            <a:schemeClr val="accent5"/>
          </a:fillRef>
          <a:effectRef idx="1">
            <a:schemeClr val="accent5"/>
          </a:effectRef>
          <a:fontRef idx="minor">
            <a:schemeClr val="dk1"/>
          </a:fontRef>
        </p:style>
        <p:txBody>
          <a:bodyPr>
            <a:normAutofit fontScale="92500" lnSpcReduction="10000"/>
          </a:bodyPr>
          <a:lstStyle/>
          <a:p>
            <a:pPr marL="514350" indent="-514350">
              <a:buFont typeface="+mj-lt"/>
              <a:buAutoNum type="arabicPeriod"/>
            </a:pPr>
            <a:r>
              <a:rPr lang="en-US" b="1" dirty="0" smtClean="0">
                <a:ln w="1905"/>
                <a:solidFill>
                  <a:schemeClr val="tx1"/>
                </a:solidFill>
                <a:effectLst>
                  <a:innerShdw blurRad="69850" dist="43180" dir="5400000">
                    <a:srgbClr val="000000">
                      <a:alpha val="65000"/>
                    </a:srgbClr>
                  </a:innerShdw>
                </a:effectLst>
              </a:rPr>
              <a:t>Overview Risks</a:t>
            </a:r>
          </a:p>
          <a:p>
            <a:pPr marL="514350" indent="-514350">
              <a:buFont typeface="+mj-lt"/>
              <a:buAutoNum type="arabicPeriod"/>
            </a:pPr>
            <a:r>
              <a:rPr lang="en-US" b="1" dirty="0" smtClean="0">
                <a:ln w="1905"/>
                <a:solidFill>
                  <a:schemeClr val="tx1"/>
                </a:solidFill>
                <a:effectLst>
                  <a:innerShdw blurRad="69850" dist="43180" dir="5400000">
                    <a:srgbClr val="000000">
                      <a:alpha val="65000"/>
                    </a:srgbClr>
                  </a:innerShdw>
                </a:effectLst>
              </a:rPr>
              <a:t>Risk and Uncertainty</a:t>
            </a:r>
          </a:p>
          <a:p>
            <a:pPr marL="514350" indent="-514350">
              <a:buFont typeface="+mj-lt"/>
              <a:buAutoNum type="arabicPeriod"/>
            </a:pPr>
            <a:r>
              <a:rPr lang="en-US" b="1" dirty="0" smtClean="0">
                <a:ln w="1905"/>
                <a:solidFill>
                  <a:schemeClr val="tx1"/>
                </a:solidFill>
                <a:effectLst>
                  <a:innerShdw blurRad="69850" dist="43180" dir="5400000">
                    <a:srgbClr val="000000">
                      <a:alpha val="65000"/>
                    </a:srgbClr>
                  </a:innerShdw>
                </a:effectLst>
              </a:rPr>
              <a:t>Nature and Types of Risks</a:t>
            </a:r>
          </a:p>
          <a:p>
            <a:pPr marL="514350" indent="-514350">
              <a:buFont typeface="+mj-lt"/>
              <a:buAutoNum type="arabicPeriod"/>
            </a:pPr>
            <a:r>
              <a:rPr lang="en-US" b="1" dirty="0" smtClean="0">
                <a:ln w="1905"/>
                <a:solidFill>
                  <a:schemeClr val="tx1"/>
                </a:solidFill>
                <a:effectLst>
                  <a:innerShdw blurRad="69850" dist="43180" dir="5400000">
                    <a:srgbClr val="000000">
                      <a:alpha val="65000"/>
                    </a:srgbClr>
                  </a:innerShdw>
                </a:effectLst>
              </a:rPr>
              <a:t>Who does Risk Management?</a:t>
            </a:r>
          </a:p>
          <a:p>
            <a:pPr marL="514350" indent="-514350">
              <a:buFont typeface="+mj-lt"/>
              <a:buAutoNum type="arabicPeriod"/>
            </a:pPr>
            <a:r>
              <a:rPr lang="en-US" b="1" dirty="0" smtClean="0">
                <a:ln w="1905"/>
                <a:solidFill>
                  <a:schemeClr val="tx1"/>
                </a:solidFill>
                <a:effectLst>
                  <a:innerShdw blurRad="69850" dist="43180" dir="5400000">
                    <a:srgbClr val="000000">
                      <a:alpha val="65000"/>
                    </a:srgbClr>
                  </a:innerShdw>
                </a:effectLst>
              </a:rPr>
              <a:t>How does is Benefits?</a:t>
            </a:r>
          </a:p>
          <a:p>
            <a:pPr marL="514350" indent="-514350">
              <a:buFont typeface="+mj-lt"/>
              <a:buAutoNum type="arabicPeriod"/>
            </a:pPr>
            <a:r>
              <a:rPr lang="en-US" b="1" dirty="0" smtClean="0">
                <a:ln w="1905"/>
                <a:solidFill>
                  <a:schemeClr val="tx1"/>
                </a:solidFill>
                <a:effectLst>
                  <a:innerShdw blurRad="69850" dist="43180" dir="5400000">
                    <a:srgbClr val="000000">
                      <a:alpha val="65000"/>
                    </a:srgbClr>
                  </a:innerShdw>
                </a:effectLst>
              </a:rPr>
              <a:t>How to manage the Financial Risk? </a:t>
            </a:r>
          </a:p>
          <a:p>
            <a:pPr marL="514350" indent="-514350">
              <a:buFont typeface="+mj-lt"/>
              <a:buAutoNum type="arabicPeriod"/>
            </a:pPr>
            <a:r>
              <a:rPr lang="en-US" b="1" dirty="0" smtClean="0">
                <a:ln w="1905"/>
                <a:solidFill>
                  <a:schemeClr val="tx1"/>
                </a:solidFill>
                <a:effectLst>
                  <a:innerShdw blurRad="69850" dist="43180" dir="5400000">
                    <a:srgbClr val="000000">
                      <a:alpha val="65000"/>
                    </a:srgbClr>
                  </a:innerShdw>
                </a:effectLst>
              </a:rPr>
              <a:t>What are Risks Management process?</a:t>
            </a:r>
          </a:p>
          <a:p>
            <a:pPr marL="514350" indent="-514350">
              <a:buFont typeface="+mj-lt"/>
              <a:buAutoNum type="arabicPeriod"/>
            </a:pPr>
            <a:r>
              <a:rPr lang="en-US" b="1" dirty="0" smtClean="0">
                <a:ln w="1905"/>
                <a:solidFill>
                  <a:schemeClr val="tx1"/>
                </a:solidFill>
                <a:effectLst>
                  <a:innerShdw blurRad="69850" dist="43180" dir="5400000">
                    <a:srgbClr val="000000">
                      <a:alpha val="65000"/>
                    </a:srgbClr>
                  </a:innerShdw>
                </a:effectLst>
              </a:rPr>
              <a:t>Strategic Financial </a:t>
            </a:r>
            <a:r>
              <a:rPr lang="en-US" b="1" dirty="0" smtClean="0">
                <a:ln w="1905"/>
                <a:solidFill>
                  <a:schemeClr val="tx1"/>
                </a:solidFill>
                <a:effectLst>
                  <a:innerShdw blurRad="69850" dist="43180" dir="5400000">
                    <a:srgbClr val="000000">
                      <a:alpha val="65000"/>
                    </a:srgbClr>
                  </a:innerShdw>
                </a:effectLst>
              </a:rPr>
              <a:t>Management</a:t>
            </a:r>
            <a:endParaRPr lang="en-US" b="1" dirty="0" smtClean="0">
              <a:ln w="1905"/>
              <a:solidFill>
                <a:schemeClr val="tx1"/>
              </a:solidFill>
              <a:effectLst>
                <a:innerShdw blurRad="69850" dist="43180" dir="5400000">
                  <a:srgbClr val="000000">
                    <a:alpha val="65000"/>
                  </a:srgbClr>
                </a:innerShdw>
              </a:effectLst>
            </a:endParaRPr>
          </a:p>
          <a:p>
            <a:pPr marL="514350" indent="-514350">
              <a:buFont typeface="+mj-lt"/>
              <a:buAutoNum type="arabicPeriod"/>
            </a:pPr>
            <a:r>
              <a:rPr lang="en-US" b="1" dirty="0" smtClean="0">
                <a:solidFill>
                  <a:schemeClr val="tx1"/>
                </a:solidFill>
              </a:rPr>
              <a:t>How can Measurement of Risk</a:t>
            </a:r>
            <a:endParaRPr lang="en-US" b="1" dirty="0">
              <a:ln w="1905"/>
              <a:solidFill>
                <a:schemeClr val="tx1"/>
              </a:solidFill>
              <a:effectLst>
                <a:innerShdw blurRad="69850" dist="43180" dir="5400000">
                  <a:srgbClr val="000000">
                    <a:alpha val="65000"/>
                  </a:srgbClr>
                </a:innerShdw>
              </a:effectLst>
            </a:endParaRPr>
          </a:p>
        </p:txBody>
      </p:sp>
    </p:spTree>
  </p:cSld>
  <p:clrMapOvr>
    <a:masterClrMapping/>
  </p:clrMapOvr>
  <p:transition spd="slow">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609600"/>
          </a:xfrm>
          <a:solidFill>
            <a:srgbClr val="008000"/>
          </a:solidFill>
        </p:spPr>
        <p:txBody>
          <a:bodyPr>
            <a:noAutofit/>
          </a:bodyPr>
          <a:lstStyle/>
          <a:p>
            <a:r>
              <a:rPr lang="en-US" sz="3200" b="1" dirty="0">
                <a:solidFill>
                  <a:schemeClr val="bg1"/>
                </a:solidFill>
                <a:latin typeface="+mn-lt"/>
              </a:rPr>
              <a:t>Step 2: Analysis </a:t>
            </a:r>
            <a:r>
              <a:rPr lang="en-US" sz="3200" b="1" dirty="0" smtClean="0">
                <a:solidFill>
                  <a:schemeClr val="bg1"/>
                </a:solidFill>
                <a:latin typeface="+mn-lt"/>
              </a:rPr>
              <a:t>risk </a:t>
            </a:r>
            <a:r>
              <a:rPr lang="en-US" sz="3200" b="1" dirty="0">
                <a:solidFill>
                  <a:schemeClr val="bg1"/>
                </a:solidFill>
                <a:latin typeface="+mn-lt"/>
              </a:rPr>
              <a:t>(</a:t>
            </a:r>
            <a:r>
              <a:rPr lang="en-US" sz="3200" b="1" dirty="0" smtClean="0">
                <a:solidFill>
                  <a:schemeClr val="bg1"/>
                </a:solidFill>
                <a:latin typeface="+mn-lt"/>
              </a:rPr>
              <a:t>Cont’)</a:t>
            </a:r>
            <a:endParaRPr lang="en-US" sz="3200" b="1" dirty="0">
              <a:solidFill>
                <a:schemeClr val="bg1"/>
              </a:solidFill>
              <a:latin typeface="+mn-lt"/>
            </a:endParaRPr>
          </a:p>
        </p:txBody>
      </p:sp>
      <p:sp>
        <p:nvSpPr>
          <p:cNvPr id="3" name="Content Placeholder 2"/>
          <p:cNvSpPr>
            <a:spLocks noGrp="1"/>
          </p:cNvSpPr>
          <p:nvPr>
            <p:ph idx="1"/>
          </p:nvPr>
        </p:nvSpPr>
        <p:spPr>
          <a:xfrm>
            <a:off x="228600" y="914400"/>
            <a:ext cx="8458200" cy="5211763"/>
          </a:xfrm>
        </p:spPr>
        <p:txBody>
          <a:bodyPr>
            <a:normAutofit/>
          </a:bodyPr>
          <a:lstStyle/>
          <a:p>
            <a:r>
              <a:rPr lang="en-US" sz="2800" b="1" dirty="0" smtClean="0">
                <a:solidFill>
                  <a:srgbClr val="0000CC"/>
                </a:solidFill>
              </a:rPr>
              <a:t>How to analysis it?</a:t>
            </a:r>
            <a:endParaRPr lang="en-US" sz="2800" b="1" dirty="0">
              <a:solidFill>
                <a:srgbClr val="0000CC"/>
              </a:solidFill>
            </a:endParaRPr>
          </a:p>
        </p:txBody>
      </p:sp>
      <p:graphicFrame>
        <p:nvGraphicFramePr>
          <p:cNvPr id="4" name="Table 3"/>
          <p:cNvGraphicFramePr>
            <a:graphicFrameLocks noGrp="1"/>
          </p:cNvGraphicFramePr>
          <p:nvPr>
            <p:extLst>
              <p:ext uri="{D42A27DB-BD31-4B8C-83A1-F6EECF244321}">
                <p14:modId xmlns="" xmlns:p14="http://schemas.microsoft.com/office/powerpoint/2010/main" val="1349828401"/>
              </p:ext>
            </p:extLst>
          </p:nvPr>
        </p:nvGraphicFramePr>
        <p:xfrm>
          <a:off x="304800" y="1600200"/>
          <a:ext cx="8610600" cy="4819152"/>
        </p:xfrm>
        <a:graphic>
          <a:graphicData uri="http://schemas.openxmlformats.org/drawingml/2006/table">
            <a:tbl>
              <a:tblPr firstRow="1" bandRow="1">
                <a:tableStyleId>{2D5ABB26-0587-4C30-8999-92F81FD0307C}</a:tableStyleId>
              </a:tblPr>
              <a:tblGrid>
                <a:gridCol w="1861751"/>
                <a:gridCol w="6748849"/>
              </a:tblGrid>
              <a:tr h="850130">
                <a:tc gridSpan="2">
                  <a:txBody>
                    <a:bodyPr/>
                    <a:lstStyle/>
                    <a:p>
                      <a:pPr algn="ctr"/>
                      <a:r>
                        <a:rPr lang="en-US" sz="2800" b="1" dirty="0" smtClean="0"/>
                        <a:t>RISK RATING</a:t>
                      </a:r>
                      <a:endParaRPr lang="en-US" sz="2800" b="1" dirty="0"/>
                    </a:p>
                  </a:txBody>
                  <a:tcPr>
                    <a:lnT w="3175" cap="flat" cmpd="sng" algn="ctr">
                      <a:no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accent5">
                        <a:lumMod val="40000"/>
                        <a:lumOff val="60000"/>
                      </a:schemeClr>
                    </a:solidFill>
                  </a:tcPr>
                </a:tc>
                <a:tc hMerge="1">
                  <a:txBody>
                    <a:bodyPr/>
                    <a:lstStyle/>
                    <a:p>
                      <a:endParaRPr lang="en-US" dirty="0">
                        <a:latin typeface="+mj-lt"/>
                      </a:endParaRPr>
                    </a:p>
                  </a:txBody>
                  <a:tcP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rgbClr val="C00000"/>
                    </a:solidFill>
                  </a:tcPr>
                </a:tc>
              </a:tr>
              <a:tr h="1087006">
                <a:tc>
                  <a:txBody>
                    <a:bodyPr/>
                    <a:lstStyle/>
                    <a:p>
                      <a:r>
                        <a:rPr lang="en-US" sz="2400" b="1" dirty="0" smtClean="0"/>
                        <a:t>EXTREME</a:t>
                      </a:r>
                      <a:endParaRPr lang="en-US" sz="2400" b="1" dirty="0"/>
                    </a:p>
                  </a:txBody>
                  <a:tcP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tcPr>
                </a:tc>
                <a:tc>
                  <a:txBody>
                    <a:bodyPr/>
                    <a:lstStyle/>
                    <a:p>
                      <a:r>
                        <a:rPr lang="en-US" sz="2800" b="0" i="0" u="none" strike="noStrike" kern="1200" baseline="0" dirty="0" smtClean="0">
                          <a:solidFill>
                            <a:schemeClr val="bg1"/>
                          </a:solidFill>
                          <a:latin typeface="+mn-lt"/>
                          <a:ea typeface="+mn-ea"/>
                          <a:cs typeface="+mn-cs"/>
                        </a:rPr>
                        <a:t>Immediate action required to eliminate or reduce risk</a:t>
                      </a:r>
                      <a:endParaRPr lang="en-US" sz="2800" dirty="0">
                        <a:solidFill>
                          <a:schemeClr val="bg1"/>
                        </a:solidFill>
                        <a:latin typeface="+mn-lt"/>
                      </a:endParaRPr>
                    </a:p>
                  </a:txBody>
                  <a:tcP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rgbClr val="C00000"/>
                    </a:solidFill>
                  </a:tcPr>
                </a:tc>
              </a:tr>
              <a:tr h="850130">
                <a:tc>
                  <a:txBody>
                    <a:bodyPr/>
                    <a:lstStyle/>
                    <a:p>
                      <a:r>
                        <a:rPr lang="en-US" sz="2400" b="1" dirty="0" smtClean="0"/>
                        <a:t>HIGH</a:t>
                      </a:r>
                      <a:endParaRPr lang="en-US" sz="2400" b="1" dirty="0"/>
                    </a:p>
                  </a:txBody>
                  <a:tcP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tcPr>
                </a:tc>
                <a:tc>
                  <a:txBody>
                    <a:bodyPr/>
                    <a:lstStyle/>
                    <a:p>
                      <a:r>
                        <a:rPr lang="en-US" sz="2800" b="0" i="0" u="none" strike="noStrike" kern="1200" baseline="0" dirty="0" smtClean="0">
                          <a:solidFill>
                            <a:schemeClr val="bg1"/>
                          </a:solidFill>
                          <a:latin typeface="+mn-lt"/>
                          <a:ea typeface="+mn-ea"/>
                          <a:cs typeface="+mn-cs"/>
                        </a:rPr>
                        <a:t>Senior management attention needed</a:t>
                      </a:r>
                      <a:endParaRPr lang="en-US" sz="2800" dirty="0">
                        <a:solidFill>
                          <a:schemeClr val="bg1"/>
                        </a:solidFill>
                        <a:latin typeface="+mn-lt"/>
                      </a:endParaRPr>
                    </a:p>
                  </a:txBody>
                  <a:tcP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rgbClr val="FF5050"/>
                    </a:solidFill>
                  </a:tcPr>
                </a:tc>
              </a:tr>
              <a:tr h="1087006">
                <a:tc>
                  <a:txBody>
                    <a:bodyPr/>
                    <a:lstStyle/>
                    <a:p>
                      <a:r>
                        <a:rPr lang="en-US" sz="2400" b="1" dirty="0" smtClean="0"/>
                        <a:t>MEDIUM</a:t>
                      </a:r>
                      <a:endParaRPr lang="en-US" sz="2400" b="1" dirty="0"/>
                    </a:p>
                  </a:txBody>
                  <a:tcP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tcPr>
                </a:tc>
                <a:tc>
                  <a:txBody>
                    <a:bodyPr/>
                    <a:lstStyle/>
                    <a:p>
                      <a:r>
                        <a:rPr lang="en-US" sz="2800" b="0" i="0" u="none" strike="noStrike" kern="1200" baseline="0" dirty="0" smtClean="0">
                          <a:solidFill>
                            <a:schemeClr val="tx1"/>
                          </a:solidFill>
                          <a:latin typeface="+mn-lt"/>
                          <a:ea typeface="+mn-ea"/>
                          <a:cs typeface="+mn-cs"/>
                        </a:rPr>
                        <a:t>Action must be taken to eliminate or reduce the risk</a:t>
                      </a:r>
                      <a:endParaRPr lang="en-US" sz="2800" dirty="0">
                        <a:solidFill>
                          <a:schemeClr val="tx1"/>
                        </a:solidFill>
                        <a:latin typeface="+mn-lt"/>
                      </a:endParaRPr>
                    </a:p>
                  </a:txBody>
                  <a:tcP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accent6">
                        <a:lumMod val="60000"/>
                        <a:lumOff val="40000"/>
                      </a:schemeClr>
                    </a:solidFill>
                  </a:tcPr>
                </a:tc>
              </a:tr>
              <a:tr h="850130">
                <a:tc>
                  <a:txBody>
                    <a:bodyPr/>
                    <a:lstStyle/>
                    <a:p>
                      <a:r>
                        <a:rPr lang="en-US" sz="2400" b="1" dirty="0" smtClean="0"/>
                        <a:t>LOW</a:t>
                      </a:r>
                      <a:endParaRPr lang="en-US" sz="2400" b="1" dirty="0"/>
                    </a:p>
                  </a:txBody>
                  <a:tcP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tcPr>
                </a:tc>
                <a:tc>
                  <a:txBody>
                    <a:bodyPr/>
                    <a:lstStyle/>
                    <a:p>
                      <a:r>
                        <a:rPr lang="en-US" sz="2800" b="0" i="0" u="none" strike="noStrike" kern="1200" baseline="0" dirty="0" smtClean="0">
                          <a:solidFill>
                            <a:schemeClr val="bg1"/>
                          </a:solidFill>
                          <a:latin typeface="+mn-lt"/>
                          <a:ea typeface="+mn-ea"/>
                          <a:cs typeface="+mn-cs"/>
                        </a:rPr>
                        <a:t>Managed by routine procedures</a:t>
                      </a:r>
                      <a:endParaRPr lang="en-US" sz="2800" dirty="0">
                        <a:solidFill>
                          <a:schemeClr val="bg1"/>
                        </a:solidFill>
                        <a:latin typeface="+mn-lt"/>
                      </a:endParaRPr>
                    </a:p>
                  </a:txBody>
                  <a:tcP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rgbClr val="00B050"/>
                    </a:solidFill>
                  </a:tcPr>
                </a:tc>
              </a:tr>
            </a:tbl>
          </a:graphicData>
        </a:graphic>
      </p:graphicFrame>
    </p:spTree>
    <p:extLst>
      <p:ext uri="{BB962C8B-B14F-4D97-AF65-F5344CB8AC3E}">
        <p14:creationId xmlns="" xmlns:p14="http://schemas.microsoft.com/office/powerpoint/2010/main" val="4129851701"/>
      </p:ext>
    </p:extLst>
  </p:cSld>
  <p:clrMapOvr>
    <a:masterClrMapping/>
  </p:clrMapOvr>
  <p:transition spd="slow">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639762"/>
          </a:xfrm>
          <a:solidFill>
            <a:srgbClr val="008000"/>
          </a:solidFill>
        </p:spPr>
        <p:style>
          <a:lnRef idx="2">
            <a:schemeClr val="accent2"/>
          </a:lnRef>
          <a:fillRef idx="1">
            <a:schemeClr val="lt1"/>
          </a:fillRef>
          <a:effectRef idx="0">
            <a:schemeClr val="accent2"/>
          </a:effectRef>
          <a:fontRef idx="minor">
            <a:schemeClr val="dk1"/>
          </a:fontRef>
        </p:style>
        <p:txBody>
          <a:bodyPr>
            <a:noAutofit/>
          </a:bodyPr>
          <a:lstStyle/>
          <a:p>
            <a:r>
              <a:rPr lang="en-US" sz="3600" b="1" dirty="0">
                <a:solidFill>
                  <a:schemeClr val="bg1"/>
                </a:solidFill>
              </a:rPr>
              <a:t>Step 2: </a:t>
            </a:r>
            <a:r>
              <a:rPr lang="en-US" sz="3600" b="1" dirty="0" smtClean="0">
                <a:solidFill>
                  <a:schemeClr val="bg1"/>
                </a:solidFill>
              </a:rPr>
              <a:t>Analysis Risk (Cont’)</a:t>
            </a:r>
            <a:endParaRPr lang="en-US" sz="3600" b="1" dirty="0">
              <a:solidFill>
                <a:schemeClr val="bg1"/>
              </a:solidFill>
            </a:endParaRPr>
          </a:p>
        </p:txBody>
      </p:sp>
      <p:graphicFrame>
        <p:nvGraphicFramePr>
          <p:cNvPr id="5" name="Table 4"/>
          <p:cNvGraphicFramePr>
            <a:graphicFrameLocks noGrp="1"/>
          </p:cNvGraphicFramePr>
          <p:nvPr>
            <p:extLst>
              <p:ext uri="{D42A27DB-BD31-4B8C-83A1-F6EECF244321}">
                <p14:modId xmlns="" xmlns:p14="http://schemas.microsoft.com/office/powerpoint/2010/main" val="2314168277"/>
              </p:ext>
            </p:extLst>
          </p:nvPr>
        </p:nvGraphicFramePr>
        <p:xfrm>
          <a:off x="76199" y="815226"/>
          <a:ext cx="8915401" cy="5814174"/>
        </p:xfrm>
        <a:graphic>
          <a:graphicData uri="http://schemas.openxmlformats.org/drawingml/2006/table">
            <a:tbl>
              <a:tblPr firstRow="1" bandRow="1">
                <a:tableStyleId>{2D5ABB26-0587-4C30-8999-92F81FD0307C}</a:tableStyleId>
              </a:tblPr>
              <a:tblGrid>
                <a:gridCol w="272921"/>
                <a:gridCol w="2089280"/>
                <a:gridCol w="4343400"/>
                <a:gridCol w="2209800"/>
              </a:tblGrid>
              <a:tr h="500264">
                <a:tc>
                  <a:txBody>
                    <a:bodyPr/>
                    <a:lstStyle/>
                    <a:p>
                      <a:pPr algn="ctr"/>
                      <a:endParaRPr lang="en-US" sz="1400" dirty="0"/>
                    </a:p>
                  </a:txBody>
                  <a:tcPr vert="vert270">
                    <a:lnR w="3175" cap="flat" cmpd="sng" algn="ctr">
                      <a:noFill/>
                      <a:prstDash val="solid"/>
                      <a:round/>
                      <a:headEnd type="none" w="med" len="med"/>
                      <a:tailEnd type="none" w="med" len="med"/>
                    </a:lnR>
                    <a:lnT w="3175" cap="flat" cmpd="sng" algn="ctr">
                      <a:noFill/>
                      <a:prstDash val="solid"/>
                      <a:round/>
                      <a:headEnd type="none" w="med" len="med"/>
                      <a:tailEnd type="none" w="med" len="med"/>
                    </a:lnT>
                  </a:tcPr>
                </a:tc>
                <a:tc gridSpan="3">
                  <a:txBody>
                    <a:bodyPr/>
                    <a:lstStyle/>
                    <a:p>
                      <a:pPr algn="ctr"/>
                      <a:r>
                        <a:rPr lang="en-US" sz="2400" b="1" dirty="0" smtClean="0">
                          <a:solidFill>
                            <a:srgbClr val="0000CC"/>
                          </a:solidFill>
                        </a:rPr>
                        <a:t>RISK LIKELIHOOD CRITERIA</a:t>
                      </a:r>
                      <a:endParaRPr lang="en-US" sz="2400" b="1" dirty="0">
                        <a:solidFill>
                          <a:srgbClr val="0000CC"/>
                        </a:solidFill>
                      </a:endParaRPr>
                    </a:p>
                  </a:txBody>
                  <a:tcPr>
                    <a:lnL w="3175" cap="flat" cmpd="sng" algn="ctr">
                      <a:noFill/>
                      <a:prstDash val="solid"/>
                      <a:round/>
                      <a:headEnd type="none" w="med" len="med"/>
                      <a:tailEnd type="none" w="med" len="med"/>
                    </a:lnL>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tcPr>
                </a:tc>
                <a:tc hMerge="1">
                  <a:txBody>
                    <a:bodyPr/>
                    <a:lstStyle/>
                    <a:p>
                      <a:endParaRPr lang="en-US" sz="1200" dirty="0"/>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hMerge="1">
                  <a:txBody>
                    <a:bodyPr/>
                    <a:lstStyle/>
                    <a:p>
                      <a:endParaRPr lang="en-US" sz="1200" dirty="0"/>
                    </a:p>
                  </a:txBody>
                  <a:tcPr>
                    <a:lnL w="3175" cap="flat" cmpd="sng" algn="ctr">
                      <a:solidFill>
                        <a:schemeClr val="tx1">
                          <a:lumMod val="50000"/>
                          <a:lumOff val="50000"/>
                        </a:schemeClr>
                      </a:solidFill>
                      <a:prstDash val="solid"/>
                      <a:round/>
                      <a:headEnd type="none" w="med" len="med"/>
                      <a:tailEnd type="none" w="med" len="med"/>
                    </a:lnL>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r>
              <a:tr h="769713">
                <a:tc>
                  <a:txBody>
                    <a:bodyPr/>
                    <a:lstStyle/>
                    <a:p>
                      <a:pPr algn="ctr"/>
                      <a:endParaRPr lang="en-US" sz="1400" dirty="0"/>
                    </a:p>
                  </a:txBody>
                  <a:tcPr vert="vert270">
                    <a:lnR w="3175" cap="flat" cmpd="sng" algn="ctr">
                      <a:noFill/>
                      <a:prstDash val="solid"/>
                      <a:round/>
                      <a:headEnd type="none" w="med" len="med"/>
                      <a:tailEnd type="none" w="med" len="med"/>
                    </a:lnR>
                  </a:tcPr>
                </a:tc>
                <a:tc>
                  <a:txBody>
                    <a:bodyPr/>
                    <a:lstStyle/>
                    <a:p>
                      <a:pPr algn="ctr"/>
                      <a:r>
                        <a:rPr lang="en-US" sz="1800" b="1" dirty="0" smtClean="0"/>
                        <a:t>LIKELIHOOD LEVEL</a:t>
                      </a:r>
                      <a:endParaRPr lang="en-US" sz="1800" b="1" dirty="0"/>
                    </a:p>
                  </a:txBody>
                  <a:tcPr>
                    <a:lnL w="3175" cap="flat" cmpd="sng" algn="ctr">
                      <a:no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accent5">
                        <a:lumMod val="40000"/>
                        <a:lumOff val="60000"/>
                      </a:schemeClr>
                    </a:solidFill>
                  </a:tcPr>
                </a:tc>
                <a:tc>
                  <a:txBody>
                    <a:bodyPr/>
                    <a:lstStyle/>
                    <a:p>
                      <a:pPr algn="ctr"/>
                      <a:r>
                        <a:rPr lang="en-US" sz="1800" b="1" dirty="0" smtClean="0"/>
                        <a:t>DESCRIPTION</a:t>
                      </a:r>
                      <a:endParaRPr lang="en-US" sz="1800" b="1" dirty="0"/>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accent5">
                        <a:lumMod val="40000"/>
                        <a:lumOff val="60000"/>
                      </a:schemeClr>
                    </a:solidFill>
                  </a:tcPr>
                </a:tc>
                <a:tc>
                  <a:txBody>
                    <a:bodyPr/>
                    <a:lstStyle/>
                    <a:p>
                      <a:pPr algn="ctr"/>
                      <a:r>
                        <a:rPr lang="en-US" sz="1800" b="1" dirty="0" smtClean="0"/>
                        <a:t>PROBABILITY</a:t>
                      </a:r>
                      <a:endParaRPr lang="en-US" sz="1800" b="1" dirty="0"/>
                    </a:p>
                  </a:txBody>
                  <a:tcPr>
                    <a:lnL w="3175" cap="flat" cmpd="sng" algn="ctr">
                      <a:solidFill>
                        <a:schemeClr val="tx1">
                          <a:lumMod val="50000"/>
                          <a:lumOff val="50000"/>
                        </a:schemeClr>
                      </a:solidFill>
                      <a:prstDash val="solid"/>
                      <a:round/>
                      <a:headEnd type="none" w="med" len="med"/>
                      <a:tailEnd type="none" w="med" len="med"/>
                    </a:lnL>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accent5">
                        <a:lumMod val="40000"/>
                        <a:lumOff val="60000"/>
                      </a:schemeClr>
                    </a:solidFill>
                  </a:tcPr>
                </a:tc>
              </a:tr>
              <a:tr h="1047922">
                <a:tc rowSpan="5">
                  <a:txBody>
                    <a:bodyPr/>
                    <a:lstStyle/>
                    <a:p>
                      <a:pPr algn="ctr"/>
                      <a:endParaRPr lang="en-US" sz="1400" dirty="0"/>
                    </a:p>
                  </a:txBody>
                  <a:tcPr vert="vert270">
                    <a:lnR w="3175" cap="flat" cmpd="sng" algn="ctr">
                      <a:noFill/>
                      <a:prstDash val="solid"/>
                      <a:round/>
                      <a:headEnd type="none" w="med" len="med"/>
                      <a:tailEnd type="none" w="med" len="med"/>
                    </a:lnR>
                  </a:tcPr>
                </a:tc>
                <a:tc>
                  <a:txBody>
                    <a:bodyPr/>
                    <a:lstStyle/>
                    <a:p>
                      <a:pPr algn="ctr"/>
                      <a:r>
                        <a:rPr lang="en-US" sz="2000" b="1" dirty="0" smtClean="0"/>
                        <a:t>Almost Certain </a:t>
                      </a:r>
                    </a:p>
                    <a:p>
                      <a:pPr algn="ctr"/>
                      <a:r>
                        <a:rPr lang="en-US" sz="2000" b="1" dirty="0" smtClean="0"/>
                        <a:t>5</a:t>
                      </a:r>
                      <a:endParaRPr lang="en-US" sz="2000" b="1" dirty="0"/>
                    </a:p>
                  </a:txBody>
                  <a:tcPr>
                    <a:lnL w="3175" cap="flat" cmpd="sng" algn="ctr">
                      <a:no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tcPr>
                </a:tc>
                <a:tc>
                  <a:txBody>
                    <a:bodyPr/>
                    <a:lstStyle/>
                    <a:p>
                      <a:r>
                        <a:rPr lang="en-US" sz="1800" dirty="0" smtClean="0"/>
                        <a:t>Is expected to occur in most circumstances – frequently during the year</a:t>
                      </a:r>
                      <a:endParaRPr lang="en-US" sz="1800" dirty="0"/>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r>
                        <a:rPr lang="en-US" sz="1800" b="1" dirty="0" smtClean="0"/>
                        <a:t>&gt; 95% - 100%</a:t>
                      </a:r>
                      <a:endParaRPr lang="en-US" sz="1800" b="1" dirty="0"/>
                    </a:p>
                  </a:txBody>
                  <a:tcPr>
                    <a:lnL w="3175" cap="flat" cmpd="sng" algn="ctr">
                      <a:solidFill>
                        <a:schemeClr val="tx1">
                          <a:lumMod val="50000"/>
                          <a:lumOff val="50000"/>
                        </a:schemeClr>
                      </a:solidFill>
                      <a:prstDash val="solid"/>
                      <a:round/>
                      <a:headEnd type="none" w="med" len="med"/>
                      <a:tailEnd type="none" w="med" len="med"/>
                    </a:lnL>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r>
              <a:tr h="730370">
                <a:tc vMerge="1">
                  <a:txBody>
                    <a:bodyPr/>
                    <a:lstStyle/>
                    <a:p>
                      <a:pPr algn="ctr"/>
                      <a:endParaRPr lang="en-US" sz="800" dirty="0"/>
                    </a:p>
                  </a:txBody>
                  <a:tcPr>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tcPr>
                </a:tc>
                <a:tc>
                  <a:txBody>
                    <a:bodyPr/>
                    <a:lstStyle/>
                    <a:p>
                      <a:pPr algn="ctr"/>
                      <a:r>
                        <a:rPr lang="en-US" sz="2000" b="1" dirty="0" smtClean="0"/>
                        <a:t>Likely</a:t>
                      </a:r>
                    </a:p>
                    <a:p>
                      <a:pPr algn="ctr"/>
                      <a:r>
                        <a:rPr lang="en-US" sz="2000" b="1" dirty="0" smtClean="0"/>
                        <a:t>4</a:t>
                      </a:r>
                      <a:endParaRPr lang="en-US" sz="2000" b="1" dirty="0"/>
                    </a:p>
                  </a:txBody>
                  <a:tcPr>
                    <a:lnL w="3175" cap="flat" cmpd="sng" algn="ctr">
                      <a:no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tcPr>
                </a:tc>
                <a:tc>
                  <a:txBody>
                    <a:bodyPr/>
                    <a:lstStyle/>
                    <a:p>
                      <a:r>
                        <a:rPr lang="en-US" sz="1800" dirty="0" smtClean="0"/>
                        <a:t>Will probably occur – once during the year</a:t>
                      </a:r>
                      <a:endParaRPr lang="en-US" sz="1800" dirty="0"/>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r>
                        <a:rPr lang="en-US" sz="1800" b="1" dirty="0" smtClean="0"/>
                        <a:t>70% - 95%</a:t>
                      </a:r>
                      <a:endParaRPr lang="en-US" sz="1800" b="1" dirty="0"/>
                    </a:p>
                  </a:txBody>
                  <a:tcPr>
                    <a:lnL w="3175" cap="flat" cmpd="sng" algn="ctr">
                      <a:solidFill>
                        <a:schemeClr val="tx1">
                          <a:lumMod val="50000"/>
                          <a:lumOff val="50000"/>
                        </a:schemeClr>
                      </a:solidFill>
                      <a:prstDash val="solid"/>
                      <a:round/>
                      <a:headEnd type="none" w="med" len="med"/>
                      <a:tailEnd type="none" w="med" len="med"/>
                    </a:lnL>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r>
              <a:tr h="730370">
                <a:tc vMerge="1">
                  <a:txBody>
                    <a:bodyPr/>
                    <a:lstStyle/>
                    <a:p>
                      <a:pPr algn="ctr"/>
                      <a:endParaRPr lang="en-US" sz="800" dirty="0"/>
                    </a:p>
                  </a:txBody>
                  <a:tcPr>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tcPr>
                </a:tc>
                <a:tc>
                  <a:txBody>
                    <a:bodyPr/>
                    <a:lstStyle/>
                    <a:p>
                      <a:pPr algn="ctr"/>
                      <a:r>
                        <a:rPr lang="en-US" sz="2000" b="1" dirty="0" smtClean="0"/>
                        <a:t>Possible</a:t>
                      </a:r>
                    </a:p>
                    <a:p>
                      <a:pPr algn="ctr"/>
                      <a:r>
                        <a:rPr lang="en-US" sz="2000" b="1" dirty="0" smtClean="0"/>
                        <a:t>3</a:t>
                      </a:r>
                      <a:endParaRPr lang="en-US" sz="2000" b="1" dirty="0"/>
                    </a:p>
                  </a:txBody>
                  <a:tcPr>
                    <a:lnL w="3175" cap="flat" cmpd="sng" algn="ctr">
                      <a:no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tcPr>
                </a:tc>
                <a:tc>
                  <a:txBody>
                    <a:bodyPr/>
                    <a:lstStyle/>
                    <a:p>
                      <a:r>
                        <a:rPr lang="en-US" sz="1800" dirty="0" smtClean="0"/>
                        <a:t>Might occur at some time – once every 3 years</a:t>
                      </a:r>
                      <a:endParaRPr lang="en-US" sz="1800" dirty="0"/>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r>
                        <a:rPr lang="en-US" sz="1800" b="1" dirty="0" smtClean="0"/>
                        <a:t>30% - 70%</a:t>
                      </a:r>
                      <a:endParaRPr lang="en-US" sz="1800" b="1" dirty="0"/>
                    </a:p>
                  </a:txBody>
                  <a:tcPr>
                    <a:lnL w="3175" cap="flat" cmpd="sng" algn="ctr">
                      <a:solidFill>
                        <a:schemeClr val="tx1">
                          <a:lumMod val="50000"/>
                          <a:lumOff val="50000"/>
                        </a:schemeClr>
                      </a:solidFill>
                      <a:prstDash val="solid"/>
                      <a:round/>
                      <a:headEnd type="none" w="med" len="med"/>
                      <a:tailEnd type="none" w="med" len="med"/>
                    </a:lnL>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r>
              <a:tr h="730370">
                <a:tc vMerge="1">
                  <a:txBody>
                    <a:bodyPr/>
                    <a:lstStyle/>
                    <a:p>
                      <a:pPr algn="ctr"/>
                      <a:endParaRPr lang="en-US" sz="800" dirty="0"/>
                    </a:p>
                  </a:txBody>
                  <a:tcPr>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tcPr>
                </a:tc>
                <a:tc>
                  <a:txBody>
                    <a:bodyPr/>
                    <a:lstStyle/>
                    <a:p>
                      <a:pPr algn="ctr"/>
                      <a:r>
                        <a:rPr lang="en-US" sz="2000" b="1" dirty="0" smtClean="0"/>
                        <a:t>Unlikely</a:t>
                      </a:r>
                    </a:p>
                    <a:p>
                      <a:pPr algn="ctr"/>
                      <a:r>
                        <a:rPr lang="en-US" sz="2000" b="1" dirty="0" smtClean="0"/>
                        <a:t>3</a:t>
                      </a:r>
                      <a:endParaRPr lang="en-US" sz="2000" b="1" dirty="0"/>
                    </a:p>
                  </a:txBody>
                  <a:tcPr>
                    <a:lnL w="3175" cap="flat" cmpd="sng" algn="ctr">
                      <a:no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tcPr>
                </a:tc>
                <a:tc>
                  <a:txBody>
                    <a:bodyPr/>
                    <a:lstStyle/>
                    <a:p>
                      <a:r>
                        <a:rPr lang="en-US" sz="1800" dirty="0" smtClean="0"/>
                        <a:t>Could occur at some time – once every 5 years</a:t>
                      </a:r>
                      <a:endParaRPr lang="en-US" sz="1800" dirty="0"/>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r>
                        <a:rPr lang="en-US" sz="1800" b="1" dirty="0" smtClean="0"/>
                        <a:t>5% - 30%</a:t>
                      </a:r>
                      <a:endParaRPr lang="en-US" sz="1800" b="1" dirty="0"/>
                    </a:p>
                  </a:txBody>
                  <a:tcPr>
                    <a:lnL w="3175" cap="flat" cmpd="sng" algn="ctr">
                      <a:solidFill>
                        <a:schemeClr val="tx1">
                          <a:lumMod val="50000"/>
                          <a:lumOff val="50000"/>
                        </a:schemeClr>
                      </a:solidFill>
                      <a:prstDash val="solid"/>
                      <a:round/>
                      <a:headEnd type="none" w="med" len="med"/>
                      <a:tailEnd type="none" w="med" len="med"/>
                    </a:lnL>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r>
              <a:tr h="1305165">
                <a:tc vMerge="1">
                  <a:txBody>
                    <a:bodyPr/>
                    <a:lstStyle/>
                    <a:p>
                      <a:pPr algn="ctr"/>
                      <a:endParaRPr lang="en-US" sz="800" dirty="0"/>
                    </a:p>
                  </a:txBody>
                  <a:tcPr>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tcPr>
                </a:tc>
                <a:tc>
                  <a:txBody>
                    <a:bodyPr/>
                    <a:lstStyle/>
                    <a:p>
                      <a:pPr algn="ctr"/>
                      <a:r>
                        <a:rPr lang="en-US" sz="2000" b="1" dirty="0" smtClean="0"/>
                        <a:t>Rare</a:t>
                      </a:r>
                    </a:p>
                    <a:p>
                      <a:pPr algn="ctr"/>
                      <a:r>
                        <a:rPr lang="en-US" sz="2000" b="1" dirty="0" smtClean="0"/>
                        <a:t>1</a:t>
                      </a:r>
                      <a:endParaRPr lang="en-US" sz="2000" b="1" dirty="0"/>
                    </a:p>
                  </a:txBody>
                  <a:tcPr>
                    <a:lnL w="3175" cap="flat" cmpd="sng" algn="ctr">
                      <a:no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tcPr>
                </a:tc>
                <a:tc>
                  <a:txBody>
                    <a:bodyPr/>
                    <a:lstStyle/>
                    <a:p>
                      <a:r>
                        <a:rPr lang="en-US" sz="1800" dirty="0" smtClean="0"/>
                        <a:t>May occur only in exceptional circumstances. This event is known to have occurred</a:t>
                      </a:r>
                    </a:p>
                    <a:p>
                      <a:r>
                        <a:rPr lang="en-US" sz="1800" dirty="0" smtClean="0"/>
                        <a:t>elsewhere – once every 5+ years</a:t>
                      </a:r>
                      <a:endParaRPr lang="en-US" sz="1800" dirty="0"/>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i="0" u="none" strike="noStrike" kern="1200" baseline="0" dirty="0" smtClean="0">
                          <a:solidFill>
                            <a:schemeClr val="tx1"/>
                          </a:solidFill>
                          <a:latin typeface="+mn-lt"/>
                          <a:ea typeface="+mn-ea"/>
                          <a:cs typeface="+mn-cs"/>
                        </a:rPr>
                        <a:t>&lt;5%</a:t>
                      </a:r>
                    </a:p>
                  </a:txBody>
                  <a:tcPr>
                    <a:lnL w="3175" cap="flat" cmpd="sng" algn="ctr">
                      <a:solidFill>
                        <a:schemeClr val="tx1">
                          <a:lumMod val="50000"/>
                          <a:lumOff val="50000"/>
                        </a:schemeClr>
                      </a:solidFill>
                      <a:prstDash val="solid"/>
                      <a:round/>
                      <a:headEnd type="none" w="med" len="med"/>
                      <a:tailEnd type="none" w="med" len="med"/>
                    </a:lnL>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r>
            </a:tbl>
          </a:graphicData>
        </a:graphic>
      </p:graphicFrame>
    </p:spTree>
    <p:extLst>
      <p:ext uri="{BB962C8B-B14F-4D97-AF65-F5344CB8AC3E}">
        <p14:creationId xmlns="" xmlns:p14="http://schemas.microsoft.com/office/powerpoint/2010/main" val="2934332588"/>
      </p:ext>
    </p:extLst>
  </p:cSld>
  <p:clrMapOvr>
    <a:masterClrMapping/>
  </p:clrMapOvr>
  <p:transition spd="slow">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639762"/>
          </a:xfrm>
          <a:solidFill>
            <a:srgbClr val="008000"/>
          </a:solidFill>
        </p:spPr>
        <p:txBody>
          <a:bodyPr>
            <a:noAutofit/>
          </a:bodyPr>
          <a:lstStyle/>
          <a:p>
            <a:r>
              <a:rPr lang="en-US" sz="3200" b="1" dirty="0">
                <a:solidFill>
                  <a:schemeClr val="bg1"/>
                </a:solidFill>
                <a:latin typeface="+mn-lt"/>
              </a:rPr>
              <a:t>Step 3: Evaluate </a:t>
            </a:r>
            <a:r>
              <a:rPr lang="en-US" sz="3200" b="1" dirty="0" smtClean="0">
                <a:solidFill>
                  <a:schemeClr val="bg1"/>
                </a:solidFill>
                <a:latin typeface="+mn-lt"/>
              </a:rPr>
              <a:t>Risk</a:t>
            </a:r>
            <a:endParaRPr lang="en-US" sz="3200" b="1" dirty="0">
              <a:solidFill>
                <a:schemeClr val="bg1"/>
              </a:solidFill>
              <a:latin typeface="+mn-lt"/>
            </a:endParaRPr>
          </a:p>
        </p:txBody>
      </p:sp>
      <p:sp>
        <p:nvSpPr>
          <p:cNvPr id="3" name="Content Placeholder 2"/>
          <p:cNvSpPr>
            <a:spLocks noGrp="1"/>
          </p:cNvSpPr>
          <p:nvPr>
            <p:ph idx="1"/>
          </p:nvPr>
        </p:nvSpPr>
        <p:spPr>
          <a:xfrm>
            <a:off x="228600" y="914400"/>
            <a:ext cx="8686800" cy="5638800"/>
          </a:xfrm>
        </p:spPr>
        <p:style>
          <a:lnRef idx="2">
            <a:schemeClr val="dk1"/>
          </a:lnRef>
          <a:fillRef idx="1">
            <a:schemeClr val="lt1"/>
          </a:fillRef>
          <a:effectRef idx="0">
            <a:schemeClr val="dk1"/>
          </a:effectRef>
          <a:fontRef idx="minor">
            <a:schemeClr val="dk1"/>
          </a:fontRef>
        </p:style>
        <p:txBody>
          <a:bodyPr>
            <a:noAutofit/>
          </a:bodyPr>
          <a:lstStyle/>
          <a:p>
            <a:pPr marL="0" indent="0">
              <a:buNone/>
            </a:pPr>
            <a:r>
              <a:rPr lang="en-US" sz="2000" b="1" dirty="0" smtClean="0">
                <a:solidFill>
                  <a:srgbClr val="0000CC"/>
                </a:solidFill>
              </a:rPr>
              <a:t>Step 3A: </a:t>
            </a:r>
            <a:r>
              <a:rPr lang="en-US" sz="2000" dirty="0" smtClean="0"/>
              <a:t>Priorities risk </a:t>
            </a:r>
            <a:r>
              <a:rPr lang="en-US" sz="2000" dirty="0"/>
              <a:t>Rank the </a:t>
            </a:r>
            <a:r>
              <a:rPr lang="en-US" sz="2000" dirty="0" smtClean="0"/>
              <a:t>risks in </a:t>
            </a:r>
            <a:r>
              <a:rPr lang="en-US" sz="2000" dirty="0"/>
              <a:t>order of the highest risks to lowest. At this point many </a:t>
            </a:r>
            <a:r>
              <a:rPr lang="en-US" sz="2000" dirty="0" smtClean="0"/>
              <a:t>organizations </a:t>
            </a:r>
            <a:r>
              <a:rPr lang="en-US" sz="2000" dirty="0"/>
              <a:t>get </a:t>
            </a:r>
            <a:r>
              <a:rPr lang="en-US" sz="2000" dirty="0" smtClean="0"/>
              <a:t>overwhelmed and </a:t>
            </a:r>
            <a:r>
              <a:rPr lang="en-US" sz="2000" dirty="0"/>
              <a:t>give up. </a:t>
            </a:r>
            <a:endParaRPr lang="en-US" sz="2000" dirty="0" smtClean="0"/>
          </a:p>
          <a:p>
            <a:pPr marL="0" indent="0">
              <a:buNone/>
            </a:pPr>
            <a:r>
              <a:rPr lang="en-US" sz="2000" dirty="0" smtClean="0"/>
              <a:t>We </a:t>
            </a:r>
            <a:r>
              <a:rPr lang="en-US" sz="2000" dirty="0"/>
              <a:t>recommend that you select the top 6-10 risks to start with. It is better </a:t>
            </a:r>
            <a:r>
              <a:rPr lang="en-US" sz="2000" dirty="0" smtClean="0"/>
              <a:t>to deal </a:t>
            </a:r>
            <a:r>
              <a:rPr lang="en-US" sz="2000" dirty="0"/>
              <a:t>with the most important risks properly first, then move on to the other lower </a:t>
            </a:r>
            <a:r>
              <a:rPr lang="en-US" sz="2000" dirty="0" smtClean="0"/>
              <a:t>priority risks</a:t>
            </a:r>
            <a:r>
              <a:rPr lang="en-US" sz="2000" dirty="0"/>
              <a:t>.</a:t>
            </a:r>
            <a:endParaRPr lang="en-US" sz="2000" dirty="0" smtClean="0"/>
          </a:p>
          <a:p>
            <a:pPr marL="0" indent="0">
              <a:buNone/>
            </a:pPr>
            <a:endParaRPr lang="en-US" sz="2000" b="1" dirty="0" smtClean="0">
              <a:solidFill>
                <a:srgbClr val="0000CC"/>
              </a:solidFill>
            </a:endParaRPr>
          </a:p>
          <a:p>
            <a:pPr marL="0" indent="0">
              <a:buNone/>
            </a:pPr>
            <a:r>
              <a:rPr lang="en-US" sz="2000" b="1" dirty="0" smtClean="0">
                <a:solidFill>
                  <a:srgbClr val="0000CC"/>
                </a:solidFill>
              </a:rPr>
              <a:t>Step </a:t>
            </a:r>
            <a:r>
              <a:rPr lang="en-US" sz="2000" b="1" dirty="0">
                <a:solidFill>
                  <a:srgbClr val="0000CC"/>
                </a:solidFill>
              </a:rPr>
              <a:t>3B:  </a:t>
            </a:r>
            <a:r>
              <a:rPr lang="en-US" sz="2000" dirty="0"/>
              <a:t>The next practical step is to evaluate your top risks by asking a simple question</a:t>
            </a:r>
            <a:r>
              <a:rPr lang="en-US" sz="2000" dirty="0" smtClean="0"/>
              <a:t>, “</a:t>
            </a:r>
            <a:r>
              <a:rPr lang="en-US" sz="2000" dirty="0"/>
              <a:t>Are we comfortable with the way this risk is being handled</a:t>
            </a:r>
            <a:r>
              <a:rPr lang="en-US" sz="2000" dirty="0" smtClean="0"/>
              <a:t>?”</a:t>
            </a:r>
          </a:p>
          <a:p>
            <a:pPr marL="0" indent="0">
              <a:buNone/>
            </a:pPr>
            <a:endParaRPr lang="en-US" sz="2000" dirty="0" smtClean="0"/>
          </a:p>
          <a:p>
            <a:pPr marL="0" indent="0">
              <a:buNone/>
            </a:pPr>
            <a:r>
              <a:rPr lang="en-US" sz="2000" b="1" dirty="0" smtClean="0">
                <a:solidFill>
                  <a:srgbClr val="0000CC"/>
                </a:solidFill>
              </a:rPr>
              <a:t>Step 3C: </a:t>
            </a:r>
            <a:r>
              <a:rPr lang="en-US" sz="2000" dirty="0"/>
              <a:t>It’s now time to complete a simple summary document of your risk </a:t>
            </a:r>
            <a:r>
              <a:rPr lang="en-US" sz="2000" dirty="0" smtClean="0"/>
              <a:t>management findings</a:t>
            </a:r>
            <a:r>
              <a:rPr lang="en-US" sz="2000" dirty="0"/>
              <a:t>. This summary is commonly referred to as a risk register. The following is </a:t>
            </a:r>
            <a:r>
              <a:rPr lang="en-US" sz="2000" dirty="0" smtClean="0"/>
              <a:t>an example </a:t>
            </a:r>
            <a:r>
              <a:rPr lang="en-US" sz="2000" dirty="0"/>
              <a:t>of a risk register</a:t>
            </a:r>
            <a:r>
              <a:rPr lang="en-US" sz="2000" dirty="0" smtClean="0"/>
              <a:t>.</a:t>
            </a:r>
          </a:p>
          <a:p>
            <a:pPr marL="0" indent="0">
              <a:buNone/>
            </a:pPr>
            <a:endParaRPr lang="en-US" sz="2000" dirty="0"/>
          </a:p>
          <a:p>
            <a:pPr marL="0" indent="0">
              <a:buNone/>
            </a:pPr>
            <a:endParaRPr lang="en-US" sz="2000" dirty="0" smtClean="0"/>
          </a:p>
          <a:p>
            <a:pPr marL="0" indent="0">
              <a:buNone/>
            </a:pPr>
            <a:endParaRPr lang="en-US" sz="2000" dirty="0" smtClean="0"/>
          </a:p>
          <a:p>
            <a:pPr marL="0" indent="0">
              <a:buNone/>
            </a:pPr>
            <a:endParaRPr lang="en-US" sz="3600" dirty="0" smtClean="0"/>
          </a:p>
          <a:p>
            <a:pPr marL="0" indent="0">
              <a:buNone/>
            </a:pPr>
            <a:endParaRPr lang="en-US" sz="3600" dirty="0"/>
          </a:p>
        </p:txBody>
      </p:sp>
    </p:spTree>
    <p:extLst>
      <p:ext uri="{BB962C8B-B14F-4D97-AF65-F5344CB8AC3E}">
        <p14:creationId xmlns="" xmlns:p14="http://schemas.microsoft.com/office/powerpoint/2010/main" val="630773469"/>
      </p:ext>
    </p:extLst>
  </p:cSld>
  <p:clrMapOvr>
    <a:masterClrMapping/>
  </p:clrMapOvr>
  <p:transition spd="slow">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609600"/>
          </a:xfrm>
          <a:solidFill>
            <a:srgbClr val="008000"/>
          </a:solidFill>
        </p:spPr>
        <p:txBody>
          <a:bodyPr>
            <a:noAutofit/>
          </a:bodyPr>
          <a:lstStyle/>
          <a:p>
            <a:r>
              <a:rPr lang="en-US" sz="3200" b="1" dirty="0" smtClean="0">
                <a:solidFill>
                  <a:schemeClr val="bg1"/>
                </a:solidFill>
                <a:latin typeface="+mn-lt"/>
              </a:rPr>
              <a:t>Step 3: Evaluate Risk (Cont’) </a:t>
            </a:r>
            <a:endParaRPr lang="en-US" sz="3200" b="1" dirty="0">
              <a:solidFill>
                <a:schemeClr val="bg1"/>
              </a:solidFill>
              <a:latin typeface="+mn-lt"/>
            </a:endParaRPr>
          </a:p>
        </p:txBody>
      </p:sp>
      <p:graphicFrame>
        <p:nvGraphicFramePr>
          <p:cNvPr id="4" name="Table 3"/>
          <p:cNvGraphicFramePr>
            <a:graphicFrameLocks noGrp="1"/>
          </p:cNvGraphicFramePr>
          <p:nvPr/>
        </p:nvGraphicFramePr>
        <p:xfrm>
          <a:off x="152401" y="685800"/>
          <a:ext cx="8915399" cy="6299998"/>
        </p:xfrm>
        <a:graphic>
          <a:graphicData uri="http://schemas.openxmlformats.org/drawingml/2006/table">
            <a:tbl>
              <a:tblPr/>
              <a:tblGrid>
                <a:gridCol w="664722"/>
                <a:gridCol w="859277"/>
                <a:gridCol w="1524000"/>
                <a:gridCol w="866860"/>
                <a:gridCol w="1088277"/>
                <a:gridCol w="919720"/>
                <a:gridCol w="1316143"/>
                <a:gridCol w="838200"/>
                <a:gridCol w="838200"/>
              </a:tblGrid>
              <a:tr h="446360">
                <a:tc gridSpan="9">
                  <a:txBody>
                    <a:bodyPr/>
                    <a:lstStyle/>
                    <a:p>
                      <a:pPr marL="0" marR="0" algn="ctr">
                        <a:lnSpc>
                          <a:spcPct val="115000"/>
                        </a:lnSpc>
                        <a:spcBef>
                          <a:spcPts val="0"/>
                        </a:spcBef>
                        <a:spcAft>
                          <a:spcPts val="600"/>
                        </a:spcAft>
                      </a:pPr>
                      <a:r>
                        <a:rPr lang="en-US" sz="2800" b="1" dirty="0">
                          <a:solidFill>
                            <a:srgbClr val="FFFFFF"/>
                          </a:solidFill>
                          <a:latin typeface="Calibri"/>
                          <a:ea typeface="Calibri"/>
                          <a:cs typeface="DaunPenh"/>
                        </a:rPr>
                        <a:t>RISK REGISTER (Example)</a:t>
                      </a:r>
                      <a:endParaRPr lang="en-US" sz="2800" b="1" dirty="0">
                        <a:latin typeface="Calibri"/>
                        <a:ea typeface="Calibri"/>
                        <a:cs typeface="DaunPenh"/>
                      </a:endParaRPr>
                    </a:p>
                  </a:txBody>
                  <a:tcPr marL="68818" marR="68818" marT="34409" marB="34409">
                    <a:lnL w="12700" cap="flat" cmpd="sng" algn="ctr">
                      <a:solidFill>
                        <a:srgbClr val="FFFFFF"/>
                      </a:solidFill>
                      <a:prstDash val="solid"/>
                      <a:round/>
                      <a:headEnd type="none" w="med" len="med"/>
                      <a:tailEnd type="none" w="med" len="med"/>
                    </a:lnL>
                    <a:lnR>
                      <a:noFill/>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363175">
                <a:tc>
                  <a:txBody>
                    <a:bodyPr/>
                    <a:lstStyle/>
                    <a:p>
                      <a:pPr marL="0" marR="0" algn="l">
                        <a:lnSpc>
                          <a:spcPct val="115000"/>
                        </a:lnSpc>
                        <a:spcBef>
                          <a:spcPts val="0"/>
                        </a:spcBef>
                        <a:spcAft>
                          <a:spcPts val="600"/>
                        </a:spcAft>
                      </a:pPr>
                      <a:r>
                        <a:rPr lang="en-US" sz="1400" b="1">
                          <a:latin typeface="Calibri"/>
                          <a:ea typeface="Calibri"/>
                          <a:cs typeface="DaunPenh"/>
                        </a:rPr>
                        <a:t>Priority </a:t>
                      </a:r>
                      <a:endParaRPr lang="en-US" sz="1400">
                        <a:latin typeface="Calibri"/>
                        <a:ea typeface="Calibri"/>
                        <a:cs typeface="DaunPenh"/>
                      </a:endParaRPr>
                    </a:p>
                  </a:txBody>
                  <a:tcPr marL="5257" marR="5257" marT="525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marL="0" marR="0" algn="l">
                        <a:lnSpc>
                          <a:spcPct val="115000"/>
                        </a:lnSpc>
                        <a:spcBef>
                          <a:spcPts val="0"/>
                        </a:spcBef>
                        <a:spcAft>
                          <a:spcPts val="600"/>
                        </a:spcAft>
                      </a:pPr>
                      <a:r>
                        <a:rPr lang="en-US" sz="1400" b="1">
                          <a:latin typeface="Calibri"/>
                          <a:ea typeface="Calibri"/>
                          <a:cs typeface="DaunPenh"/>
                        </a:rPr>
                        <a:t>Risk </a:t>
                      </a:r>
                      <a:endParaRPr lang="en-US" sz="1400">
                        <a:latin typeface="Calibri"/>
                        <a:ea typeface="Calibri"/>
                        <a:cs typeface="DaunPenh"/>
                      </a:endParaRPr>
                    </a:p>
                  </a:txBody>
                  <a:tcPr marL="5257" marR="5257" marT="525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marL="0" marR="0" algn="l">
                        <a:lnSpc>
                          <a:spcPct val="115000"/>
                        </a:lnSpc>
                        <a:spcBef>
                          <a:spcPts val="0"/>
                        </a:spcBef>
                        <a:spcAft>
                          <a:spcPts val="600"/>
                        </a:spcAft>
                      </a:pPr>
                      <a:r>
                        <a:rPr lang="en-US" sz="1400" b="1">
                          <a:latin typeface="Calibri"/>
                          <a:ea typeface="Calibri"/>
                          <a:cs typeface="DaunPenh"/>
                        </a:rPr>
                        <a:t>Details </a:t>
                      </a:r>
                      <a:endParaRPr lang="en-US" sz="1400">
                        <a:latin typeface="Calibri"/>
                        <a:ea typeface="Calibri"/>
                        <a:cs typeface="DaunPenh"/>
                      </a:endParaRPr>
                    </a:p>
                  </a:txBody>
                  <a:tcPr marL="5257" marR="5257" marT="525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marL="0" marR="0" algn="l">
                        <a:lnSpc>
                          <a:spcPct val="115000"/>
                        </a:lnSpc>
                        <a:spcBef>
                          <a:spcPts val="0"/>
                        </a:spcBef>
                        <a:spcAft>
                          <a:spcPts val="600"/>
                        </a:spcAft>
                      </a:pPr>
                      <a:r>
                        <a:rPr lang="en-US" sz="1400" b="1">
                          <a:latin typeface="Calibri"/>
                          <a:ea typeface="Calibri"/>
                          <a:cs typeface="DaunPenh"/>
                        </a:rPr>
                        <a:t>Likelihood </a:t>
                      </a:r>
                      <a:endParaRPr lang="en-US" sz="1400">
                        <a:latin typeface="Calibri"/>
                        <a:ea typeface="Calibri"/>
                        <a:cs typeface="DaunPenh"/>
                      </a:endParaRPr>
                    </a:p>
                  </a:txBody>
                  <a:tcPr marL="5257" marR="5257" marT="525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marL="0" marR="0" algn="l">
                        <a:lnSpc>
                          <a:spcPct val="115000"/>
                        </a:lnSpc>
                        <a:spcBef>
                          <a:spcPts val="0"/>
                        </a:spcBef>
                        <a:spcAft>
                          <a:spcPts val="600"/>
                        </a:spcAft>
                      </a:pPr>
                      <a:r>
                        <a:rPr lang="en-US" sz="1400" b="1">
                          <a:latin typeface="Calibri"/>
                          <a:ea typeface="Calibri"/>
                          <a:cs typeface="DaunPenh"/>
                        </a:rPr>
                        <a:t>Consequence </a:t>
                      </a:r>
                      <a:endParaRPr lang="en-US" sz="1400">
                        <a:latin typeface="Calibri"/>
                        <a:ea typeface="Calibri"/>
                        <a:cs typeface="DaunPenh"/>
                      </a:endParaRPr>
                    </a:p>
                  </a:txBody>
                  <a:tcPr marL="5257" marR="5257" marT="525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marL="0" marR="0" algn="l">
                        <a:lnSpc>
                          <a:spcPct val="115000"/>
                        </a:lnSpc>
                        <a:spcBef>
                          <a:spcPts val="0"/>
                        </a:spcBef>
                        <a:spcAft>
                          <a:spcPts val="600"/>
                        </a:spcAft>
                      </a:pPr>
                      <a:r>
                        <a:rPr lang="en-US" sz="1400" b="1">
                          <a:latin typeface="Calibri"/>
                          <a:ea typeface="Calibri"/>
                          <a:cs typeface="DaunPenh"/>
                        </a:rPr>
                        <a:t>Risk Rating </a:t>
                      </a:r>
                      <a:endParaRPr lang="en-US" sz="1400">
                        <a:latin typeface="Calibri"/>
                        <a:ea typeface="Calibri"/>
                        <a:cs typeface="DaunPenh"/>
                      </a:endParaRPr>
                    </a:p>
                  </a:txBody>
                  <a:tcPr marL="5257" marR="5257" marT="525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marL="0" marR="0" algn="l">
                        <a:lnSpc>
                          <a:spcPct val="115000"/>
                        </a:lnSpc>
                        <a:spcBef>
                          <a:spcPts val="0"/>
                        </a:spcBef>
                        <a:spcAft>
                          <a:spcPts val="600"/>
                        </a:spcAft>
                      </a:pPr>
                      <a:r>
                        <a:rPr lang="en-US" sz="1400" b="1">
                          <a:latin typeface="Calibri"/>
                          <a:ea typeface="Calibri"/>
                          <a:cs typeface="DaunPenh"/>
                        </a:rPr>
                        <a:t>Treatment </a:t>
                      </a:r>
                      <a:endParaRPr lang="en-US" sz="1400">
                        <a:latin typeface="Calibri"/>
                        <a:ea typeface="Calibri"/>
                        <a:cs typeface="DaunPenh"/>
                      </a:endParaRPr>
                    </a:p>
                  </a:txBody>
                  <a:tcPr marL="5257" marR="5257" marT="525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marL="0" marR="0" algn="l">
                        <a:lnSpc>
                          <a:spcPct val="115000"/>
                        </a:lnSpc>
                        <a:spcBef>
                          <a:spcPts val="0"/>
                        </a:spcBef>
                        <a:spcAft>
                          <a:spcPts val="600"/>
                        </a:spcAft>
                      </a:pPr>
                      <a:r>
                        <a:rPr lang="en-US" sz="1400" b="1">
                          <a:latin typeface="Calibri"/>
                          <a:ea typeface="Calibri"/>
                          <a:cs typeface="DaunPenh"/>
                        </a:rPr>
                        <a:t>By whom </a:t>
                      </a:r>
                      <a:endParaRPr lang="en-US" sz="1400">
                        <a:latin typeface="Calibri"/>
                        <a:ea typeface="Calibri"/>
                        <a:cs typeface="DaunPenh"/>
                      </a:endParaRPr>
                    </a:p>
                  </a:txBody>
                  <a:tcPr marL="5257" marR="5257" marT="525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marL="0" marR="0" algn="l">
                        <a:lnSpc>
                          <a:spcPct val="115000"/>
                        </a:lnSpc>
                        <a:spcBef>
                          <a:spcPts val="0"/>
                        </a:spcBef>
                        <a:spcAft>
                          <a:spcPts val="600"/>
                        </a:spcAft>
                      </a:pPr>
                      <a:r>
                        <a:rPr lang="en-US" sz="1400" b="1">
                          <a:latin typeface="Calibri"/>
                          <a:ea typeface="Calibri"/>
                          <a:cs typeface="DaunPenh"/>
                        </a:rPr>
                        <a:t>By when </a:t>
                      </a:r>
                      <a:endParaRPr lang="en-US" sz="1400">
                        <a:latin typeface="Calibri"/>
                        <a:ea typeface="Calibri"/>
                        <a:cs typeface="DaunPenh"/>
                      </a:endParaRPr>
                    </a:p>
                  </a:txBody>
                  <a:tcPr marL="5257" marR="5257" marT="525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r>
              <a:tr h="1057185">
                <a:tc>
                  <a:txBody>
                    <a:bodyPr/>
                    <a:lstStyle/>
                    <a:p>
                      <a:pPr marL="0" marR="0" algn="ctr">
                        <a:lnSpc>
                          <a:spcPct val="115000"/>
                        </a:lnSpc>
                        <a:spcBef>
                          <a:spcPts val="0"/>
                        </a:spcBef>
                        <a:spcAft>
                          <a:spcPts val="600"/>
                        </a:spcAft>
                      </a:pPr>
                      <a:r>
                        <a:rPr lang="en-US" sz="1600" dirty="0">
                          <a:latin typeface="Calibri"/>
                          <a:ea typeface="Calibri"/>
                          <a:cs typeface="DaunPenh"/>
                        </a:rPr>
                        <a:t>1</a:t>
                      </a:r>
                    </a:p>
                  </a:txBody>
                  <a:tcPr marL="5257" marR="5257" marT="525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a:lnSpc>
                          <a:spcPct val="115000"/>
                        </a:lnSpc>
                        <a:spcBef>
                          <a:spcPts val="0"/>
                        </a:spcBef>
                        <a:spcAft>
                          <a:spcPts val="600"/>
                        </a:spcAft>
                      </a:pPr>
                      <a:r>
                        <a:rPr lang="en-US" sz="1600" dirty="0">
                          <a:latin typeface="Calibri"/>
                          <a:ea typeface="Calibri"/>
                          <a:cs typeface="DaunPenh"/>
                        </a:rPr>
                        <a:t>Damage to reputation</a:t>
                      </a:r>
                    </a:p>
                  </a:txBody>
                  <a:tcPr marL="5257" marR="5257" marT="525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a:lnSpc>
                          <a:spcPct val="115000"/>
                        </a:lnSpc>
                        <a:spcBef>
                          <a:spcPts val="0"/>
                        </a:spcBef>
                        <a:spcAft>
                          <a:spcPts val="600"/>
                        </a:spcAft>
                      </a:pPr>
                      <a:r>
                        <a:rPr lang="en-US" sz="1600" dirty="0">
                          <a:latin typeface="Calibri"/>
                          <a:ea typeface="Calibri"/>
                          <a:cs typeface="DaunPenh"/>
                        </a:rPr>
                        <a:t>Allegation of</a:t>
                      </a:r>
                    </a:p>
                    <a:p>
                      <a:pPr marL="0" marR="0" algn="ctr">
                        <a:lnSpc>
                          <a:spcPct val="115000"/>
                        </a:lnSpc>
                        <a:spcBef>
                          <a:spcPts val="0"/>
                        </a:spcBef>
                        <a:spcAft>
                          <a:spcPts val="600"/>
                        </a:spcAft>
                      </a:pPr>
                      <a:r>
                        <a:rPr lang="en-US" sz="1600" dirty="0">
                          <a:latin typeface="Calibri"/>
                          <a:ea typeface="Calibri"/>
                          <a:cs typeface="DaunPenh"/>
                        </a:rPr>
                        <a:t>impropriety</a:t>
                      </a:r>
                    </a:p>
                  </a:txBody>
                  <a:tcPr marL="5257" marR="5257" marT="525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a:lnSpc>
                          <a:spcPct val="115000"/>
                        </a:lnSpc>
                        <a:spcBef>
                          <a:spcPts val="0"/>
                        </a:spcBef>
                        <a:spcAft>
                          <a:spcPts val="600"/>
                        </a:spcAft>
                      </a:pPr>
                      <a:r>
                        <a:rPr lang="en-US" sz="1600" dirty="0">
                          <a:latin typeface="Calibri"/>
                          <a:ea typeface="Calibri"/>
                          <a:cs typeface="DaunPenh"/>
                        </a:rPr>
                        <a:t>Almost certain</a:t>
                      </a:r>
                    </a:p>
                  </a:txBody>
                  <a:tcPr marL="5257" marR="5257" marT="525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a:lnSpc>
                          <a:spcPct val="115000"/>
                        </a:lnSpc>
                        <a:spcBef>
                          <a:spcPts val="0"/>
                        </a:spcBef>
                        <a:spcAft>
                          <a:spcPts val="600"/>
                        </a:spcAft>
                      </a:pPr>
                      <a:r>
                        <a:rPr lang="en-US" sz="1600" dirty="0">
                          <a:latin typeface="Calibri"/>
                          <a:ea typeface="Calibri"/>
                          <a:cs typeface="DaunPenh"/>
                        </a:rPr>
                        <a:t>Major</a:t>
                      </a:r>
                    </a:p>
                  </a:txBody>
                  <a:tcPr marL="5257" marR="5257" marT="525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a:lnSpc>
                          <a:spcPct val="115000"/>
                        </a:lnSpc>
                        <a:spcBef>
                          <a:spcPts val="0"/>
                        </a:spcBef>
                        <a:spcAft>
                          <a:spcPts val="600"/>
                        </a:spcAft>
                      </a:pPr>
                      <a:r>
                        <a:rPr lang="en-US" sz="1800" b="1" dirty="0">
                          <a:solidFill>
                            <a:schemeClr val="bg1"/>
                          </a:solidFill>
                          <a:latin typeface="Calibri"/>
                          <a:ea typeface="Calibri"/>
                          <a:cs typeface="DaunPenh"/>
                        </a:rPr>
                        <a:t>Extreme</a:t>
                      </a:r>
                    </a:p>
                  </a:txBody>
                  <a:tcPr marL="5257" marR="5257" marT="525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00000"/>
                    </a:solidFill>
                  </a:tcPr>
                </a:tc>
                <a:tc>
                  <a:txBody>
                    <a:bodyPr/>
                    <a:lstStyle/>
                    <a:p>
                      <a:pPr marL="0" marR="0" algn="ctr">
                        <a:lnSpc>
                          <a:spcPct val="115000"/>
                        </a:lnSpc>
                        <a:spcBef>
                          <a:spcPts val="0"/>
                        </a:spcBef>
                        <a:spcAft>
                          <a:spcPts val="600"/>
                        </a:spcAft>
                      </a:pPr>
                      <a:r>
                        <a:rPr lang="en-US" sz="1600" dirty="0">
                          <a:latin typeface="Calibri"/>
                          <a:ea typeface="Calibri"/>
                          <a:cs typeface="DaunPenh"/>
                        </a:rPr>
                        <a:t>Develop HR protocols</a:t>
                      </a:r>
                    </a:p>
                    <a:p>
                      <a:pPr marL="0" marR="0" algn="ctr">
                        <a:lnSpc>
                          <a:spcPct val="115000"/>
                        </a:lnSpc>
                        <a:spcBef>
                          <a:spcPts val="0"/>
                        </a:spcBef>
                        <a:spcAft>
                          <a:spcPts val="600"/>
                        </a:spcAft>
                      </a:pPr>
                      <a:r>
                        <a:rPr lang="en-US" sz="1600" dirty="0">
                          <a:latin typeface="Calibri"/>
                          <a:ea typeface="Calibri"/>
                          <a:cs typeface="DaunPenh"/>
                        </a:rPr>
                        <a:t>Appoint PR agency</a:t>
                      </a:r>
                    </a:p>
                  </a:txBody>
                  <a:tcPr marL="5257" marR="5257" marT="525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a:lnSpc>
                          <a:spcPct val="115000"/>
                        </a:lnSpc>
                        <a:spcBef>
                          <a:spcPts val="0"/>
                        </a:spcBef>
                        <a:spcAft>
                          <a:spcPts val="600"/>
                        </a:spcAft>
                      </a:pPr>
                      <a:r>
                        <a:rPr lang="en-US" sz="1600">
                          <a:latin typeface="Calibri"/>
                          <a:ea typeface="Calibri"/>
                          <a:cs typeface="DaunPenh"/>
                        </a:rPr>
                        <a:t>HR Manager</a:t>
                      </a:r>
                    </a:p>
                  </a:txBody>
                  <a:tcPr marL="5257" marR="5257" marT="525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a:lnSpc>
                          <a:spcPct val="115000"/>
                        </a:lnSpc>
                        <a:spcBef>
                          <a:spcPts val="0"/>
                        </a:spcBef>
                        <a:spcAft>
                          <a:spcPts val="600"/>
                        </a:spcAft>
                      </a:pPr>
                      <a:endParaRPr lang="en-US" sz="1600" dirty="0">
                        <a:latin typeface="Calibri"/>
                        <a:ea typeface="Calibri"/>
                        <a:cs typeface="DaunPenh"/>
                      </a:endParaRPr>
                    </a:p>
                  </a:txBody>
                  <a:tcPr marL="5257" marR="5257" marT="525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r>
              <a:tr h="562391">
                <a:tc>
                  <a:txBody>
                    <a:bodyPr/>
                    <a:lstStyle/>
                    <a:p>
                      <a:pPr marL="0" marR="0" algn="ctr">
                        <a:lnSpc>
                          <a:spcPct val="115000"/>
                        </a:lnSpc>
                        <a:spcBef>
                          <a:spcPts val="0"/>
                        </a:spcBef>
                        <a:spcAft>
                          <a:spcPts val="600"/>
                        </a:spcAft>
                      </a:pPr>
                      <a:r>
                        <a:rPr lang="en-US" sz="1600">
                          <a:latin typeface="Calibri"/>
                          <a:ea typeface="Calibri"/>
                          <a:cs typeface="DaunPenh"/>
                        </a:rPr>
                        <a:t>2</a:t>
                      </a:r>
                    </a:p>
                  </a:txBody>
                  <a:tcPr marL="5257" marR="5257" marT="525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marL="0" marR="0" algn="ctr">
                        <a:lnSpc>
                          <a:spcPct val="115000"/>
                        </a:lnSpc>
                        <a:spcBef>
                          <a:spcPts val="0"/>
                        </a:spcBef>
                        <a:spcAft>
                          <a:spcPts val="600"/>
                        </a:spcAft>
                      </a:pPr>
                      <a:r>
                        <a:rPr lang="en-US" sz="1600">
                          <a:latin typeface="Calibri"/>
                          <a:ea typeface="Calibri"/>
                          <a:cs typeface="DaunPenh"/>
                        </a:rPr>
                        <a:t>Employment issue</a:t>
                      </a:r>
                    </a:p>
                  </a:txBody>
                  <a:tcPr marL="5257" marR="5257" marT="525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marL="0" marR="0" algn="ctr">
                        <a:lnSpc>
                          <a:spcPct val="115000"/>
                        </a:lnSpc>
                        <a:spcBef>
                          <a:spcPts val="0"/>
                        </a:spcBef>
                        <a:spcAft>
                          <a:spcPts val="600"/>
                        </a:spcAft>
                      </a:pPr>
                      <a:r>
                        <a:rPr lang="en-US" sz="1600" dirty="0">
                          <a:latin typeface="Calibri"/>
                          <a:ea typeface="Calibri"/>
                          <a:cs typeface="DaunPenh"/>
                        </a:rPr>
                        <a:t>Staff unfair</a:t>
                      </a:r>
                    </a:p>
                    <a:p>
                      <a:pPr marL="0" marR="0" algn="ctr">
                        <a:lnSpc>
                          <a:spcPct val="115000"/>
                        </a:lnSpc>
                        <a:spcBef>
                          <a:spcPts val="0"/>
                        </a:spcBef>
                        <a:spcAft>
                          <a:spcPts val="600"/>
                        </a:spcAft>
                      </a:pPr>
                      <a:r>
                        <a:rPr lang="en-US" sz="1600" dirty="0">
                          <a:latin typeface="Calibri"/>
                          <a:ea typeface="Calibri"/>
                          <a:cs typeface="DaunPenh"/>
                        </a:rPr>
                        <a:t>dismissal</a:t>
                      </a:r>
                    </a:p>
                  </a:txBody>
                  <a:tcPr marL="5257" marR="5257" marT="525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marL="0" marR="0" algn="ctr">
                        <a:lnSpc>
                          <a:spcPct val="115000"/>
                        </a:lnSpc>
                        <a:spcBef>
                          <a:spcPts val="0"/>
                        </a:spcBef>
                        <a:spcAft>
                          <a:spcPts val="600"/>
                        </a:spcAft>
                      </a:pPr>
                      <a:r>
                        <a:rPr lang="en-US" sz="1600" dirty="0">
                          <a:latin typeface="Calibri"/>
                          <a:ea typeface="Calibri"/>
                          <a:cs typeface="DaunPenh"/>
                        </a:rPr>
                        <a:t>Unlikely</a:t>
                      </a:r>
                    </a:p>
                  </a:txBody>
                  <a:tcPr marL="5257" marR="5257" marT="525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marL="0" marR="0" algn="ctr">
                        <a:lnSpc>
                          <a:spcPct val="115000"/>
                        </a:lnSpc>
                        <a:spcBef>
                          <a:spcPts val="0"/>
                        </a:spcBef>
                        <a:spcAft>
                          <a:spcPts val="600"/>
                        </a:spcAft>
                      </a:pPr>
                      <a:r>
                        <a:rPr lang="en-US" sz="1600">
                          <a:latin typeface="Calibri"/>
                          <a:ea typeface="Calibri"/>
                          <a:cs typeface="DaunPenh"/>
                        </a:rPr>
                        <a:t>Moderate</a:t>
                      </a:r>
                    </a:p>
                  </a:txBody>
                  <a:tcPr marL="5257" marR="5257" marT="525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marL="0" marR="0" algn="ctr">
                        <a:lnSpc>
                          <a:spcPct val="115000"/>
                        </a:lnSpc>
                        <a:spcBef>
                          <a:spcPts val="0"/>
                        </a:spcBef>
                        <a:spcAft>
                          <a:spcPts val="600"/>
                        </a:spcAft>
                      </a:pPr>
                      <a:r>
                        <a:rPr lang="en-US" sz="1600" b="1" dirty="0">
                          <a:latin typeface="Calibri"/>
                          <a:ea typeface="Calibri"/>
                          <a:cs typeface="DaunPenh"/>
                        </a:rPr>
                        <a:t>Medium</a:t>
                      </a:r>
                    </a:p>
                  </a:txBody>
                  <a:tcPr marL="5257" marR="5257" marT="525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6">
                        <a:lumMod val="60000"/>
                        <a:lumOff val="40000"/>
                      </a:schemeClr>
                    </a:solidFill>
                  </a:tcPr>
                </a:tc>
                <a:tc>
                  <a:txBody>
                    <a:bodyPr/>
                    <a:lstStyle/>
                    <a:p>
                      <a:pPr marL="0" marR="0" algn="ctr">
                        <a:lnSpc>
                          <a:spcPct val="115000"/>
                        </a:lnSpc>
                        <a:spcBef>
                          <a:spcPts val="0"/>
                        </a:spcBef>
                        <a:spcAft>
                          <a:spcPts val="600"/>
                        </a:spcAft>
                      </a:pPr>
                      <a:r>
                        <a:rPr lang="en-US" sz="1600">
                          <a:latin typeface="Calibri"/>
                          <a:ea typeface="Calibri"/>
                          <a:cs typeface="DaunPenh"/>
                        </a:rPr>
                        <a:t>Develop HR protocols</a:t>
                      </a:r>
                    </a:p>
                  </a:txBody>
                  <a:tcPr marL="5257" marR="5257" marT="525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marL="0" marR="0" algn="ctr">
                        <a:lnSpc>
                          <a:spcPct val="115000"/>
                        </a:lnSpc>
                        <a:spcBef>
                          <a:spcPts val="0"/>
                        </a:spcBef>
                        <a:spcAft>
                          <a:spcPts val="600"/>
                        </a:spcAft>
                      </a:pPr>
                      <a:r>
                        <a:rPr lang="en-US" sz="1600" dirty="0">
                          <a:latin typeface="Calibri"/>
                          <a:ea typeface="Calibri"/>
                          <a:cs typeface="DaunPenh"/>
                        </a:rPr>
                        <a:t>HR Manager</a:t>
                      </a:r>
                    </a:p>
                  </a:txBody>
                  <a:tcPr marL="5257" marR="5257" marT="525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marL="0" marR="0" algn="ctr">
                        <a:lnSpc>
                          <a:spcPct val="115000"/>
                        </a:lnSpc>
                        <a:spcBef>
                          <a:spcPts val="0"/>
                        </a:spcBef>
                        <a:spcAft>
                          <a:spcPts val="600"/>
                        </a:spcAft>
                      </a:pPr>
                      <a:endParaRPr lang="en-US" sz="1600" dirty="0">
                        <a:latin typeface="Calibri"/>
                        <a:ea typeface="Calibri"/>
                        <a:cs typeface="DaunPenh"/>
                      </a:endParaRPr>
                    </a:p>
                  </a:txBody>
                  <a:tcPr marL="5257" marR="5257" marT="525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r>
              <a:tr h="1551977">
                <a:tc>
                  <a:txBody>
                    <a:bodyPr/>
                    <a:lstStyle/>
                    <a:p>
                      <a:pPr marL="0" marR="0" algn="ctr">
                        <a:lnSpc>
                          <a:spcPct val="115000"/>
                        </a:lnSpc>
                        <a:spcBef>
                          <a:spcPts val="0"/>
                        </a:spcBef>
                        <a:spcAft>
                          <a:spcPts val="600"/>
                        </a:spcAft>
                      </a:pPr>
                      <a:endParaRPr lang="en-US" sz="1600">
                        <a:latin typeface="Calibri"/>
                        <a:ea typeface="Calibri"/>
                        <a:cs typeface="DaunPenh"/>
                      </a:endParaRPr>
                    </a:p>
                    <a:p>
                      <a:pPr marL="0" marR="0" algn="ctr">
                        <a:lnSpc>
                          <a:spcPct val="115000"/>
                        </a:lnSpc>
                        <a:spcBef>
                          <a:spcPts val="0"/>
                        </a:spcBef>
                        <a:spcAft>
                          <a:spcPts val="600"/>
                        </a:spcAft>
                      </a:pPr>
                      <a:r>
                        <a:rPr lang="en-US" sz="1600">
                          <a:latin typeface="Calibri"/>
                          <a:ea typeface="Calibri"/>
                          <a:cs typeface="DaunPenh"/>
                        </a:rPr>
                        <a:t>3</a:t>
                      </a:r>
                    </a:p>
                  </a:txBody>
                  <a:tcPr marL="5257" marR="5257" marT="525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a:lnSpc>
                          <a:spcPct val="115000"/>
                        </a:lnSpc>
                        <a:spcBef>
                          <a:spcPts val="0"/>
                        </a:spcBef>
                        <a:spcAft>
                          <a:spcPts val="600"/>
                        </a:spcAft>
                      </a:pPr>
                      <a:endParaRPr lang="en-US" sz="1600">
                        <a:latin typeface="Calibri"/>
                        <a:ea typeface="Calibri"/>
                        <a:cs typeface="DaunPenh"/>
                      </a:endParaRPr>
                    </a:p>
                    <a:p>
                      <a:pPr marL="0" marR="0" algn="ctr">
                        <a:lnSpc>
                          <a:spcPct val="115000"/>
                        </a:lnSpc>
                        <a:spcBef>
                          <a:spcPts val="0"/>
                        </a:spcBef>
                        <a:spcAft>
                          <a:spcPts val="600"/>
                        </a:spcAft>
                      </a:pPr>
                      <a:r>
                        <a:rPr lang="en-US" sz="1600">
                          <a:latin typeface="Calibri"/>
                          <a:ea typeface="Calibri"/>
                          <a:cs typeface="DaunPenh"/>
                        </a:rPr>
                        <a:t>Major building fire</a:t>
                      </a:r>
                    </a:p>
                  </a:txBody>
                  <a:tcPr marL="5257" marR="5257" marT="525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a:lnSpc>
                          <a:spcPct val="115000"/>
                        </a:lnSpc>
                        <a:spcBef>
                          <a:spcPts val="0"/>
                        </a:spcBef>
                        <a:spcAft>
                          <a:spcPts val="600"/>
                        </a:spcAft>
                      </a:pPr>
                      <a:r>
                        <a:rPr lang="en-US" sz="1600" dirty="0">
                          <a:latin typeface="Calibri"/>
                          <a:ea typeface="Calibri"/>
                          <a:cs typeface="DaunPenh"/>
                        </a:rPr>
                        <a:t>Fire causing complete loss of building</a:t>
                      </a:r>
                    </a:p>
                  </a:txBody>
                  <a:tcPr marL="5257" marR="5257" marT="525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a:lnSpc>
                          <a:spcPct val="115000"/>
                        </a:lnSpc>
                        <a:spcBef>
                          <a:spcPts val="0"/>
                        </a:spcBef>
                        <a:spcAft>
                          <a:spcPts val="600"/>
                        </a:spcAft>
                      </a:pPr>
                      <a:endParaRPr lang="en-US" sz="1600" dirty="0">
                        <a:latin typeface="Calibri"/>
                        <a:ea typeface="Calibri"/>
                        <a:cs typeface="DaunPenh"/>
                      </a:endParaRPr>
                    </a:p>
                    <a:p>
                      <a:pPr marL="0" marR="0" algn="ctr">
                        <a:lnSpc>
                          <a:spcPct val="115000"/>
                        </a:lnSpc>
                        <a:spcBef>
                          <a:spcPts val="0"/>
                        </a:spcBef>
                        <a:spcAft>
                          <a:spcPts val="600"/>
                        </a:spcAft>
                      </a:pPr>
                      <a:r>
                        <a:rPr lang="en-US" sz="1600" dirty="0">
                          <a:latin typeface="Calibri"/>
                          <a:ea typeface="Calibri"/>
                          <a:cs typeface="DaunPenh"/>
                        </a:rPr>
                        <a:t>Unlikely</a:t>
                      </a:r>
                    </a:p>
                  </a:txBody>
                  <a:tcPr marL="5257" marR="5257" marT="525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a:lnSpc>
                          <a:spcPct val="115000"/>
                        </a:lnSpc>
                        <a:spcBef>
                          <a:spcPts val="0"/>
                        </a:spcBef>
                        <a:spcAft>
                          <a:spcPts val="600"/>
                        </a:spcAft>
                      </a:pPr>
                      <a:endParaRPr lang="en-US" sz="1600" dirty="0">
                        <a:latin typeface="Calibri"/>
                        <a:ea typeface="Calibri"/>
                        <a:cs typeface="DaunPenh"/>
                      </a:endParaRPr>
                    </a:p>
                    <a:p>
                      <a:pPr marL="0" marR="0" algn="ctr">
                        <a:lnSpc>
                          <a:spcPct val="115000"/>
                        </a:lnSpc>
                        <a:spcBef>
                          <a:spcPts val="0"/>
                        </a:spcBef>
                        <a:spcAft>
                          <a:spcPts val="600"/>
                        </a:spcAft>
                      </a:pPr>
                      <a:r>
                        <a:rPr lang="en-US" sz="1600" dirty="0">
                          <a:latin typeface="Calibri"/>
                          <a:ea typeface="Calibri"/>
                          <a:cs typeface="DaunPenh"/>
                        </a:rPr>
                        <a:t>Major</a:t>
                      </a:r>
                    </a:p>
                  </a:txBody>
                  <a:tcPr marL="5257" marR="5257" marT="525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a:lnSpc>
                          <a:spcPct val="115000"/>
                        </a:lnSpc>
                        <a:spcBef>
                          <a:spcPts val="0"/>
                        </a:spcBef>
                        <a:spcAft>
                          <a:spcPts val="600"/>
                        </a:spcAft>
                      </a:pPr>
                      <a:r>
                        <a:rPr lang="en-US" sz="1600" b="1" dirty="0">
                          <a:latin typeface="Calibri"/>
                          <a:ea typeface="Calibri"/>
                          <a:cs typeface="DaunPenh"/>
                        </a:rPr>
                        <a:t>Medium</a:t>
                      </a:r>
                    </a:p>
                  </a:txBody>
                  <a:tcPr marL="5257" marR="5257" marT="525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6">
                        <a:lumMod val="60000"/>
                        <a:lumOff val="40000"/>
                      </a:schemeClr>
                    </a:solidFill>
                  </a:tcPr>
                </a:tc>
                <a:tc>
                  <a:txBody>
                    <a:bodyPr/>
                    <a:lstStyle/>
                    <a:p>
                      <a:pPr marL="0" marR="0" algn="ctr">
                        <a:lnSpc>
                          <a:spcPct val="115000"/>
                        </a:lnSpc>
                        <a:spcBef>
                          <a:spcPts val="0"/>
                        </a:spcBef>
                        <a:spcAft>
                          <a:spcPts val="600"/>
                        </a:spcAft>
                      </a:pPr>
                      <a:r>
                        <a:rPr lang="en-US" sz="1600" dirty="0">
                          <a:latin typeface="Calibri"/>
                          <a:ea typeface="Calibri"/>
                          <a:cs typeface="DaunPenh"/>
                        </a:rPr>
                        <a:t>Create continuity plan.</a:t>
                      </a:r>
                    </a:p>
                    <a:p>
                      <a:pPr marL="0" marR="0" algn="ctr">
                        <a:lnSpc>
                          <a:spcPct val="115000"/>
                        </a:lnSpc>
                        <a:spcBef>
                          <a:spcPts val="0"/>
                        </a:spcBef>
                        <a:spcAft>
                          <a:spcPts val="600"/>
                        </a:spcAft>
                      </a:pPr>
                      <a:r>
                        <a:rPr lang="en-US" sz="1600" dirty="0">
                          <a:latin typeface="Calibri"/>
                          <a:ea typeface="Calibri"/>
                          <a:cs typeface="DaunPenh"/>
                        </a:rPr>
                        <a:t>Review fire safety procedures</a:t>
                      </a:r>
                    </a:p>
                  </a:txBody>
                  <a:tcPr marL="5257" marR="5257" marT="525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a:lnSpc>
                          <a:spcPct val="115000"/>
                        </a:lnSpc>
                        <a:spcBef>
                          <a:spcPts val="0"/>
                        </a:spcBef>
                        <a:spcAft>
                          <a:spcPts val="600"/>
                        </a:spcAft>
                      </a:pPr>
                      <a:endParaRPr lang="en-US" sz="1600" dirty="0">
                        <a:latin typeface="Calibri"/>
                        <a:ea typeface="Calibri"/>
                        <a:cs typeface="DaunPenh"/>
                      </a:endParaRPr>
                    </a:p>
                    <a:p>
                      <a:pPr marL="0" marR="0" algn="ctr">
                        <a:lnSpc>
                          <a:spcPct val="115000"/>
                        </a:lnSpc>
                        <a:spcBef>
                          <a:spcPts val="0"/>
                        </a:spcBef>
                        <a:spcAft>
                          <a:spcPts val="600"/>
                        </a:spcAft>
                      </a:pPr>
                      <a:r>
                        <a:rPr lang="en-US" sz="1600" dirty="0">
                          <a:latin typeface="Calibri"/>
                          <a:ea typeface="Calibri"/>
                          <a:cs typeface="DaunPenh"/>
                        </a:rPr>
                        <a:t>MD</a:t>
                      </a:r>
                    </a:p>
                  </a:txBody>
                  <a:tcPr marL="5257" marR="5257" marT="525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a:lnSpc>
                          <a:spcPct val="115000"/>
                        </a:lnSpc>
                        <a:spcBef>
                          <a:spcPts val="0"/>
                        </a:spcBef>
                        <a:spcAft>
                          <a:spcPts val="600"/>
                        </a:spcAft>
                      </a:pPr>
                      <a:endParaRPr lang="en-US" sz="1600" dirty="0">
                        <a:latin typeface="Calibri"/>
                        <a:ea typeface="Calibri"/>
                        <a:cs typeface="DaunPenh"/>
                      </a:endParaRPr>
                    </a:p>
                  </a:txBody>
                  <a:tcPr marL="5257" marR="5257" marT="525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r>
              <a:tr h="1057185">
                <a:tc>
                  <a:txBody>
                    <a:bodyPr/>
                    <a:lstStyle/>
                    <a:p>
                      <a:pPr marL="0" marR="0" algn="ctr">
                        <a:lnSpc>
                          <a:spcPct val="115000"/>
                        </a:lnSpc>
                        <a:spcBef>
                          <a:spcPts val="0"/>
                        </a:spcBef>
                        <a:spcAft>
                          <a:spcPts val="600"/>
                        </a:spcAft>
                      </a:pPr>
                      <a:r>
                        <a:rPr lang="en-US" sz="1600">
                          <a:latin typeface="Calibri"/>
                          <a:ea typeface="Calibri"/>
                          <a:cs typeface="DaunPenh"/>
                        </a:rPr>
                        <a:t>4</a:t>
                      </a:r>
                    </a:p>
                  </a:txBody>
                  <a:tcPr marL="5257" marR="5257" marT="525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marL="0" marR="0" algn="ctr">
                        <a:lnSpc>
                          <a:spcPct val="115000"/>
                        </a:lnSpc>
                        <a:spcBef>
                          <a:spcPts val="0"/>
                        </a:spcBef>
                        <a:spcAft>
                          <a:spcPts val="600"/>
                        </a:spcAft>
                      </a:pPr>
                      <a:r>
                        <a:rPr lang="en-US" sz="1600">
                          <a:latin typeface="Calibri"/>
                          <a:ea typeface="Calibri"/>
                          <a:cs typeface="DaunPenh"/>
                        </a:rPr>
                        <a:t>Loss of major donor</a:t>
                      </a:r>
                    </a:p>
                  </a:txBody>
                  <a:tcPr marL="5257" marR="5257" marT="525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marL="0" marR="0" algn="ctr">
                        <a:lnSpc>
                          <a:spcPct val="115000"/>
                        </a:lnSpc>
                        <a:spcBef>
                          <a:spcPts val="0"/>
                        </a:spcBef>
                        <a:spcAft>
                          <a:spcPts val="600"/>
                        </a:spcAft>
                      </a:pPr>
                      <a:r>
                        <a:rPr lang="en-US" sz="1600" dirty="0">
                          <a:latin typeface="Calibri"/>
                          <a:ea typeface="Calibri"/>
                          <a:cs typeface="DaunPenh"/>
                        </a:rPr>
                        <a:t>Donor withdraws annual</a:t>
                      </a:r>
                    </a:p>
                    <a:p>
                      <a:pPr marL="0" marR="0" algn="ctr">
                        <a:lnSpc>
                          <a:spcPct val="115000"/>
                        </a:lnSpc>
                        <a:spcBef>
                          <a:spcPts val="0"/>
                        </a:spcBef>
                        <a:spcAft>
                          <a:spcPts val="600"/>
                        </a:spcAft>
                      </a:pPr>
                      <a:r>
                        <a:rPr lang="en-US" sz="1600" dirty="0">
                          <a:latin typeface="Calibri"/>
                          <a:ea typeface="Calibri"/>
                          <a:cs typeface="DaunPenh"/>
                        </a:rPr>
                        <a:t>support</a:t>
                      </a:r>
                    </a:p>
                  </a:txBody>
                  <a:tcPr marL="5257" marR="5257" marT="525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marL="0" marR="0" algn="ctr">
                        <a:lnSpc>
                          <a:spcPct val="115000"/>
                        </a:lnSpc>
                        <a:spcBef>
                          <a:spcPts val="0"/>
                        </a:spcBef>
                        <a:spcAft>
                          <a:spcPts val="600"/>
                        </a:spcAft>
                      </a:pPr>
                      <a:r>
                        <a:rPr lang="en-US" sz="1600" dirty="0">
                          <a:latin typeface="Calibri"/>
                          <a:ea typeface="Calibri"/>
                          <a:cs typeface="DaunPenh"/>
                        </a:rPr>
                        <a:t>Likely</a:t>
                      </a:r>
                    </a:p>
                  </a:txBody>
                  <a:tcPr marL="5257" marR="5257" marT="525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marL="0" marR="0" algn="ctr">
                        <a:lnSpc>
                          <a:spcPct val="115000"/>
                        </a:lnSpc>
                        <a:spcBef>
                          <a:spcPts val="0"/>
                        </a:spcBef>
                        <a:spcAft>
                          <a:spcPts val="600"/>
                        </a:spcAft>
                      </a:pPr>
                      <a:r>
                        <a:rPr lang="en-US" sz="1600" dirty="0">
                          <a:latin typeface="Calibri"/>
                          <a:ea typeface="Calibri"/>
                          <a:cs typeface="DaunPenh"/>
                        </a:rPr>
                        <a:t>Major</a:t>
                      </a:r>
                    </a:p>
                  </a:txBody>
                  <a:tcPr marL="5257" marR="5257" marT="525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marL="0" marR="0" algn="ctr">
                        <a:lnSpc>
                          <a:spcPct val="115000"/>
                        </a:lnSpc>
                        <a:spcBef>
                          <a:spcPts val="0"/>
                        </a:spcBef>
                        <a:spcAft>
                          <a:spcPts val="600"/>
                        </a:spcAft>
                      </a:pPr>
                      <a:r>
                        <a:rPr lang="en-US" sz="1800" b="1" dirty="0">
                          <a:solidFill>
                            <a:schemeClr val="bg1"/>
                          </a:solidFill>
                          <a:latin typeface="Calibri"/>
                          <a:ea typeface="Calibri"/>
                          <a:cs typeface="DaunPenh"/>
                        </a:rPr>
                        <a:t>High</a:t>
                      </a:r>
                    </a:p>
                  </a:txBody>
                  <a:tcPr marL="5257" marR="5257" marT="525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0000"/>
                    </a:solidFill>
                  </a:tcPr>
                </a:tc>
                <a:tc>
                  <a:txBody>
                    <a:bodyPr/>
                    <a:lstStyle/>
                    <a:p>
                      <a:pPr marL="0" marR="0" algn="ctr">
                        <a:lnSpc>
                          <a:spcPct val="115000"/>
                        </a:lnSpc>
                        <a:spcBef>
                          <a:spcPts val="0"/>
                        </a:spcBef>
                        <a:spcAft>
                          <a:spcPts val="600"/>
                        </a:spcAft>
                      </a:pPr>
                      <a:r>
                        <a:rPr lang="en-US" sz="1600">
                          <a:latin typeface="Calibri"/>
                          <a:ea typeface="Calibri"/>
                          <a:cs typeface="DaunPenh"/>
                        </a:rPr>
                        <a:t>Develop major donor</a:t>
                      </a:r>
                    </a:p>
                    <a:p>
                      <a:pPr marL="0" marR="0" algn="ctr">
                        <a:lnSpc>
                          <a:spcPct val="115000"/>
                        </a:lnSpc>
                        <a:spcBef>
                          <a:spcPts val="0"/>
                        </a:spcBef>
                        <a:spcAft>
                          <a:spcPts val="600"/>
                        </a:spcAft>
                      </a:pPr>
                      <a:r>
                        <a:rPr lang="en-US" sz="1600">
                          <a:latin typeface="Calibri"/>
                          <a:ea typeface="Calibri"/>
                          <a:cs typeface="DaunPenh"/>
                        </a:rPr>
                        <a:t>strategy.</a:t>
                      </a:r>
                    </a:p>
                  </a:txBody>
                  <a:tcPr marL="5257" marR="5257" marT="525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marL="0" marR="0" algn="ctr">
                        <a:lnSpc>
                          <a:spcPct val="115000"/>
                        </a:lnSpc>
                        <a:spcBef>
                          <a:spcPts val="0"/>
                        </a:spcBef>
                        <a:spcAft>
                          <a:spcPts val="600"/>
                        </a:spcAft>
                      </a:pPr>
                      <a:r>
                        <a:rPr lang="en-US" sz="1600">
                          <a:latin typeface="Calibri"/>
                          <a:ea typeface="Calibri"/>
                          <a:cs typeface="DaunPenh"/>
                        </a:rPr>
                        <a:t>MD</a:t>
                      </a:r>
                    </a:p>
                  </a:txBody>
                  <a:tcPr marL="5257" marR="5257" marT="525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marL="0" marR="0" algn="ctr">
                        <a:lnSpc>
                          <a:spcPct val="115000"/>
                        </a:lnSpc>
                        <a:spcBef>
                          <a:spcPts val="0"/>
                        </a:spcBef>
                        <a:spcAft>
                          <a:spcPts val="600"/>
                        </a:spcAft>
                      </a:pPr>
                      <a:endParaRPr lang="en-US" sz="1600" dirty="0">
                        <a:latin typeface="Calibri"/>
                        <a:ea typeface="Calibri"/>
                        <a:cs typeface="DaunPenh"/>
                      </a:endParaRPr>
                    </a:p>
                  </a:txBody>
                  <a:tcPr marL="5257" marR="5257" marT="525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r>
              <a:tr h="905327">
                <a:tc>
                  <a:txBody>
                    <a:bodyPr/>
                    <a:lstStyle/>
                    <a:p>
                      <a:pPr marL="0" marR="0" algn="ctr">
                        <a:lnSpc>
                          <a:spcPct val="115000"/>
                        </a:lnSpc>
                        <a:spcBef>
                          <a:spcPts val="0"/>
                        </a:spcBef>
                        <a:spcAft>
                          <a:spcPts val="600"/>
                        </a:spcAft>
                      </a:pPr>
                      <a:r>
                        <a:rPr lang="en-US" sz="1600">
                          <a:latin typeface="Calibri"/>
                          <a:ea typeface="Calibri"/>
                          <a:cs typeface="DaunPenh"/>
                        </a:rPr>
                        <a:t>5</a:t>
                      </a:r>
                    </a:p>
                  </a:txBody>
                  <a:tcPr marL="5257" marR="5257" marT="525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a:lnSpc>
                          <a:spcPct val="115000"/>
                        </a:lnSpc>
                        <a:spcBef>
                          <a:spcPts val="0"/>
                        </a:spcBef>
                        <a:spcAft>
                          <a:spcPts val="600"/>
                        </a:spcAft>
                      </a:pPr>
                      <a:r>
                        <a:rPr lang="en-US" sz="1600">
                          <a:latin typeface="Calibri"/>
                          <a:ea typeface="Calibri"/>
                          <a:cs typeface="DaunPenh"/>
                        </a:rPr>
                        <a:t>Board change</a:t>
                      </a:r>
                    </a:p>
                  </a:txBody>
                  <a:tcPr marL="5257" marR="5257" marT="525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a:lnSpc>
                          <a:spcPct val="115000"/>
                        </a:lnSpc>
                        <a:spcBef>
                          <a:spcPts val="0"/>
                        </a:spcBef>
                        <a:spcAft>
                          <a:spcPts val="600"/>
                        </a:spcAft>
                      </a:pPr>
                      <a:r>
                        <a:rPr lang="en-US" sz="1600" dirty="0">
                          <a:latin typeface="Calibri"/>
                          <a:ea typeface="Calibri"/>
                          <a:cs typeface="DaunPenh"/>
                        </a:rPr>
                        <a:t>Key board member</a:t>
                      </a:r>
                    </a:p>
                    <a:p>
                      <a:pPr marL="0" marR="0" algn="ctr">
                        <a:lnSpc>
                          <a:spcPct val="115000"/>
                        </a:lnSpc>
                        <a:spcBef>
                          <a:spcPts val="0"/>
                        </a:spcBef>
                        <a:spcAft>
                          <a:spcPts val="600"/>
                        </a:spcAft>
                      </a:pPr>
                      <a:r>
                        <a:rPr lang="en-US" sz="1600" dirty="0">
                          <a:latin typeface="Calibri"/>
                          <a:ea typeface="Calibri"/>
                          <a:cs typeface="DaunPenh"/>
                        </a:rPr>
                        <a:t>retires</a:t>
                      </a:r>
                    </a:p>
                  </a:txBody>
                  <a:tcPr marL="5257" marR="5257" marT="525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a:lnSpc>
                          <a:spcPct val="115000"/>
                        </a:lnSpc>
                        <a:spcBef>
                          <a:spcPts val="0"/>
                        </a:spcBef>
                        <a:spcAft>
                          <a:spcPts val="600"/>
                        </a:spcAft>
                      </a:pPr>
                      <a:r>
                        <a:rPr lang="en-US" sz="1600" dirty="0">
                          <a:latin typeface="Calibri"/>
                          <a:ea typeface="Calibri"/>
                          <a:cs typeface="DaunPenh"/>
                        </a:rPr>
                        <a:t>Likely</a:t>
                      </a:r>
                    </a:p>
                  </a:txBody>
                  <a:tcPr marL="5257" marR="5257" marT="525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a:lnSpc>
                          <a:spcPct val="115000"/>
                        </a:lnSpc>
                        <a:spcBef>
                          <a:spcPts val="0"/>
                        </a:spcBef>
                        <a:spcAft>
                          <a:spcPts val="600"/>
                        </a:spcAft>
                      </a:pPr>
                      <a:r>
                        <a:rPr lang="en-US" sz="1600" dirty="0">
                          <a:latin typeface="Calibri"/>
                          <a:ea typeface="Calibri"/>
                          <a:cs typeface="DaunPenh"/>
                        </a:rPr>
                        <a:t>Minor</a:t>
                      </a:r>
                    </a:p>
                  </a:txBody>
                  <a:tcPr marL="5257" marR="5257" marT="525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a:lnSpc>
                          <a:spcPct val="115000"/>
                        </a:lnSpc>
                        <a:spcBef>
                          <a:spcPts val="0"/>
                        </a:spcBef>
                        <a:spcAft>
                          <a:spcPts val="600"/>
                        </a:spcAft>
                      </a:pPr>
                      <a:r>
                        <a:rPr lang="en-US" sz="1600" b="1" dirty="0">
                          <a:latin typeface="Calibri"/>
                          <a:ea typeface="Calibri"/>
                          <a:cs typeface="DaunPenh"/>
                        </a:rPr>
                        <a:t>Medium</a:t>
                      </a:r>
                    </a:p>
                  </a:txBody>
                  <a:tcPr marL="5257" marR="5257" marT="525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6">
                        <a:lumMod val="60000"/>
                        <a:lumOff val="40000"/>
                      </a:schemeClr>
                    </a:solidFill>
                  </a:tcPr>
                </a:tc>
                <a:tc>
                  <a:txBody>
                    <a:bodyPr/>
                    <a:lstStyle/>
                    <a:p>
                      <a:pPr marL="0" marR="0" algn="ctr">
                        <a:lnSpc>
                          <a:spcPct val="115000"/>
                        </a:lnSpc>
                        <a:spcBef>
                          <a:spcPts val="0"/>
                        </a:spcBef>
                        <a:spcAft>
                          <a:spcPts val="600"/>
                        </a:spcAft>
                      </a:pPr>
                      <a:r>
                        <a:rPr lang="en-US" sz="1600" dirty="0">
                          <a:latin typeface="Calibri"/>
                          <a:ea typeface="Calibri"/>
                          <a:cs typeface="DaunPenh"/>
                        </a:rPr>
                        <a:t>Create board succession</a:t>
                      </a:r>
                    </a:p>
                    <a:p>
                      <a:pPr marL="0" marR="0" algn="ctr">
                        <a:lnSpc>
                          <a:spcPct val="115000"/>
                        </a:lnSpc>
                        <a:spcBef>
                          <a:spcPts val="0"/>
                        </a:spcBef>
                        <a:spcAft>
                          <a:spcPts val="600"/>
                        </a:spcAft>
                      </a:pPr>
                      <a:r>
                        <a:rPr lang="en-US" sz="1600" dirty="0">
                          <a:latin typeface="Calibri"/>
                          <a:ea typeface="Calibri"/>
                          <a:cs typeface="DaunPenh"/>
                        </a:rPr>
                        <a:t>plan</a:t>
                      </a:r>
                    </a:p>
                  </a:txBody>
                  <a:tcPr marL="5257" marR="5257" marT="525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a:lnSpc>
                          <a:spcPct val="115000"/>
                        </a:lnSpc>
                        <a:spcBef>
                          <a:spcPts val="0"/>
                        </a:spcBef>
                        <a:spcAft>
                          <a:spcPts val="600"/>
                        </a:spcAft>
                      </a:pPr>
                      <a:r>
                        <a:rPr lang="en-US" sz="1600">
                          <a:latin typeface="Calibri"/>
                          <a:ea typeface="Calibri"/>
                          <a:cs typeface="DaunPenh"/>
                        </a:rPr>
                        <a:t>Board</a:t>
                      </a:r>
                    </a:p>
                  </a:txBody>
                  <a:tcPr marL="5257" marR="5257" marT="525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a:lnSpc>
                          <a:spcPct val="115000"/>
                        </a:lnSpc>
                        <a:spcBef>
                          <a:spcPts val="0"/>
                        </a:spcBef>
                        <a:spcAft>
                          <a:spcPts val="600"/>
                        </a:spcAft>
                      </a:pPr>
                      <a:endParaRPr lang="en-US" sz="1600" dirty="0">
                        <a:latin typeface="Calibri"/>
                        <a:ea typeface="Calibri"/>
                        <a:cs typeface="DaunPenh"/>
                      </a:endParaRPr>
                    </a:p>
                  </a:txBody>
                  <a:tcPr marL="5257" marR="5257" marT="525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r>
            </a:tbl>
          </a:graphicData>
        </a:graphic>
      </p:graphicFrame>
    </p:spTree>
  </p:cSld>
  <p:clrMapOvr>
    <a:masterClrMapping/>
  </p:clrMapOvr>
  <p:transition spd="slow">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533400"/>
          </a:xfrm>
          <a:solidFill>
            <a:srgbClr val="008000"/>
          </a:solidFill>
        </p:spPr>
        <p:txBody>
          <a:bodyPr>
            <a:noAutofit/>
          </a:bodyPr>
          <a:lstStyle/>
          <a:p>
            <a:r>
              <a:rPr lang="en-US" sz="3600" b="1" dirty="0" smtClean="0">
                <a:solidFill>
                  <a:schemeClr val="bg1"/>
                </a:solidFill>
                <a:latin typeface="+mn-lt"/>
              </a:rPr>
              <a:t>Step 4: Treat the Risks</a:t>
            </a:r>
            <a:endParaRPr lang="en-US" sz="3600" b="1" dirty="0">
              <a:solidFill>
                <a:schemeClr val="bg1"/>
              </a:solidFill>
              <a:latin typeface="+mn-lt"/>
            </a:endParaRPr>
          </a:p>
        </p:txBody>
      </p:sp>
      <p:graphicFrame>
        <p:nvGraphicFramePr>
          <p:cNvPr id="4" name="Table 3"/>
          <p:cNvGraphicFramePr>
            <a:graphicFrameLocks noGrp="1"/>
          </p:cNvGraphicFramePr>
          <p:nvPr/>
        </p:nvGraphicFramePr>
        <p:xfrm>
          <a:off x="228600" y="762000"/>
          <a:ext cx="8686800" cy="5896527"/>
        </p:xfrm>
        <a:graphic>
          <a:graphicData uri="http://schemas.openxmlformats.org/drawingml/2006/table">
            <a:tbl>
              <a:tblPr firstRow="1" bandRow="1">
                <a:tableStyleId>{5C22544A-7EE6-4342-B048-85BDC9FD1C3A}</a:tableStyleId>
              </a:tblPr>
              <a:tblGrid>
                <a:gridCol w="2362200"/>
                <a:gridCol w="6324600"/>
              </a:tblGrid>
              <a:tr h="782423">
                <a:tc gridSpan="2">
                  <a:txBody>
                    <a:bodyPr/>
                    <a:lstStyle/>
                    <a:p>
                      <a:r>
                        <a:rPr lang="en-US" sz="3200" dirty="0" smtClean="0"/>
                        <a:t>The strategies </a:t>
                      </a:r>
                      <a:endParaRPr lang="en-US" sz="3200" dirty="0"/>
                    </a:p>
                  </a:txBody>
                  <a:tcPr>
                    <a:solidFill>
                      <a:srgbClr val="0000CC"/>
                    </a:solidFill>
                  </a:tcPr>
                </a:tc>
                <a:tc hMerge="1">
                  <a:txBody>
                    <a:bodyPr/>
                    <a:lstStyle/>
                    <a:p>
                      <a:endParaRPr lang="en-US" dirty="0"/>
                    </a:p>
                  </a:txBody>
                  <a:tcPr>
                    <a:solidFill>
                      <a:srgbClr val="0000CC"/>
                    </a:solidFill>
                  </a:tcPr>
                </a:tc>
              </a:tr>
              <a:tr h="765087">
                <a:tc>
                  <a:txBody>
                    <a:bodyPr/>
                    <a:lstStyle/>
                    <a:p>
                      <a:pPr marL="342900" indent="-342900">
                        <a:buFont typeface="+mj-lt"/>
                        <a:buAutoNum type="arabicPeriod"/>
                      </a:pPr>
                      <a:r>
                        <a:rPr lang="en-US" sz="2400" b="1" u="none" dirty="0" smtClean="0"/>
                        <a:t>Avoid the risk</a:t>
                      </a:r>
                      <a:endParaRPr lang="en-US" sz="2400" u="none" dirty="0"/>
                    </a:p>
                  </a:txBody>
                  <a:tcPr/>
                </a:tc>
                <a:tc>
                  <a:txBody>
                    <a:bodyPr/>
                    <a:lstStyle/>
                    <a:p>
                      <a:r>
                        <a:rPr lang="en-US" sz="2000" dirty="0" smtClean="0"/>
                        <a:t>Do something to remove it such as ban the activity.</a:t>
                      </a:r>
                      <a:endParaRPr lang="en-US" sz="2000" dirty="0"/>
                    </a:p>
                  </a:txBody>
                  <a:tcPr/>
                </a:tc>
              </a:tr>
              <a:tr h="1430382">
                <a:tc>
                  <a:txBody>
                    <a:bodyPr/>
                    <a:lstStyle/>
                    <a:p>
                      <a:pPr marL="342900" indent="-342900">
                        <a:buFont typeface="+mj-lt"/>
                        <a:buNone/>
                      </a:pPr>
                      <a:r>
                        <a:rPr lang="en-US" sz="2400" b="1" u="none" dirty="0" smtClean="0"/>
                        <a:t>2. Transfer the risk</a:t>
                      </a:r>
                      <a:endParaRPr lang="en-US" sz="2400" u="none" dirty="0"/>
                    </a:p>
                  </a:txBody>
                  <a:tcPr/>
                </a:tc>
                <a:tc>
                  <a:txBody>
                    <a:bodyPr/>
                    <a:lstStyle/>
                    <a:p>
                      <a:r>
                        <a:rPr lang="en-US" sz="2000" dirty="0" smtClean="0"/>
                        <a:t>Make someone else responsible. Perhaps engage a contractor or a third party. Getting appropriate insurance coverage may be a risk transfer strategy</a:t>
                      </a:r>
                      <a:endParaRPr lang="en-US" sz="2000" dirty="0"/>
                    </a:p>
                  </a:txBody>
                  <a:tcPr/>
                </a:tc>
              </a:tr>
              <a:tr h="1763028">
                <a:tc>
                  <a:txBody>
                    <a:bodyPr/>
                    <a:lstStyle/>
                    <a:p>
                      <a:pPr marL="342900" indent="-342900">
                        <a:buFont typeface="+mj-lt"/>
                        <a:buNone/>
                      </a:pPr>
                      <a:r>
                        <a:rPr lang="en-US" sz="2400" b="1" u="none" dirty="0" smtClean="0"/>
                        <a:t>3. Mitigate the risk</a:t>
                      </a:r>
                      <a:endParaRPr lang="en-US" sz="2400" u="none" dirty="0"/>
                    </a:p>
                  </a:txBody>
                  <a:tcPr/>
                </a:tc>
                <a:tc>
                  <a:txBody>
                    <a:bodyPr/>
                    <a:lstStyle/>
                    <a:p>
                      <a:r>
                        <a:rPr lang="en-US" sz="2000" dirty="0" smtClean="0"/>
                        <a:t>Take actions to lessen the impact or chance of the risk occurring. Create risk strategies, plans and policies for risks and adjust </a:t>
                      </a:r>
                      <a:r>
                        <a:rPr lang="en-US" sz="2000" dirty="0" err="1" smtClean="0"/>
                        <a:t>behaviours</a:t>
                      </a:r>
                      <a:r>
                        <a:rPr lang="en-US" sz="2000" dirty="0" smtClean="0"/>
                        <a:t> where necessary to reduce the risk</a:t>
                      </a:r>
                      <a:endParaRPr lang="en-US" sz="2000" dirty="0"/>
                    </a:p>
                  </a:txBody>
                  <a:tcPr/>
                </a:tc>
              </a:tr>
              <a:tr h="1097734">
                <a:tc>
                  <a:txBody>
                    <a:bodyPr/>
                    <a:lstStyle/>
                    <a:p>
                      <a:pPr marL="342900" indent="-342900">
                        <a:buFont typeface="+mj-lt"/>
                        <a:buNone/>
                      </a:pPr>
                      <a:r>
                        <a:rPr lang="en-US" sz="2400" b="1" u="none" dirty="0" smtClean="0"/>
                        <a:t>4. Accept the risk</a:t>
                      </a:r>
                      <a:endParaRPr lang="en-US" sz="2400" u="none"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smtClean="0"/>
                        <a:t>You might calculate the risk and decide that it is worth taking on for yourself.</a:t>
                      </a:r>
                    </a:p>
                    <a:p>
                      <a:endParaRPr lang="en-US" sz="2000" dirty="0"/>
                    </a:p>
                  </a:txBody>
                  <a:tcPr/>
                </a:tc>
              </a:tr>
            </a:tbl>
          </a:graphicData>
        </a:graphic>
      </p:graphicFrame>
    </p:spTree>
  </p:cSld>
  <p:clrMapOvr>
    <a:masterClrMapping/>
  </p:clrMapOvr>
  <p:transition spd="slow">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609600"/>
          </a:xfrm>
          <a:solidFill>
            <a:srgbClr val="008000"/>
          </a:solidFill>
        </p:spPr>
        <p:txBody>
          <a:bodyPr>
            <a:normAutofit fontScale="90000"/>
          </a:bodyPr>
          <a:lstStyle/>
          <a:p>
            <a:r>
              <a:rPr lang="en-US" sz="3600" b="1" dirty="0" smtClean="0">
                <a:solidFill>
                  <a:schemeClr val="bg1"/>
                </a:solidFill>
                <a:latin typeface="+mn-lt"/>
              </a:rPr>
              <a:t>Step 5: Monitor and Review Risk</a:t>
            </a:r>
            <a:endParaRPr lang="en-US" sz="3600" b="1" dirty="0">
              <a:solidFill>
                <a:schemeClr val="bg1"/>
              </a:solidFill>
              <a:latin typeface="+mn-lt"/>
            </a:endParaRPr>
          </a:p>
        </p:txBody>
      </p:sp>
      <p:sp>
        <p:nvSpPr>
          <p:cNvPr id="3" name="Content Placeholder 2"/>
          <p:cNvSpPr>
            <a:spLocks noGrp="1"/>
          </p:cNvSpPr>
          <p:nvPr>
            <p:ph idx="1"/>
          </p:nvPr>
        </p:nvSpPr>
        <p:spPr>
          <a:xfrm>
            <a:off x="381000" y="914400"/>
            <a:ext cx="8305800" cy="5410200"/>
          </a:xfrm>
          <a:ln>
            <a:solidFill>
              <a:schemeClr val="accent6">
                <a:lumMod val="75000"/>
              </a:schemeClr>
            </a:solidFill>
          </a:ln>
        </p:spPr>
        <p:txBody>
          <a:bodyPr>
            <a:normAutofit fontScale="92500" lnSpcReduction="20000"/>
          </a:bodyPr>
          <a:lstStyle/>
          <a:p>
            <a:pPr algn="just"/>
            <a:r>
              <a:rPr lang="en-US" dirty="0" smtClean="0"/>
              <a:t>The big </a:t>
            </a:r>
            <a:r>
              <a:rPr lang="en-US" dirty="0"/>
              <a:t>or </a:t>
            </a:r>
            <a:r>
              <a:rPr lang="en-US" dirty="0" smtClean="0"/>
              <a:t>small org, </a:t>
            </a:r>
            <a:r>
              <a:rPr lang="en-US" dirty="0"/>
              <a:t>should allocate one or two people to champion </a:t>
            </a:r>
            <a:r>
              <a:rPr lang="en-US" dirty="0" smtClean="0"/>
              <a:t>and manage </a:t>
            </a:r>
            <a:r>
              <a:rPr lang="en-US" dirty="0"/>
              <a:t>the risk management process. They should provide regular reports to the </a:t>
            </a:r>
            <a:r>
              <a:rPr lang="en-US" dirty="0" smtClean="0"/>
              <a:t>board as </a:t>
            </a:r>
            <a:r>
              <a:rPr lang="en-US" dirty="0"/>
              <a:t>well as coordinate the assessment of any new activities</a:t>
            </a:r>
            <a:r>
              <a:rPr lang="en-US" dirty="0" smtClean="0"/>
              <a:t>.</a:t>
            </a:r>
          </a:p>
          <a:p>
            <a:pPr marL="0" indent="0" algn="just">
              <a:buNone/>
            </a:pPr>
            <a:endParaRPr lang="en-US" dirty="0" smtClean="0"/>
          </a:p>
          <a:p>
            <a:pPr algn="just"/>
            <a:r>
              <a:rPr lang="en-US" dirty="0"/>
              <a:t>It is appropriate to conduct a comprehensive review annually and looking at any </a:t>
            </a:r>
            <a:r>
              <a:rPr lang="en-US" dirty="0" smtClean="0"/>
              <a:t>incident and </a:t>
            </a:r>
            <a:r>
              <a:rPr lang="en-US" dirty="0"/>
              <a:t>near miss trends. It is best to schedule in advance.</a:t>
            </a:r>
          </a:p>
        </p:txBody>
      </p:sp>
    </p:spTree>
    <p:extLst>
      <p:ext uri="{BB962C8B-B14F-4D97-AF65-F5344CB8AC3E}">
        <p14:creationId xmlns="" xmlns:p14="http://schemas.microsoft.com/office/powerpoint/2010/main" val="3521278101"/>
      </p:ext>
    </p:extLst>
  </p:cSld>
  <p:clrMapOvr>
    <a:masterClrMapping/>
  </p:clrMapOvr>
  <p:transition spd="slow">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685800"/>
          </a:xfrm>
          <a:solidFill>
            <a:srgbClr val="008000"/>
          </a:solidFill>
        </p:spPr>
        <p:txBody>
          <a:bodyPr>
            <a:noAutofit/>
          </a:bodyPr>
          <a:lstStyle/>
          <a:p>
            <a:r>
              <a:rPr lang="en-US" sz="3600" b="1" dirty="0" smtClean="0">
                <a:ln w="1905"/>
                <a:solidFill>
                  <a:schemeClr val="bg1"/>
                </a:solidFill>
                <a:effectLst>
                  <a:innerShdw blurRad="69850" dist="43180" dir="5400000">
                    <a:srgbClr val="000000">
                      <a:alpha val="65000"/>
                    </a:srgbClr>
                  </a:innerShdw>
                </a:effectLst>
                <a:latin typeface="+mn-lt"/>
              </a:rPr>
              <a:t/>
            </a:r>
            <a:br>
              <a:rPr lang="en-US" sz="3600" b="1" dirty="0" smtClean="0">
                <a:ln w="1905"/>
                <a:solidFill>
                  <a:schemeClr val="bg1"/>
                </a:solidFill>
                <a:effectLst>
                  <a:innerShdw blurRad="69850" dist="43180" dir="5400000">
                    <a:srgbClr val="000000">
                      <a:alpha val="65000"/>
                    </a:srgbClr>
                  </a:innerShdw>
                </a:effectLst>
                <a:latin typeface="+mn-lt"/>
              </a:rPr>
            </a:br>
            <a:r>
              <a:rPr lang="en-US" sz="3600" b="1" dirty="0" smtClean="0">
                <a:ln w="1905"/>
                <a:solidFill>
                  <a:schemeClr val="bg1"/>
                </a:solidFill>
                <a:effectLst>
                  <a:innerShdw blurRad="69850" dist="43180" dir="5400000">
                    <a:srgbClr val="000000">
                      <a:alpha val="65000"/>
                    </a:srgbClr>
                  </a:innerShdw>
                </a:effectLst>
                <a:latin typeface="+mn-lt"/>
              </a:rPr>
              <a:t>8. Strategic Financial management</a:t>
            </a:r>
            <a:br>
              <a:rPr lang="en-US" sz="3600" b="1" dirty="0" smtClean="0">
                <a:ln w="1905"/>
                <a:solidFill>
                  <a:schemeClr val="bg1"/>
                </a:solidFill>
                <a:effectLst>
                  <a:innerShdw blurRad="69850" dist="43180" dir="5400000">
                    <a:srgbClr val="000000">
                      <a:alpha val="65000"/>
                    </a:srgbClr>
                  </a:innerShdw>
                </a:effectLst>
                <a:latin typeface="+mn-lt"/>
              </a:rPr>
            </a:br>
            <a:endParaRPr lang="en-US" sz="3600" dirty="0">
              <a:solidFill>
                <a:schemeClr val="bg1"/>
              </a:solidFill>
              <a:latin typeface="+mn-lt"/>
            </a:endParaRPr>
          </a:p>
        </p:txBody>
      </p:sp>
      <p:sp>
        <p:nvSpPr>
          <p:cNvPr id="3" name="Content Placeholder 2"/>
          <p:cNvSpPr>
            <a:spLocks noGrp="1"/>
          </p:cNvSpPr>
          <p:nvPr>
            <p:ph idx="1"/>
          </p:nvPr>
        </p:nvSpPr>
        <p:spPr>
          <a:xfrm>
            <a:off x="304800" y="990600"/>
            <a:ext cx="8610600" cy="5486400"/>
          </a:xfrm>
        </p:spPr>
        <p:style>
          <a:lnRef idx="2">
            <a:schemeClr val="accent1"/>
          </a:lnRef>
          <a:fillRef idx="1">
            <a:schemeClr val="lt1"/>
          </a:fillRef>
          <a:effectRef idx="0">
            <a:schemeClr val="accent1"/>
          </a:effectRef>
          <a:fontRef idx="minor">
            <a:schemeClr val="dk1"/>
          </a:fontRef>
        </p:style>
        <p:txBody>
          <a:bodyPr>
            <a:normAutofit fontScale="70000" lnSpcReduction="20000"/>
          </a:bodyPr>
          <a:lstStyle/>
          <a:p>
            <a:r>
              <a:rPr lang="en-US" b="1" dirty="0" smtClean="0">
                <a:solidFill>
                  <a:srgbClr val="0000FF"/>
                </a:solidFill>
              </a:rPr>
              <a:t>An approach to management that applies financial techniques to strategic decision making.</a:t>
            </a:r>
          </a:p>
          <a:p>
            <a:endParaRPr lang="en-US" sz="2800" b="1" i="1" dirty="0" smtClean="0"/>
          </a:p>
          <a:p>
            <a:r>
              <a:rPr lang="en-US" b="1" i="1" dirty="0" smtClean="0"/>
              <a:t>Definition: “the application of financial techniques to strategic decisions in order to help achieve the decision-maker's objectives”</a:t>
            </a:r>
          </a:p>
          <a:p>
            <a:endParaRPr lang="en-US" b="1" dirty="0" smtClean="0">
              <a:solidFill>
                <a:srgbClr val="FF0000"/>
              </a:solidFill>
            </a:endParaRPr>
          </a:p>
          <a:p>
            <a:r>
              <a:rPr lang="en-US" sz="3400" b="1" dirty="0" smtClean="0">
                <a:solidFill>
                  <a:srgbClr val="FF0000"/>
                </a:solidFill>
              </a:rPr>
              <a:t>Strategy: </a:t>
            </a:r>
            <a:r>
              <a:rPr lang="en-US" sz="3400" dirty="0" smtClean="0">
                <a:solidFill>
                  <a:srgbClr val="FF0000"/>
                </a:solidFill>
              </a:rPr>
              <a:t>a carefully devised plan of action to achieve a goal, or the art of developing or carrying out such a plan</a:t>
            </a:r>
            <a:endParaRPr lang="en-US" sz="3400" b="1" dirty="0" smtClean="0">
              <a:solidFill>
                <a:srgbClr val="FF0000"/>
              </a:solidFill>
            </a:endParaRPr>
          </a:p>
          <a:p>
            <a:pPr algn="just"/>
            <a:endParaRPr lang="en-US" sz="3400" dirty="0" smtClean="0">
              <a:solidFill>
                <a:srgbClr val="FF0000"/>
              </a:solidFill>
            </a:endParaRPr>
          </a:p>
          <a:p>
            <a:pPr algn="just"/>
            <a:r>
              <a:rPr lang="en-US" sz="3400" dirty="0" smtClean="0">
                <a:solidFill>
                  <a:srgbClr val="FF0000"/>
                </a:solidFill>
              </a:rPr>
              <a:t>Strategic Financial Management refers to both, financial implications or aspects of various business strategies, and strategic management of finances</a:t>
            </a:r>
            <a:endParaRPr lang="en-US" sz="3400" dirty="0"/>
          </a:p>
        </p:txBody>
      </p:sp>
    </p:spTree>
  </p:cSld>
  <p:clrMapOvr>
    <a:masterClrMapping/>
  </p:clrMapOvr>
  <p:transition spd="slow">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0" y="0"/>
            <a:ext cx="9144000" cy="685800"/>
          </a:xfrm>
          <a:solidFill>
            <a:srgbClr val="008000"/>
          </a:solidFill>
        </p:spPr>
        <p:txBody>
          <a:bodyPr>
            <a:normAutofit/>
          </a:bodyPr>
          <a:lstStyle/>
          <a:p>
            <a:r>
              <a:rPr lang="en-US" sz="3600" b="1" dirty="0" smtClean="0">
                <a:solidFill>
                  <a:schemeClr val="bg1"/>
                </a:solidFill>
                <a:latin typeface="+mn-lt"/>
              </a:rPr>
              <a:t>8.a).Strategic Financial Decisions</a:t>
            </a:r>
          </a:p>
        </p:txBody>
      </p:sp>
      <p:sp>
        <p:nvSpPr>
          <p:cNvPr id="6147" name="Content Placeholder 2"/>
          <p:cNvSpPr>
            <a:spLocks noGrp="1"/>
          </p:cNvSpPr>
          <p:nvPr>
            <p:ph idx="1"/>
          </p:nvPr>
        </p:nvSpPr>
        <p:spPr>
          <a:xfrm>
            <a:off x="152400" y="685800"/>
            <a:ext cx="8839200" cy="5943600"/>
          </a:xfrm>
        </p:spPr>
        <p:style>
          <a:lnRef idx="2">
            <a:schemeClr val="accent1"/>
          </a:lnRef>
          <a:fillRef idx="1">
            <a:schemeClr val="lt1"/>
          </a:fillRef>
          <a:effectRef idx="0">
            <a:schemeClr val="accent1"/>
          </a:effectRef>
          <a:fontRef idx="minor">
            <a:schemeClr val="dk1"/>
          </a:fontRef>
        </p:style>
        <p:txBody>
          <a:bodyPr>
            <a:normAutofit fontScale="92500" lnSpcReduction="20000"/>
          </a:bodyPr>
          <a:lstStyle/>
          <a:p>
            <a:pPr>
              <a:buFontTx/>
              <a:buNone/>
              <a:defRPr/>
            </a:pPr>
            <a:r>
              <a:rPr lang="en-US" sz="2600" b="1" dirty="0" smtClean="0">
                <a:solidFill>
                  <a:srgbClr val="C00000"/>
                </a:solidFill>
              </a:rPr>
              <a:t>Strategic Financial Management Deals with:</a:t>
            </a:r>
            <a:endParaRPr lang="en-US" sz="1200" b="1" dirty="0" smtClean="0">
              <a:solidFill>
                <a:srgbClr val="C00000"/>
              </a:solidFill>
            </a:endParaRPr>
          </a:p>
          <a:p>
            <a:pPr>
              <a:buFontTx/>
              <a:buNone/>
              <a:defRPr/>
            </a:pPr>
            <a:endParaRPr lang="en-US" sz="2600" b="1" dirty="0" smtClean="0">
              <a:solidFill>
                <a:srgbClr val="C00000"/>
              </a:solidFill>
            </a:endParaRPr>
          </a:p>
          <a:p>
            <a:pPr marL="514350" indent="-514350">
              <a:buFont typeface="+mj-lt"/>
              <a:buAutoNum type="arabicPeriod"/>
              <a:defRPr/>
            </a:pPr>
            <a:r>
              <a:rPr lang="en-US" sz="2800" b="1" dirty="0" smtClean="0">
                <a:solidFill>
                  <a:srgbClr val="0000FF"/>
                </a:solidFill>
              </a:rPr>
              <a:t>Investment decisions</a:t>
            </a:r>
          </a:p>
          <a:p>
            <a:pPr marL="914400" lvl="1" indent="-514350">
              <a:buNone/>
              <a:defRPr/>
            </a:pPr>
            <a:r>
              <a:rPr lang="en-US" sz="2400" b="1" dirty="0" smtClean="0">
                <a:solidFill>
                  <a:schemeClr val="tx1"/>
                </a:solidFill>
              </a:rPr>
              <a:t>a) Long Term Investment Decisions</a:t>
            </a:r>
          </a:p>
          <a:p>
            <a:pPr marL="914400" lvl="1" indent="-514350">
              <a:buNone/>
              <a:defRPr/>
            </a:pPr>
            <a:r>
              <a:rPr lang="en-US" sz="2400" b="1" dirty="0" smtClean="0">
                <a:solidFill>
                  <a:schemeClr val="tx1"/>
                </a:solidFill>
              </a:rPr>
              <a:t>b) Short Term Investment Decision</a:t>
            </a:r>
          </a:p>
          <a:p>
            <a:pPr marL="514350" indent="-514350">
              <a:buFont typeface="+mj-lt"/>
              <a:buAutoNum type="arabicPeriod"/>
              <a:defRPr/>
            </a:pPr>
            <a:r>
              <a:rPr lang="en-US" sz="2800" b="1" dirty="0" smtClean="0">
                <a:solidFill>
                  <a:srgbClr val="0000FF"/>
                </a:solidFill>
              </a:rPr>
              <a:t>Financing Decisions</a:t>
            </a:r>
          </a:p>
          <a:p>
            <a:pPr marL="914400" lvl="1" indent="-514350">
              <a:buNone/>
              <a:defRPr/>
            </a:pPr>
            <a:r>
              <a:rPr lang="en-US" sz="2400" b="1" dirty="0" smtClean="0">
                <a:solidFill>
                  <a:schemeClr val="tx1"/>
                </a:solidFill>
              </a:rPr>
              <a:t>Best means of financing - Debt Equity Ratio</a:t>
            </a:r>
          </a:p>
          <a:p>
            <a:pPr marL="514350" indent="-514350">
              <a:buFont typeface="+mj-lt"/>
              <a:buAutoNum type="arabicPeriod"/>
              <a:defRPr/>
            </a:pPr>
            <a:r>
              <a:rPr lang="en-US" sz="2800" b="1" dirty="0" smtClean="0">
                <a:solidFill>
                  <a:srgbClr val="0000FF"/>
                </a:solidFill>
              </a:rPr>
              <a:t>Liquidity Decisions</a:t>
            </a:r>
          </a:p>
          <a:p>
            <a:pPr marL="914400" lvl="1" indent="-457200">
              <a:buNone/>
              <a:defRPr/>
            </a:pPr>
            <a:r>
              <a:rPr lang="en-US" sz="2400" b="1" dirty="0" smtClean="0">
                <a:solidFill>
                  <a:schemeClr val="tx1"/>
                </a:solidFill>
              </a:rPr>
              <a:t>Organization maintain adequate cash reserves  or</a:t>
            </a:r>
          </a:p>
          <a:p>
            <a:pPr marL="914400" lvl="1" indent="-457200">
              <a:buNone/>
              <a:defRPr/>
            </a:pPr>
            <a:r>
              <a:rPr lang="en-US" sz="2400" b="1" dirty="0" smtClean="0">
                <a:solidFill>
                  <a:schemeClr val="tx1"/>
                </a:solidFill>
              </a:rPr>
              <a:t>kind such that the operations run smoothly</a:t>
            </a:r>
          </a:p>
          <a:p>
            <a:pPr marL="514350" indent="-514350">
              <a:buFont typeface="+mj-lt"/>
              <a:buAutoNum type="arabicPeriod"/>
              <a:defRPr/>
            </a:pPr>
            <a:r>
              <a:rPr lang="en-US" sz="2800" b="1" dirty="0" smtClean="0">
                <a:solidFill>
                  <a:srgbClr val="0000FF"/>
                </a:solidFill>
              </a:rPr>
              <a:t>Dividend Decisions</a:t>
            </a:r>
          </a:p>
          <a:p>
            <a:pPr marL="914400" lvl="1" indent="-514350">
              <a:buNone/>
              <a:defRPr/>
            </a:pPr>
            <a:r>
              <a:rPr lang="en-US" sz="2400" b="1" dirty="0" smtClean="0">
                <a:solidFill>
                  <a:schemeClr val="tx1"/>
                </a:solidFill>
              </a:rPr>
              <a:t>Disbursement of Dividend  to Share holder and </a:t>
            </a:r>
          </a:p>
          <a:p>
            <a:pPr marL="914400" lvl="1" indent="-514350">
              <a:buNone/>
              <a:defRPr/>
            </a:pPr>
            <a:r>
              <a:rPr lang="en-US" sz="2400" b="1" dirty="0" smtClean="0">
                <a:solidFill>
                  <a:schemeClr val="tx1"/>
                </a:solidFill>
              </a:rPr>
              <a:t>Retained Earnings</a:t>
            </a:r>
          </a:p>
          <a:p>
            <a:pPr marL="514350" indent="-514350">
              <a:buFont typeface="+mj-lt"/>
              <a:buAutoNum type="arabicPeriod"/>
              <a:defRPr/>
            </a:pPr>
            <a:r>
              <a:rPr lang="en-US" sz="2800" b="1" dirty="0" smtClean="0">
                <a:solidFill>
                  <a:srgbClr val="0000FF"/>
                </a:solidFill>
              </a:rPr>
              <a:t>Profitability Decisions</a:t>
            </a:r>
          </a:p>
          <a:p>
            <a:pPr>
              <a:buFontTx/>
              <a:buNone/>
              <a:defRPr/>
            </a:pPr>
            <a:endParaRPr lang="en-US" dirty="0" smtClean="0"/>
          </a:p>
        </p:txBody>
      </p:sp>
    </p:spTree>
  </p:cSld>
  <p:clrMapOvr>
    <a:masterClrMapping/>
  </p:clrMapOvr>
  <p:transition spd="slow">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a:xfrm>
            <a:off x="0" y="0"/>
            <a:ext cx="9144000" cy="838200"/>
          </a:xfrm>
          <a:solidFill>
            <a:srgbClr val="008000"/>
          </a:solidFill>
        </p:spPr>
        <p:txBody>
          <a:bodyPr>
            <a:noAutofit/>
          </a:bodyPr>
          <a:lstStyle/>
          <a:p>
            <a:r>
              <a:rPr lang="en-US" sz="3600" b="1" dirty="0" smtClean="0">
                <a:solidFill>
                  <a:schemeClr val="bg1"/>
                </a:solidFill>
                <a:latin typeface="+mn-lt"/>
                <a:cs typeface="Times New Roman" pitchFamily="18" charset="0"/>
              </a:rPr>
              <a:t>8.b).Strategic Financial Planning</a:t>
            </a:r>
            <a:endParaRPr lang="en-US" sz="3600" b="1" dirty="0" smtClean="0">
              <a:solidFill>
                <a:schemeClr val="bg1"/>
              </a:solidFill>
              <a:latin typeface="+mn-lt"/>
            </a:endParaRPr>
          </a:p>
        </p:txBody>
      </p:sp>
      <p:sp>
        <p:nvSpPr>
          <p:cNvPr id="32771" name="Content Placeholder 2"/>
          <p:cNvSpPr>
            <a:spLocks noGrp="1"/>
          </p:cNvSpPr>
          <p:nvPr>
            <p:ph idx="1"/>
          </p:nvPr>
        </p:nvSpPr>
        <p:spPr>
          <a:xfrm>
            <a:off x="457200" y="1143000"/>
            <a:ext cx="8229600" cy="4983163"/>
          </a:xfrm>
        </p:spPr>
        <p:style>
          <a:lnRef idx="2">
            <a:schemeClr val="accent1"/>
          </a:lnRef>
          <a:fillRef idx="1">
            <a:schemeClr val="lt1"/>
          </a:fillRef>
          <a:effectRef idx="0">
            <a:schemeClr val="accent1"/>
          </a:effectRef>
          <a:fontRef idx="minor">
            <a:schemeClr val="dk1"/>
          </a:fontRef>
        </p:style>
        <p:txBody>
          <a:bodyPr/>
          <a:lstStyle/>
          <a:p>
            <a:pPr>
              <a:buFontTx/>
              <a:buNone/>
            </a:pPr>
            <a:r>
              <a:rPr lang="en-US" dirty="0" smtClean="0"/>
              <a:t>A Financial Plan is statement of what is to be done in a future time.</a:t>
            </a:r>
          </a:p>
          <a:p>
            <a:pPr>
              <a:buFontTx/>
              <a:buNone/>
            </a:pPr>
            <a:r>
              <a:rPr lang="en-US" dirty="0" smtClean="0"/>
              <a:t>Most decisions have long lead times, which means they take a long time to implement.</a:t>
            </a:r>
          </a:p>
          <a:p>
            <a:pPr>
              <a:buFontTx/>
              <a:buNone/>
            </a:pPr>
            <a:r>
              <a:rPr lang="en-US" dirty="0" smtClean="0"/>
              <a:t>In an uncertain world, this requires that decisions be made far in advance of their implementation</a:t>
            </a:r>
          </a:p>
        </p:txBody>
      </p:sp>
    </p:spTree>
  </p:cSld>
  <p:clrMapOvr>
    <a:masterClrMapping/>
  </p:clrMapOvr>
  <p:transition spd="slow">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6739" name="Rectangle 3"/>
          <p:cNvSpPr>
            <a:spLocks noGrp="1" noChangeArrowheads="1"/>
          </p:cNvSpPr>
          <p:nvPr>
            <p:ph type="body" idx="1"/>
          </p:nvPr>
        </p:nvSpPr>
        <p:spPr>
          <a:xfrm>
            <a:off x="152400" y="762000"/>
            <a:ext cx="8686800" cy="5943600"/>
          </a:xfrm>
        </p:spPr>
        <p:style>
          <a:lnRef idx="2">
            <a:schemeClr val="accent1"/>
          </a:lnRef>
          <a:fillRef idx="1">
            <a:schemeClr val="lt1"/>
          </a:fillRef>
          <a:effectRef idx="0">
            <a:schemeClr val="accent1"/>
          </a:effectRef>
          <a:fontRef idx="minor">
            <a:schemeClr val="dk1"/>
          </a:fontRef>
        </p:style>
        <p:txBody>
          <a:bodyPr>
            <a:normAutofit fontScale="92500" lnSpcReduction="20000"/>
          </a:bodyPr>
          <a:lstStyle/>
          <a:p>
            <a:pPr marL="533400" indent="-533400">
              <a:buFontTx/>
              <a:buNone/>
              <a:defRPr/>
            </a:pPr>
            <a:r>
              <a:rPr lang="en-US" sz="3000" dirty="0" smtClean="0">
                <a:solidFill>
                  <a:schemeClr val="tx1"/>
                </a:solidFill>
              </a:rPr>
              <a:t>It formulates the method by which financial </a:t>
            </a:r>
          </a:p>
          <a:p>
            <a:pPr marL="533400" indent="-533400">
              <a:buFontTx/>
              <a:buNone/>
              <a:defRPr/>
            </a:pPr>
            <a:r>
              <a:rPr lang="en-US" sz="3000" dirty="0" smtClean="0">
                <a:solidFill>
                  <a:schemeClr val="tx1"/>
                </a:solidFill>
              </a:rPr>
              <a:t>goals are to be achieved.</a:t>
            </a:r>
          </a:p>
          <a:p>
            <a:pPr marL="533400" indent="-533400">
              <a:buFontTx/>
              <a:buNone/>
              <a:defRPr/>
            </a:pPr>
            <a:endParaRPr lang="en-US" dirty="0" smtClean="0">
              <a:solidFill>
                <a:srgbClr val="0000FF"/>
              </a:solidFill>
            </a:endParaRPr>
          </a:p>
          <a:p>
            <a:pPr marL="533400" indent="-533400">
              <a:buFontTx/>
              <a:buNone/>
              <a:defRPr/>
            </a:pPr>
            <a:r>
              <a:rPr lang="en-US" dirty="0" smtClean="0">
                <a:solidFill>
                  <a:srgbClr val="0000FF"/>
                </a:solidFill>
              </a:rPr>
              <a:t>There are two dimensions:</a:t>
            </a:r>
          </a:p>
          <a:p>
            <a:pPr marL="171450" indent="-457200">
              <a:buFontTx/>
              <a:buAutoNum type="arabicPeriod"/>
              <a:defRPr/>
            </a:pPr>
            <a:r>
              <a:rPr lang="en-US" sz="3600" b="1" dirty="0" smtClean="0">
                <a:solidFill>
                  <a:srgbClr val="0000FF"/>
                </a:solidFill>
              </a:rPr>
              <a:t>A Time Frame</a:t>
            </a:r>
          </a:p>
          <a:p>
            <a:pPr marL="895350" lvl="1" indent="-381000">
              <a:defRPr/>
            </a:pPr>
            <a:r>
              <a:rPr lang="en-US" sz="2400" dirty="0" smtClean="0">
                <a:solidFill>
                  <a:schemeClr val="tx1"/>
                </a:solidFill>
              </a:rPr>
              <a:t>Short run is probably anything less than a year.</a:t>
            </a:r>
          </a:p>
          <a:p>
            <a:pPr marL="895350" lvl="1" indent="-381000">
              <a:defRPr/>
            </a:pPr>
            <a:r>
              <a:rPr lang="en-US" sz="2400" dirty="0" smtClean="0">
                <a:solidFill>
                  <a:schemeClr val="tx1"/>
                </a:solidFill>
              </a:rPr>
              <a:t>Long run is anything over that; usually taken to be a two-year to five-year period.</a:t>
            </a:r>
          </a:p>
          <a:p>
            <a:pPr marL="514350" indent="-457200">
              <a:buFontTx/>
              <a:buNone/>
              <a:defRPr/>
            </a:pPr>
            <a:r>
              <a:rPr lang="en-US" b="1" dirty="0" smtClean="0">
                <a:solidFill>
                  <a:srgbClr val="0000FF"/>
                </a:solidFill>
              </a:rPr>
              <a:t>2. A Level of Aggregation</a:t>
            </a:r>
          </a:p>
          <a:p>
            <a:pPr marL="895350" lvl="1" indent="-381000">
              <a:defRPr/>
            </a:pPr>
            <a:r>
              <a:rPr lang="en-US" sz="2400" dirty="0" smtClean="0">
                <a:solidFill>
                  <a:schemeClr val="tx1"/>
                </a:solidFill>
              </a:rPr>
              <a:t>Each division and operational unit should have a plan.</a:t>
            </a:r>
          </a:p>
          <a:p>
            <a:pPr marL="895350" lvl="1" indent="-381000">
              <a:defRPr/>
            </a:pPr>
            <a:r>
              <a:rPr lang="en-US" sz="2400" dirty="0" smtClean="0">
                <a:solidFill>
                  <a:schemeClr val="tx1"/>
                </a:solidFill>
              </a:rPr>
              <a:t>As the capital-budgeting analyses of each of the firm’s divisions are added up, the firm aggregates these small projects as a big project</a:t>
            </a:r>
            <a:r>
              <a:rPr lang="en-US" dirty="0" smtClean="0">
                <a:solidFill>
                  <a:schemeClr val="tx1"/>
                </a:solidFill>
              </a:rPr>
              <a:t>.</a:t>
            </a:r>
            <a:endParaRPr lang="en-US" dirty="0">
              <a:solidFill>
                <a:schemeClr val="tx1"/>
              </a:solidFill>
            </a:endParaRPr>
          </a:p>
        </p:txBody>
      </p:sp>
      <p:sp>
        <p:nvSpPr>
          <p:cNvPr id="5" name="Title 1"/>
          <p:cNvSpPr>
            <a:spLocks noGrp="1"/>
          </p:cNvSpPr>
          <p:nvPr>
            <p:ph type="title"/>
          </p:nvPr>
        </p:nvSpPr>
        <p:spPr>
          <a:xfrm>
            <a:off x="0" y="0"/>
            <a:ext cx="9144000" cy="715962"/>
          </a:xfrm>
          <a:solidFill>
            <a:srgbClr val="008000"/>
          </a:solidFill>
        </p:spPr>
        <p:txBody>
          <a:bodyPr>
            <a:noAutofit/>
          </a:bodyPr>
          <a:lstStyle/>
          <a:p>
            <a:r>
              <a:rPr lang="en-US" sz="2800" b="1" dirty="0" smtClean="0">
                <a:solidFill>
                  <a:schemeClr val="bg1"/>
                </a:solidFill>
                <a:latin typeface="+mn-lt"/>
                <a:cs typeface="Times New Roman" pitchFamily="18" charset="0"/>
              </a:rPr>
              <a:t>8.b). Strategic Financial Planning (cont’)</a:t>
            </a:r>
            <a:endParaRPr lang="en-US" sz="3200" b="1" dirty="0" smtClean="0">
              <a:solidFill>
                <a:schemeClr val="bg1"/>
              </a:solidFill>
              <a:latin typeface="+mn-lt"/>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6739">
                                            <p:bg/>
                                          </p:spTgt>
                                        </p:tgtEl>
                                        <p:attrNameLst>
                                          <p:attrName>style.visibility</p:attrName>
                                        </p:attrNameLst>
                                      </p:cBhvr>
                                      <p:to>
                                        <p:strVal val="visible"/>
                                      </p:to>
                                    </p:set>
                                    <p:animEffect transition="in" filter="fade">
                                      <p:cBhvr>
                                        <p:cTn id="7" dur="1000"/>
                                        <p:tgtEl>
                                          <p:spTgt spid="116739">
                                            <p:bg/>
                                          </p:spTgt>
                                        </p:tgtEl>
                                      </p:cBhvr>
                                    </p:animEffect>
                                    <p:anim calcmode="lin" valueType="num">
                                      <p:cBhvr>
                                        <p:cTn id="8" dur="1000" fill="hold"/>
                                        <p:tgtEl>
                                          <p:spTgt spid="116739">
                                            <p:bg/>
                                          </p:spTgt>
                                        </p:tgtEl>
                                        <p:attrNameLst>
                                          <p:attrName>ppt_x</p:attrName>
                                        </p:attrNameLst>
                                      </p:cBhvr>
                                      <p:tavLst>
                                        <p:tav tm="0">
                                          <p:val>
                                            <p:strVal val="#ppt_x"/>
                                          </p:val>
                                        </p:tav>
                                        <p:tav tm="100000">
                                          <p:val>
                                            <p:strVal val="#ppt_x"/>
                                          </p:val>
                                        </p:tav>
                                      </p:tavLst>
                                    </p:anim>
                                    <p:anim calcmode="lin" valueType="num">
                                      <p:cBhvr>
                                        <p:cTn id="9" dur="1000" fill="hold"/>
                                        <p:tgtEl>
                                          <p:spTgt spid="116739">
                                            <p:bg/>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6739">
                                            <p:txEl>
                                              <p:pRg st="0" end="0"/>
                                            </p:txEl>
                                          </p:spTgt>
                                        </p:tgtEl>
                                        <p:attrNameLst>
                                          <p:attrName>style.visibility</p:attrName>
                                        </p:attrNameLst>
                                      </p:cBhvr>
                                      <p:to>
                                        <p:strVal val="visible"/>
                                      </p:to>
                                    </p:set>
                                    <p:animEffect transition="in" filter="fade">
                                      <p:cBhvr>
                                        <p:cTn id="14" dur="1000"/>
                                        <p:tgtEl>
                                          <p:spTgt spid="116739">
                                            <p:txEl>
                                              <p:pRg st="0" end="0"/>
                                            </p:txEl>
                                          </p:spTgt>
                                        </p:tgtEl>
                                      </p:cBhvr>
                                    </p:animEffect>
                                    <p:anim calcmode="lin" valueType="num">
                                      <p:cBhvr>
                                        <p:cTn id="15" dur="1000" fill="hold"/>
                                        <p:tgtEl>
                                          <p:spTgt spid="116739">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11673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16739">
                                            <p:txEl>
                                              <p:pRg st="1" end="1"/>
                                            </p:txEl>
                                          </p:spTgt>
                                        </p:tgtEl>
                                        <p:attrNameLst>
                                          <p:attrName>style.visibility</p:attrName>
                                        </p:attrNameLst>
                                      </p:cBhvr>
                                      <p:to>
                                        <p:strVal val="visible"/>
                                      </p:to>
                                    </p:set>
                                    <p:animEffect transition="in" filter="fade">
                                      <p:cBhvr>
                                        <p:cTn id="21" dur="1000"/>
                                        <p:tgtEl>
                                          <p:spTgt spid="116739">
                                            <p:txEl>
                                              <p:pRg st="1" end="1"/>
                                            </p:txEl>
                                          </p:spTgt>
                                        </p:tgtEl>
                                      </p:cBhvr>
                                    </p:animEffect>
                                    <p:anim calcmode="lin" valueType="num">
                                      <p:cBhvr>
                                        <p:cTn id="22" dur="1000" fill="hold"/>
                                        <p:tgtEl>
                                          <p:spTgt spid="116739">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116739">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16739">
                                            <p:txEl>
                                              <p:pRg st="3" end="3"/>
                                            </p:txEl>
                                          </p:spTgt>
                                        </p:tgtEl>
                                        <p:attrNameLst>
                                          <p:attrName>style.visibility</p:attrName>
                                        </p:attrNameLst>
                                      </p:cBhvr>
                                      <p:to>
                                        <p:strVal val="visible"/>
                                      </p:to>
                                    </p:set>
                                    <p:animEffect transition="in" filter="fade">
                                      <p:cBhvr>
                                        <p:cTn id="28" dur="1000"/>
                                        <p:tgtEl>
                                          <p:spTgt spid="116739">
                                            <p:txEl>
                                              <p:pRg st="3" end="3"/>
                                            </p:txEl>
                                          </p:spTgt>
                                        </p:tgtEl>
                                      </p:cBhvr>
                                    </p:animEffect>
                                    <p:anim calcmode="lin" valueType="num">
                                      <p:cBhvr>
                                        <p:cTn id="29" dur="1000" fill="hold"/>
                                        <p:tgtEl>
                                          <p:spTgt spid="116739">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116739">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16739">
                                            <p:txEl>
                                              <p:pRg st="4" end="4"/>
                                            </p:txEl>
                                          </p:spTgt>
                                        </p:tgtEl>
                                        <p:attrNameLst>
                                          <p:attrName>style.visibility</p:attrName>
                                        </p:attrNameLst>
                                      </p:cBhvr>
                                      <p:to>
                                        <p:strVal val="visible"/>
                                      </p:to>
                                    </p:set>
                                    <p:animEffect transition="in" filter="fade">
                                      <p:cBhvr>
                                        <p:cTn id="35" dur="1000"/>
                                        <p:tgtEl>
                                          <p:spTgt spid="116739">
                                            <p:txEl>
                                              <p:pRg st="4" end="4"/>
                                            </p:txEl>
                                          </p:spTgt>
                                        </p:tgtEl>
                                      </p:cBhvr>
                                    </p:animEffect>
                                    <p:anim calcmode="lin" valueType="num">
                                      <p:cBhvr>
                                        <p:cTn id="36" dur="1000" fill="hold"/>
                                        <p:tgtEl>
                                          <p:spTgt spid="116739">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116739">
                                            <p:txEl>
                                              <p:pRg st="4" end="4"/>
                                            </p:txEl>
                                          </p:spTgt>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116739">
                                            <p:txEl>
                                              <p:pRg st="5" end="5"/>
                                            </p:txEl>
                                          </p:spTgt>
                                        </p:tgtEl>
                                        <p:attrNameLst>
                                          <p:attrName>style.visibility</p:attrName>
                                        </p:attrNameLst>
                                      </p:cBhvr>
                                      <p:to>
                                        <p:strVal val="visible"/>
                                      </p:to>
                                    </p:set>
                                    <p:animEffect transition="in" filter="fade">
                                      <p:cBhvr>
                                        <p:cTn id="40" dur="1000"/>
                                        <p:tgtEl>
                                          <p:spTgt spid="116739">
                                            <p:txEl>
                                              <p:pRg st="5" end="5"/>
                                            </p:txEl>
                                          </p:spTgt>
                                        </p:tgtEl>
                                      </p:cBhvr>
                                    </p:animEffect>
                                    <p:anim calcmode="lin" valueType="num">
                                      <p:cBhvr>
                                        <p:cTn id="41" dur="1000" fill="hold"/>
                                        <p:tgtEl>
                                          <p:spTgt spid="116739">
                                            <p:txEl>
                                              <p:pRg st="5" end="5"/>
                                            </p:txEl>
                                          </p:spTgt>
                                        </p:tgtEl>
                                        <p:attrNameLst>
                                          <p:attrName>ppt_x</p:attrName>
                                        </p:attrNameLst>
                                      </p:cBhvr>
                                      <p:tavLst>
                                        <p:tav tm="0">
                                          <p:val>
                                            <p:strVal val="#ppt_x"/>
                                          </p:val>
                                        </p:tav>
                                        <p:tav tm="100000">
                                          <p:val>
                                            <p:strVal val="#ppt_x"/>
                                          </p:val>
                                        </p:tav>
                                      </p:tavLst>
                                    </p:anim>
                                    <p:anim calcmode="lin" valueType="num">
                                      <p:cBhvr>
                                        <p:cTn id="42" dur="1000" fill="hold"/>
                                        <p:tgtEl>
                                          <p:spTgt spid="116739">
                                            <p:txEl>
                                              <p:pRg st="5" end="5"/>
                                            </p:txEl>
                                          </p:spTgt>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116739">
                                            <p:txEl>
                                              <p:pRg st="6" end="6"/>
                                            </p:txEl>
                                          </p:spTgt>
                                        </p:tgtEl>
                                        <p:attrNameLst>
                                          <p:attrName>style.visibility</p:attrName>
                                        </p:attrNameLst>
                                      </p:cBhvr>
                                      <p:to>
                                        <p:strVal val="visible"/>
                                      </p:to>
                                    </p:set>
                                    <p:animEffect transition="in" filter="fade">
                                      <p:cBhvr>
                                        <p:cTn id="45" dur="1000"/>
                                        <p:tgtEl>
                                          <p:spTgt spid="116739">
                                            <p:txEl>
                                              <p:pRg st="6" end="6"/>
                                            </p:txEl>
                                          </p:spTgt>
                                        </p:tgtEl>
                                      </p:cBhvr>
                                    </p:animEffect>
                                    <p:anim calcmode="lin" valueType="num">
                                      <p:cBhvr>
                                        <p:cTn id="46" dur="1000" fill="hold"/>
                                        <p:tgtEl>
                                          <p:spTgt spid="116739">
                                            <p:txEl>
                                              <p:pRg st="6" end="6"/>
                                            </p:txEl>
                                          </p:spTgt>
                                        </p:tgtEl>
                                        <p:attrNameLst>
                                          <p:attrName>ppt_x</p:attrName>
                                        </p:attrNameLst>
                                      </p:cBhvr>
                                      <p:tavLst>
                                        <p:tav tm="0">
                                          <p:val>
                                            <p:strVal val="#ppt_x"/>
                                          </p:val>
                                        </p:tav>
                                        <p:tav tm="100000">
                                          <p:val>
                                            <p:strVal val="#ppt_x"/>
                                          </p:val>
                                        </p:tav>
                                      </p:tavLst>
                                    </p:anim>
                                    <p:anim calcmode="lin" valueType="num">
                                      <p:cBhvr>
                                        <p:cTn id="47" dur="1000" fill="hold"/>
                                        <p:tgtEl>
                                          <p:spTgt spid="116739">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48" fill="hold" nodeType="clickPar">
                      <p:stCondLst>
                        <p:cond delay="indefinite"/>
                      </p:stCondLst>
                      <p:childTnLst>
                        <p:par>
                          <p:cTn id="49" fill="hold" nodeType="withGroup">
                            <p:stCondLst>
                              <p:cond delay="0"/>
                            </p:stCondLst>
                            <p:childTnLst>
                              <p:par>
                                <p:cTn id="50" presetID="42" presetClass="entr" presetSubtype="0" fill="hold" grpId="0" nodeType="clickEffect">
                                  <p:stCondLst>
                                    <p:cond delay="0"/>
                                  </p:stCondLst>
                                  <p:childTnLst>
                                    <p:set>
                                      <p:cBhvr>
                                        <p:cTn id="51" dur="1" fill="hold">
                                          <p:stCondLst>
                                            <p:cond delay="0"/>
                                          </p:stCondLst>
                                        </p:cTn>
                                        <p:tgtEl>
                                          <p:spTgt spid="116739">
                                            <p:txEl>
                                              <p:pRg st="7" end="7"/>
                                            </p:txEl>
                                          </p:spTgt>
                                        </p:tgtEl>
                                        <p:attrNameLst>
                                          <p:attrName>style.visibility</p:attrName>
                                        </p:attrNameLst>
                                      </p:cBhvr>
                                      <p:to>
                                        <p:strVal val="visible"/>
                                      </p:to>
                                    </p:set>
                                    <p:animEffect transition="in" filter="fade">
                                      <p:cBhvr>
                                        <p:cTn id="52" dur="1000"/>
                                        <p:tgtEl>
                                          <p:spTgt spid="116739">
                                            <p:txEl>
                                              <p:pRg st="7" end="7"/>
                                            </p:txEl>
                                          </p:spTgt>
                                        </p:tgtEl>
                                      </p:cBhvr>
                                    </p:animEffect>
                                    <p:anim calcmode="lin" valueType="num">
                                      <p:cBhvr>
                                        <p:cTn id="53" dur="1000" fill="hold"/>
                                        <p:tgtEl>
                                          <p:spTgt spid="116739">
                                            <p:txEl>
                                              <p:pRg st="7" end="7"/>
                                            </p:txEl>
                                          </p:spTgt>
                                        </p:tgtEl>
                                        <p:attrNameLst>
                                          <p:attrName>ppt_x</p:attrName>
                                        </p:attrNameLst>
                                      </p:cBhvr>
                                      <p:tavLst>
                                        <p:tav tm="0">
                                          <p:val>
                                            <p:strVal val="#ppt_x"/>
                                          </p:val>
                                        </p:tav>
                                        <p:tav tm="100000">
                                          <p:val>
                                            <p:strVal val="#ppt_x"/>
                                          </p:val>
                                        </p:tav>
                                      </p:tavLst>
                                    </p:anim>
                                    <p:anim calcmode="lin" valueType="num">
                                      <p:cBhvr>
                                        <p:cTn id="54" dur="1000" fill="hold"/>
                                        <p:tgtEl>
                                          <p:spTgt spid="116739">
                                            <p:txEl>
                                              <p:pRg st="7" end="7"/>
                                            </p:txEl>
                                          </p:spTgt>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116739">
                                            <p:txEl>
                                              <p:pRg st="8" end="8"/>
                                            </p:txEl>
                                          </p:spTgt>
                                        </p:tgtEl>
                                        <p:attrNameLst>
                                          <p:attrName>style.visibility</p:attrName>
                                        </p:attrNameLst>
                                      </p:cBhvr>
                                      <p:to>
                                        <p:strVal val="visible"/>
                                      </p:to>
                                    </p:set>
                                    <p:animEffect transition="in" filter="fade">
                                      <p:cBhvr>
                                        <p:cTn id="57" dur="1000"/>
                                        <p:tgtEl>
                                          <p:spTgt spid="116739">
                                            <p:txEl>
                                              <p:pRg st="8" end="8"/>
                                            </p:txEl>
                                          </p:spTgt>
                                        </p:tgtEl>
                                      </p:cBhvr>
                                    </p:animEffect>
                                    <p:anim calcmode="lin" valueType="num">
                                      <p:cBhvr>
                                        <p:cTn id="58" dur="1000" fill="hold"/>
                                        <p:tgtEl>
                                          <p:spTgt spid="116739">
                                            <p:txEl>
                                              <p:pRg st="8" end="8"/>
                                            </p:txEl>
                                          </p:spTgt>
                                        </p:tgtEl>
                                        <p:attrNameLst>
                                          <p:attrName>ppt_x</p:attrName>
                                        </p:attrNameLst>
                                      </p:cBhvr>
                                      <p:tavLst>
                                        <p:tav tm="0">
                                          <p:val>
                                            <p:strVal val="#ppt_x"/>
                                          </p:val>
                                        </p:tav>
                                        <p:tav tm="100000">
                                          <p:val>
                                            <p:strVal val="#ppt_x"/>
                                          </p:val>
                                        </p:tav>
                                      </p:tavLst>
                                    </p:anim>
                                    <p:anim calcmode="lin" valueType="num">
                                      <p:cBhvr>
                                        <p:cTn id="59" dur="1000" fill="hold"/>
                                        <p:tgtEl>
                                          <p:spTgt spid="116739">
                                            <p:txEl>
                                              <p:pRg st="8" end="8"/>
                                            </p:txEl>
                                          </p:spTgt>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116739">
                                            <p:txEl>
                                              <p:pRg st="9" end="9"/>
                                            </p:txEl>
                                          </p:spTgt>
                                        </p:tgtEl>
                                        <p:attrNameLst>
                                          <p:attrName>style.visibility</p:attrName>
                                        </p:attrNameLst>
                                      </p:cBhvr>
                                      <p:to>
                                        <p:strVal val="visible"/>
                                      </p:to>
                                    </p:set>
                                    <p:animEffect transition="in" filter="fade">
                                      <p:cBhvr>
                                        <p:cTn id="62" dur="1000"/>
                                        <p:tgtEl>
                                          <p:spTgt spid="116739">
                                            <p:txEl>
                                              <p:pRg st="9" end="9"/>
                                            </p:txEl>
                                          </p:spTgt>
                                        </p:tgtEl>
                                      </p:cBhvr>
                                    </p:animEffect>
                                    <p:anim calcmode="lin" valueType="num">
                                      <p:cBhvr>
                                        <p:cTn id="63" dur="1000" fill="hold"/>
                                        <p:tgtEl>
                                          <p:spTgt spid="116739">
                                            <p:txEl>
                                              <p:pRg st="9" end="9"/>
                                            </p:txEl>
                                          </p:spTgt>
                                        </p:tgtEl>
                                        <p:attrNameLst>
                                          <p:attrName>ppt_x</p:attrName>
                                        </p:attrNameLst>
                                      </p:cBhvr>
                                      <p:tavLst>
                                        <p:tav tm="0">
                                          <p:val>
                                            <p:strVal val="#ppt_x"/>
                                          </p:val>
                                        </p:tav>
                                        <p:tav tm="100000">
                                          <p:val>
                                            <p:strVal val="#ppt_x"/>
                                          </p:val>
                                        </p:tav>
                                      </p:tavLst>
                                    </p:anim>
                                    <p:anim calcmode="lin" valueType="num">
                                      <p:cBhvr>
                                        <p:cTn id="64" dur="1000" fill="hold"/>
                                        <p:tgtEl>
                                          <p:spTgt spid="116739">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739" grpId="0" build="p"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685800"/>
          </a:xfrm>
          <a:solidFill>
            <a:srgbClr val="008000"/>
          </a:solidFill>
        </p:spPr>
        <p:txBody>
          <a:bodyPr>
            <a:normAutofit/>
          </a:bodyPr>
          <a:lstStyle/>
          <a:p>
            <a:r>
              <a:rPr lang="en-US" sz="3600" b="1" dirty="0" smtClean="0">
                <a:solidFill>
                  <a:schemeClr val="bg1"/>
                </a:solidFill>
                <a:latin typeface="+mn-lt"/>
              </a:rPr>
              <a:t>1. Overview Risks</a:t>
            </a:r>
            <a:endParaRPr lang="en-US" sz="3600" b="1" dirty="0">
              <a:solidFill>
                <a:schemeClr val="bg1"/>
              </a:solidFill>
              <a:latin typeface="+mn-lt"/>
            </a:endParaRPr>
          </a:p>
        </p:txBody>
      </p:sp>
      <p:sp>
        <p:nvSpPr>
          <p:cNvPr id="3" name="Content Placeholder 2"/>
          <p:cNvSpPr>
            <a:spLocks noGrp="1"/>
          </p:cNvSpPr>
          <p:nvPr>
            <p:ph idx="1"/>
          </p:nvPr>
        </p:nvSpPr>
        <p:spPr>
          <a:xfrm>
            <a:off x="228600" y="838200"/>
            <a:ext cx="8686800" cy="5867400"/>
          </a:xfrm>
        </p:spPr>
        <p:style>
          <a:lnRef idx="2">
            <a:schemeClr val="accent1"/>
          </a:lnRef>
          <a:fillRef idx="1">
            <a:schemeClr val="lt1"/>
          </a:fillRef>
          <a:effectRef idx="0">
            <a:schemeClr val="accent1"/>
          </a:effectRef>
          <a:fontRef idx="minor">
            <a:schemeClr val="dk1"/>
          </a:fontRef>
        </p:style>
        <p:txBody>
          <a:bodyPr>
            <a:noAutofit/>
          </a:bodyPr>
          <a:lstStyle/>
          <a:p>
            <a:r>
              <a:rPr lang="en-US" sz="1800" dirty="0" smtClean="0"/>
              <a:t>It is important for all NGOs, large or small, to assess and then manage financial risks facing the organization. Significant financial risks that are not actively managed could threaten the NGO’s operations and financial security (Mango). </a:t>
            </a:r>
          </a:p>
          <a:p>
            <a:pPr marL="0" indent="0">
              <a:buNone/>
            </a:pPr>
            <a:endParaRPr lang="en-US" sz="500" b="1" dirty="0" smtClean="0"/>
          </a:p>
          <a:p>
            <a:pPr marL="0" indent="0">
              <a:buNone/>
            </a:pPr>
            <a:r>
              <a:rPr lang="en-US" sz="1800" b="1" dirty="0" smtClean="0"/>
              <a:t>What is a Risk? </a:t>
            </a:r>
          </a:p>
          <a:p>
            <a:r>
              <a:rPr lang="en-US" sz="1800" dirty="0"/>
              <a:t>We deal with risks every day. For example, getting in the car to drive has risks. Risks </a:t>
            </a:r>
            <a:r>
              <a:rPr lang="en-US" sz="1800" dirty="0" smtClean="0"/>
              <a:t>are a </a:t>
            </a:r>
            <a:r>
              <a:rPr lang="en-US" sz="1800" dirty="0"/>
              <a:t>part of life, and in fact very much part of any </a:t>
            </a:r>
            <a:r>
              <a:rPr lang="en-US" sz="1800" dirty="0" smtClean="0"/>
              <a:t>organizations </a:t>
            </a:r>
            <a:r>
              <a:rPr lang="en-US" sz="1800" dirty="0"/>
              <a:t>activities.</a:t>
            </a:r>
          </a:p>
          <a:p>
            <a:endParaRPr lang="en-US" sz="1800" dirty="0" smtClean="0"/>
          </a:p>
          <a:p>
            <a:r>
              <a:rPr lang="en-US" sz="1800" dirty="0" smtClean="0"/>
              <a:t>To </a:t>
            </a:r>
            <a:r>
              <a:rPr lang="en-US" sz="1800" dirty="0"/>
              <a:t>define risk on a technical level, a risk is “the effect of uncertainty of an object”. Think </a:t>
            </a:r>
            <a:r>
              <a:rPr lang="en-US" sz="1800" dirty="0" smtClean="0"/>
              <a:t>of it </a:t>
            </a:r>
            <a:r>
              <a:rPr lang="en-US" sz="1800" dirty="0"/>
              <a:t>as cause and effect… an event happens (the cause) and the risk is the effect (good </a:t>
            </a:r>
            <a:r>
              <a:rPr lang="en-US" sz="1800" dirty="0" smtClean="0"/>
              <a:t>or bad</a:t>
            </a:r>
            <a:r>
              <a:rPr lang="en-US" sz="1800" dirty="0"/>
              <a:t>) and how likely it will happen.</a:t>
            </a:r>
          </a:p>
          <a:p>
            <a:endParaRPr lang="en-US" sz="1800" dirty="0" smtClean="0"/>
          </a:p>
          <a:p>
            <a:r>
              <a:rPr lang="en-US" sz="1800" dirty="0" smtClean="0"/>
              <a:t>A </a:t>
            </a:r>
            <a:r>
              <a:rPr lang="en-US" sz="1800" dirty="0"/>
              <a:t>risk can be internal (within your control) or external (outside your control</a:t>
            </a:r>
            <a:r>
              <a:rPr lang="en-US" sz="1800" dirty="0" smtClean="0"/>
              <a:t>). Risk </a:t>
            </a:r>
            <a:r>
              <a:rPr lang="en-US" sz="1800" dirty="0"/>
              <a:t>management then, is managing the possibility that something will </a:t>
            </a:r>
            <a:r>
              <a:rPr lang="en-US" sz="1800" dirty="0" smtClean="0"/>
              <a:t>happen. </a:t>
            </a:r>
            <a:endParaRPr lang="en-US" sz="1800" b="1" dirty="0" smtClean="0"/>
          </a:p>
        </p:txBody>
      </p:sp>
    </p:spTree>
    <p:extLst>
      <p:ext uri="{BB962C8B-B14F-4D97-AF65-F5344CB8AC3E}">
        <p14:creationId xmlns="" xmlns:p14="http://schemas.microsoft.com/office/powerpoint/2010/main" val="4282901031"/>
      </p:ext>
    </p:extLst>
  </p:cSld>
  <p:clrMapOvr>
    <a:masterClrMapping/>
  </p:clrMapOvr>
  <p:transition spd="slow">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7763" name="Rectangle 3"/>
          <p:cNvSpPr>
            <a:spLocks noGrp="1" noChangeArrowheads="1"/>
          </p:cNvSpPr>
          <p:nvPr>
            <p:ph type="body" idx="1"/>
          </p:nvPr>
        </p:nvSpPr>
        <p:spPr>
          <a:xfrm>
            <a:off x="241300" y="762000"/>
            <a:ext cx="8683625" cy="5791200"/>
          </a:xfrm>
        </p:spPr>
        <p:style>
          <a:lnRef idx="2">
            <a:schemeClr val="dk1"/>
          </a:lnRef>
          <a:fillRef idx="1">
            <a:schemeClr val="lt1"/>
          </a:fillRef>
          <a:effectRef idx="0">
            <a:schemeClr val="dk1"/>
          </a:effectRef>
          <a:fontRef idx="minor">
            <a:schemeClr val="dk1"/>
          </a:fontRef>
        </p:style>
        <p:txBody>
          <a:bodyPr>
            <a:normAutofit/>
          </a:bodyPr>
          <a:lstStyle/>
          <a:p>
            <a:pPr>
              <a:buFontTx/>
              <a:buNone/>
            </a:pPr>
            <a:r>
              <a:rPr lang="en-US" b="1" dirty="0" smtClean="0">
                <a:solidFill>
                  <a:srgbClr val="FF0000"/>
                </a:solidFill>
              </a:rPr>
              <a:t>Scenario Analysis</a:t>
            </a:r>
          </a:p>
          <a:p>
            <a:pPr>
              <a:buFontTx/>
              <a:buNone/>
            </a:pPr>
            <a:r>
              <a:rPr lang="en-US" sz="2800" dirty="0" smtClean="0">
                <a:solidFill>
                  <a:srgbClr val="0000FF"/>
                </a:solidFill>
              </a:rPr>
              <a:t>Each division might be asked to prepare three different plans for the near term future:</a:t>
            </a:r>
          </a:p>
          <a:p>
            <a:pPr>
              <a:buFontTx/>
              <a:buAutoNum type="arabicPeriod"/>
            </a:pPr>
            <a:r>
              <a:rPr lang="en-US" sz="2400" b="1" i="1" dirty="0" smtClean="0">
                <a:solidFill>
                  <a:srgbClr val="800000"/>
                </a:solidFill>
              </a:rPr>
              <a:t>A Worst Case- </a:t>
            </a:r>
            <a:r>
              <a:rPr lang="en-US" sz="2400" i="1" dirty="0" smtClean="0"/>
              <a:t>This plan would require making the worst possible assumptions about the companies products and the state of the economy</a:t>
            </a:r>
          </a:p>
          <a:p>
            <a:pPr>
              <a:buFontTx/>
              <a:buAutoNum type="arabicPeriod"/>
            </a:pPr>
            <a:r>
              <a:rPr lang="en-US" sz="2400" b="1" i="1" dirty="0" smtClean="0">
                <a:solidFill>
                  <a:srgbClr val="800000"/>
                </a:solidFill>
              </a:rPr>
              <a:t>A Normal Case- </a:t>
            </a:r>
            <a:r>
              <a:rPr lang="en-US" sz="2400" i="1" dirty="0" smtClean="0">
                <a:solidFill>
                  <a:srgbClr val="0000FF"/>
                </a:solidFill>
              </a:rPr>
              <a:t>This plan would require making the most likely  assumptions about the company and the economy</a:t>
            </a:r>
            <a:endParaRPr lang="en-US" sz="2400" b="1" i="1" dirty="0" smtClean="0">
              <a:solidFill>
                <a:srgbClr val="0000FF"/>
              </a:solidFill>
            </a:endParaRPr>
          </a:p>
          <a:p>
            <a:pPr>
              <a:buFontTx/>
              <a:buAutoNum type="arabicPeriod"/>
            </a:pPr>
            <a:r>
              <a:rPr lang="en-US" sz="2400" b="1" i="1" dirty="0" smtClean="0">
                <a:solidFill>
                  <a:srgbClr val="800000"/>
                </a:solidFill>
              </a:rPr>
              <a:t>A Best Case- </a:t>
            </a:r>
            <a:r>
              <a:rPr lang="en-US" sz="2400" i="1" dirty="0" smtClean="0"/>
              <a:t>Each divisions would be required to work out a case based on optimistic assumptions. It could involve new products and expansion.</a:t>
            </a:r>
            <a:endParaRPr lang="en-US" sz="2400" b="1" i="1" dirty="0" smtClean="0"/>
          </a:p>
        </p:txBody>
      </p:sp>
      <p:sp>
        <p:nvSpPr>
          <p:cNvPr id="5" name="Title 1"/>
          <p:cNvSpPr>
            <a:spLocks noGrp="1"/>
          </p:cNvSpPr>
          <p:nvPr>
            <p:ph type="title"/>
          </p:nvPr>
        </p:nvSpPr>
        <p:spPr>
          <a:xfrm>
            <a:off x="0" y="0"/>
            <a:ext cx="9144000" cy="563562"/>
          </a:xfrm>
          <a:solidFill>
            <a:srgbClr val="008000"/>
          </a:solidFill>
        </p:spPr>
        <p:txBody>
          <a:bodyPr>
            <a:noAutofit/>
          </a:bodyPr>
          <a:lstStyle/>
          <a:p>
            <a:r>
              <a:rPr lang="en-US" sz="2800" b="1" dirty="0" smtClean="0">
                <a:solidFill>
                  <a:schemeClr val="bg1"/>
                </a:solidFill>
                <a:latin typeface="+mn-lt"/>
                <a:cs typeface="Times New Roman" pitchFamily="18" charset="0"/>
              </a:rPr>
              <a:t>8.b).Strategic Financial Planning</a:t>
            </a:r>
            <a:r>
              <a:rPr lang="en-US" sz="3600" b="1" dirty="0" smtClean="0">
                <a:solidFill>
                  <a:schemeClr val="bg1"/>
                </a:solidFill>
                <a:latin typeface="+mn-lt"/>
                <a:cs typeface="Times New Roman" pitchFamily="18" charset="0"/>
              </a:rPr>
              <a:t> </a:t>
            </a:r>
            <a:r>
              <a:rPr lang="en-US" sz="3200" b="1" dirty="0" smtClean="0">
                <a:solidFill>
                  <a:schemeClr val="bg1"/>
                </a:solidFill>
                <a:latin typeface="+mn-lt"/>
                <a:cs typeface="Times New Roman" pitchFamily="18" charset="0"/>
              </a:rPr>
              <a:t>(cont’) </a:t>
            </a:r>
            <a:endParaRPr lang="en-US" sz="3200" b="1" dirty="0" smtClean="0">
              <a:solidFill>
                <a:schemeClr val="bg1"/>
              </a:solidFill>
              <a:latin typeface="+mn-lt"/>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7763">
                                            <p:bg/>
                                          </p:spTgt>
                                        </p:tgtEl>
                                        <p:attrNameLst>
                                          <p:attrName>style.visibility</p:attrName>
                                        </p:attrNameLst>
                                      </p:cBhvr>
                                      <p:to>
                                        <p:strVal val="visible"/>
                                      </p:to>
                                    </p:set>
                                    <p:animEffect transition="in" filter="fade">
                                      <p:cBhvr>
                                        <p:cTn id="7" dur="1000"/>
                                        <p:tgtEl>
                                          <p:spTgt spid="117763">
                                            <p:bg/>
                                          </p:spTgt>
                                        </p:tgtEl>
                                      </p:cBhvr>
                                    </p:animEffect>
                                    <p:anim calcmode="lin" valueType="num">
                                      <p:cBhvr>
                                        <p:cTn id="8" dur="1000" fill="hold"/>
                                        <p:tgtEl>
                                          <p:spTgt spid="117763">
                                            <p:bg/>
                                          </p:spTgt>
                                        </p:tgtEl>
                                        <p:attrNameLst>
                                          <p:attrName>ppt_x</p:attrName>
                                        </p:attrNameLst>
                                      </p:cBhvr>
                                      <p:tavLst>
                                        <p:tav tm="0">
                                          <p:val>
                                            <p:strVal val="#ppt_x"/>
                                          </p:val>
                                        </p:tav>
                                        <p:tav tm="100000">
                                          <p:val>
                                            <p:strVal val="#ppt_x"/>
                                          </p:val>
                                        </p:tav>
                                      </p:tavLst>
                                    </p:anim>
                                    <p:anim calcmode="lin" valueType="num">
                                      <p:cBhvr>
                                        <p:cTn id="9" dur="1000" fill="hold"/>
                                        <p:tgtEl>
                                          <p:spTgt spid="117763">
                                            <p:bg/>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7763">
                                            <p:txEl>
                                              <p:pRg st="0" end="0"/>
                                            </p:txEl>
                                          </p:spTgt>
                                        </p:tgtEl>
                                        <p:attrNameLst>
                                          <p:attrName>style.visibility</p:attrName>
                                        </p:attrNameLst>
                                      </p:cBhvr>
                                      <p:to>
                                        <p:strVal val="visible"/>
                                      </p:to>
                                    </p:set>
                                    <p:animEffect transition="in" filter="fade">
                                      <p:cBhvr>
                                        <p:cTn id="14" dur="1000"/>
                                        <p:tgtEl>
                                          <p:spTgt spid="117763">
                                            <p:txEl>
                                              <p:pRg st="0" end="0"/>
                                            </p:txEl>
                                          </p:spTgt>
                                        </p:tgtEl>
                                      </p:cBhvr>
                                    </p:animEffect>
                                    <p:anim calcmode="lin" valueType="num">
                                      <p:cBhvr>
                                        <p:cTn id="15" dur="1000" fill="hold"/>
                                        <p:tgtEl>
                                          <p:spTgt spid="11776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11776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17763">
                                            <p:txEl>
                                              <p:pRg st="1" end="1"/>
                                            </p:txEl>
                                          </p:spTgt>
                                        </p:tgtEl>
                                        <p:attrNameLst>
                                          <p:attrName>style.visibility</p:attrName>
                                        </p:attrNameLst>
                                      </p:cBhvr>
                                      <p:to>
                                        <p:strVal val="visible"/>
                                      </p:to>
                                    </p:set>
                                    <p:animEffect transition="in" filter="fade">
                                      <p:cBhvr>
                                        <p:cTn id="21" dur="1000"/>
                                        <p:tgtEl>
                                          <p:spTgt spid="117763">
                                            <p:txEl>
                                              <p:pRg st="1" end="1"/>
                                            </p:txEl>
                                          </p:spTgt>
                                        </p:tgtEl>
                                      </p:cBhvr>
                                    </p:animEffect>
                                    <p:anim calcmode="lin" valueType="num">
                                      <p:cBhvr>
                                        <p:cTn id="22" dur="1000" fill="hold"/>
                                        <p:tgtEl>
                                          <p:spTgt spid="117763">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11776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17763">
                                            <p:txEl>
                                              <p:pRg st="2" end="2"/>
                                            </p:txEl>
                                          </p:spTgt>
                                        </p:tgtEl>
                                        <p:attrNameLst>
                                          <p:attrName>style.visibility</p:attrName>
                                        </p:attrNameLst>
                                      </p:cBhvr>
                                      <p:to>
                                        <p:strVal val="visible"/>
                                      </p:to>
                                    </p:set>
                                    <p:animEffect transition="in" filter="fade">
                                      <p:cBhvr>
                                        <p:cTn id="28" dur="1000"/>
                                        <p:tgtEl>
                                          <p:spTgt spid="117763">
                                            <p:txEl>
                                              <p:pRg st="2" end="2"/>
                                            </p:txEl>
                                          </p:spTgt>
                                        </p:tgtEl>
                                      </p:cBhvr>
                                    </p:animEffect>
                                    <p:anim calcmode="lin" valueType="num">
                                      <p:cBhvr>
                                        <p:cTn id="29" dur="1000" fill="hold"/>
                                        <p:tgtEl>
                                          <p:spTgt spid="117763">
                                            <p:txEl>
                                              <p:pRg st="2" end="2"/>
                                            </p:txEl>
                                          </p:spTgt>
                                        </p:tgtEl>
                                        <p:attrNameLst>
                                          <p:attrName>ppt_x</p:attrName>
                                        </p:attrNameLst>
                                      </p:cBhvr>
                                      <p:tavLst>
                                        <p:tav tm="0">
                                          <p:val>
                                            <p:strVal val="#ppt_x"/>
                                          </p:val>
                                        </p:tav>
                                        <p:tav tm="100000">
                                          <p:val>
                                            <p:strVal val="#ppt_x"/>
                                          </p:val>
                                        </p:tav>
                                      </p:tavLst>
                                    </p:anim>
                                    <p:anim calcmode="lin" valueType="num">
                                      <p:cBhvr>
                                        <p:cTn id="30" dur="1000" fill="hold"/>
                                        <p:tgtEl>
                                          <p:spTgt spid="11776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17763">
                                            <p:txEl>
                                              <p:pRg st="3" end="3"/>
                                            </p:txEl>
                                          </p:spTgt>
                                        </p:tgtEl>
                                        <p:attrNameLst>
                                          <p:attrName>style.visibility</p:attrName>
                                        </p:attrNameLst>
                                      </p:cBhvr>
                                      <p:to>
                                        <p:strVal val="visible"/>
                                      </p:to>
                                    </p:set>
                                    <p:animEffect transition="in" filter="fade">
                                      <p:cBhvr>
                                        <p:cTn id="35" dur="1000"/>
                                        <p:tgtEl>
                                          <p:spTgt spid="117763">
                                            <p:txEl>
                                              <p:pRg st="3" end="3"/>
                                            </p:txEl>
                                          </p:spTgt>
                                        </p:tgtEl>
                                      </p:cBhvr>
                                    </p:animEffect>
                                    <p:anim calcmode="lin" valueType="num">
                                      <p:cBhvr>
                                        <p:cTn id="36" dur="1000" fill="hold"/>
                                        <p:tgtEl>
                                          <p:spTgt spid="117763">
                                            <p:txEl>
                                              <p:pRg st="3" end="3"/>
                                            </p:txEl>
                                          </p:spTgt>
                                        </p:tgtEl>
                                        <p:attrNameLst>
                                          <p:attrName>ppt_x</p:attrName>
                                        </p:attrNameLst>
                                      </p:cBhvr>
                                      <p:tavLst>
                                        <p:tav tm="0">
                                          <p:val>
                                            <p:strVal val="#ppt_x"/>
                                          </p:val>
                                        </p:tav>
                                        <p:tav tm="100000">
                                          <p:val>
                                            <p:strVal val="#ppt_x"/>
                                          </p:val>
                                        </p:tav>
                                      </p:tavLst>
                                    </p:anim>
                                    <p:anim calcmode="lin" valueType="num">
                                      <p:cBhvr>
                                        <p:cTn id="37" dur="1000" fill="hold"/>
                                        <p:tgtEl>
                                          <p:spTgt spid="11776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8" fill="hold" nodeType="clickPar">
                      <p:stCondLst>
                        <p:cond delay="indefinite"/>
                      </p:stCondLst>
                      <p:childTnLst>
                        <p:par>
                          <p:cTn id="39" fill="hold" nodeType="withGroup">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17763">
                                            <p:txEl>
                                              <p:pRg st="4" end="4"/>
                                            </p:txEl>
                                          </p:spTgt>
                                        </p:tgtEl>
                                        <p:attrNameLst>
                                          <p:attrName>style.visibility</p:attrName>
                                        </p:attrNameLst>
                                      </p:cBhvr>
                                      <p:to>
                                        <p:strVal val="visible"/>
                                      </p:to>
                                    </p:set>
                                    <p:animEffect transition="in" filter="fade">
                                      <p:cBhvr>
                                        <p:cTn id="42" dur="1000"/>
                                        <p:tgtEl>
                                          <p:spTgt spid="117763">
                                            <p:txEl>
                                              <p:pRg st="4" end="4"/>
                                            </p:txEl>
                                          </p:spTgt>
                                        </p:tgtEl>
                                      </p:cBhvr>
                                    </p:animEffect>
                                    <p:anim calcmode="lin" valueType="num">
                                      <p:cBhvr>
                                        <p:cTn id="43" dur="1000" fill="hold"/>
                                        <p:tgtEl>
                                          <p:spTgt spid="117763">
                                            <p:txEl>
                                              <p:pRg st="4" end="4"/>
                                            </p:txEl>
                                          </p:spTgt>
                                        </p:tgtEl>
                                        <p:attrNameLst>
                                          <p:attrName>ppt_x</p:attrName>
                                        </p:attrNameLst>
                                      </p:cBhvr>
                                      <p:tavLst>
                                        <p:tav tm="0">
                                          <p:val>
                                            <p:strVal val="#ppt_x"/>
                                          </p:val>
                                        </p:tav>
                                        <p:tav tm="100000">
                                          <p:val>
                                            <p:strVal val="#ppt_x"/>
                                          </p:val>
                                        </p:tav>
                                      </p:tavLst>
                                    </p:anim>
                                    <p:anim calcmode="lin" valueType="num">
                                      <p:cBhvr>
                                        <p:cTn id="44" dur="1000" fill="hold"/>
                                        <p:tgtEl>
                                          <p:spTgt spid="11776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763" grpId="0" build="p" bldLvl="2"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a:xfrm>
            <a:off x="0" y="0"/>
            <a:ext cx="9144000" cy="639762"/>
          </a:xfrm>
          <a:solidFill>
            <a:srgbClr val="008000"/>
          </a:solidFill>
        </p:spPr>
        <p:txBody>
          <a:bodyPr>
            <a:normAutofit fontScale="90000"/>
          </a:bodyPr>
          <a:lstStyle/>
          <a:p>
            <a:r>
              <a:rPr lang="en-US" sz="3600" b="1" dirty="0" smtClean="0">
                <a:solidFill>
                  <a:schemeClr val="bg1"/>
                </a:solidFill>
                <a:latin typeface="+mn-lt"/>
              </a:rPr>
              <a:t>8.c).Components of Financial Strategy</a:t>
            </a:r>
          </a:p>
        </p:txBody>
      </p:sp>
      <p:sp>
        <p:nvSpPr>
          <p:cNvPr id="35843" name="Content Placeholder 3"/>
          <p:cNvSpPr>
            <a:spLocks noGrp="1"/>
          </p:cNvSpPr>
          <p:nvPr>
            <p:ph idx="1"/>
          </p:nvPr>
        </p:nvSpPr>
        <p:spPr>
          <a:xfrm>
            <a:off x="228600" y="685800"/>
            <a:ext cx="8686800" cy="6019800"/>
          </a:xfrm>
        </p:spPr>
        <p:style>
          <a:lnRef idx="2">
            <a:schemeClr val="dk1"/>
          </a:lnRef>
          <a:fillRef idx="1">
            <a:schemeClr val="lt1"/>
          </a:fillRef>
          <a:effectRef idx="0">
            <a:schemeClr val="dk1"/>
          </a:effectRef>
          <a:fontRef idx="minor">
            <a:schemeClr val="dk1"/>
          </a:fontRef>
        </p:style>
        <p:txBody>
          <a:bodyPr>
            <a:noAutofit/>
          </a:bodyPr>
          <a:lstStyle/>
          <a:p>
            <a:pPr>
              <a:buFontTx/>
              <a:buNone/>
            </a:pPr>
            <a:r>
              <a:rPr lang="en-US" sz="2400" b="1" dirty="0" smtClean="0"/>
              <a:t>1. Start-Up Costs</a:t>
            </a:r>
          </a:p>
          <a:p>
            <a:pPr algn="just">
              <a:buFontTx/>
              <a:buNone/>
            </a:pPr>
            <a:r>
              <a:rPr lang="en-US" sz="2400" dirty="0" smtClean="0"/>
              <a:t>A new business venture, even those started by existing companies, has start-up costs. An existing manufacturer looking to release a new line of product has costs that may include new fabricating equipment, new packaging and a marketing plan. Include your start-up costs in your financial strategy. </a:t>
            </a:r>
            <a:endParaRPr lang="en-US" sz="2400" b="1" dirty="0" smtClean="0"/>
          </a:p>
          <a:p>
            <a:pPr algn="just">
              <a:buFontTx/>
              <a:buNone/>
            </a:pPr>
            <a:endParaRPr lang="en-US" sz="1200" b="1" dirty="0" smtClean="0"/>
          </a:p>
          <a:p>
            <a:pPr algn="just">
              <a:buFontTx/>
              <a:buNone/>
            </a:pPr>
            <a:r>
              <a:rPr lang="en-US" sz="2400" b="1" dirty="0" smtClean="0"/>
              <a:t>2. Competitive Analysis</a:t>
            </a:r>
          </a:p>
          <a:p>
            <a:pPr>
              <a:buFontTx/>
              <a:buNone/>
            </a:pPr>
            <a:r>
              <a:rPr lang="en-US" sz="2200" dirty="0" smtClean="0"/>
              <a:t>Your competition affects how you make money and how you spend money. The products and marketing activities of your competition should be included in your financial strategy. An analysis of how the competition will affect revenue needs to be included in your planning. </a:t>
            </a:r>
            <a:br>
              <a:rPr lang="en-US" sz="2200" dirty="0" smtClean="0"/>
            </a:br>
            <a:r>
              <a:rPr lang="en-US" sz="2400" dirty="0" smtClean="0"/>
              <a:t/>
            </a:r>
            <a:br>
              <a:rPr lang="en-US" sz="2400" dirty="0" smtClean="0"/>
            </a:br>
            <a:endParaRPr lang="en-US" sz="2400" dirty="0" smtClean="0"/>
          </a:p>
        </p:txBody>
      </p:sp>
    </p:spTree>
  </p:cSld>
  <p:clrMapOvr>
    <a:masterClrMapping/>
  </p:clrMapOvr>
  <p:transition spd="slow">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Content Placeholder 3"/>
          <p:cNvSpPr>
            <a:spLocks noGrp="1"/>
          </p:cNvSpPr>
          <p:nvPr>
            <p:ph idx="1"/>
          </p:nvPr>
        </p:nvSpPr>
        <p:spPr>
          <a:xfrm>
            <a:off x="152400" y="762000"/>
            <a:ext cx="8839200" cy="5715000"/>
          </a:xfrm>
        </p:spPr>
        <p:style>
          <a:lnRef idx="2">
            <a:schemeClr val="dk1"/>
          </a:lnRef>
          <a:fillRef idx="1">
            <a:schemeClr val="lt1"/>
          </a:fillRef>
          <a:effectRef idx="0">
            <a:schemeClr val="dk1"/>
          </a:effectRef>
          <a:fontRef idx="minor">
            <a:schemeClr val="dk1"/>
          </a:fontRef>
        </p:style>
        <p:txBody>
          <a:bodyPr>
            <a:noAutofit/>
          </a:bodyPr>
          <a:lstStyle/>
          <a:p>
            <a:pPr>
              <a:buFontTx/>
              <a:buNone/>
            </a:pPr>
            <a:r>
              <a:rPr lang="en-US" sz="2800" b="1" dirty="0" smtClean="0"/>
              <a:t>3. Ongoing Costs</a:t>
            </a:r>
          </a:p>
          <a:p>
            <a:pPr algn="just">
              <a:buFontTx/>
              <a:buNone/>
            </a:pPr>
            <a:r>
              <a:rPr lang="en-US" sz="2400" dirty="0" smtClean="0"/>
              <a:t>These include:</a:t>
            </a:r>
          </a:p>
          <a:p>
            <a:pPr algn="just">
              <a:buFontTx/>
              <a:buNone/>
            </a:pPr>
            <a:r>
              <a:rPr lang="en-US" sz="2400" b="1" i="1" dirty="0" smtClean="0"/>
              <a:t>- </a:t>
            </a:r>
            <a:r>
              <a:rPr lang="en-US" sz="2400" i="1" dirty="0" smtClean="0"/>
              <a:t>labor, materials, equipment maintenance, shipping and facilities costs, such as lease and utilities. Break down your ongoing cost projections into monthly numbers to include as part of your financial strategy. </a:t>
            </a:r>
          </a:p>
          <a:p>
            <a:pPr>
              <a:buFontTx/>
              <a:buNone/>
            </a:pPr>
            <a:endParaRPr lang="en-US" sz="1200" b="1" dirty="0" smtClean="0"/>
          </a:p>
          <a:p>
            <a:pPr>
              <a:buFontTx/>
              <a:buNone/>
            </a:pPr>
            <a:r>
              <a:rPr lang="en-US" sz="2800" b="1" dirty="0" smtClean="0"/>
              <a:t>4. Revenue</a:t>
            </a:r>
          </a:p>
          <a:p>
            <a:pPr>
              <a:buFontTx/>
              <a:buNone/>
            </a:pPr>
            <a:r>
              <a:rPr lang="en-US" sz="2400" dirty="0" smtClean="0"/>
              <a:t>In order to create an effective financial strategy, you need to forecast revenue over the length of the project. A comprehensive revenue forecast is necessary when determining how much will be available to pay your ongoing costs, and how much will remain as profit. </a:t>
            </a:r>
            <a:r>
              <a:rPr lang="en-US" sz="2800" dirty="0" smtClean="0"/>
              <a:t/>
            </a:r>
            <a:br>
              <a:rPr lang="en-US" sz="2800" dirty="0" smtClean="0"/>
            </a:br>
            <a:r>
              <a:rPr lang="en-US" sz="2800" dirty="0" smtClean="0"/>
              <a:t/>
            </a:r>
            <a:br>
              <a:rPr lang="en-US" sz="2800" dirty="0" smtClean="0"/>
            </a:br>
            <a:endParaRPr lang="en-US" sz="2800" dirty="0" smtClean="0"/>
          </a:p>
        </p:txBody>
      </p:sp>
      <p:sp>
        <p:nvSpPr>
          <p:cNvPr id="5" name="Title 1"/>
          <p:cNvSpPr>
            <a:spLocks noGrp="1"/>
          </p:cNvSpPr>
          <p:nvPr>
            <p:ph type="title"/>
          </p:nvPr>
        </p:nvSpPr>
        <p:spPr>
          <a:xfrm>
            <a:off x="0" y="0"/>
            <a:ext cx="9144000" cy="639762"/>
          </a:xfrm>
          <a:solidFill>
            <a:srgbClr val="008000"/>
          </a:solidFill>
        </p:spPr>
        <p:txBody>
          <a:bodyPr>
            <a:normAutofit/>
          </a:bodyPr>
          <a:lstStyle/>
          <a:p>
            <a:r>
              <a:rPr lang="en-US" sz="2700" b="1" dirty="0" smtClean="0">
                <a:solidFill>
                  <a:schemeClr val="bg1"/>
                </a:solidFill>
                <a:latin typeface="+mn-lt"/>
              </a:rPr>
              <a:t>8.c). Components of Financial Strategy (cont’)</a:t>
            </a:r>
            <a:endParaRPr lang="en-US" sz="3600" b="1" dirty="0" smtClean="0">
              <a:solidFill>
                <a:schemeClr val="bg1"/>
              </a:solidFill>
              <a:latin typeface="+mn-lt"/>
            </a:endParaRPr>
          </a:p>
        </p:txBody>
      </p:sp>
    </p:spTree>
  </p:cSld>
  <p:clrMapOvr>
    <a:masterClrMapping/>
  </p:clrMapOvr>
  <p:transition spd="slow">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Slide Number Placeholder 4"/>
          <p:cNvSpPr>
            <a:spLocks noGrp="1"/>
          </p:cNvSpPr>
          <p:nvPr>
            <p:ph type="sldNum" sz="quarter" idx="11"/>
          </p:nvPr>
        </p:nvSpPr>
        <p:spPr>
          <a:xfrm>
            <a:off x="8001000" y="6477000"/>
            <a:ext cx="914400" cy="236538"/>
          </a:xfrm>
          <a:noFill/>
        </p:spPr>
        <p:txBody>
          <a:bodyPr/>
          <a:lstStyle/>
          <a:p>
            <a:r>
              <a:rPr lang="en-US"/>
              <a:t>12 - </a:t>
            </a:r>
            <a:fld id="{540E53A0-B8F6-410F-BE2E-84A3D132908A}" type="slidenum">
              <a:rPr lang="en-US"/>
              <a:pPr/>
              <a:t>33</a:t>
            </a:fld>
            <a:endParaRPr lang="en-US"/>
          </a:p>
        </p:txBody>
      </p:sp>
      <p:sp>
        <p:nvSpPr>
          <p:cNvPr id="137219" name="Rectangle 15"/>
          <p:cNvSpPr>
            <a:spLocks noGrp="1" noChangeArrowheads="1"/>
          </p:cNvSpPr>
          <p:nvPr>
            <p:ph type="title"/>
          </p:nvPr>
        </p:nvSpPr>
        <p:spPr>
          <a:xfrm>
            <a:off x="0" y="0"/>
            <a:ext cx="9144000" cy="838200"/>
          </a:xfrm>
          <a:solidFill>
            <a:srgbClr val="008000"/>
          </a:solidFill>
        </p:spPr>
        <p:txBody>
          <a:bodyPr>
            <a:normAutofit/>
          </a:bodyPr>
          <a:lstStyle/>
          <a:p>
            <a:r>
              <a:rPr lang="en-US" sz="3600" b="1" dirty="0" smtClean="0">
                <a:solidFill>
                  <a:schemeClr val="bg1"/>
                </a:solidFill>
                <a:latin typeface="+mn-lt"/>
              </a:rPr>
              <a:t>9. How can Measurement of Risk?</a:t>
            </a:r>
          </a:p>
        </p:txBody>
      </p:sp>
      <p:graphicFrame>
        <p:nvGraphicFramePr>
          <p:cNvPr id="338967" name="Group 23"/>
          <p:cNvGraphicFramePr>
            <a:graphicFrameLocks noGrp="1"/>
          </p:cNvGraphicFramePr>
          <p:nvPr>
            <p:ph idx="1"/>
          </p:nvPr>
        </p:nvGraphicFramePr>
        <p:xfrm>
          <a:off x="228600" y="1143000"/>
          <a:ext cx="8686800" cy="4876800"/>
        </p:xfrm>
        <a:graphic>
          <a:graphicData uri="http://schemas.openxmlformats.org/drawingml/2006/table">
            <a:tbl>
              <a:tblPr/>
              <a:tblGrid>
                <a:gridCol w="8686800"/>
              </a:tblGrid>
              <a:tr h="4876800">
                <a:tc>
                  <a:txBody>
                    <a:bodyPr/>
                    <a:lstStyle/>
                    <a:p>
                      <a:pPr marL="514350" marR="0" lvl="0" indent="-514350" algn="l" defTabSz="914400" rtl="0" eaLnBrk="1" fontAlgn="base" latinLnBrk="0" hangingPunct="1">
                        <a:lnSpc>
                          <a:spcPct val="100000"/>
                        </a:lnSpc>
                        <a:spcBef>
                          <a:spcPct val="20000"/>
                        </a:spcBef>
                        <a:spcAft>
                          <a:spcPct val="0"/>
                        </a:spcAft>
                        <a:buClr>
                          <a:schemeClr val="hlink"/>
                        </a:buClr>
                        <a:buSzPct val="65000"/>
                        <a:buFont typeface="+mj-lt"/>
                        <a:buNone/>
                        <a:tabLst/>
                      </a:pPr>
                      <a:r>
                        <a:rPr kumimoji="0" lang="en-US" sz="3200" b="1" i="0" u="none" strike="noStrike" cap="none" normalizeH="0" baseline="0" dirty="0" smtClean="0">
                          <a:ln>
                            <a:noFill/>
                          </a:ln>
                          <a:solidFill>
                            <a:schemeClr val="tx1"/>
                          </a:solidFill>
                          <a:effectLst/>
                          <a:latin typeface="+mn-lt"/>
                        </a:rPr>
                        <a:t>Statistical Methods</a:t>
                      </a:r>
                    </a:p>
                    <a:p>
                      <a:pPr marL="971550" marR="0" lvl="1" indent="-514350" algn="l" defTabSz="914400" rtl="0" eaLnBrk="1" fontAlgn="base" latinLnBrk="0" hangingPunct="1">
                        <a:lnSpc>
                          <a:spcPct val="100000"/>
                        </a:lnSpc>
                        <a:spcBef>
                          <a:spcPct val="20000"/>
                        </a:spcBef>
                        <a:spcAft>
                          <a:spcPts val="1200"/>
                        </a:spcAft>
                        <a:buClr>
                          <a:schemeClr val="hlink"/>
                        </a:buClr>
                        <a:buSzPct val="65000"/>
                        <a:buFont typeface="+mj-lt"/>
                        <a:buAutoNum type="alphaUcPeriod"/>
                        <a:tabLst/>
                      </a:pPr>
                      <a:r>
                        <a:rPr kumimoji="0" lang="en-US" sz="2800" b="1" i="0" u="none" strike="noStrike" cap="none" normalizeH="0" baseline="0" dirty="0" smtClean="0">
                          <a:ln>
                            <a:noFill/>
                          </a:ln>
                          <a:solidFill>
                            <a:schemeClr val="tx1"/>
                          </a:solidFill>
                          <a:effectLst/>
                          <a:latin typeface="+mn-lt"/>
                        </a:rPr>
                        <a:t>Standard deviation method</a:t>
                      </a:r>
                    </a:p>
                    <a:p>
                      <a:pPr marL="971550" marR="0" lvl="1" indent="-514350" algn="l" defTabSz="914400" rtl="0" eaLnBrk="1" fontAlgn="base" latinLnBrk="0" hangingPunct="1">
                        <a:lnSpc>
                          <a:spcPct val="100000"/>
                        </a:lnSpc>
                        <a:spcBef>
                          <a:spcPct val="20000"/>
                        </a:spcBef>
                        <a:spcAft>
                          <a:spcPts val="1200"/>
                        </a:spcAft>
                        <a:buClr>
                          <a:schemeClr val="hlink"/>
                        </a:buClr>
                        <a:buSzPct val="65000"/>
                        <a:buFont typeface="+mj-lt"/>
                        <a:buAutoNum type="alphaUcPeriod"/>
                        <a:tabLst/>
                      </a:pPr>
                      <a:r>
                        <a:rPr kumimoji="0" lang="en-US" sz="2800" b="1" i="0" u="none" strike="noStrike" cap="none" normalizeH="0" baseline="0" dirty="0" smtClean="0">
                          <a:ln>
                            <a:noFill/>
                          </a:ln>
                          <a:solidFill>
                            <a:schemeClr val="tx1"/>
                          </a:solidFill>
                          <a:effectLst/>
                          <a:latin typeface="+mn-lt"/>
                        </a:rPr>
                        <a:t>Coefficient of variation method</a:t>
                      </a:r>
                    </a:p>
                    <a:p>
                      <a:pPr marL="971550" marR="0" lvl="1" indent="-514350" algn="l" defTabSz="914400" rtl="0" eaLnBrk="1" fontAlgn="base" latinLnBrk="0" hangingPunct="1">
                        <a:lnSpc>
                          <a:spcPct val="100000"/>
                        </a:lnSpc>
                        <a:spcBef>
                          <a:spcPct val="20000"/>
                        </a:spcBef>
                        <a:spcAft>
                          <a:spcPts val="1200"/>
                        </a:spcAft>
                        <a:buClr>
                          <a:schemeClr val="hlink"/>
                        </a:buClr>
                        <a:buSzPct val="65000"/>
                        <a:buFont typeface="+mj-lt"/>
                        <a:buAutoNum type="alphaUcPeriod"/>
                        <a:tabLst/>
                      </a:pPr>
                      <a:r>
                        <a:rPr kumimoji="0" lang="en-US" sz="2800" b="1" i="0" u="none" strike="noStrike" cap="none" normalizeH="0" baseline="0" dirty="0" smtClean="0">
                          <a:ln>
                            <a:noFill/>
                          </a:ln>
                          <a:solidFill>
                            <a:schemeClr val="tx1"/>
                          </a:solidFill>
                          <a:effectLst/>
                          <a:latin typeface="+mn-lt"/>
                        </a:rPr>
                        <a:t>Sensitivity analysis</a:t>
                      </a:r>
                    </a:p>
                    <a:p>
                      <a:pPr marL="971550" marR="0" lvl="1" indent="-514350" algn="l" defTabSz="914400" rtl="0" eaLnBrk="1" fontAlgn="base" latinLnBrk="0" hangingPunct="1">
                        <a:lnSpc>
                          <a:spcPct val="100000"/>
                        </a:lnSpc>
                        <a:spcBef>
                          <a:spcPct val="20000"/>
                        </a:spcBef>
                        <a:spcAft>
                          <a:spcPts val="1200"/>
                        </a:spcAft>
                        <a:buClr>
                          <a:schemeClr val="hlink"/>
                        </a:buClr>
                        <a:buSzPct val="65000"/>
                        <a:buFont typeface="+mj-lt"/>
                        <a:buAutoNum type="alphaUcPeriod"/>
                        <a:tabLst/>
                      </a:pPr>
                      <a:r>
                        <a:rPr kumimoji="0" lang="en-US" sz="2800" b="1" i="0" u="none" strike="noStrike" cap="none" normalizeH="0" baseline="0" dirty="0" smtClean="0">
                          <a:ln>
                            <a:noFill/>
                          </a:ln>
                          <a:solidFill>
                            <a:schemeClr val="tx1"/>
                          </a:solidFill>
                          <a:effectLst/>
                          <a:latin typeface="+mn-lt"/>
                        </a:rPr>
                        <a:t>Simulation method</a:t>
                      </a:r>
                    </a:p>
                    <a:p>
                      <a:pPr marL="971550" marR="0" lvl="1" indent="-514350" algn="l" defTabSz="914400" rtl="0" eaLnBrk="1" fontAlgn="base" latinLnBrk="0" hangingPunct="1">
                        <a:lnSpc>
                          <a:spcPct val="100000"/>
                        </a:lnSpc>
                        <a:spcBef>
                          <a:spcPct val="20000"/>
                        </a:spcBef>
                        <a:spcAft>
                          <a:spcPts val="1200"/>
                        </a:spcAft>
                        <a:buClr>
                          <a:schemeClr val="hlink"/>
                        </a:buClr>
                        <a:buSzPct val="65000"/>
                        <a:buFont typeface="+mj-lt"/>
                        <a:buAutoNum type="alphaUcPeriod"/>
                        <a:tabLst/>
                      </a:pPr>
                      <a:r>
                        <a:rPr kumimoji="0" lang="en-US" sz="2800" b="1" i="0" u="none" strike="noStrike" cap="none" normalizeH="0" baseline="0" dirty="0" smtClean="0">
                          <a:ln>
                            <a:noFill/>
                          </a:ln>
                          <a:solidFill>
                            <a:schemeClr val="tx1"/>
                          </a:solidFill>
                          <a:effectLst/>
                          <a:latin typeface="+mn-lt"/>
                        </a:rPr>
                        <a:t>Probability and expected value method</a:t>
                      </a:r>
                    </a:p>
                    <a:p>
                      <a:pPr marL="971550" marR="0" lvl="1" indent="-514350" algn="l" defTabSz="914400" rtl="0" eaLnBrk="1" fontAlgn="base" latinLnBrk="0" hangingPunct="1">
                        <a:lnSpc>
                          <a:spcPct val="100000"/>
                        </a:lnSpc>
                        <a:spcBef>
                          <a:spcPct val="20000"/>
                        </a:spcBef>
                        <a:spcAft>
                          <a:spcPts val="1200"/>
                        </a:spcAft>
                        <a:buClr>
                          <a:schemeClr val="hlink"/>
                        </a:buClr>
                        <a:buSzPct val="65000"/>
                        <a:buFont typeface="+mj-lt"/>
                        <a:buAutoNum type="alphaUcPeriod"/>
                        <a:tabLst/>
                      </a:pPr>
                      <a:r>
                        <a:rPr kumimoji="0" lang="en-US" sz="2800" b="1" i="0" u="none" strike="noStrike" cap="none" normalizeH="0" baseline="0" dirty="0" smtClean="0">
                          <a:ln>
                            <a:noFill/>
                          </a:ln>
                          <a:solidFill>
                            <a:schemeClr val="tx1"/>
                          </a:solidFill>
                          <a:effectLst/>
                          <a:latin typeface="+mn-lt"/>
                        </a:rPr>
                        <a:t>Decision Tree analysis</a:t>
                      </a:r>
                    </a:p>
                  </a:txBody>
                  <a:tcPr marT="45715" marB="45715" horzOverflow="overflow">
                    <a:lnL cap="flat">
                      <a:noFill/>
                    </a:lnL>
                    <a:lnR cap="flat">
                      <a:noFill/>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bg2">
                        <a:lumMod val="20000"/>
                        <a:lumOff val="80000"/>
                      </a:schemeClr>
                    </a:solidFill>
                  </a:tcPr>
                </a:tc>
              </a:tr>
            </a:tbl>
          </a:graphicData>
        </a:graphic>
      </p:graphicFrame>
      <p:sp>
        <p:nvSpPr>
          <p:cNvPr id="5" name="Footer Placeholder 3"/>
          <p:cNvSpPr>
            <a:spLocks noGrp="1"/>
          </p:cNvSpPr>
          <p:nvPr>
            <p:ph type="ftr" sz="quarter" idx="10"/>
          </p:nvPr>
        </p:nvSpPr>
        <p:spPr>
          <a:xfrm>
            <a:off x="457200" y="6477000"/>
            <a:ext cx="7543800" cy="246063"/>
          </a:xfrm>
          <a:noFill/>
        </p:spPr>
        <p:txBody>
          <a:bodyPr/>
          <a:lstStyle/>
          <a:p>
            <a:r>
              <a:rPr lang="en-US" dirty="0" smtClean="0">
                <a:solidFill>
                  <a:schemeClr val="tx1"/>
                </a:solidFill>
                <a:latin typeface="Arial" pitchFamily="34" charset="0"/>
              </a:rPr>
              <a:t>© Tata McGraw-Hill Publishing Company Limited, Financial Management </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Footer Placeholder 3"/>
          <p:cNvSpPr>
            <a:spLocks noGrp="1"/>
          </p:cNvSpPr>
          <p:nvPr>
            <p:ph type="ftr" sz="quarter" idx="10"/>
          </p:nvPr>
        </p:nvSpPr>
        <p:spPr>
          <a:noFill/>
        </p:spPr>
        <p:txBody>
          <a:bodyPr/>
          <a:lstStyle/>
          <a:p>
            <a:r>
              <a:rPr lang="en-US" dirty="0" smtClean="0">
                <a:latin typeface="Arial" pitchFamily="34" charset="0"/>
              </a:rPr>
              <a:t>© Tata McGraw-Hill Publishing Company Limited, Financial Management </a:t>
            </a:r>
          </a:p>
        </p:txBody>
      </p:sp>
      <p:sp>
        <p:nvSpPr>
          <p:cNvPr id="138243" name="Slide Number Placeholder 4"/>
          <p:cNvSpPr>
            <a:spLocks noGrp="1"/>
          </p:cNvSpPr>
          <p:nvPr>
            <p:ph type="sldNum" sz="quarter" idx="11"/>
          </p:nvPr>
        </p:nvSpPr>
        <p:spPr>
          <a:noFill/>
        </p:spPr>
        <p:txBody>
          <a:bodyPr/>
          <a:lstStyle/>
          <a:p>
            <a:r>
              <a:rPr lang="en-US"/>
              <a:t>12 - </a:t>
            </a:r>
            <a:fld id="{D51E89DA-CBFE-422A-A541-0574F94243C4}" type="slidenum">
              <a:rPr lang="en-US"/>
              <a:pPr/>
              <a:t>34</a:t>
            </a:fld>
            <a:endParaRPr lang="en-US"/>
          </a:p>
        </p:txBody>
      </p:sp>
      <p:graphicFrame>
        <p:nvGraphicFramePr>
          <p:cNvPr id="338967" name="Group 23"/>
          <p:cNvGraphicFramePr>
            <a:graphicFrameLocks noGrp="1"/>
          </p:cNvGraphicFramePr>
          <p:nvPr>
            <p:ph idx="1"/>
          </p:nvPr>
        </p:nvGraphicFramePr>
        <p:xfrm>
          <a:off x="152400" y="990600"/>
          <a:ext cx="8915400" cy="5181600"/>
        </p:xfrm>
        <a:graphic>
          <a:graphicData uri="http://schemas.openxmlformats.org/drawingml/2006/table">
            <a:tbl>
              <a:tblPr/>
              <a:tblGrid>
                <a:gridCol w="8915400"/>
              </a:tblGrid>
              <a:tr h="5181600">
                <a:tc>
                  <a:txBody>
                    <a:bodyPr/>
                    <a:lstStyle/>
                    <a:p>
                      <a:pPr marL="0" marR="0" lvl="0" indent="0" algn="just" defTabSz="914400" rtl="0" eaLnBrk="1" fontAlgn="base" latinLnBrk="0" hangingPunct="1">
                        <a:lnSpc>
                          <a:spcPct val="100000"/>
                        </a:lnSpc>
                        <a:spcBef>
                          <a:spcPct val="20000"/>
                        </a:spcBef>
                        <a:spcAft>
                          <a:spcPct val="0"/>
                        </a:spcAft>
                        <a:buClr>
                          <a:schemeClr val="hlink"/>
                        </a:buClr>
                        <a:buSzPct val="65000"/>
                        <a:buFont typeface="Arial" pitchFamily="34" charset="0"/>
                        <a:buNone/>
                        <a:tabLst/>
                        <a:defRPr/>
                      </a:pPr>
                      <a:r>
                        <a:rPr kumimoji="0" lang="en-US" sz="2800" b="1" i="0" u="none" strike="noStrike" cap="none" normalizeH="0" baseline="0" dirty="0" smtClean="0">
                          <a:ln>
                            <a:noFill/>
                          </a:ln>
                          <a:solidFill>
                            <a:schemeClr val="tx1"/>
                          </a:solidFill>
                          <a:effectLst/>
                          <a:latin typeface="+mn-lt"/>
                        </a:rPr>
                        <a:t>Risk involved in capital budgeting can be measured in absolute as well as relative terms. </a:t>
                      </a:r>
                    </a:p>
                    <a:p>
                      <a:pPr marL="0" marR="0" lvl="0" indent="0" algn="just" defTabSz="914400" rtl="0" eaLnBrk="1" fontAlgn="base" latinLnBrk="0" hangingPunct="1">
                        <a:lnSpc>
                          <a:spcPct val="100000"/>
                        </a:lnSpc>
                        <a:spcBef>
                          <a:spcPct val="20000"/>
                        </a:spcBef>
                        <a:spcAft>
                          <a:spcPct val="0"/>
                        </a:spcAft>
                        <a:buClr>
                          <a:schemeClr val="hlink"/>
                        </a:buClr>
                        <a:buSzPct val="65000"/>
                        <a:buFont typeface="Arial" pitchFamily="34" charset="0"/>
                        <a:buNone/>
                        <a:tabLst/>
                        <a:defRPr/>
                      </a:pPr>
                      <a:endParaRPr kumimoji="0" lang="en-US" sz="2800" b="1" i="0" u="none" strike="noStrike" cap="none" normalizeH="0" baseline="0" dirty="0" smtClean="0">
                        <a:ln>
                          <a:noFill/>
                        </a:ln>
                        <a:solidFill>
                          <a:schemeClr val="tx1"/>
                        </a:solidFill>
                        <a:effectLst/>
                        <a:latin typeface="+mn-lt"/>
                      </a:endParaRPr>
                    </a:p>
                    <a:p>
                      <a:pPr marL="0" marR="0" lvl="0" indent="0" algn="just" defTabSz="914400" rtl="0" eaLnBrk="1" fontAlgn="base" latinLnBrk="0" hangingPunct="1">
                        <a:lnSpc>
                          <a:spcPct val="100000"/>
                        </a:lnSpc>
                        <a:spcBef>
                          <a:spcPct val="20000"/>
                        </a:spcBef>
                        <a:spcAft>
                          <a:spcPct val="0"/>
                        </a:spcAft>
                        <a:buClr>
                          <a:schemeClr val="hlink"/>
                        </a:buClr>
                        <a:buSzPct val="65000"/>
                        <a:buFont typeface="Arial" pitchFamily="34" charset="0"/>
                        <a:buNone/>
                        <a:tabLst/>
                        <a:defRPr/>
                      </a:pPr>
                      <a:r>
                        <a:rPr kumimoji="0" lang="en-US" sz="2800" b="1" i="0" u="none" strike="noStrike" cap="none" normalizeH="0" baseline="0" dirty="0" smtClean="0">
                          <a:ln>
                            <a:noFill/>
                          </a:ln>
                          <a:solidFill>
                            <a:schemeClr val="tx1"/>
                          </a:solidFill>
                          <a:effectLst/>
                          <a:latin typeface="+mn-lt"/>
                        </a:rPr>
                        <a:t>The absolute measures of risk include :</a:t>
                      </a:r>
                    </a:p>
                    <a:p>
                      <a:pPr marL="914400" marR="0" lvl="2" indent="0" algn="just" defTabSz="914400" rtl="0" eaLnBrk="1" fontAlgn="base" latinLnBrk="0" hangingPunct="1">
                        <a:lnSpc>
                          <a:spcPct val="100000"/>
                        </a:lnSpc>
                        <a:spcBef>
                          <a:spcPct val="20000"/>
                        </a:spcBef>
                        <a:spcAft>
                          <a:spcPct val="0"/>
                        </a:spcAft>
                        <a:buClr>
                          <a:schemeClr val="hlink"/>
                        </a:buClr>
                        <a:buSzPct val="65000"/>
                        <a:buFont typeface="Wingdings" pitchFamily="2" charset="2"/>
                        <a:buChar char="Ø"/>
                        <a:tabLst/>
                        <a:defRPr/>
                      </a:pPr>
                      <a:r>
                        <a:rPr kumimoji="0" lang="en-US" sz="3200" b="1" i="0" u="none" strike="noStrike" cap="none" normalizeH="0" baseline="0" dirty="0" smtClean="0">
                          <a:ln>
                            <a:noFill/>
                          </a:ln>
                          <a:solidFill>
                            <a:srgbClr val="0000CC"/>
                          </a:solidFill>
                          <a:effectLst/>
                          <a:latin typeface="+mn-lt"/>
                        </a:rPr>
                        <a:t>Sensitivity analysis, </a:t>
                      </a:r>
                    </a:p>
                    <a:p>
                      <a:pPr marL="914400" marR="0" lvl="2" indent="0" algn="just" defTabSz="914400" rtl="0" eaLnBrk="1" fontAlgn="base" latinLnBrk="0" hangingPunct="1">
                        <a:lnSpc>
                          <a:spcPct val="100000"/>
                        </a:lnSpc>
                        <a:spcBef>
                          <a:spcPct val="20000"/>
                        </a:spcBef>
                        <a:spcAft>
                          <a:spcPct val="0"/>
                        </a:spcAft>
                        <a:buClr>
                          <a:schemeClr val="hlink"/>
                        </a:buClr>
                        <a:buSzPct val="65000"/>
                        <a:buFont typeface="Wingdings" pitchFamily="2" charset="2"/>
                        <a:buChar char="Ø"/>
                        <a:tabLst/>
                        <a:defRPr/>
                      </a:pPr>
                      <a:r>
                        <a:rPr kumimoji="0" lang="en-US" sz="3200" b="1" i="0" u="none" strike="noStrike" cap="none" normalizeH="0" baseline="0" dirty="0" smtClean="0">
                          <a:ln>
                            <a:noFill/>
                          </a:ln>
                          <a:solidFill>
                            <a:srgbClr val="0000CC"/>
                          </a:solidFill>
                          <a:effectLst/>
                          <a:latin typeface="+mn-lt"/>
                        </a:rPr>
                        <a:t>Simulation, and </a:t>
                      </a:r>
                    </a:p>
                    <a:p>
                      <a:pPr marL="914400" marR="0" lvl="2" indent="0" algn="just" defTabSz="914400" rtl="0" eaLnBrk="1" fontAlgn="base" latinLnBrk="0" hangingPunct="1">
                        <a:lnSpc>
                          <a:spcPct val="100000"/>
                        </a:lnSpc>
                        <a:spcBef>
                          <a:spcPct val="20000"/>
                        </a:spcBef>
                        <a:spcAft>
                          <a:spcPct val="0"/>
                        </a:spcAft>
                        <a:buClr>
                          <a:schemeClr val="hlink"/>
                        </a:buClr>
                        <a:buSzPct val="65000"/>
                        <a:buFont typeface="Wingdings" pitchFamily="2" charset="2"/>
                        <a:buChar char="Ø"/>
                        <a:tabLst/>
                        <a:defRPr/>
                      </a:pPr>
                      <a:r>
                        <a:rPr kumimoji="0" lang="en-US" sz="3200" b="1" i="0" u="none" strike="noStrike" cap="none" normalizeH="0" baseline="0" dirty="0" smtClean="0">
                          <a:ln>
                            <a:noFill/>
                          </a:ln>
                          <a:solidFill>
                            <a:srgbClr val="0000CC"/>
                          </a:solidFill>
                          <a:effectLst/>
                          <a:latin typeface="+mn-lt"/>
                        </a:rPr>
                        <a:t>standard </a:t>
                      </a:r>
                      <a:r>
                        <a:rPr kumimoji="0" lang="en-US" sz="2800" b="1" i="0" u="none" strike="noStrike" cap="none" normalizeH="0" baseline="0" dirty="0" smtClean="0">
                          <a:ln>
                            <a:noFill/>
                          </a:ln>
                          <a:solidFill>
                            <a:srgbClr val="0000CC"/>
                          </a:solidFill>
                          <a:effectLst/>
                          <a:latin typeface="+mn-lt"/>
                        </a:rPr>
                        <a:t>deviation. </a:t>
                      </a:r>
                    </a:p>
                  </a:txBody>
                  <a:tcPr horzOverflow="overflow">
                    <a:lnL cap="flat">
                      <a:noFill/>
                    </a:lnL>
                    <a:lnR cap="flat">
                      <a:noFill/>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5">
                        <a:lumMod val="20000"/>
                        <a:lumOff val="80000"/>
                      </a:schemeClr>
                    </a:solidFill>
                  </a:tcPr>
                </a:tc>
              </a:tr>
            </a:tbl>
          </a:graphicData>
        </a:graphic>
      </p:graphicFrame>
      <p:sp>
        <p:nvSpPr>
          <p:cNvPr id="7" name="Rectangle 15"/>
          <p:cNvSpPr>
            <a:spLocks noGrp="1" noChangeArrowheads="1"/>
          </p:cNvSpPr>
          <p:nvPr>
            <p:ph type="title"/>
          </p:nvPr>
        </p:nvSpPr>
        <p:spPr>
          <a:xfrm>
            <a:off x="0" y="0"/>
            <a:ext cx="9144000" cy="838200"/>
          </a:xfrm>
          <a:solidFill>
            <a:srgbClr val="008000"/>
          </a:solidFill>
        </p:spPr>
        <p:txBody>
          <a:bodyPr>
            <a:normAutofit/>
          </a:bodyPr>
          <a:lstStyle/>
          <a:p>
            <a:r>
              <a:rPr lang="en-US" sz="3100" b="1" dirty="0" smtClean="0">
                <a:solidFill>
                  <a:schemeClr val="bg1"/>
                </a:solidFill>
                <a:latin typeface="+mn-lt"/>
              </a:rPr>
              <a:t>9. How can Measurement of Risk? </a:t>
            </a:r>
            <a:r>
              <a:rPr lang="en-US" sz="3600" b="1" dirty="0" smtClean="0">
                <a:solidFill>
                  <a:schemeClr val="bg1"/>
                </a:solidFill>
                <a:latin typeface="+mn-lt"/>
              </a:rPr>
              <a:t>Cont’</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685800" y="1905000"/>
            <a:ext cx="7772400" cy="2133600"/>
          </a:xfrm>
        </p:spPr>
        <p:txBody>
          <a:bodyPr>
            <a:noAutofit/>
          </a:bodyPr>
          <a:lstStyle/>
          <a:p>
            <a:r>
              <a:rPr lang="en-US" sz="72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Black" pitchFamily="34" charset="0"/>
              </a:rPr>
              <a:t>Thank you for attention</a:t>
            </a:r>
            <a:endParaRPr lang="en-US" sz="72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Black" pitchFamily="34" charset="0"/>
            </a:endParaRPr>
          </a:p>
        </p:txBody>
      </p:sp>
    </p:spTree>
  </p:cSld>
  <p:clrMapOvr>
    <a:masterClrMapping/>
  </p:clrMapOvr>
  <p:transition spd="slow">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Slide Number Placeholder 4"/>
          <p:cNvSpPr>
            <a:spLocks noGrp="1"/>
          </p:cNvSpPr>
          <p:nvPr>
            <p:ph type="sldNum" sz="quarter" idx="11"/>
          </p:nvPr>
        </p:nvSpPr>
        <p:spPr>
          <a:noFill/>
        </p:spPr>
        <p:txBody>
          <a:bodyPr/>
          <a:lstStyle/>
          <a:p>
            <a:r>
              <a:rPr lang="en-US"/>
              <a:t>12 - </a:t>
            </a:r>
            <a:fld id="{0BA0A610-98A5-4CCC-AC02-8EBFC6CCF78A}" type="slidenum">
              <a:rPr lang="en-US"/>
              <a:pPr/>
              <a:t>4</a:t>
            </a:fld>
            <a:endParaRPr lang="en-US"/>
          </a:p>
        </p:txBody>
      </p:sp>
      <p:sp>
        <p:nvSpPr>
          <p:cNvPr id="110595" name="Rectangle 15"/>
          <p:cNvSpPr>
            <a:spLocks noGrp="1" noChangeArrowheads="1"/>
          </p:cNvSpPr>
          <p:nvPr>
            <p:ph type="title"/>
          </p:nvPr>
        </p:nvSpPr>
        <p:spPr>
          <a:xfrm>
            <a:off x="0" y="0"/>
            <a:ext cx="9144000" cy="762000"/>
          </a:xfrm>
          <a:solidFill>
            <a:srgbClr val="008000"/>
          </a:solidFill>
        </p:spPr>
        <p:txBody>
          <a:bodyPr>
            <a:normAutofit/>
          </a:bodyPr>
          <a:lstStyle/>
          <a:p>
            <a:r>
              <a:rPr lang="en-US" sz="3600" b="1" dirty="0" smtClean="0">
                <a:solidFill>
                  <a:schemeClr val="bg1"/>
                </a:solidFill>
                <a:latin typeface="+mn-lt"/>
              </a:rPr>
              <a:t>1. a). Definition of Risk</a:t>
            </a:r>
          </a:p>
        </p:txBody>
      </p:sp>
      <p:graphicFrame>
        <p:nvGraphicFramePr>
          <p:cNvPr id="338967" name="Group 23"/>
          <p:cNvGraphicFramePr>
            <a:graphicFrameLocks noGrp="1"/>
          </p:cNvGraphicFramePr>
          <p:nvPr>
            <p:ph idx="1"/>
          </p:nvPr>
        </p:nvGraphicFramePr>
        <p:xfrm>
          <a:off x="304800" y="990600"/>
          <a:ext cx="8610600" cy="5403852"/>
        </p:xfrm>
        <a:graphic>
          <a:graphicData uri="http://schemas.openxmlformats.org/drawingml/2006/table">
            <a:tbl>
              <a:tblPr/>
              <a:tblGrid>
                <a:gridCol w="8610600"/>
              </a:tblGrid>
              <a:tr h="2201781">
                <a:tc>
                  <a:txBody>
                    <a:bodyPr/>
                    <a:lstStyle/>
                    <a:p>
                      <a:pPr marL="0" marR="0" lvl="0" indent="0" algn="just" defTabSz="914400" rtl="0" eaLnBrk="1" fontAlgn="base" latinLnBrk="0" hangingPunct="1">
                        <a:lnSpc>
                          <a:spcPct val="100000"/>
                        </a:lnSpc>
                        <a:spcBef>
                          <a:spcPct val="20000"/>
                        </a:spcBef>
                        <a:spcAft>
                          <a:spcPct val="0"/>
                        </a:spcAft>
                        <a:buClr>
                          <a:schemeClr val="hlink"/>
                        </a:buClr>
                        <a:buSzPct val="65000"/>
                        <a:buFont typeface="Arial" pitchFamily="34" charset="0"/>
                        <a:buNone/>
                        <a:tabLst/>
                      </a:pPr>
                      <a:r>
                        <a:rPr kumimoji="0" lang="en-US" sz="3200" b="1" i="0" u="none" strike="noStrike" cap="none" normalizeH="0" baseline="0" dirty="0" smtClean="0">
                          <a:ln>
                            <a:noFill/>
                          </a:ln>
                          <a:solidFill>
                            <a:schemeClr val="bg1"/>
                          </a:solidFill>
                          <a:effectLst/>
                          <a:latin typeface="Arial" pitchFamily="34" charset="0"/>
                        </a:rPr>
                        <a:t>Risk may be defined as “ the chance of future loss that can be foreseen”</a:t>
                      </a:r>
                    </a:p>
                    <a:p>
                      <a:pPr marL="0" marR="0" lvl="0" indent="0" algn="just" defTabSz="914400" rtl="0" eaLnBrk="1" fontAlgn="base" latinLnBrk="0" hangingPunct="1">
                        <a:lnSpc>
                          <a:spcPct val="100000"/>
                        </a:lnSpc>
                        <a:spcBef>
                          <a:spcPct val="20000"/>
                        </a:spcBef>
                        <a:spcAft>
                          <a:spcPct val="0"/>
                        </a:spcAft>
                        <a:buClr>
                          <a:schemeClr val="hlink"/>
                        </a:buClr>
                        <a:buSzPct val="65000"/>
                        <a:buFont typeface="Arial" pitchFamily="34" charset="0"/>
                        <a:buNone/>
                        <a:tabLst/>
                      </a:pPr>
                      <a:r>
                        <a:rPr kumimoji="0" lang="en-US" sz="3200" b="1" i="0" u="none" strike="noStrike" cap="none" normalizeH="0" baseline="0" dirty="0" smtClean="0">
                          <a:ln>
                            <a:noFill/>
                          </a:ln>
                          <a:solidFill>
                            <a:schemeClr val="bg1"/>
                          </a:solidFill>
                          <a:effectLst/>
                          <a:latin typeface="Arial" pitchFamily="34" charset="0"/>
                        </a:rPr>
                        <a:t>Risk is the potential for variability in return.</a:t>
                      </a:r>
                    </a:p>
                  </a:txBody>
                  <a:tcPr marT="45715" marB="45715" horzOverflow="overflow">
                    <a:lnL cap="flat">
                      <a:noFill/>
                    </a:lnL>
                    <a:lnR cap="flat">
                      <a:noFill/>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tr>
              <a:tr h="3202071">
                <a:tc>
                  <a:txBody>
                    <a:bodyPr/>
                    <a:lstStyle/>
                    <a:p>
                      <a:pPr marL="0" marR="0" lvl="0" indent="0" algn="just" defTabSz="914400" rtl="0" eaLnBrk="1" fontAlgn="base" latinLnBrk="0" hangingPunct="1">
                        <a:lnSpc>
                          <a:spcPct val="100000"/>
                        </a:lnSpc>
                        <a:spcBef>
                          <a:spcPct val="20000"/>
                        </a:spcBef>
                        <a:spcAft>
                          <a:spcPct val="0"/>
                        </a:spcAft>
                        <a:buClr>
                          <a:schemeClr val="hlink"/>
                        </a:buClr>
                        <a:buSzPct val="65000"/>
                        <a:buFont typeface="Arial" pitchFamily="34" charset="0"/>
                        <a:buNone/>
                        <a:tabLst/>
                      </a:pPr>
                      <a:r>
                        <a:rPr kumimoji="0" lang="en-US" sz="3200" b="1" i="0" u="none" strike="noStrike" cap="none" normalizeH="0" baseline="0" dirty="0" smtClean="0">
                          <a:ln>
                            <a:noFill/>
                          </a:ln>
                          <a:solidFill>
                            <a:schemeClr val="tx1"/>
                          </a:solidFill>
                          <a:effectLst/>
                          <a:latin typeface="Arial" pitchFamily="34" charset="0"/>
                        </a:rPr>
                        <a:t>Risk involved in capital budgeting can be measured in absolute as well as relative terms. The absolute measures of risk include </a:t>
                      </a:r>
                      <a:r>
                        <a:rPr kumimoji="0" lang="en-US" sz="3200" b="1" i="0" u="none" strike="noStrike" cap="none" normalizeH="0" baseline="0" dirty="0" smtClean="0">
                          <a:ln>
                            <a:noFill/>
                          </a:ln>
                          <a:solidFill>
                            <a:srgbClr val="FF0000"/>
                          </a:solidFill>
                          <a:effectLst/>
                          <a:latin typeface="Arial" pitchFamily="34" charset="0"/>
                        </a:rPr>
                        <a:t>sensitivity analysis, simulation and standard deviation</a:t>
                      </a:r>
                      <a:r>
                        <a:rPr kumimoji="0" lang="en-US" sz="3200" b="1" i="0" u="none" strike="noStrike" cap="none" normalizeH="0" baseline="0" dirty="0" smtClean="0">
                          <a:ln>
                            <a:noFill/>
                          </a:ln>
                          <a:solidFill>
                            <a:schemeClr val="tx1"/>
                          </a:solidFill>
                          <a:effectLst/>
                          <a:latin typeface="Arial" pitchFamily="34" charset="0"/>
                        </a:rPr>
                        <a:t>. The </a:t>
                      </a:r>
                      <a:r>
                        <a:rPr kumimoji="0" lang="en-US" sz="3200" b="1" i="0" u="none" strike="noStrike" cap="none" normalizeH="0" baseline="0" dirty="0" smtClean="0">
                          <a:ln>
                            <a:noFill/>
                          </a:ln>
                          <a:solidFill>
                            <a:srgbClr val="C00000"/>
                          </a:solidFill>
                          <a:effectLst/>
                          <a:latin typeface="Arial" pitchFamily="34" charset="0"/>
                        </a:rPr>
                        <a:t>coefficient of variation </a:t>
                      </a:r>
                      <a:r>
                        <a:rPr kumimoji="0" lang="en-US" sz="3200" b="1" i="0" u="none" strike="noStrike" cap="none" normalizeH="0" baseline="0" dirty="0" smtClean="0">
                          <a:ln>
                            <a:noFill/>
                          </a:ln>
                          <a:solidFill>
                            <a:schemeClr val="tx1"/>
                          </a:solidFill>
                          <a:effectLst/>
                          <a:latin typeface="Arial" pitchFamily="34" charset="0"/>
                        </a:rPr>
                        <a:t>is a relative measure of risk.</a:t>
                      </a:r>
                    </a:p>
                  </a:txBody>
                  <a:tcPr marT="45715" marB="45715" horzOverflow="overflow">
                    <a:lnL cap="flat">
                      <a:noFill/>
                    </a:lnL>
                    <a:lnR cap="flat">
                      <a:noFill/>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r>
            </a:tbl>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Slide Number Placeholder 3"/>
          <p:cNvSpPr>
            <a:spLocks noGrp="1"/>
          </p:cNvSpPr>
          <p:nvPr>
            <p:ph type="sldNum" sz="quarter" idx="12"/>
          </p:nvPr>
        </p:nvSpPr>
        <p:spPr>
          <a:xfrm>
            <a:off x="914400" y="6251575"/>
            <a:ext cx="1981200" cy="457200"/>
          </a:xfrm>
          <a:noFill/>
        </p:spPr>
        <p:txBody>
          <a:bodyPr/>
          <a:lstStyle/>
          <a:p>
            <a:pPr algn="l"/>
            <a:fld id="{369F9CC3-4BC6-49D3-80FF-846E0888640D}" type="slidenum">
              <a:rPr lang="en-GB">
                <a:cs typeface="Angsana New" pitchFamily="18" charset="-34"/>
              </a:rPr>
              <a:pPr algn="l"/>
              <a:t>5</a:t>
            </a:fld>
            <a:endParaRPr lang="en-GB">
              <a:cs typeface="Angsana New" pitchFamily="18" charset="-34"/>
            </a:endParaRPr>
          </a:p>
        </p:txBody>
      </p:sp>
      <p:sp>
        <p:nvSpPr>
          <p:cNvPr id="108548" name="Rectangle 3"/>
          <p:cNvSpPr>
            <a:spLocks noGrp="1" noChangeArrowheads="1"/>
          </p:cNvSpPr>
          <p:nvPr>
            <p:ph type="body" idx="1"/>
          </p:nvPr>
        </p:nvSpPr>
        <p:spPr>
          <a:xfrm>
            <a:off x="228600" y="990600"/>
            <a:ext cx="8686800" cy="5486400"/>
          </a:xfrm>
        </p:spPr>
        <p:style>
          <a:lnRef idx="2">
            <a:schemeClr val="dk1"/>
          </a:lnRef>
          <a:fillRef idx="1">
            <a:schemeClr val="lt1"/>
          </a:fillRef>
          <a:effectRef idx="0">
            <a:schemeClr val="dk1"/>
          </a:effectRef>
          <a:fontRef idx="minor">
            <a:schemeClr val="dk1"/>
          </a:fontRef>
        </p:style>
        <p:txBody>
          <a:bodyPr>
            <a:normAutofit fontScale="92500" lnSpcReduction="10000"/>
          </a:bodyPr>
          <a:lstStyle/>
          <a:p>
            <a:pPr>
              <a:lnSpc>
                <a:spcPct val="80000"/>
              </a:lnSpc>
              <a:buFont typeface="Wingdings" pitchFamily="2" charset="2"/>
              <a:buNone/>
            </a:pPr>
            <a:r>
              <a:rPr lang="en-GB" sz="2400" b="1" dirty="0" smtClean="0">
                <a:latin typeface="Calibri" pitchFamily="34" charset="0"/>
              </a:rPr>
              <a:t>The two types of expectations individuals may have about the future:</a:t>
            </a:r>
          </a:p>
          <a:p>
            <a:pPr>
              <a:lnSpc>
                <a:spcPct val="80000"/>
              </a:lnSpc>
              <a:buFont typeface="Wingdings" pitchFamily="2" charset="2"/>
              <a:buNone/>
            </a:pPr>
            <a:r>
              <a:rPr lang="en-GB" sz="2400" b="1" dirty="0" smtClean="0">
                <a:latin typeface="Calibri" pitchFamily="34" charset="0"/>
              </a:rPr>
              <a:t> </a:t>
            </a:r>
          </a:p>
          <a:p>
            <a:pPr lvl="1">
              <a:lnSpc>
                <a:spcPct val="80000"/>
              </a:lnSpc>
            </a:pPr>
            <a:r>
              <a:rPr lang="en-GB" sz="3000" b="1" dirty="0" smtClean="0">
                <a:solidFill>
                  <a:srgbClr val="FF0000"/>
                </a:solidFill>
                <a:latin typeface="Calibri" pitchFamily="34" charset="0"/>
              </a:rPr>
              <a:t>Certainty, and </a:t>
            </a:r>
          </a:p>
          <a:p>
            <a:pPr lvl="1">
              <a:lnSpc>
                <a:spcPct val="80000"/>
              </a:lnSpc>
            </a:pPr>
            <a:r>
              <a:rPr lang="en-GB" sz="3000" b="1" dirty="0" smtClean="0">
                <a:solidFill>
                  <a:srgbClr val="FF0000"/>
                </a:solidFill>
                <a:latin typeface="Calibri" pitchFamily="34" charset="0"/>
              </a:rPr>
              <a:t>Uncertainty</a:t>
            </a:r>
          </a:p>
          <a:p>
            <a:pPr>
              <a:lnSpc>
                <a:spcPct val="80000"/>
              </a:lnSpc>
              <a:buFont typeface="Wingdings" pitchFamily="2" charset="2"/>
              <a:buNone/>
            </a:pPr>
            <a:endParaRPr lang="en-GB" b="1" dirty="0" smtClean="0">
              <a:latin typeface="Calibri" pitchFamily="34" charset="0"/>
            </a:endParaRPr>
          </a:p>
          <a:p>
            <a:pPr>
              <a:lnSpc>
                <a:spcPct val="80000"/>
              </a:lnSpc>
              <a:buFont typeface="Wingdings" pitchFamily="2" charset="2"/>
              <a:buNone/>
            </a:pPr>
            <a:r>
              <a:rPr lang="en-GB" b="1" dirty="0" smtClean="0">
                <a:solidFill>
                  <a:srgbClr val="3E19D9"/>
                </a:solidFill>
                <a:latin typeface="Calibri" pitchFamily="34" charset="0"/>
                <a:cs typeface="Times New Roman" pitchFamily="18" charset="0"/>
              </a:rPr>
              <a:t>Risk describes a situation where there is not just one possible outcome, but an array of potential returns.  Also there are various probabilities for each of the probable returns</a:t>
            </a:r>
            <a:r>
              <a:rPr lang="en-GB" dirty="0" smtClean="0">
                <a:solidFill>
                  <a:srgbClr val="3E19D9"/>
                </a:solidFill>
                <a:latin typeface="Calibri" pitchFamily="34" charset="0"/>
                <a:cs typeface="Times New Roman" pitchFamily="18" charset="0"/>
              </a:rPr>
              <a:t>.</a:t>
            </a:r>
          </a:p>
          <a:p>
            <a:pPr>
              <a:lnSpc>
                <a:spcPct val="80000"/>
              </a:lnSpc>
              <a:buFontTx/>
              <a:buNone/>
            </a:pPr>
            <a:endParaRPr lang="en-US" dirty="0" smtClean="0">
              <a:solidFill>
                <a:srgbClr val="FF0000"/>
              </a:solidFill>
              <a:latin typeface="Calibri" pitchFamily="34" charset="0"/>
              <a:cs typeface="Times New Roman" pitchFamily="18" charset="0"/>
            </a:endParaRPr>
          </a:p>
          <a:p>
            <a:pPr>
              <a:lnSpc>
                <a:spcPct val="80000"/>
              </a:lnSpc>
              <a:buFontTx/>
              <a:buNone/>
            </a:pPr>
            <a:r>
              <a:rPr lang="en-US" dirty="0" smtClean="0">
                <a:solidFill>
                  <a:srgbClr val="FF0000"/>
                </a:solidFill>
                <a:latin typeface="Calibri" pitchFamily="34" charset="0"/>
                <a:cs typeface="Times New Roman" pitchFamily="18" charset="0"/>
              </a:rPr>
              <a:t>Risk refers to a set of unique outcomes for a given event which can be assigned probabilities while uncertainty refers to the outcomes of a given event which are too unsecure to be assigned probabilities</a:t>
            </a:r>
            <a:r>
              <a:rPr lang="en-US" dirty="0" smtClean="0">
                <a:solidFill>
                  <a:srgbClr val="FF0000"/>
                </a:solidFill>
                <a:latin typeface="Times New Roman" pitchFamily="18" charset="0"/>
                <a:cs typeface="Times New Roman" pitchFamily="18" charset="0"/>
              </a:rPr>
              <a:t>.</a:t>
            </a:r>
            <a:endParaRPr lang="en-GB" sz="3600" dirty="0" smtClean="0"/>
          </a:p>
        </p:txBody>
      </p:sp>
      <p:sp>
        <p:nvSpPr>
          <p:cNvPr id="5" name="Rectangle 15"/>
          <p:cNvSpPr txBox="1">
            <a:spLocks noChangeArrowheads="1"/>
          </p:cNvSpPr>
          <p:nvPr/>
        </p:nvSpPr>
        <p:spPr>
          <a:xfrm>
            <a:off x="0" y="0"/>
            <a:ext cx="9144000" cy="762000"/>
          </a:xfrm>
          <a:prstGeom prst="rect">
            <a:avLst/>
          </a:prstGeom>
          <a:solidFill>
            <a:srgbClr val="008000"/>
          </a:solidFill>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600" b="1" i="0" u="none" strike="noStrike" kern="1200" cap="none" spc="0" normalizeH="0" baseline="0" noProof="0" dirty="0" smtClean="0">
                <a:ln>
                  <a:noFill/>
                </a:ln>
                <a:solidFill>
                  <a:schemeClr val="bg1"/>
                </a:solidFill>
                <a:effectLst/>
                <a:uLnTx/>
                <a:uFillTx/>
                <a:latin typeface="+mn-lt"/>
                <a:ea typeface="+mj-ea"/>
                <a:cs typeface="+mj-cs"/>
              </a:rPr>
              <a:t>2. Risk and Uncertainty</a:t>
            </a:r>
          </a:p>
        </p:txBody>
      </p:sp>
    </p:spTree>
  </p:cSld>
  <p:clrMapOvr>
    <a:masterClrMapping/>
  </p:clrMapOvr>
  <p:transition spd="slow">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Slide Number Placeholder 4"/>
          <p:cNvSpPr>
            <a:spLocks noGrp="1"/>
          </p:cNvSpPr>
          <p:nvPr>
            <p:ph type="sldNum" sz="quarter" idx="11"/>
          </p:nvPr>
        </p:nvSpPr>
        <p:spPr>
          <a:noFill/>
        </p:spPr>
        <p:txBody>
          <a:bodyPr/>
          <a:lstStyle/>
          <a:p>
            <a:r>
              <a:rPr lang="en-US"/>
              <a:t>12 - </a:t>
            </a:r>
            <a:fld id="{69E42C64-3BF2-4E9B-B3B6-C36CAB15DC7D}" type="slidenum">
              <a:rPr lang="en-US"/>
              <a:pPr/>
              <a:t>6</a:t>
            </a:fld>
            <a:endParaRPr lang="en-US"/>
          </a:p>
        </p:txBody>
      </p:sp>
      <p:sp>
        <p:nvSpPr>
          <p:cNvPr id="109571" name="Rectangle 15"/>
          <p:cNvSpPr>
            <a:spLocks noGrp="1" noChangeArrowheads="1"/>
          </p:cNvSpPr>
          <p:nvPr>
            <p:ph type="title"/>
          </p:nvPr>
        </p:nvSpPr>
        <p:spPr>
          <a:xfrm>
            <a:off x="0" y="0"/>
            <a:ext cx="9144000" cy="762000"/>
          </a:xfrm>
          <a:solidFill>
            <a:srgbClr val="008000"/>
          </a:solidFill>
        </p:spPr>
        <p:txBody>
          <a:bodyPr>
            <a:normAutofit/>
          </a:bodyPr>
          <a:lstStyle/>
          <a:p>
            <a:r>
              <a:rPr lang="en-US" sz="3600" b="1" dirty="0" smtClean="0">
                <a:solidFill>
                  <a:schemeClr val="bg1"/>
                </a:solidFill>
                <a:latin typeface="+mn-lt"/>
              </a:rPr>
              <a:t>2. Risk and Uncertainty (cont’) </a:t>
            </a:r>
          </a:p>
        </p:txBody>
      </p:sp>
      <p:graphicFrame>
        <p:nvGraphicFramePr>
          <p:cNvPr id="338967" name="Group 23"/>
          <p:cNvGraphicFramePr>
            <a:graphicFrameLocks noGrp="1"/>
          </p:cNvGraphicFramePr>
          <p:nvPr>
            <p:ph idx="1"/>
          </p:nvPr>
        </p:nvGraphicFramePr>
        <p:xfrm>
          <a:off x="381000" y="1143000"/>
          <a:ext cx="8534400" cy="5211763"/>
        </p:xfrm>
        <a:graphic>
          <a:graphicData uri="http://schemas.openxmlformats.org/drawingml/2006/table">
            <a:tbl>
              <a:tblPr/>
              <a:tblGrid>
                <a:gridCol w="8534400"/>
              </a:tblGrid>
              <a:tr h="1609126">
                <a:tc>
                  <a:txBody>
                    <a:bodyPr/>
                    <a:lstStyle/>
                    <a:p>
                      <a:pPr marL="0" marR="0" lvl="0" indent="0" algn="just" defTabSz="914400" rtl="0" eaLnBrk="1" fontAlgn="base" latinLnBrk="0" hangingPunct="1">
                        <a:lnSpc>
                          <a:spcPct val="100000"/>
                        </a:lnSpc>
                        <a:spcBef>
                          <a:spcPct val="20000"/>
                        </a:spcBef>
                        <a:spcAft>
                          <a:spcPct val="0"/>
                        </a:spcAft>
                        <a:buClr>
                          <a:schemeClr val="hlink"/>
                        </a:buClr>
                        <a:buSzPct val="65000"/>
                        <a:buFont typeface="Arial" pitchFamily="34" charset="0"/>
                        <a:buNone/>
                        <a:tabLst/>
                      </a:pPr>
                      <a:r>
                        <a:rPr kumimoji="0" lang="en-US" sz="3200" b="1" i="0" u="none" strike="noStrike" cap="none" normalizeH="0" baseline="0" dirty="0" smtClean="0">
                          <a:ln>
                            <a:noFill/>
                          </a:ln>
                          <a:solidFill>
                            <a:srgbClr val="800000"/>
                          </a:solidFill>
                          <a:effectLst/>
                          <a:latin typeface="Arial" pitchFamily="34" charset="0"/>
                        </a:rPr>
                        <a:t>Risk</a:t>
                      </a:r>
                      <a:r>
                        <a:rPr kumimoji="0" lang="en-US" sz="3200" b="1" i="0" u="none" strike="noStrike" cap="none" normalizeH="0" baseline="0" dirty="0" smtClean="0">
                          <a:ln>
                            <a:noFill/>
                          </a:ln>
                          <a:solidFill>
                            <a:schemeClr val="tx1"/>
                          </a:solidFill>
                          <a:effectLst/>
                          <a:latin typeface="Arial" pitchFamily="34" charset="0"/>
                        </a:rPr>
                        <a:t> refers to the variability in the actual returns </a:t>
                      </a:r>
                      <a:r>
                        <a:rPr kumimoji="0" lang="en-US" sz="3200" b="1" i="1" u="none" strike="noStrike" cap="none" normalizeH="0" baseline="0" dirty="0" smtClean="0">
                          <a:ln>
                            <a:noFill/>
                          </a:ln>
                          <a:solidFill>
                            <a:schemeClr val="tx1"/>
                          </a:solidFill>
                          <a:effectLst/>
                          <a:latin typeface="Arial" pitchFamily="34" charset="0"/>
                        </a:rPr>
                        <a:t>vis-à-vis</a:t>
                      </a:r>
                      <a:r>
                        <a:rPr kumimoji="0" lang="en-US" sz="3200" b="1" i="0" u="none" strike="noStrike" cap="none" normalizeH="0" baseline="0" dirty="0" smtClean="0">
                          <a:ln>
                            <a:noFill/>
                          </a:ln>
                          <a:solidFill>
                            <a:schemeClr val="tx1"/>
                          </a:solidFill>
                          <a:effectLst/>
                          <a:latin typeface="Arial" pitchFamily="34" charset="0"/>
                        </a:rPr>
                        <a:t> the estimated returns, in terms of cash flows.</a:t>
                      </a:r>
                    </a:p>
                  </a:txBody>
                  <a:tcPr marT="45703" marB="45703" horzOverflow="overflow">
                    <a:lnL cap="flat">
                      <a:noFill/>
                    </a:lnL>
                    <a:lnR cap="flat">
                      <a:noFill/>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5">
                        <a:lumMod val="20000"/>
                        <a:lumOff val="80000"/>
                      </a:schemeClr>
                    </a:solidFill>
                  </a:tcPr>
                </a:tc>
              </a:tr>
              <a:tr h="3602637">
                <a:tc>
                  <a:txBody>
                    <a:bodyPr/>
                    <a:lstStyle/>
                    <a:p>
                      <a:pPr marL="0" marR="0" lvl="0" indent="0" algn="just" defTabSz="914400" rtl="0" eaLnBrk="1" fontAlgn="base" latinLnBrk="0" hangingPunct="1">
                        <a:lnSpc>
                          <a:spcPct val="100000"/>
                        </a:lnSpc>
                        <a:spcBef>
                          <a:spcPct val="20000"/>
                        </a:spcBef>
                        <a:spcAft>
                          <a:spcPct val="0"/>
                        </a:spcAft>
                        <a:buClr>
                          <a:schemeClr val="hlink"/>
                        </a:buClr>
                        <a:buSzPct val="65000"/>
                        <a:buFont typeface="Arial" pitchFamily="34" charset="0"/>
                        <a:buNone/>
                        <a:tabLst/>
                        <a:defRPr/>
                      </a:pPr>
                      <a:r>
                        <a:rPr kumimoji="0" lang="en-US" sz="3200" b="1" i="0" u="sng" strike="noStrike" cap="none" normalizeH="0" baseline="0" dirty="0" smtClean="0">
                          <a:ln>
                            <a:noFill/>
                          </a:ln>
                          <a:solidFill>
                            <a:srgbClr val="800000"/>
                          </a:solidFill>
                          <a:effectLst/>
                          <a:latin typeface="Arial" pitchFamily="34" charset="0"/>
                        </a:rPr>
                        <a:t>Risk</a:t>
                      </a:r>
                      <a:r>
                        <a:rPr kumimoji="0" lang="en-US" sz="3200" b="1" i="0" u="none" strike="noStrike" cap="none" normalizeH="0" baseline="0" dirty="0" smtClean="0">
                          <a:ln>
                            <a:noFill/>
                          </a:ln>
                          <a:solidFill>
                            <a:schemeClr val="tx1"/>
                          </a:solidFill>
                          <a:effectLst/>
                          <a:latin typeface="Arial" pitchFamily="34" charset="0"/>
                        </a:rPr>
                        <a:t> is an integral part of investment decision. The </a:t>
                      </a:r>
                      <a:r>
                        <a:rPr kumimoji="0" lang="en-US" sz="3200" b="1" i="0" u="sng" strike="noStrike" cap="none" normalizeH="0" baseline="0" dirty="0" smtClean="0">
                          <a:ln>
                            <a:noFill/>
                          </a:ln>
                          <a:solidFill>
                            <a:srgbClr val="0000CC"/>
                          </a:solidFill>
                          <a:effectLst/>
                          <a:latin typeface="Arial" pitchFamily="34" charset="0"/>
                        </a:rPr>
                        <a:t>uncertainty </a:t>
                      </a:r>
                      <a:r>
                        <a:rPr kumimoji="0" lang="en-US" sz="3200" b="1" i="0" u="none" strike="noStrike" cap="none" normalizeH="0" baseline="0" dirty="0" smtClean="0">
                          <a:ln>
                            <a:noFill/>
                          </a:ln>
                          <a:solidFill>
                            <a:schemeClr val="tx1"/>
                          </a:solidFill>
                          <a:effectLst/>
                          <a:latin typeface="Arial" pitchFamily="34" charset="0"/>
                        </a:rPr>
                        <a:t>related with the returns from an investment brings risk into an investment.</a:t>
                      </a:r>
                    </a:p>
                    <a:p>
                      <a:pPr marL="0" marR="0" lvl="0" indent="0" algn="just" defTabSz="914400" rtl="0" eaLnBrk="1" fontAlgn="base" latinLnBrk="0" hangingPunct="1">
                        <a:lnSpc>
                          <a:spcPct val="100000"/>
                        </a:lnSpc>
                        <a:spcBef>
                          <a:spcPct val="20000"/>
                        </a:spcBef>
                        <a:spcAft>
                          <a:spcPct val="0"/>
                        </a:spcAft>
                        <a:buClr>
                          <a:schemeClr val="hlink"/>
                        </a:buClr>
                        <a:buSzPct val="65000"/>
                        <a:buFont typeface="Arial" pitchFamily="34" charset="0"/>
                        <a:buNone/>
                        <a:tabLst/>
                        <a:defRPr/>
                      </a:pPr>
                      <a:r>
                        <a:rPr kumimoji="0" lang="en-US" sz="3200" b="1" i="0" u="none" strike="noStrike" cap="none" normalizeH="0" baseline="0" dirty="0" smtClean="0">
                          <a:ln>
                            <a:noFill/>
                          </a:ln>
                          <a:solidFill>
                            <a:schemeClr val="tx1"/>
                          </a:solidFill>
                          <a:effectLst/>
                          <a:latin typeface="Arial" pitchFamily="34" charset="0"/>
                        </a:rPr>
                        <a:t>The possibility of variation of actual return from the expected return is known as risk.</a:t>
                      </a:r>
                    </a:p>
                  </a:txBody>
                  <a:tcPr marT="45703" marB="45703" horzOverflow="overflow">
                    <a:lnL cap="flat">
                      <a:noFill/>
                    </a:lnL>
                    <a:lnR cap="flat">
                      <a:noFill/>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r>
            </a:tbl>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Slide Number Placeholder 3"/>
          <p:cNvSpPr>
            <a:spLocks noGrp="1"/>
          </p:cNvSpPr>
          <p:nvPr>
            <p:ph type="sldNum" sz="quarter" idx="12"/>
          </p:nvPr>
        </p:nvSpPr>
        <p:spPr>
          <a:xfrm>
            <a:off x="914400" y="6251575"/>
            <a:ext cx="1981200" cy="457200"/>
          </a:xfrm>
          <a:noFill/>
        </p:spPr>
        <p:txBody>
          <a:bodyPr/>
          <a:lstStyle/>
          <a:p>
            <a:pPr algn="l"/>
            <a:fld id="{7E90423D-62F1-4D3A-9669-9F00A573A62C}" type="slidenum">
              <a:rPr lang="en-GB">
                <a:cs typeface="Angsana New" pitchFamily="18" charset="-34"/>
              </a:rPr>
              <a:pPr algn="l"/>
              <a:t>7</a:t>
            </a:fld>
            <a:endParaRPr lang="en-GB">
              <a:cs typeface="Angsana New" pitchFamily="18" charset="-34"/>
            </a:endParaRPr>
          </a:p>
        </p:txBody>
      </p:sp>
      <p:sp>
        <p:nvSpPr>
          <p:cNvPr id="111619" name="Rectangle 2"/>
          <p:cNvSpPr>
            <a:spLocks noGrp="1" noChangeArrowheads="1"/>
          </p:cNvSpPr>
          <p:nvPr>
            <p:ph type="title"/>
          </p:nvPr>
        </p:nvSpPr>
        <p:spPr>
          <a:xfrm>
            <a:off x="0" y="0"/>
            <a:ext cx="9144000" cy="685800"/>
          </a:xfrm>
          <a:solidFill>
            <a:srgbClr val="008000"/>
          </a:solidFill>
        </p:spPr>
        <p:txBody>
          <a:bodyPr>
            <a:normAutofit/>
          </a:bodyPr>
          <a:lstStyle/>
          <a:p>
            <a:r>
              <a:rPr lang="en-GB" sz="3600" b="1" dirty="0" smtClean="0">
                <a:solidFill>
                  <a:schemeClr val="bg1"/>
                </a:solidFill>
                <a:latin typeface="+mn-lt"/>
              </a:rPr>
              <a:t>3. Nature of Risk</a:t>
            </a:r>
            <a:endParaRPr lang="en-US" sz="3600" b="1" dirty="0" smtClean="0">
              <a:solidFill>
                <a:schemeClr val="bg1"/>
              </a:solidFill>
              <a:latin typeface="+mn-lt"/>
            </a:endParaRPr>
          </a:p>
        </p:txBody>
      </p:sp>
      <p:sp>
        <p:nvSpPr>
          <p:cNvPr id="111620" name="Rectangle 3"/>
          <p:cNvSpPr>
            <a:spLocks noGrp="1" noChangeArrowheads="1"/>
          </p:cNvSpPr>
          <p:nvPr>
            <p:ph type="body" idx="1"/>
          </p:nvPr>
        </p:nvSpPr>
        <p:spPr>
          <a:xfrm>
            <a:off x="228600" y="914400"/>
            <a:ext cx="8610600" cy="5715000"/>
          </a:xfrm>
        </p:spPr>
        <p:style>
          <a:lnRef idx="2">
            <a:schemeClr val="dk1"/>
          </a:lnRef>
          <a:fillRef idx="1">
            <a:schemeClr val="lt1"/>
          </a:fillRef>
          <a:effectRef idx="0">
            <a:schemeClr val="dk1"/>
          </a:effectRef>
          <a:fontRef idx="minor">
            <a:schemeClr val="dk1"/>
          </a:fontRef>
        </p:style>
        <p:txBody>
          <a:bodyPr/>
          <a:lstStyle/>
          <a:p>
            <a:pPr marL="0" indent="0" algn="just">
              <a:lnSpc>
                <a:spcPct val="80000"/>
              </a:lnSpc>
              <a:buFontTx/>
              <a:buNone/>
            </a:pPr>
            <a:r>
              <a:rPr lang="en-GB" b="1" dirty="0" smtClean="0">
                <a:solidFill>
                  <a:schemeClr val="tx1"/>
                </a:solidFill>
                <a:latin typeface="Calibri" pitchFamily="34" charset="0"/>
                <a:cs typeface="Times New Roman" pitchFamily="18" charset="0"/>
              </a:rPr>
              <a:t>Risk exists because of the inability of the decision-maker to make perfect forecasts.</a:t>
            </a:r>
          </a:p>
          <a:p>
            <a:pPr marL="0" indent="0" algn="just">
              <a:lnSpc>
                <a:spcPct val="80000"/>
              </a:lnSpc>
              <a:buFontTx/>
              <a:buNone/>
            </a:pPr>
            <a:endParaRPr lang="en-GB" b="1" dirty="0" smtClean="0">
              <a:solidFill>
                <a:schemeClr val="tx1"/>
              </a:solidFill>
              <a:latin typeface="Calibri" pitchFamily="34" charset="0"/>
              <a:cs typeface="Times New Roman" pitchFamily="18" charset="0"/>
            </a:endParaRPr>
          </a:p>
          <a:p>
            <a:pPr marL="0" indent="0" algn="just">
              <a:lnSpc>
                <a:spcPct val="80000"/>
              </a:lnSpc>
              <a:buFontTx/>
              <a:buNone/>
            </a:pPr>
            <a:r>
              <a:rPr lang="en-GB" b="1" dirty="0" smtClean="0">
                <a:solidFill>
                  <a:schemeClr val="tx1"/>
                </a:solidFill>
                <a:latin typeface="Calibri" pitchFamily="34" charset="0"/>
                <a:cs typeface="Times New Roman" pitchFamily="18" charset="0"/>
              </a:rPr>
              <a:t>In formal terms, the risk associated with an investment may be defined as the variability that is likely to occur in the future returns from the investment</a:t>
            </a:r>
            <a:r>
              <a:rPr lang="en-US" b="1" dirty="0" smtClean="0">
                <a:solidFill>
                  <a:schemeClr val="tx1"/>
                </a:solidFill>
                <a:latin typeface="Calibri" pitchFamily="34" charset="0"/>
                <a:cs typeface="Times New Roman" pitchFamily="18" charset="0"/>
              </a:rPr>
              <a:t>.</a:t>
            </a:r>
          </a:p>
          <a:p>
            <a:pPr marL="0" indent="0" algn="just">
              <a:lnSpc>
                <a:spcPct val="80000"/>
              </a:lnSpc>
              <a:buFontTx/>
              <a:buNone/>
            </a:pPr>
            <a:endParaRPr lang="en-GB" b="1" dirty="0" smtClean="0">
              <a:solidFill>
                <a:schemeClr val="tx1"/>
              </a:solidFill>
              <a:latin typeface="Calibri" pitchFamily="34" charset="0"/>
              <a:cs typeface="Times New Roman" pitchFamily="18" charset="0"/>
            </a:endParaRPr>
          </a:p>
          <a:p>
            <a:pPr marL="0" indent="0" algn="just">
              <a:lnSpc>
                <a:spcPct val="80000"/>
              </a:lnSpc>
              <a:buFontTx/>
              <a:buNone/>
            </a:pPr>
            <a:r>
              <a:rPr lang="en-GB" b="1" dirty="0" smtClean="0">
                <a:solidFill>
                  <a:schemeClr val="tx1"/>
                </a:solidFill>
                <a:latin typeface="Calibri" pitchFamily="34" charset="0"/>
                <a:cs typeface="Times New Roman" pitchFamily="18" charset="0"/>
              </a:rPr>
              <a:t>Three broad categories of the events influencing the investment forecasts:</a:t>
            </a:r>
            <a:endParaRPr lang="en-GB" b="1" i="1" dirty="0" smtClean="0">
              <a:solidFill>
                <a:schemeClr val="tx1"/>
              </a:solidFill>
              <a:latin typeface="Calibri" pitchFamily="34" charset="0"/>
              <a:cs typeface="Times New Roman" pitchFamily="18" charset="0"/>
            </a:endParaRPr>
          </a:p>
          <a:p>
            <a:pPr lvl="1" algn="just">
              <a:lnSpc>
                <a:spcPct val="80000"/>
              </a:lnSpc>
            </a:pPr>
            <a:r>
              <a:rPr lang="en-GB" sz="3200" b="1" i="1" dirty="0" smtClean="0">
                <a:solidFill>
                  <a:srgbClr val="0000CC"/>
                </a:solidFill>
                <a:latin typeface="Calibri" pitchFamily="34" charset="0"/>
                <a:cs typeface="Times New Roman" pitchFamily="18" charset="0"/>
              </a:rPr>
              <a:t>General economic conditions</a:t>
            </a:r>
            <a:r>
              <a:rPr lang="en-GB" sz="3200" dirty="0" smtClean="0">
                <a:solidFill>
                  <a:srgbClr val="0000CC"/>
                </a:solidFill>
                <a:latin typeface="Calibri" pitchFamily="34" charset="0"/>
                <a:cs typeface="Times New Roman" pitchFamily="18" charset="0"/>
              </a:rPr>
              <a:t> </a:t>
            </a:r>
            <a:endParaRPr lang="en-GB" sz="3200" b="1" i="1" dirty="0" smtClean="0">
              <a:solidFill>
                <a:srgbClr val="0000CC"/>
              </a:solidFill>
              <a:latin typeface="Calibri" pitchFamily="34" charset="0"/>
              <a:cs typeface="Times New Roman" pitchFamily="18" charset="0"/>
            </a:endParaRPr>
          </a:p>
          <a:p>
            <a:pPr lvl="1" algn="just">
              <a:lnSpc>
                <a:spcPct val="80000"/>
              </a:lnSpc>
            </a:pPr>
            <a:r>
              <a:rPr lang="en-GB" sz="3200" b="1" i="1" dirty="0" smtClean="0">
                <a:solidFill>
                  <a:srgbClr val="0000CC"/>
                </a:solidFill>
                <a:latin typeface="Calibri" pitchFamily="34" charset="0"/>
                <a:cs typeface="Times New Roman" pitchFamily="18" charset="0"/>
              </a:rPr>
              <a:t>Industry factors</a:t>
            </a:r>
            <a:r>
              <a:rPr lang="en-GB" sz="3200" dirty="0" smtClean="0">
                <a:solidFill>
                  <a:srgbClr val="0000CC"/>
                </a:solidFill>
                <a:latin typeface="Calibri" pitchFamily="34" charset="0"/>
                <a:cs typeface="Times New Roman" pitchFamily="18" charset="0"/>
              </a:rPr>
              <a:t> </a:t>
            </a:r>
            <a:endParaRPr lang="en-GB" sz="3200" b="1" i="1" dirty="0" smtClean="0">
              <a:solidFill>
                <a:srgbClr val="0000CC"/>
              </a:solidFill>
              <a:latin typeface="Calibri" pitchFamily="34" charset="0"/>
              <a:cs typeface="Times New Roman" pitchFamily="18" charset="0"/>
            </a:endParaRPr>
          </a:p>
          <a:p>
            <a:pPr lvl="1" algn="just">
              <a:lnSpc>
                <a:spcPct val="80000"/>
              </a:lnSpc>
            </a:pPr>
            <a:r>
              <a:rPr lang="en-GB" sz="3200" b="1" i="1" dirty="0" smtClean="0">
                <a:solidFill>
                  <a:srgbClr val="0000CC"/>
                </a:solidFill>
                <a:latin typeface="Calibri" pitchFamily="34" charset="0"/>
                <a:cs typeface="Times New Roman" pitchFamily="18" charset="0"/>
              </a:rPr>
              <a:t>Company factors</a:t>
            </a:r>
            <a:r>
              <a:rPr lang="en-GB" sz="3200" dirty="0" smtClean="0">
                <a:solidFill>
                  <a:srgbClr val="0000CC"/>
                </a:solidFill>
                <a:latin typeface="Calibri" pitchFamily="34" charset="0"/>
                <a:cs typeface="Times New Roman" pitchFamily="18" charset="0"/>
              </a:rPr>
              <a:t> </a:t>
            </a:r>
          </a:p>
        </p:txBody>
      </p:sp>
    </p:spTree>
  </p:cSld>
  <p:clrMapOvr>
    <a:masterClrMapping/>
  </p:clrMapOvr>
  <p:transition spd="slow">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Slide Number Placeholder 3"/>
          <p:cNvSpPr>
            <a:spLocks noGrp="1"/>
          </p:cNvSpPr>
          <p:nvPr>
            <p:ph type="sldNum" sz="quarter" idx="12"/>
          </p:nvPr>
        </p:nvSpPr>
        <p:spPr>
          <a:xfrm>
            <a:off x="914400" y="6251575"/>
            <a:ext cx="1981200" cy="457200"/>
          </a:xfrm>
          <a:noFill/>
        </p:spPr>
        <p:txBody>
          <a:bodyPr/>
          <a:lstStyle/>
          <a:p>
            <a:pPr algn="l"/>
            <a:fld id="{91FFD3E8-6EB6-408C-AC25-3B0DF2DCBBCD}" type="slidenum">
              <a:rPr lang="en-GB">
                <a:cs typeface="Angsana New" pitchFamily="18" charset="-34"/>
              </a:rPr>
              <a:pPr algn="l"/>
              <a:t>8</a:t>
            </a:fld>
            <a:endParaRPr lang="en-GB">
              <a:cs typeface="Angsana New" pitchFamily="18" charset="-34"/>
            </a:endParaRPr>
          </a:p>
        </p:txBody>
      </p:sp>
      <p:sp>
        <p:nvSpPr>
          <p:cNvPr id="8195" name="Rectangle 2"/>
          <p:cNvSpPr>
            <a:spLocks noGrp="1" noChangeArrowheads="1"/>
          </p:cNvSpPr>
          <p:nvPr>
            <p:ph type="title"/>
          </p:nvPr>
        </p:nvSpPr>
        <p:spPr>
          <a:xfrm>
            <a:off x="0" y="0"/>
            <a:ext cx="9144000" cy="685800"/>
          </a:xfrm>
          <a:solidFill>
            <a:srgbClr val="008000"/>
          </a:solidFill>
        </p:spPr>
        <p:txBody>
          <a:bodyPr>
            <a:normAutofit/>
          </a:bodyPr>
          <a:lstStyle/>
          <a:p>
            <a:pPr>
              <a:defRPr/>
            </a:pPr>
            <a:r>
              <a:rPr lang="en-GB" sz="3600" b="1" dirty="0" smtClean="0">
                <a:solidFill>
                  <a:schemeClr val="bg1"/>
                </a:solidFill>
                <a:latin typeface="+mn-lt"/>
              </a:rPr>
              <a:t>3. A). Types of Risk</a:t>
            </a:r>
            <a:endParaRPr lang="en-US" sz="3600" b="1" dirty="0" smtClean="0">
              <a:solidFill>
                <a:schemeClr val="bg1"/>
              </a:solidFill>
              <a:latin typeface="+mn-lt"/>
            </a:endParaRPr>
          </a:p>
        </p:txBody>
      </p:sp>
      <p:sp>
        <p:nvSpPr>
          <p:cNvPr id="8196" name="Rectangle 3"/>
          <p:cNvSpPr>
            <a:spLocks noGrp="1" noChangeArrowheads="1"/>
          </p:cNvSpPr>
          <p:nvPr>
            <p:ph type="body" idx="1"/>
          </p:nvPr>
        </p:nvSpPr>
        <p:spPr>
          <a:xfrm>
            <a:off x="304800" y="838200"/>
            <a:ext cx="8610600" cy="5715000"/>
          </a:xfrm>
        </p:spPr>
        <p:style>
          <a:lnRef idx="2">
            <a:schemeClr val="dk1"/>
          </a:lnRef>
          <a:fillRef idx="1">
            <a:schemeClr val="lt1"/>
          </a:fillRef>
          <a:effectRef idx="0">
            <a:schemeClr val="dk1"/>
          </a:effectRef>
          <a:fontRef idx="minor">
            <a:schemeClr val="dk1"/>
          </a:fontRef>
        </p:style>
        <p:txBody>
          <a:bodyPr/>
          <a:lstStyle/>
          <a:p>
            <a:pPr marL="0" indent="0">
              <a:lnSpc>
                <a:spcPct val="80000"/>
              </a:lnSpc>
              <a:buFontTx/>
              <a:buNone/>
              <a:defRPr/>
            </a:pPr>
            <a:endParaRPr lang="en-GB" dirty="0" smtClean="0">
              <a:latin typeface="Times New Roman" pitchFamily="18" charset="0"/>
              <a:cs typeface="Times New Roman" pitchFamily="18" charset="0"/>
            </a:endParaRPr>
          </a:p>
          <a:p>
            <a:pPr marL="0" indent="0">
              <a:lnSpc>
                <a:spcPct val="80000"/>
              </a:lnSpc>
              <a:buFontTx/>
              <a:buNone/>
              <a:defRPr/>
            </a:pPr>
            <a:endParaRPr lang="en-GB" dirty="0">
              <a:latin typeface="Times New Roman" pitchFamily="18" charset="0"/>
              <a:cs typeface="Times New Roman" pitchFamily="18" charset="0"/>
            </a:endParaRPr>
          </a:p>
          <a:p>
            <a:pPr marL="0" indent="0">
              <a:lnSpc>
                <a:spcPct val="80000"/>
              </a:lnSpc>
              <a:buFontTx/>
              <a:buNone/>
              <a:defRPr/>
            </a:pPr>
            <a:endParaRPr lang="en-GB" dirty="0" smtClean="0">
              <a:latin typeface="Times New Roman" pitchFamily="18" charset="0"/>
              <a:cs typeface="Times New Roman" pitchFamily="18" charset="0"/>
            </a:endParaRPr>
          </a:p>
          <a:p>
            <a:pPr marL="0" indent="0">
              <a:lnSpc>
                <a:spcPct val="80000"/>
              </a:lnSpc>
              <a:buFontTx/>
              <a:buNone/>
              <a:defRPr/>
            </a:pPr>
            <a:endParaRPr lang="en-GB" dirty="0">
              <a:latin typeface="Times New Roman" pitchFamily="18" charset="0"/>
              <a:cs typeface="Times New Roman" pitchFamily="18" charset="0"/>
            </a:endParaRPr>
          </a:p>
          <a:p>
            <a:pPr marL="0" indent="0">
              <a:lnSpc>
                <a:spcPct val="80000"/>
              </a:lnSpc>
              <a:buFontTx/>
              <a:buNone/>
              <a:defRPr/>
            </a:pPr>
            <a:endParaRPr lang="en-GB" dirty="0" smtClean="0">
              <a:latin typeface="Times New Roman" pitchFamily="18" charset="0"/>
              <a:cs typeface="Times New Roman" pitchFamily="18" charset="0"/>
            </a:endParaRPr>
          </a:p>
          <a:p>
            <a:pPr marL="0" indent="0">
              <a:lnSpc>
                <a:spcPct val="80000"/>
              </a:lnSpc>
              <a:buFontTx/>
              <a:buNone/>
              <a:defRPr/>
            </a:pPr>
            <a:endParaRPr lang="en-GB" dirty="0" smtClean="0">
              <a:latin typeface="Times New Roman" pitchFamily="18" charset="0"/>
              <a:cs typeface="Times New Roman" pitchFamily="18" charset="0"/>
            </a:endParaRPr>
          </a:p>
        </p:txBody>
      </p:sp>
      <p:sp>
        <p:nvSpPr>
          <p:cNvPr id="2" name="Rectangle 1"/>
          <p:cNvSpPr/>
          <p:nvPr/>
        </p:nvSpPr>
        <p:spPr>
          <a:xfrm>
            <a:off x="3200400" y="1136650"/>
            <a:ext cx="2057400" cy="615950"/>
          </a:xfrm>
          <a:prstGeom prst="rect">
            <a:avLst/>
          </a:prstGeom>
        </p:spPr>
        <p:style>
          <a:lnRef idx="1">
            <a:schemeClr val="accent2"/>
          </a:lnRef>
          <a:fillRef idx="2">
            <a:schemeClr val="accent2"/>
          </a:fillRef>
          <a:effectRef idx="1">
            <a:schemeClr val="accent2"/>
          </a:effectRef>
          <a:fontRef idx="minor">
            <a:schemeClr val="dk1"/>
          </a:fontRef>
        </p:style>
        <p:txBody>
          <a:bodyPr anchor="ctr"/>
          <a:lstStyle/>
          <a:p>
            <a:pPr algn="ctr" eaLnBrk="1" hangingPunct="1">
              <a:defRPr/>
            </a:pPr>
            <a:r>
              <a:rPr lang="en-US" sz="3600" b="1" dirty="0">
                <a:solidFill>
                  <a:schemeClr val="tx1"/>
                </a:solidFill>
              </a:rPr>
              <a:t>Risk</a:t>
            </a:r>
          </a:p>
        </p:txBody>
      </p:sp>
      <p:sp>
        <p:nvSpPr>
          <p:cNvPr id="9" name="Rectangle 8"/>
          <p:cNvSpPr/>
          <p:nvPr/>
        </p:nvSpPr>
        <p:spPr>
          <a:xfrm flipH="1">
            <a:off x="4800600" y="3352800"/>
            <a:ext cx="4038600" cy="2743200"/>
          </a:xfrm>
          <a:prstGeom prst="rect">
            <a:avLst/>
          </a:prstGeom>
        </p:spPr>
        <p:style>
          <a:lnRef idx="1">
            <a:schemeClr val="accent6"/>
          </a:lnRef>
          <a:fillRef idx="2">
            <a:schemeClr val="accent6"/>
          </a:fillRef>
          <a:effectRef idx="1">
            <a:schemeClr val="accent6"/>
          </a:effectRef>
          <a:fontRef idx="minor">
            <a:schemeClr val="dk1"/>
          </a:fontRef>
        </p:style>
        <p:txBody>
          <a:bodyPr anchor="ctr"/>
          <a:lstStyle/>
          <a:p>
            <a:pPr marL="342900" indent="-342900" algn="just" eaLnBrk="1" hangingPunct="1">
              <a:spcBef>
                <a:spcPct val="20000"/>
              </a:spcBef>
              <a:buClr>
                <a:schemeClr val="hlink"/>
              </a:buClr>
              <a:buSzPct val="65000"/>
              <a:buFont typeface="+mj-lt"/>
              <a:buAutoNum type="arabicPeriod"/>
              <a:defRPr/>
            </a:pPr>
            <a:r>
              <a:rPr lang="en-US" sz="2400" b="1" dirty="0">
                <a:solidFill>
                  <a:srgbClr val="0000FF"/>
                </a:solidFill>
              </a:rPr>
              <a:t>Business Risk</a:t>
            </a:r>
          </a:p>
          <a:p>
            <a:pPr marL="914400" lvl="1" indent="-457200" algn="just" eaLnBrk="1" hangingPunct="1">
              <a:spcBef>
                <a:spcPct val="20000"/>
              </a:spcBef>
              <a:buClr>
                <a:schemeClr val="hlink"/>
              </a:buClr>
              <a:buSzPct val="65000"/>
              <a:buFont typeface="+mj-lt"/>
              <a:buAutoNum type="alphaLcParenR"/>
              <a:defRPr/>
            </a:pPr>
            <a:r>
              <a:rPr lang="en-US" sz="2000" b="1" dirty="0">
                <a:solidFill>
                  <a:schemeClr val="tx1"/>
                </a:solidFill>
              </a:rPr>
              <a:t>Internal Business Risk</a:t>
            </a:r>
          </a:p>
          <a:p>
            <a:pPr marL="914400" lvl="1" indent="-457200" algn="just" eaLnBrk="1" hangingPunct="1">
              <a:spcBef>
                <a:spcPct val="20000"/>
              </a:spcBef>
              <a:buClr>
                <a:schemeClr val="hlink"/>
              </a:buClr>
              <a:buSzPct val="65000"/>
              <a:buFont typeface="+mj-lt"/>
              <a:buAutoNum type="alphaLcParenR"/>
              <a:defRPr/>
            </a:pPr>
            <a:r>
              <a:rPr lang="en-US" sz="2000" b="1" dirty="0">
                <a:solidFill>
                  <a:schemeClr val="tx1"/>
                </a:solidFill>
              </a:rPr>
              <a:t>External Business Risk</a:t>
            </a:r>
          </a:p>
          <a:p>
            <a:pPr marL="342900" indent="-342900" algn="just" eaLnBrk="1" hangingPunct="1">
              <a:spcBef>
                <a:spcPct val="20000"/>
              </a:spcBef>
              <a:buClr>
                <a:schemeClr val="hlink"/>
              </a:buClr>
              <a:buSzPct val="65000"/>
              <a:buFont typeface="+mj-lt"/>
              <a:buAutoNum type="arabicPeriod"/>
              <a:defRPr/>
            </a:pPr>
            <a:r>
              <a:rPr lang="en-US" sz="2400" b="1" dirty="0">
                <a:solidFill>
                  <a:srgbClr val="0000FF"/>
                </a:solidFill>
              </a:rPr>
              <a:t>Financial Risk</a:t>
            </a:r>
          </a:p>
        </p:txBody>
      </p:sp>
      <p:sp>
        <p:nvSpPr>
          <p:cNvPr id="10" name="Rectangle 9"/>
          <p:cNvSpPr/>
          <p:nvPr/>
        </p:nvSpPr>
        <p:spPr>
          <a:xfrm>
            <a:off x="4800600" y="2286000"/>
            <a:ext cx="4038600" cy="914400"/>
          </a:xfrm>
          <a:prstGeom prst="rect">
            <a:avLst/>
          </a:prstGeom>
        </p:spPr>
        <p:style>
          <a:lnRef idx="1">
            <a:schemeClr val="accent5"/>
          </a:lnRef>
          <a:fillRef idx="2">
            <a:schemeClr val="accent5"/>
          </a:fillRef>
          <a:effectRef idx="1">
            <a:schemeClr val="accent5"/>
          </a:effectRef>
          <a:fontRef idx="minor">
            <a:schemeClr val="dk1"/>
          </a:fontRef>
        </p:style>
        <p:txBody>
          <a:bodyPr anchor="ctr"/>
          <a:lstStyle/>
          <a:p>
            <a:pPr algn="ctr" eaLnBrk="1" hangingPunct="1">
              <a:spcBef>
                <a:spcPct val="20000"/>
              </a:spcBef>
              <a:buClr>
                <a:schemeClr val="hlink"/>
              </a:buClr>
              <a:buSzPct val="65000"/>
              <a:defRPr/>
            </a:pPr>
            <a:r>
              <a:rPr lang="en-US" sz="3200" b="1" dirty="0">
                <a:solidFill>
                  <a:schemeClr val="tx1"/>
                </a:solidFill>
              </a:rPr>
              <a:t>Unsystematic Risk</a:t>
            </a:r>
          </a:p>
        </p:txBody>
      </p:sp>
      <p:sp>
        <p:nvSpPr>
          <p:cNvPr id="13" name="Down Arrow 12"/>
          <p:cNvSpPr/>
          <p:nvPr/>
        </p:nvSpPr>
        <p:spPr>
          <a:xfrm>
            <a:off x="4229100" y="1752600"/>
            <a:ext cx="46038" cy="3810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cxnSp>
        <p:nvCxnSpPr>
          <p:cNvPr id="15" name="Straight Connector 14"/>
          <p:cNvCxnSpPr/>
          <p:nvPr/>
        </p:nvCxnSpPr>
        <p:spPr>
          <a:xfrm>
            <a:off x="2720975" y="2133600"/>
            <a:ext cx="27654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Down Arrow 19"/>
          <p:cNvSpPr/>
          <p:nvPr/>
        </p:nvSpPr>
        <p:spPr>
          <a:xfrm>
            <a:off x="2743200" y="2978150"/>
            <a:ext cx="46038" cy="3746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21" name="Down Arrow 20"/>
          <p:cNvSpPr/>
          <p:nvPr/>
        </p:nvSpPr>
        <p:spPr>
          <a:xfrm>
            <a:off x="5486400" y="2133600"/>
            <a:ext cx="46038" cy="2286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25" name="Down Arrow 24"/>
          <p:cNvSpPr/>
          <p:nvPr/>
        </p:nvSpPr>
        <p:spPr>
          <a:xfrm>
            <a:off x="2720975" y="2171700"/>
            <a:ext cx="44450" cy="2286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27" name="Down Arrow 26"/>
          <p:cNvSpPr/>
          <p:nvPr/>
        </p:nvSpPr>
        <p:spPr>
          <a:xfrm>
            <a:off x="5486400" y="3200400"/>
            <a:ext cx="96838" cy="1524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28" name="Rectangle 27"/>
          <p:cNvSpPr/>
          <p:nvPr/>
        </p:nvSpPr>
        <p:spPr>
          <a:xfrm flipH="1">
            <a:off x="304800" y="3338513"/>
            <a:ext cx="4114800" cy="2833687"/>
          </a:xfrm>
          <a:prstGeom prst="rect">
            <a:avLst/>
          </a:prstGeom>
        </p:spPr>
        <p:style>
          <a:lnRef idx="1">
            <a:schemeClr val="accent6"/>
          </a:lnRef>
          <a:fillRef idx="2">
            <a:schemeClr val="accent6"/>
          </a:fillRef>
          <a:effectRef idx="1">
            <a:schemeClr val="accent6"/>
          </a:effectRef>
          <a:fontRef idx="minor">
            <a:schemeClr val="dk1"/>
          </a:fontRef>
        </p:style>
        <p:txBody>
          <a:bodyPr anchor="ctr"/>
          <a:lstStyle/>
          <a:p>
            <a:pPr marL="342900" indent="-342900" algn="just" eaLnBrk="1" hangingPunct="1">
              <a:spcBef>
                <a:spcPct val="20000"/>
              </a:spcBef>
              <a:buClr>
                <a:schemeClr val="hlink"/>
              </a:buClr>
              <a:buSzPct val="65000"/>
              <a:buFont typeface="+mj-lt"/>
              <a:buAutoNum type="arabicPeriod"/>
              <a:defRPr/>
            </a:pPr>
            <a:r>
              <a:rPr lang="en-US" sz="2400" b="1" dirty="0">
                <a:solidFill>
                  <a:srgbClr val="0000FF"/>
                </a:solidFill>
              </a:rPr>
              <a:t>Interest Rate Risk</a:t>
            </a:r>
          </a:p>
          <a:p>
            <a:pPr marL="342900" indent="-342900" algn="just" eaLnBrk="1" hangingPunct="1">
              <a:spcBef>
                <a:spcPct val="20000"/>
              </a:spcBef>
              <a:buClr>
                <a:schemeClr val="hlink"/>
              </a:buClr>
              <a:buSzPct val="65000"/>
              <a:buFont typeface="+mj-lt"/>
              <a:buAutoNum type="arabicPeriod"/>
              <a:defRPr/>
            </a:pPr>
            <a:r>
              <a:rPr lang="en-US" sz="2400" b="1" dirty="0">
                <a:solidFill>
                  <a:srgbClr val="0000FF"/>
                </a:solidFill>
              </a:rPr>
              <a:t>Market Risk</a:t>
            </a:r>
          </a:p>
          <a:p>
            <a:pPr marL="342900" indent="-342900" algn="just" eaLnBrk="1" hangingPunct="1">
              <a:spcBef>
                <a:spcPct val="20000"/>
              </a:spcBef>
              <a:buClr>
                <a:schemeClr val="hlink"/>
              </a:buClr>
              <a:buSzPct val="65000"/>
              <a:buFont typeface="+mj-lt"/>
              <a:buAutoNum type="arabicPeriod"/>
              <a:defRPr/>
            </a:pPr>
            <a:r>
              <a:rPr lang="en-US" sz="2400" b="1" dirty="0">
                <a:solidFill>
                  <a:srgbClr val="0000FF"/>
                </a:solidFill>
              </a:rPr>
              <a:t>Purchasing Power Risk</a:t>
            </a:r>
          </a:p>
          <a:p>
            <a:pPr marL="342900" indent="-342900" algn="just" eaLnBrk="1" hangingPunct="1">
              <a:spcBef>
                <a:spcPct val="20000"/>
              </a:spcBef>
              <a:buClr>
                <a:schemeClr val="hlink"/>
              </a:buClr>
              <a:buSzPct val="65000"/>
              <a:buFont typeface="+mj-lt"/>
              <a:buAutoNum type="arabicPeriod"/>
              <a:defRPr/>
            </a:pPr>
            <a:r>
              <a:rPr lang="en-US" sz="2400" b="1" dirty="0">
                <a:solidFill>
                  <a:srgbClr val="0000FF"/>
                </a:solidFill>
              </a:rPr>
              <a:t>Exchange Rate Risk</a:t>
            </a:r>
          </a:p>
        </p:txBody>
      </p:sp>
      <p:sp>
        <p:nvSpPr>
          <p:cNvPr id="29" name="Rectangle 28"/>
          <p:cNvSpPr/>
          <p:nvPr/>
        </p:nvSpPr>
        <p:spPr>
          <a:xfrm flipH="1">
            <a:off x="304800" y="2362200"/>
            <a:ext cx="4114800" cy="762000"/>
          </a:xfrm>
          <a:prstGeom prst="rect">
            <a:avLst/>
          </a:prstGeom>
        </p:spPr>
        <p:style>
          <a:lnRef idx="1">
            <a:schemeClr val="accent5"/>
          </a:lnRef>
          <a:fillRef idx="2">
            <a:schemeClr val="accent5"/>
          </a:fillRef>
          <a:effectRef idx="1">
            <a:schemeClr val="accent5"/>
          </a:effectRef>
          <a:fontRef idx="minor">
            <a:schemeClr val="dk1"/>
          </a:fontRef>
        </p:style>
        <p:txBody>
          <a:bodyPr anchor="ctr"/>
          <a:lstStyle/>
          <a:p>
            <a:pPr algn="just" eaLnBrk="1" hangingPunct="1">
              <a:spcBef>
                <a:spcPct val="20000"/>
              </a:spcBef>
              <a:buClr>
                <a:schemeClr val="hlink"/>
              </a:buClr>
              <a:buSzPct val="65000"/>
              <a:defRPr/>
            </a:pPr>
            <a:r>
              <a:rPr lang="en-US" sz="3200" b="1" dirty="0">
                <a:solidFill>
                  <a:schemeClr val="tx1"/>
                </a:solidFill>
              </a:rPr>
              <a:t>Systematic Risk</a:t>
            </a:r>
          </a:p>
        </p:txBody>
      </p:sp>
    </p:spTree>
  </p:cSld>
  <p:clrMapOvr>
    <a:masterClrMapping/>
  </p:clrMapOvr>
  <p:transition spd="slow">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Slide Number Placeholder 4"/>
          <p:cNvSpPr>
            <a:spLocks noGrp="1"/>
          </p:cNvSpPr>
          <p:nvPr>
            <p:ph type="sldNum" sz="quarter" idx="11"/>
          </p:nvPr>
        </p:nvSpPr>
        <p:spPr>
          <a:noFill/>
        </p:spPr>
        <p:txBody>
          <a:bodyPr/>
          <a:lstStyle/>
          <a:p>
            <a:r>
              <a:rPr lang="en-US"/>
              <a:t>12 - </a:t>
            </a:r>
            <a:fld id="{1B0D312D-1EA1-4EB9-9DD2-604482EF50CC}" type="slidenum">
              <a:rPr lang="en-US"/>
              <a:pPr/>
              <a:t>9</a:t>
            </a:fld>
            <a:endParaRPr lang="en-US"/>
          </a:p>
        </p:txBody>
      </p:sp>
      <p:graphicFrame>
        <p:nvGraphicFramePr>
          <p:cNvPr id="338967" name="Group 23"/>
          <p:cNvGraphicFramePr>
            <a:graphicFrameLocks noGrp="1"/>
          </p:cNvGraphicFramePr>
          <p:nvPr>
            <p:ph idx="1"/>
          </p:nvPr>
        </p:nvGraphicFramePr>
        <p:xfrm>
          <a:off x="381000" y="914400"/>
          <a:ext cx="8534400" cy="5638800"/>
        </p:xfrm>
        <a:graphic>
          <a:graphicData uri="http://schemas.openxmlformats.org/drawingml/2006/table">
            <a:tbl>
              <a:tblPr/>
              <a:tblGrid>
                <a:gridCol w="8534400"/>
              </a:tblGrid>
              <a:tr h="2572701">
                <a:tc>
                  <a:txBody>
                    <a:bodyPr/>
                    <a:lstStyle/>
                    <a:p>
                      <a:pPr marL="0" marR="0" lvl="0" indent="0" algn="just" defTabSz="914400" rtl="0" eaLnBrk="1" fontAlgn="base" latinLnBrk="0" hangingPunct="1">
                        <a:lnSpc>
                          <a:spcPct val="100000"/>
                        </a:lnSpc>
                        <a:spcBef>
                          <a:spcPct val="20000"/>
                        </a:spcBef>
                        <a:spcAft>
                          <a:spcPct val="0"/>
                        </a:spcAft>
                        <a:buClr>
                          <a:schemeClr val="hlink"/>
                        </a:buClr>
                        <a:buSzPct val="65000"/>
                        <a:buFont typeface="Arial" pitchFamily="34" charset="0"/>
                        <a:buNone/>
                        <a:tabLst/>
                      </a:pPr>
                      <a:r>
                        <a:rPr kumimoji="0" lang="en-US" sz="2800" b="1" i="0" u="none" strike="noStrike" cap="none" normalizeH="0" baseline="0" dirty="0" smtClean="0">
                          <a:ln>
                            <a:noFill/>
                          </a:ln>
                          <a:solidFill>
                            <a:srgbClr val="0000CC"/>
                          </a:solidFill>
                          <a:effectLst/>
                          <a:latin typeface="Arial" pitchFamily="34" charset="0"/>
                        </a:rPr>
                        <a:t>Systematic Risk:  </a:t>
                      </a:r>
                      <a:r>
                        <a:rPr kumimoji="0" lang="en-US" sz="2800" b="1" i="0" u="none" strike="noStrike" cap="none" normalizeH="0" baseline="0" dirty="0" smtClean="0">
                          <a:ln>
                            <a:noFill/>
                          </a:ln>
                          <a:solidFill>
                            <a:schemeClr val="tx1"/>
                          </a:solidFill>
                          <a:effectLst/>
                          <a:latin typeface="Arial" pitchFamily="34" charset="0"/>
                        </a:rPr>
                        <a:t>is the risk which is directly related with overall movement in general market or economy. This type of risk covers factors which are external to a particular company and are uncontrollable by the company.</a:t>
                      </a:r>
                    </a:p>
                  </a:txBody>
                  <a:tcPr marT="45716" marB="45716" horzOverflow="overflow">
                    <a:lnL cap="flat">
                      <a:noFill/>
                    </a:lnL>
                    <a:lnR cap="flat">
                      <a:noFill/>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5">
                        <a:lumMod val="20000"/>
                        <a:lumOff val="80000"/>
                      </a:schemeClr>
                    </a:solidFill>
                  </a:tcPr>
                </a:tc>
              </a:tr>
              <a:tr h="3066099">
                <a:tc>
                  <a:txBody>
                    <a:bodyPr/>
                    <a:lstStyle/>
                    <a:p>
                      <a:pPr marL="0" marR="0" lvl="0" indent="0" algn="just" defTabSz="914400" rtl="0" eaLnBrk="1" fontAlgn="base" latinLnBrk="0" hangingPunct="1">
                        <a:lnSpc>
                          <a:spcPct val="100000"/>
                        </a:lnSpc>
                        <a:spcBef>
                          <a:spcPct val="20000"/>
                        </a:spcBef>
                        <a:spcAft>
                          <a:spcPct val="0"/>
                        </a:spcAft>
                        <a:buClr>
                          <a:schemeClr val="hlink"/>
                        </a:buClr>
                        <a:buSzPct val="65000"/>
                        <a:buFont typeface="Arial" pitchFamily="34" charset="0"/>
                        <a:buNone/>
                        <a:tabLst/>
                      </a:pPr>
                      <a:r>
                        <a:rPr kumimoji="0" lang="en-US" sz="2800" b="1" i="0" u="none" strike="noStrike" cap="none" normalizeH="0" baseline="0" dirty="0" smtClean="0">
                          <a:ln>
                            <a:noFill/>
                          </a:ln>
                          <a:solidFill>
                            <a:srgbClr val="0000CC"/>
                          </a:solidFill>
                          <a:effectLst/>
                          <a:latin typeface="Arial" pitchFamily="34" charset="0"/>
                        </a:rPr>
                        <a:t>Unsystematic Risk:  </a:t>
                      </a:r>
                      <a:r>
                        <a:rPr kumimoji="0" lang="en-US" sz="2800" b="1" i="0" u="none" strike="noStrike" cap="none" normalizeH="0" baseline="0" dirty="0" smtClean="0">
                          <a:ln>
                            <a:noFill/>
                          </a:ln>
                          <a:solidFill>
                            <a:schemeClr val="tx1"/>
                          </a:solidFill>
                          <a:effectLst/>
                          <a:latin typeface="Arial" pitchFamily="34" charset="0"/>
                        </a:rPr>
                        <a:t>refers to variability in returns caused by unique factors relating to that firm or industry like management failure, labor strikes, and shortage of raw material. There are two source of </a:t>
                      </a:r>
                      <a:r>
                        <a:rPr kumimoji="0" lang="en-US" sz="2800" b="1" i="0" u="none" strike="noStrike" cap="none" normalizeH="0" baseline="0" dirty="0" smtClean="0">
                          <a:ln>
                            <a:noFill/>
                          </a:ln>
                          <a:solidFill>
                            <a:srgbClr val="C00000"/>
                          </a:solidFill>
                          <a:effectLst/>
                          <a:latin typeface="Arial" pitchFamily="34" charset="0"/>
                        </a:rPr>
                        <a:t>unsystematic or unique risk –business risk and financial risk.</a:t>
                      </a:r>
                    </a:p>
                  </a:txBody>
                  <a:tcPr marT="45716" marB="45716" horzOverflow="overflow">
                    <a:lnL cap="flat">
                      <a:noFill/>
                    </a:lnL>
                    <a:lnR cap="flat">
                      <a:noFill/>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r>
            </a:tbl>
          </a:graphicData>
        </a:graphic>
      </p:graphicFrame>
      <p:sp>
        <p:nvSpPr>
          <p:cNvPr id="6" name="Rectangle 2"/>
          <p:cNvSpPr>
            <a:spLocks noGrp="1" noChangeArrowheads="1"/>
          </p:cNvSpPr>
          <p:nvPr>
            <p:ph type="title"/>
          </p:nvPr>
        </p:nvSpPr>
        <p:spPr>
          <a:xfrm>
            <a:off x="0" y="0"/>
            <a:ext cx="9144000" cy="685800"/>
          </a:xfrm>
          <a:solidFill>
            <a:srgbClr val="008000"/>
          </a:solidFill>
        </p:spPr>
        <p:txBody>
          <a:bodyPr>
            <a:normAutofit/>
          </a:bodyPr>
          <a:lstStyle/>
          <a:p>
            <a:pPr>
              <a:defRPr/>
            </a:pPr>
            <a:r>
              <a:rPr lang="en-GB" sz="3600" b="1" dirty="0" smtClean="0">
                <a:solidFill>
                  <a:schemeClr val="bg1"/>
                </a:solidFill>
                <a:latin typeface="+mn-lt"/>
              </a:rPr>
              <a:t>3. A). Types of Risk(cont’)</a:t>
            </a:r>
            <a:endParaRPr lang="en-US" sz="3600" b="1" dirty="0" smtClean="0">
              <a:solidFill>
                <a:schemeClr val="bg1"/>
              </a:solidFill>
              <a:latin typeface="+mn-lt"/>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blank">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CC PPT Standard">
      <a:majorFont>
        <a:latin typeface="Lucida Sans Unicode"/>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blank</Template>
  <TotalTime>507</TotalTime>
  <Words>2647</Words>
  <Application>Microsoft Office PowerPoint</Application>
  <PresentationFormat>On-screen Show (4:3)</PresentationFormat>
  <Paragraphs>442</Paragraphs>
  <Slides>35</Slides>
  <Notes>2</Notes>
  <HiddenSlides>0</HiddenSlides>
  <MMClips>0</MMClips>
  <ScaleCrop>false</ScaleCrop>
  <HeadingPairs>
    <vt:vector size="4" baseType="variant">
      <vt:variant>
        <vt:lpstr>Theme</vt:lpstr>
      </vt:variant>
      <vt:variant>
        <vt:i4>1</vt:i4>
      </vt:variant>
      <vt:variant>
        <vt:lpstr>Slide Titles</vt:lpstr>
      </vt:variant>
      <vt:variant>
        <vt:i4>35</vt:i4>
      </vt:variant>
    </vt:vector>
  </HeadingPairs>
  <TitlesOfParts>
    <vt:vector size="36" baseType="lpstr">
      <vt:lpstr>blank</vt:lpstr>
      <vt:lpstr>Financial Risk Management and Analysis</vt:lpstr>
      <vt:lpstr>Contents</vt:lpstr>
      <vt:lpstr>1. Overview Risks</vt:lpstr>
      <vt:lpstr>1. a). Definition of Risk</vt:lpstr>
      <vt:lpstr>Slide 5</vt:lpstr>
      <vt:lpstr>2. Risk and Uncertainty (cont’) </vt:lpstr>
      <vt:lpstr>3. Nature of Risk</vt:lpstr>
      <vt:lpstr>3. A). Types of Risk</vt:lpstr>
      <vt:lpstr>3. A). Types of Risk(cont’)</vt:lpstr>
      <vt:lpstr>3. B). Unsystematic Risk </vt:lpstr>
      <vt:lpstr>3. B). Unsystematic Risk (cont’) </vt:lpstr>
      <vt:lpstr>3. C). Types of Uncertainty</vt:lpstr>
      <vt:lpstr>4. Who does risk management? </vt:lpstr>
      <vt:lpstr>5. How does is Benefits?</vt:lpstr>
      <vt:lpstr>6. How does we manage the financial risk?</vt:lpstr>
      <vt:lpstr>7. The risk management process</vt:lpstr>
      <vt:lpstr>7.a).The risk management process</vt:lpstr>
      <vt:lpstr>Step 1: Identify Risks</vt:lpstr>
      <vt:lpstr>Step 2: Analysis risk </vt:lpstr>
      <vt:lpstr>Step 2: Analysis risk (Cont’)</vt:lpstr>
      <vt:lpstr>Step 2: Analysis Risk (Cont’)</vt:lpstr>
      <vt:lpstr>Step 3: Evaluate Risk</vt:lpstr>
      <vt:lpstr>Step 3: Evaluate Risk (Cont’) </vt:lpstr>
      <vt:lpstr>Step 4: Treat the Risks</vt:lpstr>
      <vt:lpstr>Step 5: Monitor and Review Risk</vt:lpstr>
      <vt:lpstr> 8. Strategic Financial management </vt:lpstr>
      <vt:lpstr>8.a).Strategic Financial Decisions</vt:lpstr>
      <vt:lpstr>8.b).Strategic Financial Planning</vt:lpstr>
      <vt:lpstr>8.b). Strategic Financial Planning (cont’)</vt:lpstr>
      <vt:lpstr>8.b).Strategic Financial Planning (cont’) </vt:lpstr>
      <vt:lpstr>8.c).Components of Financial Strategy</vt:lpstr>
      <vt:lpstr>8.c). Components of Financial Strategy (cont’)</vt:lpstr>
      <vt:lpstr>9. How can Measurement of Risk?</vt:lpstr>
      <vt:lpstr>9. How can Measurement of Risk? Cont’</vt:lpstr>
      <vt:lpstr>Thank you for attention</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Financial Risk Management &amp; Analysis</dc:title>
  <dc:creator>kmara</dc:creator>
  <cp:lastModifiedBy>kmara</cp:lastModifiedBy>
  <cp:revision>61</cp:revision>
  <dcterms:created xsi:type="dcterms:W3CDTF">2017-08-04T02:59:04Z</dcterms:created>
  <dcterms:modified xsi:type="dcterms:W3CDTF">2017-08-16T02:30:24Z</dcterms:modified>
</cp:coreProperties>
</file>