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9" r:id="rId1"/>
    <p:sldMasterId id="2147483686" r:id="rId2"/>
    <p:sldMasterId id="2147483692" r:id="rId3"/>
  </p:sldMasterIdLst>
  <p:notesMasterIdLst>
    <p:notesMasterId r:id="rId50"/>
  </p:notesMasterIdLst>
  <p:handoutMasterIdLst>
    <p:handoutMasterId r:id="rId51"/>
  </p:handoutMasterIdLst>
  <p:sldIdLst>
    <p:sldId id="356" r:id="rId4"/>
    <p:sldId id="393" r:id="rId5"/>
    <p:sldId id="422" r:id="rId6"/>
    <p:sldId id="444" r:id="rId7"/>
    <p:sldId id="423" r:id="rId8"/>
    <p:sldId id="424" r:id="rId9"/>
    <p:sldId id="425" r:id="rId10"/>
    <p:sldId id="426" r:id="rId11"/>
    <p:sldId id="445" r:id="rId12"/>
    <p:sldId id="448" r:id="rId13"/>
    <p:sldId id="449" r:id="rId14"/>
    <p:sldId id="363" r:id="rId15"/>
    <p:sldId id="395" r:id="rId16"/>
    <p:sldId id="407" r:id="rId17"/>
    <p:sldId id="437" r:id="rId18"/>
    <p:sldId id="411" r:id="rId19"/>
    <p:sldId id="433" r:id="rId20"/>
    <p:sldId id="450" r:id="rId21"/>
    <p:sldId id="434" r:id="rId22"/>
    <p:sldId id="441" r:id="rId23"/>
    <p:sldId id="442" r:id="rId24"/>
    <p:sldId id="447" r:id="rId25"/>
    <p:sldId id="453" r:id="rId26"/>
    <p:sldId id="454" r:id="rId27"/>
    <p:sldId id="451" r:id="rId28"/>
    <p:sldId id="452" r:id="rId29"/>
    <p:sldId id="402" r:id="rId30"/>
    <p:sldId id="418" r:id="rId31"/>
    <p:sldId id="408" r:id="rId32"/>
    <p:sldId id="467" r:id="rId33"/>
    <p:sldId id="419" r:id="rId34"/>
    <p:sldId id="413" r:id="rId35"/>
    <p:sldId id="414" r:id="rId36"/>
    <p:sldId id="457" r:id="rId37"/>
    <p:sldId id="456" r:id="rId38"/>
    <p:sldId id="458" r:id="rId39"/>
    <p:sldId id="438" r:id="rId40"/>
    <p:sldId id="440" r:id="rId41"/>
    <p:sldId id="463" r:id="rId42"/>
    <p:sldId id="416" r:id="rId43"/>
    <p:sldId id="462" r:id="rId44"/>
    <p:sldId id="464" r:id="rId45"/>
    <p:sldId id="465" r:id="rId46"/>
    <p:sldId id="460" r:id="rId47"/>
    <p:sldId id="461" r:id="rId48"/>
    <p:sldId id="436" r:id="rId49"/>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FDL" initials="DFDL" lastIdx="3" clrIdx="0"/>
  <p:cmAuthor id="1" name="Irene Madigan" initials="IM" lastIdx="5" clrIdx="1"/>
  <p:cmAuthor id="2" name="Adam Glen" initials="AG" lastIdx="40" clrIdx="2">
    <p:extLst>
      <p:ext uri="{19B8F6BF-5375-455C-9EA6-DF929625EA0E}">
        <p15:presenceInfo xmlns:p15="http://schemas.microsoft.com/office/powerpoint/2012/main" xmlns="" userId="Adam Gle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D3F"/>
    <a:srgbClr val="EBE728"/>
    <a:srgbClr val="A9A7AC"/>
    <a:srgbClr val="E8E800"/>
    <a:srgbClr val="262626"/>
    <a:srgbClr val="D5D5D5"/>
    <a:srgbClr val="004E3F"/>
    <a:srgbClr val="A7A9AC"/>
    <a:srgbClr val="FF4F4F"/>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16" autoAdjust="0"/>
    <p:restoredTop sz="90191" autoAdjust="0"/>
  </p:normalViewPr>
  <p:slideViewPr>
    <p:cSldViewPr>
      <p:cViewPr>
        <p:scale>
          <a:sx n="73" d="100"/>
          <a:sy n="73" d="100"/>
        </p:scale>
        <p:origin x="-1488" y="-60"/>
      </p:cViewPr>
      <p:guideLst>
        <p:guide orient="horz" pos="2160"/>
        <p:guide pos="2880"/>
      </p:guideLst>
    </p:cSldViewPr>
  </p:slideViewPr>
  <p:notesTextViewPr>
    <p:cViewPr>
      <p:scale>
        <a:sx n="125" d="100"/>
        <a:sy n="125" d="100"/>
      </p:scale>
      <p:origin x="0" y="0"/>
    </p:cViewPr>
  </p:notesTextViewPr>
  <p:sorterViewPr>
    <p:cViewPr>
      <p:scale>
        <a:sx n="100" d="100"/>
        <a:sy n="100" d="100"/>
      </p:scale>
      <p:origin x="0" y="4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55"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handoutMaster" Target="handoutMasters/handoutMaster1.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FEA7DF-A3CA-4D0F-B1C2-0B0E611D5E0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E996E3EF-5656-4BBB-A2FD-6C836E153E96}">
      <dgm:prSet custT="1"/>
      <dgm:spPr>
        <a:solidFill>
          <a:srgbClr val="EBE728"/>
        </a:solidFill>
        <a:ln>
          <a:noFill/>
        </a:ln>
      </dgm:spPr>
      <dgm:t>
        <a:bodyPr/>
        <a:lstStyle/>
        <a:p>
          <a:r>
            <a:rPr lang="en-US" sz="2400" dirty="0">
              <a:solidFill>
                <a:srgbClr val="262626"/>
              </a:solidFill>
            </a:rPr>
            <a:t>Special Tax Rules for </a:t>
          </a:r>
          <a:r>
            <a:rPr lang="en-US" sz="2400" dirty="0" smtClean="0">
              <a:solidFill>
                <a:srgbClr val="262626"/>
              </a:solidFill>
            </a:rPr>
            <a:t>CSOs</a:t>
          </a:r>
          <a:endParaRPr lang="en-US" sz="2400" dirty="0">
            <a:solidFill>
              <a:srgbClr val="262626"/>
            </a:solidFill>
          </a:endParaRPr>
        </a:p>
      </dgm:t>
    </dgm:pt>
    <dgm:pt modelId="{3166CA86-3707-427F-B6F5-5C91040184B0}" type="parTrans" cxnId="{C1A537C0-30BC-4236-931B-B8F13BD15DA4}">
      <dgm:prSet/>
      <dgm:spPr/>
      <dgm:t>
        <a:bodyPr/>
        <a:lstStyle/>
        <a:p>
          <a:endParaRPr lang="en-US"/>
        </a:p>
      </dgm:t>
    </dgm:pt>
    <dgm:pt modelId="{115171A8-1EE1-4855-A28A-94B72D7F31A8}" type="sibTrans" cxnId="{C1A537C0-30BC-4236-931B-B8F13BD15DA4}">
      <dgm:prSet/>
      <dgm:spPr/>
      <dgm:t>
        <a:bodyPr/>
        <a:lstStyle/>
        <a:p>
          <a:endParaRPr lang="en-US"/>
        </a:p>
      </dgm:t>
    </dgm:pt>
    <dgm:pt modelId="{6CEE82FD-AD79-41F8-879D-556316AC87EB}">
      <dgm:prSet custT="1"/>
      <dgm:spPr>
        <a:solidFill>
          <a:srgbClr val="EBE728"/>
        </a:solidFill>
        <a:ln>
          <a:noFill/>
        </a:ln>
      </dgm:spPr>
      <dgm:t>
        <a:bodyPr anchor="ctr"/>
        <a:lstStyle/>
        <a:p>
          <a:r>
            <a:rPr lang="en-US" sz="2400" dirty="0">
              <a:solidFill>
                <a:srgbClr val="262626"/>
              </a:solidFill>
            </a:rPr>
            <a:t>Going Forward – Next Steps for your </a:t>
          </a:r>
          <a:r>
            <a:rPr lang="en-US" sz="2400" dirty="0" smtClean="0">
              <a:solidFill>
                <a:srgbClr val="262626"/>
              </a:solidFill>
            </a:rPr>
            <a:t>CSO</a:t>
          </a:r>
          <a:endParaRPr lang="en-US" sz="2400" dirty="0">
            <a:solidFill>
              <a:srgbClr val="262626"/>
            </a:solidFill>
          </a:endParaRPr>
        </a:p>
      </dgm:t>
    </dgm:pt>
    <dgm:pt modelId="{2A8A0180-FFD9-445F-8BF4-3A5975A8A854}" type="parTrans" cxnId="{A0533C3F-50C8-4773-9D93-36FFE4CF12D9}">
      <dgm:prSet/>
      <dgm:spPr/>
      <dgm:t>
        <a:bodyPr/>
        <a:lstStyle/>
        <a:p>
          <a:endParaRPr lang="en-US"/>
        </a:p>
      </dgm:t>
    </dgm:pt>
    <dgm:pt modelId="{C355CCB4-EFA0-4534-81F1-8A3A44A9E402}" type="sibTrans" cxnId="{A0533C3F-50C8-4773-9D93-36FFE4CF12D9}">
      <dgm:prSet/>
      <dgm:spPr/>
      <dgm:t>
        <a:bodyPr/>
        <a:lstStyle/>
        <a:p>
          <a:endParaRPr lang="en-US"/>
        </a:p>
      </dgm:t>
    </dgm:pt>
    <dgm:pt modelId="{4FBBB7BE-B6BC-4632-BEC9-7507574E0C86}">
      <dgm:prSet custT="1"/>
      <dgm:spPr>
        <a:solidFill>
          <a:srgbClr val="EBE728"/>
        </a:solidFill>
        <a:ln>
          <a:noFill/>
        </a:ln>
      </dgm:spPr>
      <dgm:t>
        <a:bodyPr/>
        <a:lstStyle/>
        <a:p>
          <a:r>
            <a:rPr lang="en-US" sz="2400" dirty="0">
              <a:solidFill>
                <a:srgbClr val="262626"/>
              </a:solidFill>
            </a:rPr>
            <a:t>Then and Now</a:t>
          </a:r>
        </a:p>
      </dgm:t>
    </dgm:pt>
    <dgm:pt modelId="{7A562CDD-AEF5-4BE5-BE66-5343DE559E30}" type="parTrans" cxnId="{640ABAC2-62A4-40A9-9EB0-E06142D6A738}">
      <dgm:prSet/>
      <dgm:spPr/>
      <dgm:t>
        <a:bodyPr/>
        <a:lstStyle/>
        <a:p>
          <a:endParaRPr lang="en-US"/>
        </a:p>
      </dgm:t>
    </dgm:pt>
    <dgm:pt modelId="{1F4AD209-57C9-48F6-9C20-13A8D8E88F98}" type="sibTrans" cxnId="{640ABAC2-62A4-40A9-9EB0-E06142D6A738}">
      <dgm:prSet/>
      <dgm:spPr/>
      <dgm:t>
        <a:bodyPr/>
        <a:lstStyle/>
        <a:p>
          <a:endParaRPr lang="en-US"/>
        </a:p>
      </dgm:t>
    </dgm:pt>
    <dgm:pt modelId="{CA468EA6-B42B-4E1E-B1BD-71DFA0BD83B4}">
      <dgm:prSet custT="1"/>
      <dgm:spPr>
        <a:solidFill>
          <a:srgbClr val="004D3F"/>
        </a:solidFill>
        <a:ln>
          <a:noFill/>
        </a:ln>
      </dgm:spPr>
      <dgm:t>
        <a:bodyPr/>
        <a:lstStyle/>
        <a:p>
          <a:r>
            <a:rPr lang="en-US" sz="2400" b="0" dirty="0">
              <a:solidFill>
                <a:schemeClr val="bg1"/>
              </a:solidFill>
            </a:rPr>
            <a:t>Cambodian Taxation of Legal Entities</a:t>
          </a:r>
        </a:p>
      </dgm:t>
    </dgm:pt>
    <dgm:pt modelId="{5F0A5651-10AA-4131-B308-4AD9EE548262}" type="parTrans" cxnId="{B02882EE-A5FF-4BDC-A1BC-C514F0A5A813}">
      <dgm:prSet/>
      <dgm:spPr/>
      <dgm:t>
        <a:bodyPr/>
        <a:lstStyle/>
        <a:p>
          <a:endParaRPr lang="en-US"/>
        </a:p>
      </dgm:t>
    </dgm:pt>
    <dgm:pt modelId="{850C2CE5-B046-48BF-BC54-AF6B61E31B48}" type="sibTrans" cxnId="{B02882EE-A5FF-4BDC-A1BC-C514F0A5A813}">
      <dgm:prSet/>
      <dgm:spPr>
        <a:ln>
          <a:solidFill>
            <a:srgbClr val="004D3F"/>
          </a:solidFill>
        </a:ln>
      </dgm:spPr>
      <dgm:t>
        <a:bodyPr/>
        <a:lstStyle/>
        <a:p>
          <a:endParaRPr lang="en-US"/>
        </a:p>
      </dgm:t>
    </dgm:pt>
    <dgm:pt modelId="{0FA92AE4-DD12-49BE-8F5C-5B9D9B174470}">
      <dgm:prSet custT="1"/>
      <dgm:spPr>
        <a:solidFill>
          <a:srgbClr val="EBE728"/>
        </a:solidFill>
      </dgm:spPr>
      <dgm:t>
        <a:bodyPr/>
        <a:lstStyle/>
        <a:p>
          <a:r>
            <a:rPr lang="en-US" sz="2400" dirty="0" smtClean="0">
              <a:solidFill>
                <a:srgbClr val="262626"/>
              </a:solidFill>
            </a:rPr>
            <a:t>Required Documents for Tax Registration and Exemption</a:t>
          </a:r>
          <a:endParaRPr lang="en-US" sz="2400" dirty="0"/>
        </a:p>
      </dgm:t>
    </dgm:pt>
    <dgm:pt modelId="{096BB939-52CB-4F4D-90CB-91ECA7C7C2C7}" type="parTrans" cxnId="{3C337560-4481-4A01-B0B9-0416D94288CA}">
      <dgm:prSet/>
      <dgm:spPr/>
      <dgm:t>
        <a:bodyPr/>
        <a:lstStyle/>
        <a:p>
          <a:endParaRPr lang="en-US"/>
        </a:p>
      </dgm:t>
    </dgm:pt>
    <dgm:pt modelId="{E6536332-5502-491C-8AB4-3C7D5A11132E}" type="sibTrans" cxnId="{3C337560-4481-4A01-B0B9-0416D94288CA}">
      <dgm:prSet/>
      <dgm:spPr/>
      <dgm:t>
        <a:bodyPr/>
        <a:lstStyle/>
        <a:p>
          <a:endParaRPr lang="en-US"/>
        </a:p>
      </dgm:t>
    </dgm:pt>
    <dgm:pt modelId="{D8BD6662-12BA-4370-B356-61889ED07F9D}" type="pres">
      <dgm:prSet presAssocID="{D7FEA7DF-A3CA-4D0F-B1C2-0B0E611D5E07}" presName="Name0" presStyleCnt="0">
        <dgm:presLayoutVars>
          <dgm:chMax val="7"/>
          <dgm:chPref val="7"/>
          <dgm:dir/>
        </dgm:presLayoutVars>
      </dgm:prSet>
      <dgm:spPr/>
      <dgm:t>
        <a:bodyPr/>
        <a:lstStyle/>
        <a:p>
          <a:endParaRPr lang="en-US"/>
        </a:p>
      </dgm:t>
    </dgm:pt>
    <dgm:pt modelId="{DE6B0B5C-98AE-49C5-85AF-68DAE7BFA6BB}" type="pres">
      <dgm:prSet presAssocID="{D7FEA7DF-A3CA-4D0F-B1C2-0B0E611D5E07}" presName="Name1" presStyleCnt="0"/>
      <dgm:spPr/>
    </dgm:pt>
    <dgm:pt modelId="{498EC5D1-3FEC-404F-B39F-C373C3477C87}" type="pres">
      <dgm:prSet presAssocID="{D7FEA7DF-A3CA-4D0F-B1C2-0B0E611D5E07}" presName="cycle" presStyleCnt="0"/>
      <dgm:spPr/>
    </dgm:pt>
    <dgm:pt modelId="{813A8DFA-B1B7-4293-9723-B5CA2ACE767A}" type="pres">
      <dgm:prSet presAssocID="{D7FEA7DF-A3CA-4D0F-B1C2-0B0E611D5E07}" presName="srcNode" presStyleLbl="node1" presStyleIdx="0" presStyleCnt="5"/>
      <dgm:spPr/>
    </dgm:pt>
    <dgm:pt modelId="{A253A597-C920-4997-A9A3-3F7073213D09}" type="pres">
      <dgm:prSet presAssocID="{D7FEA7DF-A3CA-4D0F-B1C2-0B0E611D5E07}" presName="conn" presStyleLbl="parChTrans1D2" presStyleIdx="0" presStyleCnt="1"/>
      <dgm:spPr/>
      <dgm:t>
        <a:bodyPr/>
        <a:lstStyle/>
        <a:p>
          <a:endParaRPr lang="en-US"/>
        </a:p>
      </dgm:t>
    </dgm:pt>
    <dgm:pt modelId="{CEC1D7CD-0603-4DBB-AA50-D875D2C97A62}" type="pres">
      <dgm:prSet presAssocID="{D7FEA7DF-A3CA-4D0F-B1C2-0B0E611D5E07}" presName="extraNode" presStyleLbl="node1" presStyleIdx="0" presStyleCnt="5"/>
      <dgm:spPr/>
    </dgm:pt>
    <dgm:pt modelId="{347A51D6-87C7-470E-A1D5-CC871389131E}" type="pres">
      <dgm:prSet presAssocID="{D7FEA7DF-A3CA-4D0F-B1C2-0B0E611D5E07}" presName="dstNode" presStyleLbl="node1" presStyleIdx="0" presStyleCnt="5"/>
      <dgm:spPr/>
    </dgm:pt>
    <dgm:pt modelId="{6AE5818E-C933-4943-A292-1179061B3300}" type="pres">
      <dgm:prSet presAssocID="{CA468EA6-B42B-4E1E-B1BD-71DFA0BD83B4}" presName="text_1" presStyleLbl="node1" presStyleIdx="0" presStyleCnt="5">
        <dgm:presLayoutVars>
          <dgm:bulletEnabled val="1"/>
        </dgm:presLayoutVars>
      </dgm:prSet>
      <dgm:spPr/>
      <dgm:t>
        <a:bodyPr/>
        <a:lstStyle/>
        <a:p>
          <a:endParaRPr lang="en-US"/>
        </a:p>
      </dgm:t>
    </dgm:pt>
    <dgm:pt modelId="{3CB4228F-9DCE-4AF9-A284-D341CDA701F4}" type="pres">
      <dgm:prSet presAssocID="{CA468EA6-B42B-4E1E-B1BD-71DFA0BD83B4}" presName="accent_1" presStyleCnt="0"/>
      <dgm:spPr/>
    </dgm:pt>
    <dgm:pt modelId="{8F1D30C1-36A2-45BA-BBD0-782E2301BD12}" type="pres">
      <dgm:prSet presAssocID="{CA468EA6-B42B-4E1E-B1BD-71DFA0BD83B4}" presName="accentRepeatNode" presStyleLbl="solidFgAcc1" presStyleIdx="0" presStyleCnt="5"/>
      <dgm:spPr>
        <a:solidFill>
          <a:schemeClr val="bg1"/>
        </a:solidFill>
        <a:ln w="38100">
          <a:solidFill>
            <a:schemeClr val="bg1">
              <a:lumMod val="85000"/>
            </a:schemeClr>
          </a:solidFill>
        </a:ln>
      </dgm:spPr>
      <dgm:t>
        <a:bodyPr/>
        <a:lstStyle/>
        <a:p>
          <a:endParaRPr lang="en-US"/>
        </a:p>
      </dgm:t>
    </dgm:pt>
    <dgm:pt modelId="{A0265A98-59C4-4AA4-AB6A-6DD1111871C0}" type="pres">
      <dgm:prSet presAssocID="{E996E3EF-5656-4BBB-A2FD-6C836E153E96}" presName="text_2" presStyleLbl="node1" presStyleIdx="1" presStyleCnt="5">
        <dgm:presLayoutVars>
          <dgm:bulletEnabled val="1"/>
        </dgm:presLayoutVars>
      </dgm:prSet>
      <dgm:spPr/>
      <dgm:t>
        <a:bodyPr/>
        <a:lstStyle/>
        <a:p>
          <a:endParaRPr lang="en-US"/>
        </a:p>
      </dgm:t>
    </dgm:pt>
    <dgm:pt modelId="{8E303342-8BDA-4123-A882-9B46F1013F7D}" type="pres">
      <dgm:prSet presAssocID="{E996E3EF-5656-4BBB-A2FD-6C836E153E96}" presName="accent_2" presStyleCnt="0"/>
      <dgm:spPr/>
    </dgm:pt>
    <dgm:pt modelId="{B5830290-2A27-4182-8A15-9EE00782F94D}" type="pres">
      <dgm:prSet presAssocID="{E996E3EF-5656-4BBB-A2FD-6C836E153E96}" presName="accentRepeatNode" presStyleLbl="solidFgAcc1" presStyleIdx="1" presStyleCnt="5"/>
      <dgm:spPr>
        <a:solidFill>
          <a:schemeClr val="bg1"/>
        </a:solidFill>
        <a:ln w="38100">
          <a:solidFill>
            <a:schemeClr val="bg1">
              <a:lumMod val="85000"/>
            </a:schemeClr>
          </a:solidFill>
        </a:ln>
      </dgm:spPr>
      <dgm:t>
        <a:bodyPr/>
        <a:lstStyle/>
        <a:p>
          <a:endParaRPr lang="en-US"/>
        </a:p>
      </dgm:t>
    </dgm:pt>
    <dgm:pt modelId="{FFB73801-79A5-48C4-90D0-C8EF678B0CE1}" type="pres">
      <dgm:prSet presAssocID="{4FBBB7BE-B6BC-4632-BEC9-7507574E0C86}" presName="text_3" presStyleLbl="node1" presStyleIdx="2" presStyleCnt="5">
        <dgm:presLayoutVars>
          <dgm:bulletEnabled val="1"/>
        </dgm:presLayoutVars>
      </dgm:prSet>
      <dgm:spPr/>
      <dgm:t>
        <a:bodyPr/>
        <a:lstStyle/>
        <a:p>
          <a:endParaRPr lang="en-US"/>
        </a:p>
      </dgm:t>
    </dgm:pt>
    <dgm:pt modelId="{31F383DA-866E-4D91-8EE3-BF36CD4164BE}" type="pres">
      <dgm:prSet presAssocID="{4FBBB7BE-B6BC-4632-BEC9-7507574E0C86}" presName="accent_3" presStyleCnt="0"/>
      <dgm:spPr/>
    </dgm:pt>
    <dgm:pt modelId="{2F0EF62F-3009-4911-A226-EF2CFF109311}" type="pres">
      <dgm:prSet presAssocID="{4FBBB7BE-B6BC-4632-BEC9-7507574E0C86}" presName="accentRepeatNode" presStyleLbl="solidFgAcc1" presStyleIdx="2" presStyleCnt="5"/>
      <dgm:spPr>
        <a:solidFill>
          <a:schemeClr val="bg1"/>
        </a:solidFill>
        <a:ln w="38100">
          <a:solidFill>
            <a:schemeClr val="bg1">
              <a:lumMod val="85000"/>
            </a:schemeClr>
          </a:solidFill>
        </a:ln>
      </dgm:spPr>
      <dgm:t>
        <a:bodyPr/>
        <a:lstStyle/>
        <a:p>
          <a:endParaRPr lang="en-US"/>
        </a:p>
      </dgm:t>
    </dgm:pt>
    <dgm:pt modelId="{2E9BCDA8-ED9C-4DA8-A923-FB680A6FA760}" type="pres">
      <dgm:prSet presAssocID="{6CEE82FD-AD79-41F8-879D-556316AC87EB}" presName="text_4" presStyleLbl="node1" presStyleIdx="3" presStyleCnt="5">
        <dgm:presLayoutVars>
          <dgm:bulletEnabled val="1"/>
        </dgm:presLayoutVars>
      </dgm:prSet>
      <dgm:spPr/>
      <dgm:t>
        <a:bodyPr/>
        <a:lstStyle/>
        <a:p>
          <a:endParaRPr lang="en-US"/>
        </a:p>
      </dgm:t>
    </dgm:pt>
    <dgm:pt modelId="{13868A0A-0956-4F6C-8E1C-C73FED8F0AFD}" type="pres">
      <dgm:prSet presAssocID="{6CEE82FD-AD79-41F8-879D-556316AC87EB}" presName="accent_4" presStyleCnt="0"/>
      <dgm:spPr/>
    </dgm:pt>
    <dgm:pt modelId="{39F6C236-0A1C-4C48-A1D7-32B9113CE19E}" type="pres">
      <dgm:prSet presAssocID="{6CEE82FD-AD79-41F8-879D-556316AC87EB}" presName="accentRepeatNode" presStyleLbl="solidFgAcc1" presStyleIdx="3" presStyleCnt="5"/>
      <dgm:spPr>
        <a:solidFill>
          <a:schemeClr val="bg1"/>
        </a:solidFill>
        <a:ln w="38100">
          <a:solidFill>
            <a:schemeClr val="bg1">
              <a:lumMod val="85000"/>
            </a:schemeClr>
          </a:solidFill>
        </a:ln>
      </dgm:spPr>
      <dgm:t>
        <a:bodyPr/>
        <a:lstStyle/>
        <a:p>
          <a:endParaRPr lang="en-US"/>
        </a:p>
      </dgm:t>
    </dgm:pt>
    <dgm:pt modelId="{554EDAF6-8881-4A69-8181-29B8F7224F84}" type="pres">
      <dgm:prSet presAssocID="{0FA92AE4-DD12-49BE-8F5C-5B9D9B174470}" presName="text_5" presStyleLbl="node1" presStyleIdx="4" presStyleCnt="5" custScaleX="100688">
        <dgm:presLayoutVars>
          <dgm:bulletEnabled val="1"/>
        </dgm:presLayoutVars>
      </dgm:prSet>
      <dgm:spPr/>
      <dgm:t>
        <a:bodyPr/>
        <a:lstStyle/>
        <a:p>
          <a:endParaRPr lang="en-US"/>
        </a:p>
      </dgm:t>
    </dgm:pt>
    <dgm:pt modelId="{3D9C5B48-3C3E-42BE-B481-B98D48773D5F}" type="pres">
      <dgm:prSet presAssocID="{0FA92AE4-DD12-49BE-8F5C-5B9D9B174470}" presName="accent_5" presStyleCnt="0"/>
      <dgm:spPr/>
    </dgm:pt>
    <dgm:pt modelId="{AD3BC708-5D04-472C-BB71-63D1E697AD29}" type="pres">
      <dgm:prSet presAssocID="{0FA92AE4-DD12-49BE-8F5C-5B9D9B174470}" presName="accentRepeatNode" presStyleLbl="solidFgAcc1" presStyleIdx="4" presStyleCnt="5"/>
      <dgm:spPr>
        <a:solidFill>
          <a:schemeClr val="bg1"/>
        </a:solidFill>
        <a:ln>
          <a:solidFill>
            <a:schemeClr val="bg1">
              <a:lumMod val="85000"/>
            </a:schemeClr>
          </a:solidFill>
        </a:ln>
      </dgm:spPr>
      <dgm:t>
        <a:bodyPr/>
        <a:lstStyle/>
        <a:p>
          <a:endParaRPr lang="en-US"/>
        </a:p>
      </dgm:t>
    </dgm:pt>
  </dgm:ptLst>
  <dgm:cxnLst>
    <dgm:cxn modelId="{6F95D6CE-2D02-40A2-A31B-627C5B02A17D}" type="presOf" srcId="{0FA92AE4-DD12-49BE-8F5C-5B9D9B174470}" destId="{554EDAF6-8881-4A69-8181-29B8F7224F84}" srcOrd="0" destOrd="0" presId="urn:microsoft.com/office/officeart/2008/layout/VerticalCurvedList"/>
    <dgm:cxn modelId="{C14512E7-5B4A-4088-B6AC-24A5255EC984}" type="presOf" srcId="{D7FEA7DF-A3CA-4D0F-B1C2-0B0E611D5E07}" destId="{D8BD6662-12BA-4370-B356-61889ED07F9D}" srcOrd="0" destOrd="0" presId="urn:microsoft.com/office/officeart/2008/layout/VerticalCurvedList"/>
    <dgm:cxn modelId="{640ABAC2-62A4-40A9-9EB0-E06142D6A738}" srcId="{D7FEA7DF-A3CA-4D0F-B1C2-0B0E611D5E07}" destId="{4FBBB7BE-B6BC-4632-BEC9-7507574E0C86}" srcOrd="2" destOrd="0" parTransId="{7A562CDD-AEF5-4BE5-BE66-5343DE559E30}" sibTransId="{1F4AD209-57C9-48F6-9C20-13A8D8E88F98}"/>
    <dgm:cxn modelId="{C1A537C0-30BC-4236-931B-B8F13BD15DA4}" srcId="{D7FEA7DF-A3CA-4D0F-B1C2-0B0E611D5E07}" destId="{E996E3EF-5656-4BBB-A2FD-6C836E153E96}" srcOrd="1" destOrd="0" parTransId="{3166CA86-3707-427F-B6F5-5C91040184B0}" sibTransId="{115171A8-1EE1-4855-A28A-94B72D7F31A8}"/>
    <dgm:cxn modelId="{3C337560-4481-4A01-B0B9-0416D94288CA}" srcId="{D7FEA7DF-A3CA-4D0F-B1C2-0B0E611D5E07}" destId="{0FA92AE4-DD12-49BE-8F5C-5B9D9B174470}" srcOrd="4" destOrd="0" parTransId="{096BB939-52CB-4F4D-90CB-91ECA7C7C2C7}" sibTransId="{E6536332-5502-491C-8AB4-3C7D5A11132E}"/>
    <dgm:cxn modelId="{A5D1C3F5-B400-4E24-9B0D-845E617AB06F}" type="presOf" srcId="{6CEE82FD-AD79-41F8-879D-556316AC87EB}" destId="{2E9BCDA8-ED9C-4DA8-A923-FB680A6FA760}" srcOrd="0" destOrd="0" presId="urn:microsoft.com/office/officeart/2008/layout/VerticalCurvedList"/>
    <dgm:cxn modelId="{9222F045-EC56-42FC-BDA1-10AC462C11DC}" type="presOf" srcId="{CA468EA6-B42B-4E1E-B1BD-71DFA0BD83B4}" destId="{6AE5818E-C933-4943-A292-1179061B3300}" srcOrd="0" destOrd="0" presId="urn:microsoft.com/office/officeart/2008/layout/VerticalCurvedList"/>
    <dgm:cxn modelId="{B02882EE-A5FF-4BDC-A1BC-C514F0A5A813}" srcId="{D7FEA7DF-A3CA-4D0F-B1C2-0B0E611D5E07}" destId="{CA468EA6-B42B-4E1E-B1BD-71DFA0BD83B4}" srcOrd="0" destOrd="0" parTransId="{5F0A5651-10AA-4131-B308-4AD9EE548262}" sibTransId="{850C2CE5-B046-48BF-BC54-AF6B61E31B48}"/>
    <dgm:cxn modelId="{EE6306D2-CAC4-4D3F-B848-FAC7E9FFC120}" type="presOf" srcId="{E996E3EF-5656-4BBB-A2FD-6C836E153E96}" destId="{A0265A98-59C4-4AA4-AB6A-6DD1111871C0}" srcOrd="0" destOrd="0" presId="urn:microsoft.com/office/officeart/2008/layout/VerticalCurvedList"/>
    <dgm:cxn modelId="{A0533C3F-50C8-4773-9D93-36FFE4CF12D9}" srcId="{D7FEA7DF-A3CA-4D0F-B1C2-0B0E611D5E07}" destId="{6CEE82FD-AD79-41F8-879D-556316AC87EB}" srcOrd="3" destOrd="0" parTransId="{2A8A0180-FFD9-445F-8BF4-3A5975A8A854}" sibTransId="{C355CCB4-EFA0-4534-81F1-8A3A44A9E402}"/>
    <dgm:cxn modelId="{8C1A92E3-9753-4DF7-8F1A-86B83778F877}" type="presOf" srcId="{850C2CE5-B046-48BF-BC54-AF6B61E31B48}" destId="{A253A597-C920-4997-A9A3-3F7073213D09}" srcOrd="0" destOrd="0" presId="urn:microsoft.com/office/officeart/2008/layout/VerticalCurvedList"/>
    <dgm:cxn modelId="{53722265-431E-4D6F-936C-0EBB04FC84DD}" type="presOf" srcId="{4FBBB7BE-B6BC-4632-BEC9-7507574E0C86}" destId="{FFB73801-79A5-48C4-90D0-C8EF678B0CE1}" srcOrd="0" destOrd="0" presId="urn:microsoft.com/office/officeart/2008/layout/VerticalCurvedList"/>
    <dgm:cxn modelId="{44F39512-4288-4A7B-BCF7-33798C1B0CEF}" type="presParOf" srcId="{D8BD6662-12BA-4370-B356-61889ED07F9D}" destId="{DE6B0B5C-98AE-49C5-85AF-68DAE7BFA6BB}" srcOrd="0" destOrd="0" presId="urn:microsoft.com/office/officeart/2008/layout/VerticalCurvedList"/>
    <dgm:cxn modelId="{D559A0BE-E5F6-497B-A490-2F24EE7759BD}" type="presParOf" srcId="{DE6B0B5C-98AE-49C5-85AF-68DAE7BFA6BB}" destId="{498EC5D1-3FEC-404F-B39F-C373C3477C87}" srcOrd="0" destOrd="0" presId="urn:microsoft.com/office/officeart/2008/layout/VerticalCurvedList"/>
    <dgm:cxn modelId="{687DDFBE-EF35-4405-9774-412D6DD5546E}" type="presParOf" srcId="{498EC5D1-3FEC-404F-B39F-C373C3477C87}" destId="{813A8DFA-B1B7-4293-9723-B5CA2ACE767A}" srcOrd="0" destOrd="0" presId="urn:microsoft.com/office/officeart/2008/layout/VerticalCurvedList"/>
    <dgm:cxn modelId="{295BECE5-4384-4DB6-9B21-B3BE75454CC9}" type="presParOf" srcId="{498EC5D1-3FEC-404F-B39F-C373C3477C87}" destId="{A253A597-C920-4997-A9A3-3F7073213D09}" srcOrd="1" destOrd="0" presId="urn:microsoft.com/office/officeart/2008/layout/VerticalCurvedList"/>
    <dgm:cxn modelId="{9550AEE8-C6E5-4439-914F-2AC5D8936B07}" type="presParOf" srcId="{498EC5D1-3FEC-404F-B39F-C373C3477C87}" destId="{CEC1D7CD-0603-4DBB-AA50-D875D2C97A62}" srcOrd="2" destOrd="0" presId="urn:microsoft.com/office/officeart/2008/layout/VerticalCurvedList"/>
    <dgm:cxn modelId="{A944A4CD-5947-4F7B-BD2D-F458BE030270}" type="presParOf" srcId="{498EC5D1-3FEC-404F-B39F-C373C3477C87}" destId="{347A51D6-87C7-470E-A1D5-CC871389131E}" srcOrd="3" destOrd="0" presId="urn:microsoft.com/office/officeart/2008/layout/VerticalCurvedList"/>
    <dgm:cxn modelId="{15DFA973-E67A-44EB-8280-ECE14F24A5B7}" type="presParOf" srcId="{DE6B0B5C-98AE-49C5-85AF-68DAE7BFA6BB}" destId="{6AE5818E-C933-4943-A292-1179061B3300}" srcOrd="1" destOrd="0" presId="urn:microsoft.com/office/officeart/2008/layout/VerticalCurvedList"/>
    <dgm:cxn modelId="{B8C6F0EE-3427-4474-B3C8-79E2E91D9760}" type="presParOf" srcId="{DE6B0B5C-98AE-49C5-85AF-68DAE7BFA6BB}" destId="{3CB4228F-9DCE-4AF9-A284-D341CDA701F4}" srcOrd="2" destOrd="0" presId="urn:microsoft.com/office/officeart/2008/layout/VerticalCurvedList"/>
    <dgm:cxn modelId="{C0AD20FA-5C49-4786-BBF1-7F89CF8DF309}" type="presParOf" srcId="{3CB4228F-9DCE-4AF9-A284-D341CDA701F4}" destId="{8F1D30C1-36A2-45BA-BBD0-782E2301BD12}" srcOrd="0" destOrd="0" presId="urn:microsoft.com/office/officeart/2008/layout/VerticalCurvedList"/>
    <dgm:cxn modelId="{1ED6FE7F-90D4-4487-9755-4543F7E9B40C}" type="presParOf" srcId="{DE6B0B5C-98AE-49C5-85AF-68DAE7BFA6BB}" destId="{A0265A98-59C4-4AA4-AB6A-6DD1111871C0}" srcOrd="3" destOrd="0" presId="urn:microsoft.com/office/officeart/2008/layout/VerticalCurvedList"/>
    <dgm:cxn modelId="{2F168056-5AD3-4397-B789-6B2CBE29E888}" type="presParOf" srcId="{DE6B0B5C-98AE-49C5-85AF-68DAE7BFA6BB}" destId="{8E303342-8BDA-4123-A882-9B46F1013F7D}" srcOrd="4" destOrd="0" presId="urn:microsoft.com/office/officeart/2008/layout/VerticalCurvedList"/>
    <dgm:cxn modelId="{48A7D1E3-1DB2-4698-A40E-814EE3FC770F}" type="presParOf" srcId="{8E303342-8BDA-4123-A882-9B46F1013F7D}" destId="{B5830290-2A27-4182-8A15-9EE00782F94D}" srcOrd="0" destOrd="0" presId="urn:microsoft.com/office/officeart/2008/layout/VerticalCurvedList"/>
    <dgm:cxn modelId="{C556684D-95EF-46A7-927E-353B1B47FC5E}" type="presParOf" srcId="{DE6B0B5C-98AE-49C5-85AF-68DAE7BFA6BB}" destId="{FFB73801-79A5-48C4-90D0-C8EF678B0CE1}" srcOrd="5" destOrd="0" presId="urn:microsoft.com/office/officeart/2008/layout/VerticalCurvedList"/>
    <dgm:cxn modelId="{1293CC61-5598-4D54-8E8F-A9A5F6832BEC}" type="presParOf" srcId="{DE6B0B5C-98AE-49C5-85AF-68DAE7BFA6BB}" destId="{31F383DA-866E-4D91-8EE3-BF36CD4164BE}" srcOrd="6" destOrd="0" presId="urn:microsoft.com/office/officeart/2008/layout/VerticalCurvedList"/>
    <dgm:cxn modelId="{DE6E8532-FEE6-4666-8E57-0D399A27ED73}" type="presParOf" srcId="{31F383DA-866E-4D91-8EE3-BF36CD4164BE}" destId="{2F0EF62F-3009-4911-A226-EF2CFF109311}" srcOrd="0" destOrd="0" presId="urn:microsoft.com/office/officeart/2008/layout/VerticalCurvedList"/>
    <dgm:cxn modelId="{BFF55F76-B6B5-4204-9160-953D10956631}" type="presParOf" srcId="{DE6B0B5C-98AE-49C5-85AF-68DAE7BFA6BB}" destId="{2E9BCDA8-ED9C-4DA8-A923-FB680A6FA760}" srcOrd="7" destOrd="0" presId="urn:microsoft.com/office/officeart/2008/layout/VerticalCurvedList"/>
    <dgm:cxn modelId="{FB9A61FD-0A4D-4046-BA67-4FCA57F9BFB5}" type="presParOf" srcId="{DE6B0B5C-98AE-49C5-85AF-68DAE7BFA6BB}" destId="{13868A0A-0956-4F6C-8E1C-C73FED8F0AFD}" srcOrd="8" destOrd="0" presId="urn:microsoft.com/office/officeart/2008/layout/VerticalCurvedList"/>
    <dgm:cxn modelId="{0FD8AA36-B970-4851-8411-8629074F6C81}" type="presParOf" srcId="{13868A0A-0956-4F6C-8E1C-C73FED8F0AFD}" destId="{39F6C236-0A1C-4C48-A1D7-32B9113CE19E}" srcOrd="0" destOrd="0" presId="urn:microsoft.com/office/officeart/2008/layout/VerticalCurvedList"/>
    <dgm:cxn modelId="{B89BD6B9-3476-4EF8-9687-986BC67B9CCB}" type="presParOf" srcId="{DE6B0B5C-98AE-49C5-85AF-68DAE7BFA6BB}" destId="{554EDAF6-8881-4A69-8181-29B8F7224F84}" srcOrd="9" destOrd="0" presId="urn:microsoft.com/office/officeart/2008/layout/VerticalCurvedList"/>
    <dgm:cxn modelId="{6A0F6217-0DD8-4A98-9724-918EAA65CBF1}" type="presParOf" srcId="{DE6B0B5C-98AE-49C5-85AF-68DAE7BFA6BB}" destId="{3D9C5B48-3C3E-42BE-B481-B98D48773D5F}" srcOrd="10" destOrd="0" presId="urn:microsoft.com/office/officeart/2008/layout/VerticalCurvedList"/>
    <dgm:cxn modelId="{CDB3A385-0781-457B-A1CF-C6D0150BE369}" type="presParOf" srcId="{3D9C5B48-3C3E-42BE-B481-B98D48773D5F}" destId="{AD3BC708-5D04-472C-BB71-63D1E697AD2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FEA7DF-A3CA-4D0F-B1C2-0B0E611D5E0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E996E3EF-5656-4BBB-A2FD-6C836E153E96}">
      <dgm:prSet custT="1"/>
      <dgm:spPr>
        <a:solidFill>
          <a:srgbClr val="004D3F"/>
        </a:solidFill>
        <a:ln>
          <a:noFill/>
        </a:ln>
      </dgm:spPr>
      <dgm:t>
        <a:bodyPr/>
        <a:lstStyle/>
        <a:p>
          <a:r>
            <a:rPr lang="en-US" sz="2400" dirty="0">
              <a:solidFill>
                <a:schemeClr val="bg1"/>
              </a:solidFill>
            </a:rPr>
            <a:t>Special Tax Rules for </a:t>
          </a:r>
          <a:r>
            <a:rPr lang="en-US" sz="2400" dirty="0" smtClean="0">
              <a:solidFill>
                <a:schemeClr val="bg1"/>
              </a:solidFill>
            </a:rPr>
            <a:t>CSOs</a:t>
          </a:r>
          <a:endParaRPr lang="en-US" sz="2400" dirty="0">
            <a:solidFill>
              <a:schemeClr val="bg1"/>
            </a:solidFill>
          </a:endParaRPr>
        </a:p>
      </dgm:t>
    </dgm:pt>
    <dgm:pt modelId="{3166CA86-3707-427F-B6F5-5C91040184B0}" type="parTrans" cxnId="{C1A537C0-30BC-4236-931B-B8F13BD15DA4}">
      <dgm:prSet/>
      <dgm:spPr/>
      <dgm:t>
        <a:bodyPr/>
        <a:lstStyle/>
        <a:p>
          <a:endParaRPr lang="en-US"/>
        </a:p>
      </dgm:t>
    </dgm:pt>
    <dgm:pt modelId="{115171A8-1EE1-4855-A28A-94B72D7F31A8}" type="sibTrans" cxnId="{C1A537C0-30BC-4236-931B-B8F13BD15DA4}">
      <dgm:prSet/>
      <dgm:spPr/>
      <dgm:t>
        <a:bodyPr/>
        <a:lstStyle/>
        <a:p>
          <a:endParaRPr lang="en-US"/>
        </a:p>
      </dgm:t>
    </dgm:pt>
    <dgm:pt modelId="{6CEE82FD-AD79-41F8-879D-556316AC87EB}">
      <dgm:prSet custT="1"/>
      <dgm:spPr>
        <a:solidFill>
          <a:srgbClr val="EBE728"/>
        </a:solidFill>
        <a:ln>
          <a:noFill/>
        </a:ln>
      </dgm:spPr>
      <dgm:t>
        <a:bodyPr/>
        <a:lstStyle/>
        <a:p>
          <a:r>
            <a:rPr lang="en-US" sz="2400" dirty="0">
              <a:solidFill>
                <a:schemeClr val="tx1"/>
              </a:solidFill>
            </a:rPr>
            <a:t>Going Forward – Next Steps for your </a:t>
          </a:r>
          <a:r>
            <a:rPr lang="en-US" sz="2400" dirty="0" smtClean="0">
              <a:solidFill>
                <a:schemeClr val="tx1"/>
              </a:solidFill>
            </a:rPr>
            <a:t>CSO</a:t>
          </a:r>
          <a:endParaRPr lang="en-US" sz="2400" dirty="0">
            <a:solidFill>
              <a:schemeClr val="tx1"/>
            </a:solidFill>
          </a:endParaRPr>
        </a:p>
      </dgm:t>
    </dgm:pt>
    <dgm:pt modelId="{2A8A0180-FFD9-445F-8BF4-3A5975A8A854}" type="parTrans" cxnId="{A0533C3F-50C8-4773-9D93-36FFE4CF12D9}">
      <dgm:prSet/>
      <dgm:spPr/>
      <dgm:t>
        <a:bodyPr/>
        <a:lstStyle/>
        <a:p>
          <a:endParaRPr lang="en-US"/>
        </a:p>
      </dgm:t>
    </dgm:pt>
    <dgm:pt modelId="{C355CCB4-EFA0-4534-81F1-8A3A44A9E402}" type="sibTrans" cxnId="{A0533C3F-50C8-4773-9D93-36FFE4CF12D9}">
      <dgm:prSet/>
      <dgm:spPr/>
      <dgm:t>
        <a:bodyPr/>
        <a:lstStyle/>
        <a:p>
          <a:endParaRPr lang="en-US"/>
        </a:p>
      </dgm:t>
    </dgm:pt>
    <dgm:pt modelId="{4FBBB7BE-B6BC-4632-BEC9-7507574E0C86}">
      <dgm:prSet custT="1"/>
      <dgm:spPr>
        <a:solidFill>
          <a:srgbClr val="EBE728"/>
        </a:solidFill>
        <a:ln>
          <a:noFill/>
        </a:ln>
      </dgm:spPr>
      <dgm:t>
        <a:bodyPr/>
        <a:lstStyle/>
        <a:p>
          <a:r>
            <a:rPr lang="en-US" sz="2400" dirty="0">
              <a:solidFill>
                <a:schemeClr val="tx1"/>
              </a:solidFill>
            </a:rPr>
            <a:t>Then and Now</a:t>
          </a:r>
        </a:p>
      </dgm:t>
    </dgm:pt>
    <dgm:pt modelId="{7A562CDD-AEF5-4BE5-BE66-5343DE559E30}" type="parTrans" cxnId="{640ABAC2-62A4-40A9-9EB0-E06142D6A738}">
      <dgm:prSet/>
      <dgm:spPr/>
      <dgm:t>
        <a:bodyPr/>
        <a:lstStyle/>
        <a:p>
          <a:endParaRPr lang="en-US"/>
        </a:p>
      </dgm:t>
    </dgm:pt>
    <dgm:pt modelId="{1F4AD209-57C9-48F6-9C20-13A8D8E88F98}" type="sibTrans" cxnId="{640ABAC2-62A4-40A9-9EB0-E06142D6A738}">
      <dgm:prSet/>
      <dgm:spPr/>
      <dgm:t>
        <a:bodyPr/>
        <a:lstStyle/>
        <a:p>
          <a:endParaRPr lang="en-US"/>
        </a:p>
      </dgm:t>
    </dgm:pt>
    <dgm:pt modelId="{CA468EA6-B42B-4E1E-B1BD-71DFA0BD83B4}">
      <dgm:prSet custT="1"/>
      <dgm:spPr>
        <a:solidFill>
          <a:srgbClr val="EBE728"/>
        </a:solidFill>
        <a:ln>
          <a:noFill/>
        </a:ln>
      </dgm:spPr>
      <dgm:t>
        <a:bodyPr/>
        <a:lstStyle/>
        <a:p>
          <a:r>
            <a:rPr lang="en-US" sz="2400" b="0" dirty="0">
              <a:solidFill>
                <a:schemeClr val="tx1"/>
              </a:solidFill>
            </a:rPr>
            <a:t>Cambodian Taxation of Legal Entities</a:t>
          </a:r>
        </a:p>
      </dgm:t>
    </dgm:pt>
    <dgm:pt modelId="{5F0A5651-10AA-4131-B308-4AD9EE548262}" type="parTrans" cxnId="{B02882EE-A5FF-4BDC-A1BC-C514F0A5A813}">
      <dgm:prSet/>
      <dgm:spPr/>
      <dgm:t>
        <a:bodyPr/>
        <a:lstStyle/>
        <a:p>
          <a:endParaRPr lang="en-US"/>
        </a:p>
      </dgm:t>
    </dgm:pt>
    <dgm:pt modelId="{850C2CE5-B046-48BF-BC54-AF6B61E31B48}" type="sibTrans" cxnId="{B02882EE-A5FF-4BDC-A1BC-C514F0A5A813}">
      <dgm:prSet/>
      <dgm:spPr>
        <a:ln>
          <a:solidFill>
            <a:srgbClr val="004D3F"/>
          </a:solidFill>
        </a:ln>
      </dgm:spPr>
      <dgm:t>
        <a:bodyPr/>
        <a:lstStyle/>
        <a:p>
          <a:endParaRPr lang="en-US"/>
        </a:p>
      </dgm:t>
    </dgm:pt>
    <dgm:pt modelId="{279CC36A-111E-4701-8079-424F771F5F2F}">
      <dgm:prSet custT="1"/>
      <dgm:spPr>
        <a:solidFill>
          <a:srgbClr val="EBE728"/>
        </a:solidFill>
        <a:ln>
          <a:noFill/>
        </a:ln>
      </dgm:spPr>
      <dgm:t>
        <a:bodyPr/>
        <a:lstStyle/>
        <a:p>
          <a:r>
            <a:rPr lang="en-US" sz="2400" dirty="0" smtClean="0">
              <a:solidFill>
                <a:schemeClr val="tx1"/>
              </a:solidFill>
            </a:rPr>
            <a:t>Required Documents for Tax Registration and Exemption</a:t>
          </a:r>
          <a:endParaRPr lang="en-US" sz="2400" dirty="0">
            <a:solidFill>
              <a:schemeClr val="tx1"/>
            </a:solidFill>
          </a:endParaRPr>
        </a:p>
      </dgm:t>
    </dgm:pt>
    <dgm:pt modelId="{28C43950-50AE-4E63-A432-40630E35B785}" type="parTrans" cxnId="{8E8192FC-CD4A-4626-88D2-1B7B390EBB92}">
      <dgm:prSet/>
      <dgm:spPr/>
      <dgm:t>
        <a:bodyPr/>
        <a:lstStyle/>
        <a:p>
          <a:endParaRPr lang="en-US"/>
        </a:p>
      </dgm:t>
    </dgm:pt>
    <dgm:pt modelId="{58BF454F-A943-44CF-914F-3196D00E7241}" type="sibTrans" cxnId="{8E8192FC-CD4A-4626-88D2-1B7B390EBB92}">
      <dgm:prSet/>
      <dgm:spPr/>
      <dgm:t>
        <a:bodyPr/>
        <a:lstStyle/>
        <a:p>
          <a:endParaRPr lang="en-US"/>
        </a:p>
      </dgm:t>
    </dgm:pt>
    <dgm:pt modelId="{D8BD6662-12BA-4370-B356-61889ED07F9D}" type="pres">
      <dgm:prSet presAssocID="{D7FEA7DF-A3CA-4D0F-B1C2-0B0E611D5E07}" presName="Name0" presStyleCnt="0">
        <dgm:presLayoutVars>
          <dgm:chMax val="7"/>
          <dgm:chPref val="7"/>
          <dgm:dir/>
        </dgm:presLayoutVars>
      </dgm:prSet>
      <dgm:spPr/>
      <dgm:t>
        <a:bodyPr/>
        <a:lstStyle/>
        <a:p>
          <a:endParaRPr lang="en-US"/>
        </a:p>
      </dgm:t>
    </dgm:pt>
    <dgm:pt modelId="{DE6B0B5C-98AE-49C5-85AF-68DAE7BFA6BB}" type="pres">
      <dgm:prSet presAssocID="{D7FEA7DF-A3CA-4D0F-B1C2-0B0E611D5E07}" presName="Name1" presStyleCnt="0"/>
      <dgm:spPr/>
    </dgm:pt>
    <dgm:pt modelId="{498EC5D1-3FEC-404F-B39F-C373C3477C87}" type="pres">
      <dgm:prSet presAssocID="{D7FEA7DF-A3CA-4D0F-B1C2-0B0E611D5E07}" presName="cycle" presStyleCnt="0"/>
      <dgm:spPr/>
    </dgm:pt>
    <dgm:pt modelId="{813A8DFA-B1B7-4293-9723-B5CA2ACE767A}" type="pres">
      <dgm:prSet presAssocID="{D7FEA7DF-A3CA-4D0F-B1C2-0B0E611D5E07}" presName="srcNode" presStyleLbl="node1" presStyleIdx="0" presStyleCnt="5"/>
      <dgm:spPr/>
    </dgm:pt>
    <dgm:pt modelId="{A253A597-C920-4997-A9A3-3F7073213D09}" type="pres">
      <dgm:prSet presAssocID="{D7FEA7DF-A3CA-4D0F-B1C2-0B0E611D5E07}" presName="conn" presStyleLbl="parChTrans1D2" presStyleIdx="0" presStyleCnt="1"/>
      <dgm:spPr/>
      <dgm:t>
        <a:bodyPr/>
        <a:lstStyle/>
        <a:p>
          <a:endParaRPr lang="en-US"/>
        </a:p>
      </dgm:t>
    </dgm:pt>
    <dgm:pt modelId="{CEC1D7CD-0603-4DBB-AA50-D875D2C97A62}" type="pres">
      <dgm:prSet presAssocID="{D7FEA7DF-A3CA-4D0F-B1C2-0B0E611D5E07}" presName="extraNode" presStyleLbl="node1" presStyleIdx="0" presStyleCnt="5"/>
      <dgm:spPr/>
    </dgm:pt>
    <dgm:pt modelId="{347A51D6-87C7-470E-A1D5-CC871389131E}" type="pres">
      <dgm:prSet presAssocID="{D7FEA7DF-A3CA-4D0F-B1C2-0B0E611D5E07}" presName="dstNode" presStyleLbl="node1" presStyleIdx="0" presStyleCnt="5"/>
      <dgm:spPr/>
    </dgm:pt>
    <dgm:pt modelId="{6AE5818E-C933-4943-A292-1179061B3300}" type="pres">
      <dgm:prSet presAssocID="{CA468EA6-B42B-4E1E-B1BD-71DFA0BD83B4}" presName="text_1" presStyleLbl="node1" presStyleIdx="0" presStyleCnt="5">
        <dgm:presLayoutVars>
          <dgm:bulletEnabled val="1"/>
        </dgm:presLayoutVars>
      </dgm:prSet>
      <dgm:spPr/>
      <dgm:t>
        <a:bodyPr/>
        <a:lstStyle/>
        <a:p>
          <a:endParaRPr lang="en-US"/>
        </a:p>
      </dgm:t>
    </dgm:pt>
    <dgm:pt modelId="{3CB4228F-9DCE-4AF9-A284-D341CDA701F4}" type="pres">
      <dgm:prSet presAssocID="{CA468EA6-B42B-4E1E-B1BD-71DFA0BD83B4}" presName="accent_1" presStyleCnt="0"/>
      <dgm:spPr/>
    </dgm:pt>
    <dgm:pt modelId="{8F1D30C1-36A2-45BA-BBD0-782E2301BD12}" type="pres">
      <dgm:prSet presAssocID="{CA468EA6-B42B-4E1E-B1BD-71DFA0BD83B4}" presName="accentRepeatNode" presStyleLbl="solidFgAcc1" presStyleIdx="0" presStyleCnt="5"/>
      <dgm:spPr>
        <a:solidFill>
          <a:schemeClr val="bg1"/>
        </a:solidFill>
        <a:ln w="38100">
          <a:solidFill>
            <a:schemeClr val="bg1">
              <a:lumMod val="85000"/>
            </a:schemeClr>
          </a:solidFill>
        </a:ln>
      </dgm:spPr>
      <dgm:t>
        <a:bodyPr/>
        <a:lstStyle/>
        <a:p>
          <a:endParaRPr lang="en-US"/>
        </a:p>
      </dgm:t>
    </dgm:pt>
    <dgm:pt modelId="{A0265A98-59C4-4AA4-AB6A-6DD1111871C0}" type="pres">
      <dgm:prSet presAssocID="{E996E3EF-5656-4BBB-A2FD-6C836E153E96}" presName="text_2" presStyleLbl="node1" presStyleIdx="1" presStyleCnt="5">
        <dgm:presLayoutVars>
          <dgm:bulletEnabled val="1"/>
        </dgm:presLayoutVars>
      </dgm:prSet>
      <dgm:spPr/>
      <dgm:t>
        <a:bodyPr/>
        <a:lstStyle/>
        <a:p>
          <a:endParaRPr lang="en-US"/>
        </a:p>
      </dgm:t>
    </dgm:pt>
    <dgm:pt modelId="{8E303342-8BDA-4123-A882-9B46F1013F7D}" type="pres">
      <dgm:prSet presAssocID="{E996E3EF-5656-4BBB-A2FD-6C836E153E96}" presName="accent_2" presStyleCnt="0"/>
      <dgm:spPr/>
    </dgm:pt>
    <dgm:pt modelId="{B5830290-2A27-4182-8A15-9EE00782F94D}" type="pres">
      <dgm:prSet presAssocID="{E996E3EF-5656-4BBB-A2FD-6C836E153E96}" presName="accentRepeatNode" presStyleLbl="solidFgAcc1" presStyleIdx="1" presStyleCnt="5"/>
      <dgm:spPr>
        <a:solidFill>
          <a:schemeClr val="bg1"/>
        </a:solidFill>
        <a:ln w="38100">
          <a:solidFill>
            <a:schemeClr val="bg1">
              <a:lumMod val="85000"/>
            </a:schemeClr>
          </a:solidFill>
        </a:ln>
      </dgm:spPr>
      <dgm:t>
        <a:bodyPr/>
        <a:lstStyle/>
        <a:p>
          <a:endParaRPr lang="en-US"/>
        </a:p>
      </dgm:t>
    </dgm:pt>
    <dgm:pt modelId="{FFB73801-79A5-48C4-90D0-C8EF678B0CE1}" type="pres">
      <dgm:prSet presAssocID="{4FBBB7BE-B6BC-4632-BEC9-7507574E0C86}" presName="text_3" presStyleLbl="node1" presStyleIdx="2" presStyleCnt="5">
        <dgm:presLayoutVars>
          <dgm:bulletEnabled val="1"/>
        </dgm:presLayoutVars>
      </dgm:prSet>
      <dgm:spPr/>
      <dgm:t>
        <a:bodyPr/>
        <a:lstStyle/>
        <a:p>
          <a:endParaRPr lang="en-US"/>
        </a:p>
      </dgm:t>
    </dgm:pt>
    <dgm:pt modelId="{31F383DA-866E-4D91-8EE3-BF36CD4164BE}" type="pres">
      <dgm:prSet presAssocID="{4FBBB7BE-B6BC-4632-BEC9-7507574E0C86}" presName="accent_3" presStyleCnt="0"/>
      <dgm:spPr/>
    </dgm:pt>
    <dgm:pt modelId="{2F0EF62F-3009-4911-A226-EF2CFF109311}" type="pres">
      <dgm:prSet presAssocID="{4FBBB7BE-B6BC-4632-BEC9-7507574E0C86}" presName="accentRepeatNode" presStyleLbl="solidFgAcc1" presStyleIdx="2" presStyleCnt="5"/>
      <dgm:spPr>
        <a:solidFill>
          <a:schemeClr val="bg1"/>
        </a:solidFill>
        <a:ln w="38100">
          <a:solidFill>
            <a:schemeClr val="bg1">
              <a:lumMod val="85000"/>
            </a:schemeClr>
          </a:solidFill>
        </a:ln>
      </dgm:spPr>
      <dgm:t>
        <a:bodyPr/>
        <a:lstStyle/>
        <a:p>
          <a:endParaRPr lang="en-US"/>
        </a:p>
      </dgm:t>
    </dgm:pt>
    <dgm:pt modelId="{2E9BCDA8-ED9C-4DA8-A923-FB680A6FA760}" type="pres">
      <dgm:prSet presAssocID="{6CEE82FD-AD79-41F8-879D-556316AC87EB}" presName="text_4" presStyleLbl="node1" presStyleIdx="3" presStyleCnt="5">
        <dgm:presLayoutVars>
          <dgm:bulletEnabled val="1"/>
        </dgm:presLayoutVars>
      </dgm:prSet>
      <dgm:spPr/>
      <dgm:t>
        <a:bodyPr/>
        <a:lstStyle/>
        <a:p>
          <a:endParaRPr lang="en-US"/>
        </a:p>
      </dgm:t>
    </dgm:pt>
    <dgm:pt modelId="{13868A0A-0956-4F6C-8E1C-C73FED8F0AFD}" type="pres">
      <dgm:prSet presAssocID="{6CEE82FD-AD79-41F8-879D-556316AC87EB}" presName="accent_4" presStyleCnt="0"/>
      <dgm:spPr/>
    </dgm:pt>
    <dgm:pt modelId="{39F6C236-0A1C-4C48-A1D7-32B9113CE19E}" type="pres">
      <dgm:prSet presAssocID="{6CEE82FD-AD79-41F8-879D-556316AC87EB}" presName="accentRepeatNode" presStyleLbl="solidFgAcc1" presStyleIdx="3" presStyleCnt="5"/>
      <dgm:spPr>
        <a:solidFill>
          <a:schemeClr val="bg1"/>
        </a:solidFill>
        <a:ln w="38100">
          <a:solidFill>
            <a:schemeClr val="bg1">
              <a:lumMod val="85000"/>
            </a:schemeClr>
          </a:solidFill>
        </a:ln>
      </dgm:spPr>
      <dgm:t>
        <a:bodyPr/>
        <a:lstStyle/>
        <a:p>
          <a:endParaRPr lang="en-US"/>
        </a:p>
      </dgm:t>
    </dgm:pt>
    <dgm:pt modelId="{DF7F54DD-4D1C-4EAE-8C6A-9505C20F25DC}" type="pres">
      <dgm:prSet presAssocID="{279CC36A-111E-4701-8079-424F771F5F2F}" presName="text_5" presStyleLbl="node1" presStyleIdx="4" presStyleCnt="5">
        <dgm:presLayoutVars>
          <dgm:bulletEnabled val="1"/>
        </dgm:presLayoutVars>
      </dgm:prSet>
      <dgm:spPr/>
      <dgm:t>
        <a:bodyPr/>
        <a:lstStyle/>
        <a:p>
          <a:endParaRPr lang="en-US"/>
        </a:p>
      </dgm:t>
    </dgm:pt>
    <dgm:pt modelId="{818FD47F-DA17-443E-91B2-6D62EE8871C5}" type="pres">
      <dgm:prSet presAssocID="{279CC36A-111E-4701-8079-424F771F5F2F}" presName="accent_5" presStyleCnt="0"/>
      <dgm:spPr/>
    </dgm:pt>
    <dgm:pt modelId="{679978C1-0C80-4F43-8E9B-35AFE641C06A}" type="pres">
      <dgm:prSet presAssocID="{279CC36A-111E-4701-8079-424F771F5F2F}" presName="accentRepeatNode" presStyleLbl="solidFgAcc1" presStyleIdx="4" presStyleCnt="5"/>
      <dgm:spPr>
        <a:solidFill>
          <a:schemeClr val="bg1"/>
        </a:solidFill>
        <a:ln>
          <a:solidFill>
            <a:schemeClr val="bg1">
              <a:lumMod val="85000"/>
            </a:schemeClr>
          </a:solidFill>
        </a:ln>
      </dgm:spPr>
      <dgm:t>
        <a:bodyPr/>
        <a:lstStyle/>
        <a:p>
          <a:endParaRPr lang="en-US"/>
        </a:p>
      </dgm:t>
    </dgm:pt>
  </dgm:ptLst>
  <dgm:cxnLst>
    <dgm:cxn modelId="{C307CF3D-9C33-49BC-829A-988E5E094D3C}" type="presOf" srcId="{279CC36A-111E-4701-8079-424F771F5F2F}" destId="{DF7F54DD-4D1C-4EAE-8C6A-9505C20F25DC}" srcOrd="0" destOrd="0" presId="urn:microsoft.com/office/officeart/2008/layout/VerticalCurvedList"/>
    <dgm:cxn modelId="{640ABAC2-62A4-40A9-9EB0-E06142D6A738}" srcId="{D7FEA7DF-A3CA-4D0F-B1C2-0B0E611D5E07}" destId="{4FBBB7BE-B6BC-4632-BEC9-7507574E0C86}" srcOrd="2" destOrd="0" parTransId="{7A562CDD-AEF5-4BE5-BE66-5343DE559E30}" sibTransId="{1F4AD209-57C9-48F6-9C20-13A8D8E88F98}"/>
    <dgm:cxn modelId="{1A643C46-408A-4D41-9BBC-1FEA3B8E1036}" type="presOf" srcId="{850C2CE5-B046-48BF-BC54-AF6B61E31B48}" destId="{A253A597-C920-4997-A9A3-3F7073213D09}" srcOrd="0" destOrd="0" presId="urn:microsoft.com/office/officeart/2008/layout/VerticalCurvedList"/>
    <dgm:cxn modelId="{4D07AB7F-70AB-4ED9-A755-55E26EC8A1DD}" type="presOf" srcId="{D7FEA7DF-A3CA-4D0F-B1C2-0B0E611D5E07}" destId="{D8BD6662-12BA-4370-B356-61889ED07F9D}" srcOrd="0" destOrd="0" presId="urn:microsoft.com/office/officeart/2008/layout/VerticalCurvedList"/>
    <dgm:cxn modelId="{C1A537C0-30BC-4236-931B-B8F13BD15DA4}" srcId="{D7FEA7DF-A3CA-4D0F-B1C2-0B0E611D5E07}" destId="{E996E3EF-5656-4BBB-A2FD-6C836E153E96}" srcOrd="1" destOrd="0" parTransId="{3166CA86-3707-427F-B6F5-5C91040184B0}" sibTransId="{115171A8-1EE1-4855-A28A-94B72D7F31A8}"/>
    <dgm:cxn modelId="{C98926CE-A61B-48A0-8023-1D80A77C1967}" type="presOf" srcId="{6CEE82FD-AD79-41F8-879D-556316AC87EB}" destId="{2E9BCDA8-ED9C-4DA8-A923-FB680A6FA760}" srcOrd="0" destOrd="0" presId="urn:microsoft.com/office/officeart/2008/layout/VerticalCurvedList"/>
    <dgm:cxn modelId="{B02882EE-A5FF-4BDC-A1BC-C514F0A5A813}" srcId="{D7FEA7DF-A3CA-4D0F-B1C2-0B0E611D5E07}" destId="{CA468EA6-B42B-4E1E-B1BD-71DFA0BD83B4}" srcOrd="0" destOrd="0" parTransId="{5F0A5651-10AA-4131-B308-4AD9EE548262}" sibTransId="{850C2CE5-B046-48BF-BC54-AF6B61E31B48}"/>
    <dgm:cxn modelId="{3267E176-3B3B-40AF-9D55-FB0AF7F68F9F}" type="presOf" srcId="{CA468EA6-B42B-4E1E-B1BD-71DFA0BD83B4}" destId="{6AE5818E-C933-4943-A292-1179061B3300}" srcOrd="0" destOrd="0" presId="urn:microsoft.com/office/officeart/2008/layout/VerticalCurvedList"/>
    <dgm:cxn modelId="{A0533C3F-50C8-4773-9D93-36FFE4CF12D9}" srcId="{D7FEA7DF-A3CA-4D0F-B1C2-0B0E611D5E07}" destId="{6CEE82FD-AD79-41F8-879D-556316AC87EB}" srcOrd="3" destOrd="0" parTransId="{2A8A0180-FFD9-445F-8BF4-3A5975A8A854}" sibTransId="{C355CCB4-EFA0-4534-81F1-8A3A44A9E402}"/>
    <dgm:cxn modelId="{8E8192FC-CD4A-4626-88D2-1B7B390EBB92}" srcId="{D7FEA7DF-A3CA-4D0F-B1C2-0B0E611D5E07}" destId="{279CC36A-111E-4701-8079-424F771F5F2F}" srcOrd="4" destOrd="0" parTransId="{28C43950-50AE-4E63-A432-40630E35B785}" sibTransId="{58BF454F-A943-44CF-914F-3196D00E7241}"/>
    <dgm:cxn modelId="{FB46DAB2-EBD0-4049-968A-6E4CB2343E28}" type="presOf" srcId="{4FBBB7BE-B6BC-4632-BEC9-7507574E0C86}" destId="{FFB73801-79A5-48C4-90D0-C8EF678B0CE1}" srcOrd="0" destOrd="0" presId="urn:microsoft.com/office/officeart/2008/layout/VerticalCurvedList"/>
    <dgm:cxn modelId="{598F6855-9A62-407E-8BA9-1E11A812604A}" type="presOf" srcId="{E996E3EF-5656-4BBB-A2FD-6C836E153E96}" destId="{A0265A98-59C4-4AA4-AB6A-6DD1111871C0}" srcOrd="0" destOrd="0" presId="urn:microsoft.com/office/officeart/2008/layout/VerticalCurvedList"/>
    <dgm:cxn modelId="{3228E5EC-F5BF-407D-90F4-042443ED2D84}" type="presParOf" srcId="{D8BD6662-12BA-4370-B356-61889ED07F9D}" destId="{DE6B0B5C-98AE-49C5-85AF-68DAE7BFA6BB}" srcOrd="0" destOrd="0" presId="urn:microsoft.com/office/officeart/2008/layout/VerticalCurvedList"/>
    <dgm:cxn modelId="{DEF9BF8F-EB1A-4D23-8D56-B78CD3CFB4EF}" type="presParOf" srcId="{DE6B0B5C-98AE-49C5-85AF-68DAE7BFA6BB}" destId="{498EC5D1-3FEC-404F-B39F-C373C3477C87}" srcOrd="0" destOrd="0" presId="urn:microsoft.com/office/officeart/2008/layout/VerticalCurvedList"/>
    <dgm:cxn modelId="{EF899221-815E-4FBF-AE6B-874106A5A2CB}" type="presParOf" srcId="{498EC5D1-3FEC-404F-B39F-C373C3477C87}" destId="{813A8DFA-B1B7-4293-9723-B5CA2ACE767A}" srcOrd="0" destOrd="0" presId="urn:microsoft.com/office/officeart/2008/layout/VerticalCurvedList"/>
    <dgm:cxn modelId="{9AF72361-85F6-4ABF-83C9-B5C18A901AFB}" type="presParOf" srcId="{498EC5D1-3FEC-404F-B39F-C373C3477C87}" destId="{A253A597-C920-4997-A9A3-3F7073213D09}" srcOrd="1" destOrd="0" presId="urn:microsoft.com/office/officeart/2008/layout/VerticalCurvedList"/>
    <dgm:cxn modelId="{FC1314C8-A8D0-4017-BCCC-AECEAB4C87F5}" type="presParOf" srcId="{498EC5D1-3FEC-404F-B39F-C373C3477C87}" destId="{CEC1D7CD-0603-4DBB-AA50-D875D2C97A62}" srcOrd="2" destOrd="0" presId="urn:microsoft.com/office/officeart/2008/layout/VerticalCurvedList"/>
    <dgm:cxn modelId="{A97D4F6E-CA8C-4304-8EFB-E2AA24EB1322}" type="presParOf" srcId="{498EC5D1-3FEC-404F-B39F-C373C3477C87}" destId="{347A51D6-87C7-470E-A1D5-CC871389131E}" srcOrd="3" destOrd="0" presId="urn:microsoft.com/office/officeart/2008/layout/VerticalCurvedList"/>
    <dgm:cxn modelId="{C7AB9884-2B0F-4F21-AD3F-1F1BDBA07ED3}" type="presParOf" srcId="{DE6B0B5C-98AE-49C5-85AF-68DAE7BFA6BB}" destId="{6AE5818E-C933-4943-A292-1179061B3300}" srcOrd="1" destOrd="0" presId="urn:microsoft.com/office/officeart/2008/layout/VerticalCurvedList"/>
    <dgm:cxn modelId="{1FECE5E8-AB6F-4FCC-9259-081C188CC788}" type="presParOf" srcId="{DE6B0B5C-98AE-49C5-85AF-68DAE7BFA6BB}" destId="{3CB4228F-9DCE-4AF9-A284-D341CDA701F4}" srcOrd="2" destOrd="0" presId="urn:microsoft.com/office/officeart/2008/layout/VerticalCurvedList"/>
    <dgm:cxn modelId="{8C148DE4-70A8-495A-A747-5A791C4B24F7}" type="presParOf" srcId="{3CB4228F-9DCE-4AF9-A284-D341CDA701F4}" destId="{8F1D30C1-36A2-45BA-BBD0-782E2301BD12}" srcOrd="0" destOrd="0" presId="urn:microsoft.com/office/officeart/2008/layout/VerticalCurvedList"/>
    <dgm:cxn modelId="{7F407566-D420-476B-AE01-C30117D65C88}" type="presParOf" srcId="{DE6B0B5C-98AE-49C5-85AF-68DAE7BFA6BB}" destId="{A0265A98-59C4-4AA4-AB6A-6DD1111871C0}" srcOrd="3" destOrd="0" presId="urn:microsoft.com/office/officeart/2008/layout/VerticalCurvedList"/>
    <dgm:cxn modelId="{096545DB-FB39-4C5A-A539-C8A305428EA6}" type="presParOf" srcId="{DE6B0B5C-98AE-49C5-85AF-68DAE7BFA6BB}" destId="{8E303342-8BDA-4123-A882-9B46F1013F7D}" srcOrd="4" destOrd="0" presId="urn:microsoft.com/office/officeart/2008/layout/VerticalCurvedList"/>
    <dgm:cxn modelId="{C2F65752-B0A6-46EB-96BE-9EEA9283CB61}" type="presParOf" srcId="{8E303342-8BDA-4123-A882-9B46F1013F7D}" destId="{B5830290-2A27-4182-8A15-9EE00782F94D}" srcOrd="0" destOrd="0" presId="urn:microsoft.com/office/officeart/2008/layout/VerticalCurvedList"/>
    <dgm:cxn modelId="{90C45E0F-B948-43CC-B954-40F658017C04}" type="presParOf" srcId="{DE6B0B5C-98AE-49C5-85AF-68DAE7BFA6BB}" destId="{FFB73801-79A5-48C4-90D0-C8EF678B0CE1}" srcOrd="5" destOrd="0" presId="urn:microsoft.com/office/officeart/2008/layout/VerticalCurvedList"/>
    <dgm:cxn modelId="{E97F7BF6-6F7A-40C5-A67E-CA98C835D329}" type="presParOf" srcId="{DE6B0B5C-98AE-49C5-85AF-68DAE7BFA6BB}" destId="{31F383DA-866E-4D91-8EE3-BF36CD4164BE}" srcOrd="6" destOrd="0" presId="urn:microsoft.com/office/officeart/2008/layout/VerticalCurvedList"/>
    <dgm:cxn modelId="{F769219E-DA21-45CD-B517-32F3D807F824}" type="presParOf" srcId="{31F383DA-866E-4D91-8EE3-BF36CD4164BE}" destId="{2F0EF62F-3009-4911-A226-EF2CFF109311}" srcOrd="0" destOrd="0" presId="urn:microsoft.com/office/officeart/2008/layout/VerticalCurvedList"/>
    <dgm:cxn modelId="{03C965C3-7C1B-41DE-8E4A-E797EBA9D2C6}" type="presParOf" srcId="{DE6B0B5C-98AE-49C5-85AF-68DAE7BFA6BB}" destId="{2E9BCDA8-ED9C-4DA8-A923-FB680A6FA760}" srcOrd="7" destOrd="0" presId="urn:microsoft.com/office/officeart/2008/layout/VerticalCurvedList"/>
    <dgm:cxn modelId="{188F2E4D-57A6-4095-8694-67186C8BBA91}" type="presParOf" srcId="{DE6B0B5C-98AE-49C5-85AF-68DAE7BFA6BB}" destId="{13868A0A-0956-4F6C-8E1C-C73FED8F0AFD}" srcOrd="8" destOrd="0" presId="urn:microsoft.com/office/officeart/2008/layout/VerticalCurvedList"/>
    <dgm:cxn modelId="{FFD10403-5476-462E-9133-FE13DB890773}" type="presParOf" srcId="{13868A0A-0956-4F6C-8E1C-C73FED8F0AFD}" destId="{39F6C236-0A1C-4C48-A1D7-32B9113CE19E}" srcOrd="0" destOrd="0" presId="urn:microsoft.com/office/officeart/2008/layout/VerticalCurvedList"/>
    <dgm:cxn modelId="{92167201-EFA8-49ED-BC1F-44A804A05B2C}" type="presParOf" srcId="{DE6B0B5C-98AE-49C5-85AF-68DAE7BFA6BB}" destId="{DF7F54DD-4D1C-4EAE-8C6A-9505C20F25DC}" srcOrd="9" destOrd="0" presId="urn:microsoft.com/office/officeart/2008/layout/VerticalCurvedList"/>
    <dgm:cxn modelId="{2942CD10-3E86-4918-B785-94332CD2FC51}" type="presParOf" srcId="{DE6B0B5C-98AE-49C5-85AF-68DAE7BFA6BB}" destId="{818FD47F-DA17-443E-91B2-6D62EE8871C5}" srcOrd="10" destOrd="0" presId="urn:microsoft.com/office/officeart/2008/layout/VerticalCurvedList"/>
    <dgm:cxn modelId="{D6527781-88C9-4318-8C8B-5E60B096A1B8}" type="presParOf" srcId="{818FD47F-DA17-443E-91B2-6D62EE8871C5}" destId="{679978C1-0C80-4F43-8E9B-35AFE641C06A}"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7FEA7DF-A3CA-4D0F-B1C2-0B0E611D5E0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E996E3EF-5656-4BBB-A2FD-6C836E153E96}">
      <dgm:prSet custT="1"/>
      <dgm:spPr>
        <a:solidFill>
          <a:srgbClr val="EBE728"/>
        </a:solidFill>
        <a:ln>
          <a:noFill/>
        </a:ln>
      </dgm:spPr>
      <dgm:t>
        <a:bodyPr/>
        <a:lstStyle/>
        <a:p>
          <a:r>
            <a:rPr lang="en-US" sz="2400" dirty="0">
              <a:solidFill>
                <a:schemeClr val="tx1"/>
              </a:solidFill>
            </a:rPr>
            <a:t>Special Tax Rules for </a:t>
          </a:r>
          <a:r>
            <a:rPr lang="en-US" sz="2400" dirty="0" smtClean="0">
              <a:solidFill>
                <a:schemeClr val="tx1"/>
              </a:solidFill>
            </a:rPr>
            <a:t>CSOs</a:t>
          </a:r>
          <a:endParaRPr lang="en-US" sz="2400" dirty="0">
            <a:solidFill>
              <a:schemeClr val="tx1"/>
            </a:solidFill>
          </a:endParaRPr>
        </a:p>
      </dgm:t>
    </dgm:pt>
    <dgm:pt modelId="{3166CA86-3707-427F-B6F5-5C91040184B0}" type="parTrans" cxnId="{C1A537C0-30BC-4236-931B-B8F13BD15DA4}">
      <dgm:prSet/>
      <dgm:spPr/>
      <dgm:t>
        <a:bodyPr/>
        <a:lstStyle/>
        <a:p>
          <a:endParaRPr lang="en-US"/>
        </a:p>
      </dgm:t>
    </dgm:pt>
    <dgm:pt modelId="{115171A8-1EE1-4855-A28A-94B72D7F31A8}" type="sibTrans" cxnId="{C1A537C0-30BC-4236-931B-B8F13BD15DA4}">
      <dgm:prSet/>
      <dgm:spPr/>
      <dgm:t>
        <a:bodyPr/>
        <a:lstStyle/>
        <a:p>
          <a:endParaRPr lang="en-US"/>
        </a:p>
      </dgm:t>
    </dgm:pt>
    <dgm:pt modelId="{6CEE82FD-AD79-41F8-879D-556316AC87EB}">
      <dgm:prSet custT="1"/>
      <dgm:spPr>
        <a:solidFill>
          <a:srgbClr val="EBE728"/>
        </a:solidFill>
        <a:ln>
          <a:noFill/>
        </a:ln>
      </dgm:spPr>
      <dgm:t>
        <a:bodyPr/>
        <a:lstStyle/>
        <a:p>
          <a:r>
            <a:rPr lang="en-US" sz="2400" dirty="0">
              <a:solidFill>
                <a:schemeClr val="tx1"/>
              </a:solidFill>
            </a:rPr>
            <a:t>Going Forward – Next Steps for your </a:t>
          </a:r>
          <a:r>
            <a:rPr lang="en-US" sz="2400" dirty="0" smtClean="0">
              <a:solidFill>
                <a:schemeClr val="tx1"/>
              </a:solidFill>
            </a:rPr>
            <a:t>CSO</a:t>
          </a:r>
          <a:endParaRPr lang="en-US" sz="2400" dirty="0">
            <a:solidFill>
              <a:schemeClr val="tx1"/>
            </a:solidFill>
          </a:endParaRPr>
        </a:p>
      </dgm:t>
    </dgm:pt>
    <dgm:pt modelId="{2A8A0180-FFD9-445F-8BF4-3A5975A8A854}" type="parTrans" cxnId="{A0533C3F-50C8-4773-9D93-36FFE4CF12D9}">
      <dgm:prSet/>
      <dgm:spPr/>
      <dgm:t>
        <a:bodyPr/>
        <a:lstStyle/>
        <a:p>
          <a:endParaRPr lang="en-US"/>
        </a:p>
      </dgm:t>
    </dgm:pt>
    <dgm:pt modelId="{C355CCB4-EFA0-4534-81F1-8A3A44A9E402}" type="sibTrans" cxnId="{A0533C3F-50C8-4773-9D93-36FFE4CF12D9}">
      <dgm:prSet/>
      <dgm:spPr/>
      <dgm:t>
        <a:bodyPr/>
        <a:lstStyle/>
        <a:p>
          <a:endParaRPr lang="en-US"/>
        </a:p>
      </dgm:t>
    </dgm:pt>
    <dgm:pt modelId="{4FBBB7BE-B6BC-4632-BEC9-7507574E0C86}">
      <dgm:prSet custT="1"/>
      <dgm:spPr>
        <a:solidFill>
          <a:srgbClr val="004D3F"/>
        </a:solidFill>
        <a:ln>
          <a:noFill/>
        </a:ln>
      </dgm:spPr>
      <dgm:t>
        <a:bodyPr/>
        <a:lstStyle/>
        <a:p>
          <a:r>
            <a:rPr lang="en-US" sz="2400" dirty="0">
              <a:solidFill>
                <a:schemeClr val="bg1"/>
              </a:solidFill>
            </a:rPr>
            <a:t>Then and Now</a:t>
          </a:r>
        </a:p>
      </dgm:t>
    </dgm:pt>
    <dgm:pt modelId="{7A562CDD-AEF5-4BE5-BE66-5343DE559E30}" type="parTrans" cxnId="{640ABAC2-62A4-40A9-9EB0-E06142D6A738}">
      <dgm:prSet/>
      <dgm:spPr/>
      <dgm:t>
        <a:bodyPr/>
        <a:lstStyle/>
        <a:p>
          <a:endParaRPr lang="en-US"/>
        </a:p>
      </dgm:t>
    </dgm:pt>
    <dgm:pt modelId="{1F4AD209-57C9-48F6-9C20-13A8D8E88F98}" type="sibTrans" cxnId="{640ABAC2-62A4-40A9-9EB0-E06142D6A738}">
      <dgm:prSet/>
      <dgm:spPr/>
      <dgm:t>
        <a:bodyPr/>
        <a:lstStyle/>
        <a:p>
          <a:endParaRPr lang="en-US"/>
        </a:p>
      </dgm:t>
    </dgm:pt>
    <dgm:pt modelId="{CA468EA6-B42B-4E1E-B1BD-71DFA0BD83B4}">
      <dgm:prSet custT="1"/>
      <dgm:spPr>
        <a:solidFill>
          <a:srgbClr val="EBE728"/>
        </a:solidFill>
        <a:ln>
          <a:noFill/>
        </a:ln>
      </dgm:spPr>
      <dgm:t>
        <a:bodyPr/>
        <a:lstStyle/>
        <a:p>
          <a:r>
            <a:rPr lang="en-US" sz="2400" b="0" dirty="0">
              <a:solidFill>
                <a:schemeClr val="tx1"/>
              </a:solidFill>
            </a:rPr>
            <a:t>Cambodian Taxation of Legal Entities</a:t>
          </a:r>
        </a:p>
      </dgm:t>
    </dgm:pt>
    <dgm:pt modelId="{5F0A5651-10AA-4131-B308-4AD9EE548262}" type="parTrans" cxnId="{B02882EE-A5FF-4BDC-A1BC-C514F0A5A813}">
      <dgm:prSet/>
      <dgm:spPr/>
      <dgm:t>
        <a:bodyPr/>
        <a:lstStyle/>
        <a:p>
          <a:endParaRPr lang="en-US"/>
        </a:p>
      </dgm:t>
    </dgm:pt>
    <dgm:pt modelId="{850C2CE5-B046-48BF-BC54-AF6B61E31B48}" type="sibTrans" cxnId="{B02882EE-A5FF-4BDC-A1BC-C514F0A5A813}">
      <dgm:prSet/>
      <dgm:spPr>
        <a:ln>
          <a:solidFill>
            <a:srgbClr val="004D3F"/>
          </a:solidFill>
        </a:ln>
      </dgm:spPr>
      <dgm:t>
        <a:bodyPr/>
        <a:lstStyle/>
        <a:p>
          <a:endParaRPr lang="en-US"/>
        </a:p>
      </dgm:t>
    </dgm:pt>
    <dgm:pt modelId="{C050DA1F-72C2-4064-AFF4-DA450974AD0F}">
      <dgm:prSet custT="1"/>
      <dgm:spPr>
        <a:solidFill>
          <a:srgbClr val="EBE728"/>
        </a:solidFill>
        <a:ln>
          <a:noFill/>
        </a:ln>
      </dgm:spPr>
      <dgm:t>
        <a:bodyPr/>
        <a:lstStyle/>
        <a:p>
          <a:r>
            <a:rPr lang="en-US" sz="2400" dirty="0" smtClean="0">
              <a:solidFill>
                <a:schemeClr val="tx1"/>
              </a:solidFill>
            </a:rPr>
            <a:t>Documents requirement for tax registration and Exemption</a:t>
          </a:r>
          <a:endParaRPr lang="en-US" sz="2400" dirty="0">
            <a:solidFill>
              <a:schemeClr val="tx1"/>
            </a:solidFill>
          </a:endParaRPr>
        </a:p>
      </dgm:t>
    </dgm:pt>
    <dgm:pt modelId="{B0C81430-79F5-4FD7-A1D4-7E49307399AB}" type="parTrans" cxnId="{69F7CF31-81D1-47DB-B424-89EDF8727DD5}">
      <dgm:prSet/>
      <dgm:spPr/>
      <dgm:t>
        <a:bodyPr/>
        <a:lstStyle/>
        <a:p>
          <a:endParaRPr lang="en-US"/>
        </a:p>
      </dgm:t>
    </dgm:pt>
    <dgm:pt modelId="{6BDA31F4-B58A-408A-8C7D-BBDCB8711A69}" type="sibTrans" cxnId="{69F7CF31-81D1-47DB-B424-89EDF8727DD5}">
      <dgm:prSet/>
      <dgm:spPr/>
      <dgm:t>
        <a:bodyPr/>
        <a:lstStyle/>
        <a:p>
          <a:endParaRPr lang="en-US"/>
        </a:p>
      </dgm:t>
    </dgm:pt>
    <dgm:pt modelId="{D8BD6662-12BA-4370-B356-61889ED07F9D}" type="pres">
      <dgm:prSet presAssocID="{D7FEA7DF-A3CA-4D0F-B1C2-0B0E611D5E07}" presName="Name0" presStyleCnt="0">
        <dgm:presLayoutVars>
          <dgm:chMax val="7"/>
          <dgm:chPref val="7"/>
          <dgm:dir/>
        </dgm:presLayoutVars>
      </dgm:prSet>
      <dgm:spPr/>
      <dgm:t>
        <a:bodyPr/>
        <a:lstStyle/>
        <a:p>
          <a:endParaRPr lang="en-US"/>
        </a:p>
      </dgm:t>
    </dgm:pt>
    <dgm:pt modelId="{DE6B0B5C-98AE-49C5-85AF-68DAE7BFA6BB}" type="pres">
      <dgm:prSet presAssocID="{D7FEA7DF-A3CA-4D0F-B1C2-0B0E611D5E07}" presName="Name1" presStyleCnt="0"/>
      <dgm:spPr/>
    </dgm:pt>
    <dgm:pt modelId="{498EC5D1-3FEC-404F-B39F-C373C3477C87}" type="pres">
      <dgm:prSet presAssocID="{D7FEA7DF-A3CA-4D0F-B1C2-0B0E611D5E07}" presName="cycle" presStyleCnt="0"/>
      <dgm:spPr/>
    </dgm:pt>
    <dgm:pt modelId="{813A8DFA-B1B7-4293-9723-B5CA2ACE767A}" type="pres">
      <dgm:prSet presAssocID="{D7FEA7DF-A3CA-4D0F-B1C2-0B0E611D5E07}" presName="srcNode" presStyleLbl="node1" presStyleIdx="0" presStyleCnt="5"/>
      <dgm:spPr/>
    </dgm:pt>
    <dgm:pt modelId="{A253A597-C920-4997-A9A3-3F7073213D09}" type="pres">
      <dgm:prSet presAssocID="{D7FEA7DF-A3CA-4D0F-B1C2-0B0E611D5E07}" presName="conn" presStyleLbl="parChTrans1D2" presStyleIdx="0" presStyleCnt="1"/>
      <dgm:spPr/>
      <dgm:t>
        <a:bodyPr/>
        <a:lstStyle/>
        <a:p>
          <a:endParaRPr lang="en-US"/>
        </a:p>
      </dgm:t>
    </dgm:pt>
    <dgm:pt modelId="{CEC1D7CD-0603-4DBB-AA50-D875D2C97A62}" type="pres">
      <dgm:prSet presAssocID="{D7FEA7DF-A3CA-4D0F-B1C2-0B0E611D5E07}" presName="extraNode" presStyleLbl="node1" presStyleIdx="0" presStyleCnt="5"/>
      <dgm:spPr/>
    </dgm:pt>
    <dgm:pt modelId="{347A51D6-87C7-470E-A1D5-CC871389131E}" type="pres">
      <dgm:prSet presAssocID="{D7FEA7DF-A3CA-4D0F-B1C2-0B0E611D5E07}" presName="dstNode" presStyleLbl="node1" presStyleIdx="0" presStyleCnt="5"/>
      <dgm:spPr/>
    </dgm:pt>
    <dgm:pt modelId="{6AE5818E-C933-4943-A292-1179061B3300}" type="pres">
      <dgm:prSet presAssocID="{CA468EA6-B42B-4E1E-B1BD-71DFA0BD83B4}" presName="text_1" presStyleLbl="node1" presStyleIdx="0" presStyleCnt="5">
        <dgm:presLayoutVars>
          <dgm:bulletEnabled val="1"/>
        </dgm:presLayoutVars>
      </dgm:prSet>
      <dgm:spPr/>
      <dgm:t>
        <a:bodyPr/>
        <a:lstStyle/>
        <a:p>
          <a:endParaRPr lang="en-US"/>
        </a:p>
      </dgm:t>
    </dgm:pt>
    <dgm:pt modelId="{3CB4228F-9DCE-4AF9-A284-D341CDA701F4}" type="pres">
      <dgm:prSet presAssocID="{CA468EA6-B42B-4E1E-B1BD-71DFA0BD83B4}" presName="accent_1" presStyleCnt="0"/>
      <dgm:spPr/>
    </dgm:pt>
    <dgm:pt modelId="{8F1D30C1-36A2-45BA-BBD0-782E2301BD12}" type="pres">
      <dgm:prSet presAssocID="{CA468EA6-B42B-4E1E-B1BD-71DFA0BD83B4}" presName="accentRepeatNode" presStyleLbl="solidFgAcc1" presStyleIdx="0" presStyleCnt="5"/>
      <dgm:spPr>
        <a:solidFill>
          <a:schemeClr val="bg1"/>
        </a:solidFill>
        <a:ln w="38100">
          <a:solidFill>
            <a:schemeClr val="bg1">
              <a:lumMod val="85000"/>
            </a:schemeClr>
          </a:solidFill>
        </a:ln>
      </dgm:spPr>
      <dgm:t>
        <a:bodyPr/>
        <a:lstStyle/>
        <a:p>
          <a:endParaRPr lang="en-US"/>
        </a:p>
      </dgm:t>
    </dgm:pt>
    <dgm:pt modelId="{A0265A98-59C4-4AA4-AB6A-6DD1111871C0}" type="pres">
      <dgm:prSet presAssocID="{E996E3EF-5656-4BBB-A2FD-6C836E153E96}" presName="text_2" presStyleLbl="node1" presStyleIdx="1" presStyleCnt="5">
        <dgm:presLayoutVars>
          <dgm:bulletEnabled val="1"/>
        </dgm:presLayoutVars>
      </dgm:prSet>
      <dgm:spPr/>
      <dgm:t>
        <a:bodyPr/>
        <a:lstStyle/>
        <a:p>
          <a:endParaRPr lang="en-US"/>
        </a:p>
      </dgm:t>
    </dgm:pt>
    <dgm:pt modelId="{8E303342-8BDA-4123-A882-9B46F1013F7D}" type="pres">
      <dgm:prSet presAssocID="{E996E3EF-5656-4BBB-A2FD-6C836E153E96}" presName="accent_2" presStyleCnt="0"/>
      <dgm:spPr/>
    </dgm:pt>
    <dgm:pt modelId="{B5830290-2A27-4182-8A15-9EE00782F94D}" type="pres">
      <dgm:prSet presAssocID="{E996E3EF-5656-4BBB-A2FD-6C836E153E96}" presName="accentRepeatNode" presStyleLbl="solidFgAcc1" presStyleIdx="1" presStyleCnt="5"/>
      <dgm:spPr>
        <a:solidFill>
          <a:schemeClr val="bg1"/>
        </a:solidFill>
        <a:ln w="38100">
          <a:solidFill>
            <a:schemeClr val="bg1">
              <a:lumMod val="85000"/>
            </a:schemeClr>
          </a:solidFill>
        </a:ln>
      </dgm:spPr>
      <dgm:t>
        <a:bodyPr/>
        <a:lstStyle/>
        <a:p>
          <a:endParaRPr lang="en-US"/>
        </a:p>
      </dgm:t>
    </dgm:pt>
    <dgm:pt modelId="{FFB73801-79A5-48C4-90D0-C8EF678B0CE1}" type="pres">
      <dgm:prSet presAssocID="{4FBBB7BE-B6BC-4632-BEC9-7507574E0C86}" presName="text_3" presStyleLbl="node1" presStyleIdx="2" presStyleCnt="5">
        <dgm:presLayoutVars>
          <dgm:bulletEnabled val="1"/>
        </dgm:presLayoutVars>
      </dgm:prSet>
      <dgm:spPr/>
      <dgm:t>
        <a:bodyPr/>
        <a:lstStyle/>
        <a:p>
          <a:endParaRPr lang="en-US"/>
        </a:p>
      </dgm:t>
    </dgm:pt>
    <dgm:pt modelId="{31F383DA-866E-4D91-8EE3-BF36CD4164BE}" type="pres">
      <dgm:prSet presAssocID="{4FBBB7BE-B6BC-4632-BEC9-7507574E0C86}" presName="accent_3" presStyleCnt="0"/>
      <dgm:spPr/>
    </dgm:pt>
    <dgm:pt modelId="{2F0EF62F-3009-4911-A226-EF2CFF109311}" type="pres">
      <dgm:prSet presAssocID="{4FBBB7BE-B6BC-4632-BEC9-7507574E0C86}" presName="accentRepeatNode" presStyleLbl="solidFgAcc1" presStyleIdx="2" presStyleCnt="5"/>
      <dgm:spPr>
        <a:solidFill>
          <a:schemeClr val="bg1"/>
        </a:solidFill>
        <a:ln w="38100">
          <a:solidFill>
            <a:schemeClr val="bg1">
              <a:lumMod val="85000"/>
            </a:schemeClr>
          </a:solidFill>
        </a:ln>
      </dgm:spPr>
      <dgm:t>
        <a:bodyPr/>
        <a:lstStyle/>
        <a:p>
          <a:endParaRPr lang="en-US"/>
        </a:p>
      </dgm:t>
    </dgm:pt>
    <dgm:pt modelId="{2E9BCDA8-ED9C-4DA8-A923-FB680A6FA760}" type="pres">
      <dgm:prSet presAssocID="{6CEE82FD-AD79-41F8-879D-556316AC87EB}" presName="text_4" presStyleLbl="node1" presStyleIdx="3" presStyleCnt="5">
        <dgm:presLayoutVars>
          <dgm:bulletEnabled val="1"/>
        </dgm:presLayoutVars>
      </dgm:prSet>
      <dgm:spPr/>
      <dgm:t>
        <a:bodyPr/>
        <a:lstStyle/>
        <a:p>
          <a:endParaRPr lang="en-US"/>
        </a:p>
      </dgm:t>
    </dgm:pt>
    <dgm:pt modelId="{13868A0A-0956-4F6C-8E1C-C73FED8F0AFD}" type="pres">
      <dgm:prSet presAssocID="{6CEE82FD-AD79-41F8-879D-556316AC87EB}" presName="accent_4" presStyleCnt="0"/>
      <dgm:spPr/>
    </dgm:pt>
    <dgm:pt modelId="{39F6C236-0A1C-4C48-A1D7-32B9113CE19E}" type="pres">
      <dgm:prSet presAssocID="{6CEE82FD-AD79-41F8-879D-556316AC87EB}" presName="accentRepeatNode" presStyleLbl="solidFgAcc1" presStyleIdx="3" presStyleCnt="5"/>
      <dgm:spPr>
        <a:solidFill>
          <a:schemeClr val="bg1"/>
        </a:solidFill>
        <a:ln w="38100">
          <a:solidFill>
            <a:schemeClr val="bg1">
              <a:lumMod val="85000"/>
            </a:schemeClr>
          </a:solidFill>
        </a:ln>
      </dgm:spPr>
      <dgm:t>
        <a:bodyPr/>
        <a:lstStyle/>
        <a:p>
          <a:endParaRPr lang="en-US"/>
        </a:p>
      </dgm:t>
    </dgm:pt>
    <dgm:pt modelId="{3AC7B580-E5FD-472D-B0E5-7B9499343709}" type="pres">
      <dgm:prSet presAssocID="{C050DA1F-72C2-4064-AFF4-DA450974AD0F}" presName="text_5" presStyleLbl="node1" presStyleIdx="4" presStyleCnt="5" custScaleY="105832">
        <dgm:presLayoutVars>
          <dgm:bulletEnabled val="1"/>
        </dgm:presLayoutVars>
      </dgm:prSet>
      <dgm:spPr/>
      <dgm:t>
        <a:bodyPr/>
        <a:lstStyle/>
        <a:p>
          <a:endParaRPr lang="en-US"/>
        </a:p>
      </dgm:t>
    </dgm:pt>
    <dgm:pt modelId="{7928D961-6A52-4363-9C6B-95DB2E875C9D}" type="pres">
      <dgm:prSet presAssocID="{C050DA1F-72C2-4064-AFF4-DA450974AD0F}" presName="accent_5" presStyleCnt="0"/>
      <dgm:spPr/>
    </dgm:pt>
    <dgm:pt modelId="{BE616520-C587-4CE1-92D7-2EAD406226D3}" type="pres">
      <dgm:prSet presAssocID="{C050DA1F-72C2-4064-AFF4-DA450974AD0F}" presName="accentRepeatNode" presStyleLbl="solidFgAcc1" presStyleIdx="4" presStyleCnt="5"/>
      <dgm:spPr>
        <a:solidFill>
          <a:schemeClr val="bg1"/>
        </a:solidFill>
        <a:ln>
          <a:solidFill>
            <a:schemeClr val="bg1">
              <a:lumMod val="85000"/>
            </a:schemeClr>
          </a:solidFill>
        </a:ln>
      </dgm:spPr>
      <dgm:t>
        <a:bodyPr/>
        <a:lstStyle/>
        <a:p>
          <a:endParaRPr lang="en-US"/>
        </a:p>
      </dgm:t>
    </dgm:pt>
  </dgm:ptLst>
  <dgm:cxnLst>
    <dgm:cxn modelId="{69F7CF31-81D1-47DB-B424-89EDF8727DD5}" srcId="{D7FEA7DF-A3CA-4D0F-B1C2-0B0E611D5E07}" destId="{C050DA1F-72C2-4064-AFF4-DA450974AD0F}" srcOrd="4" destOrd="0" parTransId="{B0C81430-79F5-4FD7-A1D4-7E49307399AB}" sibTransId="{6BDA31F4-B58A-408A-8C7D-BBDCB8711A69}"/>
    <dgm:cxn modelId="{A0533C3F-50C8-4773-9D93-36FFE4CF12D9}" srcId="{D7FEA7DF-A3CA-4D0F-B1C2-0B0E611D5E07}" destId="{6CEE82FD-AD79-41F8-879D-556316AC87EB}" srcOrd="3" destOrd="0" parTransId="{2A8A0180-FFD9-445F-8BF4-3A5975A8A854}" sibTransId="{C355CCB4-EFA0-4534-81F1-8A3A44A9E402}"/>
    <dgm:cxn modelId="{6BFF470E-63A7-4736-822C-3D3BAE2352EA}" type="presOf" srcId="{6CEE82FD-AD79-41F8-879D-556316AC87EB}" destId="{2E9BCDA8-ED9C-4DA8-A923-FB680A6FA760}" srcOrd="0" destOrd="0" presId="urn:microsoft.com/office/officeart/2008/layout/VerticalCurvedList"/>
    <dgm:cxn modelId="{EA535D62-3436-4D23-A79A-BCEAC776C8AA}" type="presOf" srcId="{D7FEA7DF-A3CA-4D0F-B1C2-0B0E611D5E07}" destId="{D8BD6662-12BA-4370-B356-61889ED07F9D}" srcOrd="0" destOrd="0" presId="urn:microsoft.com/office/officeart/2008/layout/VerticalCurvedList"/>
    <dgm:cxn modelId="{465CA5BD-A339-4C47-B46E-C6D065E01317}" type="presOf" srcId="{C050DA1F-72C2-4064-AFF4-DA450974AD0F}" destId="{3AC7B580-E5FD-472D-B0E5-7B9499343709}" srcOrd="0" destOrd="0" presId="urn:microsoft.com/office/officeart/2008/layout/VerticalCurvedList"/>
    <dgm:cxn modelId="{5C13FAB1-C9A5-4B7C-B076-43C126D7F433}" type="presOf" srcId="{CA468EA6-B42B-4E1E-B1BD-71DFA0BD83B4}" destId="{6AE5818E-C933-4943-A292-1179061B3300}" srcOrd="0" destOrd="0" presId="urn:microsoft.com/office/officeart/2008/layout/VerticalCurvedList"/>
    <dgm:cxn modelId="{B02882EE-A5FF-4BDC-A1BC-C514F0A5A813}" srcId="{D7FEA7DF-A3CA-4D0F-B1C2-0B0E611D5E07}" destId="{CA468EA6-B42B-4E1E-B1BD-71DFA0BD83B4}" srcOrd="0" destOrd="0" parTransId="{5F0A5651-10AA-4131-B308-4AD9EE548262}" sibTransId="{850C2CE5-B046-48BF-BC54-AF6B61E31B48}"/>
    <dgm:cxn modelId="{D4ADB7EA-4B75-418C-93F2-96226103D1BF}" type="presOf" srcId="{E996E3EF-5656-4BBB-A2FD-6C836E153E96}" destId="{A0265A98-59C4-4AA4-AB6A-6DD1111871C0}" srcOrd="0" destOrd="0" presId="urn:microsoft.com/office/officeart/2008/layout/VerticalCurvedList"/>
    <dgm:cxn modelId="{C1A537C0-30BC-4236-931B-B8F13BD15DA4}" srcId="{D7FEA7DF-A3CA-4D0F-B1C2-0B0E611D5E07}" destId="{E996E3EF-5656-4BBB-A2FD-6C836E153E96}" srcOrd="1" destOrd="0" parTransId="{3166CA86-3707-427F-B6F5-5C91040184B0}" sibTransId="{115171A8-1EE1-4855-A28A-94B72D7F31A8}"/>
    <dgm:cxn modelId="{4D0F727E-1E32-4BC3-9669-29D5923A11B6}" type="presOf" srcId="{4FBBB7BE-B6BC-4632-BEC9-7507574E0C86}" destId="{FFB73801-79A5-48C4-90D0-C8EF678B0CE1}" srcOrd="0" destOrd="0" presId="urn:microsoft.com/office/officeart/2008/layout/VerticalCurvedList"/>
    <dgm:cxn modelId="{45BC9176-976B-46E1-969C-0C09A428556D}" type="presOf" srcId="{850C2CE5-B046-48BF-BC54-AF6B61E31B48}" destId="{A253A597-C920-4997-A9A3-3F7073213D09}" srcOrd="0" destOrd="0" presId="urn:microsoft.com/office/officeart/2008/layout/VerticalCurvedList"/>
    <dgm:cxn modelId="{640ABAC2-62A4-40A9-9EB0-E06142D6A738}" srcId="{D7FEA7DF-A3CA-4D0F-B1C2-0B0E611D5E07}" destId="{4FBBB7BE-B6BC-4632-BEC9-7507574E0C86}" srcOrd="2" destOrd="0" parTransId="{7A562CDD-AEF5-4BE5-BE66-5343DE559E30}" sibTransId="{1F4AD209-57C9-48F6-9C20-13A8D8E88F98}"/>
    <dgm:cxn modelId="{B6B837B4-0BC6-4059-8212-0CF2A55AF2A0}" type="presParOf" srcId="{D8BD6662-12BA-4370-B356-61889ED07F9D}" destId="{DE6B0B5C-98AE-49C5-85AF-68DAE7BFA6BB}" srcOrd="0" destOrd="0" presId="urn:microsoft.com/office/officeart/2008/layout/VerticalCurvedList"/>
    <dgm:cxn modelId="{4CDD6B61-D43F-4B66-A0C5-4B86772DF0CE}" type="presParOf" srcId="{DE6B0B5C-98AE-49C5-85AF-68DAE7BFA6BB}" destId="{498EC5D1-3FEC-404F-B39F-C373C3477C87}" srcOrd="0" destOrd="0" presId="urn:microsoft.com/office/officeart/2008/layout/VerticalCurvedList"/>
    <dgm:cxn modelId="{E7EAE0FC-C50E-4C42-A51F-53466C96DC49}" type="presParOf" srcId="{498EC5D1-3FEC-404F-B39F-C373C3477C87}" destId="{813A8DFA-B1B7-4293-9723-B5CA2ACE767A}" srcOrd="0" destOrd="0" presId="urn:microsoft.com/office/officeart/2008/layout/VerticalCurvedList"/>
    <dgm:cxn modelId="{F5569317-E051-42FE-ACCE-8FCFB272A34A}" type="presParOf" srcId="{498EC5D1-3FEC-404F-B39F-C373C3477C87}" destId="{A253A597-C920-4997-A9A3-3F7073213D09}" srcOrd="1" destOrd="0" presId="urn:microsoft.com/office/officeart/2008/layout/VerticalCurvedList"/>
    <dgm:cxn modelId="{69AFA369-ADF2-4F35-AAE9-49B6E7E81E24}" type="presParOf" srcId="{498EC5D1-3FEC-404F-B39F-C373C3477C87}" destId="{CEC1D7CD-0603-4DBB-AA50-D875D2C97A62}" srcOrd="2" destOrd="0" presId="urn:microsoft.com/office/officeart/2008/layout/VerticalCurvedList"/>
    <dgm:cxn modelId="{37A2C259-6AA8-4194-85A0-3A96FBD215FC}" type="presParOf" srcId="{498EC5D1-3FEC-404F-B39F-C373C3477C87}" destId="{347A51D6-87C7-470E-A1D5-CC871389131E}" srcOrd="3" destOrd="0" presId="urn:microsoft.com/office/officeart/2008/layout/VerticalCurvedList"/>
    <dgm:cxn modelId="{E4FFB949-FB79-4FC3-B454-7C52DC05A825}" type="presParOf" srcId="{DE6B0B5C-98AE-49C5-85AF-68DAE7BFA6BB}" destId="{6AE5818E-C933-4943-A292-1179061B3300}" srcOrd="1" destOrd="0" presId="urn:microsoft.com/office/officeart/2008/layout/VerticalCurvedList"/>
    <dgm:cxn modelId="{162B78CC-1803-4DD9-9950-F8D0428FEFED}" type="presParOf" srcId="{DE6B0B5C-98AE-49C5-85AF-68DAE7BFA6BB}" destId="{3CB4228F-9DCE-4AF9-A284-D341CDA701F4}" srcOrd="2" destOrd="0" presId="urn:microsoft.com/office/officeart/2008/layout/VerticalCurvedList"/>
    <dgm:cxn modelId="{13A06C57-B0AD-41E7-9D40-5094B71A05F0}" type="presParOf" srcId="{3CB4228F-9DCE-4AF9-A284-D341CDA701F4}" destId="{8F1D30C1-36A2-45BA-BBD0-782E2301BD12}" srcOrd="0" destOrd="0" presId="urn:microsoft.com/office/officeart/2008/layout/VerticalCurvedList"/>
    <dgm:cxn modelId="{B47AAB96-DCE8-42DE-8078-056A7B27393C}" type="presParOf" srcId="{DE6B0B5C-98AE-49C5-85AF-68DAE7BFA6BB}" destId="{A0265A98-59C4-4AA4-AB6A-6DD1111871C0}" srcOrd="3" destOrd="0" presId="urn:microsoft.com/office/officeart/2008/layout/VerticalCurvedList"/>
    <dgm:cxn modelId="{AC7A342E-D65D-4370-8E7E-4C83C04F173E}" type="presParOf" srcId="{DE6B0B5C-98AE-49C5-85AF-68DAE7BFA6BB}" destId="{8E303342-8BDA-4123-A882-9B46F1013F7D}" srcOrd="4" destOrd="0" presId="urn:microsoft.com/office/officeart/2008/layout/VerticalCurvedList"/>
    <dgm:cxn modelId="{E899826E-5E7D-4A4A-A0DE-AE3E19B578C4}" type="presParOf" srcId="{8E303342-8BDA-4123-A882-9B46F1013F7D}" destId="{B5830290-2A27-4182-8A15-9EE00782F94D}" srcOrd="0" destOrd="0" presId="urn:microsoft.com/office/officeart/2008/layout/VerticalCurvedList"/>
    <dgm:cxn modelId="{0B13E03B-858E-4640-A249-55FF0B2B4B6C}" type="presParOf" srcId="{DE6B0B5C-98AE-49C5-85AF-68DAE7BFA6BB}" destId="{FFB73801-79A5-48C4-90D0-C8EF678B0CE1}" srcOrd="5" destOrd="0" presId="urn:microsoft.com/office/officeart/2008/layout/VerticalCurvedList"/>
    <dgm:cxn modelId="{B7383EBC-92F4-4733-968B-D4900BF66977}" type="presParOf" srcId="{DE6B0B5C-98AE-49C5-85AF-68DAE7BFA6BB}" destId="{31F383DA-866E-4D91-8EE3-BF36CD4164BE}" srcOrd="6" destOrd="0" presId="urn:microsoft.com/office/officeart/2008/layout/VerticalCurvedList"/>
    <dgm:cxn modelId="{FE1721B0-9186-4DAC-BE53-BD4D0392DA88}" type="presParOf" srcId="{31F383DA-866E-4D91-8EE3-BF36CD4164BE}" destId="{2F0EF62F-3009-4911-A226-EF2CFF109311}" srcOrd="0" destOrd="0" presId="urn:microsoft.com/office/officeart/2008/layout/VerticalCurvedList"/>
    <dgm:cxn modelId="{81EA02C3-6FE9-4713-87AD-3677C57A1D56}" type="presParOf" srcId="{DE6B0B5C-98AE-49C5-85AF-68DAE7BFA6BB}" destId="{2E9BCDA8-ED9C-4DA8-A923-FB680A6FA760}" srcOrd="7" destOrd="0" presId="urn:microsoft.com/office/officeart/2008/layout/VerticalCurvedList"/>
    <dgm:cxn modelId="{69552AF6-C65F-48D5-82B5-C8A028DFD102}" type="presParOf" srcId="{DE6B0B5C-98AE-49C5-85AF-68DAE7BFA6BB}" destId="{13868A0A-0956-4F6C-8E1C-C73FED8F0AFD}" srcOrd="8" destOrd="0" presId="urn:microsoft.com/office/officeart/2008/layout/VerticalCurvedList"/>
    <dgm:cxn modelId="{C2AD18EF-45C0-4669-AA0E-95A63A30949B}" type="presParOf" srcId="{13868A0A-0956-4F6C-8E1C-C73FED8F0AFD}" destId="{39F6C236-0A1C-4C48-A1D7-32B9113CE19E}" srcOrd="0" destOrd="0" presId="urn:microsoft.com/office/officeart/2008/layout/VerticalCurvedList"/>
    <dgm:cxn modelId="{234F3F9B-1990-4E61-B29D-CEF299AB557A}" type="presParOf" srcId="{DE6B0B5C-98AE-49C5-85AF-68DAE7BFA6BB}" destId="{3AC7B580-E5FD-472D-B0E5-7B9499343709}" srcOrd="9" destOrd="0" presId="urn:microsoft.com/office/officeart/2008/layout/VerticalCurvedList"/>
    <dgm:cxn modelId="{80C1FFC2-5478-4555-84F2-BDFFDD56F8B9}" type="presParOf" srcId="{DE6B0B5C-98AE-49C5-85AF-68DAE7BFA6BB}" destId="{7928D961-6A52-4363-9C6B-95DB2E875C9D}" srcOrd="10" destOrd="0" presId="urn:microsoft.com/office/officeart/2008/layout/VerticalCurvedList"/>
    <dgm:cxn modelId="{584EEED2-060B-4F03-89F9-8C905C1E337F}" type="presParOf" srcId="{7928D961-6A52-4363-9C6B-95DB2E875C9D}" destId="{BE616520-C587-4CE1-92D7-2EAD406226D3}"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7FEA7DF-A3CA-4D0F-B1C2-0B0E611D5E0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E996E3EF-5656-4BBB-A2FD-6C836E153E96}">
      <dgm:prSet custT="1"/>
      <dgm:spPr>
        <a:solidFill>
          <a:srgbClr val="EBE728"/>
        </a:solidFill>
        <a:ln>
          <a:noFill/>
        </a:ln>
      </dgm:spPr>
      <dgm:t>
        <a:bodyPr/>
        <a:lstStyle/>
        <a:p>
          <a:r>
            <a:rPr lang="en-US" sz="2400" dirty="0">
              <a:solidFill>
                <a:schemeClr val="tx1"/>
              </a:solidFill>
            </a:rPr>
            <a:t>Special Tax Rules for </a:t>
          </a:r>
          <a:r>
            <a:rPr lang="en-US" sz="2400" dirty="0" smtClean="0">
              <a:solidFill>
                <a:schemeClr val="tx1"/>
              </a:solidFill>
            </a:rPr>
            <a:t>CSOs</a:t>
          </a:r>
          <a:endParaRPr lang="en-US" sz="2400" dirty="0">
            <a:solidFill>
              <a:schemeClr val="tx1"/>
            </a:solidFill>
          </a:endParaRPr>
        </a:p>
      </dgm:t>
    </dgm:pt>
    <dgm:pt modelId="{3166CA86-3707-427F-B6F5-5C91040184B0}" type="parTrans" cxnId="{C1A537C0-30BC-4236-931B-B8F13BD15DA4}">
      <dgm:prSet/>
      <dgm:spPr/>
      <dgm:t>
        <a:bodyPr/>
        <a:lstStyle/>
        <a:p>
          <a:endParaRPr lang="en-US"/>
        </a:p>
      </dgm:t>
    </dgm:pt>
    <dgm:pt modelId="{115171A8-1EE1-4855-A28A-94B72D7F31A8}" type="sibTrans" cxnId="{C1A537C0-30BC-4236-931B-B8F13BD15DA4}">
      <dgm:prSet/>
      <dgm:spPr/>
      <dgm:t>
        <a:bodyPr/>
        <a:lstStyle/>
        <a:p>
          <a:endParaRPr lang="en-US"/>
        </a:p>
      </dgm:t>
    </dgm:pt>
    <dgm:pt modelId="{6CEE82FD-AD79-41F8-879D-556316AC87EB}">
      <dgm:prSet custT="1"/>
      <dgm:spPr>
        <a:solidFill>
          <a:srgbClr val="004D3F"/>
        </a:solidFill>
        <a:ln>
          <a:noFill/>
        </a:ln>
      </dgm:spPr>
      <dgm:t>
        <a:bodyPr/>
        <a:lstStyle/>
        <a:p>
          <a:r>
            <a:rPr lang="en-US" sz="2400" dirty="0">
              <a:solidFill>
                <a:schemeClr val="bg1"/>
              </a:solidFill>
            </a:rPr>
            <a:t>Going Forward – Next Steps for your </a:t>
          </a:r>
          <a:r>
            <a:rPr lang="en-US" sz="2400" dirty="0" smtClean="0">
              <a:solidFill>
                <a:schemeClr val="bg1"/>
              </a:solidFill>
            </a:rPr>
            <a:t>CSO</a:t>
          </a:r>
          <a:endParaRPr lang="en-US" sz="2400" dirty="0">
            <a:solidFill>
              <a:schemeClr val="bg1"/>
            </a:solidFill>
          </a:endParaRPr>
        </a:p>
      </dgm:t>
    </dgm:pt>
    <dgm:pt modelId="{2A8A0180-FFD9-445F-8BF4-3A5975A8A854}" type="parTrans" cxnId="{A0533C3F-50C8-4773-9D93-36FFE4CF12D9}">
      <dgm:prSet/>
      <dgm:spPr/>
      <dgm:t>
        <a:bodyPr/>
        <a:lstStyle/>
        <a:p>
          <a:endParaRPr lang="en-US"/>
        </a:p>
      </dgm:t>
    </dgm:pt>
    <dgm:pt modelId="{C355CCB4-EFA0-4534-81F1-8A3A44A9E402}" type="sibTrans" cxnId="{A0533C3F-50C8-4773-9D93-36FFE4CF12D9}">
      <dgm:prSet/>
      <dgm:spPr/>
      <dgm:t>
        <a:bodyPr/>
        <a:lstStyle/>
        <a:p>
          <a:endParaRPr lang="en-US"/>
        </a:p>
      </dgm:t>
    </dgm:pt>
    <dgm:pt modelId="{4FBBB7BE-B6BC-4632-BEC9-7507574E0C86}">
      <dgm:prSet custT="1"/>
      <dgm:spPr>
        <a:solidFill>
          <a:srgbClr val="EBE728"/>
        </a:solidFill>
        <a:ln>
          <a:noFill/>
        </a:ln>
      </dgm:spPr>
      <dgm:t>
        <a:bodyPr/>
        <a:lstStyle/>
        <a:p>
          <a:r>
            <a:rPr lang="en-US" sz="2400" dirty="0">
              <a:solidFill>
                <a:schemeClr val="tx1"/>
              </a:solidFill>
            </a:rPr>
            <a:t>Then and Now</a:t>
          </a:r>
        </a:p>
      </dgm:t>
    </dgm:pt>
    <dgm:pt modelId="{7A562CDD-AEF5-4BE5-BE66-5343DE559E30}" type="parTrans" cxnId="{640ABAC2-62A4-40A9-9EB0-E06142D6A738}">
      <dgm:prSet/>
      <dgm:spPr/>
      <dgm:t>
        <a:bodyPr/>
        <a:lstStyle/>
        <a:p>
          <a:endParaRPr lang="en-US"/>
        </a:p>
      </dgm:t>
    </dgm:pt>
    <dgm:pt modelId="{1F4AD209-57C9-48F6-9C20-13A8D8E88F98}" type="sibTrans" cxnId="{640ABAC2-62A4-40A9-9EB0-E06142D6A738}">
      <dgm:prSet/>
      <dgm:spPr/>
      <dgm:t>
        <a:bodyPr/>
        <a:lstStyle/>
        <a:p>
          <a:endParaRPr lang="en-US"/>
        </a:p>
      </dgm:t>
    </dgm:pt>
    <dgm:pt modelId="{CA468EA6-B42B-4E1E-B1BD-71DFA0BD83B4}">
      <dgm:prSet custT="1"/>
      <dgm:spPr>
        <a:solidFill>
          <a:srgbClr val="EBE728"/>
        </a:solidFill>
        <a:ln>
          <a:noFill/>
        </a:ln>
      </dgm:spPr>
      <dgm:t>
        <a:bodyPr/>
        <a:lstStyle/>
        <a:p>
          <a:r>
            <a:rPr lang="en-US" sz="2400" b="0" dirty="0">
              <a:solidFill>
                <a:schemeClr val="tx1"/>
              </a:solidFill>
            </a:rPr>
            <a:t>Cambodian Taxation of Legal Entities</a:t>
          </a:r>
        </a:p>
      </dgm:t>
    </dgm:pt>
    <dgm:pt modelId="{5F0A5651-10AA-4131-B308-4AD9EE548262}" type="parTrans" cxnId="{B02882EE-A5FF-4BDC-A1BC-C514F0A5A813}">
      <dgm:prSet/>
      <dgm:spPr/>
      <dgm:t>
        <a:bodyPr/>
        <a:lstStyle/>
        <a:p>
          <a:endParaRPr lang="en-US"/>
        </a:p>
      </dgm:t>
    </dgm:pt>
    <dgm:pt modelId="{850C2CE5-B046-48BF-BC54-AF6B61E31B48}" type="sibTrans" cxnId="{B02882EE-A5FF-4BDC-A1BC-C514F0A5A813}">
      <dgm:prSet/>
      <dgm:spPr>
        <a:ln>
          <a:solidFill>
            <a:srgbClr val="004D3F"/>
          </a:solidFill>
        </a:ln>
      </dgm:spPr>
      <dgm:t>
        <a:bodyPr/>
        <a:lstStyle/>
        <a:p>
          <a:endParaRPr lang="en-US"/>
        </a:p>
      </dgm:t>
    </dgm:pt>
    <dgm:pt modelId="{0A5D5AF2-1920-41C9-B349-C10299612699}">
      <dgm:prSet custT="1"/>
      <dgm:spPr>
        <a:solidFill>
          <a:srgbClr val="EBE728"/>
        </a:solidFill>
        <a:ln>
          <a:noFill/>
        </a:ln>
      </dgm:spPr>
      <dgm:t>
        <a:bodyPr/>
        <a:lstStyle/>
        <a:p>
          <a:r>
            <a:rPr lang="en-US" sz="2400" dirty="0" smtClean="0">
              <a:solidFill>
                <a:schemeClr val="tx1"/>
              </a:solidFill>
            </a:rPr>
            <a:t>Required Documents for Tax Registration and Exemption</a:t>
          </a:r>
          <a:endParaRPr lang="en-US" sz="2400" dirty="0">
            <a:solidFill>
              <a:schemeClr val="tx1"/>
            </a:solidFill>
          </a:endParaRPr>
        </a:p>
      </dgm:t>
    </dgm:pt>
    <dgm:pt modelId="{C271CA52-89FC-43AA-888B-C7AE9A1E83AA}" type="parTrans" cxnId="{C992C33A-E1CA-442C-B35C-CD699C6D7E30}">
      <dgm:prSet/>
      <dgm:spPr/>
      <dgm:t>
        <a:bodyPr/>
        <a:lstStyle/>
        <a:p>
          <a:endParaRPr lang="en-US"/>
        </a:p>
      </dgm:t>
    </dgm:pt>
    <dgm:pt modelId="{AFB4E0D1-B34A-494D-9ABC-1BB6BADF1119}" type="sibTrans" cxnId="{C992C33A-E1CA-442C-B35C-CD699C6D7E30}">
      <dgm:prSet/>
      <dgm:spPr/>
      <dgm:t>
        <a:bodyPr/>
        <a:lstStyle/>
        <a:p>
          <a:endParaRPr lang="en-US"/>
        </a:p>
      </dgm:t>
    </dgm:pt>
    <dgm:pt modelId="{D8BD6662-12BA-4370-B356-61889ED07F9D}" type="pres">
      <dgm:prSet presAssocID="{D7FEA7DF-A3CA-4D0F-B1C2-0B0E611D5E07}" presName="Name0" presStyleCnt="0">
        <dgm:presLayoutVars>
          <dgm:chMax val="7"/>
          <dgm:chPref val="7"/>
          <dgm:dir/>
        </dgm:presLayoutVars>
      </dgm:prSet>
      <dgm:spPr/>
      <dgm:t>
        <a:bodyPr/>
        <a:lstStyle/>
        <a:p>
          <a:endParaRPr lang="en-US"/>
        </a:p>
      </dgm:t>
    </dgm:pt>
    <dgm:pt modelId="{DE6B0B5C-98AE-49C5-85AF-68DAE7BFA6BB}" type="pres">
      <dgm:prSet presAssocID="{D7FEA7DF-A3CA-4D0F-B1C2-0B0E611D5E07}" presName="Name1" presStyleCnt="0"/>
      <dgm:spPr/>
    </dgm:pt>
    <dgm:pt modelId="{498EC5D1-3FEC-404F-B39F-C373C3477C87}" type="pres">
      <dgm:prSet presAssocID="{D7FEA7DF-A3CA-4D0F-B1C2-0B0E611D5E07}" presName="cycle" presStyleCnt="0"/>
      <dgm:spPr/>
    </dgm:pt>
    <dgm:pt modelId="{813A8DFA-B1B7-4293-9723-B5CA2ACE767A}" type="pres">
      <dgm:prSet presAssocID="{D7FEA7DF-A3CA-4D0F-B1C2-0B0E611D5E07}" presName="srcNode" presStyleLbl="node1" presStyleIdx="0" presStyleCnt="5"/>
      <dgm:spPr/>
    </dgm:pt>
    <dgm:pt modelId="{A253A597-C920-4997-A9A3-3F7073213D09}" type="pres">
      <dgm:prSet presAssocID="{D7FEA7DF-A3CA-4D0F-B1C2-0B0E611D5E07}" presName="conn" presStyleLbl="parChTrans1D2" presStyleIdx="0" presStyleCnt="1"/>
      <dgm:spPr/>
      <dgm:t>
        <a:bodyPr/>
        <a:lstStyle/>
        <a:p>
          <a:endParaRPr lang="en-US"/>
        </a:p>
      </dgm:t>
    </dgm:pt>
    <dgm:pt modelId="{CEC1D7CD-0603-4DBB-AA50-D875D2C97A62}" type="pres">
      <dgm:prSet presAssocID="{D7FEA7DF-A3CA-4D0F-B1C2-0B0E611D5E07}" presName="extraNode" presStyleLbl="node1" presStyleIdx="0" presStyleCnt="5"/>
      <dgm:spPr/>
    </dgm:pt>
    <dgm:pt modelId="{347A51D6-87C7-470E-A1D5-CC871389131E}" type="pres">
      <dgm:prSet presAssocID="{D7FEA7DF-A3CA-4D0F-B1C2-0B0E611D5E07}" presName="dstNode" presStyleLbl="node1" presStyleIdx="0" presStyleCnt="5"/>
      <dgm:spPr/>
    </dgm:pt>
    <dgm:pt modelId="{6AE5818E-C933-4943-A292-1179061B3300}" type="pres">
      <dgm:prSet presAssocID="{CA468EA6-B42B-4E1E-B1BD-71DFA0BD83B4}" presName="text_1" presStyleLbl="node1" presStyleIdx="0" presStyleCnt="5">
        <dgm:presLayoutVars>
          <dgm:bulletEnabled val="1"/>
        </dgm:presLayoutVars>
      </dgm:prSet>
      <dgm:spPr/>
      <dgm:t>
        <a:bodyPr/>
        <a:lstStyle/>
        <a:p>
          <a:endParaRPr lang="en-US"/>
        </a:p>
      </dgm:t>
    </dgm:pt>
    <dgm:pt modelId="{3CB4228F-9DCE-4AF9-A284-D341CDA701F4}" type="pres">
      <dgm:prSet presAssocID="{CA468EA6-B42B-4E1E-B1BD-71DFA0BD83B4}" presName="accent_1" presStyleCnt="0"/>
      <dgm:spPr/>
    </dgm:pt>
    <dgm:pt modelId="{8F1D30C1-36A2-45BA-BBD0-782E2301BD12}" type="pres">
      <dgm:prSet presAssocID="{CA468EA6-B42B-4E1E-B1BD-71DFA0BD83B4}" presName="accentRepeatNode" presStyleLbl="solidFgAcc1" presStyleIdx="0" presStyleCnt="5"/>
      <dgm:spPr>
        <a:ln w="38100">
          <a:solidFill>
            <a:schemeClr val="bg1">
              <a:lumMod val="85000"/>
            </a:schemeClr>
          </a:solidFill>
        </a:ln>
      </dgm:spPr>
      <dgm:t>
        <a:bodyPr/>
        <a:lstStyle/>
        <a:p>
          <a:endParaRPr lang="en-US"/>
        </a:p>
      </dgm:t>
    </dgm:pt>
    <dgm:pt modelId="{A0265A98-59C4-4AA4-AB6A-6DD1111871C0}" type="pres">
      <dgm:prSet presAssocID="{E996E3EF-5656-4BBB-A2FD-6C836E153E96}" presName="text_2" presStyleLbl="node1" presStyleIdx="1" presStyleCnt="5">
        <dgm:presLayoutVars>
          <dgm:bulletEnabled val="1"/>
        </dgm:presLayoutVars>
      </dgm:prSet>
      <dgm:spPr/>
      <dgm:t>
        <a:bodyPr/>
        <a:lstStyle/>
        <a:p>
          <a:endParaRPr lang="en-US"/>
        </a:p>
      </dgm:t>
    </dgm:pt>
    <dgm:pt modelId="{8E303342-8BDA-4123-A882-9B46F1013F7D}" type="pres">
      <dgm:prSet presAssocID="{E996E3EF-5656-4BBB-A2FD-6C836E153E96}" presName="accent_2" presStyleCnt="0"/>
      <dgm:spPr/>
    </dgm:pt>
    <dgm:pt modelId="{B5830290-2A27-4182-8A15-9EE00782F94D}" type="pres">
      <dgm:prSet presAssocID="{E996E3EF-5656-4BBB-A2FD-6C836E153E96}" presName="accentRepeatNode" presStyleLbl="solidFgAcc1" presStyleIdx="1" presStyleCnt="5"/>
      <dgm:spPr>
        <a:ln w="38100">
          <a:solidFill>
            <a:schemeClr val="bg1">
              <a:lumMod val="85000"/>
            </a:schemeClr>
          </a:solidFill>
        </a:ln>
      </dgm:spPr>
      <dgm:t>
        <a:bodyPr/>
        <a:lstStyle/>
        <a:p>
          <a:endParaRPr lang="en-US"/>
        </a:p>
      </dgm:t>
    </dgm:pt>
    <dgm:pt modelId="{FFB73801-79A5-48C4-90D0-C8EF678B0CE1}" type="pres">
      <dgm:prSet presAssocID="{4FBBB7BE-B6BC-4632-BEC9-7507574E0C86}" presName="text_3" presStyleLbl="node1" presStyleIdx="2" presStyleCnt="5">
        <dgm:presLayoutVars>
          <dgm:bulletEnabled val="1"/>
        </dgm:presLayoutVars>
      </dgm:prSet>
      <dgm:spPr/>
      <dgm:t>
        <a:bodyPr/>
        <a:lstStyle/>
        <a:p>
          <a:endParaRPr lang="en-US"/>
        </a:p>
      </dgm:t>
    </dgm:pt>
    <dgm:pt modelId="{31F383DA-866E-4D91-8EE3-BF36CD4164BE}" type="pres">
      <dgm:prSet presAssocID="{4FBBB7BE-B6BC-4632-BEC9-7507574E0C86}" presName="accent_3" presStyleCnt="0"/>
      <dgm:spPr/>
    </dgm:pt>
    <dgm:pt modelId="{2F0EF62F-3009-4911-A226-EF2CFF109311}" type="pres">
      <dgm:prSet presAssocID="{4FBBB7BE-B6BC-4632-BEC9-7507574E0C86}" presName="accentRepeatNode" presStyleLbl="solidFgAcc1" presStyleIdx="2" presStyleCnt="5"/>
      <dgm:spPr>
        <a:ln w="38100">
          <a:solidFill>
            <a:schemeClr val="bg1">
              <a:lumMod val="85000"/>
            </a:schemeClr>
          </a:solidFill>
        </a:ln>
      </dgm:spPr>
      <dgm:t>
        <a:bodyPr/>
        <a:lstStyle/>
        <a:p>
          <a:endParaRPr lang="en-US"/>
        </a:p>
      </dgm:t>
    </dgm:pt>
    <dgm:pt modelId="{2E9BCDA8-ED9C-4DA8-A923-FB680A6FA760}" type="pres">
      <dgm:prSet presAssocID="{6CEE82FD-AD79-41F8-879D-556316AC87EB}" presName="text_4" presStyleLbl="node1" presStyleIdx="3" presStyleCnt="5">
        <dgm:presLayoutVars>
          <dgm:bulletEnabled val="1"/>
        </dgm:presLayoutVars>
      </dgm:prSet>
      <dgm:spPr/>
      <dgm:t>
        <a:bodyPr/>
        <a:lstStyle/>
        <a:p>
          <a:endParaRPr lang="en-US"/>
        </a:p>
      </dgm:t>
    </dgm:pt>
    <dgm:pt modelId="{13868A0A-0956-4F6C-8E1C-C73FED8F0AFD}" type="pres">
      <dgm:prSet presAssocID="{6CEE82FD-AD79-41F8-879D-556316AC87EB}" presName="accent_4" presStyleCnt="0"/>
      <dgm:spPr/>
    </dgm:pt>
    <dgm:pt modelId="{39F6C236-0A1C-4C48-A1D7-32B9113CE19E}" type="pres">
      <dgm:prSet presAssocID="{6CEE82FD-AD79-41F8-879D-556316AC87EB}" presName="accentRepeatNode" presStyleLbl="solidFgAcc1" presStyleIdx="3" presStyleCnt="5"/>
      <dgm:spPr>
        <a:ln w="38100">
          <a:solidFill>
            <a:schemeClr val="bg1">
              <a:lumMod val="85000"/>
            </a:schemeClr>
          </a:solidFill>
        </a:ln>
      </dgm:spPr>
      <dgm:t>
        <a:bodyPr/>
        <a:lstStyle/>
        <a:p>
          <a:endParaRPr lang="en-US"/>
        </a:p>
      </dgm:t>
    </dgm:pt>
    <dgm:pt modelId="{3284C7BA-049D-4DED-B6B9-3EE575897E7C}" type="pres">
      <dgm:prSet presAssocID="{0A5D5AF2-1920-41C9-B349-C10299612699}" presName="text_5" presStyleLbl="node1" presStyleIdx="4" presStyleCnt="5">
        <dgm:presLayoutVars>
          <dgm:bulletEnabled val="1"/>
        </dgm:presLayoutVars>
      </dgm:prSet>
      <dgm:spPr/>
      <dgm:t>
        <a:bodyPr/>
        <a:lstStyle/>
        <a:p>
          <a:endParaRPr lang="en-US"/>
        </a:p>
      </dgm:t>
    </dgm:pt>
    <dgm:pt modelId="{F97DF881-51A9-43CC-BA12-DA947A50ECEF}" type="pres">
      <dgm:prSet presAssocID="{0A5D5AF2-1920-41C9-B349-C10299612699}" presName="accent_5" presStyleCnt="0"/>
      <dgm:spPr/>
    </dgm:pt>
    <dgm:pt modelId="{40207D6F-33F5-426C-B0AE-E13B3DFA534C}" type="pres">
      <dgm:prSet presAssocID="{0A5D5AF2-1920-41C9-B349-C10299612699}" presName="accentRepeatNode" presStyleLbl="solidFgAcc1" presStyleIdx="4" presStyleCnt="5"/>
      <dgm:spPr>
        <a:ln>
          <a:solidFill>
            <a:schemeClr val="bg1">
              <a:lumMod val="85000"/>
            </a:schemeClr>
          </a:solidFill>
        </a:ln>
      </dgm:spPr>
      <dgm:t>
        <a:bodyPr/>
        <a:lstStyle/>
        <a:p>
          <a:endParaRPr lang="en-US"/>
        </a:p>
      </dgm:t>
    </dgm:pt>
  </dgm:ptLst>
  <dgm:cxnLst>
    <dgm:cxn modelId="{FFD9DBC0-892D-4752-B463-925DF3021F4B}" type="presOf" srcId="{E996E3EF-5656-4BBB-A2FD-6C836E153E96}" destId="{A0265A98-59C4-4AA4-AB6A-6DD1111871C0}" srcOrd="0" destOrd="0" presId="urn:microsoft.com/office/officeart/2008/layout/VerticalCurvedList"/>
    <dgm:cxn modelId="{640ABAC2-62A4-40A9-9EB0-E06142D6A738}" srcId="{D7FEA7DF-A3CA-4D0F-B1C2-0B0E611D5E07}" destId="{4FBBB7BE-B6BC-4632-BEC9-7507574E0C86}" srcOrd="2" destOrd="0" parTransId="{7A562CDD-AEF5-4BE5-BE66-5343DE559E30}" sibTransId="{1F4AD209-57C9-48F6-9C20-13A8D8E88F98}"/>
    <dgm:cxn modelId="{BAD8ACCA-D4BE-4A92-8515-C979E42C4911}" type="presOf" srcId="{6CEE82FD-AD79-41F8-879D-556316AC87EB}" destId="{2E9BCDA8-ED9C-4DA8-A923-FB680A6FA760}" srcOrd="0" destOrd="0" presId="urn:microsoft.com/office/officeart/2008/layout/VerticalCurvedList"/>
    <dgm:cxn modelId="{C1A537C0-30BC-4236-931B-B8F13BD15DA4}" srcId="{D7FEA7DF-A3CA-4D0F-B1C2-0B0E611D5E07}" destId="{E996E3EF-5656-4BBB-A2FD-6C836E153E96}" srcOrd="1" destOrd="0" parTransId="{3166CA86-3707-427F-B6F5-5C91040184B0}" sibTransId="{115171A8-1EE1-4855-A28A-94B72D7F31A8}"/>
    <dgm:cxn modelId="{DEDED4D6-8B26-4E57-B040-9E75C8F4CC0A}" type="presOf" srcId="{4FBBB7BE-B6BC-4632-BEC9-7507574E0C86}" destId="{FFB73801-79A5-48C4-90D0-C8EF678B0CE1}" srcOrd="0" destOrd="0" presId="urn:microsoft.com/office/officeart/2008/layout/VerticalCurvedList"/>
    <dgm:cxn modelId="{C992C33A-E1CA-442C-B35C-CD699C6D7E30}" srcId="{D7FEA7DF-A3CA-4D0F-B1C2-0B0E611D5E07}" destId="{0A5D5AF2-1920-41C9-B349-C10299612699}" srcOrd="4" destOrd="0" parTransId="{C271CA52-89FC-43AA-888B-C7AE9A1E83AA}" sibTransId="{AFB4E0D1-B34A-494D-9ABC-1BB6BADF1119}"/>
    <dgm:cxn modelId="{B02882EE-A5FF-4BDC-A1BC-C514F0A5A813}" srcId="{D7FEA7DF-A3CA-4D0F-B1C2-0B0E611D5E07}" destId="{CA468EA6-B42B-4E1E-B1BD-71DFA0BD83B4}" srcOrd="0" destOrd="0" parTransId="{5F0A5651-10AA-4131-B308-4AD9EE548262}" sibTransId="{850C2CE5-B046-48BF-BC54-AF6B61E31B48}"/>
    <dgm:cxn modelId="{502924B8-5297-44F5-95A3-709E7C42E28F}" type="presOf" srcId="{850C2CE5-B046-48BF-BC54-AF6B61E31B48}" destId="{A253A597-C920-4997-A9A3-3F7073213D09}" srcOrd="0" destOrd="0" presId="urn:microsoft.com/office/officeart/2008/layout/VerticalCurvedList"/>
    <dgm:cxn modelId="{528800E1-6A23-4406-BA85-4FFB688B47F5}" type="presOf" srcId="{0A5D5AF2-1920-41C9-B349-C10299612699}" destId="{3284C7BA-049D-4DED-B6B9-3EE575897E7C}" srcOrd="0" destOrd="0" presId="urn:microsoft.com/office/officeart/2008/layout/VerticalCurvedList"/>
    <dgm:cxn modelId="{A0533C3F-50C8-4773-9D93-36FFE4CF12D9}" srcId="{D7FEA7DF-A3CA-4D0F-B1C2-0B0E611D5E07}" destId="{6CEE82FD-AD79-41F8-879D-556316AC87EB}" srcOrd="3" destOrd="0" parTransId="{2A8A0180-FFD9-445F-8BF4-3A5975A8A854}" sibTransId="{C355CCB4-EFA0-4534-81F1-8A3A44A9E402}"/>
    <dgm:cxn modelId="{6C4D0F3D-76F4-4C52-BF9B-05ABDEA1660D}" type="presOf" srcId="{D7FEA7DF-A3CA-4D0F-B1C2-0B0E611D5E07}" destId="{D8BD6662-12BA-4370-B356-61889ED07F9D}" srcOrd="0" destOrd="0" presId="urn:microsoft.com/office/officeart/2008/layout/VerticalCurvedList"/>
    <dgm:cxn modelId="{2FF736B4-6C0C-4DC4-B5DF-CFFC800E4A3D}" type="presOf" srcId="{CA468EA6-B42B-4E1E-B1BD-71DFA0BD83B4}" destId="{6AE5818E-C933-4943-A292-1179061B3300}" srcOrd="0" destOrd="0" presId="urn:microsoft.com/office/officeart/2008/layout/VerticalCurvedList"/>
    <dgm:cxn modelId="{8DA07410-FA90-4BAA-8A50-0BEA98850E50}" type="presParOf" srcId="{D8BD6662-12BA-4370-B356-61889ED07F9D}" destId="{DE6B0B5C-98AE-49C5-85AF-68DAE7BFA6BB}" srcOrd="0" destOrd="0" presId="urn:microsoft.com/office/officeart/2008/layout/VerticalCurvedList"/>
    <dgm:cxn modelId="{4F205D28-3548-4E35-90F8-922663C518B8}" type="presParOf" srcId="{DE6B0B5C-98AE-49C5-85AF-68DAE7BFA6BB}" destId="{498EC5D1-3FEC-404F-B39F-C373C3477C87}" srcOrd="0" destOrd="0" presId="urn:microsoft.com/office/officeart/2008/layout/VerticalCurvedList"/>
    <dgm:cxn modelId="{530110AF-9ECC-4460-9E83-6FBCEE40088A}" type="presParOf" srcId="{498EC5D1-3FEC-404F-B39F-C373C3477C87}" destId="{813A8DFA-B1B7-4293-9723-B5CA2ACE767A}" srcOrd="0" destOrd="0" presId="urn:microsoft.com/office/officeart/2008/layout/VerticalCurvedList"/>
    <dgm:cxn modelId="{446B0A3E-1AA3-442B-B080-71E641862CBA}" type="presParOf" srcId="{498EC5D1-3FEC-404F-B39F-C373C3477C87}" destId="{A253A597-C920-4997-A9A3-3F7073213D09}" srcOrd="1" destOrd="0" presId="urn:microsoft.com/office/officeart/2008/layout/VerticalCurvedList"/>
    <dgm:cxn modelId="{7F69EA03-D783-43B4-9D5D-AEB029CC0394}" type="presParOf" srcId="{498EC5D1-3FEC-404F-B39F-C373C3477C87}" destId="{CEC1D7CD-0603-4DBB-AA50-D875D2C97A62}" srcOrd="2" destOrd="0" presId="urn:microsoft.com/office/officeart/2008/layout/VerticalCurvedList"/>
    <dgm:cxn modelId="{A1E4A495-7FA2-497C-A810-9B330D24609B}" type="presParOf" srcId="{498EC5D1-3FEC-404F-B39F-C373C3477C87}" destId="{347A51D6-87C7-470E-A1D5-CC871389131E}" srcOrd="3" destOrd="0" presId="urn:microsoft.com/office/officeart/2008/layout/VerticalCurvedList"/>
    <dgm:cxn modelId="{D03C38F6-222F-4E23-832D-8E89B09E4E2F}" type="presParOf" srcId="{DE6B0B5C-98AE-49C5-85AF-68DAE7BFA6BB}" destId="{6AE5818E-C933-4943-A292-1179061B3300}" srcOrd="1" destOrd="0" presId="urn:microsoft.com/office/officeart/2008/layout/VerticalCurvedList"/>
    <dgm:cxn modelId="{513A7FD8-2720-468B-8BA0-F90F64B165E1}" type="presParOf" srcId="{DE6B0B5C-98AE-49C5-85AF-68DAE7BFA6BB}" destId="{3CB4228F-9DCE-4AF9-A284-D341CDA701F4}" srcOrd="2" destOrd="0" presId="urn:microsoft.com/office/officeart/2008/layout/VerticalCurvedList"/>
    <dgm:cxn modelId="{0E344EA4-789A-4EEB-B80D-DC43C3E386AC}" type="presParOf" srcId="{3CB4228F-9DCE-4AF9-A284-D341CDA701F4}" destId="{8F1D30C1-36A2-45BA-BBD0-782E2301BD12}" srcOrd="0" destOrd="0" presId="urn:microsoft.com/office/officeart/2008/layout/VerticalCurvedList"/>
    <dgm:cxn modelId="{7C281CA2-1326-4B18-8D8B-825E6F18B61E}" type="presParOf" srcId="{DE6B0B5C-98AE-49C5-85AF-68DAE7BFA6BB}" destId="{A0265A98-59C4-4AA4-AB6A-6DD1111871C0}" srcOrd="3" destOrd="0" presId="urn:microsoft.com/office/officeart/2008/layout/VerticalCurvedList"/>
    <dgm:cxn modelId="{728433FB-E441-4648-8BD8-403AA62C53DD}" type="presParOf" srcId="{DE6B0B5C-98AE-49C5-85AF-68DAE7BFA6BB}" destId="{8E303342-8BDA-4123-A882-9B46F1013F7D}" srcOrd="4" destOrd="0" presId="urn:microsoft.com/office/officeart/2008/layout/VerticalCurvedList"/>
    <dgm:cxn modelId="{9DE7A584-E35F-403B-BDCE-9E1EF93F5C69}" type="presParOf" srcId="{8E303342-8BDA-4123-A882-9B46F1013F7D}" destId="{B5830290-2A27-4182-8A15-9EE00782F94D}" srcOrd="0" destOrd="0" presId="urn:microsoft.com/office/officeart/2008/layout/VerticalCurvedList"/>
    <dgm:cxn modelId="{1A50B431-8D74-4CF4-81D9-D14808297EC8}" type="presParOf" srcId="{DE6B0B5C-98AE-49C5-85AF-68DAE7BFA6BB}" destId="{FFB73801-79A5-48C4-90D0-C8EF678B0CE1}" srcOrd="5" destOrd="0" presId="urn:microsoft.com/office/officeart/2008/layout/VerticalCurvedList"/>
    <dgm:cxn modelId="{E5EEFDD2-7D9E-445F-8CDD-13BD3F4BCCE1}" type="presParOf" srcId="{DE6B0B5C-98AE-49C5-85AF-68DAE7BFA6BB}" destId="{31F383DA-866E-4D91-8EE3-BF36CD4164BE}" srcOrd="6" destOrd="0" presId="urn:microsoft.com/office/officeart/2008/layout/VerticalCurvedList"/>
    <dgm:cxn modelId="{07875849-CFCF-452F-94FD-58B9F6203B11}" type="presParOf" srcId="{31F383DA-866E-4D91-8EE3-BF36CD4164BE}" destId="{2F0EF62F-3009-4911-A226-EF2CFF109311}" srcOrd="0" destOrd="0" presId="urn:microsoft.com/office/officeart/2008/layout/VerticalCurvedList"/>
    <dgm:cxn modelId="{AB016323-61A1-4806-897A-C48AED7F3A3B}" type="presParOf" srcId="{DE6B0B5C-98AE-49C5-85AF-68DAE7BFA6BB}" destId="{2E9BCDA8-ED9C-4DA8-A923-FB680A6FA760}" srcOrd="7" destOrd="0" presId="urn:microsoft.com/office/officeart/2008/layout/VerticalCurvedList"/>
    <dgm:cxn modelId="{7B5DA0A0-A286-44A6-9ED0-1F27538D3931}" type="presParOf" srcId="{DE6B0B5C-98AE-49C5-85AF-68DAE7BFA6BB}" destId="{13868A0A-0956-4F6C-8E1C-C73FED8F0AFD}" srcOrd="8" destOrd="0" presId="urn:microsoft.com/office/officeart/2008/layout/VerticalCurvedList"/>
    <dgm:cxn modelId="{BBF2C637-90E7-48D6-B10F-4EF985FDA3D9}" type="presParOf" srcId="{13868A0A-0956-4F6C-8E1C-C73FED8F0AFD}" destId="{39F6C236-0A1C-4C48-A1D7-32B9113CE19E}" srcOrd="0" destOrd="0" presId="urn:microsoft.com/office/officeart/2008/layout/VerticalCurvedList"/>
    <dgm:cxn modelId="{BA74C078-5E4E-4964-94C2-238E9B898112}" type="presParOf" srcId="{DE6B0B5C-98AE-49C5-85AF-68DAE7BFA6BB}" destId="{3284C7BA-049D-4DED-B6B9-3EE575897E7C}" srcOrd="9" destOrd="0" presId="urn:microsoft.com/office/officeart/2008/layout/VerticalCurvedList"/>
    <dgm:cxn modelId="{F8E1920A-0729-4688-9326-7A8EEEF10018}" type="presParOf" srcId="{DE6B0B5C-98AE-49C5-85AF-68DAE7BFA6BB}" destId="{F97DF881-51A9-43CC-BA12-DA947A50ECEF}" srcOrd="10" destOrd="0" presId="urn:microsoft.com/office/officeart/2008/layout/VerticalCurvedList"/>
    <dgm:cxn modelId="{0652B16E-335A-421A-B7D6-D92372960EE3}" type="presParOf" srcId="{F97DF881-51A9-43CC-BA12-DA947A50ECEF}" destId="{40207D6F-33F5-426C-B0AE-E13B3DFA534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7FEA7DF-A3CA-4D0F-B1C2-0B0E611D5E0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E996E3EF-5656-4BBB-A2FD-6C836E153E96}">
      <dgm:prSet custT="1"/>
      <dgm:spPr>
        <a:solidFill>
          <a:srgbClr val="EBE728"/>
        </a:solidFill>
        <a:ln>
          <a:noFill/>
        </a:ln>
      </dgm:spPr>
      <dgm:t>
        <a:bodyPr/>
        <a:lstStyle/>
        <a:p>
          <a:r>
            <a:rPr lang="en-US" sz="2400" dirty="0">
              <a:solidFill>
                <a:schemeClr val="tx1"/>
              </a:solidFill>
            </a:rPr>
            <a:t>Special Tax Rules for </a:t>
          </a:r>
          <a:r>
            <a:rPr lang="en-US" sz="2400" dirty="0" smtClean="0">
              <a:solidFill>
                <a:schemeClr val="tx1"/>
              </a:solidFill>
            </a:rPr>
            <a:t>CSOs</a:t>
          </a:r>
          <a:endParaRPr lang="en-US" sz="2400" dirty="0">
            <a:solidFill>
              <a:schemeClr val="tx1"/>
            </a:solidFill>
          </a:endParaRPr>
        </a:p>
      </dgm:t>
    </dgm:pt>
    <dgm:pt modelId="{3166CA86-3707-427F-B6F5-5C91040184B0}" type="parTrans" cxnId="{C1A537C0-30BC-4236-931B-B8F13BD15DA4}">
      <dgm:prSet/>
      <dgm:spPr/>
      <dgm:t>
        <a:bodyPr/>
        <a:lstStyle/>
        <a:p>
          <a:endParaRPr lang="en-US"/>
        </a:p>
      </dgm:t>
    </dgm:pt>
    <dgm:pt modelId="{115171A8-1EE1-4855-A28A-94B72D7F31A8}" type="sibTrans" cxnId="{C1A537C0-30BC-4236-931B-B8F13BD15DA4}">
      <dgm:prSet/>
      <dgm:spPr/>
      <dgm:t>
        <a:bodyPr/>
        <a:lstStyle/>
        <a:p>
          <a:endParaRPr lang="en-US"/>
        </a:p>
      </dgm:t>
    </dgm:pt>
    <dgm:pt modelId="{6CEE82FD-AD79-41F8-879D-556316AC87EB}">
      <dgm:prSet custT="1"/>
      <dgm:spPr>
        <a:solidFill>
          <a:srgbClr val="EBE728"/>
        </a:solidFill>
        <a:ln>
          <a:noFill/>
        </a:ln>
      </dgm:spPr>
      <dgm:t>
        <a:bodyPr/>
        <a:lstStyle/>
        <a:p>
          <a:r>
            <a:rPr lang="en-US" sz="2400" dirty="0">
              <a:solidFill>
                <a:schemeClr val="tx1"/>
              </a:solidFill>
            </a:rPr>
            <a:t>Going Forward – Next Steps for your </a:t>
          </a:r>
          <a:r>
            <a:rPr lang="en-US" sz="2400" dirty="0" smtClean="0">
              <a:solidFill>
                <a:schemeClr val="tx1"/>
              </a:solidFill>
            </a:rPr>
            <a:t>CSO</a:t>
          </a:r>
          <a:endParaRPr lang="en-US" sz="2400" dirty="0">
            <a:solidFill>
              <a:schemeClr val="tx1"/>
            </a:solidFill>
          </a:endParaRPr>
        </a:p>
      </dgm:t>
    </dgm:pt>
    <dgm:pt modelId="{2A8A0180-FFD9-445F-8BF4-3A5975A8A854}" type="parTrans" cxnId="{A0533C3F-50C8-4773-9D93-36FFE4CF12D9}">
      <dgm:prSet/>
      <dgm:spPr/>
      <dgm:t>
        <a:bodyPr/>
        <a:lstStyle/>
        <a:p>
          <a:endParaRPr lang="en-US"/>
        </a:p>
      </dgm:t>
    </dgm:pt>
    <dgm:pt modelId="{C355CCB4-EFA0-4534-81F1-8A3A44A9E402}" type="sibTrans" cxnId="{A0533C3F-50C8-4773-9D93-36FFE4CF12D9}">
      <dgm:prSet/>
      <dgm:spPr/>
      <dgm:t>
        <a:bodyPr/>
        <a:lstStyle/>
        <a:p>
          <a:endParaRPr lang="en-US"/>
        </a:p>
      </dgm:t>
    </dgm:pt>
    <dgm:pt modelId="{4FBBB7BE-B6BC-4632-BEC9-7507574E0C86}">
      <dgm:prSet custT="1"/>
      <dgm:spPr>
        <a:solidFill>
          <a:srgbClr val="EBE728"/>
        </a:solidFill>
        <a:ln>
          <a:noFill/>
        </a:ln>
      </dgm:spPr>
      <dgm:t>
        <a:bodyPr/>
        <a:lstStyle/>
        <a:p>
          <a:r>
            <a:rPr lang="en-US" sz="2400" dirty="0">
              <a:solidFill>
                <a:schemeClr val="tx1"/>
              </a:solidFill>
            </a:rPr>
            <a:t>Then and Now</a:t>
          </a:r>
        </a:p>
      </dgm:t>
    </dgm:pt>
    <dgm:pt modelId="{7A562CDD-AEF5-4BE5-BE66-5343DE559E30}" type="parTrans" cxnId="{640ABAC2-62A4-40A9-9EB0-E06142D6A738}">
      <dgm:prSet/>
      <dgm:spPr/>
      <dgm:t>
        <a:bodyPr/>
        <a:lstStyle/>
        <a:p>
          <a:endParaRPr lang="en-US"/>
        </a:p>
      </dgm:t>
    </dgm:pt>
    <dgm:pt modelId="{1F4AD209-57C9-48F6-9C20-13A8D8E88F98}" type="sibTrans" cxnId="{640ABAC2-62A4-40A9-9EB0-E06142D6A738}">
      <dgm:prSet/>
      <dgm:spPr/>
      <dgm:t>
        <a:bodyPr/>
        <a:lstStyle/>
        <a:p>
          <a:endParaRPr lang="en-US"/>
        </a:p>
      </dgm:t>
    </dgm:pt>
    <dgm:pt modelId="{CA468EA6-B42B-4E1E-B1BD-71DFA0BD83B4}">
      <dgm:prSet custT="1"/>
      <dgm:spPr>
        <a:solidFill>
          <a:srgbClr val="EBE728"/>
        </a:solidFill>
        <a:ln>
          <a:noFill/>
        </a:ln>
      </dgm:spPr>
      <dgm:t>
        <a:bodyPr/>
        <a:lstStyle/>
        <a:p>
          <a:r>
            <a:rPr lang="en-US" sz="2400" b="0" dirty="0">
              <a:solidFill>
                <a:schemeClr val="tx1"/>
              </a:solidFill>
            </a:rPr>
            <a:t>Cambodian Taxation of Legal Entities</a:t>
          </a:r>
        </a:p>
      </dgm:t>
    </dgm:pt>
    <dgm:pt modelId="{5F0A5651-10AA-4131-B308-4AD9EE548262}" type="parTrans" cxnId="{B02882EE-A5FF-4BDC-A1BC-C514F0A5A813}">
      <dgm:prSet/>
      <dgm:spPr/>
      <dgm:t>
        <a:bodyPr/>
        <a:lstStyle/>
        <a:p>
          <a:endParaRPr lang="en-US"/>
        </a:p>
      </dgm:t>
    </dgm:pt>
    <dgm:pt modelId="{850C2CE5-B046-48BF-BC54-AF6B61E31B48}" type="sibTrans" cxnId="{B02882EE-A5FF-4BDC-A1BC-C514F0A5A813}">
      <dgm:prSet/>
      <dgm:spPr>
        <a:ln>
          <a:solidFill>
            <a:srgbClr val="004D3F"/>
          </a:solidFill>
        </a:ln>
      </dgm:spPr>
      <dgm:t>
        <a:bodyPr/>
        <a:lstStyle/>
        <a:p>
          <a:endParaRPr lang="en-US"/>
        </a:p>
      </dgm:t>
    </dgm:pt>
    <dgm:pt modelId="{0A5D5AF2-1920-41C9-B349-C10299612699}">
      <dgm:prSet custT="1"/>
      <dgm:spPr>
        <a:solidFill>
          <a:srgbClr val="004D3F"/>
        </a:solidFill>
      </dgm:spPr>
      <dgm:t>
        <a:bodyPr/>
        <a:lstStyle/>
        <a:p>
          <a:r>
            <a:rPr lang="en-US" sz="2400" dirty="0" smtClean="0">
              <a:solidFill>
                <a:schemeClr val="bg1"/>
              </a:solidFill>
            </a:rPr>
            <a:t>Required Documents for Tax Registration and Exemption</a:t>
          </a:r>
          <a:endParaRPr lang="en-US" sz="2400" dirty="0">
            <a:solidFill>
              <a:schemeClr val="bg1"/>
            </a:solidFill>
          </a:endParaRPr>
        </a:p>
      </dgm:t>
    </dgm:pt>
    <dgm:pt modelId="{C271CA52-89FC-43AA-888B-C7AE9A1E83AA}" type="parTrans" cxnId="{C992C33A-E1CA-442C-B35C-CD699C6D7E30}">
      <dgm:prSet/>
      <dgm:spPr/>
      <dgm:t>
        <a:bodyPr/>
        <a:lstStyle/>
        <a:p>
          <a:endParaRPr lang="en-US"/>
        </a:p>
      </dgm:t>
    </dgm:pt>
    <dgm:pt modelId="{AFB4E0D1-B34A-494D-9ABC-1BB6BADF1119}" type="sibTrans" cxnId="{C992C33A-E1CA-442C-B35C-CD699C6D7E30}">
      <dgm:prSet/>
      <dgm:spPr/>
      <dgm:t>
        <a:bodyPr/>
        <a:lstStyle/>
        <a:p>
          <a:endParaRPr lang="en-US"/>
        </a:p>
      </dgm:t>
    </dgm:pt>
    <dgm:pt modelId="{D8BD6662-12BA-4370-B356-61889ED07F9D}" type="pres">
      <dgm:prSet presAssocID="{D7FEA7DF-A3CA-4D0F-B1C2-0B0E611D5E07}" presName="Name0" presStyleCnt="0">
        <dgm:presLayoutVars>
          <dgm:chMax val="7"/>
          <dgm:chPref val="7"/>
          <dgm:dir/>
        </dgm:presLayoutVars>
      </dgm:prSet>
      <dgm:spPr/>
      <dgm:t>
        <a:bodyPr/>
        <a:lstStyle/>
        <a:p>
          <a:endParaRPr lang="en-US"/>
        </a:p>
      </dgm:t>
    </dgm:pt>
    <dgm:pt modelId="{DE6B0B5C-98AE-49C5-85AF-68DAE7BFA6BB}" type="pres">
      <dgm:prSet presAssocID="{D7FEA7DF-A3CA-4D0F-B1C2-0B0E611D5E07}" presName="Name1" presStyleCnt="0"/>
      <dgm:spPr/>
    </dgm:pt>
    <dgm:pt modelId="{498EC5D1-3FEC-404F-B39F-C373C3477C87}" type="pres">
      <dgm:prSet presAssocID="{D7FEA7DF-A3CA-4D0F-B1C2-0B0E611D5E07}" presName="cycle" presStyleCnt="0"/>
      <dgm:spPr/>
    </dgm:pt>
    <dgm:pt modelId="{813A8DFA-B1B7-4293-9723-B5CA2ACE767A}" type="pres">
      <dgm:prSet presAssocID="{D7FEA7DF-A3CA-4D0F-B1C2-0B0E611D5E07}" presName="srcNode" presStyleLbl="node1" presStyleIdx="0" presStyleCnt="5"/>
      <dgm:spPr/>
    </dgm:pt>
    <dgm:pt modelId="{A253A597-C920-4997-A9A3-3F7073213D09}" type="pres">
      <dgm:prSet presAssocID="{D7FEA7DF-A3CA-4D0F-B1C2-0B0E611D5E07}" presName="conn" presStyleLbl="parChTrans1D2" presStyleIdx="0" presStyleCnt="1"/>
      <dgm:spPr/>
      <dgm:t>
        <a:bodyPr/>
        <a:lstStyle/>
        <a:p>
          <a:endParaRPr lang="en-US"/>
        </a:p>
      </dgm:t>
    </dgm:pt>
    <dgm:pt modelId="{CEC1D7CD-0603-4DBB-AA50-D875D2C97A62}" type="pres">
      <dgm:prSet presAssocID="{D7FEA7DF-A3CA-4D0F-B1C2-0B0E611D5E07}" presName="extraNode" presStyleLbl="node1" presStyleIdx="0" presStyleCnt="5"/>
      <dgm:spPr/>
    </dgm:pt>
    <dgm:pt modelId="{347A51D6-87C7-470E-A1D5-CC871389131E}" type="pres">
      <dgm:prSet presAssocID="{D7FEA7DF-A3CA-4D0F-B1C2-0B0E611D5E07}" presName="dstNode" presStyleLbl="node1" presStyleIdx="0" presStyleCnt="5"/>
      <dgm:spPr/>
    </dgm:pt>
    <dgm:pt modelId="{6AE5818E-C933-4943-A292-1179061B3300}" type="pres">
      <dgm:prSet presAssocID="{CA468EA6-B42B-4E1E-B1BD-71DFA0BD83B4}" presName="text_1" presStyleLbl="node1" presStyleIdx="0" presStyleCnt="5">
        <dgm:presLayoutVars>
          <dgm:bulletEnabled val="1"/>
        </dgm:presLayoutVars>
      </dgm:prSet>
      <dgm:spPr/>
      <dgm:t>
        <a:bodyPr/>
        <a:lstStyle/>
        <a:p>
          <a:endParaRPr lang="en-US"/>
        </a:p>
      </dgm:t>
    </dgm:pt>
    <dgm:pt modelId="{3CB4228F-9DCE-4AF9-A284-D341CDA701F4}" type="pres">
      <dgm:prSet presAssocID="{CA468EA6-B42B-4E1E-B1BD-71DFA0BD83B4}" presName="accent_1" presStyleCnt="0"/>
      <dgm:spPr/>
    </dgm:pt>
    <dgm:pt modelId="{8F1D30C1-36A2-45BA-BBD0-782E2301BD12}" type="pres">
      <dgm:prSet presAssocID="{CA468EA6-B42B-4E1E-B1BD-71DFA0BD83B4}" presName="accentRepeatNode" presStyleLbl="solidFgAcc1" presStyleIdx="0" presStyleCnt="5"/>
      <dgm:spPr>
        <a:solidFill>
          <a:schemeClr val="bg1"/>
        </a:solidFill>
        <a:ln w="38100">
          <a:solidFill>
            <a:schemeClr val="bg1">
              <a:lumMod val="85000"/>
            </a:schemeClr>
          </a:solidFill>
        </a:ln>
      </dgm:spPr>
      <dgm:t>
        <a:bodyPr/>
        <a:lstStyle/>
        <a:p>
          <a:endParaRPr lang="en-US"/>
        </a:p>
      </dgm:t>
    </dgm:pt>
    <dgm:pt modelId="{A0265A98-59C4-4AA4-AB6A-6DD1111871C0}" type="pres">
      <dgm:prSet presAssocID="{E996E3EF-5656-4BBB-A2FD-6C836E153E96}" presName="text_2" presStyleLbl="node1" presStyleIdx="1" presStyleCnt="5">
        <dgm:presLayoutVars>
          <dgm:bulletEnabled val="1"/>
        </dgm:presLayoutVars>
      </dgm:prSet>
      <dgm:spPr/>
      <dgm:t>
        <a:bodyPr/>
        <a:lstStyle/>
        <a:p>
          <a:endParaRPr lang="en-US"/>
        </a:p>
      </dgm:t>
    </dgm:pt>
    <dgm:pt modelId="{8E303342-8BDA-4123-A882-9B46F1013F7D}" type="pres">
      <dgm:prSet presAssocID="{E996E3EF-5656-4BBB-A2FD-6C836E153E96}" presName="accent_2" presStyleCnt="0"/>
      <dgm:spPr/>
    </dgm:pt>
    <dgm:pt modelId="{B5830290-2A27-4182-8A15-9EE00782F94D}" type="pres">
      <dgm:prSet presAssocID="{E996E3EF-5656-4BBB-A2FD-6C836E153E96}" presName="accentRepeatNode" presStyleLbl="solidFgAcc1" presStyleIdx="1" presStyleCnt="5"/>
      <dgm:spPr>
        <a:solidFill>
          <a:schemeClr val="bg1"/>
        </a:solidFill>
        <a:ln w="38100">
          <a:solidFill>
            <a:schemeClr val="bg1">
              <a:lumMod val="85000"/>
            </a:schemeClr>
          </a:solidFill>
        </a:ln>
      </dgm:spPr>
      <dgm:t>
        <a:bodyPr/>
        <a:lstStyle/>
        <a:p>
          <a:endParaRPr lang="en-US"/>
        </a:p>
      </dgm:t>
    </dgm:pt>
    <dgm:pt modelId="{FFB73801-79A5-48C4-90D0-C8EF678B0CE1}" type="pres">
      <dgm:prSet presAssocID="{4FBBB7BE-B6BC-4632-BEC9-7507574E0C86}" presName="text_3" presStyleLbl="node1" presStyleIdx="2" presStyleCnt="5">
        <dgm:presLayoutVars>
          <dgm:bulletEnabled val="1"/>
        </dgm:presLayoutVars>
      </dgm:prSet>
      <dgm:spPr/>
      <dgm:t>
        <a:bodyPr/>
        <a:lstStyle/>
        <a:p>
          <a:endParaRPr lang="en-US"/>
        </a:p>
      </dgm:t>
    </dgm:pt>
    <dgm:pt modelId="{31F383DA-866E-4D91-8EE3-BF36CD4164BE}" type="pres">
      <dgm:prSet presAssocID="{4FBBB7BE-B6BC-4632-BEC9-7507574E0C86}" presName="accent_3" presStyleCnt="0"/>
      <dgm:spPr/>
    </dgm:pt>
    <dgm:pt modelId="{2F0EF62F-3009-4911-A226-EF2CFF109311}" type="pres">
      <dgm:prSet presAssocID="{4FBBB7BE-B6BC-4632-BEC9-7507574E0C86}" presName="accentRepeatNode" presStyleLbl="solidFgAcc1" presStyleIdx="2" presStyleCnt="5"/>
      <dgm:spPr>
        <a:solidFill>
          <a:schemeClr val="bg1"/>
        </a:solidFill>
        <a:ln w="38100">
          <a:solidFill>
            <a:schemeClr val="bg1">
              <a:lumMod val="85000"/>
            </a:schemeClr>
          </a:solidFill>
        </a:ln>
      </dgm:spPr>
      <dgm:t>
        <a:bodyPr/>
        <a:lstStyle/>
        <a:p>
          <a:endParaRPr lang="en-US"/>
        </a:p>
      </dgm:t>
    </dgm:pt>
    <dgm:pt modelId="{2E9BCDA8-ED9C-4DA8-A923-FB680A6FA760}" type="pres">
      <dgm:prSet presAssocID="{6CEE82FD-AD79-41F8-879D-556316AC87EB}" presName="text_4" presStyleLbl="node1" presStyleIdx="3" presStyleCnt="5">
        <dgm:presLayoutVars>
          <dgm:bulletEnabled val="1"/>
        </dgm:presLayoutVars>
      </dgm:prSet>
      <dgm:spPr/>
      <dgm:t>
        <a:bodyPr/>
        <a:lstStyle/>
        <a:p>
          <a:endParaRPr lang="en-US"/>
        </a:p>
      </dgm:t>
    </dgm:pt>
    <dgm:pt modelId="{13868A0A-0956-4F6C-8E1C-C73FED8F0AFD}" type="pres">
      <dgm:prSet presAssocID="{6CEE82FD-AD79-41F8-879D-556316AC87EB}" presName="accent_4" presStyleCnt="0"/>
      <dgm:spPr/>
    </dgm:pt>
    <dgm:pt modelId="{39F6C236-0A1C-4C48-A1D7-32B9113CE19E}" type="pres">
      <dgm:prSet presAssocID="{6CEE82FD-AD79-41F8-879D-556316AC87EB}" presName="accentRepeatNode" presStyleLbl="solidFgAcc1" presStyleIdx="3" presStyleCnt="5"/>
      <dgm:spPr>
        <a:solidFill>
          <a:schemeClr val="bg1"/>
        </a:solidFill>
        <a:ln w="38100">
          <a:solidFill>
            <a:schemeClr val="bg1">
              <a:lumMod val="85000"/>
            </a:schemeClr>
          </a:solidFill>
        </a:ln>
      </dgm:spPr>
      <dgm:t>
        <a:bodyPr/>
        <a:lstStyle/>
        <a:p>
          <a:endParaRPr lang="en-US"/>
        </a:p>
      </dgm:t>
    </dgm:pt>
    <dgm:pt modelId="{3284C7BA-049D-4DED-B6B9-3EE575897E7C}" type="pres">
      <dgm:prSet presAssocID="{0A5D5AF2-1920-41C9-B349-C10299612699}" presName="text_5" presStyleLbl="node1" presStyleIdx="4" presStyleCnt="5">
        <dgm:presLayoutVars>
          <dgm:bulletEnabled val="1"/>
        </dgm:presLayoutVars>
      </dgm:prSet>
      <dgm:spPr/>
      <dgm:t>
        <a:bodyPr/>
        <a:lstStyle/>
        <a:p>
          <a:endParaRPr lang="en-US"/>
        </a:p>
      </dgm:t>
    </dgm:pt>
    <dgm:pt modelId="{F97DF881-51A9-43CC-BA12-DA947A50ECEF}" type="pres">
      <dgm:prSet presAssocID="{0A5D5AF2-1920-41C9-B349-C10299612699}" presName="accent_5" presStyleCnt="0"/>
      <dgm:spPr/>
    </dgm:pt>
    <dgm:pt modelId="{40207D6F-33F5-426C-B0AE-E13B3DFA534C}" type="pres">
      <dgm:prSet presAssocID="{0A5D5AF2-1920-41C9-B349-C10299612699}" presName="accentRepeatNode" presStyleLbl="solidFgAcc1" presStyleIdx="4" presStyleCnt="5"/>
      <dgm:spPr>
        <a:solidFill>
          <a:schemeClr val="bg1"/>
        </a:solidFill>
        <a:ln>
          <a:solidFill>
            <a:schemeClr val="bg1">
              <a:lumMod val="85000"/>
            </a:schemeClr>
          </a:solidFill>
        </a:ln>
      </dgm:spPr>
      <dgm:t>
        <a:bodyPr/>
        <a:lstStyle/>
        <a:p>
          <a:endParaRPr lang="en-US"/>
        </a:p>
      </dgm:t>
    </dgm:pt>
  </dgm:ptLst>
  <dgm:cxnLst>
    <dgm:cxn modelId="{6C62C1DC-4038-4758-A31B-82ABCD7B965C}" type="presOf" srcId="{CA468EA6-B42B-4E1E-B1BD-71DFA0BD83B4}" destId="{6AE5818E-C933-4943-A292-1179061B3300}" srcOrd="0" destOrd="0" presId="urn:microsoft.com/office/officeart/2008/layout/VerticalCurvedList"/>
    <dgm:cxn modelId="{640ABAC2-62A4-40A9-9EB0-E06142D6A738}" srcId="{D7FEA7DF-A3CA-4D0F-B1C2-0B0E611D5E07}" destId="{4FBBB7BE-B6BC-4632-BEC9-7507574E0C86}" srcOrd="2" destOrd="0" parTransId="{7A562CDD-AEF5-4BE5-BE66-5343DE559E30}" sibTransId="{1F4AD209-57C9-48F6-9C20-13A8D8E88F98}"/>
    <dgm:cxn modelId="{69F5D52A-EBCC-4DC4-B4D8-2ECC2D0E38F1}" type="presOf" srcId="{D7FEA7DF-A3CA-4D0F-B1C2-0B0E611D5E07}" destId="{D8BD6662-12BA-4370-B356-61889ED07F9D}" srcOrd="0" destOrd="0" presId="urn:microsoft.com/office/officeart/2008/layout/VerticalCurvedList"/>
    <dgm:cxn modelId="{C1A537C0-30BC-4236-931B-B8F13BD15DA4}" srcId="{D7FEA7DF-A3CA-4D0F-B1C2-0B0E611D5E07}" destId="{E996E3EF-5656-4BBB-A2FD-6C836E153E96}" srcOrd="1" destOrd="0" parTransId="{3166CA86-3707-427F-B6F5-5C91040184B0}" sibTransId="{115171A8-1EE1-4855-A28A-94B72D7F31A8}"/>
    <dgm:cxn modelId="{B02882EE-A5FF-4BDC-A1BC-C514F0A5A813}" srcId="{D7FEA7DF-A3CA-4D0F-B1C2-0B0E611D5E07}" destId="{CA468EA6-B42B-4E1E-B1BD-71DFA0BD83B4}" srcOrd="0" destOrd="0" parTransId="{5F0A5651-10AA-4131-B308-4AD9EE548262}" sibTransId="{850C2CE5-B046-48BF-BC54-AF6B61E31B48}"/>
    <dgm:cxn modelId="{604A4241-22D1-48CE-9729-32938FC710EA}" type="presOf" srcId="{6CEE82FD-AD79-41F8-879D-556316AC87EB}" destId="{2E9BCDA8-ED9C-4DA8-A923-FB680A6FA760}" srcOrd="0" destOrd="0" presId="urn:microsoft.com/office/officeart/2008/layout/VerticalCurvedList"/>
    <dgm:cxn modelId="{C992C33A-E1CA-442C-B35C-CD699C6D7E30}" srcId="{D7FEA7DF-A3CA-4D0F-B1C2-0B0E611D5E07}" destId="{0A5D5AF2-1920-41C9-B349-C10299612699}" srcOrd="4" destOrd="0" parTransId="{C271CA52-89FC-43AA-888B-C7AE9A1E83AA}" sibTransId="{AFB4E0D1-B34A-494D-9ABC-1BB6BADF1119}"/>
    <dgm:cxn modelId="{A0533C3F-50C8-4773-9D93-36FFE4CF12D9}" srcId="{D7FEA7DF-A3CA-4D0F-B1C2-0B0E611D5E07}" destId="{6CEE82FD-AD79-41F8-879D-556316AC87EB}" srcOrd="3" destOrd="0" parTransId="{2A8A0180-FFD9-445F-8BF4-3A5975A8A854}" sibTransId="{C355CCB4-EFA0-4534-81F1-8A3A44A9E402}"/>
    <dgm:cxn modelId="{C14BB179-B263-49CE-B62F-3C7B416BDE42}" type="presOf" srcId="{E996E3EF-5656-4BBB-A2FD-6C836E153E96}" destId="{A0265A98-59C4-4AA4-AB6A-6DD1111871C0}" srcOrd="0" destOrd="0" presId="urn:microsoft.com/office/officeart/2008/layout/VerticalCurvedList"/>
    <dgm:cxn modelId="{1BEF40C3-77CF-491D-ABEF-7297E2C8F7D3}" type="presOf" srcId="{850C2CE5-B046-48BF-BC54-AF6B61E31B48}" destId="{A253A597-C920-4997-A9A3-3F7073213D09}" srcOrd="0" destOrd="0" presId="urn:microsoft.com/office/officeart/2008/layout/VerticalCurvedList"/>
    <dgm:cxn modelId="{BC455BC7-4169-430A-A0C0-ED946C23C6BF}" type="presOf" srcId="{4FBBB7BE-B6BC-4632-BEC9-7507574E0C86}" destId="{FFB73801-79A5-48C4-90D0-C8EF678B0CE1}" srcOrd="0" destOrd="0" presId="urn:microsoft.com/office/officeart/2008/layout/VerticalCurvedList"/>
    <dgm:cxn modelId="{54DC5501-9B56-4470-B13A-3BCF71A2E407}" type="presOf" srcId="{0A5D5AF2-1920-41C9-B349-C10299612699}" destId="{3284C7BA-049D-4DED-B6B9-3EE575897E7C}" srcOrd="0" destOrd="0" presId="urn:microsoft.com/office/officeart/2008/layout/VerticalCurvedList"/>
    <dgm:cxn modelId="{8091FB39-FD9C-4F52-9764-755C91D62F03}" type="presParOf" srcId="{D8BD6662-12BA-4370-B356-61889ED07F9D}" destId="{DE6B0B5C-98AE-49C5-85AF-68DAE7BFA6BB}" srcOrd="0" destOrd="0" presId="urn:microsoft.com/office/officeart/2008/layout/VerticalCurvedList"/>
    <dgm:cxn modelId="{7D805555-5850-4C76-943E-2F0357549EFD}" type="presParOf" srcId="{DE6B0B5C-98AE-49C5-85AF-68DAE7BFA6BB}" destId="{498EC5D1-3FEC-404F-B39F-C373C3477C87}" srcOrd="0" destOrd="0" presId="urn:microsoft.com/office/officeart/2008/layout/VerticalCurvedList"/>
    <dgm:cxn modelId="{A6C2A526-DFD0-43AE-90A9-40DB64D0B238}" type="presParOf" srcId="{498EC5D1-3FEC-404F-B39F-C373C3477C87}" destId="{813A8DFA-B1B7-4293-9723-B5CA2ACE767A}" srcOrd="0" destOrd="0" presId="urn:microsoft.com/office/officeart/2008/layout/VerticalCurvedList"/>
    <dgm:cxn modelId="{A51D8BE4-1B53-4FF6-A8D4-F1B55BF4B0EC}" type="presParOf" srcId="{498EC5D1-3FEC-404F-B39F-C373C3477C87}" destId="{A253A597-C920-4997-A9A3-3F7073213D09}" srcOrd="1" destOrd="0" presId="urn:microsoft.com/office/officeart/2008/layout/VerticalCurvedList"/>
    <dgm:cxn modelId="{2C1E103A-5A33-4402-AA80-72C6CA09C077}" type="presParOf" srcId="{498EC5D1-3FEC-404F-B39F-C373C3477C87}" destId="{CEC1D7CD-0603-4DBB-AA50-D875D2C97A62}" srcOrd="2" destOrd="0" presId="urn:microsoft.com/office/officeart/2008/layout/VerticalCurvedList"/>
    <dgm:cxn modelId="{47E33F70-83C9-4167-9D9A-9B8ED0AF1C30}" type="presParOf" srcId="{498EC5D1-3FEC-404F-B39F-C373C3477C87}" destId="{347A51D6-87C7-470E-A1D5-CC871389131E}" srcOrd="3" destOrd="0" presId="urn:microsoft.com/office/officeart/2008/layout/VerticalCurvedList"/>
    <dgm:cxn modelId="{57712BDB-1348-4F92-8C22-121567B165E0}" type="presParOf" srcId="{DE6B0B5C-98AE-49C5-85AF-68DAE7BFA6BB}" destId="{6AE5818E-C933-4943-A292-1179061B3300}" srcOrd="1" destOrd="0" presId="urn:microsoft.com/office/officeart/2008/layout/VerticalCurvedList"/>
    <dgm:cxn modelId="{4E9EE004-4838-4F45-A728-17075D34F87D}" type="presParOf" srcId="{DE6B0B5C-98AE-49C5-85AF-68DAE7BFA6BB}" destId="{3CB4228F-9DCE-4AF9-A284-D341CDA701F4}" srcOrd="2" destOrd="0" presId="urn:microsoft.com/office/officeart/2008/layout/VerticalCurvedList"/>
    <dgm:cxn modelId="{3F37342C-56D5-4D18-B7D1-0508CC15B825}" type="presParOf" srcId="{3CB4228F-9DCE-4AF9-A284-D341CDA701F4}" destId="{8F1D30C1-36A2-45BA-BBD0-782E2301BD12}" srcOrd="0" destOrd="0" presId="urn:microsoft.com/office/officeart/2008/layout/VerticalCurvedList"/>
    <dgm:cxn modelId="{4395A1E6-1CBD-417B-A616-6769B5FD50A0}" type="presParOf" srcId="{DE6B0B5C-98AE-49C5-85AF-68DAE7BFA6BB}" destId="{A0265A98-59C4-4AA4-AB6A-6DD1111871C0}" srcOrd="3" destOrd="0" presId="urn:microsoft.com/office/officeart/2008/layout/VerticalCurvedList"/>
    <dgm:cxn modelId="{2C1CFDE4-973E-4E89-A7EF-4BE834FF15C8}" type="presParOf" srcId="{DE6B0B5C-98AE-49C5-85AF-68DAE7BFA6BB}" destId="{8E303342-8BDA-4123-A882-9B46F1013F7D}" srcOrd="4" destOrd="0" presId="urn:microsoft.com/office/officeart/2008/layout/VerticalCurvedList"/>
    <dgm:cxn modelId="{A0B0F078-24F1-41FB-8921-1AE9FBC16DA0}" type="presParOf" srcId="{8E303342-8BDA-4123-A882-9B46F1013F7D}" destId="{B5830290-2A27-4182-8A15-9EE00782F94D}" srcOrd="0" destOrd="0" presId="urn:microsoft.com/office/officeart/2008/layout/VerticalCurvedList"/>
    <dgm:cxn modelId="{A1C9883E-A9A4-4399-BC65-31F4F81FC122}" type="presParOf" srcId="{DE6B0B5C-98AE-49C5-85AF-68DAE7BFA6BB}" destId="{FFB73801-79A5-48C4-90D0-C8EF678B0CE1}" srcOrd="5" destOrd="0" presId="urn:microsoft.com/office/officeart/2008/layout/VerticalCurvedList"/>
    <dgm:cxn modelId="{07C5958C-096E-4D72-8CBA-953A0E1ACAD9}" type="presParOf" srcId="{DE6B0B5C-98AE-49C5-85AF-68DAE7BFA6BB}" destId="{31F383DA-866E-4D91-8EE3-BF36CD4164BE}" srcOrd="6" destOrd="0" presId="urn:microsoft.com/office/officeart/2008/layout/VerticalCurvedList"/>
    <dgm:cxn modelId="{8FCB444C-82C9-436B-BF93-A18A940B6313}" type="presParOf" srcId="{31F383DA-866E-4D91-8EE3-BF36CD4164BE}" destId="{2F0EF62F-3009-4911-A226-EF2CFF109311}" srcOrd="0" destOrd="0" presId="urn:microsoft.com/office/officeart/2008/layout/VerticalCurvedList"/>
    <dgm:cxn modelId="{2FBE8823-5ABA-4219-BF9D-03435588F524}" type="presParOf" srcId="{DE6B0B5C-98AE-49C5-85AF-68DAE7BFA6BB}" destId="{2E9BCDA8-ED9C-4DA8-A923-FB680A6FA760}" srcOrd="7" destOrd="0" presId="urn:microsoft.com/office/officeart/2008/layout/VerticalCurvedList"/>
    <dgm:cxn modelId="{4ED7208D-BECE-4710-A7D8-17AEC5BF2F73}" type="presParOf" srcId="{DE6B0B5C-98AE-49C5-85AF-68DAE7BFA6BB}" destId="{13868A0A-0956-4F6C-8E1C-C73FED8F0AFD}" srcOrd="8" destOrd="0" presId="urn:microsoft.com/office/officeart/2008/layout/VerticalCurvedList"/>
    <dgm:cxn modelId="{120EBAFB-F020-4B60-B59C-0EC724CD729B}" type="presParOf" srcId="{13868A0A-0956-4F6C-8E1C-C73FED8F0AFD}" destId="{39F6C236-0A1C-4C48-A1D7-32B9113CE19E}" srcOrd="0" destOrd="0" presId="urn:microsoft.com/office/officeart/2008/layout/VerticalCurvedList"/>
    <dgm:cxn modelId="{7F1165C1-23CF-4382-AEE8-3E1D25432034}" type="presParOf" srcId="{DE6B0B5C-98AE-49C5-85AF-68DAE7BFA6BB}" destId="{3284C7BA-049D-4DED-B6B9-3EE575897E7C}" srcOrd="9" destOrd="0" presId="urn:microsoft.com/office/officeart/2008/layout/VerticalCurvedList"/>
    <dgm:cxn modelId="{D58F88B3-C287-4C78-B086-E83B34427E75}" type="presParOf" srcId="{DE6B0B5C-98AE-49C5-85AF-68DAE7BFA6BB}" destId="{F97DF881-51A9-43CC-BA12-DA947A50ECEF}" srcOrd="10" destOrd="0" presId="urn:microsoft.com/office/officeart/2008/layout/VerticalCurvedList"/>
    <dgm:cxn modelId="{C8722741-5CF8-44D9-B2C9-E402CED8EE80}" type="presParOf" srcId="{F97DF881-51A9-43CC-BA12-DA947A50ECEF}" destId="{40207D6F-33F5-426C-B0AE-E13B3DFA534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3A597-C920-4997-A9A3-3F7073213D09}">
      <dsp:nvSpPr>
        <dsp:cNvPr id="0" name=""/>
        <dsp:cNvSpPr/>
      </dsp:nvSpPr>
      <dsp:spPr>
        <a:xfrm>
          <a:off x="-5503333" y="-840647"/>
          <a:ext cx="6537382" cy="6537382"/>
        </a:xfrm>
        <a:prstGeom prst="blockArc">
          <a:avLst>
            <a:gd name="adj1" fmla="val 18900000"/>
            <a:gd name="adj2" fmla="val 2700000"/>
            <a:gd name="adj3" fmla="val 330"/>
          </a:avLst>
        </a:prstGeom>
        <a:noFill/>
        <a:ln w="25400" cap="flat" cmpd="sng" algn="ctr">
          <a:solidFill>
            <a:srgbClr val="004D3F"/>
          </a:solidFill>
          <a:prstDash val="solid"/>
        </a:ln>
        <a:effectLst/>
      </dsp:spPr>
      <dsp:style>
        <a:lnRef idx="2">
          <a:scrgbClr r="0" g="0" b="0"/>
        </a:lnRef>
        <a:fillRef idx="0">
          <a:scrgbClr r="0" g="0" b="0"/>
        </a:fillRef>
        <a:effectRef idx="0">
          <a:scrgbClr r="0" g="0" b="0"/>
        </a:effectRef>
        <a:fontRef idx="minor"/>
      </dsp:style>
    </dsp:sp>
    <dsp:sp modelId="{6AE5818E-C933-4943-A292-1179061B3300}">
      <dsp:nvSpPr>
        <dsp:cNvPr id="0" name=""/>
        <dsp:cNvSpPr/>
      </dsp:nvSpPr>
      <dsp:spPr>
        <a:xfrm>
          <a:off x="444887" y="303408"/>
          <a:ext cx="7467459" cy="607205"/>
        </a:xfrm>
        <a:prstGeom prst="rect">
          <a:avLst/>
        </a:prstGeom>
        <a:solidFill>
          <a:srgbClr val="004D3F"/>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1969" tIns="60960" rIns="60960" bIns="60960" numCol="1" spcCol="1270" anchor="ctr" anchorCtr="0">
          <a:noAutofit/>
        </a:bodyPr>
        <a:lstStyle/>
        <a:p>
          <a:pPr lvl="0" algn="l" defTabSz="1066800">
            <a:lnSpc>
              <a:spcPct val="90000"/>
            </a:lnSpc>
            <a:spcBef>
              <a:spcPct val="0"/>
            </a:spcBef>
            <a:spcAft>
              <a:spcPct val="35000"/>
            </a:spcAft>
          </a:pPr>
          <a:r>
            <a:rPr lang="en-US" sz="2400" b="0" kern="1200" dirty="0">
              <a:solidFill>
                <a:schemeClr val="bg1"/>
              </a:solidFill>
            </a:rPr>
            <a:t>Cambodian Taxation of Legal Entities</a:t>
          </a:r>
        </a:p>
      </dsp:txBody>
      <dsp:txXfrm>
        <a:off x="444887" y="303408"/>
        <a:ext cx="7467459" cy="607205"/>
      </dsp:txXfrm>
    </dsp:sp>
    <dsp:sp modelId="{8F1D30C1-36A2-45BA-BBD0-782E2301BD12}">
      <dsp:nvSpPr>
        <dsp:cNvPr id="0" name=""/>
        <dsp:cNvSpPr/>
      </dsp:nvSpPr>
      <dsp:spPr>
        <a:xfrm>
          <a:off x="65384" y="227507"/>
          <a:ext cx="759006" cy="759006"/>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A0265A98-59C4-4AA4-AB6A-6DD1111871C0}">
      <dsp:nvSpPr>
        <dsp:cNvPr id="0" name=""/>
        <dsp:cNvSpPr/>
      </dsp:nvSpPr>
      <dsp:spPr>
        <a:xfrm>
          <a:off x="879993" y="1213924"/>
          <a:ext cx="7032353" cy="607205"/>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1969" tIns="60960" rIns="60960" bIns="60960" numCol="1" spcCol="1270" anchor="ctr" anchorCtr="0">
          <a:noAutofit/>
        </a:bodyPr>
        <a:lstStyle/>
        <a:p>
          <a:pPr lvl="0" algn="l" defTabSz="1066800">
            <a:lnSpc>
              <a:spcPct val="90000"/>
            </a:lnSpc>
            <a:spcBef>
              <a:spcPct val="0"/>
            </a:spcBef>
            <a:spcAft>
              <a:spcPct val="35000"/>
            </a:spcAft>
          </a:pPr>
          <a:r>
            <a:rPr lang="en-US" sz="2400" kern="1200" dirty="0">
              <a:solidFill>
                <a:srgbClr val="262626"/>
              </a:solidFill>
            </a:rPr>
            <a:t>Special Tax Rules for </a:t>
          </a:r>
          <a:r>
            <a:rPr lang="en-US" sz="2400" kern="1200" dirty="0" smtClean="0">
              <a:solidFill>
                <a:srgbClr val="262626"/>
              </a:solidFill>
            </a:rPr>
            <a:t>CSOs</a:t>
          </a:r>
          <a:endParaRPr lang="en-US" sz="2400" kern="1200" dirty="0">
            <a:solidFill>
              <a:srgbClr val="262626"/>
            </a:solidFill>
          </a:endParaRPr>
        </a:p>
      </dsp:txBody>
      <dsp:txXfrm>
        <a:off x="879993" y="1213924"/>
        <a:ext cx="7032353" cy="607205"/>
      </dsp:txXfrm>
    </dsp:sp>
    <dsp:sp modelId="{B5830290-2A27-4182-8A15-9EE00782F94D}">
      <dsp:nvSpPr>
        <dsp:cNvPr id="0" name=""/>
        <dsp:cNvSpPr/>
      </dsp:nvSpPr>
      <dsp:spPr>
        <a:xfrm>
          <a:off x="500490" y="1138024"/>
          <a:ext cx="759006" cy="759006"/>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FFB73801-79A5-48C4-90D0-C8EF678B0CE1}">
      <dsp:nvSpPr>
        <dsp:cNvPr id="0" name=""/>
        <dsp:cNvSpPr/>
      </dsp:nvSpPr>
      <dsp:spPr>
        <a:xfrm>
          <a:off x="1013535" y="2124441"/>
          <a:ext cx="6898811" cy="607205"/>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1969" tIns="60960" rIns="60960" bIns="60960" numCol="1" spcCol="1270" anchor="ctr" anchorCtr="0">
          <a:noAutofit/>
        </a:bodyPr>
        <a:lstStyle/>
        <a:p>
          <a:pPr lvl="0" algn="l" defTabSz="1066800">
            <a:lnSpc>
              <a:spcPct val="90000"/>
            </a:lnSpc>
            <a:spcBef>
              <a:spcPct val="0"/>
            </a:spcBef>
            <a:spcAft>
              <a:spcPct val="35000"/>
            </a:spcAft>
          </a:pPr>
          <a:r>
            <a:rPr lang="en-US" sz="2400" kern="1200" dirty="0">
              <a:solidFill>
                <a:srgbClr val="262626"/>
              </a:solidFill>
            </a:rPr>
            <a:t>Then and Now</a:t>
          </a:r>
        </a:p>
      </dsp:txBody>
      <dsp:txXfrm>
        <a:off x="1013535" y="2124441"/>
        <a:ext cx="6898811" cy="607205"/>
      </dsp:txXfrm>
    </dsp:sp>
    <dsp:sp modelId="{2F0EF62F-3009-4911-A226-EF2CFF109311}">
      <dsp:nvSpPr>
        <dsp:cNvPr id="0" name=""/>
        <dsp:cNvSpPr/>
      </dsp:nvSpPr>
      <dsp:spPr>
        <a:xfrm>
          <a:off x="634032" y="2048540"/>
          <a:ext cx="759006" cy="759006"/>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2E9BCDA8-ED9C-4DA8-A923-FB680A6FA760}">
      <dsp:nvSpPr>
        <dsp:cNvPr id="0" name=""/>
        <dsp:cNvSpPr/>
      </dsp:nvSpPr>
      <dsp:spPr>
        <a:xfrm>
          <a:off x="879993" y="3034957"/>
          <a:ext cx="7032353" cy="607205"/>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1969" tIns="60960" rIns="60960" bIns="60960" numCol="1" spcCol="1270" anchor="ctr" anchorCtr="0">
          <a:noAutofit/>
        </a:bodyPr>
        <a:lstStyle/>
        <a:p>
          <a:pPr lvl="0" algn="l" defTabSz="1066800">
            <a:lnSpc>
              <a:spcPct val="90000"/>
            </a:lnSpc>
            <a:spcBef>
              <a:spcPct val="0"/>
            </a:spcBef>
            <a:spcAft>
              <a:spcPct val="35000"/>
            </a:spcAft>
          </a:pPr>
          <a:r>
            <a:rPr lang="en-US" sz="2400" kern="1200" dirty="0">
              <a:solidFill>
                <a:srgbClr val="262626"/>
              </a:solidFill>
            </a:rPr>
            <a:t>Going Forward – Next Steps for your </a:t>
          </a:r>
          <a:r>
            <a:rPr lang="en-US" sz="2400" kern="1200" dirty="0" smtClean="0">
              <a:solidFill>
                <a:srgbClr val="262626"/>
              </a:solidFill>
            </a:rPr>
            <a:t>CSO</a:t>
          </a:r>
          <a:endParaRPr lang="en-US" sz="2400" kern="1200" dirty="0">
            <a:solidFill>
              <a:srgbClr val="262626"/>
            </a:solidFill>
          </a:endParaRPr>
        </a:p>
      </dsp:txBody>
      <dsp:txXfrm>
        <a:off x="879993" y="3034957"/>
        <a:ext cx="7032353" cy="607205"/>
      </dsp:txXfrm>
    </dsp:sp>
    <dsp:sp modelId="{39F6C236-0A1C-4C48-A1D7-32B9113CE19E}">
      <dsp:nvSpPr>
        <dsp:cNvPr id="0" name=""/>
        <dsp:cNvSpPr/>
      </dsp:nvSpPr>
      <dsp:spPr>
        <a:xfrm>
          <a:off x="500490" y="2959057"/>
          <a:ext cx="759006" cy="759006"/>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554EDAF6-8881-4A69-8181-29B8F7224F84}">
      <dsp:nvSpPr>
        <dsp:cNvPr id="0" name=""/>
        <dsp:cNvSpPr/>
      </dsp:nvSpPr>
      <dsp:spPr>
        <a:xfrm>
          <a:off x="419199" y="3945474"/>
          <a:ext cx="7518835" cy="607205"/>
        </a:xfrm>
        <a:prstGeom prst="rect">
          <a:avLst/>
        </a:prstGeom>
        <a:solidFill>
          <a:srgbClr val="EBE72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1969" tIns="60960" rIns="60960" bIns="60960" numCol="1" spcCol="1270" anchor="ctr" anchorCtr="0">
          <a:noAutofit/>
        </a:bodyPr>
        <a:lstStyle/>
        <a:p>
          <a:pPr lvl="0" algn="l" defTabSz="1066800">
            <a:lnSpc>
              <a:spcPct val="90000"/>
            </a:lnSpc>
            <a:spcBef>
              <a:spcPct val="0"/>
            </a:spcBef>
            <a:spcAft>
              <a:spcPct val="35000"/>
            </a:spcAft>
          </a:pPr>
          <a:r>
            <a:rPr lang="en-US" sz="2400" kern="1200" dirty="0" smtClean="0">
              <a:solidFill>
                <a:srgbClr val="262626"/>
              </a:solidFill>
            </a:rPr>
            <a:t>Required Documents for Tax Registration and Exemption</a:t>
          </a:r>
          <a:endParaRPr lang="en-US" sz="2400" kern="1200" dirty="0"/>
        </a:p>
      </dsp:txBody>
      <dsp:txXfrm>
        <a:off x="419199" y="3945474"/>
        <a:ext cx="7518835" cy="607205"/>
      </dsp:txXfrm>
    </dsp:sp>
    <dsp:sp modelId="{AD3BC708-5D04-472C-BB71-63D1E697AD29}">
      <dsp:nvSpPr>
        <dsp:cNvPr id="0" name=""/>
        <dsp:cNvSpPr/>
      </dsp:nvSpPr>
      <dsp:spPr>
        <a:xfrm>
          <a:off x="65384" y="3869573"/>
          <a:ext cx="759006" cy="759006"/>
        </a:xfrm>
        <a:prstGeom prst="ellipse">
          <a:avLst/>
        </a:prstGeom>
        <a:solidFill>
          <a:schemeClr val="bg1"/>
        </a:solidFill>
        <a:ln w="254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3A597-C920-4997-A9A3-3F7073213D09}">
      <dsp:nvSpPr>
        <dsp:cNvPr id="0" name=""/>
        <dsp:cNvSpPr/>
      </dsp:nvSpPr>
      <dsp:spPr>
        <a:xfrm>
          <a:off x="-5083146" y="-778720"/>
          <a:ext cx="6053488" cy="6053488"/>
        </a:xfrm>
        <a:prstGeom prst="blockArc">
          <a:avLst>
            <a:gd name="adj1" fmla="val 18900000"/>
            <a:gd name="adj2" fmla="val 2700000"/>
            <a:gd name="adj3" fmla="val 357"/>
          </a:avLst>
        </a:prstGeom>
        <a:noFill/>
        <a:ln w="25400" cap="flat" cmpd="sng" algn="ctr">
          <a:solidFill>
            <a:srgbClr val="004D3F"/>
          </a:solidFill>
          <a:prstDash val="solid"/>
        </a:ln>
        <a:effectLst/>
      </dsp:spPr>
      <dsp:style>
        <a:lnRef idx="2">
          <a:scrgbClr r="0" g="0" b="0"/>
        </a:lnRef>
        <a:fillRef idx="0">
          <a:scrgbClr r="0" g="0" b="0"/>
        </a:fillRef>
        <a:effectRef idx="0">
          <a:scrgbClr r="0" g="0" b="0"/>
        </a:effectRef>
        <a:fontRef idx="minor"/>
      </dsp:style>
    </dsp:sp>
    <dsp:sp modelId="{6AE5818E-C933-4943-A292-1179061B3300}">
      <dsp:nvSpPr>
        <dsp:cNvPr id="0" name=""/>
        <dsp:cNvSpPr/>
      </dsp:nvSpPr>
      <dsp:spPr>
        <a:xfrm>
          <a:off x="424462" y="280913"/>
          <a:ext cx="7506415" cy="562185"/>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6235" tIns="60960" rIns="60960" bIns="60960" numCol="1" spcCol="1270" anchor="ctr" anchorCtr="0">
          <a:noAutofit/>
        </a:bodyPr>
        <a:lstStyle/>
        <a:p>
          <a:pPr lvl="0" algn="l" defTabSz="1066800">
            <a:lnSpc>
              <a:spcPct val="90000"/>
            </a:lnSpc>
            <a:spcBef>
              <a:spcPct val="0"/>
            </a:spcBef>
            <a:spcAft>
              <a:spcPct val="35000"/>
            </a:spcAft>
          </a:pPr>
          <a:r>
            <a:rPr lang="en-US" sz="2400" b="0" kern="1200" dirty="0">
              <a:solidFill>
                <a:schemeClr val="tx1"/>
              </a:solidFill>
            </a:rPr>
            <a:t>Cambodian Taxation of Legal Entities</a:t>
          </a:r>
        </a:p>
      </dsp:txBody>
      <dsp:txXfrm>
        <a:off x="424462" y="280913"/>
        <a:ext cx="7506415" cy="562185"/>
      </dsp:txXfrm>
    </dsp:sp>
    <dsp:sp modelId="{8F1D30C1-36A2-45BA-BBD0-782E2301BD12}">
      <dsp:nvSpPr>
        <dsp:cNvPr id="0" name=""/>
        <dsp:cNvSpPr/>
      </dsp:nvSpPr>
      <dsp:spPr>
        <a:xfrm>
          <a:off x="73095" y="210639"/>
          <a:ext cx="702732" cy="702732"/>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A0265A98-59C4-4AA4-AB6A-6DD1111871C0}">
      <dsp:nvSpPr>
        <dsp:cNvPr id="0" name=""/>
        <dsp:cNvSpPr/>
      </dsp:nvSpPr>
      <dsp:spPr>
        <a:xfrm>
          <a:off x="827307" y="1123922"/>
          <a:ext cx="7103569" cy="562185"/>
        </a:xfrm>
        <a:prstGeom prst="rect">
          <a:avLst/>
        </a:prstGeom>
        <a:solidFill>
          <a:srgbClr val="004D3F"/>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6235" tIns="60960" rIns="60960" bIns="60960" numCol="1" spcCol="1270" anchor="ctr" anchorCtr="0">
          <a:noAutofit/>
        </a:bodyPr>
        <a:lstStyle/>
        <a:p>
          <a:pPr lvl="0" algn="l" defTabSz="1066800">
            <a:lnSpc>
              <a:spcPct val="90000"/>
            </a:lnSpc>
            <a:spcBef>
              <a:spcPct val="0"/>
            </a:spcBef>
            <a:spcAft>
              <a:spcPct val="35000"/>
            </a:spcAft>
          </a:pPr>
          <a:r>
            <a:rPr lang="en-US" sz="2400" kern="1200" dirty="0">
              <a:solidFill>
                <a:schemeClr val="bg1"/>
              </a:solidFill>
            </a:rPr>
            <a:t>Special Tax Rules for </a:t>
          </a:r>
          <a:r>
            <a:rPr lang="en-US" sz="2400" kern="1200" dirty="0" smtClean="0">
              <a:solidFill>
                <a:schemeClr val="bg1"/>
              </a:solidFill>
            </a:rPr>
            <a:t>CSOs</a:t>
          </a:r>
          <a:endParaRPr lang="en-US" sz="2400" kern="1200" dirty="0">
            <a:solidFill>
              <a:schemeClr val="bg1"/>
            </a:solidFill>
          </a:endParaRPr>
        </a:p>
      </dsp:txBody>
      <dsp:txXfrm>
        <a:off x="827307" y="1123922"/>
        <a:ext cx="7103569" cy="562185"/>
      </dsp:txXfrm>
    </dsp:sp>
    <dsp:sp modelId="{B5830290-2A27-4182-8A15-9EE00782F94D}">
      <dsp:nvSpPr>
        <dsp:cNvPr id="0" name=""/>
        <dsp:cNvSpPr/>
      </dsp:nvSpPr>
      <dsp:spPr>
        <a:xfrm>
          <a:off x="475941" y="1053648"/>
          <a:ext cx="702732" cy="702732"/>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FFB73801-79A5-48C4-90D0-C8EF678B0CE1}">
      <dsp:nvSpPr>
        <dsp:cNvPr id="0" name=""/>
        <dsp:cNvSpPr/>
      </dsp:nvSpPr>
      <dsp:spPr>
        <a:xfrm>
          <a:off x="950949" y="1966931"/>
          <a:ext cx="6979928" cy="562185"/>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6235" tIns="60960" rIns="60960" bIns="60960" numCol="1" spcCol="1270" anchor="ctr" anchorCtr="0">
          <a:noAutofit/>
        </a:bodyPr>
        <a:lstStyle/>
        <a:p>
          <a:pPr lvl="0" algn="l" defTabSz="1066800">
            <a:lnSpc>
              <a:spcPct val="90000"/>
            </a:lnSpc>
            <a:spcBef>
              <a:spcPct val="0"/>
            </a:spcBef>
            <a:spcAft>
              <a:spcPct val="35000"/>
            </a:spcAft>
          </a:pPr>
          <a:r>
            <a:rPr lang="en-US" sz="2400" kern="1200" dirty="0">
              <a:solidFill>
                <a:schemeClr val="tx1"/>
              </a:solidFill>
            </a:rPr>
            <a:t>Then and Now</a:t>
          </a:r>
        </a:p>
      </dsp:txBody>
      <dsp:txXfrm>
        <a:off x="950949" y="1966931"/>
        <a:ext cx="6979928" cy="562185"/>
      </dsp:txXfrm>
    </dsp:sp>
    <dsp:sp modelId="{2F0EF62F-3009-4911-A226-EF2CFF109311}">
      <dsp:nvSpPr>
        <dsp:cNvPr id="0" name=""/>
        <dsp:cNvSpPr/>
      </dsp:nvSpPr>
      <dsp:spPr>
        <a:xfrm>
          <a:off x="599583" y="1896657"/>
          <a:ext cx="702732" cy="702732"/>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2E9BCDA8-ED9C-4DA8-A923-FB680A6FA760}">
      <dsp:nvSpPr>
        <dsp:cNvPr id="0" name=""/>
        <dsp:cNvSpPr/>
      </dsp:nvSpPr>
      <dsp:spPr>
        <a:xfrm>
          <a:off x="827307" y="2809940"/>
          <a:ext cx="7103569" cy="562185"/>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6235" tIns="60960" rIns="60960" bIns="60960" numCol="1" spcCol="1270" anchor="ctr" anchorCtr="0">
          <a:noAutofit/>
        </a:bodyPr>
        <a:lstStyle/>
        <a:p>
          <a:pPr lvl="0" algn="l" defTabSz="1066800">
            <a:lnSpc>
              <a:spcPct val="90000"/>
            </a:lnSpc>
            <a:spcBef>
              <a:spcPct val="0"/>
            </a:spcBef>
            <a:spcAft>
              <a:spcPct val="35000"/>
            </a:spcAft>
          </a:pPr>
          <a:r>
            <a:rPr lang="en-US" sz="2400" kern="1200" dirty="0">
              <a:solidFill>
                <a:schemeClr val="tx1"/>
              </a:solidFill>
            </a:rPr>
            <a:t>Going Forward – Next Steps for your </a:t>
          </a:r>
          <a:r>
            <a:rPr lang="en-US" sz="2400" kern="1200" dirty="0" smtClean="0">
              <a:solidFill>
                <a:schemeClr val="tx1"/>
              </a:solidFill>
            </a:rPr>
            <a:t>CSO</a:t>
          </a:r>
          <a:endParaRPr lang="en-US" sz="2400" kern="1200" dirty="0">
            <a:solidFill>
              <a:schemeClr val="tx1"/>
            </a:solidFill>
          </a:endParaRPr>
        </a:p>
      </dsp:txBody>
      <dsp:txXfrm>
        <a:off x="827307" y="2809940"/>
        <a:ext cx="7103569" cy="562185"/>
      </dsp:txXfrm>
    </dsp:sp>
    <dsp:sp modelId="{39F6C236-0A1C-4C48-A1D7-32B9113CE19E}">
      <dsp:nvSpPr>
        <dsp:cNvPr id="0" name=""/>
        <dsp:cNvSpPr/>
      </dsp:nvSpPr>
      <dsp:spPr>
        <a:xfrm>
          <a:off x="475941" y="2739666"/>
          <a:ext cx="702732" cy="702732"/>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DF7F54DD-4D1C-4EAE-8C6A-9505C20F25DC}">
      <dsp:nvSpPr>
        <dsp:cNvPr id="0" name=""/>
        <dsp:cNvSpPr/>
      </dsp:nvSpPr>
      <dsp:spPr>
        <a:xfrm>
          <a:off x="424462" y="3652949"/>
          <a:ext cx="7506415" cy="562185"/>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6235" tIns="60960" rIns="60960" bIns="60960" numCol="1" spcCol="1270" anchor="ctr" anchorCtr="0">
          <a:noAutofit/>
        </a:bodyPr>
        <a:lstStyle/>
        <a:p>
          <a:pPr lvl="0" algn="l" defTabSz="1066800">
            <a:lnSpc>
              <a:spcPct val="90000"/>
            </a:lnSpc>
            <a:spcBef>
              <a:spcPct val="0"/>
            </a:spcBef>
            <a:spcAft>
              <a:spcPct val="35000"/>
            </a:spcAft>
          </a:pPr>
          <a:r>
            <a:rPr lang="en-US" sz="2400" kern="1200" dirty="0" smtClean="0">
              <a:solidFill>
                <a:schemeClr val="tx1"/>
              </a:solidFill>
            </a:rPr>
            <a:t>Required Documents for Tax Registration and Exemption</a:t>
          </a:r>
          <a:endParaRPr lang="en-US" sz="2400" kern="1200" dirty="0">
            <a:solidFill>
              <a:schemeClr val="tx1"/>
            </a:solidFill>
          </a:endParaRPr>
        </a:p>
      </dsp:txBody>
      <dsp:txXfrm>
        <a:off x="424462" y="3652949"/>
        <a:ext cx="7506415" cy="562185"/>
      </dsp:txXfrm>
    </dsp:sp>
    <dsp:sp modelId="{679978C1-0C80-4F43-8E9B-35AFE641C06A}">
      <dsp:nvSpPr>
        <dsp:cNvPr id="0" name=""/>
        <dsp:cNvSpPr/>
      </dsp:nvSpPr>
      <dsp:spPr>
        <a:xfrm>
          <a:off x="73095" y="3582675"/>
          <a:ext cx="702732" cy="702732"/>
        </a:xfrm>
        <a:prstGeom prst="ellipse">
          <a:avLst/>
        </a:prstGeom>
        <a:solidFill>
          <a:schemeClr val="bg1"/>
        </a:solidFill>
        <a:ln w="254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3A597-C920-4997-A9A3-3F7073213D09}">
      <dsp:nvSpPr>
        <dsp:cNvPr id="0" name=""/>
        <dsp:cNvSpPr/>
      </dsp:nvSpPr>
      <dsp:spPr>
        <a:xfrm>
          <a:off x="-4920209" y="-753949"/>
          <a:ext cx="5859931" cy="5859931"/>
        </a:xfrm>
        <a:prstGeom prst="blockArc">
          <a:avLst>
            <a:gd name="adj1" fmla="val 18900000"/>
            <a:gd name="adj2" fmla="val 2700000"/>
            <a:gd name="adj3" fmla="val 369"/>
          </a:avLst>
        </a:prstGeom>
        <a:noFill/>
        <a:ln w="25400" cap="flat" cmpd="sng" algn="ctr">
          <a:solidFill>
            <a:srgbClr val="004D3F"/>
          </a:solidFill>
          <a:prstDash val="solid"/>
        </a:ln>
        <a:effectLst/>
      </dsp:spPr>
      <dsp:style>
        <a:lnRef idx="2">
          <a:scrgbClr r="0" g="0" b="0"/>
        </a:lnRef>
        <a:fillRef idx="0">
          <a:scrgbClr r="0" g="0" b="0"/>
        </a:fillRef>
        <a:effectRef idx="0">
          <a:scrgbClr r="0" g="0" b="0"/>
        </a:effectRef>
        <a:fontRef idx="minor"/>
      </dsp:style>
    </dsp:sp>
    <dsp:sp modelId="{6AE5818E-C933-4943-A292-1179061B3300}">
      <dsp:nvSpPr>
        <dsp:cNvPr id="0" name=""/>
        <dsp:cNvSpPr/>
      </dsp:nvSpPr>
      <dsp:spPr>
        <a:xfrm>
          <a:off x="411154" y="271914"/>
          <a:ext cx="7880078" cy="544178"/>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941" tIns="60960" rIns="60960" bIns="60960" numCol="1" spcCol="1270" anchor="ctr" anchorCtr="0">
          <a:noAutofit/>
        </a:bodyPr>
        <a:lstStyle/>
        <a:p>
          <a:pPr lvl="0" algn="l" defTabSz="1066800">
            <a:lnSpc>
              <a:spcPct val="90000"/>
            </a:lnSpc>
            <a:spcBef>
              <a:spcPct val="0"/>
            </a:spcBef>
            <a:spcAft>
              <a:spcPct val="35000"/>
            </a:spcAft>
          </a:pPr>
          <a:r>
            <a:rPr lang="en-US" sz="2400" b="0" kern="1200" dirty="0">
              <a:solidFill>
                <a:schemeClr val="tx1"/>
              </a:solidFill>
            </a:rPr>
            <a:t>Cambodian Taxation of Legal Entities</a:t>
          </a:r>
        </a:p>
      </dsp:txBody>
      <dsp:txXfrm>
        <a:off x="411154" y="271914"/>
        <a:ext cx="7880078" cy="544178"/>
      </dsp:txXfrm>
    </dsp:sp>
    <dsp:sp modelId="{8F1D30C1-36A2-45BA-BBD0-782E2301BD12}">
      <dsp:nvSpPr>
        <dsp:cNvPr id="0" name=""/>
        <dsp:cNvSpPr/>
      </dsp:nvSpPr>
      <dsp:spPr>
        <a:xfrm>
          <a:off x="71042" y="203892"/>
          <a:ext cx="680222" cy="680222"/>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A0265A98-59C4-4AA4-AB6A-6DD1111871C0}">
      <dsp:nvSpPr>
        <dsp:cNvPr id="0" name=""/>
        <dsp:cNvSpPr/>
      </dsp:nvSpPr>
      <dsp:spPr>
        <a:xfrm>
          <a:off x="801096" y="1087920"/>
          <a:ext cx="7490136" cy="544178"/>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941" tIns="60960" rIns="60960" bIns="60960" numCol="1" spcCol="1270" anchor="ctr" anchorCtr="0">
          <a:noAutofit/>
        </a:bodyPr>
        <a:lstStyle/>
        <a:p>
          <a:pPr lvl="0" algn="l" defTabSz="1066800">
            <a:lnSpc>
              <a:spcPct val="90000"/>
            </a:lnSpc>
            <a:spcBef>
              <a:spcPct val="0"/>
            </a:spcBef>
            <a:spcAft>
              <a:spcPct val="35000"/>
            </a:spcAft>
          </a:pPr>
          <a:r>
            <a:rPr lang="en-US" sz="2400" kern="1200" dirty="0">
              <a:solidFill>
                <a:schemeClr val="tx1"/>
              </a:solidFill>
            </a:rPr>
            <a:t>Special Tax Rules for </a:t>
          </a:r>
          <a:r>
            <a:rPr lang="en-US" sz="2400" kern="1200" dirty="0" smtClean="0">
              <a:solidFill>
                <a:schemeClr val="tx1"/>
              </a:solidFill>
            </a:rPr>
            <a:t>CSOs</a:t>
          </a:r>
          <a:endParaRPr lang="en-US" sz="2400" kern="1200" dirty="0">
            <a:solidFill>
              <a:schemeClr val="tx1"/>
            </a:solidFill>
          </a:endParaRPr>
        </a:p>
      </dsp:txBody>
      <dsp:txXfrm>
        <a:off x="801096" y="1087920"/>
        <a:ext cx="7490136" cy="544178"/>
      </dsp:txXfrm>
    </dsp:sp>
    <dsp:sp modelId="{B5830290-2A27-4182-8A15-9EE00782F94D}">
      <dsp:nvSpPr>
        <dsp:cNvPr id="0" name=""/>
        <dsp:cNvSpPr/>
      </dsp:nvSpPr>
      <dsp:spPr>
        <a:xfrm>
          <a:off x="460984" y="1019898"/>
          <a:ext cx="680222" cy="680222"/>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FFB73801-79A5-48C4-90D0-C8EF678B0CE1}">
      <dsp:nvSpPr>
        <dsp:cNvPr id="0" name=""/>
        <dsp:cNvSpPr/>
      </dsp:nvSpPr>
      <dsp:spPr>
        <a:xfrm>
          <a:off x="920777" y="1903926"/>
          <a:ext cx="7370455" cy="544178"/>
        </a:xfrm>
        <a:prstGeom prst="rect">
          <a:avLst/>
        </a:prstGeom>
        <a:solidFill>
          <a:srgbClr val="004D3F"/>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941" tIns="60960" rIns="60960" bIns="60960" numCol="1" spcCol="1270" anchor="ctr" anchorCtr="0">
          <a:noAutofit/>
        </a:bodyPr>
        <a:lstStyle/>
        <a:p>
          <a:pPr lvl="0" algn="l" defTabSz="1066800">
            <a:lnSpc>
              <a:spcPct val="90000"/>
            </a:lnSpc>
            <a:spcBef>
              <a:spcPct val="0"/>
            </a:spcBef>
            <a:spcAft>
              <a:spcPct val="35000"/>
            </a:spcAft>
          </a:pPr>
          <a:r>
            <a:rPr lang="en-US" sz="2400" kern="1200" dirty="0">
              <a:solidFill>
                <a:schemeClr val="bg1"/>
              </a:solidFill>
            </a:rPr>
            <a:t>Then and Now</a:t>
          </a:r>
        </a:p>
      </dsp:txBody>
      <dsp:txXfrm>
        <a:off x="920777" y="1903926"/>
        <a:ext cx="7370455" cy="544178"/>
      </dsp:txXfrm>
    </dsp:sp>
    <dsp:sp modelId="{2F0EF62F-3009-4911-A226-EF2CFF109311}">
      <dsp:nvSpPr>
        <dsp:cNvPr id="0" name=""/>
        <dsp:cNvSpPr/>
      </dsp:nvSpPr>
      <dsp:spPr>
        <a:xfrm>
          <a:off x="580665" y="1835904"/>
          <a:ext cx="680222" cy="680222"/>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2E9BCDA8-ED9C-4DA8-A923-FB680A6FA760}">
      <dsp:nvSpPr>
        <dsp:cNvPr id="0" name=""/>
        <dsp:cNvSpPr/>
      </dsp:nvSpPr>
      <dsp:spPr>
        <a:xfrm>
          <a:off x="801096" y="2719932"/>
          <a:ext cx="7490136" cy="544178"/>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941" tIns="60960" rIns="60960" bIns="60960" numCol="1" spcCol="1270" anchor="ctr" anchorCtr="0">
          <a:noAutofit/>
        </a:bodyPr>
        <a:lstStyle/>
        <a:p>
          <a:pPr lvl="0" algn="l" defTabSz="1066800">
            <a:lnSpc>
              <a:spcPct val="90000"/>
            </a:lnSpc>
            <a:spcBef>
              <a:spcPct val="0"/>
            </a:spcBef>
            <a:spcAft>
              <a:spcPct val="35000"/>
            </a:spcAft>
          </a:pPr>
          <a:r>
            <a:rPr lang="en-US" sz="2400" kern="1200" dirty="0">
              <a:solidFill>
                <a:schemeClr val="tx1"/>
              </a:solidFill>
            </a:rPr>
            <a:t>Going Forward – Next Steps for your </a:t>
          </a:r>
          <a:r>
            <a:rPr lang="en-US" sz="2400" kern="1200" dirty="0" smtClean="0">
              <a:solidFill>
                <a:schemeClr val="tx1"/>
              </a:solidFill>
            </a:rPr>
            <a:t>CSO</a:t>
          </a:r>
          <a:endParaRPr lang="en-US" sz="2400" kern="1200" dirty="0">
            <a:solidFill>
              <a:schemeClr val="tx1"/>
            </a:solidFill>
          </a:endParaRPr>
        </a:p>
      </dsp:txBody>
      <dsp:txXfrm>
        <a:off x="801096" y="2719932"/>
        <a:ext cx="7490136" cy="544178"/>
      </dsp:txXfrm>
    </dsp:sp>
    <dsp:sp modelId="{39F6C236-0A1C-4C48-A1D7-32B9113CE19E}">
      <dsp:nvSpPr>
        <dsp:cNvPr id="0" name=""/>
        <dsp:cNvSpPr/>
      </dsp:nvSpPr>
      <dsp:spPr>
        <a:xfrm>
          <a:off x="460984" y="2651910"/>
          <a:ext cx="680222" cy="680222"/>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3AC7B580-E5FD-472D-B0E5-7B9499343709}">
      <dsp:nvSpPr>
        <dsp:cNvPr id="0" name=""/>
        <dsp:cNvSpPr/>
      </dsp:nvSpPr>
      <dsp:spPr>
        <a:xfrm>
          <a:off x="411154" y="3520070"/>
          <a:ext cx="7880078" cy="575914"/>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941" tIns="60960" rIns="60960" bIns="60960" numCol="1" spcCol="1270" anchor="ctr" anchorCtr="0">
          <a:noAutofit/>
        </a:bodyPr>
        <a:lstStyle/>
        <a:p>
          <a:pPr lvl="0" algn="l" defTabSz="1066800">
            <a:lnSpc>
              <a:spcPct val="90000"/>
            </a:lnSpc>
            <a:spcBef>
              <a:spcPct val="0"/>
            </a:spcBef>
            <a:spcAft>
              <a:spcPct val="35000"/>
            </a:spcAft>
          </a:pPr>
          <a:r>
            <a:rPr lang="en-US" sz="2400" kern="1200" dirty="0" smtClean="0">
              <a:solidFill>
                <a:schemeClr val="tx1"/>
              </a:solidFill>
            </a:rPr>
            <a:t>Documents requirement for tax registration and Exemption</a:t>
          </a:r>
          <a:endParaRPr lang="en-US" sz="2400" kern="1200" dirty="0">
            <a:solidFill>
              <a:schemeClr val="tx1"/>
            </a:solidFill>
          </a:endParaRPr>
        </a:p>
      </dsp:txBody>
      <dsp:txXfrm>
        <a:off x="411154" y="3520070"/>
        <a:ext cx="7880078" cy="575914"/>
      </dsp:txXfrm>
    </dsp:sp>
    <dsp:sp modelId="{BE616520-C587-4CE1-92D7-2EAD406226D3}">
      <dsp:nvSpPr>
        <dsp:cNvPr id="0" name=""/>
        <dsp:cNvSpPr/>
      </dsp:nvSpPr>
      <dsp:spPr>
        <a:xfrm>
          <a:off x="71042" y="3467916"/>
          <a:ext cx="680222" cy="680222"/>
        </a:xfrm>
        <a:prstGeom prst="ellipse">
          <a:avLst/>
        </a:prstGeom>
        <a:solidFill>
          <a:schemeClr val="bg1"/>
        </a:solidFill>
        <a:ln w="254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3A597-C920-4997-A9A3-3F7073213D09}">
      <dsp:nvSpPr>
        <dsp:cNvPr id="0" name=""/>
        <dsp:cNvSpPr/>
      </dsp:nvSpPr>
      <dsp:spPr>
        <a:xfrm>
          <a:off x="-4757272" y="-729178"/>
          <a:ext cx="5666373" cy="5666373"/>
        </a:xfrm>
        <a:prstGeom prst="blockArc">
          <a:avLst>
            <a:gd name="adj1" fmla="val 18900000"/>
            <a:gd name="adj2" fmla="val 2700000"/>
            <a:gd name="adj3" fmla="val 381"/>
          </a:avLst>
        </a:prstGeom>
        <a:noFill/>
        <a:ln w="25400" cap="flat" cmpd="sng" algn="ctr">
          <a:solidFill>
            <a:srgbClr val="004D3F"/>
          </a:solidFill>
          <a:prstDash val="solid"/>
        </a:ln>
        <a:effectLst/>
      </dsp:spPr>
      <dsp:style>
        <a:lnRef idx="2">
          <a:scrgbClr r="0" g="0" b="0"/>
        </a:lnRef>
        <a:fillRef idx="0">
          <a:scrgbClr r="0" g="0" b="0"/>
        </a:fillRef>
        <a:effectRef idx="0">
          <a:scrgbClr r="0" g="0" b="0"/>
        </a:effectRef>
        <a:fontRef idx="minor"/>
      </dsp:style>
    </dsp:sp>
    <dsp:sp modelId="{6AE5818E-C933-4943-A292-1179061B3300}">
      <dsp:nvSpPr>
        <dsp:cNvPr id="0" name=""/>
        <dsp:cNvSpPr/>
      </dsp:nvSpPr>
      <dsp:spPr>
        <a:xfrm>
          <a:off x="397846" y="262916"/>
          <a:ext cx="7537580" cy="52617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7648" tIns="60960" rIns="60960" bIns="60960" numCol="1" spcCol="1270" anchor="ctr" anchorCtr="0">
          <a:noAutofit/>
        </a:bodyPr>
        <a:lstStyle/>
        <a:p>
          <a:pPr lvl="0" algn="l" defTabSz="1066800">
            <a:lnSpc>
              <a:spcPct val="90000"/>
            </a:lnSpc>
            <a:spcBef>
              <a:spcPct val="0"/>
            </a:spcBef>
            <a:spcAft>
              <a:spcPct val="35000"/>
            </a:spcAft>
          </a:pPr>
          <a:r>
            <a:rPr lang="en-US" sz="2400" b="0" kern="1200" dirty="0">
              <a:solidFill>
                <a:schemeClr val="tx1"/>
              </a:solidFill>
            </a:rPr>
            <a:t>Cambodian Taxation of Legal Entities</a:t>
          </a:r>
        </a:p>
      </dsp:txBody>
      <dsp:txXfrm>
        <a:off x="397846" y="262916"/>
        <a:ext cx="7537580" cy="526170"/>
      </dsp:txXfrm>
    </dsp:sp>
    <dsp:sp modelId="{8F1D30C1-36A2-45BA-BBD0-782E2301BD12}">
      <dsp:nvSpPr>
        <dsp:cNvPr id="0" name=""/>
        <dsp:cNvSpPr/>
      </dsp:nvSpPr>
      <dsp:spPr>
        <a:xfrm>
          <a:off x="68989" y="197145"/>
          <a:ext cx="657712" cy="657712"/>
        </a:xfrm>
        <a:prstGeom prst="ellipse">
          <a:avLst/>
        </a:prstGeom>
        <a:solidFill>
          <a:schemeClr val="lt1">
            <a:hueOff val="0"/>
            <a:satOff val="0"/>
            <a:lumOff val="0"/>
            <a:alphaOff val="0"/>
          </a:schemeClr>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A0265A98-59C4-4AA4-AB6A-6DD1111871C0}">
      <dsp:nvSpPr>
        <dsp:cNvPr id="0" name=""/>
        <dsp:cNvSpPr/>
      </dsp:nvSpPr>
      <dsp:spPr>
        <a:xfrm>
          <a:off x="774884" y="1051919"/>
          <a:ext cx="7160542" cy="52617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7648" tIns="60960" rIns="60960" bIns="60960" numCol="1" spcCol="1270" anchor="ctr" anchorCtr="0">
          <a:noAutofit/>
        </a:bodyPr>
        <a:lstStyle/>
        <a:p>
          <a:pPr lvl="0" algn="l" defTabSz="1066800">
            <a:lnSpc>
              <a:spcPct val="90000"/>
            </a:lnSpc>
            <a:spcBef>
              <a:spcPct val="0"/>
            </a:spcBef>
            <a:spcAft>
              <a:spcPct val="35000"/>
            </a:spcAft>
          </a:pPr>
          <a:r>
            <a:rPr lang="en-US" sz="2400" kern="1200" dirty="0">
              <a:solidFill>
                <a:schemeClr val="tx1"/>
              </a:solidFill>
            </a:rPr>
            <a:t>Special Tax Rules for </a:t>
          </a:r>
          <a:r>
            <a:rPr lang="en-US" sz="2400" kern="1200" dirty="0" smtClean="0">
              <a:solidFill>
                <a:schemeClr val="tx1"/>
              </a:solidFill>
            </a:rPr>
            <a:t>CSOs</a:t>
          </a:r>
          <a:endParaRPr lang="en-US" sz="2400" kern="1200" dirty="0">
            <a:solidFill>
              <a:schemeClr val="tx1"/>
            </a:solidFill>
          </a:endParaRPr>
        </a:p>
      </dsp:txBody>
      <dsp:txXfrm>
        <a:off x="774884" y="1051919"/>
        <a:ext cx="7160542" cy="526170"/>
      </dsp:txXfrm>
    </dsp:sp>
    <dsp:sp modelId="{B5830290-2A27-4182-8A15-9EE00782F94D}">
      <dsp:nvSpPr>
        <dsp:cNvPr id="0" name=""/>
        <dsp:cNvSpPr/>
      </dsp:nvSpPr>
      <dsp:spPr>
        <a:xfrm>
          <a:off x="446027" y="986148"/>
          <a:ext cx="657712" cy="657712"/>
        </a:xfrm>
        <a:prstGeom prst="ellipse">
          <a:avLst/>
        </a:prstGeom>
        <a:solidFill>
          <a:schemeClr val="lt1">
            <a:hueOff val="0"/>
            <a:satOff val="0"/>
            <a:lumOff val="0"/>
            <a:alphaOff val="0"/>
          </a:schemeClr>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FFB73801-79A5-48C4-90D0-C8EF678B0CE1}">
      <dsp:nvSpPr>
        <dsp:cNvPr id="0" name=""/>
        <dsp:cNvSpPr/>
      </dsp:nvSpPr>
      <dsp:spPr>
        <a:xfrm>
          <a:off x="890604" y="1840922"/>
          <a:ext cx="7044821" cy="52617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7648" tIns="60960" rIns="60960" bIns="60960" numCol="1" spcCol="1270" anchor="ctr" anchorCtr="0">
          <a:noAutofit/>
        </a:bodyPr>
        <a:lstStyle/>
        <a:p>
          <a:pPr lvl="0" algn="l" defTabSz="1066800">
            <a:lnSpc>
              <a:spcPct val="90000"/>
            </a:lnSpc>
            <a:spcBef>
              <a:spcPct val="0"/>
            </a:spcBef>
            <a:spcAft>
              <a:spcPct val="35000"/>
            </a:spcAft>
          </a:pPr>
          <a:r>
            <a:rPr lang="en-US" sz="2400" kern="1200" dirty="0">
              <a:solidFill>
                <a:schemeClr val="tx1"/>
              </a:solidFill>
            </a:rPr>
            <a:t>Then and Now</a:t>
          </a:r>
        </a:p>
      </dsp:txBody>
      <dsp:txXfrm>
        <a:off x="890604" y="1840922"/>
        <a:ext cx="7044821" cy="526170"/>
      </dsp:txXfrm>
    </dsp:sp>
    <dsp:sp modelId="{2F0EF62F-3009-4911-A226-EF2CFF109311}">
      <dsp:nvSpPr>
        <dsp:cNvPr id="0" name=""/>
        <dsp:cNvSpPr/>
      </dsp:nvSpPr>
      <dsp:spPr>
        <a:xfrm>
          <a:off x="561748" y="1775151"/>
          <a:ext cx="657712" cy="657712"/>
        </a:xfrm>
        <a:prstGeom prst="ellipse">
          <a:avLst/>
        </a:prstGeom>
        <a:solidFill>
          <a:schemeClr val="lt1">
            <a:hueOff val="0"/>
            <a:satOff val="0"/>
            <a:lumOff val="0"/>
            <a:alphaOff val="0"/>
          </a:schemeClr>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2E9BCDA8-ED9C-4DA8-A923-FB680A6FA760}">
      <dsp:nvSpPr>
        <dsp:cNvPr id="0" name=""/>
        <dsp:cNvSpPr/>
      </dsp:nvSpPr>
      <dsp:spPr>
        <a:xfrm>
          <a:off x="774884" y="2629925"/>
          <a:ext cx="7160542" cy="526170"/>
        </a:xfrm>
        <a:prstGeom prst="rect">
          <a:avLst/>
        </a:prstGeom>
        <a:solidFill>
          <a:srgbClr val="004D3F"/>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7648" tIns="60960" rIns="60960" bIns="60960" numCol="1" spcCol="1270" anchor="ctr" anchorCtr="0">
          <a:noAutofit/>
        </a:bodyPr>
        <a:lstStyle/>
        <a:p>
          <a:pPr lvl="0" algn="l" defTabSz="1066800">
            <a:lnSpc>
              <a:spcPct val="90000"/>
            </a:lnSpc>
            <a:spcBef>
              <a:spcPct val="0"/>
            </a:spcBef>
            <a:spcAft>
              <a:spcPct val="35000"/>
            </a:spcAft>
          </a:pPr>
          <a:r>
            <a:rPr lang="en-US" sz="2400" kern="1200" dirty="0">
              <a:solidFill>
                <a:schemeClr val="bg1"/>
              </a:solidFill>
            </a:rPr>
            <a:t>Going Forward – Next Steps for your </a:t>
          </a:r>
          <a:r>
            <a:rPr lang="en-US" sz="2400" kern="1200" dirty="0" smtClean="0">
              <a:solidFill>
                <a:schemeClr val="bg1"/>
              </a:solidFill>
            </a:rPr>
            <a:t>CSO</a:t>
          </a:r>
          <a:endParaRPr lang="en-US" sz="2400" kern="1200" dirty="0">
            <a:solidFill>
              <a:schemeClr val="bg1"/>
            </a:solidFill>
          </a:endParaRPr>
        </a:p>
      </dsp:txBody>
      <dsp:txXfrm>
        <a:off x="774884" y="2629925"/>
        <a:ext cx="7160542" cy="526170"/>
      </dsp:txXfrm>
    </dsp:sp>
    <dsp:sp modelId="{39F6C236-0A1C-4C48-A1D7-32B9113CE19E}">
      <dsp:nvSpPr>
        <dsp:cNvPr id="0" name=""/>
        <dsp:cNvSpPr/>
      </dsp:nvSpPr>
      <dsp:spPr>
        <a:xfrm>
          <a:off x="446027" y="2564154"/>
          <a:ext cx="657712" cy="657712"/>
        </a:xfrm>
        <a:prstGeom prst="ellipse">
          <a:avLst/>
        </a:prstGeom>
        <a:solidFill>
          <a:schemeClr val="lt1">
            <a:hueOff val="0"/>
            <a:satOff val="0"/>
            <a:lumOff val="0"/>
            <a:alphaOff val="0"/>
          </a:schemeClr>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3284C7BA-049D-4DED-B6B9-3EE575897E7C}">
      <dsp:nvSpPr>
        <dsp:cNvPr id="0" name=""/>
        <dsp:cNvSpPr/>
      </dsp:nvSpPr>
      <dsp:spPr>
        <a:xfrm>
          <a:off x="397846" y="3418928"/>
          <a:ext cx="7537580" cy="52617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7648" tIns="60960" rIns="60960" bIns="60960" numCol="1" spcCol="1270" anchor="ctr" anchorCtr="0">
          <a:noAutofit/>
        </a:bodyPr>
        <a:lstStyle/>
        <a:p>
          <a:pPr lvl="0" algn="l" defTabSz="1066800">
            <a:lnSpc>
              <a:spcPct val="90000"/>
            </a:lnSpc>
            <a:spcBef>
              <a:spcPct val="0"/>
            </a:spcBef>
            <a:spcAft>
              <a:spcPct val="35000"/>
            </a:spcAft>
          </a:pPr>
          <a:r>
            <a:rPr lang="en-US" sz="2400" kern="1200" dirty="0" smtClean="0">
              <a:solidFill>
                <a:schemeClr val="tx1"/>
              </a:solidFill>
            </a:rPr>
            <a:t>Required Documents for Tax Registration and Exemption</a:t>
          </a:r>
          <a:endParaRPr lang="en-US" sz="2400" kern="1200" dirty="0">
            <a:solidFill>
              <a:schemeClr val="tx1"/>
            </a:solidFill>
          </a:endParaRPr>
        </a:p>
      </dsp:txBody>
      <dsp:txXfrm>
        <a:off x="397846" y="3418928"/>
        <a:ext cx="7537580" cy="526170"/>
      </dsp:txXfrm>
    </dsp:sp>
    <dsp:sp modelId="{40207D6F-33F5-426C-B0AE-E13B3DFA534C}">
      <dsp:nvSpPr>
        <dsp:cNvPr id="0" name=""/>
        <dsp:cNvSpPr/>
      </dsp:nvSpPr>
      <dsp:spPr>
        <a:xfrm>
          <a:off x="68989" y="3353157"/>
          <a:ext cx="657712" cy="657712"/>
        </a:xfrm>
        <a:prstGeom prst="ellipse">
          <a:avLst/>
        </a:prstGeom>
        <a:solidFill>
          <a:schemeClr val="lt1">
            <a:hueOff val="0"/>
            <a:satOff val="0"/>
            <a:lumOff val="0"/>
            <a:alphaOff val="0"/>
          </a:schemeClr>
        </a:solidFill>
        <a:ln w="254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3A597-C920-4997-A9A3-3F7073213D09}">
      <dsp:nvSpPr>
        <dsp:cNvPr id="0" name=""/>
        <dsp:cNvSpPr/>
      </dsp:nvSpPr>
      <dsp:spPr>
        <a:xfrm>
          <a:off x="-4757272" y="-729178"/>
          <a:ext cx="5666373" cy="5666373"/>
        </a:xfrm>
        <a:prstGeom prst="blockArc">
          <a:avLst>
            <a:gd name="adj1" fmla="val 18900000"/>
            <a:gd name="adj2" fmla="val 2700000"/>
            <a:gd name="adj3" fmla="val 381"/>
          </a:avLst>
        </a:prstGeom>
        <a:noFill/>
        <a:ln w="25400" cap="flat" cmpd="sng" algn="ctr">
          <a:solidFill>
            <a:srgbClr val="004D3F"/>
          </a:solidFill>
          <a:prstDash val="solid"/>
        </a:ln>
        <a:effectLst/>
      </dsp:spPr>
      <dsp:style>
        <a:lnRef idx="2">
          <a:scrgbClr r="0" g="0" b="0"/>
        </a:lnRef>
        <a:fillRef idx="0">
          <a:scrgbClr r="0" g="0" b="0"/>
        </a:fillRef>
        <a:effectRef idx="0">
          <a:scrgbClr r="0" g="0" b="0"/>
        </a:effectRef>
        <a:fontRef idx="minor"/>
      </dsp:style>
    </dsp:sp>
    <dsp:sp modelId="{6AE5818E-C933-4943-A292-1179061B3300}">
      <dsp:nvSpPr>
        <dsp:cNvPr id="0" name=""/>
        <dsp:cNvSpPr/>
      </dsp:nvSpPr>
      <dsp:spPr>
        <a:xfrm>
          <a:off x="397846" y="262916"/>
          <a:ext cx="7578404" cy="52617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7648" tIns="60960" rIns="60960" bIns="60960" numCol="1" spcCol="1270" anchor="ctr" anchorCtr="0">
          <a:noAutofit/>
        </a:bodyPr>
        <a:lstStyle/>
        <a:p>
          <a:pPr lvl="0" algn="l" defTabSz="1066800">
            <a:lnSpc>
              <a:spcPct val="90000"/>
            </a:lnSpc>
            <a:spcBef>
              <a:spcPct val="0"/>
            </a:spcBef>
            <a:spcAft>
              <a:spcPct val="35000"/>
            </a:spcAft>
          </a:pPr>
          <a:r>
            <a:rPr lang="en-US" sz="2400" b="0" kern="1200" dirty="0">
              <a:solidFill>
                <a:schemeClr val="tx1"/>
              </a:solidFill>
            </a:rPr>
            <a:t>Cambodian Taxation of Legal Entities</a:t>
          </a:r>
        </a:p>
      </dsp:txBody>
      <dsp:txXfrm>
        <a:off x="397846" y="262916"/>
        <a:ext cx="7578404" cy="526170"/>
      </dsp:txXfrm>
    </dsp:sp>
    <dsp:sp modelId="{8F1D30C1-36A2-45BA-BBD0-782E2301BD12}">
      <dsp:nvSpPr>
        <dsp:cNvPr id="0" name=""/>
        <dsp:cNvSpPr/>
      </dsp:nvSpPr>
      <dsp:spPr>
        <a:xfrm>
          <a:off x="68989" y="197145"/>
          <a:ext cx="657712" cy="657712"/>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A0265A98-59C4-4AA4-AB6A-6DD1111871C0}">
      <dsp:nvSpPr>
        <dsp:cNvPr id="0" name=""/>
        <dsp:cNvSpPr/>
      </dsp:nvSpPr>
      <dsp:spPr>
        <a:xfrm>
          <a:off x="774884" y="1051919"/>
          <a:ext cx="7201366" cy="52617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7648" tIns="60960" rIns="60960" bIns="60960" numCol="1" spcCol="1270" anchor="ctr" anchorCtr="0">
          <a:noAutofit/>
        </a:bodyPr>
        <a:lstStyle/>
        <a:p>
          <a:pPr lvl="0" algn="l" defTabSz="1066800">
            <a:lnSpc>
              <a:spcPct val="90000"/>
            </a:lnSpc>
            <a:spcBef>
              <a:spcPct val="0"/>
            </a:spcBef>
            <a:spcAft>
              <a:spcPct val="35000"/>
            </a:spcAft>
          </a:pPr>
          <a:r>
            <a:rPr lang="en-US" sz="2400" kern="1200" dirty="0">
              <a:solidFill>
                <a:schemeClr val="tx1"/>
              </a:solidFill>
            </a:rPr>
            <a:t>Special Tax Rules for </a:t>
          </a:r>
          <a:r>
            <a:rPr lang="en-US" sz="2400" kern="1200" dirty="0" smtClean="0">
              <a:solidFill>
                <a:schemeClr val="tx1"/>
              </a:solidFill>
            </a:rPr>
            <a:t>CSOs</a:t>
          </a:r>
          <a:endParaRPr lang="en-US" sz="2400" kern="1200" dirty="0">
            <a:solidFill>
              <a:schemeClr val="tx1"/>
            </a:solidFill>
          </a:endParaRPr>
        </a:p>
      </dsp:txBody>
      <dsp:txXfrm>
        <a:off x="774884" y="1051919"/>
        <a:ext cx="7201366" cy="526170"/>
      </dsp:txXfrm>
    </dsp:sp>
    <dsp:sp modelId="{B5830290-2A27-4182-8A15-9EE00782F94D}">
      <dsp:nvSpPr>
        <dsp:cNvPr id="0" name=""/>
        <dsp:cNvSpPr/>
      </dsp:nvSpPr>
      <dsp:spPr>
        <a:xfrm>
          <a:off x="446027" y="986148"/>
          <a:ext cx="657712" cy="657712"/>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FFB73801-79A5-48C4-90D0-C8EF678B0CE1}">
      <dsp:nvSpPr>
        <dsp:cNvPr id="0" name=""/>
        <dsp:cNvSpPr/>
      </dsp:nvSpPr>
      <dsp:spPr>
        <a:xfrm>
          <a:off x="890604" y="1840922"/>
          <a:ext cx="7085645" cy="52617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7648" tIns="60960" rIns="60960" bIns="60960" numCol="1" spcCol="1270" anchor="ctr" anchorCtr="0">
          <a:noAutofit/>
        </a:bodyPr>
        <a:lstStyle/>
        <a:p>
          <a:pPr lvl="0" algn="l" defTabSz="1066800">
            <a:lnSpc>
              <a:spcPct val="90000"/>
            </a:lnSpc>
            <a:spcBef>
              <a:spcPct val="0"/>
            </a:spcBef>
            <a:spcAft>
              <a:spcPct val="35000"/>
            </a:spcAft>
          </a:pPr>
          <a:r>
            <a:rPr lang="en-US" sz="2400" kern="1200" dirty="0">
              <a:solidFill>
                <a:schemeClr val="tx1"/>
              </a:solidFill>
            </a:rPr>
            <a:t>Then and Now</a:t>
          </a:r>
        </a:p>
      </dsp:txBody>
      <dsp:txXfrm>
        <a:off x="890604" y="1840922"/>
        <a:ext cx="7085645" cy="526170"/>
      </dsp:txXfrm>
    </dsp:sp>
    <dsp:sp modelId="{2F0EF62F-3009-4911-A226-EF2CFF109311}">
      <dsp:nvSpPr>
        <dsp:cNvPr id="0" name=""/>
        <dsp:cNvSpPr/>
      </dsp:nvSpPr>
      <dsp:spPr>
        <a:xfrm>
          <a:off x="561748" y="1775151"/>
          <a:ext cx="657712" cy="657712"/>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2E9BCDA8-ED9C-4DA8-A923-FB680A6FA760}">
      <dsp:nvSpPr>
        <dsp:cNvPr id="0" name=""/>
        <dsp:cNvSpPr/>
      </dsp:nvSpPr>
      <dsp:spPr>
        <a:xfrm>
          <a:off x="774884" y="2629925"/>
          <a:ext cx="7201366" cy="526170"/>
        </a:xfrm>
        <a:prstGeom prst="rect">
          <a:avLst/>
        </a:prstGeom>
        <a:solidFill>
          <a:srgbClr val="EBE728"/>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7648" tIns="60960" rIns="60960" bIns="60960" numCol="1" spcCol="1270" anchor="ctr" anchorCtr="0">
          <a:noAutofit/>
        </a:bodyPr>
        <a:lstStyle/>
        <a:p>
          <a:pPr lvl="0" algn="l" defTabSz="1066800">
            <a:lnSpc>
              <a:spcPct val="90000"/>
            </a:lnSpc>
            <a:spcBef>
              <a:spcPct val="0"/>
            </a:spcBef>
            <a:spcAft>
              <a:spcPct val="35000"/>
            </a:spcAft>
          </a:pPr>
          <a:r>
            <a:rPr lang="en-US" sz="2400" kern="1200" dirty="0">
              <a:solidFill>
                <a:schemeClr val="tx1"/>
              </a:solidFill>
            </a:rPr>
            <a:t>Going Forward – Next Steps for your </a:t>
          </a:r>
          <a:r>
            <a:rPr lang="en-US" sz="2400" kern="1200" dirty="0" smtClean="0">
              <a:solidFill>
                <a:schemeClr val="tx1"/>
              </a:solidFill>
            </a:rPr>
            <a:t>CSO</a:t>
          </a:r>
          <a:endParaRPr lang="en-US" sz="2400" kern="1200" dirty="0">
            <a:solidFill>
              <a:schemeClr val="tx1"/>
            </a:solidFill>
          </a:endParaRPr>
        </a:p>
      </dsp:txBody>
      <dsp:txXfrm>
        <a:off x="774884" y="2629925"/>
        <a:ext cx="7201366" cy="526170"/>
      </dsp:txXfrm>
    </dsp:sp>
    <dsp:sp modelId="{39F6C236-0A1C-4C48-A1D7-32B9113CE19E}">
      <dsp:nvSpPr>
        <dsp:cNvPr id="0" name=""/>
        <dsp:cNvSpPr/>
      </dsp:nvSpPr>
      <dsp:spPr>
        <a:xfrm>
          <a:off x="446027" y="2564154"/>
          <a:ext cx="657712" cy="657712"/>
        </a:xfrm>
        <a:prstGeom prst="ellipse">
          <a:avLst/>
        </a:prstGeom>
        <a:solidFill>
          <a:schemeClr val="bg1"/>
        </a:solidFill>
        <a:ln w="381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 modelId="{3284C7BA-049D-4DED-B6B9-3EE575897E7C}">
      <dsp:nvSpPr>
        <dsp:cNvPr id="0" name=""/>
        <dsp:cNvSpPr/>
      </dsp:nvSpPr>
      <dsp:spPr>
        <a:xfrm>
          <a:off x="397846" y="3418928"/>
          <a:ext cx="7578404" cy="526170"/>
        </a:xfrm>
        <a:prstGeom prst="rect">
          <a:avLst/>
        </a:prstGeom>
        <a:solidFill>
          <a:srgbClr val="004D3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7648" tIns="60960" rIns="60960" bIns="60960" numCol="1" spcCol="1270" anchor="ctr" anchorCtr="0">
          <a:noAutofit/>
        </a:bodyPr>
        <a:lstStyle/>
        <a:p>
          <a:pPr lvl="0" algn="l" defTabSz="1066800">
            <a:lnSpc>
              <a:spcPct val="90000"/>
            </a:lnSpc>
            <a:spcBef>
              <a:spcPct val="0"/>
            </a:spcBef>
            <a:spcAft>
              <a:spcPct val="35000"/>
            </a:spcAft>
          </a:pPr>
          <a:r>
            <a:rPr lang="en-US" sz="2400" kern="1200" dirty="0" smtClean="0">
              <a:solidFill>
                <a:schemeClr val="bg1"/>
              </a:solidFill>
            </a:rPr>
            <a:t>Required Documents for Tax Registration and Exemption</a:t>
          </a:r>
          <a:endParaRPr lang="en-US" sz="2400" kern="1200" dirty="0">
            <a:solidFill>
              <a:schemeClr val="bg1"/>
            </a:solidFill>
          </a:endParaRPr>
        </a:p>
      </dsp:txBody>
      <dsp:txXfrm>
        <a:off x="397846" y="3418928"/>
        <a:ext cx="7578404" cy="526170"/>
      </dsp:txXfrm>
    </dsp:sp>
    <dsp:sp modelId="{40207D6F-33F5-426C-B0AE-E13B3DFA534C}">
      <dsp:nvSpPr>
        <dsp:cNvPr id="0" name=""/>
        <dsp:cNvSpPr/>
      </dsp:nvSpPr>
      <dsp:spPr>
        <a:xfrm>
          <a:off x="68989" y="3353157"/>
          <a:ext cx="657712" cy="657712"/>
        </a:xfrm>
        <a:prstGeom prst="ellipse">
          <a:avLst/>
        </a:prstGeom>
        <a:solidFill>
          <a:schemeClr val="bg1"/>
        </a:solidFill>
        <a:ln w="25400" cap="flat"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r>
              <a:rPr lang="en-US" dirty="0"/>
              <a:t>DFDL  -  The New Frontier:  Cambodia</a:t>
            </a:r>
          </a:p>
        </p:txBody>
      </p:sp>
      <p:sp>
        <p:nvSpPr>
          <p:cNvPr id="3" name="Date Placeholder 2"/>
          <p:cNvSpPr>
            <a:spLocks noGrp="1"/>
          </p:cNvSpPr>
          <p:nvPr>
            <p:ph type="dt" sz="quarter" idx="1"/>
          </p:nvPr>
        </p:nvSpPr>
        <p:spPr>
          <a:xfrm>
            <a:off x="3815373" y="0"/>
            <a:ext cx="2918831" cy="493316"/>
          </a:xfrm>
          <a:prstGeom prst="rect">
            <a:avLst/>
          </a:prstGeom>
        </p:spPr>
        <p:txBody>
          <a:bodyPr vert="horz" lIns="91440" tIns="45720" rIns="91440" bIns="45720" rtlCol="0"/>
          <a:lstStyle>
            <a:lvl1pPr algn="r">
              <a:defRPr sz="1200"/>
            </a:lvl1pPr>
          </a:lstStyle>
          <a:p>
            <a:fld id="{523E4A04-7DED-45C2-8A04-3754A835D30B}" type="datetimeFigureOut">
              <a:rPr lang="en-US" smtClean="0"/>
              <a:t>9/26/2017</a:t>
            </a:fld>
            <a:endParaRPr lang="en-US" dirty="0"/>
          </a:p>
        </p:txBody>
      </p:sp>
      <p:sp>
        <p:nvSpPr>
          <p:cNvPr id="4" name="Footer Placeholder 3"/>
          <p:cNvSpPr>
            <a:spLocks noGrp="1"/>
          </p:cNvSpPr>
          <p:nvPr>
            <p:ph type="ftr" sz="quarter" idx="2"/>
          </p:nvPr>
        </p:nvSpPr>
        <p:spPr>
          <a:xfrm>
            <a:off x="0" y="9371285"/>
            <a:ext cx="2918831" cy="493316"/>
          </a:xfrm>
          <a:prstGeom prst="rect">
            <a:avLst/>
          </a:prstGeom>
        </p:spPr>
        <p:txBody>
          <a:bodyPr vert="horz" lIns="91440" tIns="45720" rIns="91440" bIns="45720" rtlCol="0" anchor="b"/>
          <a:lstStyle>
            <a:lvl1pPr algn="l">
              <a:defRPr sz="1200"/>
            </a:lvl1pPr>
          </a:lstStyle>
          <a:p>
            <a:r>
              <a:rPr lang="en-US" dirty="0"/>
              <a:t>Phnom Penh, 18 May 2015</a:t>
            </a:r>
          </a:p>
        </p:txBody>
      </p:sp>
      <p:sp>
        <p:nvSpPr>
          <p:cNvPr id="5" name="Slide Number Placeholder 4"/>
          <p:cNvSpPr>
            <a:spLocks noGrp="1"/>
          </p:cNvSpPr>
          <p:nvPr>
            <p:ph type="sldNum" sz="quarter" idx="3"/>
          </p:nvPr>
        </p:nvSpPr>
        <p:spPr>
          <a:xfrm>
            <a:off x="3815373" y="9371285"/>
            <a:ext cx="2918831" cy="493316"/>
          </a:xfrm>
          <a:prstGeom prst="rect">
            <a:avLst/>
          </a:prstGeom>
        </p:spPr>
        <p:txBody>
          <a:bodyPr vert="horz" lIns="91440" tIns="45720" rIns="91440" bIns="45720" rtlCol="0" anchor="b"/>
          <a:lstStyle>
            <a:lvl1pPr algn="r">
              <a:defRPr sz="1200"/>
            </a:lvl1pPr>
          </a:lstStyle>
          <a:p>
            <a:fld id="{698CC108-E846-4F2A-A831-B18A8BFACDC2}" type="slidenum">
              <a:rPr lang="en-US" smtClean="0"/>
              <a:t>‹#›</a:t>
            </a:fld>
            <a:endParaRPr lang="en-US" dirty="0"/>
          </a:p>
        </p:txBody>
      </p:sp>
    </p:spTree>
    <p:extLst>
      <p:ext uri="{BB962C8B-B14F-4D97-AF65-F5344CB8AC3E}">
        <p14:creationId xmlns:p14="http://schemas.microsoft.com/office/powerpoint/2010/main" val="3891287473"/>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r>
              <a:rPr lang="en-US" dirty="0"/>
              <a:t>DFDL  -  The New Frontier:  Cambodia</a:t>
            </a:r>
          </a:p>
        </p:txBody>
      </p:sp>
      <p:sp>
        <p:nvSpPr>
          <p:cNvPr id="3" name="Date Placeholder 2"/>
          <p:cNvSpPr>
            <a:spLocks noGrp="1"/>
          </p:cNvSpPr>
          <p:nvPr>
            <p:ph type="dt" idx="1"/>
          </p:nvPr>
        </p:nvSpPr>
        <p:spPr>
          <a:xfrm>
            <a:off x="3815373" y="0"/>
            <a:ext cx="2918831" cy="493316"/>
          </a:xfrm>
          <a:prstGeom prst="rect">
            <a:avLst/>
          </a:prstGeom>
        </p:spPr>
        <p:txBody>
          <a:bodyPr vert="horz" lIns="91440" tIns="45720" rIns="91440" bIns="45720" rtlCol="0"/>
          <a:lstStyle>
            <a:lvl1pPr algn="r">
              <a:defRPr sz="1200"/>
            </a:lvl1pPr>
          </a:lstStyle>
          <a:p>
            <a:fld id="{066C7A15-6173-4BD4-86C7-5E51E5F49F70}" type="datetimeFigureOut">
              <a:rPr lang="en-US" smtClean="0"/>
              <a:t>9/26/2017</a:t>
            </a:fld>
            <a:endParaRPr lang="en-US" dirty="0"/>
          </a:p>
        </p:txBody>
      </p:sp>
      <p:sp>
        <p:nvSpPr>
          <p:cNvPr id="4" name="Slide Image Placeholder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73577" y="4686499"/>
            <a:ext cx="5388610" cy="443984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a:defRPr sz="1200"/>
            </a:lvl1pPr>
          </a:lstStyle>
          <a:p>
            <a:r>
              <a:rPr lang="en-US" dirty="0"/>
              <a:t>Phnom Penh, 18 May 2015</a:t>
            </a:r>
          </a:p>
        </p:txBody>
      </p:sp>
      <p:sp>
        <p:nvSpPr>
          <p:cNvPr id="7" name="Slide Number Placeholder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a:defRPr sz="1200"/>
            </a:lvl1pPr>
          </a:lstStyle>
          <a:p>
            <a:fld id="{6288696B-E411-41E5-9B70-81982AEB6108}" type="slidenum">
              <a:rPr lang="en-US" smtClean="0"/>
              <a:t>‹#›</a:t>
            </a:fld>
            <a:endParaRPr lang="en-US" dirty="0"/>
          </a:p>
        </p:txBody>
      </p:sp>
    </p:spTree>
    <p:extLst>
      <p:ext uri="{BB962C8B-B14F-4D97-AF65-F5344CB8AC3E}">
        <p14:creationId xmlns:p14="http://schemas.microsoft.com/office/powerpoint/2010/main" val="572237410"/>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88696B-E411-41E5-9B70-81982AEB6108}" type="slidenum">
              <a:rPr lang="en-US" smtClean="0"/>
              <a:t>1</a:t>
            </a:fld>
            <a:endParaRPr lang="en-US" dirty="0"/>
          </a:p>
        </p:txBody>
      </p:sp>
      <p:sp>
        <p:nvSpPr>
          <p:cNvPr id="5" name="Footer Placeholder 4"/>
          <p:cNvSpPr>
            <a:spLocks noGrp="1"/>
          </p:cNvSpPr>
          <p:nvPr>
            <p:ph type="ftr" sz="quarter" idx="11"/>
          </p:nvPr>
        </p:nvSpPr>
        <p:spPr/>
        <p:txBody>
          <a:bodyPr/>
          <a:lstStyle/>
          <a:p>
            <a:r>
              <a:rPr lang="en-US" dirty="0"/>
              <a:t>Phnom Penh, 18 May 2015</a:t>
            </a:r>
          </a:p>
        </p:txBody>
      </p:sp>
      <p:sp>
        <p:nvSpPr>
          <p:cNvPr id="6" name="Header Placeholder 5"/>
          <p:cNvSpPr>
            <a:spLocks noGrp="1"/>
          </p:cNvSpPr>
          <p:nvPr>
            <p:ph type="hdr" sz="quarter" idx="12"/>
          </p:nvPr>
        </p:nvSpPr>
        <p:spPr/>
        <p:txBody>
          <a:bodyPr/>
          <a:lstStyle/>
          <a:p>
            <a:r>
              <a:rPr lang="en-US" dirty="0"/>
              <a:t>DFDL  -  The New Frontier:  Cambodia</a:t>
            </a:r>
          </a:p>
        </p:txBody>
      </p:sp>
    </p:spTree>
    <p:extLst>
      <p:ext uri="{BB962C8B-B14F-4D97-AF65-F5344CB8AC3E}">
        <p14:creationId xmlns:p14="http://schemas.microsoft.com/office/powerpoint/2010/main" val="78830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dirty="0">
                <a:solidFill>
                  <a:prstClr val="black"/>
                </a:solidFill>
              </a:rPr>
              <a:t>Phnom Penh, 18 May 2015</a:t>
            </a:r>
          </a:p>
        </p:txBody>
      </p:sp>
      <p:sp>
        <p:nvSpPr>
          <p:cNvPr id="5" name="Slide Number Placeholder 4"/>
          <p:cNvSpPr>
            <a:spLocks noGrp="1"/>
          </p:cNvSpPr>
          <p:nvPr>
            <p:ph type="sldNum" sz="quarter" idx="11"/>
          </p:nvPr>
        </p:nvSpPr>
        <p:spPr/>
        <p:txBody>
          <a:bodyPr/>
          <a:lstStyle/>
          <a:p>
            <a:pPr>
              <a:defRPr/>
            </a:pPr>
            <a:fld id="{7836F636-145B-44F1-BB19-6A0DB03248AE}" type="slidenum">
              <a:rPr lang="en-US" smtClean="0">
                <a:solidFill>
                  <a:prstClr val="black"/>
                </a:solidFill>
              </a:rPr>
              <a:pPr>
                <a:defRPr/>
              </a:pPr>
              <a:t>2</a:t>
            </a:fld>
            <a:endParaRPr lang="en-US" dirty="0">
              <a:solidFill>
                <a:prstClr val="black"/>
              </a:solidFill>
            </a:endParaRPr>
          </a:p>
        </p:txBody>
      </p:sp>
    </p:spTree>
    <p:extLst>
      <p:ext uri="{BB962C8B-B14F-4D97-AF65-F5344CB8AC3E}">
        <p14:creationId xmlns:p14="http://schemas.microsoft.com/office/powerpoint/2010/main" val="2387661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07B8F03-BC93-4120-96CA-A36DF640BE24}" type="slidenum">
              <a:rPr lang="en-GB" smtClean="0"/>
              <a:pPr/>
              <a:t>3</a:t>
            </a:fld>
            <a:endParaRPr lang="en-GB"/>
          </a:p>
        </p:txBody>
      </p:sp>
    </p:spTree>
    <p:extLst>
      <p:ext uri="{BB962C8B-B14F-4D97-AF65-F5344CB8AC3E}">
        <p14:creationId xmlns:p14="http://schemas.microsoft.com/office/powerpoint/2010/main" val="1218796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07B8F03-BC93-4120-96CA-A36DF640BE24}" type="slidenum">
              <a:rPr lang="en-GB" smtClean="0"/>
              <a:pPr/>
              <a:t>4</a:t>
            </a:fld>
            <a:endParaRPr lang="en-GB"/>
          </a:p>
        </p:txBody>
      </p:sp>
    </p:spTree>
    <p:extLst>
      <p:ext uri="{BB962C8B-B14F-4D97-AF65-F5344CB8AC3E}">
        <p14:creationId xmlns:p14="http://schemas.microsoft.com/office/powerpoint/2010/main" val="3343281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12</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4819687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13</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2112226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14</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5730902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16</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41857963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b="1"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17</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25539953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b="1"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18</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25539953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b="1"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27</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942989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dirty="0">
                <a:solidFill>
                  <a:prstClr val="black"/>
                </a:solidFill>
              </a:rPr>
              <a:t>Phnom Penh, 18 May 2015</a:t>
            </a:r>
          </a:p>
        </p:txBody>
      </p:sp>
      <p:sp>
        <p:nvSpPr>
          <p:cNvPr id="5" name="Slide Number Placeholder 4"/>
          <p:cNvSpPr>
            <a:spLocks noGrp="1"/>
          </p:cNvSpPr>
          <p:nvPr>
            <p:ph type="sldNum" sz="quarter" idx="11"/>
          </p:nvPr>
        </p:nvSpPr>
        <p:spPr/>
        <p:txBody>
          <a:bodyPr/>
          <a:lstStyle/>
          <a:p>
            <a:pPr>
              <a:defRPr/>
            </a:pPr>
            <a:fld id="{7836F636-145B-44F1-BB19-6A0DB03248AE}" type="slidenum">
              <a:rPr lang="en-US" smtClean="0">
                <a:solidFill>
                  <a:prstClr val="black"/>
                </a:solidFill>
              </a:rPr>
              <a:pPr>
                <a:defRPr/>
              </a:pPr>
              <a:t>28</a:t>
            </a:fld>
            <a:endParaRPr lang="en-US" dirty="0">
              <a:solidFill>
                <a:prstClr val="black"/>
              </a:solidFill>
            </a:endParaRPr>
          </a:p>
        </p:txBody>
      </p:sp>
    </p:spTree>
    <p:extLst>
      <p:ext uri="{BB962C8B-B14F-4D97-AF65-F5344CB8AC3E}">
        <p14:creationId xmlns:p14="http://schemas.microsoft.com/office/powerpoint/2010/main" val="23876615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b="1"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29</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11929341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b="1"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30</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1222652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dirty="0">
                <a:solidFill>
                  <a:prstClr val="black"/>
                </a:solidFill>
              </a:rPr>
              <a:t>Phnom Penh, 18 May 2015</a:t>
            </a:r>
          </a:p>
        </p:txBody>
      </p:sp>
      <p:sp>
        <p:nvSpPr>
          <p:cNvPr id="5" name="Slide Number Placeholder 4"/>
          <p:cNvSpPr>
            <a:spLocks noGrp="1"/>
          </p:cNvSpPr>
          <p:nvPr>
            <p:ph type="sldNum" sz="quarter" idx="11"/>
          </p:nvPr>
        </p:nvSpPr>
        <p:spPr/>
        <p:txBody>
          <a:bodyPr/>
          <a:lstStyle/>
          <a:p>
            <a:pPr>
              <a:defRPr/>
            </a:pPr>
            <a:fld id="{7836F636-145B-44F1-BB19-6A0DB03248AE}" type="slidenum">
              <a:rPr lang="en-US" smtClean="0">
                <a:solidFill>
                  <a:prstClr val="black"/>
                </a:solidFill>
              </a:rPr>
              <a:pPr>
                <a:defRPr/>
              </a:pPr>
              <a:t>31</a:t>
            </a:fld>
            <a:endParaRPr lang="en-US" dirty="0">
              <a:solidFill>
                <a:prstClr val="black"/>
              </a:solidFill>
            </a:endParaRPr>
          </a:p>
        </p:txBody>
      </p:sp>
    </p:spTree>
    <p:extLst>
      <p:ext uri="{BB962C8B-B14F-4D97-AF65-F5344CB8AC3E}">
        <p14:creationId xmlns:p14="http://schemas.microsoft.com/office/powerpoint/2010/main" val="23876615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b="1"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32</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24480088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b="1"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33</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39562124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dirty="0">
                <a:solidFill>
                  <a:prstClr val="black"/>
                </a:solidFill>
              </a:rPr>
              <a:t>Phnom Penh, 18 May 2015</a:t>
            </a:r>
          </a:p>
        </p:txBody>
      </p:sp>
      <p:sp>
        <p:nvSpPr>
          <p:cNvPr id="5" name="Slide Number Placeholder 4"/>
          <p:cNvSpPr>
            <a:spLocks noGrp="1"/>
          </p:cNvSpPr>
          <p:nvPr>
            <p:ph type="sldNum" sz="quarter" idx="11"/>
          </p:nvPr>
        </p:nvSpPr>
        <p:spPr/>
        <p:txBody>
          <a:bodyPr/>
          <a:lstStyle/>
          <a:p>
            <a:pPr>
              <a:defRPr/>
            </a:pPr>
            <a:fld id="{7836F636-145B-44F1-BB19-6A0DB03248AE}" type="slidenum">
              <a:rPr lang="en-US" smtClean="0">
                <a:solidFill>
                  <a:prstClr val="black"/>
                </a:solidFill>
              </a:rPr>
              <a:pPr>
                <a:defRPr/>
              </a:pPr>
              <a:t>39</a:t>
            </a:fld>
            <a:endParaRPr lang="en-US" dirty="0">
              <a:solidFill>
                <a:prstClr val="black"/>
              </a:solidFill>
            </a:endParaRPr>
          </a:p>
        </p:txBody>
      </p:sp>
    </p:spTree>
    <p:extLst>
      <p:ext uri="{BB962C8B-B14F-4D97-AF65-F5344CB8AC3E}">
        <p14:creationId xmlns:p14="http://schemas.microsoft.com/office/powerpoint/2010/main" val="23876615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b="1"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40</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20273701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dirty="0">
                <a:solidFill>
                  <a:prstClr val="black"/>
                </a:solidFill>
              </a:rPr>
              <a:t>Phnom Penh, 18 May 2015</a:t>
            </a:r>
          </a:p>
        </p:txBody>
      </p:sp>
      <p:sp>
        <p:nvSpPr>
          <p:cNvPr id="5" name="Slide Number Placeholder 4"/>
          <p:cNvSpPr>
            <a:spLocks noGrp="1"/>
          </p:cNvSpPr>
          <p:nvPr>
            <p:ph type="sldNum" sz="quarter" idx="11"/>
          </p:nvPr>
        </p:nvSpPr>
        <p:spPr/>
        <p:txBody>
          <a:bodyPr/>
          <a:lstStyle/>
          <a:p>
            <a:pPr>
              <a:defRPr/>
            </a:pPr>
            <a:fld id="{7836F636-145B-44F1-BB19-6A0DB03248AE}" type="slidenum">
              <a:rPr lang="en-US" smtClean="0">
                <a:solidFill>
                  <a:prstClr val="black"/>
                </a:solidFill>
              </a:rPr>
              <a:pPr>
                <a:defRPr/>
              </a:pPr>
              <a:t>41</a:t>
            </a:fld>
            <a:endParaRPr lang="en-US" dirty="0">
              <a:solidFill>
                <a:prstClr val="black"/>
              </a:solidFill>
            </a:endParaRPr>
          </a:p>
        </p:txBody>
      </p:sp>
    </p:spTree>
    <p:extLst>
      <p:ext uri="{BB962C8B-B14F-4D97-AF65-F5344CB8AC3E}">
        <p14:creationId xmlns:p14="http://schemas.microsoft.com/office/powerpoint/2010/main" val="23876615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b="1"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42</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20273701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b="1"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43</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20273701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b="1" dirty="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99922A-5FFB-400D-80F2-64673D70326F}" type="slidenum">
              <a:rPr lang="en-US" smtClean="0"/>
              <a:pPr/>
              <a:t>44</a:t>
            </a:fld>
            <a:endParaRPr lang="en-US" dirty="0"/>
          </a:p>
        </p:txBody>
      </p:sp>
      <p:sp>
        <p:nvSpPr>
          <p:cNvPr id="2" name="Header Placeholder 1"/>
          <p:cNvSpPr>
            <a:spLocks noGrp="1"/>
          </p:cNvSpPr>
          <p:nvPr>
            <p:ph type="hdr" sz="quarter" idx="10"/>
          </p:nvPr>
        </p:nvSpPr>
        <p:spPr/>
        <p:txBody>
          <a:bodyPr/>
          <a:lstStyle/>
          <a:p>
            <a:pPr>
              <a:defRPr/>
            </a:pPr>
            <a:r>
              <a:rPr lang="sv-SE"/>
              <a:t>Phnom Penh, 6 January 2015</a:t>
            </a:r>
            <a:endParaRPr lang="en-US" dirty="0"/>
          </a:p>
        </p:txBody>
      </p:sp>
    </p:spTree>
    <p:extLst>
      <p:ext uri="{BB962C8B-B14F-4D97-AF65-F5344CB8AC3E}">
        <p14:creationId xmlns:p14="http://schemas.microsoft.com/office/powerpoint/2010/main" val="202737015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lvl1pPr marL="0" indent="0">
              <a:buNone/>
              <a:defRPr sz="2400">
                <a:solidFill>
                  <a:srgbClr val="404040"/>
                </a:solidFill>
              </a:defRPr>
            </a:lvl1pPr>
            <a:lvl2pPr marL="742950" indent="-285750">
              <a:buFont typeface="Wingdings" pitchFamily="2" charset="2"/>
              <a:buChar char="§"/>
              <a:defRPr sz="2000">
                <a:solidFill>
                  <a:srgbClr val="404040"/>
                </a:solidFill>
              </a:defRPr>
            </a:lvl2pPr>
            <a:lvl3pPr marL="1143000" indent="-228600">
              <a:buFont typeface="Calibri" pitchFamily="34" charset="0"/>
              <a:buChar char="‒"/>
              <a:defRPr sz="1800">
                <a:solidFill>
                  <a:srgbClr val="404040"/>
                </a:solidFill>
              </a:defRPr>
            </a:lvl3pPr>
            <a:lvl4pPr marL="1600200" indent="-228600">
              <a:buFont typeface="Arial" pitchFamily="34" charset="0"/>
              <a:buChar char="•"/>
              <a:defRPr sz="1600">
                <a:solidFill>
                  <a:srgbClr val="404040"/>
                </a:solidFill>
              </a:defRPr>
            </a:lvl4pPr>
            <a:lvl5pPr>
              <a:defRPr sz="1600">
                <a:solidFill>
                  <a:srgbClr val="40404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Title 1"/>
          <p:cNvSpPr>
            <a:spLocks noGrp="1"/>
          </p:cNvSpPr>
          <p:nvPr>
            <p:ph type="title" hasCustomPrompt="1"/>
          </p:nvPr>
        </p:nvSpPr>
        <p:spPr>
          <a:xfrm>
            <a:off x="381000" y="350793"/>
            <a:ext cx="6858000" cy="557927"/>
          </a:xfrm>
          <a:prstGeom prst="rect">
            <a:avLst/>
          </a:prstGeom>
        </p:spPr>
        <p:txBody>
          <a:bodyPr anchor="ctr" anchorCtr="0">
            <a:noAutofit/>
          </a:bodyPr>
          <a:lstStyle>
            <a:lvl1pPr algn="l">
              <a:defRPr sz="2400">
                <a:solidFill>
                  <a:schemeClr val="bg1"/>
                </a:solidFill>
              </a:defRPr>
            </a:lvl1pPr>
          </a:lstStyle>
          <a:p>
            <a:r>
              <a:rPr lang="en-US" dirty="0"/>
              <a:t>CLICK TO EDIT MASTER TITLE STYLE</a:t>
            </a:r>
          </a:p>
        </p:txBody>
      </p:sp>
      <p:sp>
        <p:nvSpPr>
          <p:cNvPr id="21" name="Slide Number Placeholder 6"/>
          <p:cNvSpPr>
            <a:spLocks noGrp="1"/>
          </p:cNvSpPr>
          <p:nvPr>
            <p:ph type="sldNum" sz="quarter" idx="12"/>
          </p:nvPr>
        </p:nvSpPr>
        <p:spPr>
          <a:xfrm>
            <a:off x="8077200" y="6356350"/>
            <a:ext cx="609600" cy="365125"/>
          </a:xfrm>
        </p:spPr>
        <p:txBody>
          <a:bodyPr rIns="0" anchor="b"/>
          <a:lstStyle>
            <a:lvl1pPr algn="r">
              <a:defRPr sz="1000">
                <a:solidFill>
                  <a:schemeClr val="bg1">
                    <a:lumMod val="50000"/>
                  </a:schemeClr>
                </a:solidFill>
                <a:latin typeface="+mn-lt"/>
              </a:defRPr>
            </a:lvl1pPr>
          </a:lstStyle>
          <a:p>
            <a:fld id="{71C596F1-B6F3-4D5E-999A-8F150CF202B4}" type="slidenum">
              <a:rPr lang="en-US" smtClean="0">
                <a:solidFill>
                  <a:prstClr val="white">
                    <a:lumMod val="50000"/>
                  </a:prstClr>
                </a:solidFill>
              </a:rPr>
              <a:pPr/>
              <a:t>‹#›</a:t>
            </a:fld>
            <a:endParaRPr lang="en-US" dirty="0">
              <a:solidFill>
                <a:prstClr val="white">
                  <a:lumMod val="50000"/>
                </a:prstClr>
              </a:solidFill>
            </a:endParaRPr>
          </a:p>
        </p:txBody>
      </p:sp>
      <p:grpSp>
        <p:nvGrpSpPr>
          <p:cNvPr id="15" name="Group 14"/>
          <p:cNvGrpSpPr/>
          <p:nvPr/>
        </p:nvGrpSpPr>
        <p:grpSpPr>
          <a:xfrm>
            <a:off x="0" y="168117"/>
            <a:ext cx="9144000" cy="944879"/>
            <a:chOff x="0" y="168117"/>
            <a:chExt cx="9144000" cy="944879"/>
          </a:xfrm>
        </p:grpSpPr>
        <p:sp>
          <p:nvSpPr>
            <p:cNvPr id="16" name="Rectangle 15"/>
            <p:cNvSpPr/>
            <p:nvPr userDrawn="1"/>
          </p:nvSpPr>
          <p:spPr>
            <a:xfrm>
              <a:off x="0" y="228600"/>
              <a:ext cx="9144000" cy="762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dirty="0">
                <a:solidFill>
                  <a:prstClr val="white"/>
                </a:solidFill>
              </a:endParaRPr>
            </a:p>
          </p:txBody>
        </p:sp>
        <p:sp>
          <p:nvSpPr>
            <p:cNvPr id="18" name="Rectangle 17"/>
            <p:cNvSpPr/>
            <p:nvPr userDrawn="1"/>
          </p:nvSpPr>
          <p:spPr>
            <a:xfrm>
              <a:off x="0" y="168117"/>
              <a:ext cx="9144000" cy="45719"/>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dirty="0">
                <a:solidFill>
                  <a:prstClr val="white"/>
                </a:solidFill>
              </a:endParaRPr>
            </a:p>
          </p:txBody>
        </p:sp>
        <p:sp>
          <p:nvSpPr>
            <p:cNvPr id="19" name="Rectangle 18"/>
            <p:cNvSpPr/>
            <p:nvPr userDrawn="1"/>
          </p:nvSpPr>
          <p:spPr>
            <a:xfrm>
              <a:off x="0" y="1006315"/>
              <a:ext cx="9144000" cy="106681"/>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dirty="0">
                <a:solidFill>
                  <a:prstClr val="white"/>
                </a:solidFill>
              </a:endParaRPr>
            </a:p>
          </p:txBody>
        </p:sp>
      </p:grpSp>
      <p:pic>
        <p:nvPicPr>
          <p:cNvPr id="14" name="Picture 13"/>
          <p:cNvPicPr>
            <a:picLocks noChangeAspect="1"/>
          </p:cNvPicPr>
          <p:nvPr/>
        </p:nvPicPr>
        <p:blipFill>
          <a:blip r:embed="rId2"/>
          <a:stretch>
            <a:fillRect/>
          </a:stretch>
        </p:blipFill>
        <p:spPr>
          <a:xfrm>
            <a:off x="7236296" y="404664"/>
            <a:ext cx="1460500" cy="444500"/>
          </a:xfrm>
          <a:prstGeom prst="rect">
            <a:avLst/>
          </a:prstGeom>
        </p:spPr>
      </p:pic>
    </p:spTree>
    <p:extLst>
      <p:ext uri="{BB962C8B-B14F-4D97-AF65-F5344CB8AC3E}">
        <p14:creationId xmlns:p14="http://schemas.microsoft.com/office/powerpoint/2010/main" val="31064548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endParaRPr lang="en-US" dirty="0"/>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4" name="Slide Number Placeholder 3"/>
          <p:cNvSpPr>
            <a:spLocks noGrp="1"/>
          </p:cNvSpPr>
          <p:nvPr>
            <p:ph type="sldNum" sz="quarter" idx="12"/>
          </p:nvPr>
        </p:nvSpPr>
        <p:spPr>
          <a:xfrm>
            <a:off x="6781800" y="6324600"/>
            <a:ext cx="2133600" cy="365125"/>
          </a:xfrm>
          <a:prstGeom prst="rect">
            <a:avLst/>
          </a:prstGeom>
        </p:spPr>
        <p:txBody>
          <a:bodyPr/>
          <a:lstStyle/>
          <a:p>
            <a:fld id="{22470857-334C-4D54-9C78-DD7C5C1FE337}" type="slidenum">
              <a:rPr lang="en-US" smtClean="0"/>
              <a:t>‹#›</a:t>
            </a:fld>
            <a:endParaRPr lang="en-US" dirty="0"/>
          </a:p>
        </p:txBody>
      </p:sp>
      <p:sp>
        <p:nvSpPr>
          <p:cNvPr id="9" name="Footer Placeholder 4"/>
          <p:cNvSpPr txBox="1">
            <a:spLocks/>
          </p:cNvSpPr>
          <p:nvPr/>
        </p:nvSpPr>
        <p:spPr>
          <a:xfrm>
            <a:off x="381000" y="6324600"/>
            <a:ext cx="8382000" cy="365125"/>
          </a:xfrm>
          <a:prstGeom prst="rect">
            <a:avLst/>
          </a:prstGeom>
        </p:spPr>
        <p:txBody>
          <a:bodyPr vert="horz" lIns="91440" tIns="45720" rIns="91440" bIns="45720" rtlCol="0"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pc="0" dirty="0">
                <a:solidFill>
                  <a:schemeClr val="bg1"/>
                </a:solidFill>
              </a:rPr>
              <a:t>BANGLADESH | CAMBODIA | INDONESIA  | LAO PDR  | MYANMAR  | SINGAPORE  | THAILAND |  VIETNAM</a:t>
            </a:r>
          </a:p>
        </p:txBody>
      </p:sp>
      <p:sp>
        <p:nvSpPr>
          <p:cNvPr id="11" name="Content Placeholder 10"/>
          <p:cNvSpPr>
            <a:spLocks noGrp="1"/>
          </p:cNvSpPr>
          <p:nvPr>
            <p:ph sz="quarter" idx="13"/>
          </p:nvPr>
        </p:nvSpPr>
        <p:spPr>
          <a:xfrm>
            <a:off x="1547813" y="4221163"/>
            <a:ext cx="7061200" cy="1728787"/>
          </a:xfrm>
        </p:spPr>
        <p:txBody>
          <a:bodyPr/>
          <a:lstStyle>
            <a:lvl1pPr marL="0" indent="0" algn="r">
              <a:buNone/>
              <a:defRPr sz="3000">
                <a:solidFill>
                  <a:schemeClr val="bg1"/>
                </a:solidFill>
              </a:defRPr>
            </a:lvl1pPr>
            <a:lvl2pPr marL="361950" indent="0" algn="r">
              <a:buNone/>
              <a:defRPr sz="2400">
                <a:solidFill>
                  <a:schemeClr val="bg1"/>
                </a:solidFill>
              </a:defRPr>
            </a:lvl2pPr>
            <a:lvl3pPr marL="714375" indent="0" algn="r">
              <a:buNone/>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15" name="Content Placeholder 5"/>
          <p:cNvPicPr>
            <a:picLocks noChangeAspect="1"/>
          </p:cNvPicPr>
          <p:nvPr userDrawn="1"/>
        </p:nvPicPr>
        <p:blipFill rotWithShape="1">
          <a:blip r:embed="rId2">
            <a:alphaModFix/>
            <a:extLst>
              <a:ext uri="{28A0092B-C50C-407E-A947-70E740481C1C}">
                <a14:useLocalDpi xmlns:a14="http://schemas.microsoft.com/office/drawing/2010/main" val="0"/>
              </a:ext>
            </a:extLst>
          </a:blip>
          <a:srcRect t="29827"/>
          <a:stretch/>
        </p:blipFill>
        <p:spPr>
          <a:xfrm>
            <a:off x="0" y="0"/>
            <a:ext cx="9144867" cy="3226961"/>
          </a:xfrm>
          <a:prstGeom prst="rect">
            <a:avLst/>
          </a:prstGeom>
        </p:spPr>
      </p:pic>
      <p:sp>
        <p:nvSpPr>
          <p:cNvPr id="16" name="Rectangle 15"/>
          <p:cNvSpPr/>
          <p:nvPr userDrawn="1"/>
        </p:nvSpPr>
        <p:spPr>
          <a:xfrm>
            <a:off x="0" y="2819400"/>
            <a:ext cx="9144000" cy="1066800"/>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p:cNvGrpSpPr/>
          <p:nvPr userDrawn="1"/>
        </p:nvGrpSpPr>
        <p:grpSpPr>
          <a:xfrm>
            <a:off x="6691312" y="3060700"/>
            <a:ext cx="2064792" cy="728340"/>
            <a:chOff x="6691312" y="3060700"/>
            <a:chExt cx="2064792" cy="728340"/>
          </a:xfrm>
        </p:grpSpPr>
        <p:pic>
          <p:nvPicPr>
            <p:cNvPr id="18" name="Picture 17"/>
            <p:cNvPicPr>
              <a:picLocks noChangeAspect="1"/>
            </p:cNvPicPr>
            <p:nvPr userDrawn="1"/>
          </p:nvPicPr>
          <p:blipFill>
            <a:blip r:embed="rId3"/>
            <a:stretch>
              <a:fillRect/>
            </a:stretch>
          </p:blipFill>
          <p:spPr>
            <a:xfrm>
              <a:off x="6691312" y="3060700"/>
              <a:ext cx="1917700" cy="584200"/>
            </a:xfrm>
            <a:prstGeom prst="rect">
              <a:avLst/>
            </a:prstGeom>
          </p:spPr>
        </p:pic>
        <p:sp>
          <p:nvSpPr>
            <p:cNvPr id="19" name="Rectangle 18"/>
            <p:cNvSpPr/>
            <p:nvPr userDrawn="1"/>
          </p:nvSpPr>
          <p:spPr>
            <a:xfrm>
              <a:off x="7308304" y="3528120"/>
              <a:ext cx="1447800" cy="260920"/>
            </a:xfrm>
            <a:prstGeom prst="rect">
              <a:avLst/>
            </a:prstGeom>
            <a:solidFill>
              <a:srgbClr val="EEE9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546291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lvl1pPr marL="0" indent="0">
              <a:buNone/>
              <a:defRPr sz="2400">
                <a:solidFill>
                  <a:srgbClr val="262626"/>
                </a:solidFill>
              </a:defRPr>
            </a:lvl1pPr>
            <a:lvl2pPr marL="381000" indent="-381000">
              <a:buFont typeface="Wingdings" pitchFamily="2" charset="2"/>
              <a:buChar char="§"/>
              <a:defRPr sz="2000">
                <a:solidFill>
                  <a:srgbClr val="262626"/>
                </a:solidFill>
              </a:defRPr>
            </a:lvl2pPr>
            <a:lvl3pPr marL="714375" indent="-352425">
              <a:buFont typeface="Calibri" pitchFamily="34" charset="0"/>
              <a:buChar char="‒"/>
              <a:defRPr sz="1800">
                <a:solidFill>
                  <a:srgbClr val="262626"/>
                </a:solidFill>
              </a:defRPr>
            </a:lvl3pPr>
            <a:lvl4pPr marL="1076325" indent="-361950">
              <a:buFont typeface="Arial" pitchFamily="34" charset="0"/>
              <a:buChar char="•"/>
              <a:defRPr sz="1600">
                <a:solidFill>
                  <a:srgbClr val="262626"/>
                </a:solidFill>
              </a:defRPr>
            </a:lvl4pPr>
            <a:lvl5pPr marL="1438275" indent="-361950">
              <a:defRPr sz="1400">
                <a:solidFill>
                  <a:srgbClr val="26262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p:nvSpPr>
        <p:spPr>
          <a:xfrm>
            <a:off x="0" y="168117"/>
            <a:ext cx="9144000" cy="45719"/>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1006315"/>
            <a:ext cx="9144000" cy="106681"/>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Slide Number Placeholder 6"/>
          <p:cNvSpPr>
            <a:spLocks noGrp="1"/>
          </p:cNvSpPr>
          <p:nvPr>
            <p:ph type="sldNum" sz="quarter" idx="12"/>
          </p:nvPr>
        </p:nvSpPr>
        <p:spPr>
          <a:xfrm>
            <a:off x="8534400" y="6469211"/>
            <a:ext cx="609600" cy="365125"/>
          </a:xfrm>
          <a:prstGeom prst="rect">
            <a:avLst/>
          </a:prstGeom>
        </p:spPr>
        <p:txBody>
          <a:bodyPr anchor="t" anchorCtr="0"/>
          <a:lstStyle>
            <a:lvl1pPr algn="ctr">
              <a:defRPr sz="1000">
                <a:solidFill>
                  <a:schemeClr val="bg1">
                    <a:lumMod val="50000"/>
                  </a:schemeClr>
                </a:solidFill>
              </a:defRPr>
            </a:lvl1pPr>
          </a:lstStyle>
          <a:p>
            <a:fld id="{22470857-334C-4D54-9C78-DD7C5C1FE337}" type="slidenum">
              <a:rPr lang="en-US" smtClean="0"/>
              <a:pPr/>
              <a:t>‹#›</a:t>
            </a:fld>
            <a:endParaRPr lang="en-US" dirty="0"/>
          </a:p>
        </p:txBody>
      </p:sp>
      <p:sp>
        <p:nvSpPr>
          <p:cNvPr id="11" name="Title Placeholder 1"/>
          <p:cNvSpPr>
            <a:spLocks noGrp="1"/>
          </p:cNvSpPr>
          <p:nvPr>
            <p:ph type="title"/>
          </p:nvPr>
        </p:nvSpPr>
        <p:spPr>
          <a:xfrm>
            <a:off x="467544" y="228601"/>
            <a:ext cx="6336704" cy="762000"/>
          </a:xfrm>
          <a:prstGeom prst="rect">
            <a:avLst/>
          </a:prstGeom>
        </p:spPr>
        <p:txBody>
          <a:bodyPr vert="horz" lIns="91440" tIns="45720" rIns="91440" bIns="45720" rtlCol="0" anchor="ctr">
            <a:noAutofit/>
          </a:bodyPr>
          <a:lstStyle>
            <a:lvl1pPr>
              <a:defRPr>
                <a:solidFill>
                  <a:srgbClr val="00592A"/>
                </a:solidFill>
              </a:defRPr>
            </a:lvl1pPr>
          </a:lstStyle>
          <a:p>
            <a:r>
              <a:rPr lang="en-US"/>
              <a:t>Click to edit Master title style</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20272" y="370715"/>
            <a:ext cx="1691429" cy="503200"/>
          </a:xfrm>
          <a:prstGeom prst="rect">
            <a:avLst/>
          </a:prstGeom>
        </p:spPr>
      </p:pic>
      <p:cxnSp>
        <p:nvCxnSpPr>
          <p:cNvPr id="6" name="Straight Connector 5"/>
          <p:cNvCxnSpPr/>
          <p:nvPr userDrawn="1"/>
        </p:nvCxnSpPr>
        <p:spPr>
          <a:xfrm>
            <a:off x="7524328" y="836712"/>
            <a:ext cx="1187373" cy="0"/>
          </a:xfrm>
          <a:prstGeom prst="line">
            <a:avLst/>
          </a:prstGeom>
          <a:ln w="1270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6577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628800"/>
            <a:ext cx="3816424" cy="4497364"/>
          </a:xfrm>
        </p:spPr>
        <p:txBody>
          <a:bodyPr/>
          <a:lstStyle>
            <a:lvl1pPr marL="0" indent="0">
              <a:buNone/>
              <a:defRPr sz="2400">
                <a:solidFill>
                  <a:srgbClr val="262626"/>
                </a:solidFill>
              </a:defRPr>
            </a:lvl1pPr>
            <a:lvl2pPr marL="361950" indent="-361950">
              <a:buFont typeface="Wingdings" pitchFamily="2" charset="2"/>
              <a:buChar char="§"/>
              <a:defRPr sz="2000">
                <a:solidFill>
                  <a:srgbClr val="262626"/>
                </a:solidFill>
              </a:defRPr>
            </a:lvl2pPr>
            <a:lvl3pPr marL="714375" indent="-352425">
              <a:buFont typeface="Calibri" pitchFamily="34" charset="0"/>
              <a:buChar char="‒"/>
              <a:defRPr sz="1800">
                <a:solidFill>
                  <a:srgbClr val="262626"/>
                </a:solidFill>
              </a:defRPr>
            </a:lvl3pPr>
            <a:lvl4pPr marL="1076325" indent="-361950">
              <a:buFont typeface="Arial" pitchFamily="34" charset="0"/>
              <a:buChar char="•"/>
              <a:defRPr sz="1600">
                <a:solidFill>
                  <a:srgbClr val="262626"/>
                </a:solidFill>
              </a:defRPr>
            </a:lvl4pPr>
            <a:lvl5pPr marL="1438275" indent="-361950">
              <a:defRPr sz="1400">
                <a:solidFill>
                  <a:srgbClr val="26262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Title 1"/>
          <p:cNvSpPr>
            <a:spLocks noGrp="1"/>
          </p:cNvSpPr>
          <p:nvPr>
            <p:ph type="title"/>
          </p:nvPr>
        </p:nvSpPr>
        <p:spPr>
          <a:xfrm>
            <a:off x="467544" y="213837"/>
            <a:ext cx="6480720" cy="792478"/>
          </a:xfrm>
          <a:prstGeom prst="rect">
            <a:avLst/>
          </a:prstGeom>
        </p:spPr>
        <p:txBody>
          <a:bodyPr>
            <a:noAutofit/>
          </a:bodyPr>
          <a:lstStyle>
            <a:lvl1pPr algn="l">
              <a:defRPr sz="2400">
                <a:solidFill>
                  <a:srgbClr val="00592A"/>
                </a:solidFill>
              </a:defRPr>
            </a:lvl1pPr>
          </a:lstStyle>
          <a:p>
            <a:r>
              <a:rPr lang="en-US"/>
              <a:t>Click to edit Master title style</a:t>
            </a:r>
            <a:endParaRPr lang="en-US" dirty="0"/>
          </a:p>
        </p:txBody>
      </p:sp>
      <p:sp>
        <p:nvSpPr>
          <p:cNvPr id="21" name="Rectangle 20"/>
          <p:cNvSpPr/>
          <p:nvPr/>
        </p:nvSpPr>
        <p:spPr>
          <a:xfrm>
            <a:off x="0" y="168117"/>
            <a:ext cx="9144000" cy="45719"/>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0" y="1006315"/>
            <a:ext cx="9144000" cy="106681"/>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Slide Number Placeholder 6"/>
          <p:cNvSpPr>
            <a:spLocks noGrp="1"/>
          </p:cNvSpPr>
          <p:nvPr>
            <p:ph type="sldNum" sz="quarter" idx="12"/>
          </p:nvPr>
        </p:nvSpPr>
        <p:spPr>
          <a:xfrm>
            <a:off x="8534400" y="6469211"/>
            <a:ext cx="609600" cy="365125"/>
          </a:xfrm>
          <a:prstGeom prst="rect">
            <a:avLst/>
          </a:prstGeom>
        </p:spPr>
        <p:txBody>
          <a:bodyPr anchor="t" anchorCtr="0"/>
          <a:lstStyle>
            <a:lvl1pPr algn="ctr">
              <a:defRPr sz="1000">
                <a:solidFill>
                  <a:schemeClr val="bg1">
                    <a:lumMod val="50000"/>
                  </a:schemeClr>
                </a:solidFill>
              </a:defRPr>
            </a:lvl1pPr>
          </a:lstStyle>
          <a:p>
            <a:fld id="{22470857-334C-4D54-9C78-DD7C5C1FE337}" type="slidenum">
              <a:rPr lang="en-US" smtClean="0"/>
              <a:pPr/>
              <a:t>‹#›</a:t>
            </a:fld>
            <a:endParaRPr lang="en-US" dirty="0"/>
          </a:p>
        </p:txBody>
      </p:sp>
      <p:sp>
        <p:nvSpPr>
          <p:cNvPr id="10" name="Content Placeholder 2"/>
          <p:cNvSpPr>
            <a:spLocks noGrp="1"/>
          </p:cNvSpPr>
          <p:nvPr>
            <p:ph idx="13"/>
          </p:nvPr>
        </p:nvSpPr>
        <p:spPr>
          <a:xfrm>
            <a:off x="4932040" y="1628800"/>
            <a:ext cx="3760614" cy="4497364"/>
          </a:xfrm>
        </p:spPr>
        <p:txBody>
          <a:bodyPr/>
          <a:lstStyle>
            <a:lvl1pPr marL="0" indent="0">
              <a:buNone/>
              <a:defRPr sz="2400">
                <a:solidFill>
                  <a:srgbClr val="262626"/>
                </a:solidFill>
              </a:defRPr>
            </a:lvl1pPr>
            <a:lvl2pPr marL="361950" indent="-361950">
              <a:buFont typeface="Wingdings" pitchFamily="2" charset="2"/>
              <a:buChar char="§"/>
              <a:defRPr sz="2000">
                <a:solidFill>
                  <a:srgbClr val="262626"/>
                </a:solidFill>
              </a:defRPr>
            </a:lvl2pPr>
            <a:lvl3pPr marL="714375" indent="-352425">
              <a:buFont typeface="Calibri" pitchFamily="34" charset="0"/>
              <a:buChar char="‒"/>
              <a:defRPr sz="1800">
                <a:solidFill>
                  <a:srgbClr val="262626"/>
                </a:solidFill>
              </a:defRPr>
            </a:lvl3pPr>
            <a:lvl4pPr marL="1076325" indent="-361950">
              <a:buFont typeface="Arial" pitchFamily="34" charset="0"/>
              <a:buChar char="•"/>
              <a:defRPr sz="1600">
                <a:solidFill>
                  <a:srgbClr val="262626"/>
                </a:solidFill>
              </a:defRPr>
            </a:lvl4pPr>
            <a:lvl5pPr marL="1438275" indent="-361950">
              <a:defRPr sz="1400">
                <a:solidFill>
                  <a:srgbClr val="26262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20272" y="355103"/>
            <a:ext cx="1744853" cy="519093"/>
          </a:xfrm>
          <a:prstGeom prst="rect">
            <a:avLst/>
          </a:prstGeom>
        </p:spPr>
      </p:pic>
      <p:sp>
        <p:nvSpPr>
          <p:cNvPr id="12" name="Rectangle 11"/>
          <p:cNvSpPr/>
          <p:nvPr userDrawn="1"/>
        </p:nvSpPr>
        <p:spPr>
          <a:xfrm>
            <a:off x="0" y="168117"/>
            <a:ext cx="9144000" cy="45719"/>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userDrawn="1"/>
        </p:nvSpPr>
        <p:spPr>
          <a:xfrm>
            <a:off x="0" y="1006315"/>
            <a:ext cx="9144000" cy="106681"/>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 name="Straight Connector 16"/>
          <p:cNvCxnSpPr/>
          <p:nvPr userDrawn="1"/>
        </p:nvCxnSpPr>
        <p:spPr>
          <a:xfrm>
            <a:off x="7561091" y="836712"/>
            <a:ext cx="1187373" cy="0"/>
          </a:xfrm>
          <a:prstGeom prst="line">
            <a:avLst/>
          </a:prstGeom>
          <a:ln w="1270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8930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ack cover">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tIns="1828800" rtlCol="0" anchor="t" anchorCtr="0"/>
          <a:lstStyle/>
          <a:p>
            <a:pPr algn="ctr"/>
            <a:r>
              <a:rPr lang="en-US" sz="3200" b="1" i="0" u="none" strike="noStrike" kern="1200" spc="100" baseline="30000" dirty="0">
                <a:solidFill>
                  <a:schemeClr val="lt1"/>
                </a:solidFill>
                <a:latin typeface="+mn-lt"/>
                <a:ea typeface="+mn-ea"/>
                <a:cs typeface="+mn-cs"/>
              </a:rPr>
              <a:t>Excellence .</a:t>
            </a:r>
            <a:r>
              <a:rPr lang="en-US" sz="3200" b="1" i="0" u="none" strike="noStrike" kern="1200" spc="100" baseline="0" dirty="0">
                <a:solidFill>
                  <a:schemeClr val="lt1"/>
                </a:solidFill>
                <a:latin typeface="+mn-lt"/>
                <a:ea typeface="+mn-ea"/>
                <a:cs typeface="+mn-cs"/>
              </a:rPr>
              <a:t> </a:t>
            </a:r>
            <a:r>
              <a:rPr lang="en-US" sz="3200" b="1" i="0" u="none" strike="noStrike" kern="1200" spc="100" baseline="30000" dirty="0">
                <a:solidFill>
                  <a:schemeClr val="lt1"/>
                </a:solidFill>
                <a:latin typeface="+mn-lt"/>
                <a:ea typeface="+mn-ea"/>
                <a:cs typeface="+mn-cs"/>
              </a:rPr>
              <a:t>Creativity .</a:t>
            </a:r>
            <a:r>
              <a:rPr lang="en-US" sz="3200" b="1" i="0" u="none" strike="noStrike" kern="1200" spc="100" baseline="0" dirty="0">
                <a:solidFill>
                  <a:schemeClr val="lt1"/>
                </a:solidFill>
                <a:latin typeface="+mn-lt"/>
                <a:ea typeface="+mn-ea"/>
                <a:cs typeface="+mn-cs"/>
              </a:rPr>
              <a:t> </a:t>
            </a:r>
            <a:r>
              <a:rPr lang="en-US" sz="3200" b="1" i="0" u="none" strike="noStrike" kern="1200" spc="100" baseline="30000" dirty="0">
                <a:solidFill>
                  <a:schemeClr val="lt1"/>
                </a:solidFill>
                <a:latin typeface="+mn-lt"/>
                <a:ea typeface="+mn-ea"/>
                <a:cs typeface="+mn-cs"/>
              </a:rPr>
              <a:t>Trust</a:t>
            </a:r>
          </a:p>
          <a:p>
            <a:pPr algn="ctr"/>
            <a:r>
              <a:rPr lang="en-US" sz="1800" b="1" i="0" u="none" strike="noStrike" kern="1200" spc="100" baseline="30000" dirty="0">
                <a:solidFill>
                  <a:schemeClr val="lt1"/>
                </a:solidFill>
                <a:latin typeface="+mn-lt"/>
                <a:ea typeface="+mn-ea"/>
                <a:cs typeface="+mn-cs"/>
              </a:rPr>
              <a:t>Since 1994</a:t>
            </a:r>
            <a:endParaRPr lang="en-US" sz="1800" b="1" spc="100" baseline="30000" dirty="0"/>
          </a:p>
        </p:txBody>
      </p:sp>
      <p:sp>
        <p:nvSpPr>
          <p:cNvPr id="9" name="Footer Placeholder 4"/>
          <p:cNvSpPr txBox="1">
            <a:spLocks/>
          </p:cNvSpPr>
          <p:nvPr/>
        </p:nvSpPr>
        <p:spPr>
          <a:xfrm>
            <a:off x="381000" y="6324600"/>
            <a:ext cx="8382000" cy="365125"/>
          </a:xfrm>
          <a:prstGeom prst="rect">
            <a:avLst/>
          </a:prstGeom>
        </p:spPr>
        <p:txBody>
          <a:bodyPr vert="horz" lIns="91440" tIns="45720" rIns="91440" bIns="45720" rtlCol="0"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050" spc="0" dirty="0">
                <a:solidFill>
                  <a:schemeClr val="bg1"/>
                </a:solidFill>
              </a:rPr>
              <a:t>BANGLADESH | CAMBODIA | INDONESIA  | LAO P.D.R  | MYANMAR  | SINGAPORE  | THAILAND |  VIETNAM   www.dfdl.com</a:t>
            </a:r>
          </a:p>
        </p:txBody>
      </p:sp>
      <p:sp>
        <p:nvSpPr>
          <p:cNvPr id="4" name="Rectangle 3"/>
          <p:cNvSpPr/>
          <p:nvPr/>
        </p:nvSpPr>
        <p:spPr>
          <a:xfrm>
            <a:off x="0" y="0"/>
            <a:ext cx="9144000" cy="6858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tIns="1828800" rtlCol="0" anchor="t" anchorCtr="0"/>
          <a:lstStyle/>
          <a:p>
            <a:pPr algn="ctr"/>
            <a:endParaRPr lang="en-US" sz="3200" b="1" i="0" u="none" strike="noStrike" kern="1200" spc="100" baseline="30000" dirty="0">
              <a:solidFill>
                <a:schemeClr val="lt1"/>
              </a:solidFill>
              <a:latin typeface="+mn-lt"/>
              <a:ea typeface="+mn-ea"/>
              <a:cs typeface="+mn-cs"/>
            </a:endParaRPr>
          </a:p>
          <a:p>
            <a:pPr algn="ctr"/>
            <a:endParaRPr lang="en-US" sz="3200" b="1" i="0" u="none" strike="noStrike" kern="1200" spc="100" baseline="30000" dirty="0">
              <a:solidFill>
                <a:schemeClr val="lt1"/>
              </a:solidFill>
              <a:latin typeface="+mn-lt"/>
              <a:ea typeface="+mn-ea"/>
              <a:cs typeface="+mn-cs"/>
            </a:endParaRPr>
          </a:p>
          <a:p>
            <a:pPr algn="ctr"/>
            <a:endParaRPr lang="en-US" sz="3200" b="1" i="0" u="none" strike="noStrike" kern="1200" spc="100" baseline="30000" dirty="0">
              <a:solidFill>
                <a:schemeClr val="lt1"/>
              </a:solidFill>
              <a:latin typeface="+mn-lt"/>
              <a:ea typeface="+mn-ea"/>
              <a:cs typeface="+mn-cs"/>
            </a:endParaRPr>
          </a:p>
          <a:p>
            <a:pPr algn="ctr"/>
            <a:r>
              <a:rPr lang="en-US" sz="3200" b="1" i="0" u="none" strike="noStrike" kern="1200" spc="100" baseline="30000" dirty="0">
                <a:solidFill>
                  <a:schemeClr val="lt1"/>
                </a:solidFill>
                <a:latin typeface="+mn-lt"/>
                <a:ea typeface="+mn-ea"/>
                <a:cs typeface="+mn-cs"/>
              </a:rPr>
              <a:t>Excellence ·</a:t>
            </a:r>
            <a:r>
              <a:rPr lang="en-US" sz="3200" b="1" i="0" u="none" strike="noStrike" kern="1200" spc="100" baseline="0" dirty="0">
                <a:solidFill>
                  <a:schemeClr val="lt1"/>
                </a:solidFill>
                <a:latin typeface="+mn-lt"/>
                <a:ea typeface="+mn-ea"/>
                <a:cs typeface="+mn-cs"/>
              </a:rPr>
              <a:t> </a:t>
            </a:r>
            <a:r>
              <a:rPr lang="en-US" sz="3200" b="1" i="0" u="none" strike="noStrike" kern="1200" spc="100" baseline="30000" dirty="0">
                <a:solidFill>
                  <a:schemeClr val="lt1"/>
                </a:solidFill>
                <a:latin typeface="+mn-lt"/>
                <a:ea typeface="+mn-ea"/>
                <a:cs typeface="+mn-cs"/>
              </a:rPr>
              <a:t>Creativity ·</a:t>
            </a:r>
            <a:r>
              <a:rPr lang="en-US" sz="3200" b="1" i="0" u="none" strike="noStrike" kern="1200" spc="100" baseline="0" dirty="0">
                <a:solidFill>
                  <a:schemeClr val="lt1"/>
                </a:solidFill>
                <a:latin typeface="+mn-lt"/>
                <a:ea typeface="+mn-ea"/>
                <a:cs typeface="+mn-cs"/>
              </a:rPr>
              <a:t> </a:t>
            </a:r>
            <a:r>
              <a:rPr lang="en-US" sz="3200" b="1" i="0" u="none" strike="noStrike" kern="1200" spc="100" baseline="30000" dirty="0">
                <a:solidFill>
                  <a:schemeClr val="lt1"/>
                </a:solidFill>
                <a:latin typeface="+mn-lt"/>
                <a:ea typeface="+mn-ea"/>
                <a:cs typeface="+mn-cs"/>
              </a:rPr>
              <a:t>Trust</a:t>
            </a:r>
          </a:p>
          <a:p>
            <a:pPr algn="ctr"/>
            <a:r>
              <a:rPr lang="en-US" sz="1800" b="1" i="0" u="none" strike="noStrike" kern="1200" spc="100" baseline="30000" dirty="0">
                <a:solidFill>
                  <a:schemeClr val="lt1"/>
                </a:solidFill>
                <a:latin typeface="+mn-lt"/>
                <a:ea typeface="+mn-ea"/>
                <a:cs typeface="+mn-cs"/>
              </a:rPr>
              <a:t>Since 1994</a:t>
            </a:r>
            <a:endParaRPr lang="en-US" sz="1800" b="1" spc="100" baseline="30000" dirty="0"/>
          </a:p>
        </p:txBody>
      </p:sp>
      <p:sp>
        <p:nvSpPr>
          <p:cNvPr id="5" name="Footer Placeholder 4"/>
          <p:cNvSpPr txBox="1">
            <a:spLocks/>
          </p:cNvSpPr>
          <p:nvPr/>
        </p:nvSpPr>
        <p:spPr>
          <a:xfrm>
            <a:off x="381000" y="6324600"/>
            <a:ext cx="8382000" cy="365125"/>
          </a:xfrm>
          <a:prstGeom prst="rect">
            <a:avLst/>
          </a:prstGeom>
        </p:spPr>
        <p:txBody>
          <a:bodyPr vert="horz" lIns="91440" tIns="45720" rIns="91440" bIns="45720" rtlCol="0"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tabLst>
                <a:tab pos="8077200" algn="r"/>
              </a:tabLst>
            </a:pPr>
            <a:r>
              <a:rPr lang="en-US" sz="1050" spc="0" dirty="0">
                <a:solidFill>
                  <a:schemeClr val="bg1"/>
                </a:solidFill>
              </a:rPr>
              <a:t>BANGLADESH | CAMBODIA | INDONESIA  | LAO PDR | MYANMAR  | SINGAPORE  | THAILAND |  VIETNAM   	www.dfdl.com</a:t>
            </a:r>
          </a:p>
        </p:txBody>
      </p:sp>
      <p:sp>
        <p:nvSpPr>
          <p:cNvPr id="6" name="Rectangle 5"/>
          <p:cNvSpPr/>
          <p:nvPr userDrawn="1"/>
        </p:nvSpPr>
        <p:spPr>
          <a:xfrm>
            <a:off x="0" y="0"/>
            <a:ext cx="9144000" cy="6858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tIns="1828800" rtlCol="0" anchor="t" anchorCtr="0"/>
          <a:lstStyle/>
          <a:p>
            <a:pPr algn="ctr"/>
            <a:endParaRPr lang="en-US" sz="3200" b="1" i="0" u="none" strike="noStrike" kern="1200" spc="100" baseline="30000" dirty="0">
              <a:solidFill>
                <a:schemeClr val="lt1"/>
              </a:solidFill>
              <a:latin typeface="+mn-lt"/>
              <a:ea typeface="+mn-ea"/>
              <a:cs typeface="+mn-cs"/>
            </a:endParaRPr>
          </a:p>
          <a:p>
            <a:pPr algn="ctr"/>
            <a:endParaRPr lang="en-US" sz="3200" b="1" i="0" u="none" strike="noStrike" kern="1200" spc="100" baseline="30000" dirty="0">
              <a:solidFill>
                <a:schemeClr val="lt1"/>
              </a:solidFill>
              <a:latin typeface="+mn-lt"/>
              <a:ea typeface="+mn-ea"/>
              <a:cs typeface="+mn-cs"/>
            </a:endParaRPr>
          </a:p>
          <a:p>
            <a:pPr algn="ctr"/>
            <a:endParaRPr lang="en-US" sz="3200" b="1" i="0" u="none" strike="noStrike" kern="1200" spc="100" baseline="30000" dirty="0">
              <a:solidFill>
                <a:schemeClr val="lt1"/>
              </a:solidFill>
              <a:latin typeface="+mn-lt"/>
              <a:ea typeface="+mn-ea"/>
              <a:cs typeface="+mn-cs"/>
            </a:endParaRPr>
          </a:p>
          <a:p>
            <a:pPr algn="ctr"/>
            <a:r>
              <a:rPr lang="en-US" sz="3200" b="1" i="0" u="none" strike="noStrike" kern="1200" spc="100" baseline="30000" dirty="0">
                <a:solidFill>
                  <a:schemeClr val="lt1"/>
                </a:solidFill>
                <a:latin typeface="+mn-lt"/>
                <a:ea typeface="+mn-ea"/>
                <a:cs typeface="+mn-cs"/>
              </a:rPr>
              <a:t>Excellence ·</a:t>
            </a:r>
            <a:r>
              <a:rPr lang="en-US" sz="3200" b="1" i="0" u="none" strike="noStrike" kern="1200" spc="100" baseline="0" dirty="0">
                <a:solidFill>
                  <a:schemeClr val="lt1"/>
                </a:solidFill>
                <a:latin typeface="+mn-lt"/>
                <a:ea typeface="+mn-ea"/>
                <a:cs typeface="+mn-cs"/>
              </a:rPr>
              <a:t> </a:t>
            </a:r>
            <a:r>
              <a:rPr lang="en-US" sz="3200" b="1" i="0" u="none" strike="noStrike" kern="1200" spc="100" baseline="30000" dirty="0">
                <a:solidFill>
                  <a:schemeClr val="lt1"/>
                </a:solidFill>
                <a:latin typeface="+mn-lt"/>
                <a:ea typeface="+mn-ea"/>
                <a:cs typeface="+mn-cs"/>
              </a:rPr>
              <a:t>Creativity ·</a:t>
            </a:r>
            <a:r>
              <a:rPr lang="en-US" sz="3200" b="1" i="0" u="none" strike="noStrike" kern="1200" spc="100" baseline="0" dirty="0">
                <a:solidFill>
                  <a:schemeClr val="lt1"/>
                </a:solidFill>
                <a:latin typeface="+mn-lt"/>
                <a:ea typeface="+mn-ea"/>
                <a:cs typeface="+mn-cs"/>
              </a:rPr>
              <a:t> </a:t>
            </a:r>
            <a:r>
              <a:rPr lang="en-US" sz="3200" b="1" i="0" u="none" strike="noStrike" kern="1200" spc="100" baseline="30000" dirty="0">
                <a:solidFill>
                  <a:schemeClr val="lt1"/>
                </a:solidFill>
                <a:latin typeface="+mn-lt"/>
                <a:ea typeface="+mn-ea"/>
                <a:cs typeface="+mn-cs"/>
              </a:rPr>
              <a:t>Trust</a:t>
            </a:r>
          </a:p>
          <a:p>
            <a:pPr algn="ctr"/>
            <a:r>
              <a:rPr lang="en-US" sz="1800" b="1" i="0" u="none" strike="noStrike" kern="1200" spc="100" baseline="30000" dirty="0">
                <a:solidFill>
                  <a:schemeClr val="lt1"/>
                </a:solidFill>
                <a:latin typeface="+mn-lt"/>
                <a:ea typeface="+mn-ea"/>
                <a:cs typeface="+mn-cs"/>
              </a:rPr>
              <a:t>Since 1994</a:t>
            </a:r>
            <a:endParaRPr lang="en-US" sz="1800" b="1" spc="100" baseline="30000" dirty="0"/>
          </a:p>
        </p:txBody>
      </p:sp>
      <p:sp>
        <p:nvSpPr>
          <p:cNvPr id="7" name="Footer Placeholder 4"/>
          <p:cNvSpPr txBox="1">
            <a:spLocks/>
          </p:cNvSpPr>
          <p:nvPr userDrawn="1"/>
        </p:nvSpPr>
        <p:spPr>
          <a:xfrm>
            <a:off x="381000" y="6324600"/>
            <a:ext cx="8655496" cy="365125"/>
          </a:xfrm>
          <a:prstGeom prst="rect">
            <a:avLst/>
          </a:prstGeom>
        </p:spPr>
        <p:txBody>
          <a:bodyPr vert="horz" lIns="91440" tIns="45720" rIns="91440" bIns="45720" rtlCol="0"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pPr>
            <a:r>
              <a:rPr lang="en-US" sz="950" spc="180" dirty="0" smtClean="0">
                <a:solidFill>
                  <a:prstClr val="white"/>
                </a:solidFill>
              </a:rPr>
              <a:t>BANGLADESH | CAMBODIA</a:t>
            </a:r>
            <a:r>
              <a:rPr lang="en-US" sz="950" spc="180" baseline="30000" dirty="0" smtClean="0">
                <a:solidFill>
                  <a:prstClr val="white"/>
                </a:solidFill>
              </a:rPr>
              <a:t>‡ </a:t>
            </a:r>
            <a:r>
              <a:rPr lang="en-US" sz="950" spc="180" dirty="0" smtClean="0">
                <a:solidFill>
                  <a:prstClr val="white"/>
                </a:solidFill>
              </a:rPr>
              <a:t>| INDONESIA* | LAO PDR | MYANMAR | PHILIPPINES* | SINGAPORE | THAILAND | VIETNAM </a:t>
            </a:r>
          </a:p>
          <a:p>
            <a:pPr marL="0" marR="0" indent="0" algn="just" defTabSz="914400" rtl="0" eaLnBrk="1" fontAlgn="auto" latinLnBrk="0" hangingPunct="1">
              <a:lnSpc>
                <a:spcPct val="100000"/>
              </a:lnSpc>
              <a:spcBef>
                <a:spcPts val="400"/>
              </a:spcBef>
              <a:spcAft>
                <a:spcPts val="0"/>
              </a:spcAft>
              <a:buClrTx/>
              <a:buSzTx/>
              <a:buFontTx/>
              <a:buNone/>
              <a:tabLst/>
              <a:defRPr/>
            </a:pPr>
            <a:r>
              <a:rPr lang="en-US" sz="700" spc="0" dirty="0" smtClean="0">
                <a:solidFill>
                  <a:prstClr val="white"/>
                </a:solidFill>
              </a:rPr>
              <a:t>*DFDL collaborating firms</a:t>
            </a:r>
            <a:r>
              <a:rPr lang="en-US" sz="700" spc="0" baseline="0" dirty="0" smtClean="0">
                <a:solidFill>
                  <a:prstClr val="white"/>
                </a:solidFill>
              </a:rPr>
              <a:t> </a:t>
            </a:r>
            <a:r>
              <a:rPr lang="en-US" sz="700" spc="0" dirty="0" smtClean="0">
                <a:solidFill>
                  <a:prstClr val="white"/>
                </a:solidFill>
              </a:rPr>
              <a:t>   |  </a:t>
            </a:r>
            <a:r>
              <a:rPr lang="en-US" sz="700" spc="0" baseline="30000" dirty="0" smtClean="0">
                <a:solidFill>
                  <a:prstClr val="white"/>
                </a:solidFill>
              </a:rPr>
              <a:t>‡</a:t>
            </a:r>
            <a:r>
              <a:rPr lang="en-US" sz="700" spc="0" dirty="0" smtClean="0">
                <a:solidFill>
                  <a:prstClr val="white"/>
                </a:solidFill>
              </a:rPr>
              <a:t> In commercial cooperation with Sarin</a:t>
            </a:r>
            <a:r>
              <a:rPr lang="en-US" sz="700" spc="0" baseline="0" dirty="0" smtClean="0">
                <a:solidFill>
                  <a:prstClr val="white"/>
                </a:solidFill>
              </a:rPr>
              <a:t> &amp; Associates</a:t>
            </a:r>
            <a:endParaRPr lang="en-US" sz="700" spc="0" dirty="0">
              <a:solidFill>
                <a:prstClr val="white"/>
              </a:solidFill>
            </a:endParaRPr>
          </a:p>
        </p:txBody>
      </p:sp>
    </p:spTree>
    <p:extLst>
      <p:ext uri="{BB962C8B-B14F-4D97-AF65-F5344CB8AC3E}">
        <p14:creationId xmlns:p14="http://schemas.microsoft.com/office/powerpoint/2010/main" val="886199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a:xfrm>
            <a:off x="8077200" y="6356350"/>
            <a:ext cx="609600" cy="365125"/>
          </a:xfrm>
          <a:prstGeom prst="rect">
            <a:avLst/>
          </a:prstGeom>
        </p:spPr>
        <p:txBody>
          <a:bodyPr/>
          <a:lstStyle>
            <a:lvl1pPr>
              <a:defRPr sz="1000"/>
            </a:lvl1pPr>
          </a:lstStyle>
          <a:p>
            <a:pPr>
              <a:defRPr/>
            </a:pPr>
            <a:fld id="{83D0929F-DF99-4055-B7BF-F10F211A21DA}" type="slidenum">
              <a:rPr lang="en-US" smtClean="0"/>
              <a:pPr>
                <a:defRPr/>
              </a:pPr>
              <a:t>‹#›</a:t>
            </a:fld>
            <a:endParaRPr lang="en-US" dirty="0"/>
          </a:p>
        </p:txBody>
      </p:sp>
      <p:pic>
        <p:nvPicPr>
          <p:cNvPr id="14" name="Picture 4" descr="C:\Documents and Settings\phuonglq\Desktop\Untitled-1 whit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0" y="388664"/>
            <a:ext cx="1460500" cy="44187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C:\Documents and Settings\phuonglq\Desktop\Untitled-1 whit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0" y="381000"/>
            <a:ext cx="1460500" cy="441871"/>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0" y="228600"/>
            <a:ext cx="9144000" cy="762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itle 1"/>
          <p:cNvSpPr>
            <a:spLocks noGrp="1"/>
          </p:cNvSpPr>
          <p:nvPr>
            <p:ph type="title" hasCustomPrompt="1"/>
          </p:nvPr>
        </p:nvSpPr>
        <p:spPr>
          <a:xfrm>
            <a:off x="381000" y="350793"/>
            <a:ext cx="6858000" cy="441597"/>
          </a:xfrm>
          <a:prstGeom prst="rect">
            <a:avLst/>
          </a:prstGeom>
        </p:spPr>
        <p:txBody>
          <a:bodyPr>
            <a:noAutofit/>
          </a:bodyPr>
          <a:lstStyle>
            <a:lvl1pPr algn="l">
              <a:defRPr sz="2400">
                <a:solidFill>
                  <a:schemeClr val="bg1"/>
                </a:solidFill>
              </a:defRPr>
            </a:lvl1pPr>
          </a:lstStyle>
          <a:p>
            <a:r>
              <a:rPr lang="en-US" dirty="0"/>
              <a:t>CLICK TO EDIT MASTER TITLE STYLE</a:t>
            </a:r>
          </a:p>
        </p:txBody>
      </p:sp>
      <p:sp>
        <p:nvSpPr>
          <p:cNvPr id="17" name="Rectangle 16"/>
          <p:cNvSpPr/>
          <p:nvPr/>
        </p:nvSpPr>
        <p:spPr>
          <a:xfrm>
            <a:off x="0" y="168117"/>
            <a:ext cx="9144000" cy="45719"/>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p:nvSpPr>
        <p:spPr>
          <a:xfrm>
            <a:off x="0" y="1006315"/>
            <a:ext cx="9144000" cy="106681"/>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p:cNvPicPr>
            <a:picLocks noChangeAspect="1"/>
          </p:cNvPicPr>
          <p:nvPr/>
        </p:nvPicPr>
        <p:blipFill>
          <a:blip r:embed="rId3"/>
          <a:stretch>
            <a:fillRect/>
          </a:stretch>
        </p:blipFill>
        <p:spPr>
          <a:xfrm>
            <a:off x="7314630" y="378371"/>
            <a:ext cx="1460500" cy="444500"/>
          </a:xfrm>
          <a:prstGeom prst="rect">
            <a:avLst/>
          </a:prstGeom>
        </p:spPr>
      </p:pic>
    </p:spTree>
    <p:extLst>
      <p:ext uri="{BB962C8B-B14F-4D97-AF65-F5344CB8AC3E}">
        <p14:creationId xmlns:p14="http://schemas.microsoft.com/office/powerpoint/2010/main" val="783853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One content panel">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0000" y="1570038"/>
            <a:ext cx="4978400" cy="4525963"/>
          </a:xfrm>
          <a:prstGeom prst="rect">
            <a:avLst/>
          </a:prstGeom>
        </p:spPr>
        <p:txBody>
          <a:bodyPr/>
          <a:lstStyle>
            <a:lvl1pPr marL="0" indent="0">
              <a:buSzPct val="110000"/>
              <a:buFont typeface="Wingdings" charset="2"/>
              <a:buNone/>
              <a:defRPr sz="1600"/>
            </a:lvl1pPr>
            <a:lvl2pPr marL="742950" indent="-285750">
              <a:buFont typeface="Wingdings" charset="2"/>
              <a:buChar char="§"/>
              <a:defRPr sz="1600"/>
            </a:lvl2pPr>
            <a:lvl3pPr>
              <a:defRPr sz="1600"/>
            </a:lvl3pPr>
            <a:lvl4pPr>
              <a:defRPr sz="1600"/>
            </a:lvl4pPr>
            <a:lvl5pPr>
              <a:defRPr sz="1600"/>
            </a:lvl5pPr>
          </a:lstStyle>
          <a:p>
            <a:pPr lvl="0"/>
            <a:r>
              <a:rPr lang="en-AU" dirty="0"/>
              <a:t>Click to edit Master text styles</a:t>
            </a:r>
          </a:p>
          <a:p>
            <a:pPr lvl="1"/>
            <a:r>
              <a:rPr lang="en-AU" dirty="0"/>
              <a:t>Second level</a:t>
            </a:r>
          </a:p>
          <a:p>
            <a:pPr lvl="2"/>
            <a:r>
              <a:rPr lang="en-AU" dirty="0"/>
              <a:t>Third level</a:t>
            </a:r>
          </a:p>
          <a:p>
            <a:pPr lvl="3"/>
            <a:r>
              <a:rPr lang="en-AU" dirty="0"/>
              <a:t>Fourth level</a:t>
            </a:r>
          </a:p>
          <a:p>
            <a:pPr lvl="4"/>
            <a:r>
              <a:rPr lang="en-AU" dirty="0"/>
              <a:t>Fifth level</a:t>
            </a:r>
            <a:endParaRPr lang="en-US" dirty="0"/>
          </a:p>
        </p:txBody>
      </p:sp>
      <p:sp>
        <p:nvSpPr>
          <p:cNvPr id="9" name="Title 1"/>
          <p:cNvSpPr>
            <a:spLocks noGrp="1"/>
          </p:cNvSpPr>
          <p:nvPr>
            <p:ph type="ctrTitle"/>
          </p:nvPr>
        </p:nvSpPr>
        <p:spPr>
          <a:xfrm>
            <a:off x="1264151" y="587375"/>
            <a:ext cx="7422649" cy="836612"/>
          </a:xfrm>
          <a:prstGeom prst="rect">
            <a:avLst/>
          </a:prstGeom>
        </p:spPr>
        <p:txBody>
          <a:bodyPr/>
          <a:lstStyle>
            <a:lvl1pPr algn="l">
              <a:defRPr sz="2400" cap="none">
                <a:solidFill>
                  <a:srgbClr val="0A3774"/>
                </a:solidFill>
              </a:defRPr>
            </a:lvl1pPr>
          </a:lstStyle>
          <a:p>
            <a:r>
              <a:rPr lang="en-AU" dirty="0"/>
              <a:t>Click to edit Master title style</a:t>
            </a:r>
            <a:endParaRPr lang="en-US" dirty="0"/>
          </a:p>
        </p:txBody>
      </p:sp>
    </p:spTree>
    <p:extLst>
      <p:ext uri="{BB962C8B-B14F-4D97-AF65-F5344CB8AC3E}">
        <p14:creationId xmlns:p14="http://schemas.microsoft.com/office/powerpoint/2010/main" val="2111239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1_Title and Content">
    <p:spTree>
      <p:nvGrpSpPr>
        <p:cNvPr id="1" name=""/>
        <p:cNvGrpSpPr/>
        <p:nvPr/>
      </p:nvGrpSpPr>
      <p:grpSpPr>
        <a:xfrm>
          <a:off x="0" y="0"/>
          <a:ext cx="0" cy="0"/>
          <a:chOff x="0" y="0"/>
          <a:chExt cx="0" cy="0"/>
        </a:xfrm>
      </p:grpSpPr>
      <p:grpSp>
        <p:nvGrpSpPr>
          <p:cNvPr id="4" name="Group 5"/>
          <p:cNvGrpSpPr>
            <a:grpSpLocks/>
          </p:cNvGrpSpPr>
          <p:nvPr/>
        </p:nvGrpSpPr>
        <p:grpSpPr bwMode="auto">
          <a:xfrm>
            <a:off x="0" y="168275"/>
            <a:ext cx="9144000" cy="944563"/>
            <a:chOff x="0" y="168117"/>
            <a:chExt cx="9144000" cy="944879"/>
          </a:xfrm>
        </p:grpSpPr>
        <p:sp>
          <p:nvSpPr>
            <p:cNvPr id="5" name="Rectangle 4"/>
            <p:cNvSpPr/>
            <p:nvPr userDrawn="1"/>
          </p:nvSpPr>
          <p:spPr>
            <a:xfrm>
              <a:off x="0" y="228462"/>
              <a:ext cx="9144000" cy="762255"/>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6" name="Rectangle 5"/>
            <p:cNvSpPr/>
            <p:nvPr userDrawn="1"/>
          </p:nvSpPr>
          <p:spPr>
            <a:xfrm>
              <a:off x="0" y="168117"/>
              <a:ext cx="9144000" cy="46053"/>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7" name="Rectangle 6"/>
            <p:cNvSpPr/>
            <p:nvPr userDrawn="1"/>
          </p:nvSpPr>
          <p:spPr>
            <a:xfrm>
              <a:off x="0" y="1006597"/>
              <a:ext cx="9144000" cy="106399"/>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grpSp>
      <p:sp>
        <p:nvSpPr>
          <p:cNvPr id="3" name="Content Placeholder 2"/>
          <p:cNvSpPr>
            <a:spLocks noGrp="1"/>
          </p:cNvSpPr>
          <p:nvPr>
            <p:ph idx="1"/>
          </p:nvPr>
        </p:nvSpPr>
        <p:spPr/>
        <p:txBody>
          <a:bodyPr>
            <a:normAutofit/>
          </a:bodyPr>
          <a:lstStyle>
            <a:lvl1pPr marL="0" indent="0">
              <a:buNone/>
              <a:defRPr sz="2400">
                <a:solidFill>
                  <a:srgbClr val="404040"/>
                </a:solidFill>
              </a:defRPr>
            </a:lvl1pPr>
            <a:lvl2pPr marL="742950" indent="-285750">
              <a:buFont typeface="Wingdings" pitchFamily="2" charset="2"/>
              <a:buChar char="§"/>
              <a:defRPr sz="2000">
                <a:solidFill>
                  <a:srgbClr val="404040"/>
                </a:solidFill>
              </a:defRPr>
            </a:lvl2pPr>
            <a:lvl3pPr marL="1143000" indent="-228600">
              <a:buFont typeface="Calibri" pitchFamily="34" charset="0"/>
              <a:buChar char="‒"/>
              <a:defRPr sz="1800">
                <a:solidFill>
                  <a:srgbClr val="404040"/>
                </a:solidFill>
              </a:defRPr>
            </a:lvl3pPr>
            <a:lvl4pPr marL="1600200" indent="-228600">
              <a:buFont typeface="Arial" pitchFamily="34" charset="0"/>
              <a:buChar char="•"/>
              <a:defRPr sz="1600">
                <a:solidFill>
                  <a:srgbClr val="404040"/>
                </a:solidFill>
              </a:defRPr>
            </a:lvl4pPr>
            <a:lvl5pPr>
              <a:defRPr sz="1600">
                <a:solidFill>
                  <a:srgbClr val="40404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Title 1"/>
          <p:cNvSpPr>
            <a:spLocks noGrp="1"/>
          </p:cNvSpPr>
          <p:nvPr>
            <p:ph type="title"/>
          </p:nvPr>
        </p:nvSpPr>
        <p:spPr>
          <a:xfrm>
            <a:off x="381000" y="350793"/>
            <a:ext cx="6858000" cy="557927"/>
          </a:xfrm>
          <a:prstGeom prst="rect">
            <a:avLst/>
          </a:prstGeom>
        </p:spPr>
        <p:txBody>
          <a:bodyPr anchor="ctr" anchorCtr="0">
            <a:noAutofit/>
          </a:bodyPr>
          <a:lstStyle>
            <a:lvl1pPr algn="l">
              <a:defRPr sz="2400">
                <a:solidFill>
                  <a:schemeClr val="bg1"/>
                </a:solidFill>
              </a:defRPr>
            </a:lvl1pPr>
          </a:lstStyle>
          <a:p>
            <a:r>
              <a:rPr lang="en-US"/>
              <a:t>Click to edit Master title style</a:t>
            </a:r>
            <a:endParaRPr lang="en-US" dirty="0"/>
          </a:p>
        </p:txBody>
      </p:sp>
      <p:sp>
        <p:nvSpPr>
          <p:cNvPr id="9" name="Slide Number Placeholder 6"/>
          <p:cNvSpPr>
            <a:spLocks noGrp="1"/>
          </p:cNvSpPr>
          <p:nvPr>
            <p:ph type="sldNum" sz="quarter" idx="10"/>
          </p:nvPr>
        </p:nvSpPr>
        <p:spPr>
          <a:xfrm>
            <a:off x="8316416" y="6381328"/>
            <a:ext cx="609600" cy="365125"/>
          </a:xfrm>
        </p:spPr>
        <p:txBody>
          <a:bodyPr rIns="0" anchor="ctr" anchorCtr="0"/>
          <a:lstStyle>
            <a:lvl1pPr algn="r">
              <a:defRPr sz="1000">
                <a:solidFill>
                  <a:schemeClr val="bg1">
                    <a:lumMod val="50000"/>
                  </a:schemeClr>
                </a:solidFill>
                <a:latin typeface="+mn-lt"/>
              </a:defRPr>
            </a:lvl1pPr>
          </a:lstStyle>
          <a:p>
            <a:pPr>
              <a:defRPr/>
            </a:pPr>
            <a:fld id="{3E3852E6-1218-4214-9E12-6A650C5A7FE7}" type="slidenum">
              <a:rPr lang="en-US">
                <a:solidFill>
                  <a:prstClr val="white">
                    <a:lumMod val="50000"/>
                  </a:prstClr>
                </a:solidFill>
              </a:rPr>
              <a:pPr>
                <a:defRPr/>
              </a:pPr>
              <a:t>‹#›</a:t>
            </a:fld>
            <a:endParaRPr lang="en-US" dirty="0">
              <a:solidFill>
                <a:prstClr val="white">
                  <a:lumMod val="50000"/>
                </a:prstClr>
              </a:solidFill>
            </a:endParaRPr>
          </a:p>
        </p:txBody>
      </p:sp>
      <p:pic>
        <p:nvPicPr>
          <p:cNvPr id="10" name="Picture 9"/>
          <p:cNvPicPr>
            <a:picLocks noChangeAspect="1"/>
          </p:cNvPicPr>
          <p:nvPr userDrawn="1"/>
        </p:nvPicPr>
        <p:blipFill>
          <a:blip r:embed="rId2"/>
          <a:stretch>
            <a:fillRect/>
          </a:stretch>
        </p:blipFill>
        <p:spPr>
          <a:xfrm>
            <a:off x="7239000" y="387350"/>
            <a:ext cx="1460500" cy="444500"/>
          </a:xfrm>
          <a:prstGeom prst="rect">
            <a:avLst/>
          </a:prstGeom>
        </p:spPr>
      </p:pic>
      <p:cxnSp>
        <p:nvCxnSpPr>
          <p:cNvPr id="11" name="Straight Connector 10"/>
          <p:cNvCxnSpPr/>
          <p:nvPr userDrawn="1"/>
        </p:nvCxnSpPr>
        <p:spPr>
          <a:xfrm flipV="1">
            <a:off x="7696200" y="822082"/>
            <a:ext cx="1003300" cy="5348"/>
          </a:xfrm>
          <a:prstGeom prst="line">
            <a:avLst/>
          </a:prstGeom>
          <a:ln w="127000">
            <a:solidFill>
              <a:srgbClr val="004D3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3264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Blank">
    <p:spTree>
      <p:nvGrpSpPr>
        <p:cNvPr id="1" name=""/>
        <p:cNvGrpSpPr/>
        <p:nvPr/>
      </p:nvGrpSpPr>
      <p:grpSpPr>
        <a:xfrm>
          <a:off x="0" y="0"/>
          <a:ext cx="0" cy="0"/>
          <a:chOff x="0" y="0"/>
          <a:chExt cx="0" cy="0"/>
        </a:xfrm>
      </p:grpSpPr>
      <p:grpSp>
        <p:nvGrpSpPr>
          <p:cNvPr id="3" name="Group 5"/>
          <p:cNvGrpSpPr>
            <a:grpSpLocks/>
          </p:cNvGrpSpPr>
          <p:nvPr/>
        </p:nvGrpSpPr>
        <p:grpSpPr bwMode="auto">
          <a:xfrm>
            <a:off x="-1588" y="-1174750"/>
            <a:ext cx="9145588" cy="8229600"/>
            <a:chOff x="-867" y="-1371600"/>
            <a:chExt cx="9144867" cy="8229600"/>
          </a:xfrm>
        </p:grpSpPr>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7" y="-1371600"/>
              <a:ext cx="9144867" cy="4598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721" y="3886200"/>
              <a:ext cx="9143279" cy="29718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6" name="Rectangle 5"/>
            <p:cNvSpPr/>
            <p:nvPr/>
          </p:nvSpPr>
          <p:spPr>
            <a:xfrm>
              <a:off x="721" y="2819400"/>
              <a:ext cx="9143279" cy="1066800"/>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7" name="Footer Placeholder 4"/>
            <p:cNvSpPr txBox="1">
              <a:spLocks/>
            </p:cNvSpPr>
            <p:nvPr/>
          </p:nvSpPr>
          <p:spPr>
            <a:xfrm>
              <a:off x="381691" y="6324600"/>
              <a:ext cx="8381339" cy="365125"/>
            </a:xfrm>
            <a:prstGeom prst="rect">
              <a:avLst/>
            </a:prstGeom>
          </p:spPr>
          <p:txBody>
            <a:bodyPr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r>
                <a:rPr lang="en-US" spc="0" dirty="0">
                  <a:solidFill>
                    <a:prstClr val="white"/>
                  </a:solidFill>
                </a:rPr>
                <a:t>BANGLADESH    |   CAMBODIA    |    INDONESIA     |    LAO PDR     |    MYANMAR     |    SINGAPORE     |    THAILAND   |     VIETNAM</a:t>
              </a:r>
            </a:p>
          </p:txBody>
        </p:sp>
      </p:grpSp>
      <p:sp>
        <p:nvSpPr>
          <p:cNvPr id="11" name="Title 1"/>
          <p:cNvSpPr>
            <a:spLocks noGrp="1"/>
          </p:cNvSpPr>
          <p:nvPr>
            <p:ph type="title"/>
          </p:nvPr>
        </p:nvSpPr>
        <p:spPr>
          <a:xfrm>
            <a:off x="554732" y="4425380"/>
            <a:ext cx="8229600" cy="1143000"/>
          </a:xfrm>
          <a:prstGeom prst="rect">
            <a:avLst/>
          </a:prstGeom>
        </p:spPr>
        <p:txBody>
          <a:bodyPr/>
          <a:lstStyle>
            <a:lvl1pPr algn="r">
              <a:defRPr sz="3600">
                <a:solidFill>
                  <a:schemeClr val="bg1"/>
                </a:solidFill>
              </a:defRPr>
            </a:lvl1pPr>
          </a:lstStyle>
          <a:p>
            <a:r>
              <a:rPr lang="en-US"/>
              <a:t>Click to edit Master title style</a:t>
            </a:r>
            <a:endParaRPr lang="en-US" dirty="0"/>
          </a:p>
        </p:txBody>
      </p:sp>
      <p:grpSp>
        <p:nvGrpSpPr>
          <p:cNvPr id="2" name="Group 1"/>
          <p:cNvGrpSpPr/>
          <p:nvPr userDrawn="1"/>
        </p:nvGrpSpPr>
        <p:grpSpPr>
          <a:xfrm>
            <a:off x="6732588" y="3276600"/>
            <a:ext cx="2087884" cy="729879"/>
            <a:chOff x="6732588" y="3276600"/>
            <a:chExt cx="2087884" cy="729879"/>
          </a:xfrm>
        </p:grpSpPr>
        <p:pic>
          <p:nvPicPr>
            <p:cNvPr id="8"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3276600"/>
              <a:ext cx="1917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userDrawn="1"/>
          </p:nvSpPr>
          <p:spPr>
            <a:xfrm>
              <a:off x="7372672" y="3745559"/>
              <a:ext cx="1447800" cy="260920"/>
            </a:xfrm>
            <a:prstGeom prst="rect">
              <a:avLst/>
            </a:prstGeom>
            <a:solidFill>
              <a:srgbClr val="EEE9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dirty="0">
                <a:solidFill>
                  <a:prstClr val="white"/>
                </a:solidFill>
              </a:endParaRPr>
            </a:p>
          </p:txBody>
        </p:sp>
      </p:grpSp>
    </p:spTree>
    <p:extLst>
      <p:ext uri="{BB962C8B-B14F-4D97-AF65-F5344CB8AC3E}">
        <p14:creationId xmlns:p14="http://schemas.microsoft.com/office/powerpoint/2010/main" val="204030958"/>
      </p:ext>
    </p:extLst>
  </p:cSld>
  <p:clrMapOvr>
    <a:masterClrMapping/>
  </p:clrMapOvr>
  <p:transition spd="med">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grpSp>
        <p:nvGrpSpPr>
          <p:cNvPr id="5" name="Group 5"/>
          <p:cNvGrpSpPr>
            <a:grpSpLocks/>
          </p:cNvGrpSpPr>
          <p:nvPr/>
        </p:nvGrpSpPr>
        <p:grpSpPr bwMode="auto">
          <a:xfrm>
            <a:off x="0" y="168275"/>
            <a:ext cx="9144000" cy="944563"/>
            <a:chOff x="0" y="168117"/>
            <a:chExt cx="9144000" cy="944879"/>
          </a:xfrm>
        </p:grpSpPr>
        <p:sp>
          <p:nvSpPr>
            <p:cNvPr id="6" name="Rectangle 5"/>
            <p:cNvSpPr/>
            <p:nvPr userDrawn="1"/>
          </p:nvSpPr>
          <p:spPr>
            <a:xfrm>
              <a:off x="0" y="228462"/>
              <a:ext cx="9144000" cy="762255"/>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7" name="Rectangle 6"/>
            <p:cNvSpPr/>
            <p:nvPr userDrawn="1"/>
          </p:nvSpPr>
          <p:spPr>
            <a:xfrm>
              <a:off x="0" y="168117"/>
              <a:ext cx="9144000" cy="46053"/>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8" name="Rectangle 7"/>
            <p:cNvSpPr/>
            <p:nvPr userDrawn="1"/>
          </p:nvSpPr>
          <p:spPr>
            <a:xfrm>
              <a:off x="0" y="1006597"/>
              <a:ext cx="9144000" cy="106399"/>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grpSp>
      <p:sp>
        <p:nvSpPr>
          <p:cNvPr id="2" name="Title 1"/>
          <p:cNvSpPr>
            <a:spLocks noGrp="1"/>
          </p:cNvSpPr>
          <p:nvPr>
            <p:ph type="title"/>
          </p:nvPr>
        </p:nvSpPr>
        <p:spPr>
          <a:xfrm>
            <a:off x="457200" y="1412776"/>
            <a:ext cx="8229600" cy="304642"/>
          </a:xfrm>
          <a:prstGeom prst="rect">
            <a:avLst/>
          </a:prstGeom>
        </p:spPr>
        <p:txBody>
          <a:bodyPr>
            <a:noAutofit/>
          </a:bodyPr>
          <a:lstStyle>
            <a:lvl1pPr>
              <a:defRPr sz="2400"/>
            </a:lvl1pPr>
          </a:lstStyle>
          <a:p>
            <a:r>
              <a:rPr lang="en-US"/>
              <a:t>Click to edit Master title style</a:t>
            </a:r>
            <a:endParaRPr lang="en-US" dirty="0"/>
          </a:p>
        </p:txBody>
      </p:sp>
      <p:sp>
        <p:nvSpPr>
          <p:cNvPr id="3" name="Content Placeholder 2"/>
          <p:cNvSpPr>
            <a:spLocks noGrp="1"/>
          </p:cNvSpPr>
          <p:nvPr>
            <p:ph sz="half" idx="1"/>
          </p:nvPr>
        </p:nvSpPr>
        <p:spPr>
          <a:xfrm>
            <a:off x="457200" y="1772816"/>
            <a:ext cx="4038600" cy="4353347"/>
          </a:xfrm>
        </p:spPr>
        <p:txBody>
          <a:bodyPr/>
          <a:lstStyle>
            <a:lvl1pPr marL="342900" indent="-342900">
              <a:buFont typeface="Wingdings" pitchFamily="2" charset="2"/>
              <a:buChar cha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772816"/>
            <a:ext cx="4038600" cy="4353347"/>
          </a:xfrm>
        </p:spPr>
        <p:txBody>
          <a:bodyPr/>
          <a:lstStyle>
            <a:lvl1pPr marL="342900" indent="-342900">
              <a:buFont typeface="Wingdings" pitchFamily="2" charset="2"/>
              <a:buChar cha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Slide Number Placeholder 6"/>
          <p:cNvSpPr>
            <a:spLocks noGrp="1"/>
          </p:cNvSpPr>
          <p:nvPr>
            <p:ph type="sldNum" sz="quarter" idx="10"/>
          </p:nvPr>
        </p:nvSpPr>
        <p:spPr/>
        <p:txBody>
          <a:bodyPr anchor="ctr" anchorCtr="0"/>
          <a:lstStyle>
            <a:lvl1pPr algn="r">
              <a:defRPr sz="1000">
                <a:solidFill>
                  <a:schemeClr val="bg1">
                    <a:lumMod val="50000"/>
                  </a:schemeClr>
                </a:solidFill>
                <a:latin typeface="+mn-lt"/>
              </a:defRPr>
            </a:lvl1pPr>
          </a:lstStyle>
          <a:p>
            <a:pPr>
              <a:defRPr/>
            </a:pPr>
            <a:fld id="{F8E73F13-2EF1-497E-ADD9-9BA545DCBB5B}" type="slidenum">
              <a:rPr lang="en-US" smtClean="0">
                <a:solidFill>
                  <a:prstClr val="white">
                    <a:lumMod val="50000"/>
                  </a:prstClr>
                </a:solidFill>
              </a:rPr>
              <a:pPr>
                <a:defRPr/>
              </a:pPr>
              <a:t>‹#›</a:t>
            </a:fld>
            <a:endParaRPr lang="en-US" dirty="0">
              <a:solidFill>
                <a:prstClr val="white">
                  <a:lumMod val="50000"/>
                </a:prstClr>
              </a:solidFill>
            </a:endParaRPr>
          </a:p>
        </p:txBody>
      </p:sp>
      <p:pic>
        <p:nvPicPr>
          <p:cNvPr id="11" name="Picture 10"/>
          <p:cNvPicPr>
            <a:picLocks noChangeAspect="1"/>
          </p:cNvPicPr>
          <p:nvPr userDrawn="1"/>
        </p:nvPicPr>
        <p:blipFill>
          <a:blip r:embed="rId2"/>
          <a:stretch>
            <a:fillRect/>
          </a:stretch>
        </p:blipFill>
        <p:spPr>
          <a:xfrm>
            <a:off x="7239000" y="387350"/>
            <a:ext cx="1460500" cy="444500"/>
          </a:xfrm>
          <a:prstGeom prst="rect">
            <a:avLst/>
          </a:prstGeom>
        </p:spPr>
      </p:pic>
      <p:cxnSp>
        <p:nvCxnSpPr>
          <p:cNvPr id="12" name="Straight Connector 11"/>
          <p:cNvCxnSpPr/>
          <p:nvPr userDrawn="1"/>
        </p:nvCxnSpPr>
        <p:spPr>
          <a:xfrm flipV="1">
            <a:off x="7696200" y="822082"/>
            <a:ext cx="1003300" cy="5348"/>
          </a:xfrm>
          <a:prstGeom prst="line">
            <a:avLst/>
          </a:prstGeom>
          <a:ln w="127000">
            <a:solidFill>
              <a:srgbClr val="004D3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4605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2_Two Content">
    <p:spTree>
      <p:nvGrpSpPr>
        <p:cNvPr id="1" name=""/>
        <p:cNvGrpSpPr/>
        <p:nvPr/>
      </p:nvGrpSpPr>
      <p:grpSpPr>
        <a:xfrm>
          <a:off x="0" y="0"/>
          <a:ext cx="0" cy="0"/>
          <a:chOff x="0" y="0"/>
          <a:chExt cx="0" cy="0"/>
        </a:xfrm>
      </p:grpSpPr>
      <p:grpSp>
        <p:nvGrpSpPr>
          <p:cNvPr id="6" name="Group 5"/>
          <p:cNvGrpSpPr>
            <a:grpSpLocks/>
          </p:cNvGrpSpPr>
          <p:nvPr/>
        </p:nvGrpSpPr>
        <p:grpSpPr bwMode="auto">
          <a:xfrm>
            <a:off x="0" y="168275"/>
            <a:ext cx="9144000" cy="944563"/>
            <a:chOff x="0" y="168117"/>
            <a:chExt cx="9144000" cy="944879"/>
          </a:xfrm>
        </p:grpSpPr>
        <p:sp>
          <p:nvSpPr>
            <p:cNvPr id="7" name="Rectangle 6"/>
            <p:cNvSpPr/>
            <p:nvPr userDrawn="1"/>
          </p:nvSpPr>
          <p:spPr>
            <a:xfrm>
              <a:off x="0" y="228462"/>
              <a:ext cx="9144000" cy="762255"/>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8" name="Rectangle 7"/>
            <p:cNvSpPr/>
            <p:nvPr userDrawn="1"/>
          </p:nvSpPr>
          <p:spPr>
            <a:xfrm>
              <a:off x="0" y="168117"/>
              <a:ext cx="9144000" cy="46053"/>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9" name="Rectangle 8"/>
            <p:cNvSpPr/>
            <p:nvPr userDrawn="1"/>
          </p:nvSpPr>
          <p:spPr>
            <a:xfrm>
              <a:off x="0" y="1006597"/>
              <a:ext cx="9144000" cy="106399"/>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grpSp>
      <p:sp>
        <p:nvSpPr>
          <p:cNvPr id="20" name="Text Placeholder 2"/>
          <p:cNvSpPr>
            <a:spLocks noGrp="1"/>
          </p:cNvSpPr>
          <p:nvPr>
            <p:ph type="body" idx="1"/>
          </p:nvPr>
        </p:nvSpPr>
        <p:spPr>
          <a:xfrm>
            <a:off x="457200" y="1535113"/>
            <a:ext cx="4040188" cy="639762"/>
          </a:xfrm>
        </p:spPr>
        <p:txBody>
          <a:bodyPr anchor="b"/>
          <a:lstStyle>
            <a:lvl1pPr marL="0" indent="0">
              <a:buNone/>
              <a:defRPr sz="2400" b="1">
                <a:solidFill>
                  <a:srgbClr val="40404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1" name="Content Placeholder 3"/>
          <p:cNvSpPr>
            <a:spLocks noGrp="1"/>
          </p:cNvSpPr>
          <p:nvPr>
            <p:ph sz="half" idx="2"/>
          </p:nvPr>
        </p:nvSpPr>
        <p:spPr>
          <a:xfrm>
            <a:off x="457200" y="2174875"/>
            <a:ext cx="4040188" cy="3951288"/>
          </a:xfrm>
        </p:spPr>
        <p:txBody>
          <a:bodyPr/>
          <a:lstStyle>
            <a:lvl1pPr>
              <a:defRPr sz="2400">
                <a:solidFill>
                  <a:srgbClr val="404040"/>
                </a:solidFill>
              </a:defRPr>
            </a:lvl1pPr>
            <a:lvl2pPr>
              <a:defRPr sz="2000">
                <a:solidFill>
                  <a:srgbClr val="404040"/>
                </a:solidFill>
              </a:defRPr>
            </a:lvl2pPr>
            <a:lvl3pPr>
              <a:defRPr sz="1800">
                <a:solidFill>
                  <a:srgbClr val="404040"/>
                </a:solidFill>
              </a:defRPr>
            </a:lvl3pPr>
            <a:lvl4pPr>
              <a:defRPr sz="1600">
                <a:solidFill>
                  <a:srgbClr val="404040"/>
                </a:solidFill>
              </a:defRPr>
            </a:lvl4pPr>
            <a:lvl5pPr>
              <a:defRPr sz="1600">
                <a:solidFill>
                  <a:srgbClr val="404040"/>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4"/>
          <p:cNvSpPr>
            <a:spLocks noGrp="1"/>
          </p:cNvSpPr>
          <p:nvPr>
            <p:ph type="body" sz="quarter" idx="3"/>
          </p:nvPr>
        </p:nvSpPr>
        <p:spPr>
          <a:xfrm>
            <a:off x="4645025" y="1535113"/>
            <a:ext cx="4041775" cy="639762"/>
          </a:xfrm>
        </p:spPr>
        <p:txBody>
          <a:bodyPr anchor="b"/>
          <a:lstStyle>
            <a:lvl1pPr marL="0" indent="0">
              <a:buNone/>
              <a:defRPr sz="2400" b="1">
                <a:solidFill>
                  <a:srgbClr val="40404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Content Placeholder 5"/>
          <p:cNvSpPr>
            <a:spLocks noGrp="1"/>
          </p:cNvSpPr>
          <p:nvPr>
            <p:ph sz="quarter" idx="4"/>
          </p:nvPr>
        </p:nvSpPr>
        <p:spPr>
          <a:xfrm>
            <a:off x="4645025" y="2174875"/>
            <a:ext cx="4041775" cy="3951288"/>
          </a:xfrm>
        </p:spPr>
        <p:txBody>
          <a:bodyPr/>
          <a:lstStyle>
            <a:lvl1pPr>
              <a:defRPr sz="2400">
                <a:solidFill>
                  <a:srgbClr val="404040"/>
                </a:solidFill>
              </a:defRPr>
            </a:lvl1pPr>
            <a:lvl2pPr>
              <a:defRPr sz="2000">
                <a:solidFill>
                  <a:srgbClr val="404040"/>
                </a:solidFill>
              </a:defRPr>
            </a:lvl2pPr>
            <a:lvl3pPr>
              <a:defRPr sz="1800">
                <a:solidFill>
                  <a:srgbClr val="404040"/>
                </a:solidFill>
              </a:defRPr>
            </a:lvl3pPr>
            <a:lvl4pPr>
              <a:defRPr sz="1600">
                <a:solidFill>
                  <a:srgbClr val="404040"/>
                </a:solidFill>
              </a:defRPr>
            </a:lvl4pPr>
            <a:lvl5pPr>
              <a:defRPr sz="1600">
                <a:solidFill>
                  <a:srgbClr val="404040"/>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Slide Number Placeholder 6"/>
          <p:cNvSpPr>
            <a:spLocks noGrp="1"/>
          </p:cNvSpPr>
          <p:nvPr>
            <p:ph type="sldNum" sz="quarter" idx="10"/>
          </p:nvPr>
        </p:nvSpPr>
        <p:spPr/>
        <p:txBody>
          <a:bodyPr anchor="ctr" anchorCtr="0"/>
          <a:lstStyle>
            <a:lvl1pPr algn="r">
              <a:defRPr sz="1000">
                <a:solidFill>
                  <a:schemeClr val="bg1">
                    <a:lumMod val="50000"/>
                  </a:schemeClr>
                </a:solidFill>
                <a:latin typeface="+mn-lt"/>
              </a:defRPr>
            </a:lvl1pPr>
          </a:lstStyle>
          <a:p>
            <a:pPr>
              <a:defRPr/>
            </a:pPr>
            <a:fld id="{7D856282-C66A-4163-B8E9-E91586DF23E0}" type="slidenum">
              <a:rPr lang="en-US" smtClean="0">
                <a:solidFill>
                  <a:prstClr val="white">
                    <a:lumMod val="50000"/>
                  </a:prstClr>
                </a:solidFill>
              </a:rPr>
              <a:pPr>
                <a:defRPr/>
              </a:pPr>
              <a:t>‹#›</a:t>
            </a:fld>
            <a:endParaRPr lang="en-US" dirty="0">
              <a:solidFill>
                <a:prstClr val="white">
                  <a:lumMod val="50000"/>
                </a:prstClr>
              </a:solidFill>
            </a:endParaRPr>
          </a:p>
        </p:txBody>
      </p:sp>
      <p:pic>
        <p:nvPicPr>
          <p:cNvPr id="12" name="Picture 11"/>
          <p:cNvPicPr>
            <a:picLocks noChangeAspect="1"/>
          </p:cNvPicPr>
          <p:nvPr userDrawn="1"/>
        </p:nvPicPr>
        <p:blipFill>
          <a:blip r:embed="rId2"/>
          <a:stretch>
            <a:fillRect/>
          </a:stretch>
        </p:blipFill>
        <p:spPr>
          <a:xfrm>
            <a:off x="7239000" y="387350"/>
            <a:ext cx="1460500" cy="444500"/>
          </a:xfrm>
          <a:prstGeom prst="rect">
            <a:avLst/>
          </a:prstGeom>
        </p:spPr>
      </p:pic>
      <p:cxnSp>
        <p:nvCxnSpPr>
          <p:cNvPr id="13" name="Straight Connector 12"/>
          <p:cNvCxnSpPr/>
          <p:nvPr userDrawn="1"/>
        </p:nvCxnSpPr>
        <p:spPr>
          <a:xfrm flipV="1">
            <a:off x="7696200" y="822082"/>
            <a:ext cx="1003300" cy="5348"/>
          </a:xfrm>
          <a:prstGeom prst="line">
            <a:avLst/>
          </a:prstGeom>
          <a:ln w="127000">
            <a:solidFill>
              <a:srgbClr val="004D3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72158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Back cover">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tIns="1828800"/>
          <a:lstStyle/>
          <a:p>
            <a:pPr algn="ctr" fontAlgn="base">
              <a:spcBef>
                <a:spcPct val="0"/>
              </a:spcBef>
              <a:spcAft>
                <a:spcPct val="0"/>
              </a:spcAft>
              <a:defRPr/>
            </a:pPr>
            <a:endParaRPr lang="en-US" sz="3200" b="1" spc="100" baseline="30000" dirty="0">
              <a:solidFill>
                <a:prstClr val="white"/>
              </a:solidFill>
            </a:endParaRPr>
          </a:p>
          <a:p>
            <a:pPr algn="ctr" fontAlgn="base">
              <a:spcBef>
                <a:spcPct val="0"/>
              </a:spcBef>
              <a:spcAft>
                <a:spcPct val="0"/>
              </a:spcAft>
              <a:defRPr/>
            </a:pPr>
            <a:endParaRPr lang="en-US" sz="3200" b="1" spc="100" baseline="30000" dirty="0">
              <a:solidFill>
                <a:prstClr val="white"/>
              </a:solidFill>
            </a:endParaRPr>
          </a:p>
          <a:p>
            <a:pPr algn="ctr" fontAlgn="base">
              <a:spcBef>
                <a:spcPct val="0"/>
              </a:spcBef>
              <a:spcAft>
                <a:spcPct val="0"/>
              </a:spcAft>
              <a:defRPr/>
            </a:pPr>
            <a:endParaRPr lang="en-US" sz="3200" b="1" spc="100" baseline="30000" dirty="0">
              <a:solidFill>
                <a:prstClr val="white"/>
              </a:solidFill>
            </a:endParaRPr>
          </a:p>
          <a:p>
            <a:pPr algn="ctr" fontAlgn="base">
              <a:spcBef>
                <a:spcPct val="0"/>
              </a:spcBef>
              <a:spcAft>
                <a:spcPct val="0"/>
              </a:spcAft>
              <a:defRPr/>
            </a:pPr>
            <a:endParaRPr lang="en-US" sz="3200" b="1" spc="100" baseline="30000" dirty="0">
              <a:solidFill>
                <a:prstClr val="white"/>
              </a:solidFill>
            </a:endParaRPr>
          </a:p>
          <a:p>
            <a:pPr algn="ctr" fontAlgn="base">
              <a:spcBef>
                <a:spcPct val="0"/>
              </a:spcBef>
              <a:spcAft>
                <a:spcPct val="0"/>
              </a:spcAft>
              <a:defRPr/>
            </a:pPr>
            <a:r>
              <a:rPr lang="en-US" sz="3200" b="1" spc="100" baseline="30000" dirty="0">
                <a:solidFill>
                  <a:prstClr val="white"/>
                </a:solidFill>
              </a:rPr>
              <a:t>Excellence  ·</a:t>
            </a:r>
            <a:r>
              <a:rPr lang="en-US" sz="3200" b="1" spc="100" dirty="0">
                <a:solidFill>
                  <a:prstClr val="white"/>
                </a:solidFill>
              </a:rPr>
              <a:t> </a:t>
            </a:r>
            <a:r>
              <a:rPr lang="en-US" sz="3200" b="1" spc="100" baseline="30000" dirty="0">
                <a:solidFill>
                  <a:prstClr val="white"/>
                </a:solidFill>
              </a:rPr>
              <a:t>Creativity ·</a:t>
            </a:r>
            <a:r>
              <a:rPr lang="en-US" sz="3200" b="1" spc="100" dirty="0">
                <a:solidFill>
                  <a:prstClr val="white"/>
                </a:solidFill>
              </a:rPr>
              <a:t> </a:t>
            </a:r>
            <a:r>
              <a:rPr lang="en-US" sz="3200" b="1" spc="100" baseline="30000" dirty="0">
                <a:solidFill>
                  <a:prstClr val="white"/>
                </a:solidFill>
              </a:rPr>
              <a:t>Trust</a:t>
            </a:r>
          </a:p>
          <a:p>
            <a:pPr algn="ctr" fontAlgn="base">
              <a:spcBef>
                <a:spcPct val="0"/>
              </a:spcBef>
              <a:spcAft>
                <a:spcPct val="0"/>
              </a:spcAft>
              <a:defRPr/>
            </a:pPr>
            <a:r>
              <a:rPr lang="en-US" b="1" spc="100" baseline="30000" dirty="0">
                <a:solidFill>
                  <a:prstClr val="white"/>
                </a:solidFill>
              </a:rPr>
              <a:t>Since 1994</a:t>
            </a:r>
          </a:p>
        </p:txBody>
      </p:sp>
      <p:sp>
        <p:nvSpPr>
          <p:cNvPr id="3" name="Footer Placeholder 4"/>
          <p:cNvSpPr txBox="1">
            <a:spLocks/>
          </p:cNvSpPr>
          <p:nvPr/>
        </p:nvSpPr>
        <p:spPr>
          <a:xfrm>
            <a:off x="381000" y="6324600"/>
            <a:ext cx="8382000" cy="365125"/>
          </a:xfrm>
          <a:prstGeom prst="rect">
            <a:avLst/>
          </a:prstGeom>
        </p:spPr>
        <p:txBody>
          <a:bodyPr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r>
              <a:rPr lang="en-US" sz="1050" spc="0" dirty="0">
                <a:solidFill>
                  <a:prstClr val="white"/>
                </a:solidFill>
              </a:rPr>
              <a:t>BANGLADESH    |   CAMBODIA    |    INDONESIA     |    LAO PDR    |    MYANMAR     |    SINGAPORE     |    THAILAND   |     VIETNAM         www.dfdl.com</a:t>
            </a:r>
          </a:p>
        </p:txBody>
      </p:sp>
    </p:spTree>
    <p:extLst>
      <p:ext uri="{BB962C8B-B14F-4D97-AF65-F5344CB8AC3E}">
        <p14:creationId xmlns:p14="http://schemas.microsoft.com/office/powerpoint/2010/main" val="37923577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3_Title and Content">
    <p:spTree>
      <p:nvGrpSpPr>
        <p:cNvPr id="1" name=""/>
        <p:cNvGrpSpPr/>
        <p:nvPr/>
      </p:nvGrpSpPr>
      <p:grpSpPr>
        <a:xfrm>
          <a:off x="0" y="0"/>
          <a:ext cx="0" cy="0"/>
          <a:chOff x="0" y="0"/>
          <a:chExt cx="0" cy="0"/>
        </a:xfrm>
      </p:grpSpPr>
      <p:sp>
        <p:nvSpPr>
          <p:cNvPr id="4" name="Rectangle 3"/>
          <p:cNvSpPr/>
          <p:nvPr userDrawn="1"/>
        </p:nvSpPr>
        <p:spPr>
          <a:xfrm>
            <a:off x="0" y="241300"/>
            <a:ext cx="9144000" cy="762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5" name="Rectangle 4"/>
          <p:cNvSpPr/>
          <p:nvPr userDrawn="1"/>
        </p:nvSpPr>
        <p:spPr>
          <a:xfrm>
            <a:off x="0" y="168275"/>
            <a:ext cx="9144000" cy="46038"/>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6" name="Rectangle 5"/>
          <p:cNvSpPr/>
          <p:nvPr userDrawn="1"/>
        </p:nvSpPr>
        <p:spPr>
          <a:xfrm>
            <a:off x="0" y="1006475"/>
            <a:ext cx="9144000" cy="106363"/>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pic>
        <p:nvPicPr>
          <p:cNvPr id="7"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239000" y="381000"/>
            <a:ext cx="14605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395536" y="1628800"/>
            <a:ext cx="8208912" cy="4497364"/>
          </a:xfrm>
        </p:spPr>
        <p:txBody>
          <a:bodyPr/>
          <a:lstStyle>
            <a:lvl1pPr marL="0" indent="0">
              <a:buNone/>
              <a:defRPr sz="2400">
                <a:solidFill>
                  <a:schemeClr val="tx1">
                    <a:lumMod val="95000"/>
                    <a:lumOff val="5000"/>
                  </a:schemeClr>
                </a:solidFill>
              </a:defRPr>
            </a:lvl1pPr>
            <a:lvl2pPr marL="361950" indent="-361950">
              <a:buFont typeface="Wingdings" pitchFamily="2" charset="2"/>
              <a:buChar char="§"/>
              <a:defRPr sz="2000">
                <a:solidFill>
                  <a:schemeClr val="tx1">
                    <a:lumMod val="95000"/>
                    <a:lumOff val="5000"/>
                  </a:schemeClr>
                </a:solidFill>
              </a:defRPr>
            </a:lvl2pPr>
            <a:lvl3pPr marL="714375" indent="-352425">
              <a:buFont typeface="Calibri" pitchFamily="34" charset="0"/>
              <a:buChar char="‒"/>
              <a:defRPr sz="1800">
                <a:solidFill>
                  <a:schemeClr val="tx1">
                    <a:lumMod val="95000"/>
                    <a:lumOff val="5000"/>
                  </a:schemeClr>
                </a:solidFill>
              </a:defRPr>
            </a:lvl3pPr>
            <a:lvl4pPr marL="1076325" indent="-361950">
              <a:buFont typeface="Arial" pitchFamily="34" charset="0"/>
              <a:buChar char="•"/>
              <a:defRPr sz="1600">
                <a:solidFill>
                  <a:schemeClr val="tx1">
                    <a:lumMod val="95000"/>
                    <a:lumOff val="5000"/>
                  </a:schemeClr>
                </a:solidFill>
              </a:defRPr>
            </a:lvl4pPr>
            <a:lvl5pPr marL="1438275" indent="-361950">
              <a:defRPr sz="1400">
                <a:solidFill>
                  <a:schemeClr val="tx1">
                    <a:lumMod val="95000"/>
                    <a:lumOff val="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Title 1"/>
          <p:cNvSpPr>
            <a:spLocks noGrp="1"/>
          </p:cNvSpPr>
          <p:nvPr>
            <p:ph type="title"/>
          </p:nvPr>
        </p:nvSpPr>
        <p:spPr>
          <a:xfrm>
            <a:off x="381000" y="402251"/>
            <a:ext cx="6858000" cy="441597"/>
          </a:xfrm>
          <a:prstGeom prst="rect">
            <a:avLst/>
          </a:prstGeom>
        </p:spPr>
        <p:txBody>
          <a:bodyPr>
            <a:noAutofit/>
          </a:bodyPr>
          <a:lstStyle>
            <a:lvl1pPr algn="l">
              <a:defRPr sz="2400">
                <a:solidFill>
                  <a:schemeClr val="bg1"/>
                </a:solidFill>
              </a:defRPr>
            </a:lvl1pPr>
          </a:lstStyle>
          <a:p>
            <a:r>
              <a:rPr lang="en-US"/>
              <a:t>Click to edit Master title style</a:t>
            </a:r>
            <a:endParaRPr lang="en-US" dirty="0"/>
          </a:p>
        </p:txBody>
      </p:sp>
      <p:sp>
        <p:nvSpPr>
          <p:cNvPr id="8" name="Slide Number Placeholder 6"/>
          <p:cNvSpPr>
            <a:spLocks noGrp="1"/>
          </p:cNvSpPr>
          <p:nvPr>
            <p:ph type="sldNum" sz="quarter" idx="10"/>
          </p:nvPr>
        </p:nvSpPr>
        <p:spPr>
          <a:xfrm>
            <a:off x="8394700" y="6324600"/>
            <a:ext cx="609600" cy="365125"/>
          </a:xfrm>
        </p:spPr>
        <p:txBody>
          <a:bodyPr anchor="ctr" anchorCtr="0"/>
          <a:lstStyle>
            <a:lvl1pPr algn="r">
              <a:defRPr sz="1000">
                <a:solidFill>
                  <a:schemeClr val="bg1">
                    <a:lumMod val="50000"/>
                  </a:schemeClr>
                </a:solidFill>
                <a:latin typeface="+mn-lt"/>
              </a:defRPr>
            </a:lvl1pPr>
          </a:lstStyle>
          <a:p>
            <a:pPr>
              <a:defRPr/>
            </a:pPr>
            <a:fld id="{5983A7C6-1E25-486B-89B3-1E669346F995}" type="slidenum">
              <a:rPr lang="en-US" smtClean="0">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29643522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5_Title and Content">
    <p:spTree>
      <p:nvGrpSpPr>
        <p:cNvPr id="1" name=""/>
        <p:cNvGrpSpPr/>
        <p:nvPr/>
      </p:nvGrpSpPr>
      <p:grpSpPr>
        <a:xfrm>
          <a:off x="0" y="0"/>
          <a:ext cx="0" cy="0"/>
          <a:chOff x="0" y="0"/>
          <a:chExt cx="0" cy="0"/>
        </a:xfrm>
      </p:grpSpPr>
      <p:sp>
        <p:nvSpPr>
          <p:cNvPr id="5" name="Rectangle 4"/>
          <p:cNvSpPr/>
          <p:nvPr userDrawn="1"/>
        </p:nvSpPr>
        <p:spPr>
          <a:xfrm>
            <a:off x="0" y="241300"/>
            <a:ext cx="9144000" cy="762000"/>
          </a:xfrm>
          <a:prstGeom prst="rect">
            <a:avLst/>
          </a:prstGeom>
          <a:solidFill>
            <a:srgbClr val="004E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6" name="Rectangle 5"/>
          <p:cNvSpPr/>
          <p:nvPr userDrawn="1"/>
        </p:nvSpPr>
        <p:spPr>
          <a:xfrm>
            <a:off x="0" y="168275"/>
            <a:ext cx="9144000" cy="46038"/>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7" name="Rectangle 6"/>
          <p:cNvSpPr/>
          <p:nvPr userDrawn="1"/>
        </p:nvSpPr>
        <p:spPr>
          <a:xfrm>
            <a:off x="0" y="1006475"/>
            <a:ext cx="9144000" cy="106363"/>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3" name="Content Placeholder 2"/>
          <p:cNvSpPr>
            <a:spLocks noGrp="1"/>
          </p:cNvSpPr>
          <p:nvPr>
            <p:ph idx="1"/>
          </p:nvPr>
        </p:nvSpPr>
        <p:spPr>
          <a:xfrm>
            <a:off x="395537" y="1628800"/>
            <a:ext cx="3816424" cy="4497364"/>
          </a:xfrm>
        </p:spPr>
        <p:txBody>
          <a:bodyPr/>
          <a:lstStyle>
            <a:lvl1pPr marL="0" indent="0">
              <a:buNone/>
              <a:defRPr sz="2400">
                <a:solidFill>
                  <a:schemeClr val="tx1">
                    <a:lumMod val="95000"/>
                    <a:lumOff val="5000"/>
                  </a:schemeClr>
                </a:solidFill>
              </a:defRPr>
            </a:lvl1pPr>
            <a:lvl2pPr marL="361950" indent="-361950">
              <a:buFont typeface="Wingdings" pitchFamily="2" charset="2"/>
              <a:buChar char="§"/>
              <a:defRPr sz="2000">
                <a:solidFill>
                  <a:schemeClr val="tx1">
                    <a:lumMod val="95000"/>
                    <a:lumOff val="5000"/>
                  </a:schemeClr>
                </a:solidFill>
              </a:defRPr>
            </a:lvl2pPr>
            <a:lvl3pPr marL="714375" indent="-352425">
              <a:buFont typeface="Calibri" pitchFamily="34" charset="0"/>
              <a:buChar char="‒"/>
              <a:defRPr sz="1800">
                <a:solidFill>
                  <a:schemeClr val="tx1">
                    <a:lumMod val="95000"/>
                    <a:lumOff val="5000"/>
                  </a:schemeClr>
                </a:solidFill>
              </a:defRPr>
            </a:lvl3pPr>
            <a:lvl4pPr marL="1076325" indent="-361950">
              <a:buFont typeface="Arial" pitchFamily="34" charset="0"/>
              <a:buChar char="•"/>
              <a:defRPr sz="1600">
                <a:solidFill>
                  <a:schemeClr val="tx1">
                    <a:lumMod val="95000"/>
                    <a:lumOff val="5000"/>
                  </a:schemeClr>
                </a:solidFill>
              </a:defRPr>
            </a:lvl4pPr>
            <a:lvl5pPr marL="1438275" indent="-361950">
              <a:defRPr sz="1400">
                <a:solidFill>
                  <a:schemeClr val="tx1">
                    <a:lumMod val="95000"/>
                    <a:lumOff val="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Title 1"/>
          <p:cNvSpPr>
            <a:spLocks noGrp="1"/>
          </p:cNvSpPr>
          <p:nvPr>
            <p:ph type="title"/>
          </p:nvPr>
        </p:nvSpPr>
        <p:spPr>
          <a:xfrm>
            <a:off x="381000" y="402251"/>
            <a:ext cx="6858000" cy="441597"/>
          </a:xfrm>
          <a:prstGeom prst="rect">
            <a:avLst/>
          </a:prstGeom>
        </p:spPr>
        <p:txBody>
          <a:bodyPr>
            <a:noAutofit/>
          </a:bodyPr>
          <a:lstStyle>
            <a:lvl1pPr algn="l">
              <a:defRPr sz="2400">
                <a:solidFill>
                  <a:schemeClr val="bg1"/>
                </a:solidFill>
              </a:defRPr>
            </a:lvl1pPr>
          </a:lstStyle>
          <a:p>
            <a:r>
              <a:rPr lang="en-US"/>
              <a:t>Click to edit Master title style</a:t>
            </a:r>
            <a:endParaRPr lang="en-US" dirty="0"/>
          </a:p>
        </p:txBody>
      </p:sp>
      <p:sp>
        <p:nvSpPr>
          <p:cNvPr id="10" name="Content Placeholder 2"/>
          <p:cNvSpPr>
            <a:spLocks noGrp="1"/>
          </p:cNvSpPr>
          <p:nvPr>
            <p:ph idx="13"/>
          </p:nvPr>
        </p:nvSpPr>
        <p:spPr>
          <a:xfrm>
            <a:off x="4932040" y="1628800"/>
            <a:ext cx="3760614" cy="4497364"/>
          </a:xfrm>
        </p:spPr>
        <p:txBody>
          <a:bodyPr/>
          <a:lstStyle>
            <a:lvl1pPr marL="0" indent="0">
              <a:buNone/>
              <a:defRPr sz="2400">
                <a:solidFill>
                  <a:schemeClr val="tx1">
                    <a:lumMod val="95000"/>
                    <a:lumOff val="5000"/>
                  </a:schemeClr>
                </a:solidFill>
              </a:defRPr>
            </a:lvl1pPr>
            <a:lvl2pPr marL="361950" indent="-361950">
              <a:buFont typeface="Wingdings" pitchFamily="2" charset="2"/>
              <a:buChar char="§"/>
              <a:defRPr sz="2000">
                <a:solidFill>
                  <a:schemeClr val="tx1">
                    <a:lumMod val="95000"/>
                    <a:lumOff val="5000"/>
                  </a:schemeClr>
                </a:solidFill>
              </a:defRPr>
            </a:lvl2pPr>
            <a:lvl3pPr marL="714375" indent="-352425">
              <a:buFont typeface="Calibri" pitchFamily="34" charset="0"/>
              <a:buChar char="‒"/>
              <a:defRPr sz="1800">
                <a:solidFill>
                  <a:schemeClr val="tx1">
                    <a:lumMod val="95000"/>
                    <a:lumOff val="5000"/>
                  </a:schemeClr>
                </a:solidFill>
              </a:defRPr>
            </a:lvl3pPr>
            <a:lvl4pPr marL="1076325" indent="-361950">
              <a:buFont typeface="Arial" pitchFamily="34" charset="0"/>
              <a:buChar char="•"/>
              <a:defRPr sz="1600">
                <a:solidFill>
                  <a:schemeClr val="tx1">
                    <a:lumMod val="95000"/>
                    <a:lumOff val="5000"/>
                  </a:schemeClr>
                </a:solidFill>
              </a:defRPr>
            </a:lvl4pPr>
            <a:lvl5pPr marL="1438275" indent="-361950">
              <a:defRPr sz="1400">
                <a:solidFill>
                  <a:schemeClr val="tx1">
                    <a:lumMod val="95000"/>
                    <a:lumOff val="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Slide Number Placeholder 6"/>
          <p:cNvSpPr>
            <a:spLocks noGrp="1"/>
          </p:cNvSpPr>
          <p:nvPr>
            <p:ph type="sldNum" sz="quarter" idx="14"/>
          </p:nvPr>
        </p:nvSpPr>
        <p:spPr>
          <a:xfrm>
            <a:off x="8534400" y="6469063"/>
            <a:ext cx="609600" cy="365125"/>
          </a:xfrm>
        </p:spPr>
        <p:txBody>
          <a:bodyPr anchor="t" anchorCtr="0"/>
          <a:lstStyle>
            <a:lvl1pPr algn="ctr">
              <a:defRPr sz="1000">
                <a:solidFill>
                  <a:schemeClr val="bg1">
                    <a:lumMod val="50000"/>
                  </a:schemeClr>
                </a:solidFill>
              </a:defRPr>
            </a:lvl1pPr>
          </a:lstStyle>
          <a:p>
            <a:pPr>
              <a:defRPr/>
            </a:pPr>
            <a:fld id="{FFFB91C1-F200-4E03-926C-3D366D688FB0}" type="slidenum">
              <a:rPr lang="en-US">
                <a:solidFill>
                  <a:prstClr val="white">
                    <a:lumMod val="50000"/>
                  </a:prstClr>
                </a:solidFill>
              </a:rPr>
              <a:pPr>
                <a:defRPr/>
              </a:pPr>
              <a:t>‹#›</a:t>
            </a:fld>
            <a:endParaRPr lang="en-US" dirty="0">
              <a:solidFill>
                <a:prstClr val="white">
                  <a:lumMod val="50000"/>
                </a:prstClr>
              </a:solidFill>
            </a:endParaRPr>
          </a:p>
        </p:txBody>
      </p:sp>
      <p:pic>
        <p:nvPicPr>
          <p:cNvPr id="11" name="Picture 10"/>
          <p:cNvPicPr>
            <a:picLocks noChangeAspect="1"/>
          </p:cNvPicPr>
          <p:nvPr userDrawn="1"/>
        </p:nvPicPr>
        <p:blipFill>
          <a:blip r:embed="rId2"/>
          <a:stretch>
            <a:fillRect/>
          </a:stretch>
        </p:blipFill>
        <p:spPr>
          <a:xfrm>
            <a:off x="7239000" y="387350"/>
            <a:ext cx="1460500" cy="444500"/>
          </a:xfrm>
          <a:prstGeom prst="rect">
            <a:avLst/>
          </a:prstGeom>
        </p:spPr>
      </p:pic>
      <p:cxnSp>
        <p:nvCxnSpPr>
          <p:cNvPr id="12" name="Straight Connector 11"/>
          <p:cNvCxnSpPr/>
          <p:nvPr userDrawn="1"/>
        </p:nvCxnSpPr>
        <p:spPr>
          <a:xfrm flipV="1">
            <a:off x="7696200" y="822082"/>
            <a:ext cx="1003300" cy="5348"/>
          </a:xfrm>
          <a:prstGeom prst="line">
            <a:avLst/>
          </a:prstGeom>
          <a:ln w="127000">
            <a:solidFill>
              <a:srgbClr val="004D3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7963675"/>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Slide Number Placeholder 6"/>
          <p:cNvSpPr>
            <a:spLocks noGrp="1"/>
          </p:cNvSpPr>
          <p:nvPr>
            <p:ph type="sldNum" sz="quarter" idx="4"/>
          </p:nvPr>
        </p:nvSpPr>
        <p:spPr>
          <a:xfrm>
            <a:off x="8077200" y="6356350"/>
            <a:ext cx="609600" cy="365125"/>
          </a:xfrm>
          <a:prstGeom prst="rect">
            <a:avLst/>
          </a:prstGeom>
        </p:spPr>
        <p:txBody>
          <a:bodyPr/>
          <a:lstStyle>
            <a:lvl1pPr>
              <a:defRPr sz="1000"/>
            </a:lvl1pPr>
          </a:lstStyle>
          <a:p>
            <a:pPr fontAlgn="base">
              <a:spcBef>
                <a:spcPct val="0"/>
              </a:spcBef>
              <a:spcAft>
                <a:spcPct val="0"/>
              </a:spcAft>
              <a:defRPr/>
            </a:pPr>
            <a:fld id="{2F0A85FD-AECA-41DA-9896-AA24D4C300E0}" type="slidenum">
              <a:rPr lang="en-US" smtClean="0">
                <a:solidFill>
                  <a:prstClr val="black"/>
                </a:solidFill>
                <a:latin typeface="Arial" pitchFamily="34" charset="0"/>
                <a:cs typeface="Arial" pitchFamily="34" charset="0"/>
              </a:rPr>
              <a:pPr fontAlgn="base">
                <a:spcBef>
                  <a:spcPct val="0"/>
                </a:spcBef>
                <a:spcAft>
                  <a:spcPct val="0"/>
                </a:spcAft>
                <a:defRPr/>
              </a:pPr>
              <a:t>‹#›</a:t>
            </a:fld>
            <a:endParaRPr lang="en-US" dirty="0">
              <a:solidFill>
                <a:prstClr val="black"/>
              </a:solidFill>
              <a:latin typeface="Arial" pitchFamily="34" charset="0"/>
              <a:cs typeface="Arial" pitchFamily="34" charset="0"/>
            </a:endParaRPr>
          </a:p>
        </p:txBody>
      </p:sp>
      <p:sp>
        <p:nvSpPr>
          <p:cNvPr id="15" name="Footer Placeholder 4"/>
          <p:cNvSpPr txBox="1">
            <a:spLocks/>
          </p:cNvSpPr>
          <p:nvPr/>
        </p:nvSpPr>
        <p:spPr>
          <a:xfrm>
            <a:off x="740979" y="6400800"/>
            <a:ext cx="7207250" cy="365125"/>
          </a:xfrm>
          <a:prstGeom prst="rect">
            <a:avLst/>
          </a:prstGeom>
        </p:spPr>
        <p:txBody>
          <a:bodyPr vert="horz" lIns="91440" tIns="45720" rIns="91440" bIns="45720" rtlCol="0"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sz="600" spc="160" dirty="0">
                <a:solidFill>
                  <a:srgbClr val="85888B"/>
                </a:solidFill>
              </a:rPr>
              <a:t>BANGLADESH    |   CAMBODIA    |    INDONESIA     |    LAO P.D.R.     |    MYANMAR     |    SINGAPORE     |    THAILAND   |     VIETNAM</a:t>
            </a:r>
          </a:p>
        </p:txBody>
      </p:sp>
      <p:sp>
        <p:nvSpPr>
          <p:cNvPr id="10" name="Title 1"/>
          <p:cNvSpPr txBox="1">
            <a:spLocks/>
          </p:cNvSpPr>
          <p:nvPr/>
        </p:nvSpPr>
        <p:spPr>
          <a:xfrm>
            <a:off x="381000" y="350793"/>
            <a:ext cx="6858000" cy="557927"/>
          </a:xfrm>
          <a:prstGeom prst="rect">
            <a:avLst/>
          </a:prstGeom>
        </p:spPr>
        <p:txBody>
          <a:bodyPr anchor="ctr" anchorCtr="0">
            <a:noAutofit/>
          </a:bodyPr>
          <a:lstStyle>
            <a:lvl1pPr algn="l" defTabSz="914400" rtl="0" eaLnBrk="1" latinLnBrk="0" hangingPunct="1">
              <a:spcBef>
                <a:spcPct val="0"/>
              </a:spcBef>
              <a:buNone/>
              <a:defRPr sz="2400" kern="1200">
                <a:solidFill>
                  <a:schemeClr val="bg1"/>
                </a:solidFill>
                <a:latin typeface="+mj-lt"/>
                <a:ea typeface="+mj-ea"/>
                <a:cs typeface="+mj-cs"/>
              </a:defRPr>
            </a:lvl1pPr>
          </a:lstStyle>
          <a:p>
            <a:pPr fontAlgn="base">
              <a:spcAft>
                <a:spcPct val="0"/>
              </a:spcAft>
            </a:pPr>
            <a:r>
              <a:rPr lang="en-US" dirty="0">
                <a:solidFill>
                  <a:prstClr val="white"/>
                </a:solidFill>
              </a:rPr>
              <a:t>CLICK TO EDIT MASTER TITLE STYLE</a:t>
            </a:r>
          </a:p>
        </p:txBody>
      </p:sp>
    </p:spTree>
    <p:extLst>
      <p:ext uri="{BB962C8B-B14F-4D97-AF65-F5344CB8AC3E}">
        <p14:creationId xmlns:p14="http://schemas.microsoft.com/office/powerpoint/2010/main" val="1767075289"/>
      </p:ext>
    </p:extLst>
  </p:cSld>
  <p:clrMap bg1="lt1" tx1="dk1" bg2="lt2" tx2="dk2" accent1="accent1" accent2="accent2" accent3="accent3" accent4="accent4" accent5="accent5" accent6="accent6" hlink="hlink" folHlink="folHlink"/>
  <p:sldLayoutIdLst>
    <p:sldLayoutId id="2147483680" r:id="rId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67544" y="1628800"/>
            <a:ext cx="8219256"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Rectangle 9"/>
          <p:cNvSpPr/>
          <p:nvPr/>
        </p:nvSpPr>
        <p:spPr>
          <a:xfrm>
            <a:off x="0" y="168117"/>
            <a:ext cx="9144000" cy="45719"/>
          </a:xfrm>
          <a:prstGeom prst="rect">
            <a:avLst/>
          </a:prstGeom>
          <a:solidFill>
            <a:srgbClr val="E8E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0" y="1006315"/>
            <a:ext cx="9144000" cy="106681"/>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Slide Number Placeholder 6"/>
          <p:cNvSpPr>
            <a:spLocks noGrp="1"/>
          </p:cNvSpPr>
          <p:nvPr>
            <p:ph type="sldNum" sz="quarter" idx="4"/>
          </p:nvPr>
        </p:nvSpPr>
        <p:spPr>
          <a:xfrm>
            <a:off x="8534400" y="6469211"/>
            <a:ext cx="609600" cy="365125"/>
          </a:xfrm>
          <a:prstGeom prst="rect">
            <a:avLst/>
          </a:prstGeom>
        </p:spPr>
        <p:txBody>
          <a:bodyPr anchor="t" anchorCtr="0"/>
          <a:lstStyle>
            <a:lvl1pPr algn="ctr">
              <a:defRPr sz="1000">
                <a:solidFill>
                  <a:schemeClr val="bg1">
                    <a:lumMod val="50000"/>
                  </a:schemeClr>
                </a:solidFill>
              </a:defRPr>
            </a:lvl1pPr>
          </a:lstStyle>
          <a:p>
            <a:fld id="{22470857-334C-4D54-9C78-DD7C5C1FE337}" type="slidenum">
              <a:rPr lang="en-US" smtClean="0"/>
              <a:pPr/>
              <a:t>‹#›</a:t>
            </a:fld>
            <a:endParaRPr lang="en-US" dirty="0"/>
          </a:p>
        </p:txBody>
      </p:sp>
      <p:sp>
        <p:nvSpPr>
          <p:cNvPr id="2" name="Title Placeholder 1"/>
          <p:cNvSpPr>
            <a:spLocks noGrp="1"/>
          </p:cNvSpPr>
          <p:nvPr>
            <p:ph type="title"/>
          </p:nvPr>
        </p:nvSpPr>
        <p:spPr>
          <a:xfrm>
            <a:off x="407343" y="228601"/>
            <a:ext cx="6540921" cy="762000"/>
          </a:xfrm>
          <a:prstGeom prst="rect">
            <a:avLst/>
          </a:prstGeom>
        </p:spPr>
        <p:txBody>
          <a:bodyPr vert="horz" lIns="91440" tIns="45720" rIns="91440" bIns="45720" rtlCol="0" anchor="ctr">
            <a:noAutofit/>
          </a:bodyPr>
          <a:lstStyle/>
          <a:p>
            <a:r>
              <a:rPr lang="en-US"/>
              <a:t>Click to edit Master title style</a:t>
            </a:r>
            <a:endParaRPr lang="en-US" dirty="0"/>
          </a:p>
        </p:txBody>
      </p:sp>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119437" y="353946"/>
            <a:ext cx="1744853" cy="519093"/>
          </a:xfrm>
          <a:prstGeom prst="rect">
            <a:avLst/>
          </a:prstGeom>
        </p:spPr>
      </p:pic>
      <p:cxnSp>
        <p:nvCxnSpPr>
          <p:cNvPr id="8" name="Straight Connector 7"/>
          <p:cNvCxnSpPr/>
          <p:nvPr/>
        </p:nvCxnSpPr>
        <p:spPr>
          <a:xfrm>
            <a:off x="7705107" y="836712"/>
            <a:ext cx="1187373" cy="0"/>
          </a:xfrm>
          <a:prstGeom prst="line">
            <a:avLst/>
          </a:prstGeom>
          <a:ln w="1270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6038717"/>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700" r:id="rId5"/>
    <p:sldLayoutId id="2147483701" r:id="rId6"/>
  </p:sldLayoutIdLst>
  <p:hf hdr="0" ftr="0" dt="0"/>
  <p:txStyles>
    <p:titleStyle>
      <a:lvl1pPr algn="l" defTabSz="914400" rtl="0" eaLnBrk="1" latinLnBrk="0" hangingPunct="1">
        <a:spcBef>
          <a:spcPct val="0"/>
        </a:spcBef>
        <a:buNone/>
        <a:defRPr sz="2400" kern="1200">
          <a:solidFill>
            <a:srgbClr val="00592A"/>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
        <a:defRPr sz="2400" kern="1200">
          <a:solidFill>
            <a:srgbClr val="262626"/>
          </a:solidFill>
          <a:latin typeface="+mn-lt"/>
          <a:ea typeface="+mn-ea"/>
          <a:cs typeface="+mn-cs"/>
        </a:defRPr>
      </a:lvl1pPr>
      <a:lvl2pPr marL="714375" indent="-352425" algn="l" defTabSz="914400" rtl="0" eaLnBrk="1" latinLnBrk="0" hangingPunct="1">
        <a:spcBef>
          <a:spcPct val="20000"/>
        </a:spcBef>
        <a:buFont typeface="Arial" pitchFamily="34" charset="0"/>
        <a:buChar char="–"/>
        <a:defRPr sz="2000" kern="1200">
          <a:solidFill>
            <a:srgbClr val="262626"/>
          </a:solidFill>
          <a:latin typeface="+mn-lt"/>
          <a:ea typeface="+mn-ea"/>
          <a:cs typeface="+mn-cs"/>
        </a:defRPr>
      </a:lvl2pPr>
      <a:lvl3pPr marL="1076325" indent="-361950" algn="l" defTabSz="914400" rtl="0" eaLnBrk="1" latinLnBrk="0" hangingPunct="1">
        <a:spcBef>
          <a:spcPct val="20000"/>
        </a:spcBef>
        <a:buFont typeface="Arial" pitchFamily="34" charset="0"/>
        <a:buChar char="•"/>
        <a:defRPr sz="1800" kern="1200">
          <a:solidFill>
            <a:srgbClr val="262626"/>
          </a:solidFill>
          <a:latin typeface="+mn-lt"/>
          <a:ea typeface="+mn-ea"/>
          <a:cs typeface="+mn-cs"/>
        </a:defRPr>
      </a:lvl3pPr>
      <a:lvl4pPr marL="1438275" indent="-361950" algn="l" defTabSz="914400" rtl="0" eaLnBrk="1" latinLnBrk="0" hangingPunct="1">
        <a:spcBef>
          <a:spcPct val="20000"/>
        </a:spcBef>
        <a:buFont typeface="Arial" pitchFamily="34" charset="0"/>
        <a:buChar char="–"/>
        <a:defRPr sz="1600" kern="1200">
          <a:solidFill>
            <a:srgbClr val="262626"/>
          </a:solidFill>
          <a:latin typeface="+mn-lt"/>
          <a:ea typeface="+mn-ea"/>
          <a:cs typeface="+mn-cs"/>
        </a:defRPr>
      </a:lvl4pPr>
      <a:lvl5pPr marL="1790700" indent="-352425" algn="l" defTabSz="914400" rtl="0" eaLnBrk="1" latinLnBrk="0" hangingPunct="1">
        <a:spcBef>
          <a:spcPct val="20000"/>
        </a:spcBef>
        <a:buFont typeface="Arial" pitchFamily="34" charset="0"/>
        <a:buChar char="»"/>
        <a:defRPr sz="1600" kern="1200">
          <a:solidFill>
            <a:srgbClr val="26262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074"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Slide Number Placeholder 6"/>
          <p:cNvSpPr>
            <a:spLocks noGrp="1"/>
          </p:cNvSpPr>
          <p:nvPr>
            <p:ph type="sldNum" sz="quarter" idx="4"/>
          </p:nvPr>
        </p:nvSpPr>
        <p:spPr>
          <a:xfrm>
            <a:off x="8077200" y="6356350"/>
            <a:ext cx="609600" cy="365125"/>
          </a:xfrm>
          <a:prstGeom prst="rect">
            <a:avLst/>
          </a:prstGeom>
        </p:spPr>
        <p:txBody>
          <a:bodyPr/>
          <a:lstStyle>
            <a:lvl1pPr>
              <a:defRPr sz="1000"/>
            </a:lvl1pPr>
          </a:lstStyle>
          <a:p>
            <a:pPr fontAlgn="base">
              <a:spcBef>
                <a:spcPct val="0"/>
              </a:spcBef>
              <a:spcAft>
                <a:spcPct val="0"/>
              </a:spcAft>
              <a:defRPr/>
            </a:pPr>
            <a:fld id="{D011002E-E201-49CB-B06C-F4317ADF2F9C}" type="slidenum">
              <a:rPr lang="en-US">
                <a:solidFill>
                  <a:prstClr val="black"/>
                </a:solidFill>
                <a:latin typeface="Arial" pitchFamily="34" charset="0"/>
                <a:cs typeface="Arial" pitchFamily="34" charset="0"/>
              </a:rPr>
              <a:pPr fontAlgn="base">
                <a:spcBef>
                  <a:spcPct val="0"/>
                </a:spcBef>
                <a:spcAft>
                  <a:spcPct val="0"/>
                </a:spcAft>
                <a:defRPr/>
              </a:pPr>
              <a:t>‹#›</a:t>
            </a:fld>
            <a:endParaRPr lang="en-US" dirty="0">
              <a:solidFill>
                <a:prstClr val="black"/>
              </a:solidFill>
              <a:latin typeface="Arial" pitchFamily="34" charset="0"/>
              <a:cs typeface="Arial" pitchFamily="34" charset="0"/>
            </a:endParaRPr>
          </a:p>
        </p:txBody>
      </p:sp>
      <p:sp>
        <p:nvSpPr>
          <p:cNvPr id="15" name="Footer Placeholder 4"/>
          <p:cNvSpPr txBox="1">
            <a:spLocks/>
          </p:cNvSpPr>
          <p:nvPr/>
        </p:nvSpPr>
        <p:spPr>
          <a:xfrm>
            <a:off x="741363" y="6400800"/>
            <a:ext cx="7207250" cy="365125"/>
          </a:xfrm>
          <a:prstGeom prst="rect">
            <a:avLst/>
          </a:prstGeom>
        </p:spPr>
        <p:txBody>
          <a:bodyPr anchor="ctr"/>
          <a:lstStyle>
            <a:defPPr>
              <a:defRPr lang="en-US"/>
            </a:defPPr>
            <a:lvl1pPr marL="0" algn="just" defTabSz="914400" rtl="0" eaLnBrk="1" latinLnBrk="0" hangingPunct="1">
              <a:defRPr sz="1200" kern="1200" spc="150"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defRPr/>
            </a:pPr>
            <a:r>
              <a:rPr lang="en-US" sz="600" spc="160" dirty="0">
                <a:solidFill>
                  <a:srgbClr val="85888B"/>
                </a:solidFill>
              </a:rPr>
              <a:t>BANGLADESH    |   CAMBODIA    |    INDONESIA     |    LAO P.D.R.     |    MYANMAR     |    SINGAPORE     |    THAILAND   |     VIETNAM</a:t>
            </a:r>
          </a:p>
        </p:txBody>
      </p:sp>
      <p:sp>
        <p:nvSpPr>
          <p:cNvPr id="10" name="Title 1"/>
          <p:cNvSpPr txBox="1">
            <a:spLocks/>
          </p:cNvSpPr>
          <p:nvPr/>
        </p:nvSpPr>
        <p:spPr>
          <a:xfrm>
            <a:off x="381000" y="350838"/>
            <a:ext cx="6858000" cy="557212"/>
          </a:xfrm>
          <a:prstGeom prst="rect">
            <a:avLst/>
          </a:prstGeom>
        </p:spPr>
        <p:txBody>
          <a:bodyPr anchor="ctr"/>
          <a:lstStyle>
            <a:lvl1pPr algn="l" defTabSz="914400" rtl="0" eaLnBrk="1" latinLnBrk="0" hangingPunct="1">
              <a:spcBef>
                <a:spcPct val="0"/>
              </a:spcBef>
              <a:buNone/>
              <a:defRPr sz="2400" kern="1200">
                <a:solidFill>
                  <a:schemeClr val="bg1"/>
                </a:solidFill>
                <a:latin typeface="+mj-lt"/>
                <a:ea typeface="+mj-ea"/>
                <a:cs typeface="+mj-cs"/>
              </a:defRPr>
            </a:lvl1pPr>
          </a:lstStyle>
          <a:p>
            <a:pPr fontAlgn="base">
              <a:spcAft>
                <a:spcPct val="0"/>
              </a:spcAft>
              <a:defRPr/>
            </a:pPr>
            <a:r>
              <a:rPr lang="en-US" dirty="0">
                <a:solidFill>
                  <a:prstClr val="white"/>
                </a:solidFill>
              </a:rPr>
              <a:t>CLICK TO EDIT MASTER TITLE STYLE</a:t>
            </a:r>
          </a:p>
        </p:txBody>
      </p:sp>
    </p:spTree>
    <p:extLst>
      <p:ext uri="{BB962C8B-B14F-4D97-AF65-F5344CB8AC3E}">
        <p14:creationId xmlns:p14="http://schemas.microsoft.com/office/powerpoint/2010/main" val="868442778"/>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Wingdings" pitchFamily="2" charset="2"/>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mailto:clint.oconnell@dfdl.com" TargetMode="External"/><Relationship Id="rId1" Type="http://schemas.openxmlformats.org/officeDocument/2006/relationships/slideLayout" Target="../slideLayouts/slideLayout4.xml"/><Relationship Id="rId5" Type="http://schemas.openxmlformats.org/officeDocument/2006/relationships/image" Target="../media/image10.jpeg"/><Relationship Id="rId4" Type="http://schemas.openxmlformats.org/officeDocument/2006/relationships/hyperlink" Target="mailto:borapyn.py@dfdl.com" TargetMode="Externa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3"/>
          <p:cNvSpPr txBox="1">
            <a:spLocks/>
          </p:cNvSpPr>
          <p:nvPr/>
        </p:nvSpPr>
        <p:spPr>
          <a:xfrm>
            <a:off x="916858" y="4572000"/>
            <a:ext cx="7772400" cy="14478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fontAlgn="base">
              <a:spcAft>
                <a:spcPts val="1200"/>
              </a:spcAft>
            </a:pPr>
            <a:r>
              <a:rPr lang="en-US" sz="3000" kern="0" dirty="0">
                <a:solidFill>
                  <a:srgbClr val="004D3F"/>
                </a:solidFill>
              </a:rPr>
              <a:t>Cambodia Taxation Presentation - CCC</a:t>
            </a:r>
          </a:p>
          <a:p>
            <a:pPr algn="r" fontAlgn="base">
              <a:spcAft>
                <a:spcPct val="0"/>
              </a:spcAft>
            </a:pPr>
            <a:r>
              <a:rPr lang="en-US" sz="1800" dirty="0">
                <a:solidFill>
                  <a:schemeClr val="bg1">
                    <a:lumMod val="50000"/>
                  </a:schemeClr>
                </a:solidFill>
                <a:latin typeface="+mn-lt"/>
                <a:ea typeface="+mn-ea"/>
                <a:cs typeface="+mn-cs"/>
              </a:rPr>
              <a:t> </a:t>
            </a:r>
            <a:r>
              <a:rPr lang="en-US" sz="1600" dirty="0">
                <a:solidFill>
                  <a:srgbClr val="004D3F"/>
                </a:solidFill>
              </a:rPr>
              <a:t>Non Governmental Organizations and </a:t>
            </a:r>
            <a:r>
              <a:rPr lang="en-US" sz="1600" dirty="0" smtClean="0">
                <a:solidFill>
                  <a:srgbClr val="004D3F"/>
                </a:solidFill>
              </a:rPr>
              <a:t>Associations</a:t>
            </a:r>
          </a:p>
          <a:p>
            <a:pPr algn="r" fontAlgn="base">
              <a:spcAft>
                <a:spcPct val="0"/>
              </a:spcAft>
            </a:pPr>
            <a:r>
              <a:rPr lang="en-US" sz="1600" dirty="0" smtClean="0">
                <a:solidFill>
                  <a:srgbClr val="004D3F"/>
                </a:solidFill>
              </a:rPr>
              <a:t>27 September 2017</a:t>
            </a:r>
            <a:r>
              <a:rPr lang="en-US" sz="1800" dirty="0">
                <a:solidFill>
                  <a:schemeClr val="bg1">
                    <a:lumMod val="50000"/>
                  </a:schemeClr>
                </a:solidFill>
                <a:latin typeface="+mn-lt"/>
                <a:ea typeface="+mn-ea"/>
                <a:cs typeface="+mn-cs"/>
              </a:rPr>
              <a:t> </a:t>
            </a:r>
          </a:p>
        </p:txBody>
      </p:sp>
    </p:spTree>
    <p:extLst>
      <p:ext uri="{BB962C8B-B14F-4D97-AF65-F5344CB8AC3E}">
        <p14:creationId xmlns:p14="http://schemas.microsoft.com/office/powerpoint/2010/main" val="1937064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lide Number Placeholder 2"/>
          <p:cNvSpPr>
            <a:spLocks noGrp="1"/>
          </p:cNvSpPr>
          <p:nvPr>
            <p:ph type="sldNum" sz="quarter" idx="12"/>
          </p:nvPr>
        </p:nvSpPr>
        <p:spPr>
          <a:xfrm>
            <a:off x="8534400" y="6508750"/>
            <a:ext cx="609600" cy="349250"/>
          </a:xfrm>
          <a:prstGeom prst="rect">
            <a:avLst/>
          </a:prstGeom>
        </p:spPr>
        <p:txBody>
          <a:bodyPr/>
          <a:lstStyle/>
          <a:p>
            <a:fld id="{AAD2AC68-14E4-4B2F-B269-4A8F71F10BB4}" type="slidenum">
              <a:rPr lang="en-US" smtClean="0">
                <a:solidFill>
                  <a:prstClr val="white">
                    <a:lumMod val="50000"/>
                  </a:prstClr>
                </a:solidFill>
              </a:rPr>
              <a:pPr/>
              <a:t>2</a:t>
            </a:fld>
            <a:endParaRPr lang="en-US" dirty="0">
              <a:solidFill>
                <a:prstClr val="white">
                  <a:lumMod val="50000"/>
                </a:prstClr>
              </a:solidFill>
            </a:endParaRPr>
          </a:p>
        </p:txBody>
      </p:sp>
      <p:sp>
        <p:nvSpPr>
          <p:cNvPr id="2" name="Title 1"/>
          <p:cNvSpPr>
            <a:spLocks noGrp="1"/>
          </p:cNvSpPr>
          <p:nvPr>
            <p:ph type="title"/>
          </p:nvPr>
        </p:nvSpPr>
        <p:spPr>
          <a:xfrm>
            <a:off x="381000" y="278785"/>
            <a:ext cx="6858000" cy="701943"/>
          </a:xfrm>
        </p:spPr>
        <p:txBody>
          <a:bodyPr/>
          <a:lstStyle/>
          <a:p>
            <a:pPr>
              <a:lnSpc>
                <a:spcPct val="100000"/>
              </a:lnSpc>
            </a:pPr>
            <a:r>
              <a:rPr lang="en-US" dirty="0">
                <a:solidFill>
                  <a:srgbClr val="004E3F"/>
                </a:solidFill>
                <a:latin typeface="Calibri" pitchFamily="34" charset="0"/>
              </a:rPr>
              <a:t>Outline</a:t>
            </a:r>
          </a:p>
        </p:txBody>
      </p:sp>
      <p:graphicFrame>
        <p:nvGraphicFramePr>
          <p:cNvPr id="3" name="Diagram 2"/>
          <p:cNvGraphicFramePr/>
          <p:nvPr>
            <p:extLst>
              <p:ext uri="{D42A27DB-BD31-4B8C-83A1-F6EECF244321}">
                <p14:modId xmlns:p14="http://schemas.microsoft.com/office/powerpoint/2010/main" val="3483420067"/>
              </p:ext>
            </p:extLst>
          </p:nvPr>
        </p:nvGraphicFramePr>
        <p:xfrm>
          <a:off x="683568" y="1453232"/>
          <a:ext cx="7992888" cy="4856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30671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628800"/>
            <a:ext cx="8219256" cy="4824536"/>
          </a:xfrm>
        </p:spPr>
        <p:txBody>
          <a:bodyPr/>
          <a:lstStyle/>
          <a:p>
            <a:pPr marL="457200" lvl="0" indent="-457200">
              <a:spcBef>
                <a:spcPts val="600"/>
              </a:spcBef>
              <a:spcAft>
                <a:spcPts val="600"/>
              </a:spcAft>
              <a:buFont typeface="Wingdings" pitchFamily="2" charset="2"/>
              <a:buChar char="§"/>
            </a:pPr>
            <a:r>
              <a:rPr lang="en-US" sz="2000" dirty="0"/>
              <a:t>Simplified/</a:t>
            </a:r>
            <a:r>
              <a:rPr lang="en-US" sz="2000" i="1" dirty="0"/>
              <a:t>Estimated</a:t>
            </a:r>
            <a:r>
              <a:rPr lang="en-US" sz="2000" dirty="0"/>
              <a:t>/Real Regime</a:t>
            </a:r>
          </a:p>
          <a:p>
            <a:pPr marL="457200" lvl="0" indent="-457200">
              <a:spcBef>
                <a:spcPts val="600"/>
              </a:spcBef>
              <a:spcAft>
                <a:spcPts val="600"/>
              </a:spcAft>
              <a:buFont typeface="Wingdings" pitchFamily="2" charset="2"/>
              <a:buChar char="§"/>
            </a:pPr>
            <a:r>
              <a:rPr lang="en-US" sz="2000" dirty="0" smtClean="0"/>
              <a:t>The </a:t>
            </a:r>
            <a:r>
              <a:rPr lang="en-US" sz="2000" dirty="0"/>
              <a:t>tax revenue generated from the estimated tax regime taxpayers accounted </a:t>
            </a:r>
            <a:r>
              <a:rPr lang="en-US" sz="2000" b="1" dirty="0"/>
              <a:t>for less than 1% </a:t>
            </a:r>
            <a:r>
              <a:rPr lang="en-US" sz="2000" dirty="0"/>
              <a:t>of the total tax revenue collected by the GDT in the first nine months of 2015; </a:t>
            </a:r>
          </a:p>
          <a:p>
            <a:pPr marL="457200" lvl="0" indent="-457200">
              <a:spcBef>
                <a:spcPts val="600"/>
              </a:spcBef>
              <a:spcAft>
                <a:spcPts val="600"/>
              </a:spcAft>
              <a:buFont typeface="Wingdings" pitchFamily="2" charset="2"/>
              <a:buChar char="§"/>
            </a:pPr>
            <a:r>
              <a:rPr lang="en-US" sz="2000" dirty="0" smtClean="0"/>
              <a:t>Historically</a:t>
            </a:r>
            <a:r>
              <a:rPr lang="en-US" sz="2000" dirty="0"/>
              <a:t>, </a:t>
            </a:r>
            <a:r>
              <a:rPr lang="en-US" sz="2000" b="1" dirty="0"/>
              <a:t>60% of all GDT </a:t>
            </a:r>
            <a:r>
              <a:rPr lang="en-US" sz="2000" dirty="0"/>
              <a:t>tax officials were utilized in the collection of estimated tax regime tax revenue.</a:t>
            </a:r>
          </a:p>
          <a:p>
            <a:pPr marL="457200" lvl="0" indent="-457200">
              <a:spcBef>
                <a:spcPts val="600"/>
              </a:spcBef>
              <a:spcAft>
                <a:spcPts val="600"/>
              </a:spcAft>
              <a:buFont typeface="Wingdings" pitchFamily="2" charset="2"/>
              <a:buChar char="§"/>
            </a:pPr>
            <a:r>
              <a:rPr lang="en-US" sz="2000" dirty="0" smtClean="0"/>
              <a:t>There </a:t>
            </a:r>
            <a:r>
              <a:rPr lang="en-US" sz="2000" dirty="0"/>
              <a:t>are a number of taxpayers who were sheltering the estimated tax regime but who </a:t>
            </a:r>
            <a:r>
              <a:rPr lang="en-US" sz="2000" b="1" dirty="0"/>
              <a:t>should have actually been in the real regime </a:t>
            </a:r>
            <a:r>
              <a:rPr lang="en-US" sz="2000" dirty="0"/>
              <a:t>of taxation</a:t>
            </a:r>
          </a:p>
          <a:p>
            <a:pPr marL="457200" indent="-457200">
              <a:spcBef>
                <a:spcPts val="600"/>
              </a:spcBef>
              <a:spcAft>
                <a:spcPts val="600"/>
              </a:spcAft>
              <a:buFont typeface="Wingdings" pitchFamily="2" charset="2"/>
              <a:buChar char="§"/>
            </a:pPr>
            <a:r>
              <a:rPr lang="en-US" sz="2000" dirty="0" smtClean="0"/>
              <a:t>The </a:t>
            </a:r>
            <a:r>
              <a:rPr lang="en-US" sz="2000" dirty="0"/>
              <a:t>need to use tax officials more efficiently to collect the most amount of tax revenue</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GB" dirty="0"/>
          </a:p>
        </p:txBody>
      </p:sp>
      <p:sp>
        <p:nvSpPr>
          <p:cNvPr id="5" name="Slide Number Placeholder 4"/>
          <p:cNvSpPr>
            <a:spLocks noGrp="1"/>
          </p:cNvSpPr>
          <p:nvPr>
            <p:ph type="sldNum" sz="quarter" idx="12"/>
          </p:nvPr>
        </p:nvSpPr>
        <p:spPr/>
        <p:txBody>
          <a:bodyPr/>
          <a:lstStyle/>
          <a:p>
            <a:fld id="{9EBD5762-3BDC-484D-9503-7EA6D5A9A8CE}" type="slidenum">
              <a:rPr lang="en-GB" smtClean="0"/>
              <a:pPr/>
              <a:t>3</a:t>
            </a:fld>
            <a:endParaRPr lang="en-GB" dirty="0"/>
          </a:p>
        </p:txBody>
      </p:sp>
      <p:sp>
        <p:nvSpPr>
          <p:cNvPr id="2" name="Title 1"/>
          <p:cNvSpPr>
            <a:spLocks noGrp="1"/>
          </p:cNvSpPr>
          <p:nvPr>
            <p:ph type="title"/>
          </p:nvPr>
        </p:nvSpPr>
        <p:spPr/>
        <p:txBody>
          <a:bodyPr/>
          <a:lstStyle/>
          <a:p>
            <a:r>
              <a:rPr lang="en-GB" dirty="0">
                <a:solidFill>
                  <a:srgbClr val="004D3F"/>
                </a:solidFill>
              </a:rPr>
              <a:t>Regime Change</a:t>
            </a:r>
            <a:endParaRPr lang="en-GB" b="0" i="0" dirty="0">
              <a:solidFill>
                <a:srgbClr val="004D3F"/>
              </a:solidFill>
            </a:endParaRPr>
          </a:p>
        </p:txBody>
      </p:sp>
    </p:spTree>
    <p:extLst>
      <p:ext uri="{BB962C8B-B14F-4D97-AF65-F5344CB8AC3E}">
        <p14:creationId xmlns:p14="http://schemas.microsoft.com/office/powerpoint/2010/main" val="15835286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628800"/>
            <a:ext cx="8219256" cy="4824536"/>
          </a:xfrm>
        </p:spPr>
        <p:txBody>
          <a:bodyPr/>
          <a:lstStyle/>
          <a:p>
            <a:pPr marL="457200" indent="-457200">
              <a:spcBef>
                <a:spcPts val="600"/>
              </a:spcBef>
              <a:spcAft>
                <a:spcPts val="600"/>
              </a:spcAft>
              <a:buFont typeface="Wingdings" panose="05000000000000000000" pitchFamily="2" charset="2"/>
              <a:buChar char="§"/>
            </a:pPr>
            <a:r>
              <a:rPr lang="en-US" sz="2000" dirty="0" smtClean="0"/>
              <a:t>We are now in a age where the tax revenue collected by the GDT is greater </a:t>
            </a:r>
            <a:r>
              <a:rPr lang="en-US" sz="2000" dirty="0"/>
              <a:t>than the value of a</a:t>
            </a:r>
            <a:r>
              <a:rPr lang="en-US" sz="2000" dirty="0" smtClean="0"/>
              <a:t>id </a:t>
            </a:r>
            <a:r>
              <a:rPr lang="en-US" sz="2000" dirty="0"/>
              <a:t>received by Cambodia from International Donor Partners. </a:t>
            </a:r>
            <a:endParaRPr lang="en-US" sz="2000" dirty="0" smtClean="0"/>
          </a:p>
          <a:p>
            <a:pPr marL="457200" indent="-457200">
              <a:spcBef>
                <a:spcPts val="600"/>
              </a:spcBef>
              <a:spcAft>
                <a:spcPts val="600"/>
              </a:spcAft>
              <a:buFont typeface="Wingdings" panose="05000000000000000000" pitchFamily="2" charset="2"/>
              <a:buChar char="§"/>
            </a:pPr>
            <a:r>
              <a:rPr lang="en-US" sz="2000" dirty="0" smtClean="0"/>
              <a:t>Increasing the tax base and by default tax </a:t>
            </a:r>
            <a:r>
              <a:rPr lang="en-US" sz="2000" dirty="0"/>
              <a:t>revenue is now considered as high importance to the RGC as Cambodia transitions from "Least Developed Nation" status in 2025." </a:t>
            </a:r>
            <a:endParaRPr lang="en-US" sz="2000" dirty="0" smtClean="0"/>
          </a:p>
          <a:p>
            <a:r>
              <a:rPr lang="en-US" sz="1600" i="1" u="sng" dirty="0" smtClean="0"/>
              <a:t>Ref: See </a:t>
            </a:r>
            <a:r>
              <a:rPr lang="en-US" sz="1600" i="1" u="sng" dirty="0"/>
              <a:t>RGC "Rectangular Strategy Phase Three" which has Cambodia as an "</a:t>
            </a:r>
            <a:r>
              <a:rPr lang="en-US" sz="1600" i="1" u="sng" dirty="0" smtClean="0"/>
              <a:t>Upper-middle income</a:t>
            </a:r>
            <a:r>
              <a:rPr lang="en-US" sz="1600" i="1" u="sng" dirty="0"/>
              <a:t>" country by 2030.</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GB" dirty="0"/>
          </a:p>
        </p:txBody>
      </p:sp>
      <p:sp>
        <p:nvSpPr>
          <p:cNvPr id="5" name="Slide Number Placeholder 4"/>
          <p:cNvSpPr>
            <a:spLocks noGrp="1"/>
          </p:cNvSpPr>
          <p:nvPr>
            <p:ph type="sldNum" sz="quarter" idx="12"/>
          </p:nvPr>
        </p:nvSpPr>
        <p:spPr/>
        <p:txBody>
          <a:bodyPr/>
          <a:lstStyle/>
          <a:p>
            <a:fld id="{9EBD5762-3BDC-484D-9503-7EA6D5A9A8CE}" type="slidenum">
              <a:rPr lang="en-GB" smtClean="0"/>
              <a:pPr/>
              <a:t>4</a:t>
            </a:fld>
            <a:endParaRPr lang="en-GB" dirty="0"/>
          </a:p>
        </p:txBody>
      </p:sp>
      <p:sp>
        <p:nvSpPr>
          <p:cNvPr id="2" name="Title 1"/>
          <p:cNvSpPr>
            <a:spLocks noGrp="1"/>
          </p:cNvSpPr>
          <p:nvPr>
            <p:ph type="title"/>
          </p:nvPr>
        </p:nvSpPr>
        <p:spPr/>
        <p:txBody>
          <a:bodyPr/>
          <a:lstStyle/>
          <a:p>
            <a:r>
              <a:rPr lang="en-GB" dirty="0" smtClean="0">
                <a:solidFill>
                  <a:srgbClr val="004D3F"/>
                </a:solidFill>
              </a:rPr>
              <a:t>Tax Revenue</a:t>
            </a:r>
            <a:endParaRPr lang="en-GB" b="0" i="0" dirty="0">
              <a:solidFill>
                <a:srgbClr val="004D3F"/>
              </a:solidFill>
            </a:endParaRPr>
          </a:p>
        </p:txBody>
      </p:sp>
    </p:spTree>
    <p:extLst>
      <p:ext uri="{BB962C8B-B14F-4D97-AF65-F5344CB8AC3E}">
        <p14:creationId xmlns:p14="http://schemas.microsoft.com/office/powerpoint/2010/main" val="2213540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5</a:t>
            </a:fld>
            <a:endParaRPr lang="en-US" dirty="0"/>
          </a:p>
        </p:txBody>
      </p:sp>
      <p:sp>
        <p:nvSpPr>
          <p:cNvPr id="5" name="Title 4"/>
          <p:cNvSpPr>
            <a:spLocks noGrp="1"/>
          </p:cNvSpPr>
          <p:nvPr>
            <p:ph type="title"/>
          </p:nvPr>
        </p:nvSpPr>
        <p:spPr/>
        <p:txBody>
          <a:bodyPr>
            <a:noAutofit/>
          </a:bodyPr>
          <a:lstStyle/>
          <a:p>
            <a:r>
              <a:rPr lang="en-US" dirty="0">
                <a:solidFill>
                  <a:srgbClr val="004D3F"/>
                </a:solidFill>
              </a:rPr>
              <a:t>One Regime to rule them all….</a:t>
            </a:r>
          </a:p>
        </p:txBody>
      </p:sp>
      <p:sp>
        <p:nvSpPr>
          <p:cNvPr id="8" name="Freeform 7"/>
          <p:cNvSpPr/>
          <p:nvPr/>
        </p:nvSpPr>
        <p:spPr>
          <a:xfrm>
            <a:off x="867908" y="2558811"/>
            <a:ext cx="7880555" cy="1014205"/>
          </a:xfrm>
          <a:custGeom>
            <a:avLst/>
            <a:gdLst>
              <a:gd name="connsiteX0" fmla="*/ 0 w 4299698"/>
              <a:gd name="connsiteY0" fmla="*/ 0 h 1343655"/>
              <a:gd name="connsiteX1" fmla="*/ 4299698 w 4299698"/>
              <a:gd name="connsiteY1" fmla="*/ 0 h 1343655"/>
              <a:gd name="connsiteX2" fmla="*/ 4299698 w 4299698"/>
              <a:gd name="connsiteY2" fmla="*/ 1343655 h 1343655"/>
              <a:gd name="connsiteX3" fmla="*/ 0 w 4299698"/>
              <a:gd name="connsiteY3" fmla="*/ 1343655 h 1343655"/>
              <a:gd name="connsiteX4" fmla="*/ 0 w 4299698"/>
              <a:gd name="connsiteY4" fmla="*/ 0 h 1343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99698" h="1343655">
                <a:moveTo>
                  <a:pt x="0" y="0"/>
                </a:moveTo>
                <a:lnTo>
                  <a:pt x="4299698" y="0"/>
                </a:lnTo>
                <a:lnTo>
                  <a:pt x="4299698" y="1343655"/>
                </a:lnTo>
                <a:lnTo>
                  <a:pt x="0" y="1343655"/>
                </a:lnTo>
                <a:lnTo>
                  <a:pt x="0" y="0"/>
                </a:lnTo>
                <a:close/>
              </a:path>
            </a:pathLst>
          </a:custGeom>
          <a:solidFill>
            <a:schemeClr val="bg1">
              <a:lumMod val="75000"/>
              <a:alpha val="40000"/>
            </a:schemeClr>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910103" tIns="64770" rIns="64770" bIns="64770" numCol="1" spcCol="1270" anchor="ctr" anchorCtr="0">
            <a:noAutofit/>
          </a:bodyPr>
          <a:lstStyle/>
          <a:p>
            <a:pPr marL="914400" lvl="0" defTabSz="755650" rtl="0">
              <a:lnSpc>
                <a:spcPct val="90000"/>
              </a:lnSpc>
              <a:spcBef>
                <a:spcPct val="0"/>
              </a:spcBef>
              <a:spcAft>
                <a:spcPct val="35000"/>
              </a:spcAft>
            </a:pPr>
            <a:r>
              <a:rPr lang="en-US" kern="1200" dirty="0"/>
              <a:t>Enterprises that have annual turnover from KHR250 million (USD62,500) to KHR700 million (USD175,000);</a:t>
            </a:r>
          </a:p>
        </p:txBody>
      </p:sp>
      <p:sp>
        <p:nvSpPr>
          <p:cNvPr id="10" name="Freeform 9"/>
          <p:cNvSpPr/>
          <p:nvPr/>
        </p:nvSpPr>
        <p:spPr>
          <a:xfrm>
            <a:off x="867908" y="3759727"/>
            <a:ext cx="7880555" cy="1014205"/>
          </a:xfrm>
          <a:custGeom>
            <a:avLst/>
            <a:gdLst>
              <a:gd name="connsiteX0" fmla="*/ 0 w 4299698"/>
              <a:gd name="connsiteY0" fmla="*/ 0 h 1343655"/>
              <a:gd name="connsiteX1" fmla="*/ 4299698 w 4299698"/>
              <a:gd name="connsiteY1" fmla="*/ 0 h 1343655"/>
              <a:gd name="connsiteX2" fmla="*/ 4299698 w 4299698"/>
              <a:gd name="connsiteY2" fmla="*/ 1343655 h 1343655"/>
              <a:gd name="connsiteX3" fmla="*/ 0 w 4299698"/>
              <a:gd name="connsiteY3" fmla="*/ 1343655 h 1343655"/>
              <a:gd name="connsiteX4" fmla="*/ 0 w 4299698"/>
              <a:gd name="connsiteY4" fmla="*/ 0 h 1343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99698" h="1343655">
                <a:moveTo>
                  <a:pt x="0" y="0"/>
                </a:moveTo>
                <a:lnTo>
                  <a:pt x="4299698" y="0"/>
                </a:lnTo>
                <a:lnTo>
                  <a:pt x="4299698" y="1343655"/>
                </a:lnTo>
                <a:lnTo>
                  <a:pt x="0" y="1343655"/>
                </a:lnTo>
                <a:lnTo>
                  <a:pt x="0" y="0"/>
                </a:lnTo>
                <a:close/>
              </a:path>
            </a:pathLst>
          </a:custGeom>
          <a:solidFill>
            <a:schemeClr val="bg1">
              <a:lumMod val="75000"/>
              <a:alpha val="40000"/>
            </a:schemeClr>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910103" tIns="64770" rIns="64770" bIns="64770" numCol="1" spcCol="1270" anchor="ctr" anchorCtr="0">
            <a:noAutofit/>
          </a:bodyPr>
          <a:lstStyle/>
          <a:p>
            <a:pPr marL="914400" lvl="0" algn="l" defTabSz="755650" rtl="0">
              <a:lnSpc>
                <a:spcPct val="90000"/>
              </a:lnSpc>
              <a:spcBef>
                <a:spcPct val="0"/>
              </a:spcBef>
              <a:spcAft>
                <a:spcPct val="35000"/>
              </a:spcAft>
            </a:pPr>
            <a:r>
              <a:rPr lang="en-US" kern="1200" dirty="0"/>
              <a:t>Enterprises that have annual turnover from KHR700 million (USD175,000) to KHR2,000 million (USD500,000) or that have been registered as a legal person;</a:t>
            </a:r>
          </a:p>
        </p:txBody>
      </p:sp>
      <p:sp>
        <p:nvSpPr>
          <p:cNvPr id="11" name="Rectangle 10"/>
          <p:cNvSpPr/>
          <p:nvPr/>
        </p:nvSpPr>
        <p:spPr>
          <a:xfrm>
            <a:off x="539552" y="3897726"/>
            <a:ext cx="1723871" cy="749305"/>
          </a:xfrm>
          <a:prstGeom prst="rect">
            <a:avLst/>
          </a:prstGeom>
          <a:solidFill>
            <a:srgbClr val="004D3F"/>
          </a:solidFill>
          <a:ln>
            <a:noFill/>
          </a:ln>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nchor="ctr"/>
          <a:lstStyle/>
          <a:p>
            <a:pPr algn="ctr"/>
            <a:r>
              <a:rPr lang="en-US" sz="1600" dirty="0">
                <a:solidFill>
                  <a:schemeClr val="bg1"/>
                </a:solidFill>
              </a:rPr>
              <a:t>Medium taxpayers </a:t>
            </a:r>
          </a:p>
        </p:txBody>
      </p:sp>
      <p:sp>
        <p:nvSpPr>
          <p:cNvPr id="12" name="Freeform 11"/>
          <p:cNvSpPr/>
          <p:nvPr/>
        </p:nvSpPr>
        <p:spPr>
          <a:xfrm>
            <a:off x="867908" y="5007083"/>
            <a:ext cx="7880555" cy="1014205"/>
          </a:xfrm>
          <a:custGeom>
            <a:avLst/>
            <a:gdLst>
              <a:gd name="connsiteX0" fmla="*/ 0 w 4299698"/>
              <a:gd name="connsiteY0" fmla="*/ 0 h 1343655"/>
              <a:gd name="connsiteX1" fmla="*/ 4299698 w 4299698"/>
              <a:gd name="connsiteY1" fmla="*/ 0 h 1343655"/>
              <a:gd name="connsiteX2" fmla="*/ 4299698 w 4299698"/>
              <a:gd name="connsiteY2" fmla="*/ 1343655 h 1343655"/>
              <a:gd name="connsiteX3" fmla="*/ 0 w 4299698"/>
              <a:gd name="connsiteY3" fmla="*/ 1343655 h 1343655"/>
              <a:gd name="connsiteX4" fmla="*/ 0 w 4299698"/>
              <a:gd name="connsiteY4" fmla="*/ 0 h 1343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99698" h="1343655">
                <a:moveTo>
                  <a:pt x="0" y="0"/>
                </a:moveTo>
                <a:lnTo>
                  <a:pt x="4299698" y="0"/>
                </a:lnTo>
                <a:lnTo>
                  <a:pt x="4299698" y="1343655"/>
                </a:lnTo>
                <a:lnTo>
                  <a:pt x="0" y="1343655"/>
                </a:lnTo>
                <a:lnTo>
                  <a:pt x="0" y="0"/>
                </a:lnTo>
                <a:close/>
              </a:path>
            </a:pathLst>
          </a:custGeom>
          <a:solidFill>
            <a:schemeClr val="bg1">
              <a:lumMod val="75000"/>
              <a:alpha val="40000"/>
            </a:schemeClr>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910103" tIns="64770" rIns="64770" bIns="64770" numCol="1" spcCol="1270" anchor="ctr" anchorCtr="0">
            <a:noAutofit/>
          </a:bodyPr>
          <a:lstStyle/>
          <a:p>
            <a:pPr marL="914400" lvl="0" algn="l" defTabSz="755650" rtl="0">
              <a:lnSpc>
                <a:spcPct val="90000"/>
              </a:lnSpc>
              <a:spcBef>
                <a:spcPct val="0"/>
              </a:spcBef>
              <a:spcAft>
                <a:spcPct val="35000"/>
              </a:spcAft>
            </a:pPr>
            <a:r>
              <a:rPr lang="en-US" kern="1200" dirty="0"/>
              <a:t>Enterprises that have annual turnover over KH2,000 million (USD500,000) or that have registered as a Qualified Investment Project (QIP)</a:t>
            </a:r>
          </a:p>
        </p:txBody>
      </p:sp>
      <p:sp>
        <p:nvSpPr>
          <p:cNvPr id="18" name="Rectangle 17"/>
          <p:cNvSpPr/>
          <p:nvPr/>
        </p:nvSpPr>
        <p:spPr>
          <a:xfrm>
            <a:off x="438974" y="1402330"/>
            <a:ext cx="8341120" cy="1015663"/>
          </a:xfrm>
          <a:prstGeom prst="rect">
            <a:avLst/>
          </a:prstGeom>
        </p:spPr>
        <p:txBody>
          <a:bodyPr wrap="square">
            <a:spAutoFit/>
          </a:bodyPr>
          <a:lstStyle/>
          <a:p>
            <a:r>
              <a:rPr lang="en-US" sz="2000" dirty="0">
                <a:latin typeface="+mn-lt"/>
              </a:rPr>
              <a:t>With the elimination of the estimated regime of taxation what will remain is only one tax regime – the real regime of taxation. Taxpayers in the real regime of taxation will be divided as follows:</a:t>
            </a:r>
          </a:p>
        </p:txBody>
      </p:sp>
      <p:sp>
        <p:nvSpPr>
          <p:cNvPr id="17" name="Rectangle 16"/>
          <p:cNvSpPr/>
          <p:nvPr/>
        </p:nvSpPr>
        <p:spPr>
          <a:xfrm>
            <a:off x="542400" y="2711636"/>
            <a:ext cx="1723871" cy="749305"/>
          </a:xfrm>
          <a:prstGeom prst="rect">
            <a:avLst/>
          </a:prstGeom>
          <a:solidFill>
            <a:srgbClr val="004D3F"/>
          </a:solidFill>
          <a:ln>
            <a:noFill/>
          </a:ln>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nchor="ctr"/>
          <a:lstStyle/>
          <a:p>
            <a:pPr algn="ctr"/>
            <a:r>
              <a:rPr lang="en-US" sz="1600" dirty="0">
                <a:solidFill>
                  <a:schemeClr val="bg1"/>
                </a:solidFill>
              </a:rPr>
              <a:t>Small taxpayers </a:t>
            </a:r>
          </a:p>
        </p:txBody>
      </p:sp>
      <p:sp>
        <p:nvSpPr>
          <p:cNvPr id="20" name="Rectangle 19"/>
          <p:cNvSpPr/>
          <p:nvPr/>
        </p:nvSpPr>
        <p:spPr>
          <a:xfrm>
            <a:off x="539552" y="5139532"/>
            <a:ext cx="1723871" cy="749305"/>
          </a:xfrm>
          <a:prstGeom prst="rect">
            <a:avLst/>
          </a:prstGeom>
          <a:solidFill>
            <a:srgbClr val="004D3F"/>
          </a:solidFill>
          <a:ln>
            <a:noFill/>
          </a:ln>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nchor="ctr"/>
          <a:lstStyle/>
          <a:p>
            <a:pPr algn="ctr"/>
            <a:r>
              <a:rPr lang="en-US" sz="1600" dirty="0">
                <a:solidFill>
                  <a:schemeClr val="bg1"/>
                </a:solidFill>
              </a:rPr>
              <a:t>Large taxpayers </a:t>
            </a:r>
          </a:p>
        </p:txBody>
      </p:sp>
    </p:spTree>
    <p:extLst>
      <p:ext uri="{BB962C8B-B14F-4D97-AF65-F5344CB8AC3E}">
        <p14:creationId xmlns:p14="http://schemas.microsoft.com/office/powerpoint/2010/main" val="32385054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7343" y="1412776"/>
            <a:ext cx="8219256" cy="4840411"/>
          </a:xfrm>
        </p:spPr>
        <p:txBody>
          <a:bodyPr/>
          <a:lstStyle/>
          <a:p>
            <a:pPr lvl="0"/>
            <a:r>
              <a:rPr lang="en-US" sz="2000" dirty="0"/>
              <a:t>Small Taxpayer - taxpayers that </a:t>
            </a:r>
            <a:r>
              <a:rPr lang="en-US" sz="2000" b="1" i="1" dirty="0"/>
              <a:t>are Sole Proprietorships or Partnerships</a:t>
            </a:r>
            <a:r>
              <a:rPr lang="en-US" sz="2000" dirty="0"/>
              <a:t> that: </a:t>
            </a:r>
          </a:p>
          <a:p>
            <a:pPr lvl="0"/>
            <a:endParaRPr lang="en-US" sz="2000" dirty="0"/>
          </a:p>
          <a:p>
            <a:pPr marL="457200" lvl="1" indent="-457200">
              <a:lnSpc>
                <a:spcPct val="150000"/>
              </a:lnSpc>
              <a:spcBef>
                <a:spcPts val="0"/>
              </a:spcBef>
              <a:spcAft>
                <a:spcPts val="600"/>
              </a:spcAft>
              <a:buClr>
                <a:schemeClr val="tx1"/>
              </a:buClr>
            </a:pPr>
            <a:r>
              <a:rPr lang="en-US" dirty="0"/>
              <a:t>Have annual </a:t>
            </a:r>
            <a:r>
              <a:rPr lang="en-US" b="1" i="1" dirty="0"/>
              <a:t>taxable turnover </a:t>
            </a:r>
            <a:r>
              <a:rPr lang="en-US" dirty="0"/>
              <a:t>from Khmer Riel (“KHR”) 250 million </a:t>
            </a:r>
            <a:r>
              <a:rPr lang="en-US" b="1" dirty="0"/>
              <a:t>(USD62.5k) </a:t>
            </a:r>
            <a:r>
              <a:rPr lang="en-US" dirty="0"/>
              <a:t>to KHR700 million </a:t>
            </a:r>
            <a:r>
              <a:rPr lang="en-US" b="1" dirty="0"/>
              <a:t>(USD175k);</a:t>
            </a:r>
          </a:p>
          <a:p>
            <a:pPr marL="457200" lvl="1" indent="-457200">
              <a:lnSpc>
                <a:spcPct val="150000"/>
              </a:lnSpc>
              <a:spcBef>
                <a:spcPts val="0"/>
              </a:spcBef>
              <a:spcAft>
                <a:spcPts val="600"/>
              </a:spcAft>
              <a:buClr>
                <a:schemeClr val="tx1"/>
              </a:buClr>
            </a:pPr>
            <a:r>
              <a:rPr lang="en-US" dirty="0"/>
              <a:t>Have taxable turnover, in any period of </a:t>
            </a:r>
            <a:r>
              <a:rPr lang="en-US" i="1" dirty="0"/>
              <a:t>three consecutive calendar months (within this tax year), </a:t>
            </a:r>
            <a:r>
              <a:rPr lang="en-US" dirty="0"/>
              <a:t>exceeding 60 million KHR </a:t>
            </a:r>
            <a:r>
              <a:rPr lang="en-US" b="1" dirty="0"/>
              <a:t>(USD15k);</a:t>
            </a:r>
          </a:p>
          <a:p>
            <a:pPr marL="457200" lvl="1" indent="-457200">
              <a:lnSpc>
                <a:spcPct val="150000"/>
              </a:lnSpc>
              <a:spcBef>
                <a:spcPts val="0"/>
              </a:spcBef>
              <a:spcAft>
                <a:spcPts val="600"/>
              </a:spcAft>
              <a:buClr>
                <a:schemeClr val="tx1"/>
              </a:buClr>
            </a:pPr>
            <a:r>
              <a:rPr lang="en-US" dirty="0"/>
              <a:t>Expected taxable turnover of 60 million KHR (USD15k) or more in the next three consecutive months;</a:t>
            </a:r>
          </a:p>
          <a:p>
            <a:pPr marL="457200" lvl="1" indent="-457200">
              <a:lnSpc>
                <a:spcPct val="150000"/>
              </a:lnSpc>
              <a:spcBef>
                <a:spcPts val="0"/>
              </a:spcBef>
              <a:spcAft>
                <a:spcPts val="600"/>
              </a:spcAft>
              <a:buClr>
                <a:schemeClr val="tx1"/>
              </a:buClr>
            </a:pPr>
            <a:r>
              <a:rPr lang="en-US" dirty="0"/>
              <a:t>Participate in any bidding, quotation or survey for the supply of goods and services including duties.</a:t>
            </a:r>
            <a:br>
              <a:rPr lang="en-US" dirty="0"/>
            </a:br>
            <a:endParaRPr lang="en-US" sz="2800" dirty="0"/>
          </a:p>
        </p:txBody>
      </p:sp>
      <p:sp>
        <p:nvSpPr>
          <p:cNvPr id="5" name="Slide Number Placeholder 4"/>
          <p:cNvSpPr>
            <a:spLocks noGrp="1"/>
          </p:cNvSpPr>
          <p:nvPr>
            <p:ph type="sldNum" sz="quarter" idx="12"/>
          </p:nvPr>
        </p:nvSpPr>
        <p:spPr/>
        <p:txBody>
          <a:bodyPr/>
          <a:lstStyle/>
          <a:p>
            <a:fld id="{9EBD5762-3BDC-484D-9503-7EA6D5A9A8CE}" type="slidenum">
              <a:rPr lang="en-GB" smtClean="0"/>
              <a:pPr/>
              <a:t>6</a:t>
            </a:fld>
            <a:endParaRPr lang="en-GB"/>
          </a:p>
        </p:txBody>
      </p:sp>
      <p:sp>
        <p:nvSpPr>
          <p:cNvPr id="2" name="Title 1"/>
          <p:cNvSpPr>
            <a:spLocks noGrp="1"/>
          </p:cNvSpPr>
          <p:nvPr>
            <p:ph type="title"/>
          </p:nvPr>
        </p:nvSpPr>
        <p:spPr/>
        <p:txBody>
          <a:bodyPr/>
          <a:lstStyle/>
          <a:p>
            <a:r>
              <a:rPr lang="en-GB" dirty="0">
                <a:solidFill>
                  <a:srgbClr val="004D3F"/>
                </a:solidFill>
              </a:rPr>
              <a:t>Self Assessed Regime - Small Taxpayer</a:t>
            </a:r>
          </a:p>
        </p:txBody>
      </p:sp>
    </p:spTree>
    <p:extLst>
      <p:ext uri="{BB962C8B-B14F-4D97-AF65-F5344CB8AC3E}">
        <p14:creationId xmlns:p14="http://schemas.microsoft.com/office/powerpoint/2010/main" val="39146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7343" y="1412776"/>
            <a:ext cx="8219256" cy="4840411"/>
          </a:xfrm>
        </p:spPr>
        <p:txBody>
          <a:bodyPr/>
          <a:lstStyle/>
          <a:p>
            <a:pPr lvl="0"/>
            <a:r>
              <a:rPr lang="en-US" sz="2000" dirty="0"/>
              <a:t>Medium Taxpayers include: </a:t>
            </a:r>
          </a:p>
          <a:p>
            <a:pPr lvl="0"/>
            <a:endParaRPr lang="en-US" sz="2000" dirty="0"/>
          </a:p>
          <a:p>
            <a:pPr marL="457200" lvl="1" indent="-457200">
              <a:spcBef>
                <a:spcPts val="600"/>
              </a:spcBef>
              <a:spcAft>
                <a:spcPts val="600"/>
              </a:spcAft>
            </a:pPr>
            <a:r>
              <a:rPr lang="en-US" dirty="0" err="1" smtClean="0"/>
              <a:t>Organisation's</a:t>
            </a:r>
            <a:r>
              <a:rPr lang="en-US" dirty="0" smtClean="0"/>
              <a:t> </a:t>
            </a:r>
            <a:r>
              <a:rPr lang="en-US" dirty="0"/>
              <a:t>that have </a:t>
            </a:r>
            <a:r>
              <a:rPr lang="en-US" b="1" i="1" dirty="0"/>
              <a:t>annual turnover </a:t>
            </a:r>
            <a:r>
              <a:rPr lang="en-US" dirty="0"/>
              <a:t>from KHR700 million (USD175k) to KHR2,000 million (USD500k);</a:t>
            </a:r>
          </a:p>
          <a:p>
            <a:pPr marL="457200" lvl="1" indent="-457200">
              <a:spcBef>
                <a:spcPts val="600"/>
              </a:spcBef>
              <a:spcAft>
                <a:spcPts val="600"/>
              </a:spcAft>
            </a:pPr>
            <a:r>
              <a:rPr lang="en-US" dirty="0" err="1" smtClean="0"/>
              <a:t>Organisations</a:t>
            </a:r>
            <a:r>
              <a:rPr lang="en-US" dirty="0" smtClean="0"/>
              <a:t> </a:t>
            </a:r>
            <a:r>
              <a:rPr lang="en-US" dirty="0"/>
              <a:t>that have been incorporated </a:t>
            </a:r>
            <a:r>
              <a:rPr lang="en-US" b="1" i="1" dirty="0"/>
              <a:t>as legal </a:t>
            </a:r>
            <a:r>
              <a:rPr lang="en-US" b="1" i="1" dirty="0" smtClean="0"/>
              <a:t>entities*</a:t>
            </a:r>
            <a:r>
              <a:rPr lang="en-US" dirty="0" smtClean="0"/>
              <a:t>;</a:t>
            </a:r>
            <a:endParaRPr lang="en-US" dirty="0"/>
          </a:p>
          <a:p>
            <a:pPr marL="457200" lvl="1" indent="-457200">
              <a:spcBef>
                <a:spcPts val="600"/>
              </a:spcBef>
              <a:spcAft>
                <a:spcPts val="600"/>
              </a:spcAft>
            </a:pPr>
            <a:r>
              <a:rPr lang="en-US" dirty="0" smtClean="0"/>
              <a:t>Sub-national </a:t>
            </a:r>
            <a:r>
              <a:rPr lang="en-US" dirty="0"/>
              <a:t>government institutions</a:t>
            </a:r>
            <a:r>
              <a:rPr lang="en-US" i="1" dirty="0"/>
              <a:t>, associations, and non-governmental </a:t>
            </a:r>
            <a:r>
              <a:rPr lang="en-US" i="1" dirty="0" err="1" smtClean="0"/>
              <a:t>organisations</a:t>
            </a:r>
            <a:r>
              <a:rPr lang="en-US" i="1" dirty="0"/>
              <a:t>.</a:t>
            </a:r>
          </a:p>
          <a:p>
            <a:r>
              <a:rPr lang="en-US" u="sng" dirty="0"/>
              <a:t> </a:t>
            </a:r>
            <a:r>
              <a:rPr lang="en-US" sz="1600" u="sng" dirty="0" smtClean="0"/>
              <a:t>*</a:t>
            </a:r>
            <a:r>
              <a:rPr lang="en-US" sz="1600" i="1" u="sng" dirty="0" smtClean="0"/>
              <a:t>Note: registration </a:t>
            </a:r>
            <a:r>
              <a:rPr lang="en-US" sz="1600" i="1" u="sng" dirty="0"/>
              <a:t>under LANGO automatically creates an </a:t>
            </a:r>
            <a:r>
              <a:rPr lang="en-US" sz="1600" i="1" u="sng" dirty="0" err="1"/>
              <a:t>organisation</a:t>
            </a:r>
            <a:r>
              <a:rPr lang="en-US" sz="1600" i="1" u="sng" dirty="0"/>
              <a:t> as an </a:t>
            </a:r>
            <a:r>
              <a:rPr lang="en-US" sz="1600" i="1" u="sng" dirty="0" smtClean="0"/>
              <a:t>legal enterprise</a:t>
            </a:r>
            <a:r>
              <a:rPr lang="en-US" sz="3200" i="1" u="sng" dirty="0"/>
              <a:t>.</a:t>
            </a:r>
          </a:p>
        </p:txBody>
      </p:sp>
      <p:sp>
        <p:nvSpPr>
          <p:cNvPr id="5" name="Slide Number Placeholder 4"/>
          <p:cNvSpPr>
            <a:spLocks noGrp="1"/>
          </p:cNvSpPr>
          <p:nvPr>
            <p:ph type="sldNum" sz="quarter" idx="12"/>
          </p:nvPr>
        </p:nvSpPr>
        <p:spPr/>
        <p:txBody>
          <a:bodyPr/>
          <a:lstStyle/>
          <a:p>
            <a:fld id="{9EBD5762-3BDC-484D-9503-7EA6D5A9A8CE}" type="slidenum">
              <a:rPr lang="en-GB" smtClean="0"/>
              <a:pPr/>
              <a:t>7</a:t>
            </a:fld>
            <a:endParaRPr lang="en-GB"/>
          </a:p>
        </p:txBody>
      </p:sp>
      <p:sp>
        <p:nvSpPr>
          <p:cNvPr id="2" name="Title 1"/>
          <p:cNvSpPr>
            <a:spLocks noGrp="1"/>
          </p:cNvSpPr>
          <p:nvPr>
            <p:ph type="title"/>
          </p:nvPr>
        </p:nvSpPr>
        <p:spPr/>
        <p:txBody>
          <a:bodyPr/>
          <a:lstStyle/>
          <a:p>
            <a:r>
              <a:rPr lang="en-GB" dirty="0">
                <a:solidFill>
                  <a:srgbClr val="004D3F"/>
                </a:solidFill>
              </a:rPr>
              <a:t>Self-Assessed Regime - Medium Taxpayer</a:t>
            </a:r>
          </a:p>
        </p:txBody>
      </p:sp>
    </p:spTree>
    <p:extLst>
      <p:ext uri="{BB962C8B-B14F-4D97-AF65-F5344CB8AC3E}">
        <p14:creationId xmlns:p14="http://schemas.microsoft.com/office/powerpoint/2010/main" val="2926538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7343" y="1412776"/>
            <a:ext cx="8219256" cy="4840411"/>
          </a:xfrm>
        </p:spPr>
        <p:txBody>
          <a:bodyPr/>
          <a:lstStyle/>
          <a:p>
            <a:r>
              <a:rPr lang="en-US" dirty="0"/>
              <a:t> Large Taxpayers include</a:t>
            </a:r>
            <a:r>
              <a:rPr lang="en-US" dirty="0" smtClean="0"/>
              <a:t>:</a:t>
            </a:r>
            <a:br>
              <a:rPr lang="en-US" dirty="0" smtClean="0"/>
            </a:br>
            <a:endParaRPr lang="en-US" sz="3200" dirty="0" smtClean="0"/>
          </a:p>
          <a:p>
            <a:pPr marL="457200" lvl="1" indent="-457200">
              <a:spcBef>
                <a:spcPts val="600"/>
              </a:spcBef>
              <a:spcAft>
                <a:spcPts val="600"/>
              </a:spcAft>
            </a:pPr>
            <a:r>
              <a:rPr lang="en-US" dirty="0" err="1" smtClean="0"/>
              <a:t>Organisations</a:t>
            </a:r>
            <a:r>
              <a:rPr lang="en-US" dirty="0" smtClean="0"/>
              <a:t> that have annual turnover over KH2,000 million (</a:t>
            </a:r>
            <a:r>
              <a:rPr lang="en-US" b="1" dirty="0" smtClean="0"/>
              <a:t>USD500k</a:t>
            </a:r>
            <a:r>
              <a:rPr lang="en-US" dirty="0" smtClean="0"/>
              <a:t>);</a:t>
            </a:r>
          </a:p>
          <a:p>
            <a:pPr marL="457200" lvl="1" indent="-457200">
              <a:spcBef>
                <a:spcPts val="600"/>
              </a:spcBef>
              <a:spcAft>
                <a:spcPts val="600"/>
              </a:spcAft>
            </a:pPr>
            <a:r>
              <a:rPr lang="en-US" i="1" dirty="0" smtClean="0"/>
              <a:t>Branch </a:t>
            </a:r>
            <a:r>
              <a:rPr lang="en-US" i="1" dirty="0"/>
              <a:t>of a foreign company</a:t>
            </a:r>
            <a:r>
              <a:rPr lang="en-US" dirty="0"/>
              <a:t>;</a:t>
            </a:r>
          </a:p>
          <a:p>
            <a:pPr marL="457200" lvl="1" indent="-457200">
              <a:spcBef>
                <a:spcPts val="600"/>
              </a:spcBef>
              <a:spcAft>
                <a:spcPts val="600"/>
              </a:spcAft>
            </a:pPr>
            <a:r>
              <a:rPr lang="en-US" dirty="0" err="1" smtClean="0"/>
              <a:t>Organisations</a:t>
            </a:r>
            <a:r>
              <a:rPr lang="en-US" dirty="0" smtClean="0"/>
              <a:t> </a:t>
            </a:r>
            <a:r>
              <a:rPr lang="en-US" dirty="0"/>
              <a:t>registered as a Qualified Investment Project as approved by the Council for the Development of Cambodia;</a:t>
            </a:r>
          </a:p>
          <a:p>
            <a:pPr marL="457200" lvl="1" indent="-457200">
              <a:spcBef>
                <a:spcPts val="600"/>
              </a:spcBef>
              <a:spcAft>
                <a:spcPts val="600"/>
              </a:spcAft>
            </a:pPr>
            <a:r>
              <a:rPr lang="en-US" dirty="0" smtClean="0"/>
              <a:t>Government </a:t>
            </a:r>
            <a:r>
              <a:rPr lang="en-US" dirty="0"/>
              <a:t>Institutions, foreign diplomatic and consular missions, international organizations and agencies.</a:t>
            </a:r>
          </a:p>
          <a:p>
            <a:endParaRPr lang="en-GB" dirty="0"/>
          </a:p>
        </p:txBody>
      </p:sp>
      <p:sp>
        <p:nvSpPr>
          <p:cNvPr id="5" name="Slide Number Placeholder 4"/>
          <p:cNvSpPr>
            <a:spLocks noGrp="1"/>
          </p:cNvSpPr>
          <p:nvPr>
            <p:ph type="sldNum" sz="quarter" idx="12"/>
          </p:nvPr>
        </p:nvSpPr>
        <p:spPr/>
        <p:txBody>
          <a:bodyPr/>
          <a:lstStyle/>
          <a:p>
            <a:fld id="{9EBD5762-3BDC-484D-9503-7EA6D5A9A8CE}" type="slidenum">
              <a:rPr lang="en-GB" smtClean="0"/>
              <a:pPr/>
              <a:t>8</a:t>
            </a:fld>
            <a:endParaRPr lang="en-GB"/>
          </a:p>
        </p:txBody>
      </p:sp>
      <p:sp>
        <p:nvSpPr>
          <p:cNvPr id="2" name="Title 1"/>
          <p:cNvSpPr>
            <a:spLocks noGrp="1"/>
          </p:cNvSpPr>
          <p:nvPr>
            <p:ph type="title"/>
          </p:nvPr>
        </p:nvSpPr>
        <p:spPr/>
        <p:txBody>
          <a:bodyPr/>
          <a:lstStyle/>
          <a:p>
            <a:r>
              <a:rPr lang="en-GB" dirty="0">
                <a:solidFill>
                  <a:srgbClr val="004D3F"/>
                </a:solidFill>
              </a:rPr>
              <a:t>Self Assessed Regime - Large Taxpayer</a:t>
            </a:r>
          </a:p>
        </p:txBody>
      </p:sp>
    </p:spTree>
    <p:extLst>
      <p:ext uri="{BB962C8B-B14F-4D97-AF65-F5344CB8AC3E}">
        <p14:creationId xmlns:p14="http://schemas.microsoft.com/office/powerpoint/2010/main" val="3926231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7343" y="1412776"/>
            <a:ext cx="8219256" cy="4840411"/>
          </a:xfrm>
        </p:spPr>
        <p:txBody>
          <a:bodyPr/>
          <a:lstStyle/>
          <a:p>
            <a:r>
              <a:rPr lang="en-US" dirty="0"/>
              <a:t>Tax regulations:</a:t>
            </a:r>
            <a:br>
              <a:rPr lang="en-US" dirty="0"/>
            </a:br>
            <a:endParaRPr lang="en-US" dirty="0"/>
          </a:p>
          <a:p>
            <a:pPr marL="457200" lvl="1" indent="-457200">
              <a:spcBef>
                <a:spcPts val="600"/>
              </a:spcBef>
              <a:spcAft>
                <a:spcPts val="600"/>
              </a:spcAft>
            </a:pPr>
            <a:r>
              <a:rPr lang="en-US" dirty="0"/>
              <a:t>Article 101 of the Law of Taxation</a:t>
            </a:r>
          </a:p>
          <a:p>
            <a:pPr marL="457200" lvl="1" indent="-457200">
              <a:spcBef>
                <a:spcPts val="600"/>
              </a:spcBef>
              <a:spcAft>
                <a:spcPts val="600"/>
              </a:spcAft>
            </a:pPr>
            <a:r>
              <a:rPr lang="en-US" dirty="0" err="1"/>
              <a:t>Prakas</a:t>
            </a:r>
            <a:r>
              <a:rPr lang="en-US" dirty="0"/>
              <a:t> No. 496 MEF dated 06 April 2016 Obligation of Tax  Registration</a:t>
            </a:r>
          </a:p>
          <a:p>
            <a:pPr lvl="1">
              <a:buClr>
                <a:srgbClr val="004D3F"/>
              </a:buClr>
            </a:pPr>
            <a:endParaRPr lang="en-US" dirty="0"/>
          </a:p>
          <a:p>
            <a:endParaRPr lang="en-GB" dirty="0"/>
          </a:p>
        </p:txBody>
      </p:sp>
      <p:sp>
        <p:nvSpPr>
          <p:cNvPr id="5" name="Slide Number Placeholder 4"/>
          <p:cNvSpPr>
            <a:spLocks noGrp="1"/>
          </p:cNvSpPr>
          <p:nvPr>
            <p:ph type="sldNum" sz="quarter" idx="12"/>
          </p:nvPr>
        </p:nvSpPr>
        <p:spPr/>
        <p:txBody>
          <a:bodyPr/>
          <a:lstStyle/>
          <a:p>
            <a:fld id="{9EBD5762-3BDC-484D-9503-7EA6D5A9A8CE}" type="slidenum">
              <a:rPr lang="en-GB" smtClean="0"/>
              <a:pPr/>
              <a:t>9</a:t>
            </a:fld>
            <a:endParaRPr lang="en-GB"/>
          </a:p>
        </p:txBody>
      </p:sp>
      <p:sp>
        <p:nvSpPr>
          <p:cNvPr id="2" name="Title 1"/>
          <p:cNvSpPr>
            <a:spLocks noGrp="1"/>
          </p:cNvSpPr>
          <p:nvPr>
            <p:ph type="title"/>
          </p:nvPr>
        </p:nvSpPr>
        <p:spPr/>
        <p:txBody>
          <a:bodyPr/>
          <a:lstStyle/>
          <a:p>
            <a:r>
              <a:rPr lang="en-GB" dirty="0" smtClean="0">
                <a:solidFill>
                  <a:srgbClr val="004D3F"/>
                </a:solidFill>
              </a:rPr>
              <a:t>Obligations of the Tax Registration</a:t>
            </a:r>
            <a:endParaRPr lang="en-GB" dirty="0">
              <a:solidFill>
                <a:srgbClr val="004D3F"/>
              </a:solidFill>
            </a:endParaRPr>
          </a:p>
        </p:txBody>
      </p:sp>
    </p:spTree>
    <p:extLst>
      <p:ext uri="{BB962C8B-B14F-4D97-AF65-F5344CB8AC3E}">
        <p14:creationId xmlns:p14="http://schemas.microsoft.com/office/powerpoint/2010/main" val="1688287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7343" y="1556792"/>
            <a:ext cx="8219256" cy="4696395"/>
          </a:xfrm>
        </p:spPr>
        <p:txBody>
          <a:bodyPr/>
          <a:lstStyle/>
          <a:p>
            <a:r>
              <a:rPr lang="en-US" sz="2000" dirty="0" smtClean="0"/>
              <a:t>Obligations of Tax Registration:</a:t>
            </a:r>
            <a:r>
              <a:rPr lang="en-US" sz="2000" dirty="0"/>
              <a:t/>
            </a:r>
            <a:br>
              <a:rPr lang="en-US" sz="2000" dirty="0"/>
            </a:br>
            <a:endParaRPr lang="en-US" sz="2000" dirty="0" smtClean="0"/>
          </a:p>
          <a:p>
            <a:r>
              <a:rPr lang="en-US" sz="2000" dirty="0" smtClean="0"/>
              <a:t>A person must register with the tax administration within 15 working days:</a:t>
            </a:r>
          </a:p>
          <a:p>
            <a:endParaRPr lang="en-US" sz="2000" dirty="0"/>
          </a:p>
          <a:p>
            <a:pPr marL="457200" lvl="1" indent="-457200">
              <a:spcBef>
                <a:spcPts val="600"/>
              </a:spcBef>
              <a:spcAft>
                <a:spcPts val="600"/>
              </a:spcAft>
            </a:pPr>
            <a:r>
              <a:rPr lang="en-US" dirty="0" smtClean="0"/>
              <a:t>After beginning economic activity or</a:t>
            </a:r>
            <a:endParaRPr lang="en-US" dirty="0"/>
          </a:p>
          <a:p>
            <a:pPr marL="457200" lvl="1" indent="-457200">
              <a:spcBef>
                <a:spcPts val="600"/>
              </a:spcBef>
              <a:spcAft>
                <a:spcPts val="600"/>
              </a:spcAft>
            </a:pPr>
            <a:r>
              <a:rPr lang="en-US" dirty="0" smtClean="0"/>
              <a:t>After receiving notification letter of registration or letter of allowance issued by related ministries or institutions.</a:t>
            </a:r>
            <a:endParaRPr lang="en-US" dirty="0"/>
          </a:p>
          <a:p>
            <a:pPr lvl="1">
              <a:buClr>
                <a:srgbClr val="004D3F"/>
              </a:buClr>
            </a:pPr>
            <a:endParaRPr lang="en-US" dirty="0"/>
          </a:p>
          <a:p>
            <a:endParaRPr lang="en-GB" sz="2000" dirty="0"/>
          </a:p>
        </p:txBody>
      </p:sp>
      <p:sp>
        <p:nvSpPr>
          <p:cNvPr id="5" name="Slide Number Placeholder 4"/>
          <p:cNvSpPr>
            <a:spLocks noGrp="1"/>
          </p:cNvSpPr>
          <p:nvPr>
            <p:ph type="sldNum" sz="quarter" idx="12"/>
          </p:nvPr>
        </p:nvSpPr>
        <p:spPr/>
        <p:txBody>
          <a:bodyPr/>
          <a:lstStyle/>
          <a:p>
            <a:fld id="{9EBD5762-3BDC-484D-9503-7EA6D5A9A8CE}" type="slidenum">
              <a:rPr lang="en-GB" smtClean="0"/>
              <a:pPr/>
              <a:t>10</a:t>
            </a:fld>
            <a:endParaRPr lang="en-GB"/>
          </a:p>
        </p:txBody>
      </p:sp>
      <p:sp>
        <p:nvSpPr>
          <p:cNvPr id="2" name="Title 1"/>
          <p:cNvSpPr>
            <a:spLocks noGrp="1"/>
          </p:cNvSpPr>
          <p:nvPr>
            <p:ph type="title"/>
          </p:nvPr>
        </p:nvSpPr>
        <p:spPr/>
        <p:txBody>
          <a:bodyPr/>
          <a:lstStyle/>
          <a:p>
            <a:r>
              <a:rPr lang="en-GB" dirty="0" smtClean="0">
                <a:solidFill>
                  <a:srgbClr val="004D3F"/>
                </a:solidFill>
              </a:rPr>
              <a:t>Obligations of the Tax Registration (Cont.)</a:t>
            </a:r>
            <a:endParaRPr lang="en-GB" dirty="0">
              <a:solidFill>
                <a:srgbClr val="004D3F"/>
              </a:solidFill>
            </a:endParaRPr>
          </a:p>
        </p:txBody>
      </p:sp>
    </p:spTree>
    <p:extLst>
      <p:ext uri="{BB962C8B-B14F-4D97-AF65-F5344CB8AC3E}">
        <p14:creationId xmlns:p14="http://schemas.microsoft.com/office/powerpoint/2010/main" val="14836864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7343" y="1412776"/>
            <a:ext cx="8219256" cy="4840411"/>
          </a:xfrm>
        </p:spPr>
        <p:txBody>
          <a:bodyPr/>
          <a:lstStyle/>
          <a:p>
            <a:r>
              <a:rPr lang="en-US" sz="2000" dirty="0" smtClean="0"/>
              <a:t>Definition:</a:t>
            </a:r>
            <a:r>
              <a:rPr lang="en-US" sz="2000" dirty="0"/>
              <a:t/>
            </a:r>
            <a:br>
              <a:rPr lang="en-US" sz="2000" dirty="0"/>
            </a:br>
            <a:endParaRPr lang="en-US" sz="2000" dirty="0"/>
          </a:p>
          <a:p>
            <a:pPr marL="457200" lvl="1" indent="-457200" algn="just">
              <a:spcBef>
                <a:spcPts val="600"/>
              </a:spcBef>
              <a:spcAft>
                <a:spcPts val="600"/>
              </a:spcAft>
            </a:pPr>
            <a:r>
              <a:rPr lang="en-US" b="1" dirty="0" smtClean="0"/>
              <a:t>Economic Activity </a:t>
            </a:r>
            <a:r>
              <a:rPr lang="en-US" dirty="0" smtClean="0"/>
              <a:t>is a defined term which is expressed as “the regular, continuous or occasionally activity of a person, whether or not for profit, in the supply or intent to supply, goods, or services to another person for the purpose of obtaining a benefit.”</a:t>
            </a:r>
          </a:p>
          <a:p>
            <a:pPr marL="457200" lvl="1" indent="-457200" algn="just">
              <a:spcBef>
                <a:spcPts val="600"/>
              </a:spcBef>
              <a:spcAft>
                <a:spcPts val="600"/>
              </a:spcAft>
            </a:pPr>
            <a:r>
              <a:rPr lang="en-US" b="1" dirty="0" smtClean="0"/>
              <a:t>Legal Person</a:t>
            </a:r>
            <a:r>
              <a:rPr lang="en-US" dirty="0" smtClean="0"/>
              <a:t> refers to any enterprise or organization carrying on a business whether or not officially recognized by the competent  institutions of the Royal Government. The term “Legal Person” includes any government institution, religious organization, charitable organization, non-profit organization. For non-resident person, the term “Legal Person” means any permanent establishment in the Kingdom of Cambodia. The term “Legal Person” does not include a pass-through or sole-proprietorship.</a:t>
            </a:r>
            <a:endParaRPr lang="en-US" dirty="0"/>
          </a:p>
          <a:p>
            <a:endParaRPr lang="en-GB" sz="2000" dirty="0"/>
          </a:p>
        </p:txBody>
      </p:sp>
      <p:sp>
        <p:nvSpPr>
          <p:cNvPr id="5" name="Slide Number Placeholder 4"/>
          <p:cNvSpPr>
            <a:spLocks noGrp="1"/>
          </p:cNvSpPr>
          <p:nvPr>
            <p:ph type="sldNum" sz="quarter" idx="12"/>
          </p:nvPr>
        </p:nvSpPr>
        <p:spPr/>
        <p:txBody>
          <a:bodyPr/>
          <a:lstStyle/>
          <a:p>
            <a:fld id="{9EBD5762-3BDC-484D-9503-7EA6D5A9A8CE}" type="slidenum">
              <a:rPr lang="en-GB" smtClean="0"/>
              <a:pPr/>
              <a:t>11</a:t>
            </a:fld>
            <a:endParaRPr lang="en-GB"/>
          </a:p>
        </p:txBody>
      </p:sp>
      <p:sp>
        <p:nvSpPr>
          <p:cNvPr id="2" name="Title 1"/>
          <p:cNvSpPr>
            <a:spLocks noGrp="1"/>
          </p:cNvSpPr>
          <p:nvPr>
            <p:ph type="title"/>
          </p:nvPr>
        </p:nvSpPr>
        <p:spPr/>
        <p:txBody>
          <a:bodyPr/>
          <a:lstStyle/>
          <a:p>
            <a:r>
              <a:rPr lang="en-GB" dirty="0" smtClean="0">
                <a:solidFill>
                  <a:srgbClr val="004D3F"/>
                </a:solidFill>
              </a:rPr>
              <a:t>Obligations of the Tax Registration (Cont.)</a:t>
            </a:r>
            <a:endParaRPr lang="en-GB" dirty="0">
              <a:solidFill>
                <a:srgbClr val="004D3F"/>
              </a:solidFill>
            </a:endParaRPr>
          </a:p>
        </p:txBody>
      </p:sp>
    </p:spTree>
    <p:extLst>
      <p:ext uri="{BB962C8B-B14F-4D97-AF65-F5344CB8AC3E}">
        <p14:creationId xmlns:p14="http://schemas.microsoft.com/office/powerpoint/2010/main" val="3820404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533400" y="233362"/>
            <a:ext cx="7572375"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400" dirty="0">
                <a:solidFill>
                  <a:srgbClr val="004D3F"/>
                </a:solidFill>
                <a:latin typeface="Calibri"/>
                <a:cs typeface="Tahoma" pitchFamily="34" charset="0"/>
              </a:rPr>
              <a:t>The Tax on Income</a:t>
            </a:r>
          </a:p>
        </p:txBody>
      </p:sp>
      <p:sp>
        <p:nvSpPr>
          <p:cNvPr id="31" name="Content Placeholder 2"/>
          <p:cNvSpPr>
            <a:spLocks noGrp="1"/>
          </p:cNvSpPr>
          <p:nvPr>
            <p:ph idx="1"/>
          </p:nvPr>
        </p:nvSpPr>
        <p:spPr>
          <a:xfrm>
            <a:off x="457200" y="1676400"/>
            <a:ext cx="8382000" cy="4704928"/>
          </a:xfrm>
        </p:spPr>
        <p:txBody>
          <a:bodyPr>
            <a:noAutofit/>
          </a:bodyPr>
          <a:lstStyle/>
          <a:p>
            <a:pPr marL="457200" indent="-457200" algn="just">
              <a:spcBef>
                <a:spcPts val="600"/>
              </a:spcBef>
              <a:spcAft>
                <a:spcPts val="600"/>
              </a:spcAft>
              <a:buFont typeface="Wingdings" pitchFamily="2" charset="2"/>
              <a:buChar char="§"/>
              <a:defRPr/>
            </a:pPr>
            <a:r>
              <a:rPr lang="en-US" sz="2000" dirty="0">
                <a:solidFill>
                  <a:schemeClr val="tx1"/>
                </a:solidFill>
              </a:rPr>
              <a:t>20% Tax On Income (TOI) is Cambodia‘s tax on income.  It is applied to: </a:t>
            </a:r>
          </a:p>
          <a:p>
            <a:pPr marL="914400" lvl="1" indent="-457200" algn="just">
              <a:spcBef>
                <a:spcPts val="600"/>
              </a:spcBef>
              <a:spcAft>
                <a:spcPts val="600"/>
              </a:spcAft>
              <a:buFont typeface="Wingdings" panose="05000000000000000000" pitchFamily="2" charset="2"/>
              <a:buChar char="Ø"/>
              <a:defRPr/>
            </a:pPr>
            <a:r>
              <a:rPr lang="en-US" dirty="0">
                <a:solidFill>
                  <a:schemeClr val="tx1"/>
                </a:solidFill>
              </a:rPr>
              <a:t>a resident taxpayer’s income from Cambodian and foreign sources.  </a:t>
            </a:r>
          </a:p>
          <a:p>
            <a:pPr marL="914400" lvl="1" indent="-457200" algn="just">
              <a:spcBef>
                <a:spcPts val="600"/>
              </a:spcBef>
              <a:spcAft>
                <a:spcPts val="600"/>
              </a:spcAft>
              <a:buFont typeface="Wingdings" panose="05000000000000000000" pitchFamily="2" charset="2"/>
              <a:buChar char="Ø"/>
              <a:defRPr/>
            </a:pPr>
            <a:r>
              <a:rPr lang="en-US" dirty="0">
                <a:solidFill>
                  <a:schemeClr val="tx1"/>
                </a:solidFill>
              </a:rPr>
              <a:t>a non-resident taxpayer’s (such as a branch) income on Cambodian sources only.</a:t>
            </a:r>
          </a:p>
          <a:p>
            <a:pPr marL="457200" indent="-457200" algn="just">
              <a:spcBef>
                <a:spcPts val="600"/>
              </a:spcBef>
              <a:spcAft>
                <a:spcPts val="600"/>
              </a:spcAft>
              <a:buFont typeface="Wingdings" pitchFamily="2" charset="2"/>
              <a:buChar char="§"/>
              <a:defRPr/>
            </a:pPr>
            <a:r>
              <a:rPr lang="en-US" altLang="zh-CN" sz="2000" dirty="0">
                <a:solidFill>
                  <a:schemeClr val="tx1"/>
                </a:solidFill>
              </a:rPr>
              <a:t>TOI is generally calculated by applying the applicable tax rate on taxable income, which  includes capital gains and passive income such as interest, royalties and rent.</a:t>
            </a:r>
            <a:endParaRPr lang="en-US" sz="2000" dirty="0">
              <a:solidFill>
                <a:schemeClr val="tx1"/>
              </a:solidFill>
            </a:endParaRPr>
          </a:p>
          <a:p>
            <a:pPr marL="457200" indent="-457200" algn="just">
              <a:spcBef>
                <a:spcPts val="600"/>
              </a:spcBef>
              <a:spcAft>
                <a:spcPts val="600"/>
              </a:spcAft>
              <a:buFont typeface="Wingdings" pitchFamily="2" charset="2"/>
              <a:buChar char="§"/>
              <a:defRPr/>
            </a:pPr>
            <a:r>
              <a:rPr lang="en-US" sz="2000" dirty="0">
                <a:solidFill>
                  <a:schemeClr val="tx1"/>
                </a:solidFill>
              </a:rPr>
              <a:t>The TOI return must be filed and the appropriate tax paid to the tax authority within 3 months after the end of the tax year (</a:t>
            </a:r>
            <a:r>
              <a:rPr lang="en-US" sz="2000" b="1" dirty="0">
                <a:solidFill>
                  <a:schemeClr val="tx1"/>
                </a:solidFill>
              </a:rPr>
              <a:t>i.e. by 31</a:t>
            </a:r>
            <a:r>
              <a:rPr lang="en-US" sz="2000" b="1" baseline="30000" dirty="0">
                <a:solidFill>
                  <a:schemeClr val="tx1"/>
                </a:solidFill>
              </a:rPr>
              <a:t>st</a:t>
            </a:r>
            <a:r>
              <a:rPr lang="en-US" sz="2000" b="1" dirty="0">
                <a:solidFill>
                  <a:schemeClr val="tx1"/>
                </a:solidFill>
              </a:rPr>
              <a:t> March of the following year</a:t>
            </a:r>
            <a:r>
              <a:rPr lang="en-US" sz="2000" dirty="0">
                <a:solidFill>
                  <a:schemeClr val="tx1"/>
                </a:solidFill>
              </a:rPr>
              <a:t>). </a:t>
            </a:r>
          </a:p>
          <a:p>
            <a:pPr marL="457200" indent="-457200" algn="just">
              <a:spcBef>
                <a:spcPts val="600"/>
              </a:spcBef>
              <a:spcAft>
                <a:spcPts val="600"/>
              </a:spcAft>
              <a:buFont typeface="Wingdings" pitchFamily="2" charset="2"/>
              <a:buChar char="§"/>
              <a:defRPr/>
            </a:pPr>
            <a:r>
              <a:rPr lang="en-US" sz="2000" dirty="0">
                <a:solidFill>
                  <a:srgbClr val="FF0000"/>
                </a:solidFill>
              </a:rPr>
              <a:t>Note that Donations and Grants are considered as revenue and should be subject to TOI or the Minimum Tax </a:t>
            </a:r>
          </a:p>
        </p:txBody>
      </p:sp>
    </p:spTree>
    <p:extLst>
      <p:ext uri="{BB962C8B-B14F-4D97-AF65-F5344CB8AC3E}">
        <p14:creationId xmlns:p14="http://schemas.microsoft.com/office/powerpoint/2010/main" val="1908337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179512" y="233362"/>
            <a:ext cx="7572375"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400" dirty="0">
                <a:solidFill>
                  <a:srgbClr val="004D3F"/>
                </a:solidFill>
                <a:latin typeface="Calibri"/>
                <a:cs typeface="Tahoma" pitchFamily="34" charset="0"/>
              </a:rPr>
              <a:t>The Minimum Tax &amp; the Prepayment of </a:t>
            </a:r>
            <a:r>
              <a:rPr lang="en-US" sz="2400" dirty="0" smtClean="0">
                <a:solidFill>
                  <a:srgbClr val="004D3F"/>
                </a:solidFill>
                <a:latin typeface="Calibri"/>
                <a:cs typeface="Tahoma" pitchFamily="34" charset="0"/>
              </a:rPr>
              <a:t>Income </a:t>
            </a:r>
            <a:r>
              <a:rPr lang="en-US" sz="2400" dirty="0">
                <a:solidFill>
                  <a:srgbClr val="004D3F"/>
                </a:solidFill>
                <a:latin typeface="Calibri"/>
                <a:cs typeface="Tahoma" pitchFamily="34" charset="0"/>
              </a:rPr>
              <a:t>Tax</a:t>
            </a:r>
          </a:p>
        </p:txBody>
      </p:sp>
      <p:sp>
        <p:nvSpPr>
          <p:cNvPr id="31" name="Content Placeholder 2"/>
          <p:cNvSpPr>
            <a:spLocks noGrp="1"/>
          </p:cNvSpPr>
          <p:nvPr>
            <p:ph idx="1"/>
          </p:nvPr>
        </p:nvSpPr>
        <p:spPr>
          <a:xfrm>
            <a:off x="457200" y="1676400"/>
            <a:ext cx="8382000" cy="3657600"/>
          </a:xfrm>
        </p:spPr>
        <p:txBody>
          <a:bodyPr>
            <a:noAutofit/>
          </a:bodyPr>
          <a:lstStyle/>
          <a:p>
            <a:pPr marL="457200" indent="-457200" algn="just">
              <a:spcBef>
                <a:spcPts val="600"/>
              </a:spcBef>
              <a:spcAft>
                <a:spcPts val="600"/>
              </a:spcAft>
              <a:buFont typeface="Wingdings" pitchFamily="2" charset="2"/>
              <a:buChar char="§"/>
              <a:defRPr/>
            </a:pPr>
            <a:r>
              <a:rPr lang="en-US" sz="2000" dirty="0">
                <a:solidFill>
                  <a:schemeClr val="tx1"/>
                </a:solidFill>
              </a:rPr>
              <a:t>1% Minimum Tax is applied to </a:t>
            </a:r>
            <a:r>
              <a:rPr lang="en-US" sz="2000" u="sng" dirty="0">
                <a:solidFill>
                  <a:schemeClr val="tx1"/>
                </a:solidFill>
              </a:rPr>
              <a:t>annual turnover</a:t>
            </a:r>
          </a:p>
          <a:p>
            <a:pPr marL="457200" indent="-457200" algn="just">
              <a:spcBef>
                <a:spcPts val="600"/>
              </a:spcBef>
              <a:spcAft>
                <a:spcPts val="600"/>
              </a:spcAft>
              <a:buFont typeface="Wingdings" pitchFamily="2" charset="2"/>
              <a:buChar char="§"/>
              <a:defRPr/>
            </a:pPr>
            <a:r>
              <a:rPr lang="en-US" sz="2000" dirty="0">
                <a:solidFill>
                  <a:schemeClr val="tx1"/>
                </a:solidFill>
              </a:rPr>
              <a:t>Every month, a taxpayer pays 1% of its monthly turnover as a prepayment on the annual tax liability</a:t>
            </a:r>
          </a:p>
          <a:p>
            <a:pPr marL="457200" indent="-457200" algn="just">
              <a:spcBef>
                <a:spcPts val="600"/>
              </a:spcBef>
              <a:spcAft>
                <a:spcPts val="600"/>
              </a:spcAft>
              <a:buFont typeface="Wingdings" pitchFamily="2" charset="2"/>
              <a:buChar char="§"/>
              <a:defRPr/>
            </a:pPr>
            <a:r>
              <a:rPr lang="en-US" sz="2000" dirty="0">
                <a:solidFill>
                  <a:schemeClr val="tx1"/>
                </a:solidFill>
              </a:rPr>
              <a:t>At the end of the year, the taxpayer pays either the 1% MT or the 20% TOI, whichever is higher.</a:t>
            </a:r>
          </a:p>
          <a:p>
            <a:pPr marL="457200" indent="-457200" algn="just">
              <a:spcBef>
                <a:spcPts val="600"/>
              </a:spcBef>
              <a:spcAft>
                <a:spcPts val="600"/>
              </a:spcAft>
              <a:buFont typeface="Wingdings" pitchFamily="2" charset="2"/>
              <a:buChar char="§"/>
              <a:defRPr/>
            </a:pPr>
            <a:r>
              <a:rPr lang="en-US" sz="2000" dirty="0" smtClean="0">
                <a:solidFill>
                  <a:schemeClr val="tx1"/>
                </a:solidFill>
              </a:rPr>
              <a:t>Exemption </a:t>
            </a:r>
            <a:r>
              <a:rPr lang="en-US" sz="2000" dirty="0">
                <a:solidFill>
                  <a:schemeClr val="tx1"/>
                </a:solidFill>
              </a:rPr>
              <a:t>of MT – Proper Accounting Records</a:t>
            </a:r>
          </a:p>
        </p:txBody>
      </p:sp>
    </p:spTree>
    <p:extLst>
      <p:ext uri="{BB962C8B-B14F-4D97-AF65-F5344CB8AC3E}">
        <p14:creationId xmlns:p14="http://schemas.microsoft.com/office/powerpoint/2010/main" val="6294227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457200" y="233362"/>
            <a:ext cx="7294687"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400" dirty="0">
                <a:solidFill>
                  <a:srgbClr val="004D3F"/>
                </a:solidFill>
                <a:latin typeface="Calibri"/>
                <a:cs typeface="Tahoma" pitchFamily="34" charset="0"/>
              </a:rPr>
              <a:t>Value Added Tax</a:t>
            </a:r>
          </a:p>
        </p:txBody>
      </p:sp>
      <p:sp>
        <p:nvSpPr>
          <p:cNvPr id="31" name="Content Placeholder 2"/>
          <p:cNvSpPr>
            <a:spLocks noGrp="1"/>
          </p:cNvSpPr>
          <p:nvPr>
            <p:ph idx="1"/>
          </p:nvPr>
        </p:nvSpPr>
        <p:spPr>
          <a:xfrm>
            <a:off x="457200" y="1676400"/>
            <a:ext cx="8382000" cy="3657600"/>
          </a:xfrm>
        </p:spPr>
        <p:txBody>
          <a:bodyPr>
            <a:noAutofit/>
          </a:bodyPr>
          <a:lstStyle/>
          <a:p>
            <a:pPr marL="457200" indent="-457200" algn="just">
              <a:spcBef>
                <a:spcPts val="600"/>
              </a:spcBef>
              <a:spcAft>
                <a:spcPts val="600"/>
              </a:spcAft>
              <a:buFont typeface="Wingdings" pitchFamily="2" charset="2"/>
              <a:buChar char="§"/>
              <a:defRPr/>
            </a:pPr>
            <a:r>
              <a:rPr lang="en-US" sz="2000" dirty="0">
                <a:solidFill>
                  <a:schemeClr val="tx1"/>
                </a:solidFill>
              </a:rPr>
              <a:t>Imposed on the </a:t>
            </a:r>
            <a:r>
              <a:rPr lang="en-US" sz="2000" dirty="0" smtClean="0">
                <a:solidFill>
                  <a:schemeClr val="tx1"/>
                </a:solidFill>
              </a:rPr>
              <a:t>supply </a:t>
            </a:r>
            <a:r>
              <a:rPr lang="en-US" sz="2000" dirty="0">
                <a:solidFill>
                  <a:schemeClr val="tx1"/>
                </a:solidFill>
              </a:rPr>
              <a:t>of goods or services</a:t>
            </a:r>
          </a:p>
          <a:p>
            <a:pPr marL="457200" indent="-457200" algn="just">
              <a:spcBef>
                <a:spcPts val="600"/>
              </a:spcBef>
              <a:spcAft>
                <a:spcPts val="600"/>
              </a:spcAft>
              <a:buFont typeface="Wingdings" pitchFamily="2" charset="2"/>
              <a:buChar char="§"/>
              <a:defRPr/>
            </a:pPr>
            <a:r>
              <a:rPr lang="en-US" sz="2000" dirty="0">
                <a:solidFill>
                  <a:schemeClr val="tx1"/>
                </a:solidFill>
              </a:rPr>
              <a:t>10% rate for domestic </a:t>
            </a:r>
            <a:r>
              <a:rPr lang="en-US" sz="2000" dirty="0" smtClean="0">
                <a:solidFill>
                  <a:schemeClr val="tx1"/>
                </a:solidFill>
              </a:rPr>
              <a:t>supplies, </a:t>
            </a:r>
            <a:r>
              <a:rPr lang="en-US" sz="2000" dirty="0">
                <a:solidFill>
                  <a:schemeClr val="tx1"/>
                </a:solidFill>
              </a:rPr>
              <a:t>0% for exports</a:t>
            </a:r>
          </a:p>
          <a:p>
            <a:pPr marL="457200" indent="-457200" algn="just">
              <a:spcBef>
                <a:spcPts val="600"/>
              </a:spcBef>
              <a:spcAft>
                <a:spcPts val="600"/>
              </a:spcAft>
              <a:buFont typeface="Wingdings" pitchFamily="2" charset="2"/>
              <a:buChar char="§"/>
              <a:defRPr/>
            </a:pPr>
            <a:r>
              <a:rPr lang="en-US" sz="2000" dirty="0">
                <a:solidFill>
                  <a:schemeClr val="tx1"/>
                </a:solidFill>
              </a:rPr>
              <a:t>Exemptions:</a:t>
            </a:r>
          </a:p>
          <a:p>
            <a:pPr marL="914400" lvl="1" indent="-457200" algn="just">
              <a:spcBef>
                <a:spcPts val="600"/>
              </a:spcBef>
              <a:spcAft>
                <a:spcPts val="600"/>
              </a:spcAft>
              <a:buFont typeface="Wingdings" panose="05000000000000000000" pitchFamily="2" charset="2"/>
              <a:buChar char="Ø"/>
              <a:defRPr/>
            </a:pPr>
            <a:r>
              <a:rPr lang="en-US" dirty="0">
                <a:solidFill>
                  <a:schemeClr val="tx1"/>
                </a:solidFill>
              </a:rPr>
              <a:t>Donations not subject to VAT</a:t>
            </a:r>
          </a:p>
          <a:p>
            <a:pPr marL="914400" lvl="1" indent="-457200" algn="just">
              <a:spcBef>
                <a:spcPts val="600"/>
              </a:spcBef>
              <a:spcAft>
                <a:spcPts val="600"/>
              </a:spcAft>
              <a:buFont typeface="Wingdings" panose="05000000000000000000" pitchFamily="2" charset="2"/>
              <a:buChar char="Ø"/>
              <a:defRPr/>
            </a:pPr>
            <a:r>
              <a:rPr lang="en-US" dirty="0">
                <a:solidFill>
                  <a:schemeClr val="tx1"/>
                </a:solidFill>
              </a:rPr>
              <a:t>VAT is not imposed if </a:t>
            </a:r>
            <a:r>
              <a:rPr lang="en-US" dirty="0" smtClean="0">
                <a:solidFill>
                  <a:schemeClr val="tx1"/>
                </a:solidFill>
              </a:rPr>
              <a:t>the supplied </a:t>
            </a:r>
            <a:r>
              <a:rPr lang="en-US" dirty="0">
                <a:solidFill>
                  <a:schemeClr val="tx1"/>
                </a:solidFill>
              </a:rPr>
              <a:t>are “not-for-profit </a:t>
            </a:r>
            <a:r>
              <a:rPr lang="en-US" u="sng" dirty="0">
                <a:solidFill>
                  <a:schemeClr val="tx1"/>
                </a:solidFill>
              </a:rPr>
              <a:t>and</a:t>
            </a:r>
            <a:r>
              <a:rPr lang="en-US" dirty="0">
                <a:solidFill>
                  <a:schemeClr val="tx1"/>
                </a:solidFill>
              </a:rPr>
              <a:t> in the public interest” that </a:t>
            </a:r>
            <a:r>
              <a:rPr lang="en-US" dirty="0" smtClean="0">
                <a:solidFill>
                  <a:schemeClr val="tx1"/>
                </a:solidFill>
              </a:rPr>
              <a:t>have </a:t>
            </a:r>
            <a:r>
              <a:rPr lang="en-US" dirty="0">
                <a:solidFill>
                  <a:schemeClr val="tx1"/>
                </a:solidFill>
              </a:rPr>
              <a:t>been </a:t>
            </a:r>
            <a:r>
              <a:rPr lang="en-US" dirty="0" err="1">
                <a:solidFill>
                  <a:schemeClr val="tx1"/>
                </a:solidFill>
              </a:rPr>
              <a:t>recognised</a:t>
            </a:r>
            <a:r>
              <a:rPr lang="en-US" dirty="0">
                <a:solidFill>
                  <a:schemeClr val="tx1"/>
                </a:solidFill>
              </a:rPr>
              <a:t> by MEF</a:t>
            </a:r>
            <a:r>
              <a:rPr lang="en-US" dirty="0" smtClean="0">
                <a:solidFill>
                  <a:schemeClr val="tx1"/>
                </a:solidFill>
              </a:rPr>
              <a:t>.</a:t>
            </a:r>
          </a:p>
          <a:p>
            <a:pPr marL="914400" lvl="1" indent="-457200" algn="just">
              <a:spcBef>
                <a:spcPts val="600"/>
              </a:spcBef>
              <a:spcAft>
                <a:spcPts val="600"/>
              </a:spcAft>
              <a:buFont typeface="Wingdings" panose="05000000000000000000" pitchFamily="2" charset="2"/>
              <a:buChar char="Ø"/>
              <a:defRPr/>
            </a:pPr>
            <a:r>
              <a:rPr lang="en-US" dirty="0">
                <a:solidFill>
                  <a:schemeClr val="tx1"/>
                </a:solidFill>
              </a:rPr>
              <a:t>Custom duty free from the import of </a:t>
            </a:r>
            <a:r>
              <a:rPr lang="en-US" dirty="0"/>
              <a:t>foreign diplomatic and consular missions </a:t>
            </a:r>
            <a:r>
              <a:rPr lang="en-US" dirty="0" smtClean="0">
                <a:solidFill>
                  <a:schemeClr val="tx1"/>
                </a:solidFill>
              </a:rPr>
              <a:t>and international organizations– </a:t>
            </a:r>
            <a:r>
              <a:rPr lang="en-US" dirty="0">
                <a:solidFill>
                  <a:schemeClr val="tx1"/>
                </a:solidFill>
              </a:rPr>
              <a:t>Subject to the approval </a:t>
            </a:r>
            <a:r>
              <a:rPr lang="en-US" dirty="0" smtClean="0">
                <a:solidFill>
                  <a:schemeClr val="tx1"/>
                </a:solidFill>
              </a:rPr>
              <a:t>issued by </a:t>
            </a:r>
            <a:r>
              <a:rPr lang="en-US" dirty="0">
                <a:solidFill>
                  <a:schemeClr val="tx1"/>
                </a:solidFill>
              </a:rPr>
              <a:t>related ministries </a:t>
            </a:r>
            <a:r>
              <a:rPr lang="en-US" dirty="0" smtClean="0">
                <a:solidFill>
                  <a:schemeClr val="tx1"/>
                </a:solidFill>
              </a:rPr>
              <a:t>that </a:t>
            </a:r>
            <a:r>
              <a:rPr lang="en-US" dirty="0"/>
              <a:t>foreign diplomatic and consular missions </a:t>
            </a:r>
            <a:r>
              <a:rPr lang="en-US" dirty="0" smtClean="0">
                <a:solidFill>
                  <a:schemeClr val="tx1"/>
                </a:solidFill>
              </a:rPr>
              <a:t>and international organization involves with.</a:t>
            </a:r>
            <a:endParaRPr lang="en-US" dirty="0">
              <a:solidFill>
                <a:schemeClr val="tx1"/>
              </a:solidFill>
            </a:endParaRPr>
          </a:p>
        </p:txBody>
      </p:sp>
    </p:spTree>
    <p:extLst>
      <p:ext uri="{BB962C8B-B14F-4D97-AF65-F5344CB8AC3E}">
        <p14:creationId xmlns:p14="http://schemas.microsoft.com/office/powerpoint/2010/main" val="26587551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r>
              <a:rPr lang="en-US" sz="2000" dirty="0">
                <a:solidFill>
                  <a:schemeClr val="tx1"/>
                </a:solidFill>
              </a:rPr>
              <a:t>What is a non-taxable supply?</a:t>
            </a:r>
          </a:p>
          <a:p>
            <a:pPr indent="-457200" algn="just">
              <a:spcBef>
                <a:spcPts val="600"/>
              </a:spcBef>
              <a:spcAft>
                <a:spcPts val="600"/>
              </a:spcAft>
              <a:buFont typeface="Wingdings" pitchFamily="2" charset="2"/>
              <a:buChar char="§"/>
            </a:pPr>
            <a:r>
              <a:rPr lang="en-US" sz="2000" dirty="0">
                <a:solidFill>
                  <a:schemeClr val="tx1"/>
                </a:solidFill>
              </a:rPr>
              <a:t>No Output </a:t>
            </a:r>
          </a:p>
          <a:p>
            <a:pPr indent="-457200" algn="just">
              <a:spcBef>
                <a:spcPts val="600"/>
              </a:spcBef>
              <a:spcAft>
                <a:spcPts val="600"/>
              </a:spcAft>
              <a:buFont typeface="Wingdings" pitchFamily="2" charset="2"/>
              <a:buChar char="§"/>
            </a:pPr>
            <a:r>
              <a:rPr lang="en-US" sz="2000" dirty="0">
                <a:solidFill>
                  <a:schemeClr val="tx1"/>
                </a:solidFill>
              </a:rPr>
              <a:t>Cannot claim input credit</a:t>
            </a:r>
          </a:p>
          <a:p>
            <a:pPr indent="-457200" algn="just">
              <a:spcBef>
                <a:spcPts val="600"/>
              </a:spcBef>
              <a:spcAft>
                <a:spcPts val="600"/>
              </a:spcAft>
              <a:buFont typeface="Wingdings" pitchFamily="2" charset="2"/>
              <a:buChar char="§"/>
            </a:pPr>
            <a:r>
              <a:rPr lang="en-US" sz="2000" dirty="0">
                <a:solidFill>
                  <a:schemeClr val="tx1"/>
                </a:solidFill>
              </a:rPr>
              <a:t>Different to zero-rated VAT</a:t>
            </a:r>
          </a:p>
          <a:p>
            <a:pPr indent="-457200" algn="just">
              <a:spcBef>
                <a:spcPts val="600"/>
              </a:spcBef>
              <a:spcAft>
                <a:spcPts val="600"/>
              </a:spcAft>
              <a:buFont typeface="Wingdings" pitchFamily="2" charset="2"/>
              <a:buChar char="§"/>
            </a:pPr>
            <a:r>
              <a:rPr lang="en-US" sz="2000" dirty="0">
                <a:solidFill>
                  <a:schemeClr val="tx1"/>
                </a:solidFill>
              </a:rPr>
              <a:t>List of activities in the LOT and VAT S/D include:</a:t>
            </a:r>
          </a:p>
          <a:p>
            <a:pPr marL="914400" lvl="2" indent="-457200" algn="just">
              <a:spcBef>
                <a:spcPts val="600"/>
              </a:spcBef>
              <a:spcAft>
                <a:spcPts val="600"/>
              </a:spcAft>
              <a:buFont typeface="Wingdings" pitchFamily="2" charset="2"/>
              <a:buChar char="Ø"/>
            </a:pPr>
            <a:r>
              <a:rPr lang="en-US" sz="2000" i="1" dirty="0"/>
              <a:t>Non-profit activities in the public interest that have been recognized by the Ministry of Economy and Finance</a:t>
            </a:r>
          </a:p>
          <a:p>
            <a:pPr marL="457200" lvl="2" indent="0" algn="just">
              <a:spcBef>
                <a:spcPts val="1800"/>
              </a:spcBef>
              <a:buNone/>
            </a:pPr>
            <a:endParaRPr lang="en-US" sz="2000" dirty="0">
              <a:solidFill>
                <a:schemeClr val="tx1"/>
              </a:solidFill>
            </a:endParaRPr>
          </a:p>
          <a:p>
            <a:r>
              <a:rPr lang="en-US" sz="1800" dirty="0"/>
              <a:t>	</a:t>
            </a:r>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15</a:t>
            </a:fld>
            <a:endParaRPr lang="en-US" dirty="0"/>
          </a:p>
        </p:txBody>
      </p:sp>
      <p:sp>
        <p:nvSpPr>
          <p:cNvPr id="5" name="Title 4"/>
          <p:cNvSpPr>
            <a:spLocks noGrp="1"/>
          </p:cNvSpPr>
          <p:nvPr>
            <p:ph type="title"/>
          </p:nvPr>
        </p:nvSpPr>
        <p:spPr/>
        <p:txBody>
          <a:bodyPr>
            <a:noAutofit/>
          </a:bodyPr>
          <a:lstStyle/>
          <a:p>
            <a:r>
              <a:rPr lang="en-US" dirty="0">
                <a:solidFill>
                  <a:srgbClr val="004D3F"/>
                </a:solidFill>
              </a:rPr>
              <a:t>VAT 	</a:t>
            </a:r>
          </a:p>
        </p:txBody>
      </p:sp>
    </p:spTree>
    <p:extLst>
      <p:ext uri="{BB962C8B-B14F-4D97-AF65-F5344CB8AC3E}">
        <p14:creationId xmlns:p14="http://schemas.microsoft.com/office/powerpoint/2010/main" val="12405065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457200" y="233362"/>
            <a:ext cx="7294687"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400" dirty="0">
                <a:solidFill>
                  <a:srgbClr val="004D3F"/>
                </a:solidFill>
                <a:latin typeface="Calibri"/>
                <a:cs typeface="Tahoma" pitchFamily="34" charset="0"/>
              </a:rPr>
              <a:t>Withholding Taxes (WHT)</a:t>
            </a:r>
          </a:p>
        </p:txBody>
      </p:sp>
      <p:sp>
        <p:nvSpPr>
          <p:cNvPr id="31" name="Content Placeholder 2"/>
          <p:cNvSpPr>
            <a:spLocks noGrp="1"/>
          </p:cNvSpPr>
          <p:nvPr>
            <p:ph idx="1"/>
          </p:nvPr>
        </p:nvSpPr>
        <p:spPr>
          <a:xfrm>
            <a:off x="457200" y="1676400"/>
            <a:ext cx="8382000" cy="3657600"/>
          </a:xfrm>
        </p:spPr>
        <p:txBody>
          <a:bodyPr>
            <a:noAutofit/>
          </a:bodyPr>
          <a:lstStyle/>
          <a:p>
            <a:pPr marL="457200" indent="-457200" algn="just">
              <a:spcBef>
                <a:spcPts val="600"/>
              </a:spcBef>
              <a:spcAft>
                <a:spcPts val="600"/>
              </a:spcAft>
              <a:buFont typeface="Wingdings" pitchFamily="2" charset="2"/>
              <a:buChar char="§"/>
              <a:defRPr/>
            </a:pPr>
            <a:r>
              <a:rPr lang="en-US" sz="2000" dirty="0">
                <a:solidFill>
                  <a:schemeClr val="tx1"/>
                </a:solidFill>
              </a:rPr>
              <a:t>Real Regime Taxpayers required to apply WHT on payments to both resident and non-residents</a:t>
            </a:r>
          </a:p>
          <a:p>
            <a:pPr marL="914400" lvl="1" indent="-457200" algn="just">
              <a:spcBef>
                <a:spcPts val="600"/>
              </a:spcBef>
              <a:spcAft>
                <a:spcPts val="600"/>
              </a:spcAft>
              <a:buFont typeface="Wingdings" panose="05000000000000000000" pitchFamily="2" charset="2"/>
              <a:buChar char="Ø"/>
              <a:defRPr/>
            </a:pPr>
            <a:r>
              <a:rPr lang="en-US" dirty="0">
                <a:solidFill>
                  <a:schemeClr val="tx1"/>
                </a:solidFill>
              </a:rPr>
              <a:t>Resident WHT:</a:t>
            </a:r>
          </a:p>
          <a:p>
            <a:pPr marL="1371600" lvl="2" indent="-457200" algn="just">
              <a:spcBef>
                <a:spcPts val="600"/>
              </a:spcBef>
              <a:spcAft>
                <a:spcPts val="600"/>
              </a:spcAft>
              <a:buFont typeface="Courier New" panose="02070309020205020404" pitchFamily="49" charset="0"/>
              <a:buChar char="o"/>
              <a:defRPr/>
            </a:pPr>
            <a:r>
              <a:rPr lang="en-US" sz="2000" dirty="0">
                <a:solidFill>
                  <a:schemeClr val="tx1"/>
                </a:solidFill>
              </a:rPr>
              <a:t>15% on Services (if not supported by VAT Invoice)</a:t>
            </a:r>
          </a:p>
          <a:p>
            <a:pPr marL="1371600" lvl="2" indent="-457200" algn="just">
              <a:spcBef>
                <a:spcPts val="600"/>
              </a:spcBef>
              <a:spcAft>
                <a:spcPts val="600"/>
              </a:spcAft>
              <a:buFont typeface="Courier New" panose="02070309020205020404" pitchFamily="49" charset="0"/>
              <a:buChar char="o"/>
              <a:defRPr/>
            </a:pPr>
            <a:r>
              <a:rPr lang="en-US" sz="2000" dirty="0">
                <a:solidFill>
                  <a:schemeClr val="tx1"/>
                </a:solidFill>
              </a:rPr>
              <a:t>15% on interest</a:t>
            </a:r>
          </a:p>
          <a:p>
            <a:pPr marL="1371600" lvl="2" indent="-457200" algn="just">
              <a:spcBef>
                <a:spcPts val="600"/>
              </a:spcBef>
              <a:spcAft>
                <a:spcPts val="600"/>
              </a:spcAft>
              <a:buFont typeface="Courier New" panose="02070309020205020404" pitchFamily="49" charset="0"/>
              <a:buChar char="o"/>
              <a:defRPr/>
            </a:pPr>
            <a:r>
              <a:rPr lang="en-US" sz="2000" dirty="0">
                <a:solidFill>
                  <a:schemeClr val="tx1"/>
                </a:solidFill>
              </a:rPr>
              <a:t>15% on royalties</a:t>
            </a:r>
          </a:p>
          <a:p>
            <a:pPr marL="1371600" lvl="2" indent="-457200" algn="just">
              <a:spcBef>
                <a:spcPts val="600"/>
              </a:spcBef>
              <a:spcAft>
                <a:spcPts val="600"/>
              </a:spcAft>
              <a:buFont typeface="Courier New" panose="02070309020205020404" pitchFamily="49" charset="0"/>
              <a:buChar char="o"/>
              <a:defRPr/>
            </a:pPr>
            <a:r>
              <a:rPr lang="en-US" sz="2000" dirty="0">
                <a:solidFill>
                  <a:schemeClr val="tx1"/>
                </a:solidFill>
              </a:rPr>
              <a:t>10% on rent</a:t>
            </a:r>
          </a:p>
          <a:p>
            <a:pPr lvl="1" indent="0" algn="just">
              <a:spcBef>
                <a:spcPts val="1200"/>
              </a:spcBef>
              <a:buNone/>
              <a:defRPr/>
            </a:pPr>
            <a:endParaRPr lang="en-US" dirty="0">
              <a:solidFill>
                <a:schemeClr val="tx1"/>
              </a:solidFill>
            </a:endParaRPr>
          </a:p>
        </p:txBody>
      </p:sp>
    </p:spTree>
    <p:extLst>
      <p:ext uri="{BB962C8B-B14F-4D97-AF65-F5344CB8AC3E}">
        <p14:creationId xmlns:p14="http://schemas.microsoft.com/office/powerpoint/2010/main" val="41533413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323528" y="233362"/>
            <a:ext cx="7477447"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400" dirty="0">
                <a:solidFill>
                  <a:srgbClr val="004D3F"/>
                </a:solidFill>
                <a:latin typeface="Calibri"/>
                <a:cs typeface="Tahoma" pitchFamily="34" charset="0"/>
              </a:rPr>
              <a:t>Tax on Profit Repatriation</a:t>
            </a:r>
          </a:p>
        </p:txBody>
      </p:sp>
      <p:sp>
        <p:nvSpPr>
          <p:cNvPr id="31" name="Content Placeholder 2"/>
          <p:cNvSpPr>
            <a:spLocks noGrp="1"/>
          </p:cNvSpPr>
          <p:nvPr>
            <p:ph idx="1"/>
          </p:nvPr>
        </p:nvSpPr>
        <p:spPr>
          <a:xfrm>
            <a:off x="323528" y="1600200"/>
            <a:ext cx="8077200" cy="4709120"/>
          </a:xfrm>
        </p:spPr>
        <p:txBody>
          <a:bodyPr>
            <a:noAutofit/>
          </a:bodyPr>
          <a:lstStyle/>
          <a:p>
            <a:pPr marL="360000" lvl="0" indent="-360000" algn="just">
              <a:spcBef>
                <a:spcPts val="1200"/>
              </a:spcBef>
              <a:buFont typeface="Wingdings" pitchFamily="2" charset="2"/>
              <a:buChar char="§"/>
              <a:defRPr/>
            </a:pPr>
            <a:r>
              <a:rPr lang="en-US" sz="2000" dirty="0" smtClean="0">
                <a:solidFill>
                  <a:schemeClr val="tx1"/>
                </a:solidFill>
              </a:rPr>
              <a:t>Based on the Law on Financial management for the year 2017, distribution </a:t>
            </a:r>
            <a:r>
              <a:rPr lang="en-US" sz="2000" dirty="0">
                <a:solidFill>
                  <a:schemeClr val="tx1"/>
                </a:solidFill>
              </a:rPr>
              <a:t>of profits (surplus) or revenue to </a:t>
            </a:r>
            <a:r>
              <a:rPr lang="en-US" sz="2000" b="1" dirty="0">
                <a:solidFill>
                  <a:schemeClr val="tx1"/>
                </a:solidFill>
              </a:rPr>
              <a:t>non-residents</a:t>
            </a:r>
            <a:r>
              <a:rPr lang="en-US" sz="2000" dirty="0">
                <a:solidFill>
                  <a:schemeClr val="tx1"/>
                </a:solidFill>
              </a:rPr>
              <a:t> (whether individuals or corporates) subject to </a:t>
            </a:r>
            <a:r>
              <a:rPr lang="en-US" sz="2000" dirty="0" smtClean="0">
                <a:solidFill>
                  <a:schemeClr val="tx1"/>
                </a:solidFill>
              </a:rPr>
              <a:t>the 14% withholding </a:t>
            </a:r>
            <a:r>
              <a:rPr lang="en-US" sz="2000" dirty="0">
                <a:solidFill>
                  <a:schemeClr val="tx1"/>
                </a:solidFill>
              </a:rPr>
              <a:t>taxes </a:t>
            </a:r>
            <a:r>
              <a:rPr lang="en-US" sz="2000" dirty="0" smtClean="0"/>
              <a:t>on the income stipulated in </a:t>
            </a:r>
            <a:r>
              <a:rPr lang="en-US" sz="2000" b="1" dirty="0" smtClean="0"/>
              <a:t>article </a:t>
            </a:r>
            <a:r>
              <a:rPr lang="en-US" sz="2000" b="1" dirty="0"/>
              <a:t>33</a:t>
            </a:r>
            <a:r>
              <a:rPr lang="en-US" sz="2000" dirty="0"/>
              <a:t> </a:t>
            </a:r>
            <a:r>
              <a:rPr lang="en-US" sz="2000" dirty="0" smtClean="0"/>
              <a:t>of the Law on Taxation:</a:t>
            </a:r>
            <a:endParaRPr lang="en-US" sz="2000" dirty="0"/>
          </a:p>
          <a:p>
            <a:pPr marL="914400" lvl="1" indent="-457200" algn="just">
              <a:spcBef>
                <a:spcPts val="600"/>
              </a:spcBef>
              <a:spcAft>
                <a:spcPts val="600"/>
              </a:spcAft>
              <a:buFont typeface="Wingdings" panose="05000000000000000000" pitchFamily="2" charset="2"/>
              <a:buChar char="Ø"/>
              <a:defRPr/>
            </a:pPr>
            <a:r>
              <a:rPr lang="en-US" dirty="0" smtClean="0"/>
              <a:t>Interest</a:t>
            </a:r>
          </a:p>
          <a:p>
            <a:pPr marL="914400" lvl="1" indent="-457200" algn="just">
              <a:spcBef>
                <a:spcPts val="600"/>
              </a:spcBef>
              <a:spcAft>
                <a:spcPts val="600"/>
              </a:spcAft>
              <a:buFont typeface="Wingdings" panose="05000000000000000000" pitchFamily="2" charset="2"/>
              <a:buChar char="Ø"/>
              <a:defRPr/>
            </a:pPr>
            <a:r>
              <a:rPr lang="en-US" dirty="0" smtClean="0"/>
              <a:t>Dividends</a:t>
            </a:r>
            <a:endParaRPr lang="en-US" dirty="0"/>
          </a:p>
          <a:p>
            <a:pPr marL="914400" lvl="1" indent="-457200" algn="just">
              <a:spcBef>
                <a:spcPts val="600"/>
              </a:spcBef>
              <a:spcAft>
                <a:spcPts val="600"/>
              </a:spcAft>
              <a:buFont typeface="Wingdings" panose="05000000000000000000" pitchFamily="2" charset="2"/>
              <a:buChar char="Ø"/>
              <a:defRPr/>
            </a:pPr>
            <a:r>
              <a:rPr lang="en-US" dirty="0" smtClean="0"/>
              <a:t>Income </a:t>
            </a:r>
            <a:r>
              <a:rPr lang="en-US" dirty="0"/>
              <a:t>from services performed in </a:t>
            </a:r>
            <a:r>
              <a:rPr lang="en-US" dirty="0" smtClean="0"/>
              <a:t>Cambodia</a:t>
            </a:r>
          </a:p>
          <a:p>
            <a:pPr marL="914400" lvl="1" indent="-457200" algn="just">
              <a:spcBef>
                <a:spcPts val="600"/>
              </a:spcBef>
              <a:spcAft>
                <a:spcPts val="600"/>
              </a:spcAft>
              <a:buFont typeface="Wingdings" panose="05000000000000000000" pitchFamily="2" charset="2"/>
              <a:buChar char="Ø"/>
              <a:defRPr/>
            </a:pPr>
            <a:r>
              <a:rPr lang="en-US" dirty="0" smtClean="0"/>
              <a:t>Compensation </a:t>
            </a:r>
            <a:r>
              <a:rPr lang="en-US" dirty="0"/>
              <a:t>for management and technical </a:t>
            </a:r>
            <a:r>
              <a:rPr lang="en-US" dirty="0" smtClean="0"/>
              <a:t>fees</a:t>
            </a:r>
          </a:p>
          <a:p>
            <a:pPr marL="914400" lvl="1" indent="-457200" algn="just">
              <a:spcBef>
                <a:spcPts val="600"/>
              </a:spcBef>
              <a:spcAft>
                <a:spcPts val="600"/>
              </a:spcAft>
              <a:buFont typeface="Wingdings" panose="05000000000000000000" pitchFamily="2" charset="2"/>
              <a:buChar char="Ø"/>
              <a:defRPr/>
            </a:pPr>
            <a:r>
              <a:rPr lang="en-US" dirty="0" smtClean="0"/>
              <a:t>Rental </a:t>
            </a:r>
            <a:r>
              <a:rPr lang="en-US" dirty="0"/>
              <a:t>and other incomes connected to use of movable and immovable </a:t>
            </a:r>
            <a:r>
              <a:rPr lang="en-US" dirty="0" smtClean="0"/>
              <a:t>property</a:t>
            </a:r>
          </a:p>
          <a:p>
            <a:pPr marL="914400" lvl="1" indent="-457200" algn="just">
              <a:spcBef>
                <a:spcPts val="600"/>
              </a:spcBef>
              <a:spcAft>
                <a:spcPts val="600"/>
              </a:spcAft>
              <a:buFont typeface="Wingdings" panose="05000000000000000000" pitchFamily="2" charset="2"/>
              <a:buChar char="Ø"/>
              <a:defRPr/>
            </a:pPr>
            <a:r>
              <a:rPr lang="en-US" dirty="0" smtClean="0"/>
              <a:t>Royalties</a:t>
            </a:r>
            <a:endParaRPr lang="en-US" dirty="0"/>
          </a:p>
        </p:txBody>
      </p:sp>
    </p:spTree>
    <p:extLst>
      <p:ext uri="{BB962C8B-B14F-4D97-AF65-F5344CB8AC3E}">
        <p14:creationId xmlns:p14="http://schemas.microsoft.com/office/powerpoint/2010/main" val="3457477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323528" y="233362"/>
            <a:ext cx="7477447"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400" dirty="0">
                <a:solidFill>
                  <a:srgbClr val="004D3F"/>
                </a:solidFill>
                <a:latin typeface="Calibri"/>
                <a:cs typeface="Tahoma" pitchFamily="34" charset="0"/>
              </a:rPr>
              <a:t>Tax on Profit Repatriation (Cont.)</a:t>
            </a:r>
          </a:p>
        </p:txBody>
      </p:sp>
      <p:sp>
        <p:nvSpPr>
          <p:cNvPr id="31" name="Content Placeholder 2"/>
          <p:cNvSpPr>
            <a:spLocks noGrp="1"/>
          </p:cNvSpPr>
          <p:nvPr>
            <p:ph idx="1"/>
          </p:nvPr>
        </p:nvSpPr>
        <p:spPr>
          <a:xfrm>
            <a:off x="323528" y="1556792"/>
            <a:ext cx="8077200" cy="4680520"/>
          </a:xfrm>
        </p:spPr>
        <p:txBody>
          <a:bodyPr>
            <a:noAutofit/>
          </a:bodyPr>
          <a:lstStyle/>
          <a:p>
            <a:pPr marL="457200" lvl="0" indent="-457200" algn="just">
              <a:spcBef>
                <a:spcPts val="600"/>
              </a:spcBef>
              <a:spcAft>
                <a:spcPts val="600"/>
              </a:spcAft>
              <a:buFont typeface="Wingdings" pitchFamily="2" charset="2"/>
              <a:buChar char="§"/>
              <a:defRPr/>
            </a:pPr>
            <a:r>
              <a:rPr lang="en-US" sz="2000" dirty="0" smtClean="0">
                <a:solidFill>
                  <a:schemeClr val="tx1"/>
                </a:solidFill>
              </a:rPr>
              <a:t>(Cont.) Distribution </a:t>
            </a:r>
            <a:r>
              <a:rPr lang="en-US" sz="2000" dirty="0">
                <a:solidFill>
                  <a:schemeClr val="tx1"/>
                </a:solidFill>
              </a:rPr>
              <a:t>of profits (surplus) or revenue to </a:t>
            </a:r>
            <a:r>
              <a:rPr lang="en-US" sz="2000" b="1" dirty="0">
                <a:solidFill>
                  <a:schemeClr val="tx1"/>
                </a:solidFill>
              </a:rPr>
              <a:t>non-residents</a:t>
            </a:r>
            <a:r>
              <a:rPr lang="en-US" sz="2000" dirty="0">
                <a:solidFill>
                  <a:schemeClr val="tx1"/>
                </a:solidFill>
              </a:rPr>
              <a:t> (whether individuals or corporates) subject to </a:t>
            </a:r>
            <a:r>
              <a:rPr lang="en-US" sz="2000" dirty="0" smtClean="0">
                <a:solidFill>
                  <a:schemeClr val="tx1"/>
                </a:solidFill>
              </a:rPr>
              <a:t>the 14% withholding </a:t>
            </a:r>
            <a:r>
              <a:rPr lang="en-US" sz="2000" dirty="0">
                <a:solidFill>
                  <a:schemeClr val="tx1"/>
                </a:solidFill>
              </a:rPr>
              <a:t>taxes </a:t>
            </a:r>
            <a:r>
              <a:rPr lang="en-US" sz="2000" dirty="0" smtClean="0"/>
              <a:t>on the income stipulated in article </a:t>
            </a:r>
            <a:r>
              <a:rPr lang="en-US" sz="2000" dirty="0"/>
              <a:t>33 </a:t>
            </a:r>
            <a:r>
              <a:rPr lang="en-US" sz="2000" dirty="0" smtClean="0"/>
              <a:t>of the Law on Taxation:</a:t>
            </a:r>
            <a:endParaRPr lang="en-US" sz="2000" dirty="0"/>
          </a:p>
          <a:p>
            <a:pPr marL="914400" lvl="1" indent="-457200" algn="just">
              <a:spcBef>
                <a:spcPts val="600"/>
              </a:spcBef>
              <a:spcAft>
                <a:spcPts val="600"/>
              </a:spcAft>
              <a:buFont typeface="Wingdings" panose="05000000000000000000" pitchFamily="2" charset="2"/>
              <a:buChar char="Ø"/>
              <a:defRPr/>
            </a:pPr>
            <a:r>
              <a:rPr lang="en-US" dirty="0" smtClean="0"/>
              <a:t>Gain </a:t>
            </a:r>
            <a:r>
              <a:rPr lang="en-US" dirty="0"/>
              <a:t>from the sale of movable property which is part of the business property of a permanent   establishment maintained by a </a:t>
            </a:r>
            <a:r>
              <a:rPr lang="en-US" dirty="0" smtClean="0"/>
              <a:t>non-resident</a:t>
            </a:r>
          </a:p>
          <a:p>
            <a:pPr marL="914400" lvl="1" indent="-457200" algn="just">
              <a:spcBef>
                <a:spcPts val="600"/>
              </a:spcBef>
              <a:spcAft>
                <a:spcPts val="600"/>
              </a:spcAft>
              <a:buFont typeface="Wingdings" panose="05000000000000000000" pitchFamily="2" charset="2"/>
              <a:buChar char="Ø"/>
              <a:defRPr/>
            </a:pPr>
            <a:r>
              <a:rPr lang="en-US" dirty="0"/>
              <a:t>I</a:t>
            </a:r>
            <a:r>
              <a:rPr lang="en-US" dirty="0" smtClean="0"/>
              <a:t>ncome </a:t>
            </a:r>
            <a:r>
              <a:rPr lang="en-US" dirty="0"/>
              <a:t>from business activities carried on by a non-resident through a permanent establishment in Cambodia.  </a:t>
            </a:r>
            <a:endParaRPr lang="en-US" dirty="0" smtClean="0"/>
          </a:p>
          <a:p>
            <a:pPr marL="914400" lvl="1" indent="-457200" algn="just">
              <a:spcBef>
                <a:spcPts val="600"/>
              </a:spcBef>
              <a:spcAft>
                <a:spcPts val="600"/>
              </a:spcAft>
              <a:buFont typeface="Wingdings" panose="05000000000000000000" pitchFamily="2" charset="2"/>
              <a:buChar char="Ø"/>
              <a:defRPr/>
            </a:pPr>
            <a:r>
              <a:rPr lang="en-US" dirty="0" smtClean="0"/>
              <a:t>This </a:t>
            </a:r>
            <a:r>
              <a:rPr lang="en-US" dirty="0"/>
              <a:t>withholding tax shall not apply to reinsurance premium on property or other risks in the Kingdom of Cambodia.</a:t>
            </a:r>
          </a:p>
          <a:p>
            <a:pPr marL="457200" indent="-457200" algn="just">
              <a:spcBef>
                <a:spcPts val="600"/>
              </a:spcBef>
              <a:spcAft>
                <a:spcPts val="600"/>
              </a:spcAft>
              <a:buFont typeface="Wingdings" pitchFamily="2" charset="2"/>
              <a:buChar char="§"/>
              <a:defRPr/>
            </a:pPr>
            <a:r>
              <a:rPr lang="en-US" sz="2000" dirty="0" smtClean="0">
                <a:solidFill>
                  <a:schemeClr val="tx1"/>
                </a:solidFill>
              </a:rPr>
              <a:t>Capital </a:t>
            </a:r>
            <a:r>
              <a:rPr lang="en-US" sz="2000" dirty="0">
                <a:solidFill>
                  <a:schemeClr val="tx1"/>
                </a:solidFill>
              </a:rPr>
              <a:t>gains tax on non-residents: None</a:t>
            </a:r>
          </a:p>
          <a:p>
            <a:pPr marL="457200" indent="-457200" algn="just">
              <a:spcBef>
                <a:spcPts val="600"/>
              </a:spcBef>
              <a:spcAft>
                <a:spcPts val="600"/>
              </a:spcAft>
              <a:buFont typeface="Wingdings" pitchFamily="2" charset="2"/>
              <a:buChar char="§"/>
              <a:defRPr/>
            </a:pPr>
            <a:r>
              <a:rPr lang="en-US" sz="2000" dirty="0">
                <a:solidFill>
                  <a:schemeClr val="tx1"/>
                </a:solidFill>
              </a:rPr>
              <a:t>Cambodia has entered into DTA with </a:t>
            </a:r>
            <a:r>
              <a:rPr lang="en-US" sz="2000" dirty="0" smtClean="0">
                <a:solidFill>
                  <a:schemeClr val="tx1"/>
                </a:solidFill>
              </a:rPr>
              <a:t>Singapore/China/Brunei/Thailand</a:t>
            </a:r>
            <a:endParaRPr lang="en-US" sz="2000" dirty="0">
              <a:solidFill>
                <a:schemeClr val="tx1"/>
              </a:solidFill>
            </a:endParaRPr>
          </a:p>
          <a:p>
            <a:pPr algn="just">
              <a:spcBef>
                <a:spcPts val="1200"/>
              </a:spcBef>
              <a:defRPr/>
            </a:pPr>
            <a:endParaRPr lang="en-US" sz="2000" dirty="0">
              <a:solidFill>
                <a:schemeClr val="tx1"/>
              </a:solidFill>
            </a:endParaRPr>
          </a:p>
        </p:txBody>
      </p:sp>
    </p:spTree>
    <p:extLst>
      <p:ext uri="{BB962C8B-B14F-4D97-AF65-F5344CB8AC3E}">
        <p14:creationId xmlns:p14="http://schemas.microsoft.com/office/powerpoint/2010/main" val="13772397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9EBD5762-3BDC-484D-9503-7EA6D5A9A8CE}" type="slidenum">
              <a:rPr lang="en-GB" smtClean="0"/>
              <a:pPr/>
              <a:t>19</a:t>
            </a:fld>
            <a:endParaRPr lang="en-GB"/>
          </a:p>
        </p:txBody>
      </p:sp>
      <p:sp>
        <p:nvSpPr>
          <p:cNvPr id="2" name="Title 1"/>
          <p:cNvSpPr>
            <a:spLocks noGrp="1"/>
          </p:cNvSpPr>
          <p:nvPr>
            <p:ph type="title"/>
          </p:nvPr>
        </p:nvSpPr>
        <p:spPr/>
        <p:txBody>
          <a:bodyPr/>
          <a:lstStyle/>
          <a:p>
            <a:r>
              <a:rPr lang="en-GB" dirty="0">
                <a:solidFill>
                  <a:srgbClr val="004843"/>
                </a:solidFill>
              </a:rPr>
              <a:t>DTA – Withholding Taxes</a:t>
            </a:r>
          </a:p>
        </p:txBody>
      </p:sp>
      <p:graphicFrame>
        <p:nvGraphicFramePr>
          <p:cNvPr id="6" name="Table 5"/>
          <p:cNvGraphicFramePr>
            <a:graphicFrameLocks noGrp="1"/>
          </p:cNvGraphicFramePr>
          <p:nvPr>
            <p:extLst>
              <p:ext uri="{D42A27DB-BD31-4B8C-83A1-F6EECF244321}">
                <p14:modId xmlns:p14="http://schemas.microsoft.com/office/powerpoint/2010/main" val="335489247"/>
              </p:ext>
            </p:extLst>
          </p:nvPr>
        </p:nvGraphicFramePr>
        <p:xfrm>
          <a:off x="611559" y="2060848"/>
          <a:ext cx="7922841" cy="3086055"/>
        </p:xfrm>
        <a:graphic>
          <a:graphicData uri="http://schemas.openxmlformats.org/drawingml/2006/table">
            <a:tbl>
              <a:tblPr firstRow="1" bandRow="1">
                <a:tableStyleId>{C083E6E3-FA7D-4D7B-A595-EF9225AFEA82}</a:tableStyleId>
              </a:tblPr>
              <a:tblGrid>
                <a:gridCol w="2640947">
                  <a:extLst>
                    <a:ext uri="{9D8B030D-6E8A-4147-A177-3AD203B41FA5}">
                      <a16:colId xmlns="" xmlns:a16="http://schemas.microsoft.com/office/drawing/2014/main" val="20000"/>
                    </a:ext>
                  </a:extLst>
                </a:gridCol>
                <a:gridCol w="2640947">
                  <a:extLst>
                    <a:ext uri="{9D8B030D-6E8A-4147-A177-3AD203B41FA5}">
                      <a16:colId xmlns="" xmlns:a16="http://schemas.microsoft.com/office/drawing/2014/main" val="20001"/>
                    </a:ext>
                  </a:extLst>
                </a:gridCol>
                <a:gridCol w="2640947">
                  <a:extLst>
                    <a:ext uri="{9D8B030D-6E8A-4147-A177-3AD203B41FA5}">
                      <a16:colId xmlns="" xmlns:a16="http://schemas.microsoft.com/office/drawing/2014/main" val="20002"/>
                    </a:ext>
                  </a:extLst>
                </a:gridCol>
              </a:tblGrid>
              <a:tr h="617211">
                <a:tc>
                  <a:txBody>
                    <a:bodyPr/>
                    <a:lstStyle/>
                    <a:p>
                      <a:endParaRPr lang="en-US" dirty="0">
                        <a:solidFill>
                          <a:schemeClr val="bg1"/>
                        </a:solidFill>
                      </a:endParaRPr>
                    </a:p>
                  </a:txBody>
                  <a:tcPr anchor="ctr">
                    <a:lnL>
                      <a:noFill/>
                    </a:lnL>
                    <a:lnR>
                      <a:noFill/>
                    </a:lnR>
                    <a:lnT w="12700" cmpd="sng">
                      <a:noFill/>
                    </a:lnT>
                    <a:lnB w="12700" cmpd="sng">
                      <a:noFill/>
                    </a:lnB>
                    <a:lnTlToBr w="12700" cmpd="sng">
                      <a:noFill/>
                      <a:prstDash val="solid"/>
                    </a:lnTlToBr>
                    <a:lnBlToTr w="12700" cmpd="sng">
                      <a:noFill/>
                      <a:prstDash val="solid"/>
                    </a:lnBlToTr>
                    <a:solidFill>
                      <a:srgbClr val="004D3F"/>
                    </a:solidFill>
                  </a:tcPr>
                </a:tc>
                <a:tc>
                  <a:txBody>
                    <a:bodyPr/>
                    <a:lstStyle/>
                    <a:p>
                      <a:r>
                        <a:rPr lang="en-GB" dirty="0">
                          <a:solidFill>
                            <a:schemeClr val="bg1"/>
                          </a:solidFill>
                        </a:rPr>
                        <a:t>Before</a:t>
                      </a:r>
                      <a:endParaRPr lang="en-US" dirty="0">
                        <a:solidFill>
                          <a:schemeClr val="bg1"/>
                        </a:solidFill>
                      </a:endParaRPr>
                    </a:p>
                  </a:txBody>
                  <a:tcPr anchor="ctr">
                    <a:lnL>
                      <a:noFill/>
                    </a:lnL>
                    <a:lnR>
                      <a:noFill/>
                    </a:lnR>
                    <a:lnT w="12700" cmpd="sng">
                      <a:noFill/>
                    </a:lnT>
                    <a:lnB w="12700" cmpd="sng">
                      <a:noFill/>
                    </a:lnB>
                    <a:lnTlToBr w="12700" cmpd="sng">
                      <a:noFill/>
                      <a:prstDash val="solid"/>
                    </a:lnTlToBr>
                    <a:lnBlToTr w="12700" cmpd="sng">
                      <a:noFill/>
                      <a:prstDash val="solid"/>
                    </a:lnBlToTr>
                    <a:solidFill>
                      <a:srgbClr val="004D3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bg1"/>
                          </a:solidFill>
                        </a:rPr>
                        <a:t>DTA</a:t>
                      </a:r>
                      <a:endParaRPr lang="en-US" dirty="0">
                        <a:solidFill>
                          <a:schemeClr val="bg1"/>
                        </a:solidFill>
                      </a:endParaRPr>
                    </a:p>
                  </a:txBody>
                  <a:tcPr anchor="ctr">
                    <a:lnL>
                      <a:noFill/>
                    </a:lnL>
                    <a:lnR>
                      <a:noFill/>
                    </a:lnR>
                    <a:lnT w="12700" cmpd="sng">
                      <a:noFill/>
                    </a:lnT>
                    <a:lnB w="12700" cmpd="sng">
                      <a:noFill/>
                    </a:lnB>
                    <a:lnTlToBr w="12700" cmpd="sng">
                      <a:noFill/>
                      <a:prstDash val="solid"/>
                    </a:lnTlToBr>
                    <a:lnBlToTr w="12700" cmpd="sng">
                      <a:noFill/>
                      <a:prstDash val="solid"/>
                    </a:lnBlToTr>
                    <a:solidFill>
                      <a:srgbClr val="004D3F"/>
                    </a:solidFill>
                  </a:tcPr>
                </a:tc>
                <a:extLst>
                  <a:ext uri="{0D108BD9-81ED-4DB2-BD59-A6C34878D82A}">
                    <a16:rowId xmlns="" xmlns:a16="http://schemas.microsoft.com/office/drawing/2014/main" val="10000"/>
                  </a:ext>
                </a:extLst>
              </a:tr>
              <a:tr h="617211">
                <a:tc>
                  <a:txBody>
                    <a:bodyPr/>
                    <a:lstStyle/>
                    <a:p>
                      <a:r>
                        <a:rPr lang="en-GB" dirty="0"/>
                        <a:t>Royalties	</a:t>
                      </a:r>
                      <a:endParaRPr lang="en-US" dirty="0"/>
                    </a:p>
                  </a:txBody>
                  <a:tcPr anchor="ctr">
                    <a:lnL>
                      <a:noFill/>
                    </a:lnL>
                    <a:lnR>
                      <a:noFill/>
                    </a:lnR>
                    <a:lnT w="12700" cmpd="sng">
                      <a:noFill/>
                    </a:lnT>
                    <a:lnB>
                      <a:noFill/>
                    </a:lnB>
                    <a:lnTlToBr w="12700" cmpd="sng">
                      <a:noFill/>
                      <a:prstDash val="solid"/>
                    </a:lnTlToBr>
                    <a:lnBlToTr w="12700" cmpd="sng">
                      <a:noFill/>
                      <a:prstDash val="solid"/>
                    </a:lnBlToTr>
                  </a:tcPr>
                </a:tc>
                <a:tc>
                  <a:txBody>
                    <a:bodyPr/>
                    <a:lstStyle/>
                    <a:p>
                      <a:r>
                        <a:rPr lang="en-GB" dirty="0"/>
                        <a:t>14%	</a:t>
                      </a:r>
                      <a:endParaRPr lang="en-US" dirty="0"/>
                    </a:p>
                  </a:txBody>
                  <a:tcPr anchor="ctr">
                    <a:lnL>
                      <a:noFill/>
                    </a:lnL>
                    <a:lnR>
                      <a:noFill/>
                    </a:lnR>
                    <a:lnT w="12700" cmpd="sng">
                      <a:noFill/>
                    </a:lnT>
                    <a:lnB>
                      <a:noFill/>
                    </a:lnB>
                    <a:lnTlToBr w="12700" cmpd="sng">
                      <a:noFill/>
                      <a:prstDash val="solid"/>
                    </a:lnTlToBr>
                    <a:lnBlToTr w="12700" cmpd="sng">
                      <a:noFill/>
                      <a:prstDash val="solid"/>
                    </a:lnBlToTr>
                  </a:tcPr>
                </a:tc>
                <a:tc>
                  <a:txBody>
                    <a:bodyPr/>
                    <a:lstStyle/>
                    <a:p>
                      <a:r>
                        <a:rPr lang="en-GB" dirty="0"/>
                        <a:t>10%</a:t>
                      </a:r>
                      <a:endParaRPr lang="en-US" dirty="0"/>
                    </a:p>
                  </a:txBody>
                  <a:tcPr anchor="ct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 xmlns:a16="http://schemas.microsoft.com/office/drawing/2014/main" val="10001"/>
                  </a:ext>
                </a:extLst>
              </a:tr>
              <a:tr h="617211">
                <a:tc>
                  <a:txBody>
                    <a:bodyPr/>
                    <a:lstStyle/>
                    <a:p>
                      <a:r>
                        <a:rPr lang="en-GB" dirty="0"/>
                        <a:t>Dividends</a:t>
                      </a:r>
                      <a:endParaRPr lang="en-US" dirty="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GB" dirty="0"/>
                        <a:t>14%</a:t>
                      </a:r>
                      <a:endParaRPr lang="en-US" dirty="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GB" dirty="0"/>
                        <a:t>10%</a:t>
                      </a:r>
                      <a:endParaRPr lang="en-US" dirty="0"/>
                    </a:p>
                  </a:txBody>
                  <a:tcPr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 xmlns:a16="http://schemas.microsoft.com/office/drawing/2014/main" val="10002"/>
                  </a:ext>
                </a:extLst>
              </a:tr>
              <a:tr h="617211">
                <a:tc>
                  <a:txBody>
                    <a:bodyPr/>
                    <a:lstStyle/>
                    <a:p>
                      <a:r>
                        <a:rPr lang="en-GB" dirty="0"/>
                        <a:t>Interest</a:t>
                      </a:r>
                      <a:endParaRPr lang="en-US" dirty="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GB" dirty="0"/>
                        <a:t>14%</a:t>
                      </a:r>
                      <a:endParaRPr lang="en-US" dirty="0"/>
                    </a:p>
                  </a:txBody>
                  <a:tcPr anchor="ctr">
                    <a:lnL>
                      <a:noFill/>
                    </a:lnL>
                    <a:lnR>
                      <a:noFill/>
                    </a:lnR>
                    <a:lnT>
                      <a:noFill/>
                    </a:lnT>
                    <a:lnB>
                      <a:noFill/>
                    </a:lnB>
                    <a:lnTlToBr w="12700" cmpd="sng">
                      <a:noFill/>
                      <a:prstDash val="solid"/>
                    </a:lnTlToBr>
                    <a:lnBlToTr w="12700" cmpd="sng">
                      <a:noFill/>
                      <a:prstDash val="solid"/>
                    </a:lnBlToTr>
                  </a:tcPr>
                </a:tc>
                <a:tc>
                  <a:txBody>
                    <a:bodyPr/>
                    <a:lstStyle/>
                    <a:p>
                      <a:r>
                        <a:rPr lang="en-GB" dirty="0"/>
                        <a:t>10%</a:t>
                      </a:r>
                      <a:endParaRPr lang="en-US" dirty="0"/>
                    </a:p>
                  </a:txBody>
                  <a:tcPr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 xmlns:a16="http://schemas.microsoft.com/office/drawing/2014/main" val="10003"/>
                  </a:ext>
                </a:extLst>
              </a:tr>
              <a:tr h="617211">
                <a:tc>
                  <a:txBody>
                    <a:bodyPr/>
                    <a:lstStyle/>
                    <a:p>
                      <a:r>
                        <a:rPr lang="en-GB" dirty="0"/>
                        <a:t>Technical Fees	</a:t>
                      </a:r>
                      <a:endParaRPr lang="en-US" dirty="0"/>
                    </a:p>
                  </a:txBody>
                  <a:tcPr anchor="ctr">
                    <a:lnL>
                      <a:noFill/>
                    </a:lnL>
                    <a:lnR>
                      <a:noFill/>
                    </a:lnR>
                    <a:lnT>
                      <a:noFill/>
                    </a:lnT>
                    <a:lnB w="12700" cmpd="sng">
                      <a:noFill/>
                    </a:lnB>
                    <a:lnTlToBr w="12700" cmpd="sng">
                      <a:noFill/>
                      <a:prstDash val="solid"/>
                    </a:lnTlToBr>
                    <a:lnBlToTr w="12700" cmpd="sng">
                      <a:noFill/>
                      <a:prstDash val="solid"/>
                    </a:lnBlToTr>
                  </a:tcPr>
                </a:tc>
                <a:tc>
                  <a:txBody>
                    <a:bodyPr/>
                    <a:lstStyle/>
                    <a:p>
                      <a:r>
                        <a:rPr lang="en-GB" dirty="0"/>
                        <a:t>14%</a:t>
                      </a:r>
                      <a:endParaRPr lang="en-US" dirty="0"/>
                    </a:p>
                  </a:txBody>
                  <a:tcPr anchor="ctr">
                    <a:lnL>
                      <a:noFill/>
                    </a:lnL>
                    <a:lnR>
                      <a:noFill/>
                    </a:lnR>
                    <a:lnT>
                      <a:noFill/>
                    </a:lnT>
                    <a:lnB w="12700" cmpd="sng">
                      <a:noFill/>
                    </a:lnB>
                    <a:lnTlToBr w="12700" cmpd="sng">
                      <a:noFill/>
                      <a:prstDash val="solid"/>
                    </a:lnTlToBr>
                    <a:lnBlToTr w="12700" cmpd="sng">
                      <a:noFill/>
                      <a:prstDash val="solid"/>
                    </a:lnBlToTr>
                  </a:tcPr>
                </a:tc>
                <a:tc>
                  <a:txBody>
                    <a:bodyPr/>
                    <a:lstStyle/>
                    <a:p>
                      <a:r>
                        <a:rPr lang="en-GB" dirty="0"/>
                        <a:t>10%</a:t>
                      </a:r>
                      <a:endParaRPr lang="en-US" dirty="0"/>
                    </a:p>
                  </a:txBody>
                  <a:tcPr anchor="ct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 xmlns:a16="http://schemas.microsoft.com/office/drawing/2014/main" val="10004"/>
                  </a:ext>
                </a:extLst>
              </a:tr>
            </a:tbl>
          </a:graphicData>
        </a:graphic>
      </p:graphicFrame>
    </p:spTree>
    <p:extLst>
      <p:ext uri="{BB962C8B-B14F-4D97-AF65-F5344CB8AC3E}">
        <p14:creationId xmlns:p14="http://schemas.microsoft.com/office/powerpoint/2010/main" val="13200998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4"/>
          <p:cNvSpPr>
            <a:spLocks noGrp="1"/>
          </p:cNvSpPr>
          <p:nvPr>
            <p:ph type="ctrTitle"/>
          </p:nvPr>
        </p:nvSpPr>
        <p:spPr bwMode="auto">
          <a:xfrm>
            <a:off x="456002" y="188640"/>
            <a:ext cx="7423150" cy="8366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n-US" altLang="en-US" dirty="0">
                <a:solidFill>
                  <a:srgbClr val="00463C"/>
                </a:solidFill>
              </a:rPr>
              <a:t>Tax on Salary – New Rates in 2017</a:t>
            </a:r>
            <a:endParaRPr lang="en-US" altLang="en-US" dirty="0">
              <a:solidFill>
                <a:srgbClr val="00463C"/>
              </a:solidFill>
              <a:latin typeface="Cambria" panose="020405030504060302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4026687433"/>
              </p:ext>
            </p:extLst>
          </p:nvPr>
        </p:nvGraphicFramePr>
        <p:xfrm>
          <a:off x="971600" y="1405815"/>
          <a:ext cx="7717928" cy="4903504"/>
        </p:xfrm>
        <a:graphic>
          <a:graphicData uri="http://schemas.openxmlformats.org/drawingml/2006/table">
            <a:tbl>
              <a:tblPr firstRow="1" firstCol="1" bandRow="1">
                <a:tableStyleId>{5C22544A-7EE6-4342-B048-85BDC9FD1C3A}</a:tableStyleId>
              </a:tblPr>
              <a:tblGrid>
                <a:gridCol w="1698972">
                  <a:extLst>
                    <a:ext uri="{9D8B030D-6E8A-4147-A177-3AD203B41FA5}">
                      <a16:colId xmlns="" xmlns:a16="http://schemas.microsoft.com/office/drawing/2014/main" val="20000"/>
                    </a:ext>
                  </a:extLst>
                </a:gridCol>
                <a:gridCol w="1512168">
                  <a:extLst>
                    <a:ext uri="{9D8B030D-6E8A-4147-A177-3AD203B41FA5}">
                      <a16:colId xmlns="" xmlns:a16="http://schemas.microsoft.com/office/drawing/2014/main" val="20001"/>
                    </a:ext>
                  </a:extLst>
                </a:gridCol>
                <a:gridCol w="1872208">
                  <a:extLst>
                    <a:ext uri="{9D8B030D-6E8A-4147-A177-3AD203B41FA5}">
                      <a16:colId xmlns="" xmlns:a16="http://schemas.microsoft.com/office/drawing/2014/main" val="20002"/>
                    </a:ext>
                  </a:extLst>
                </a:gridCol>
                <a:gridCol w="1440160">
                  <a:extLst>
                    <a:ext uri="{9D8B030D-6E8A-4147-A177-3AD203B41FA5}">
                      <a16:colId xmlns="" xmlns:a16="http://schemas.microsoft.com/office/drawing/2014/main" val="20003"/>
                    </a:ext>
                  </a:extLst>
                </a:gridCol>
                <a:gridCol w="1194420">
                  <a:extLst>
                    <a:ext uri="{9D8B030D-6E8A-4147-A177-3AD203B41FA5}">
                      <a16:colId xmlns="" xmlns:a16="http://schemas.microsoft.com/office/drawing/2014/main" val="20004"/>
                    </a:ext>
                  </a:extLst>
                </a:gridCol>
              </a:tblGrid>
              <a:tr h="612938">
                <a:tc gridSpan="5">
                  <a:txBody>
                    <a:bodyPr/>
                    <a:lstStyle/>
                    <a:p>
                      <a:pPr marL="0" marR="6350" algn="ctr">
                        <a:spcBef>
                          <a:spcPts val="0"/>
                        </a:spcBef>
                        <a:spcAft>
                          <a:spcPts val="0"/>
                        </a:spcAft>
                        <a:tabLst>
                          <a:tab pos="457200" algn="l"/>
                          <a:tab pos="4800600" algn="r"/>
                        </a:tabLst>
                      </a:pPr>
                      <a:r>
                        <a:rPr lang="en-GB" sz="1600" dirty="0">
                          <a:effectLst/>
                          <a:latin typeface="+mn-lt"/>
                          <a:ea typeface="+mn-ea"/>
                          <a:cs typeface="+mn-cs"/>
                        </a:rPr>
                        <a:t>Changes</a:t>
                      </a:r>
                      <a:r>
                        <a:rPr lang="en-GB" sz="1600" baseline="0" dirty="0">
                          <a:effectLst/>
                          <a:latin typeface="+mn-lt"/>
                          <a:ea typeface="+mn-ea"/>
                          <a:cs typeface="+mn-cs"/>
                        </a:rPr>
                        <a:t> in Tax on Salary Rates</a:t>
                      </a:r>
                      <a:endParaRPr lang="en-US" sz="1600" dirty="0">
                        <a:effectLst/>
                        <a:latin typeface="+mn-lt"/>
                        <a:ea typeface="Times New Roman" panose="02020603050405020304" pitchFamily="18" charset="0"/>
                        <a:cs typeface="Tahoma" panose="020B0604030504040204" pitchFamily="34" charset="0"/>
                      </a:endParaRPr>
                    </a:p>
                  </a:txBody>
                  <a:tcPr marL="68580" marR="68580" marT="0" marB="0" anchor="ctr">
                    <a:solidFill>
                      <a:srgbClr val="004D3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0"/>
                  </a:ext>
                </a:extLst>
              </a:tr>
              <a:tr h="612938">
                <a:tc gridSpan="2">
                  <a:txBody>
                    <a:bodyPr/>
                    <a:lstStyle/>
                    <a:p>
                      <a:pPr marL="0" marR="6350" algn="ctr">
                        <a:spcBef>
                          <a:spcPts val="0"/>
                        </a:spcBef>
                        <a:spcAft>
                          <a:spcPts val="0"/>
                        </a:spcAft>
                        <a:tabLst>
                          <a:tab pos="457200" algn="l"/>
                          <a:tab pos="4800600" algn="r"/>
                        </a:tabLst>
                      </a:pPr>
                      <a:r>
                        <a:rPr lang="en-US" sz="1600" dirty="0">
                          <a:effectLst/>
                          <a:latin typeface="+mn-lt"/>
                          <a:ea typeface="Times New Roman" panose="02020603050405020304" pitchFamily="18" charset="0"/>
                          <a:cs typeface="Tahoma" panose="020B0604030504040204" pitchFamily="34" charset="0"/>
                        </a:rPr>
                        <a:t>Old Salary</a:t>
                      </a:r>
                      <a:r>
                        <a:rPr lang="en-US" sz="1600" baseline="0" dirty="0">
                          <a:effectLst/>
                          <a:latin typeface="+mn-lt"/>
                          <a:ea typeface="Times New Roman" panose="02020603050405020304" pitchFamily="18" charset="0"/>
                          <a:cs typeface="Tahoma" panose="020B0604030504040204" pitchFamily="34" charset="0"/>
                        </a:rPr>
                        <a:t> Bands up to 2016 </a:t>
                      </a:r>
                      <a:endParaRPr lang="en-US" sz="1600" dirty="0">
                        <a:effectLst/>
                        <a:latin typeface="+mn-lt"/>
                        <a:ea typeface="Times New Roman" panose="02020603050405020304" pitchFamily="18" charset="0"/>
                        <a:cs typeface="Tahoma" panose="020B0604030504040204" pitchFamily="34" charset="0"/>
                      </a:endParaRPr>
                    </a:p>
                  </a:txBody>
                  <a:tcPr marL="68580" marR="68580" marT="0" marB="0" anchor="ctr">
                    <a:solidFill>
                      <a:srgbClr val="C0C0C0"/>
                    </a:solidFill>
                  </a:tcPr>
                </a:tc>
                <a:tc hMerge="1">
                  <a:txBody>
                    <a:bodyPr/>
                    <a:lstStyle/>
                    <a:p>
                      <a:pPr marL="0" marR="6350" algn="l">
                        <a:spcBef>
                          <a:spcPts val="0"/>
                        </a:spcBef>
                        <a:spcAft>
                          <a:spcPts val="0"/>
                        </a:spcAft>
                        <a:tabLst>
                          <a:tab pos="457200" algn="l"/>
                          <a:tab pos="4800600" algn="r"/>
                        </a:tabLst>
                      </a:pPr>
                      <a:endParaRPr lang="en-US" sz="1400" dirty="0">
                        <a:effectLst/>
                        <a:latin typeface="Arial" panose="020B0604020202020204" pitchFamily="34" charset="0"/>
                        <a:ea typeface="Times New Roman" panose="02020603050405020304" pitchFamily="18" charset="0"/>
                        <a:cs typeface="Tahoma" panose="020B0604030504040204" pitchFamily="34" charset="0"/>
                      </a:endParaRPr>
                    </a:p>
                  </a:txBody>
                  <a:tcPr marL="68580" marR="68580" marT="0" marB="0"/>
                </a:tc>
                <a:tc gridSpan="2">
                  <a:txBody>
                    <a:bodyPr/>
                    <a:lstStyle/>
                    <a:p>
                      <a:pPr marL="0" marR="6350" algn="ctr">
                        <a:spcBef>
                          <a:spcPts val="0"/>
                        </a:spcBef>
                        <a:spcAft>
                          <a:spcPts val="0"/>
                        </a:spcAft>
                        <a:tabLst>
                          <a:tab pos="457200" algn="l"/>
                          <a:tab pos="4800600" algn="r"/>
                        </a:tabLst>
                      </a:pPr>
                      <a:r>
                        <a:rPr lang="en-US" sz="1600" dirty="0">
                          <a:effectLst/>
                          <a:latin typeface="+mn-lt"/>
                          <a:ea typeface="Times New Roman" panose="02020603050405020304" pitchFamily="18" charset="0"/>
                          <a:cs typeface="Tahoma" panose="020B0604030504040204" pitchFamily="34" charset="0"/>
                        </a:rPr>
                        <a:t>New Salary Bands 2017*</a:t>
                      </a:r>
                      <a:r>
                        <a:rPr lang="en-US" sz="1600" baseline="0" dirty="0">
                          <a:effectLst/>
                          <a:latin typeface="+mn-lt"/>
                          <a:ea typeface="Times New Roman" panose="02020603050405020304" pitchFamily="18" charset="0"/>
                          <a:cs typeface="Tahoma" panose="020B0604030504040204" pitchFamily="34" charset="0"/>
                        </a:rPr>
                        <a:t> </a:t>
                      </a:r>
                      <a:endParaRPr lang="en-US" sz="1600" dirty="0">
                        <a:effectLst/>
                        <a:latin typeface="+mn-lt"/>
                        <a:ea typeface="Times New Roman" panose="02020603050405020304" pitchFamily="18" charset="0"/>
                        <a:cs typeface="Tahoma" panose="020B0604030504040204" pitchFamily="34" charset="0"/>
                      </a:endParaRPr>
                    </a:p>
                  </a:txBody>
                  <a:tcPr marL="68580" marR="68580" marT="0" marB="0" anchor="ctr">
                    <a:solidFill>
                      <a:srgbClr val="EBE728"/>
                    </a:solidFill>
                  </a:tcPr>
                </a:tc>
                <a:tc hMerge="1">
                  <a:txBody>
                    <a:bodyPr/>
                    <a:lstStyle/>
                    <a:p>
                      <a:pPr marL="0" marR="6350" algn="l">
                        <a:spcBef>
                          <a:spcPts val="0"/>
                        </a:spcBef>
                        <a:spcAft>
                          <a:spcPts val="0"/>
                        </a:spcAft>
                        <a:tabLst>
                          <a:tab pos="457200" algn="l"/>
                          <a:tab pos="4800600" algn="r"/>
                        </a:tabLst>
                      </a:pPr>
                      <a:endParaRPr lang="en-US" sz="1400" dirty="0">
                        <a:effectLst/>
                        <a:latin typeface="Arial" panose="020B0604020202020204" pitchFamily="34" charset="0"/>
                        <a:ea typeface="Times New Roman" panose="02020603050405020304" pitchFamily="18" charset="0"/>
                        <a:cs typeface="Tahoma" panose="020B0604030504040204" pitchFamily="34" charset="0"/>
                      </a:endParaRPr>
                    </a:p>
                  </a:txBody>
                  <a:tcPr marL="68580" marR="68580" marT="0" marB="0"/>
                </a:tc>
                <a:tc rowSpan="2">
                  <a:txBody>
                    <a:bodyPr/>
                    <a:lstStyle/>
                    <a:p>
                      <a:pPr marL="0" marR="6350" indent="0" algn="ctr" defTabSz="914400" rtl="0" eaLnBrk="1" fontAlgn="auto" latinLnBrk="0" hangingPunct="1">
                        <a:lnSpc>
                          <a:spcPct val="100000"/>
                        </a:lnSpc>
                        <a:spcBef>
                          <a:spcPts val="0"/>
                        </a:spcBef>
                        <a:spcAft>
                          <a:spcPts val="0"/>
                        </a:spcAft>
                        <a:buClrTx/>
                        <a:buSzTx/>
                        <a:buFontTx/>
                        <a:buNone/>
                        <a:tabLst>
                          <a:tab pos="457200" algn="l"/>
                          <a:tab pos="4800600" algn="r"/>
                        </a:tabLst>
                        <a:defRPr/>
                      </a:pPr>
                      <a:r>
                        <a:rPr lang="en-GB" sz="1600" b="1" dirty="0">
                          <a:solidFill>
                            <a:schemeClr val="bg1"/>
                          </a:solidFill>
                          <a:effectLst/>
                          <a:latin typeface="+mn-lt"/>
                        </a:rPr>
                        <a:t>Progressive Tax </a:t>
                      </a:r>
                      <a:r>
                        <a:rPr lang="en-GB" sz="1600" b="1" dirty="0" smtClean="0">
                          <a:solidFill>
                            <a:schemeClr val="bg1"/>
                          </a:solidFill>
                          <a:effectLst/>
                          <a:latin typeface="+mn-lt"/>
                        </a:rPr>
                        <a:t>Rate</a:t>
                      </a:r>
                      <a:endParaRPr lang="en-US" sz="1600" b="1" dirty="0">
                        <a:solidFill>
                          <a:schemeClr val="bg1"/>
                        </a:solidFill>
                        <a:effectLst/>
                        <a:latin typeface="+mn-lt"/>
                        <a:ea typeface="Times New Roman" panose="02020603050405020304" pitchFamily="18" charset="0"/>
                        <a:cs typeface="Tahoma" panose="020B0604030504040204" pitchFamily="34" charset="0"/>
                      </a:endParaRPr>
                    </a:p>
                  </a:txBody>
                  <a:tcPr marL="68580" marR="68580" marT="0" marB="0" anchor="ctr">
                    <a:solidFill>
                      <a:srgbClr val="00463C"/>
                    </a:solidFill>
                  </a:tcPr>
                </a:tc>
                <a:extLst>
                  <a:ext uri="{0D108BD9-81ED-4DB2-BD59-A6C34878D82A}">
                    <a16:rowId xmlns="" xmlns:a16="http://schemas.microsoft.com/office/drawing/2014/main" val="10001"/>
                  </a:ext>
                </a:extLst>
              </a:tr>
              <a:tr h="612938">
                <a:tc>
                  <a:txBody>
                    <a:bodyPr/>
                    <a:lstStyle/>
                    <a:p>
                      <a:pPr marL="0" marR="6350" algn="ctr">
                        <a:spcBef>
                          <a:spcPts val="0"/>
                        </a:spcBef>
                        <a:spcAft>
                          <a:spcPts val="0"/>
                        </a:spcAft>
                        <a:tabLst>
                          <a:tab pos="457200" algn="l"/>
                          <a:tab pos="4800600" algn="r"/>
                        </a:tabLst>
                      </a:pPr>
                      <a:r>
                        <a:rPr lang="en-GB" sz="1600" b="0" dirty="0">
                          <a:solidFill>
                            <a:schemeClr val="tx1"/>
                          </a:solidFill>
                          <a:effectLst/>
                          <a:latin typeface="+mn-lt"/>
                        </a:rPr>
                        <a:t>Khmer Riel (KHR)</a:t>
                      </a:r>
                      <a:endParaRPr lang="en-US" sz="1600" b="0" dirty="0">
                        <a:solidFill>
                          <a:schemeClr val="tx1"/>
                        </a:solidFill>
                        <a:effectLst/>
                        <a:latin typeface="+mn-lt"/>
                        <a:ea typeface="Times New Roman" panose="02020603050405020304" pitchFamily="18" charset="0"/>
                        <a:cs typeface="Tahoma" panose="020B0604030504040204" pitchFamily="34" charset="0"/>
                      </a:endParaRPr>
                    </a:p>
                  </a:txBody>
                  <a:tcPr marL="68580" marR="68580" marT="0" marB="0" anchor="ctr">
                    <a:solidFill>
                      <a:schemeClr val="bg1">
                        <a:lumMod val="95000"/>
                      </a:schemeClr>
                    </a:solidFill>
                  </a:tcPr>
                </a:tc>
                <a:tc>
                  <a:txBody>
                    <a:bodyPr/>
                    <a:lstStyle/>
                    <a:p>
                      <a:pPr marL="0" marR="6350" algn="ctr">
                        <a:spcBef>
                          <a:spcPts val="0"/>
                        </a:spcBef>
                        <a:spcAft>
                          <a:spcPts val="0"/>
                        </a:spcAft>
                        <a:tabLst>
                          <a:tab pos="457200" algn="l"/>
                          <a:tab pos="4800600" algn="r"/>
                        </a:tabLst>
                      </a:pPr>
                      <a:r>
                        <a:rPr lang="en-GB" sz="1600" b="0" dirty="0">
                          <a:solidFill>
                            <a:schemeClr val="tx1"/>
                          </a:solidFill>
                          <a:effectLst/>
                          <a:latin typeface="+mn-lt"/>
                        </a:rPr>
                        <a:t>Equivalent to USD*</a:t>
                      </a:r>
                      <a:endParaRPr lang="en-US" sz="1600" b="0" dirty="0">
                        <a:solidFill>
                          <a:schemeClr val="tx1"/>
                        </a:solidFill>
                        <a:effectLst/>
                        <a:latin typeface="+mn-lt"/>
                        <a:ea typeface="Times New Roman" panose="02020603050405020304" pitchFamily="18" charset="0"/>
                        <a:cs typeface="Tahoma" panose="020B0604030504040204" pitchFamily="34" charset="0"/>
                      </a:endParaRPr>
                    </a:p>
                  </a:txBody>
                  <a:tcPr marL="68580" marR="68580" marT="0" marB="0" anchor="ctr">
                    <a:solidFill>
                      <a:schemeClr val="bg1">
                        <a:lumMod val="95000"/>
                      </a:schemeClr>
                    </a:solidFill>
                  </a:tcPr>
                </a:tc>
                <a:tc>
                  <a:txBody>
                    <a:bodyPr/>
                    <a:lstStyle/>
                    <a:p>
                      <a:pPr marL="0" marR="6350" algn="ctr">
                        <a:spcBef>
                          <a:spcPts val="0"/>
                        </a:spcBef>
                        <a:spcAft>
                          <a:spcPts val="0"/>
                        </a:spcAft>
                        <a:tabLst>
                          <a:tab pos="457200" algn="l"/>
                          <a:tab pos="4800600" algn="r"/>
                        </a:tabLst>
                      </a:pPr>
                      <a:r>
                        <a:rPr lang="en-GB" sz="1600" dirty="0">
                          <a:effectLst/>
                          <a:latin typeface="+mn-lt"/>
                        </a:rPr>
                        <a:t>Khmer Riel (KHR)</a:t>
                      </a:r>
                      <a:endParaRPr lang="en-US" sz="1600" dirty="0">
                        <a:effectLst/>
                        <a:latin typeface="+mn-lt"/>
                        <a:ea typeface="Times New Roman" panose="02020603050405020304" pitchFamily="18" charset="0"/>
                        <a:cs typeface="Tahoma" panose="020B0604030504040204" pitchFamily="34" charset="0"/>
                      </a:endParaRPr>
                    </a:p>
                  </a:txBody>
                  <a:tcPr marL="68580" marR="68580" marT="0" marB="0" anchor="ctr">
                    <a:solidFill>
                      <a:srgbClr val="F6F498"/>
                    </a:solidFill>
                  </a:tcPr>
                </a:tc>
                <a:tc>
                  <a:txBody>
                    <a:bodyPr/>
                    <a:lstStyle/>
                    <a:p>
                      <a:pPr marL="0" marR="6350" algn="ctr">
                        <a:spcBef>
                          <a:spcPts val="0"/>
                        </a:spcBef>
                        <a:spcAft>
                          <a:spcPts val="0"/>
                        </a:spcAft>
                        <a:tabLst>
                          <a:tab pos="457200" algn="l"/>
                          <a:tab pos="4800600" algn="r"/>
                        </a:tabLst>
                      </a:pPr>
                      <a:r>
                        <a:rPr lang="en-GB" sz="1600" dirty="0">
                          <a:effectLst/>
                          <a:latin typeface="+mn-lt"/>
                        </a:rPr>
                        <a:t>Equivalent to USD*</a:t>
                      </a:r>
                      <a:endParaRPr lang="en-US" sz="1600" dirty="0">
                        <a:effectLst/>
                        <a:latin typeface="+mn-lt"/>
                        <a:ea typeface="Times New Roman" panose="02020603050405020304" pitchFamily="18" charset="0"/>
                        <a:cs typeface="Tahoma" panose="020B0604030504040204" pitchFamily="34" charset="0"/>
                      </a:endParaRPr>
                    </a:p>
                  </a:txBody>
                  <a:tcPr marL="68580" marR="68580" marT="0" marB="0" anchor="ctr">
                    <a:solidFill>
                      <a:srgbClr val="F6F498"/>
                    </a:solidFill>
                  </a:tcPr>
                </a:tc>
                <a:tc vMerge="1">
                  <a:txBody>
                    <a:bodyPr/>
                    <a:lstStyle/>
                    <a:p>
                      <a:pPr marL="0" marR="6350" algn="l">
                        <a:spcBef>
                          <a:spcPts val="0"/>
                        </a:spcBef>
                        <a:spcAft>
                          <a:spcPts val="0"/>
                        </a:spcAft>
                        <a:tabLst>
                          <a:tab pos="457200" algn="l"/>
                          <a:tab pos="4800600" algn="r"/>
                        </a:tabLst>
                      </a:pPr>
                      <a:endParaRPr lang="en-US" sz="1400" dirty="0">
                        <a:effectLst/>
                        <a:latin typeface="Arial" panose="020B0604020202020204" pitchFamily="34" charset="0"/>
                        <a:ea typeface="Times New Roman" panose="02020603050405020304" pitchFamily="18" charset="0"/>
                        <a:cs typeface="Tahoma" panose="020B0604030504040204" pitchFamily="34" charset="0"/>
                      </a:endParaRPr>
                    </a:p>
                  </a:txBody>
                  <a:tcPr marL="68580" marR="68580" marT="0" marB="0"/>
                </a:tc>
                <a:extLst>
                  <a:ext uri="{0D108BD9-81ED-4DB2-BD59-A6C34878D82A}">
                    <a16:rowId xmlns="" xmlns:a16="http://schemas.microsoft.com/office/drawing/2014/main" val="10002"/>
                  </a:ext>
                </a:extLst>
              </a:tr>
              <a:tr h="612938">
                <a:tc>
                  <a:txBody>
                    <a:bodyPr/>
                    <a:lstStyle/>
                    <a:p>
                      <a:pPr marL="0" marR="6350" algn="ctr">
                        <a:spcBef>
                          <a:spcPts val="0"/>
                        </a:spcBef>
                        <a:spcAft>
                          <a:spcPts val="0"/>
                        </a:spcAft>
                        <a:tabLst>
                          <a:tab pos="457200" algn="l"/>
                          <a:tab pos="4800600" algn="r"/>
                        </a:tabLst>
                      </a:pPr>
                      <a:r>
                        <a:rPr lang="en-GB" sz="1600" b="0" dirty="0">
                          <a:solidFill>
                            <a:schemeClr val="tx1"/>
                          </a:solidFill>
                          <a:effectLst/>
                          <a:latin typeface="+mn-lt"/>
                        </a:rPr>
                        <a:t>From 0 to 800,000</a:t>
                      </a:r>
                      <a:endParaRPr lang="en-US" sz="1600" b="0" dirty="0">
                        <a:solidFill>
                          <a:schemeClr val="tx1"/>
                        </a:solidFill>
                        <a:effectLst/>
                        <a:latin typeface="+mn-lt"/>
                        <a:ea typeface="Times New Roman" panose="02020603050405020304" pitchFamily="18" charset="0"/>
                        <a:cs typeface="Tahoma" panose="020B0604030504040204" pitchFamily="34" charset="0"/>
                      </a:endParaRPr>
                    </a:p>
                  </a:txBody>
                  <a:tcPr marL="68580" marR="68580" marT="0" marB="0" anchor="ctr">
                    <a:solidFill>
                      <a:srgbClr val="C0C0C0"/>
                    </a:solidFill>
                  </a:tcPr>
                </a:tc>
                <a:tc>
                  <a:txBody>
                    <a:bodyPr/>
                    <a:lstStyle/>
                    <a:p>
                      <a:pPr marL="0" marR="6350" lvl="0" algn="ctr">
                        <a:spcBef>
                          <a:spcPts val="0"/>
                        </a:spcBef>
                        <a:spcAft>
                          <a:spcPts val="0"/>
                        </a:spcAft>
                        <a:tabLst>
                          <a:tab pos="457200" algn="l"/>
                          <a:tab pos="4800600" algn="r"/>
                        </a:tabLst>
                      </a:pPr>
                      <a:r>
                        <a:rPr lang="en-GB" sz="1600" b="0" dirty="0">
                          <a:solidFill>
                            <a:schemeClr val="tx1"/>
                          </a:solidFill>
                          <a:effectLst/>
                          <a:latin typeface="+mn-lt"/>
                        </a:rPr>
                        <a:t>0 to 200</a:t>
                      </a:r>
                      <a:endParaRPr lang="en-US" sz="1600" b="0" dirty="0">
                        <a:solidFill>
                          <a:schemeClr val="tx1"/>
                        </a:solidFill>
                        <a:effectLst/>
                        <a:latin typeface="+mn-lt"/>
                        <a:ea typeface="Times New Roman" panose="02020603050405020304" pitchFamily="18" charset="0"/>
                        <a:cs typeface="Tahoma" panose="020B0604030504040204" pitchFamily="34" charset="0"/>
                      </a:endParaRPr>
                    </a:p>
                  </a:txBody>
                  <a:tcPr marR="0" marT="0" marB="0" anchor="ctr">
                    <a:solidFill>
                      <a:srgbClr val="C0C0C0"/>
                    </a:solidFill>
                  </a:tcPr>
                </a:tc>
                <a:tc>
                  <a:txBody>
                    <a:bodyPr/>
                    <a:lstStyle/>
                    <a:p>
                      <a:pPr marL="0" marR="6350" algn="ctr">
                        <a:spcBef>
                          <a:spcPts val="0"/>
                        </a:spcBef>
                        <a:spcAft>
                          <a:spcPts val="0"/>
                        </a:spcAft>
                        <a:tabLst>
                          <a:tab pos="457200" algn="l"/>
                          <a:tab pos="4800600" algn="r"/>
                        </a:tabLst>
                      </a:pPr>
                      <a:r>
                        <a:rPr lang="en-GB" sz="1600" dirty="0">
                          <a:effectLst/>
                          <a:latin typeface="+mn-lt"/>
                        </a:rPr>
                        <a:t>From 0 to </a:t>
                      </a:r>
                      <a:r>
                        <a:rPr lang="en-GB" sz="1600" b="1" dirty="0">
                          <a:solidFill>
                            <a:srgbClr val="FF0000"/>
                          </a:solidFill>
                          <a:effectLst/>
                          <a:latin typeface="+mn-lt"/>
                        </a:rPr>
                        <a:t>1,000,000</a:t>
                      </a:r>
                      <a:endParaRPr lang="en-US" sz="1600" b="1" dirty="0">
                        <a:solidFill>
                          <a:srgbClr val="FF0000"/>
                        </a:solidFill>
                        <a:effectLst/>
                        <a:latin typeface="+mn-lt"/>
                        <a:ea typeface="Times New Roman" panose="02020603050405020304" pitchFamily="18" charset="0"/>
                        <a:cs typeface="Tahoma" panose="020B0604030504040204" pitchFamily="34" charset="0"/>
                      </a:endParaRPr>
                    </a:p>
                  </a:txBody>
                  <a:tcPr marL="68580" marR="68580" marT="0" marB="0" anchor="ctr">
                    <a:solidFill>
                      <a:srgbClr val="EBE728"/>
                    </a:solidFill>
                  </a:tcPr>
                </a:tc>
                <a:tc>
                  <a:txBody>
                    <a:bodyPr/>
                    <a:lstStyle/>
                    <a:p>
                      <a:pPr marL="0" marR="6350" algn="ctr">
                        <a:spcBef>
                          <a:spcPts val="0"/>
                        </a:spcBef>
                        <a:spcAft>
                          <a:spcPts val="0"/>
                        </a:spcAft>
                        <a:tabLst>
                          <a:tab pos="457200" algn="l"/>
                          <a:tab pos="4800600" algn="r"/>
                        </a:tabLst>
                      </a:pPr>
                      <a:r>
                        <a:rPr lang="en-GB" sz="1600" b="1" dirty="0">
                          <a:solidFill>
                            <a:srgbClr val="FF0000"/>
                          </a:solidFill>
                          <a:effectLst/>
                          <a:latin typeface="+mn-lt"/>
                        </a:rPr>
                        <a:t>0 to 250</a:t>
                      </a:r>
                      <a:endParaRPr lang="en-US" sz="1600" b="1" dirty="0">
                        <a:solidFill>
                          <a:srgbClr val="FF0000"/>
                        </a:solidFill>
                        <a:effectLst/>
                        <a:latin typeface="+mn-lt"/>
                        <a:ea typeface="Times New Roman" panose="02020603050405020304" pitchFamily="18" charset="0"/>
                        <a:cs typeface="Tahoma" panose="020B0604030504040204" pitchFamily="34" charset="0"/>
                      </a:endParaRPr>
                    </a:p>
                  </a:txBody>
                  <a:tcPr marT="0" marB="0" anchor="ctr">
                    <a:solidFill>
                      <a:srgbClr val="EBE728"/>
                    </a:solidFill>
                  </a:tcPr>
                </a:tc>
                <a:tc>
                  <a:txBody>
                    <a:bodyPr/>
                    <a:lstStyle/>
                    <a:p>
                      <a:pPr marL="0" marR="6350" algn="ctr">
                        <a:spcBef>
                          <a:spcPts val="0"/>
                        </a:spcBef>
                        <a:spcAft>
                          <a:spcPts val="0"/>
                        </a:spcAft>
                        <a:tabLst>
                          <a:tab pos="457200" algn="l"/>
                          <a:tab pos="4800600" algn="r"/>
                        </a:tabLst>
                      </a:pPr>
                      <a:r>
                        <a:rPr lang="en-GB" sz="1600" b="1" dirty="0">
                          <a:solidFill>
                            <a:schemeClr val="bg1"/>
                          </a:solidFill>
                          <a:effectLst/>
                          <a:latin typeface="+mn-lt"/>
                        </a:rPr>
                        <a:t>0%</a:t>
                      </a:r>
                      <a:endParaRPr lang="en-US" sz="1600" b="1" dirty="0">
                        <a:solidFill>
                          <a:schemeClr val="bg1"/>
                        </a:solidFill>
                        <a:effectLst/>
                        <a:latin typeface="+mn-lt"/>
                        <a:ea typeface="Times New Roman" panose="02020603050405020304" pitchFamily="18" charset="0"/>
                        <a:cs typeface="Tahoma" panose="020B0604030504040204" pitchFamily="34" charset="0"/>
                      </a:endParaRPr>
                    </a:p>
                  </a:txBody>
                  <a:tcPr marL="68580" marR="68580" marT="0" marB="0" anchor="ctr">
                    <a:solidFill>
                      <a:srgbClr val="00463C"/>
                    </a:solidFill>
                  </a:tcPr>
                </a:tc>
                <a:extLst>
                  <a:ext uri="{0D108BD9-81ED-4DB2-BD59-A6C34878D82A}">
                    <a16:rowId xmlns="" xmlns:a16="http://schemas.microsoft.com/office/drawing/2014/main" val="10003"/>
                  </a:ext>
                </a:extLst>
              </a:tr>
              <a:tr h="612938">
                <a:tc>
                  <a:txBody>
                    <a:bodyPr/>
                    <a:lstStyle/>
                    <a:p>
                      <a:pPr marL="0" marR="6350" algn="ctr">
                        <a:spcBef>
                          <a:spcPts val="0"/>
                        </a:spcBef>
                        <a:spcAft>
                          <a:spcPts val="0"/>
                        </a:spcAft>
                        <a:tabLst>
                          <a:tab pos="457200" algn="l"/>
                          <a:tab pos="4800600" algn="r"/>
                        </a:tabLst>
                      </a:pPr>
                      <a:r>
                        <a:rPr lang="en-GB" sz="1600" b="0" dirty="0">
                          <a:solidFill>
                            <a:schemeClr val="tx1"/>
                          </a:solidFill>
                          <a:effectLst/>
                          <a:latin typeface="+mn-lt"/>
                        </a:rPr>
                        <a:t>From 800,001 </a:t>
                      </a:r>
                      <a:endParaRPr lang="en-GB" sz="1600" b="0" dirty="0" smtClean="0">
                        <a:solidFill>
                          <a:schemeClr val="tx1"/>
                        </a:solidFill>
                        <a:effectLst/>
                        <a:latin typeface="+mn-lt"/>
                      </a:endParaRPr>
                    </a:p>
                    <a:p>
                      <a:pPr marL="0" marR="6350" algn="ctr">
                        <a:spcBef>
                          <a:spcPts val="0"/>
                        </a:spcBef>
                        <a:spcAft>
                          <a:spcPts val="0"/>
                        </a:spcAft>
                        <a:tabLst>
                          <a:tab pos="457200" algn="l"/>
                          <a:tab pos="4800600" algn="r"/>
                        </a:tabLst>
                      </a:pPr>
                      <a:r>
                        <a:rPr lang="en-GB" sz="1600" b="0" dirty="0" smtClean="0">
                          <a:solidFill>
                            <a:schemeClr val="tx1"/>
                          </a:solidFill>
                          <a:effectLst/>
                          <a:latin typeface="+mn-lt"/>
                        </a:rPr>
                        <a:t>to </a:t>
                      </a:r>
                      <a:r>
                        <a:rPr lang="en-GB" sz="1600" b="0" dirty="0">
                          <a:solidFill>
                            <a:schemeClr val="tx1"/>
                          </a:solidFill>
                          <a:effectLst/>
                          <a:latin typeface="+mn-lt"/>
                        </a:rPr>
                        <a:t>1,250,000</a:t>
                      </a:r>
                      <a:endParaRPr lang="en-US" sz="1600" b="0" dirty="0">
                        <a:solidFill>
                          <a:schemeClr val="tx1"/>
                        </a:solidFill>
                        <a:effectLst/>
                        <a:latin typeface="+mn-lt"/>
                        <a:ea typeface="Times New Roman" panose="02020603050405020304" pitchFamily="18" charset="0"/>
                        <a:cs typeface="Tahoma" panose="020B0604030504040204" pitchFamily="34" charset="0"/>
                      </a:endParaRPr>
                    </a:p>
                  </a:txBody>
                  <a:tcPr marL="68580" marR="68580" marT="0" marB="0" anchor="ctr">
                    <a:solidFill>
                      <a:srgbClr val="C0C0C0"/>
                    </a:solidFill>
                  </a:tcPr>
                </a:tc>
                <a:tc>
                  <a:txBody>
                    <a:bodyPr/>
                    <a:lstStyle/>
                    <a:p>
                      <a:pPr marL="0" marR="6350" lvl="0" algn="ctr">
                        <a:spcBef>
                          <a:spcPts val="0"/>
                        </a:spcBef>
                        <a:spcAft>
                          <a:spcPts val="0"/>
                        </a:spcAft>
                        <a:tabLst>
                          <a:tab pos="457200" algn="l"/>
                          <a:tab pos="4800600" algn="r"/>
                        </a:tabLst>
                      </a:pPr>
                      <a:r>
                        <a:rPr lang="en-GB" sz="1600" b="0" dirty="0">
                          <a:solidFill>
                            <a:schemeClr val="tx1"/>
                          </a:solidFill>
                          <a:effectLst/>
                          <a:latin typeface="+mn-lt"/>
                        </a:rPr>
                        <a:t>200 to 313</a:t>
                      </a:r>
                      <a:endParaRPr lang="en-US" sz="1600" b="0" dirty="0">
                        <a:solidFill>
                          <a:schemeClr val="tx1"/>
                        </a:solidFill>
                        <a:effectLst/>
                        <a:latin typeface="+mn-lt"/>
                        <a:ea typeface="Times New Roman" panose="02020603050405020304" pitchFamily="18" charset="0"/>
                        <a:cs typeface="Tahoma" panose="020B0604030504040204" pitchFamily="34" charset="0"/>
                      </a:endParaRPr>
                    </a:p>
                  </a:txBody>
                  <a:tcPr marR="0" marT="0" marB="0" anchor="ctr">
                    <a:solidFill>
                      <a:srgbClr val="C0C0C0"/>
                    </a:solidFill>
                  </a:tcPr>
                </a:tc>
                <a:tc>
                  <a:txBody>
                    <a:bodyPr/>
                    <a:lstStyle/>
                    <a:p>
                      <a:pPr marL="0" marR="6350" algn="ctr">
                        <a:spcBef>
                          <a:spcPts val="0"/>
                        </a:spcBef>
                        <a:spcAft>
                          <a:spcPts val="0"/>
                        </a:spcAft>
                        <a:tabLst>
                          <a:tab pos="457200" algn="l"/>
                          <a:tab pos="4800600" algn="r"/>
                        </a:tabLst>
                      </a:pPr>
                      <a:r>
                        <a:rPr lang="en-GB" sz="1600" dirty="0">
                          <a:effectLst/>
                          <a:latin typeface="+mn-lt"/>
                        </a:rPr>
                        <a:t>From </a:t>
                      </a:r>
                      <a:r>
                        <a:rPr lang="en-GB" sz="1600" b="1" dirty="0">
                          <a:solidFill>
                            <a:srgbClr val="FF0000"/>
                          </a:solidFill>
                          <a:effectLst/>
                          <a:latin typeface="+mn-lt"/>
                        </a:rPr>
                        <a:t>1,000,001 </a:t>
                      </a:r>
                      <a:endParaRPr lang="en-GB" sz="1600" b="1" dirty="0" smtClean="0">
                        <a:solidFill>
                          <a:srgbClr val="FF0000"/>
                        </a:solidFill>
                        <a:effectLst/>
                        <a:latin typeface="+mn-lt"/>
                      </a:endParaRPr>
                    </a:p>
                    <a:p>
                      <a:pPr marL="0" marR="6350" algn="ctr">
                        <a:spcBef>
                          <a:spcPts val="0"/>
                        </a:spcBef>
                        <a:spcAft>
                          <a:spcPts val="0"/>
                        </a:spcAft>
                        <a:tabLst>
                          <a:tab pos="457200" algn="l"/>
                          <a:tab pos="4800600" algn="r"/>
                        </a:tabLst>
                      </a:pPr>
                      <a:r>
                        <a:rPr lang="en-GB" sz="1600" b="1" dirty="0" smtClean="0">
                          <a:solidFill>
                            <a:srgbClr val="FF0000"/>
                          </a:solidFill>
                          <a:effectLst/>
                          <a:latin typeface="+mn-lt"/>
                        </a:rPr>
                        <a:t>to </a:t>
                      </a:r>
                      <a:r>
                        <a:rPr lang="en-GB" sz="1600" b="1" dirty="0">
                          <a:solidFill>
                            <a:srgbClr val="FF0000"/>
                          </a:solidFill>
                          <a:effectLst/>
                          <a:latin typeface="+mn-lt"/>
                        </a:rPr>
                        <a:t>1,500,000</a:t>
                      </a:r>
                      <a:endParaRPr lang="en-US" sz="1600" b="1" dirty="0">
                        <a:solidFill>
                          <a:srgbClr val="FF0000"/>
                        </a:solidFill>
                        <a:effectLst/>
                        <a:latin typeface="+mn-lt"/>
                        <a:ea typeface="Times New Roman" panose="02020603050405020304" pitchFamily="18" charset="0"/>
                        <a:cs typeface="Tahoma" panose="020B0604030504040204" pitchFamily="34" charset="0"/>
                      </a:endParaRPr>
                    </a:p>
                  </a:txBody>
                  <a:tcPr marL="68580" marR="68580" marT="0" marB="0" anchor="ctr">
                    <a:solidFill>
                      <a:srgbClr val="EBE728"/>
                    </a:solidFill>
                  </a:tcPr>
                </a:tc>
                <a:tc>
                  <a:txBody>
                    <a:bodyPr/>
                    <a:lstStyle/>
                    <a:p>
                      <a:pPr marL="0" marR="6350" algn="ctr">
                        <a:spcBef>
                          <a:spcPts val="0"/>
                        </a:spcBef>
                        <a:spcAft>
                          <a:spcPts val="0"/>
                        </a:spcAft>
                        <a:tabLst>
                          <a:tab pos="457200" algn="l"/>
                          <a:tab pos="4800600" algn="r"/>
                        </a:tabLst>
                      </a:pPr>
                      <a:r>
                        <a:rPr lang="en-GB" sz="1600" b="1" dirty="0">
                          <a:solidFill>
                            <a:srgbClr val="FF0000"/>
                          </a:solidFill>
                          <a:effectLst/>
                          <a:latin typeface="+mn-lt"/>
                        </a:rPr>
                        <a:t>250 to 375</a:t>
                      </a:r>
                      <a:endParaRPr lang="en-US" sz="1600" b="1" dirty="0">
                        <a:solidFill>
                          <a:srgbClr val="FF0000"/>
                        </a:solidFill>
                        <a:effectLst/>
                        <a:latin typeface="+mn-lt"/>
                        <a:ea typeface="Times New Roman" panose="02020603050405020304" pitchFamily="18" charset="0"/>
                        <a:cs typeface="Tahoma" panose="020B0604030504040204" pitchFamily="34" charset="0"/>
                      </a:endParaRPr>
                    </a:p>
                  </a:txBody>
                  <a:tcPr marT="0" marB="0" anchor="ctr">
                    <a:solidFill>
                      <a:srgbClr val="EBE728"/>
                    </a:solidFill>
                  </a:tcPr>
                </a:tc>
                <a:tc>
                  <a:txBody>
                    <a:bodyPr/>
                    <a:lstStyle/>
                    <a:p>
                      <a:pPr marL="0" marR="6350" algn="ctr">
                        <a:spcBef>
                          <a:spcPts val="0"/>
                        </a:spcBef>
                        <a:spcAft>
                          <a:spcPts val="0"/>
                        </a:spcAft>
                        <a:tabLst>
                          <a:tab pos="457200" algn="l"/>
                          <a:tab pos="4800600" algn="r"/>
                        </a:tabLst>
                      </a:pPr>
                      <a:r>
                        <a:rPr lang="en-GB" sz="1600" b="1" dirty="0">
                          <a:solidFill>
                            <a:schemeClr val="bg1"/>
                          </a:solidFill>
                          <a:effectLst/>
                          <a:latin typeface="+mn-lt"/>
                        </a:rPr>
                        <a:t>5%</a:t>
                      </a:r>
                      <a:endParaRPr lang="en-US" sz="1600" b="1" dirty="0">
                        <a:solidFill>
                          <a:schemeClr val="bg1"/>
                        </a:solidFill>
                        <a:effectLst/>
                        <a:latin typeface="+mn-lt"/>
                        <a:ea typeface="Times New Roman" panose="02020603050405020304" pitchFamily="18" charset="0"/>
                        <a:cs typeface="Tahoma" panose="020B0604030504040204" pitchFamily="34" charset="0"/>
                      </a:endParaRPr>
                    </a:p>
                  </a:txBody>
                  <a:tcPr marL="68580" marR="68580" marT="0" marB="0" anchor="ctr">
                    <a:solidFill>
                      <a:srgbClr val="00463C"/>
                    </a:solidFill>
                  </a:tcPr>
                </a:tc>
                <a:extLst>
                  <a:ext uri="{0D108BD9-81ED-4DB2-BD59-A6C34878D82A}">
                    <a16:rowId xmlns="" xmlns:a16="http://schemas.microsoft.com/office/drawing/2014/main" val="10004"/>
                  </a:ext>
                </a:extLst>
              </a:tr>
              <a:tr h="612938">
                <a:tc>
                  <a:txBody>
                    <a:bodyPr/>
                    <a:lstStyle/>
                    <a:p>
                      <a:pPr marL="0" marR="6350" algn="ctr">
                        <a:spcBef>
                          <a:spcPts val="0"/>
                        </a:spcBef>
                        <a:spcAft>
                          <a:spcPts val="0"/>
                        </a:spcAft>
                        <a:tabLst>
                          <a:tab pos="457200" algn="l"/>
                          <a:tab pos="4800600" algn="r"/>
                        </a:tabLst>
                      </a:pPr>
                      <a:r>
                        <a:rPr lang="en-GB" sz="1600" b="0" dirty="0">
                          <a:solidFill>
                            <a:schemeClr val="tx1"/>
                          </a:solidFill>
                          <a:effectLst/>
                          <a:latin typeface="+mn-lt"/>
                        </a:rPr>
                        <a:t>From 1,250,001 </a:t>
                      </a:r>
                      <a:endParaRPr lang="en-GB" sz="1600" b="0" dirty="0" smtClean="0">
                        <a:solidFill>
                          <a:schemeClr val="tx1"/>
                        </a:solidFill>
                        <a:effectLst/>
                        <a:latin typeface="+mn-lt"/>
                      </a:endParaRPr>
                    </a:p>
                    <a:p>
                      <a:pPr marL="0" marR="6350" algn="ctr">
                        <a:spcBef>
                          <a:spcPts val="0"/>
                        </a:spcBef>
                        <a:spcAft>
                          <a:spcPts val="0"/>
                        </a:spcAft>
                        <a:tabLst>
                          <a:tab pos="457200" algn="l"/>
                          <a:tab pos="4800600" algn="r"/>
                        </a:tabLst>
                      </a:pPr>
                      <a:r>
                        <a:rPr lang="en-GB" sz="1600" b="0" dirty="0" smtClean="0">
                          <a:solidFill>
                            <a:schemeClr val="tx1"/>
                          </a:solidFill>
                          <a:effectLst/>
                          <a:latin typeface="+mn-lt"/>
                        </a:rPr>
                        <a:t>to </a:t>
                      </a:r>
                      <a:r>
                        <a:rPr lang="en-GB" sz="1600" b="0" dirty="0">
                          <a:solidFill>
                            <a:schemeClr val="tx1"/>
                          </a:solidFill>
                          <a:effectLst/>
                          <a:latin typeface="+mn-lt"/>
                        </a:rPr>
                        <a:t>8,500,000</a:t>
                      </a:r>
                      <a:endParaRPr lang="en-US" sz="1600" b="0" dirty="0">
                        <a:solidFill>
                          <a:schemeClr val="tx1"/>
                        </a:solidFill>
                        <a:effectLst/>
                        <a:latin typeface="+mn-lt"/>
                        <a:ea typeface="Times New Roman" panose="02020603050405020304" pitchFamily="18" charset="0"/>
                        <a:cs typeface="Tahoma" panose="020B0604030504040204" pitchFamily="34" charset="0"/>
                      </a:endParaRPr>
                    </a:p>
                  </a:txBody>
                  <a:tcPr marL="68580" marR="68580" marT="0" marB="0" anchor="ctr">
                    <a:solidFill>
                      <a:srgbClr val="C0C0C0"/>
                    </a:solidFill>
                  </a:tcPr>
                </a:tc>
                <a:tc>
                  <a:txBody>
                    <a:bodyPr/>
                    <a:lstStyle/>
                    <a:p>
                      <a:pPr marL="0" marR="6350" lvl="0" algn="ctr">
                        <a:spcBef>
                          <a:spcPts val="0"/>
                        </a:spcBef>
                        <a:spcAft>
                          <a:spcPts val="0"/>
                        </a:spcAft>
                        <a:tabLst>
                          <a:tab pos="457200" algn="l"/>
                          <a:tab pos="4800600" algn="r"/>
                        </a:tabLst>
                      </a:pPr>
                      <a:r>
                        <a:rPr lang="en-GB" sz="1600" b="0" dirty="0">
                          <a:solidFill>
                            <a:schemeClr val="tx1"/>
                          </a:solidFill>
                          <a:effectLst/>
                          <a:latin typeface="+mn-lt"/>
                        </a:rPr>
                        <a:t>313 to 2,125</a:t>
                      </a:r>
                      <a:endParaRPr lang="en-US" sz="1600" b="0" dirty="0">
                        <a:solidFill>
                          <a:schemeClr val="tx1"/>
                        </a:solidFill>
                        <a:effectLst/>
                        <a:latin typeface="+mn-lt"/>
                        <a:ea typeface="Times New Roman" panose="02020603050405020304" pitchFamily="18" charset="0"/>
                        <a:cs typeface="Tahoma" panose="020B0604030504040204" pitchFamily="34" charset="0"/>
                      </a:endParaRPr>
                    </a:p>
                  </a:txBody>
                  <a:tcPr marR="0" marT="0" marB="0" anchor="ctr">
                    <a:solidFill>
                      <a:srgbClr val="C0C0C0"/>
                    </a:solidFill>
                  </a:tcPr>
                </a:tc>
                <a:tc>
                  <a:txBody>
                    <a:bodyPr/>
                    <a:lstStyle/>
                    <a:p>
                      <a:pPr marL="0" marR="6350" algn="ctr">
                        <a:spcBef>
                          <a:spcPts val="0"/>
                        </a:spcBef>
                        <a:spcAft>
                          <a:spcPts val="0"/>
                        </a:spcAft>
                        <a:tabLst>
                          <a:tab pos="457200" algn="l"/>
                          <a:tab pos="4800600" algn="r"/>
                        </a:tabLst>
                      </a:pPr>
                      <a:r>
                        <a:rPr lang="en-GB" sz="1600" dirty="0">
                          <a:effectLst/>
                          <a:latin typeface="+mn-lt"/>
                        </a:rPr>
                        <a:t>From </a:t>
                      </a:r>
                      <a:r>
                        <a:rPr lang="en-GB" sz="1600" b="1" dirty="0">
                          <a:solidFill>
                            <a:srgbClr val="FF0000"/>
                          </a:solidFill>
                          <a:effectLst/>
                          <a:latin typeface="+mn-lt"/>
                        </a:rPr>
                        <a:t>1,500,001</a:t>
                      </a:r>
                      <a:r>
                        <a:rPr lang="en-GB" sz="1600" dirty="0">
                          <a:effectLst/>
                          <a:latin typeface="+mn-lt"/>
                        </a:rPr>
                        <a:t> </a:t>
                      </a:r>
                      <a:endParaRPr lang="en-GB" sz="1600" dirty="0" smtClean="0">
                        <a:effectLst/>
                        <a:latin typeface="+mn-lt"/>
                      </a:endParaRPr>
                    </a:p>
                    <a:p>
                      <a:pPr marL="0" marR="6350" algn="ctr">
                        <a:spcBef>
                          <a:spcPts val="0"/>
                        </a:spcBef>
                        <a:spcAft>
                          <a:spcPts val="0"/>
                        </a:spcAft>
                        <a:tabLst>
                          <a:tab pos="457200" algn="l"/>
                          <a:tab pos="4800600" algn="r"/>
                        </a:tabLst>
                      </a:pPr>
                      <a:r>
                        <a:rPr lang="en-GB" sz="1600" dirty="0" smtClean="0">
                          <a:effectLst/>
                          <a:latin typeface="+mn-lt"/>
                        </a:rPr>
                        <a:t>to </a:t>
                      </a:r>
                      <a:r>
                        <a:rPr lang="en-GB" sz="1600" dirty="0">
                          <a:effectLst/>
                          <a:latin typeface="+mn-lt"/>
                        </a:rPr>
                        <a:t>8,500,000</a:t>
                      </a:r>
                      <a:endParaRPr lang="en-US" sz="1600" dirty="0">
                        <a:effectLst/>
                        <a:latin typeface="+mn-lt"/>
                        <a:ea typeface="Times New Roman" panose="02020603050405020304" pitchFamily="18" charset="0"/>
                        <a:cs typeface="Tahoma" panose="020B0604030504040204" pitchFamily="34" charset="0"/>
                      </a:endParaRPr>
                    </a:p>
                  </a:txBody>
                  <a:tcPr marL="68580" marR="68580" marT="0" marB="0" anchor="ctr">
                    <a:solidFill>
                      <a:srgbClr val="EBE728"/>
                    </a:solidFill>
                  </a:tcPr>
                </a:tc>
                <a:tc>
                  <a:txBody>
                    <a:bodyPr/>
                    <a:lstStyle/>
                    <a:p>
                      <a:pPr marL="0" marR="6350" algn="ctr">
                        <a:spcBef>
                          <a:spcPts val="0"/>
                        </a:spcBef>
                        <a:spcAft>
                          <a:spcPts val="0"/>
                        </a:spcAft>
                        <a:tabLst>
                          <a:tab pos="457200" algn="l"/>
                          <a:tab pos="4800600" algn="r"/>
                        </a:tabLst>
                      </a:pPr>
                      <a:r>
                        <a:rPr lang="en-GB" sz="1600" b="1" dirty="0">
                          <a:solidFill>
                            <a:srgbClr val="FF0000"/>
                          </a:solidFill>
                          <a:effectLst/>
                          <a:latin typeface="+mn-lt"/>
                        </a:rPr>
                        <a:t>375</a:t>
                      </a:r>
                      <a:r>
                        <a:rPr lang="en-GB" sz="1600" dirty="0">
                          <a:effectLst/>
                          <a:latin typeface="+mn-lt"/>
                        </a:rPr>
                        <a:t> to 2,125</a:t>
                      </a:r>
                      <a:endParaRPr lang="en-US" sz="1600" dirty="0">
                        <a:effectLst/>
                        <a:latin typeface="+mn-lt"/>
                        <a:ea typeface="Times New Roman" panose="02020603050405020304" pitchFamily="18" charset="0"/>
                        <a:cs typeface="Tahoma" panose="020B0604030504040204" pitchFamily="34" charset="0"/>
                      </a:endParaRPr>
                    </a:p>
                  </a:txBody>
                  <a:tcPr marT="0" marB="0" anchor="ctr">
                    <a:solidFill>
                      <a:srgbClr val="EBE728"/>
                    </a:solidFill>
                  </a:tcPr>
                </a:tc>
                <a:tc>
                  <a:txBody>
                    <a:bodyPr/>
                    <a:lstStyle/>
                    <a:p>
                      <a:pPr marL="0" marR="6350" algn="ctr">
                        <a:spcBef>
                          <a:spcPts val="0"/>
                        </a:spcBef>
                        <a:spcAft>
                          <a:spcPts val="0"/>
                        </a:spcAft>
                        <a:tabLst>
                          <a:tab pos="457200" algn="l"/>
                          <a:tab pos="4800600" algn="r"/>
                        </a:tabLst>
                      </a:pPr>
                      <a:r>
                        <a:rPr lang="en-GB" sz="1600" b="1" dirty="0">
                          <a:solidFill>
                            <a:schemeClr val="bg1"/>
                          </a:solidFill>
                          <a:effectLst/>
                          <a:latin typeface="+mn-lt"/>
                        </a:rPr>
                        <a:t>10%</a:t>
                      </a:r>
                      <a:endParaRPr lang="en-US" sz="1600" b="1" dirty="0">
                        <a:solidFill>
                          <a:schemeClr val="bg1"/>
                        </a:solidFill>
                        <a:effectLst/>
                        <a:latin typeface="+mn-lt"/>
                        <a:ea typeface="Times New Roman" panose="02020603050405020304" pitchFamily="18" charset="0"/>
                        <a:cs typeface="Tahoma" panose="020B0604030504040204" pitchFamily="34" charset="0"/>
                      </a:endParaRPr>
                    </a:p>
                  </a:txBody>
                  <a:tcPr marL="68580" marR="68580" marT="0" marB="0" anchor="ctr">
                    <a:solidFill>
                      <a:srgbClr val="00463C"/>
                    </a:solidFill>
                  </a:tcPr>
                </a:tc>
                <a:extLst>
                  <a:ext uri="{0D108BD9-81ED-4DB2-BD59-A6C34878D82A}">
                    <a16:rowId xmlns="" xmlns:a16="http://schemas.microsoft.com/office/drawing/2014/main" val="10005"/>
                  </a:ext>
                </a:extLst>
              </a:tr>
              <a:tr h="612938">
                <a:tc>
                  <a:txBody>
                    <a:bodyPr/>
                    <a:lstStyle/>
                    <a:p>
                      <a:pPr marL="0" marR="6350" algn="ctr">
                        <a:spcBef>
                          <a:spcPts val="0"/>
                        </a:spcBef>
                        <a:spcAft>
                          <a:spcPts val="0"/>
                        </a:spcAft>
                        <a:tabLst>
                          <a:tab pos="457200" algn="l"/>
                          <a:tab pos="4800600" algn="r"/>
                        </a:tabLst>
                      </a:pPr>
                      <a:r>
                        <a:rPr lang="en-GB" sz="1600" b="0" dirty="0">
                          <a:solidFill>
                            <a:schemeClr val="tx1"/>
                          </a:solidFill>
                          <a:effectLst/>
                          <a:latin typeface="+mn-lt"/>
                        </a:rPr>
                        <a:t>From 8,500,001 </a:t>
                      </a:r>
                      <a:endParaRPr lang="en-GB" sz="1600" b="0" dirty="0" smtClean="0">
                        <a:solidFill>
                          <a:schemeClr val="tx1"/>
                        </a:solidFill>
                        <a:effectLst/>
                        <a:latin typeface="+mn-lt"/>
                      </a:endParaRPr>
                    </a:p>
                    <a:p>
                      <a:pPr marL="0" marR="6350" algn="ctr">
                        <a:spcBef>
                          <a:spcPts val="0"/>
                        </a:spcBef>
                        <a:spcAft>
                          <a:spcPts val="0"/>
                        </a:spcAft>
                        <a:tabLst>
                          <a:tab pos="457200" algn="l"/>
                          <a:tab pos="4800600" algn="r"/>
                        </a:tabLst>
                      </a:pPr>
                      <a:r>
                        <a:rPr lang="en-GB" sz="1600" b="0" dirty="0" smtClean="0">
                          <a:solidFill>
                            <a:schemeClr val="tx1"/>
                          </a:solidFill>
                          <a:effectLst/>
                          <a:latin typeface="+mn-lt"/>
                        </a:rPr>
                        <a:t>to </a:t>
                      </a:r>
                      <a:r>
                        <a:rPr lang="en-GB" sz="1600" b="0" dirty="0">
                          <a:solidFill>
                            <a:schemeClr val="tx1"/>
                          </a:solidFill>
                          <a:effectLst/>
                          <a:latin typeface="+mn-lt"/>
                        </a:rPr>
                        <a:t>12,500,000</a:t>
                      </a:r>
                      <a:endParaRPr lang="en-US" sz="1600" b="0" dirty="0">
                        <a:solidFill>
                          <a:schemeClr val="tx1"/>
                        </a:solidFill>
                        <a:effectLst/>
                        <a:latin typeface="+mn-lt"/>
                        <a:ea typeface="Times New Roman" panose="02020603050405020304" pitchFamily="18" charset="0"/>
                        <a:cs typeface="Tahoma" panose="020B0604030504040204" pitchFamily="34" charset="0"/>
                      </a:endParaRPr>
                    </a:p>
                  </a:txBody>
                  <a:tcPr marL="68580" marR="68580" marT="0" marB="0" anchor="ctr">
                    <a:solidFill>
                      <a:srgbClr val="C0C0C0"/>
                    </a:solidFill>
                  </a:tcPr>
                </a:tc>
                <a:tc>
                  <a:txBody>
                    <a:bodyPr/>
                    <a:lstStyle/>
                    <a:p>
                      <a:pPr marL="0" marR="6350" lvl="0" algn="ctr">
                        <a:spcBef>
                          <a:spcPts val="0"/>
                        </a:spcBef>
                        <a:spcAft>
                          <a:spcPts val="0"/>
                        </a:spcAft>
                        <a:tabLst>
                          <a:tab pos="457200" algn="l"/>
                          <a:tab pos="4800600" algn="r"/>
                        </a:tabLst>
                      </a:pPr>
                      <a:r>
                        <a:rPr lang="en-GB" sz="1600" b="0" dirty="0">
                          <a:solidFill>
                            <a:schemeClr val="tx1"/>
                          </a:solidFill>
                          <a:effectLst/>
                          <a:latin typeface="+mn-lt"/>
                        </a:rPr>
                        <a:t>2,125 to 3,125</a:t>
                      </a:r>
                      <a:endParaRPr lang="en-US" sz="1600" b="0" dirty="0">
                        <a:solidFill>
                          <a:schemeClr val="tx1"/>
                        </a:solidFill>
                        <a:effectLst/>
                        <a:latin typeface="+mn-lt"/>
                        <a:ea typeface="Times New Roman" panose="02020603050405020304" pitchFamily="18" charset="0"/>
                        <a:cs typeface="Tahoma" panose="020B0604030504040204" pitchFamily="34" charset="0"/>
                      </a:endParaRPr>
                    </a:p>
                  </a:txBody>
                  <a:tcPr marR="0" marT="0" marB="0" anchor="ctr">
                    <a:solidFill>
                      <a:srgbClr val="C0C0C0"/>
                    </a:solidFill>
                  </a:tcPr>
                </a:tc>
                <a:tc>
                  <a:txBody>
                    <a:bodyPr/>
                    <a:lstStyle/>
                    <a:p>
                      <a:pPr marL="0" marR="6350" algn="ctr">
                        <a:spcBef>
                          <a:spcPts val="0"/>
                        </a:spcBef>
                        <a:spcAft>
                          <a:spcPts val="0"/>
                        </a:spcAft>
                        <a:tabLst>
                          <a:tab pos="457200" algn="l"/>
                          <a:tab pos="4800600" algn="r"/>
                        </a:tabLst>
                      </a:pPr>
                      <a:r>
                        <a:rPr lang="en-GB" sz="1600" dirty="0">
                          <a:effectLst/>
                          <a:latin typeface="+mn-lt"/>
                        </a:rPr>
                        <a:t>From 8,500,001 </a:t>
                      </a:r>
                      <a:endParaRPr lang="en-GB" sz="1600" dirty="0" smtClean="0">
                        <a:effectLst/>
                        <a:latin typeface="+mn-lt"/>
                      </a:endParaRPr>
                    </a:p>
                    <a:p>
                      <a:pPr marL="0" marR="6350" algn="ctr">
                        <a:spcBef>
                          <a:spcPts val="0"/>
                        </a:spcBef>
                        <a:spcAft>
                          <a:spcPts val="0"/>
                        </a:spcAft>
                        <a:tabLst>
                          <a:tab pos="457200" algn="l"/>
                          <a:tab pos="4800600" algn="r"/>
                        </a:tabLst>
                      </a:pPr>
                      <a:r>
                        <a:rPr lang="en-GB" sz="1600" dirty="0" smtClean="0">
                          <a:effectLst/>
                          <a:latin typeface="+mn-lt"/>
                        </a:rPr>
                        <a:t>to </a:t>
                      </a:r>
                      <a:r>
                        <a:rPr lang="en-GB" sz="1600" dirty="0">
                          <a:effectLst/>
                          <a:latin typeface="+mn-lt"/>
                        </a:rPr>
                        <a:t>12,500,000</a:t>
                      </a:r>
                      <a:endParaRPr lang="en-US" sz="1600" dirty="0">
                        <a:effectLst/>
                        <a:latin typeface="+mn-lt"/>
                        <a:ea typeface="Times New Roman" panose="02020603050405020304" pitchFamily="18" charset="0"/>
                        <a:cs typeface="Tahoma" panose="020B0604030504040204" pitchFamily="34" charset="0"/>
                      </a:endParaRPr>
                    </a:p>
                  </a:txBody>
                  <a:tcPr marL="68580" marR="68580" marT="0" marB="0" anchor="ctr">
                    <a:solidFill>
                      <a:srgbClr val="EBE728"/>
                    </a:solidFill>
                  </a:tcPr>
                </a:tc>
                <a:tc>
                  <a:txBody>
                    <a:bodyPr/>
                    <a:lstStyle/>
                    <a:p>
                      <a:pPr marL="0" marR="6350" algn="ctr">
                        <a:spcBef>
                          <a:spcPts val="0"/>
                        </a:spcBef>
                        <a:spcAft>
                          <a:spcPts val="0"/>
                        </a:spcAft>
                        <a:tabLst>
                          <a:tab pos="457200" algn="l"/>
                          <a:tab pos="4800600" algn="r"/>
                        </a:tabLst>
                      </a:pPr>
                      <a:r>
                        <a:rPr lang="en-GB" sz="1600" dirty="0">
                          <a:effectLst/>
                          <a:latin typeface="+mn-lt"/>
                        </a:rPr>
                        <a:t>2,125 to 3,125</a:t>
                      </a:r>
                      <a:endParaRPr lang="en-US" sz="1600" dirty="0">
                        <a:effectLst/>
                        <a:latin typeface="+mn-lt"/>
                        <a:ea typeface="Times New Roman" panose="02020603050405020304" pitchFamily="18" charset="0"/>
                        <a:cs typeface="Tahoma" panose="020B0604030504040204" pitchFamily="34" charset="0"/>
                      </a:endParaRPr>
                    </a:p>
                  </a:txBody>
                  <a:tcPr marT="0" marB="0" anchor="ctr">
                    <a:solidFill>
                      <a:srgbClr val="EBE728"/>
                    </a:solidFill>
                  </a:tcPr>
                </a:tc>
                <a:tc>
                  <a:txBody>
                    <a:bodyPr/>
                    <a:lstStyle/>
                    <a:p>
                      <a:pPr marL="0" marR="6350" algn="ctr">
                        <a:spcBef>
                          <a:spcPts val="0"/>
                        </a:spcBef>
                        <a:spcAft>
                          <a:spcPts val="0"/>
                        </a:spcAft>
                        <a:tabLst>
                          <a:tab pos="457200" algn="l"/>
                          <a:tab pos="4800600" algn="r"/>
                        </a:tabLst>
                      </a:pPr>
                      <a:r>
                        <a:rPr lang="en-GB" sz="1600" b="1" dirty="0">
                          <a:solidFill>
                            <a:schemeClr val="bg1"/>
                          </a:solidFill>
                          <a:effectLst/>
                          <a:latin typeface="+mn-lt"/>
                        </a:rPr>
                        <a:t>15%</a:t>
                      </a:r>
                      <a:endParaRPr lang="en-US" sz="1600" b="1" dirty="0">
                        <a:solidFill>
                          <a:schemeClr val="bg1"/>
                        </a:solidFill>
                        <a:effectLst/>
                        <a:latin typeface="+mn-lt"/>
                        <a:ea typeface="Times New Roman" panose="02020603050405020304" pitchFamily="18" charset="0"/>
                        <a:cs typeface="Tahoma" panose="020B0604030504040204" pitchFamily="34" charset="0"/>
                      </a:endParaRPr>
                    </a:p>
                  </a:txBody>
                  <a:tcPr marL="68580" marR="68580" marT="0" marB="0" anchor="ctr">
                    <a:solidFill>
                      <a:srgbClr val="00463C"/>
                    </a:solidFill>
                  </a:tcPr>
                </a:tc>
                <a:extLst>
                  <a:ext uri="{0D108BD9-81ED-4DB2-BD59-A6C34878D82A}">
                    <a16:rowId xmlns="" xmlns:a16="http://schemas.microsoft.com/office/drawing/2014/main" val="10006"/>
                  </a:ext>
                </a:extLst>
              </a:tr>
              <a:tr h="612938">
                <a:tc>
                  <a:txBody>
                    <a:bodyPr/>
                    <a:lstStyle/>
                    <a:p>
                      <a:pPr marL="0" marR="6350" algn="ctr">
                        <a:spcBef>
                          <a:spcPts val="0"/>
                        </a:spcBef>
                        <a:spcAft>
                          <a:spcPts val="0"/>
                        </a:spcAft>
                        <a:tabLst>
                          <a:tab pos="457200" algn="l"/>
                          <a:tab pos="4800600" algn="r"/>
                        </a:tabLst>
                      </a:pPr>
                      <a:r>
                        <a:rPr lang="en-GB" sz="1600" b="0" dirty="0">
                          <a:solidFill>
                            <a:schemeClr val="tx1"/>
                          </a:solidFill>
                          <a:effectLst/>
                          <a:latin typeface="+mn-lt"/>
                        </a:rPr>
                        <a:t>Over 12,500,001</a:t>
                      </a:r>
                      <a:endParaRPr lang="en-US" sz="1600" b="0" dirty="0">
                        <a:solidFill>
                          <a:schemeClr val="tx1"/>
                        </a:solidFill>
                        <a:effectLst/>
                        <a:latin typeface="+mn-lt"/>
                        <a:ea typeface="Times New Roman" panose="02020603050405020304" pitchFamily="18" charset="0"/>
                        <a:cs typeface="Tahoma" panose="020B0604030504040204" pitchFamily="34" charset="0"/>
                      </a:endParaRPr>
                    </a:p>
                  </a:txBody>
                  <a:tcPr marL="68580" marR="68580" marT="0" marB="0" anchor="ctr">
                    <a:solidFill>
                      <a:srgbClr val="C0C0C0"/>
                    </a:solidFill>
                  </a:tcPr>
                </a:tc>
                <a:tc>
                  <a:txBody>
                    <a:bodyPr/>
                    <a:lstStyle/>
                    <a:p>
                      <a:pPr marL="0" marR="6350" lvl="0" algn="ctr">
                        <a:spcBef>
                          <a:spcPts val="0"/>
                        </a:spcBef>
                        <a:spcAft>
                          <a:spcPts val="0"/>
                        </a:spcAft>
                        <a:tabLst>
                          <a:tab pos="457200" algn="l"/>
                          <a:tab pos="4800600" algn="r"/>
                        </a:tabLst>
                      </a:pPr>
                      <a:r>
                        <a:rPr lang="en-GB" sz="1600" b="0" dirty="0">
                          <a:solidFill>
                            <a:schemeClr val="tx1"/>
                          </a:solidFill>
                          <a:effectLst/>
                          <a:latin typeface="+mn-lt"/>
                        </a:rPr>
                        <a:t>Over 3,125</a:t>
                      </a:r>
                      <a:endParaRPr lang="en-US" sz="1600" b="0" dirty="0">
                        <a:solidFill>
                          <a:schemeClr val="tx1"/>
                        </a:solidFill>
                        <a:effectLst/>
                        <a:latin typeface="+mn-lt"/>
                        <a:ea typeface="Times New Roman" panose="02020603050405020304" pitchFamily="18" charset="0"/>
                        <a:cs typeface="Tahoma" panose="020B0604030504040204" pitchFamily="34" charset="0"/>
                      </a:endParaRPr>
                    </a:p>
                  </a:txBody>
                  <a:tcPr marR="0" marT="0" marB="0" anchor="ctr">
                    <a:solidFill>
                      <a:srgbClr val="C0C0C0"/>
                    </a:solidFill>
                  </a:tcPr>
                </a:tc>
                <a:tc>
                  <a:txBody>
                    <a:bodyPr/>
                    <a:lstStyle/>
                    <a:p>
                      <a:pPr marL="0" marR="6350" algn="ctr">
                        <a:spcBef>
                          <a:spcPts val="0"/>
                        </a:spcBef>
                        <a:spcAft>
                          <a:spcPts val="0"/>
                        </a:spcAft>
                        <a:tabLst>
                          <a:tab pos="457200" algn="l"/>
                          <a:tab pos="4800600" algn="r"/>
                        </a:tabLst>
                      </a:pPr>
                      <a:r>
                        <a:rPr lang="en-GB" sz="1600" dirty="0">
                          <a:effectLst/>
                          <a:latin typeface="+mn-lt"/>
                        </a:rPr>
                        <a:t>Over 12,500,001</a:t>
                      </a:r>
                      <a:endParaRPr lang="en-US" sz="1600" dirty="0">
                        <a:effectLst/>
                        <a:latin typeface="+mn-lt"/>
                        <a:ea typeface="Times New Roman" panose="02020603050405020304" pitchFamily="18" charset="0"/>
                        <a:cs typeface="Tahoma" panose="020B0604030504040204" pitchFamily="34" charset="0"/>
                      </a:endParaRPr>
                    </a:p>
                  </a:txBody>
                  <a:tcPr marL="68580" marR="68580" marT="0" marB="0" anchor="ctr">
                    <a:solidFill>
                      <a:srgbClr val="EBE728"/>
                    </a:solidFill>
                  </a:tcPr>
                </a:tc>
                <a:tc>
                  <a:txBody>
                    <a:bodyPr/>
                    <a:lstStyle/>
                    <a:p>
                      <a:pPr marL="0" marR="6350" algn="ctr">
                        <a:spcBef>
                          <a:spcPts val="0"/>
                        </a:spcBef>
                        <a:spcAft>
                          <a:spcPts val="0"/>
                        </a:spcAft>
                        <a:tabLst>
                          <a:tab pos="457200" algn="l"/>
                          <a:tab pos="4800600" algn="r"/>
                        </a:tabLst>
                      </a:pPr>
                      <a:r>
                        <a:rPr lang="en-GB" sz="1600" dirty="0">
                          <a:effectLst/>
                          <a:latin typeface="+mn-lt"/>
                        </a:rPr>
                        <a:t>Over 3,125</a:t>
                      </a:r>
                      <a:endParaRPr lang="en-US" sz="1600" dirty="0">
                        <a:effectLst/>
                        <a:latin typeface="+mn-lt"/>
                        <a:ea typeface="Times New Roman" panose="02020603050405020304" pitchFamily="18" charset="0"/>
                        <a:cs typeface="Tahoma" panose="020B0604030504040204" pitchFamily="34" charset="0"/>
                      </a:endParaRPr>
                    </a:p>
                  </a:txBody>
                  <a:tcPr marT="0" marB="0" anchor="ctr">
                    <a:solidFill>
                      <a:srgbClr val="EBE728"/>
                    </a:solidFill>
                  </a:tcPr>
                </a:tc>
                <a:tc>
                  <a:txBody>
                    <a:bodyPr/>
                    <a:lstStyle/>
                    <a:p>
                      <a:pPr marL="0" marR="6350" algn="ctr">
                        <a:spcBef>
                          <a:spcPts val="0"/>
                        </a:spcBef>
                        <a:spcAft>
                          <a:spcPts val="0"/>
                        </a:spcAft>
                        <a:tabLst>
                          <a:tab pos="457200" algn="l"/>
                          <a:tab pos="4800600" algn="r"/>
                        </a:tabLst>
                      </a:pPr>
                      <a:r>
                        <a:rPr lang="en-GB" sz="1600" b="1" dirty="0">
                          <a:solidFill>
                            <a:schemeClr val="bg1"/>
                          </a:solidFill>
                          <a:effectLst/>
                          <a:latin typeface="+mn-lt"/>
                        </a:rPr>
                        <a:t>20%</a:t>
                      </a:r>
                      <a:endParaRPr lang="en-US" sz="1600" b="1" dirty="0">
                        <a:solidFill>
                          <a:schemeClr val="bg1"/>
                        </a:solidFill>
                        <a:effectLst/>
                        <a:latin typeface="+mn-lt"/>
                        <a:ea typeface="Times New Roman" panose="02020603050405020304" pitchFamily="18" charset="0"/>
                        <a:cs typeface="Tahoma" panose="020B0604030504040204" pitchFamily="34" charset="0"/>
                      </a:endParaRPr>
                    </a:p>
                  </a:txBody>
                  <a:tcPr marL="68580" marR="68580" marT="0" marB="0" anchor="ctr">
                    <a:solidFill>
                      <a:srgbClr val="00463C"/>
                    </a:solidFill>
                  </a:tcPr>
                </a:tc>
                <a:extLst>
                  <a:ext uri="{0D108BD9-81ED-4DB2-BD59-A6C34878D82A}">
                    <a16:rowId xmlns="" xmlns:a16="http://schemas.microsoft.com/office/drawing/2014/main" val="10007"/>
                  </a:ext>
                </a:extLst>
              </a:tr>
            </a:tbl>
          </a:graphicData>
        </a:graphic>
      </p:graphicFrame>
      <p:grpSp>
        <p:nvGrpSpPr>
          <p:cNvPr id="9" name="Group 8"/>
          <p:cNvGrpSpPr/>
          <p:nvPr/>
        </p:nvGrpSpPr>
        <p:grpSpPr>
          <a:xfrm>
            <a:off x="257870" y="3517854"/>
            <a:ext cx="504056" cy="1423314"/>
            <a:chOff x="2667" y="3245204"/>
            <a:chExt cx="504056" cy="1015663"/>
          </a:xfrm>
        </p:grpSpPr>
        <p:sp>
          <p:nvSpPr>
            <p:cNvPr id="6" name="Left Bracket 5"/>
            <p:cNvSpPr/>
            <p:nvPr/>
          </p:nvSpPr>
          <p:spPr>
            <a:xfrm>
              <a:off x="434715" y="3284983"/>
              <a:ext cx="72008" cy="936104"/>
            </a:xfrm>
            <a:prstGeom prst="leftBracket">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TextBox 7"/>
            <p:cNvSpPr txBox="1"/>
            <p:nvPr/>
          </p:nvSpPr>
          <p:spPr>
            <a:xfrm>
              <a:off x="2667" y="3245204"/>
              <a:ext cx="432048" cy="1015663"/>
            </a:xfrm>
            <a:prstGeom prst="rect">
              <a:avLst/>
            </a:prstGeom>
            <a:noFill/>
          </p:spPr>
          <p:txBody>
            <a:bodyPr wrap="square" rtlCol="0">
              <a:spAutoFit/>
            </a:bodyPr>
            <a:lstStyle/>
            <a:p>
              <a:r>
                <a:rPr lang="en-US" sz="6000" dirty="0">
                  <a:solidFill>
                    <a:srgbClr val="FF0000"/>
                  </a:solidFill>
                </a:rPr>
                <a:t>!</a:t>
              </a:r>
            </a:p>
          </p:txBody>
        </p:sp>
      </p:grpSp>
    </p:spTree>
    <p:extLst>
      <p:ext uri="{BB962C8B-B14F-4D97-AF65-F5344CB8AC3E}">
        <p14:creationId xmlns:p14="http://schemas.microsoft.com/office/powerpoint/2010/main" val="33504600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3920" y="3322695"/>
            <a:ext cx="8219256" cy="3172263"/>
          </a:xfrm>
        </p:spPr>
        <p:txBody>
          <a:bodyPr>
            <a:normAutofit/>
          </a:bodyPr>
          <a:lstStyle/>
          <a:p>
            <a:pPr lvl="0"/>
            <a:r>
              <a:rPr lang="en-US" sz="2000" b="1" u="sng" dirty="0"/>
              <a:t>Criteria</a:t>
            </a:r>
          </a:p>
          <a:p>
            <a:pPr marL="514350" lvl="0" indent="-514350">
              <a:buFont typeface="Wingdings" panose="05000000000000000000" pitchFamily="2" charset="2"/>
              <a:buChar char="ü"/>
            </a:pPr>
            <a:r>
              <a:rPr lang="en-US" sz="2000" dirty="0" smtClean="0"/>
              <a:t>Each </a:t>
            </a:r>
            <a:r>
              <a:rPr lang="en-US" sz="2000" dirty="0"/>
              <a:t>minor dependent child</a:t>
            </a:r>
          </a:p>
          <a:p>
            <a:pPr marL="514350" lvl="0" indent="-514350">
              <a:buFont typeface="Wingdings" panose="05000000000000000000" pitchFamily="2" charset="2"/>
              <a:buChar char="ü"/>
            </a:pPr>
            <a:r>
              <a:rPr lang="en-US" sz="2000" dirty="0"/>
              <a:t>An employee’s spouse whose only occupation is as a homemaker (i.e. they do not work outside the home)</a:t>
            </a:r>
          </a:p>
          <a:p>
            <a:pPr marL="514350" indent="-514350">
              <a:buFont typeface="+mj-lt"/>
              <a:buAutoNum type="romanUcPeriod"/>
            </a:pPr>
            <a:endParaRPr lang="en-US" sz="2000" i="1" dirty="0"/>
          </a:p>
          <a:p>
            <a:pPr marL="514350" indent="-514350">
              <a:buFont typeface="+mj-lt"/>
              <a:buAutoNum type="romanUcPeriod"/>
            </a:pPr>
            <a:r>
              <a:rPr lang="en-US" sz="2000" i="1" dirty="0"/>
              <a:t>In order to claim a deduction for a child, the child must be </a:t>
            </a:r>
            <a:r>
              <a:rPr lang="en-US" sz="2000" b="1" i="1" dirty="0"/>
              <a:t>under 14, or under 25 and a full-time student at an accredited institution</a:t>
            </a:r>
            <a:r>
              <a:rPr lang="en-US" sz="2000" i="1" dirty="0"/>
              <a:t>. </a:t>
            </a:r>
          </a:p>
          <a:p>
            <a:pPr marL="514350" indent="-514350">
              <a:buFont typeface="+mj-lt"/>
              <a:buAutoNum type="romanUcPeriod"/>
            </a:pPr>
            <a:r>
              <a:rPr lang="en-US" sz="2000" i="1" dirty="0"/>
              <a:t>Each child may be used as a deduction once only. So if both parents work, only one of them may claim the deduction for the child. </a:t>
            </a:r>
            <a:endParaRPr lang="en-US" sz="2000" dirty="0"/>
          </a:p>
          <a:p>
            <a:pPr lvl="0"/>
            <a:endParaRPr lang="en-US" sz="2000" dirty="0"/>
          </a:p>
        </p:txBody>
      </p:sp>
      <p:sp>
        <p:nvSpPr>
          <p:cNvPr id="5" name="Slide Number Placeholder 4"/>
          <p:cNvSpPr>
            <a:spLocks noGrp="1"/>
          </p:cNvSpPr>
          <p:nvPr>
            <p:ph type="sldNum" sz="quarter" idx="12"/>
          </p:nvPr>
        </p:nvSpPr>
        <p:spPr/>
        <p:txBody>
          <a:bodyPr/>
          <a:lstStyle/>
          <a:p>
            <a:fld id="{9EBD5762-3BDC-484D-9503-7EA6D5A9A8CE}" type="slidenum">
              <a:rPr lang="en-GB" smtClean="0"/>
              <a:pPr/>
              <a:t>21</a:t>
            </a:fld>
            <a:endParaRPr lang="en-GB"/>
          </a:p>
        </p:txBody>
      </p:sp>
      <p:sp>
        <p:nvSpPr>
          <p:cNvPr id="2" name="Title 1"/>
          <p:cNvSpPr>
            <a:spLocks noGrp="1"/>
          </p:cNvSpPr>
          <p:nvPr>
            <p:ph type="title"/>
          </p:nvPr>
        </p:nvSpPr>
        <p:spPr/>
        <p:txBody>
          <a:bodyPr/>
          <a:lstStyle/>
          <a:p>
            <a:r>
              <a:rPr lang="en-GB" dirty="0"/>
              <a:t>Childcare Rebate </a:t>
            </a:r>
          </a:p>
        </p:txBody>
      </p:sp>
      <p:grpSp>
        <p:nvGrpSpPr>
          <p:cNvPr id="6" name="Group 5"/>
          <p:cNvGrpSpPr/>
          <p:nvPr/>
        </p:nvGrpSpPr>
        <p:grpSpPr>
          <a:xfrm>
            <a:off x="1475655" y="990601"/>
            <a:ext cx="6408711" cy="2849805"/>
            <a:chOff x="1545500" y="1397000"/>
            <a:chExt cx="9139221" cy="4064000"/>
          </a:xfrm>
        </p:grpSpPr>
        <p:sp>
          <p:nvSpPr>
            <p:cNvPr id="7" name="Minus 6"/>
            <p:cNvSpPr/>
            <p:nvPr/>
          </p:nvSpPr>
          <p:spPr>
            <a:xfrm>
              <a:off x="2201621" y="2791397"/>
              <a:ext cx="7969663" cy="693799"/>
            </a:xfrm>
            <a:prstGeom prst="mathMinus">
              <a:avLst/>
            </a:prstGeom>
            <a:solidFill>
              <a:srgbClr val="C0C0C0"/>
            </a:solidFill>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8" name="Down Arrow 7"/>
            <p:cNvSpPr/>
            <p:nvPr/>
          </p:nvSpPr>
          <p:spPr>
            <a:xfrm rot="5400000">
              <a:off x="8802409" y="1602993"/>
              <a:ext cx="1828800" cy="1935825"/>
            </a:xfrm>
            <a:prstGeom prst="downArrow">
              <a:avLst/>
            </a:prstGeom>
            <a:solidFill>
              <a:srgbClr val="EBE72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Freeform 8"/>
            <p:cNvSpPr/>
            <p:nvPr/>
          </p:nvSpPr>
          <p:spPr>
            <a:xfrm>
              <a:off x="4754880" y="1397000"/>
              <a:ext cx="1950720" cy="1706880"/>
            </a:xfrm>
            <a:custGeom>
              <a:avLst/>
              <a:gdLst>
                <a:gd name="connsiteX0" fmla="*/ 0 w 1950720"/>
                <a:gd name="connsiteY0" fmla="*/ 0 h 1706880"/>
                <a:gd name="connsiteX1" fmla="*/ 1950720 w 1950720"/>
                <a:gd name="connsiteY1" fmla="*/ 0 h 1706880"/>
                <a:gd name="connsiteX2" fmla="*/ 1950720 w 1950720"/>
                <a:gd name="connsiteY2" fmla="*/ 1706880 h 1706880"/>
                <a:gd name="connsiteX3" fmla="*/ 0 w 1950720"/>
                <a:gd name="connsiteY3" fmla="*/ 1706880 h 1706880"/>
                <a:gd name="connsiteX4" fmla="*/ 0 w 1950720"/>
                <a:gd name="connsiteY4" fmla="*/ 0 h 1706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0720" h="1706880">
                  <a:moveTo>
                    <a:pt x="0" y="0"/>
                  </a:moveTo>
                  <a:lnTo>
                    <a:pt x="1950720" y="0"/>
                  </a:lnTo>
                  <a:lnTo>
                    <a:pt x="1950720" y="1706880"/>
                  </a:lnTo>
                  <a:lnTo>
                    <a:pt x="0" y="17068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20040" tIns="320040" rIns="320040" bIns="320040" numCol="1" spcCol="1270" anchor="ctr" anchorCtr="0">
              <a:noAutofit/>
            </a:bodyPr>
            <a:lstStyle/>
            <a:p>
              <a:pPr lvl="0" algn="ctr" defTabSz="2000250">
                <a:lnSpc>
                  <a:spcPct val="90000"/>
                </a:lnSpc>
                <a:spcBef>
                  <a:spcPct val="0"/>
                </a:spcBef>
                <a:spcAft>
                  <a:spcPct val="35000"/>
                </a:spcAft>
              </a:pPr>
              <a:endParaRPr lang="en-US" sz="4500" kern="1200"/>
            </a:p>
          </p:txBody>
        </p:sp>
        <p:sp>
          <p:nvSpPr>
            <p:cNvPr id="10" name="Up Arrow 9"/>
            <p:cNvSpPr/>
            <p:nvPr/>
          </p:nvSpPr>
          <p:spPr>
            <a:xfrm rot="5400000">
              <a:off x="1532144" y="2718615"/>
              <a:ext cx="1828800" cy="1802088"/>
            </a:xfrm>
            <a:prstGeom prst="upArrow">
              <a:avLst/>
            </a:prstGeom>
            <a:solidFill>
              <a:srgbClr val="004D3F"/>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Freeform 10"/>
            <p:cNvSpPr/>
            <p:nvPr/>
          </p:nvSpPr>
          <p:spPr>
            <a:xfrm>
              <a:off x="2438400" y="3754120"/>
              <a:ext cx="1950720" cy="1706880"/>
            </a:xfrm>
            <a:custGeom>
              <a:avLst/>
              <a:gdLst>
                <a:gd name="connsiteX0" fmla="*/ 0 w 1950720"/>
                <a:gd name="connsiteY0" fmla="*/ 0 h 1706880"/>
                <a:gd name="connsiteX1" fmla="*/ 1950720 w 1950720"/>
                <a:gd name="connsiteY1" fmla="*/ 0 h 1706880"/>
                <a:gd name="connsiteX2" fmla="*/ 1950720 w 1950720"/>
                <a:gd name="connsiteY2" fmla="*/ 1706880 h 1706880"/>
                <a:gd name="connsiteX3" fmla="*/ 0 w 1950720"/>
                <a:gd name="connsiteY3" fmla="*/ 1706880 h 1706880"/>
                <a:gd name="connsiteX4" fmla="*/ 0 w 1950720"/>
                <a:gd name="connsiteY4" fmla="*/ 0 h 1706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0720" h="1706880">
                  <a:moveTo>
                    <a:pt x="0" y="0"/>
                  </a:moveTo>
                  <a:lnTo>
                    <a:pt x="1950720" y="0"/>
                  </a:lnTo>
                  <a:lnTo>
                    <a:pt x="1950720" y="1706880"/>
                  </a:lnTo>
                  <a:lnTo>
                    <a:pt x="0" y="17068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20040" tIns="320040" rIns="320040" bIns="320040" numCol="1" spcCol="1270" anchor="ctr" anchorCtr="0">
              <a:noAutofit/>
            </a:bodyPr>
            <a:lstStyle/>
            <a:p>
              <a:pPr lvl="0" algn="ctr" defTabSz="2000250">
                <a:lnSpc>
                  <a:spcPct val="90000"/>
                </a:lnSpc>
                <a:spcBef>
                  <a:spcPct val="0"/>
                </a:spcBef>
                <a:spcAft>
                  <a:spcPct val="35000"/>
                </a:spcAft>
              </a:pPr>
              <a:endParaRPr lang="en-US" sz="4500" kern="1200"/>
            </a:p>
          </p:txBody>
        </p:sp>
      </p:grpSp>
      <p:sp>
        <p:nvSpPr>
          <p:cNvPr id="12" name="Rectangle 11"/>
          <p:cNvSpPr/>
          <p:nvPr/>
        </p:nvSpPr>
        <p:spPr>
          <a:xfrm>
            <a:off x="2678366" y="1610016"/>
            <a:ext cx="4985320" cy="369332"/>
          </a:xfrm>
          <a:prstGeom prst="rect">
            <a:avLst/>
          </a:prstGeom>
        </p:spPr>
        <p:txBody>
          <a:bodyPr wrap="square">
            <a:spAutoFit/>
          </a:bodyPr>
          <a:lstStyle/>
          <a:p>
            <a:pPr lvl="0"/>
            <a:r>
              <a:rPr lang="en-US" b="1" dirty="0">
                <a:latin typeface="+mn-lt"/>
              </a:rPr>
              <a:t>75,000</a:t>
            </a:r>
            <a:r>
              <a:rPr lang="en-US" dirty="0">
                <a:latin typeface="+mn-lt"/>
              </a:rPr>
              <a:t> KHR (USD18.75) per dependent</a:t>
            </a:r>
          </a:p>
        </p:txBody>
      </p:sp>
      <p:sp>
        <p:nvSpPr>
          <p:cNvPr id="13" name="Rectangle 12"/>
          <p:cNvSpPr/>
          <p:nvPr/>
        </p:nvSpPr>
        <p:spPr>
          <a:xfrm>
            <a:off x="7092280" y="1630569"/>
            <a:ext cx="748475" cy="338554"/>
          </a:xfrm>
          <a:prstGeom prst="rect">
            <a:avLst/>
          </a:prstGeom>
        </p:spPr>
        <p:txBody>
          <a:bodyPr wrap="none">
            <a:spAutoFit/>
          </a:bodyPr>
          <a:lstStyle/>
          <a:p>
            <a:r>
              <a:rPr lang="en-US" sz="1600" b="1" dirty="0">
                <a:latin typeface="+mn-lt"/>
              </a:rPr>
              <a:t>Before</a:t>
            </a:r>
          </a:p>
        </p:txBody>
      </p:sp>
      <p:sp>
        <p:nvSpPr>
          <p:cNvPr id="14" name="Rectangle 13"/>
          <p:cNvSpPr/>
          <p:nvPr/>
        </p:nvSpPr>
        <p:spPr>
          <a:xfrm>
            <a:off x="1559991" y="2389278"/>
            <a:ext cx="642227" cy="338554"/>
          </a:xfrm>
          <a:prstGeom prst="rect">
            <a:avLst/>
          </a:prstGeom>
        </p:spPr>
        <p:txBody>
          <a:bodyPr wrap="none">
            <a:spAutoFit/>
          </a:bodyPr>
          <a:lstStyle/>
          <a:p>
            <a:pPr algn="ctr"/>
            <a:r>
              <a:rPr lang="en-US" sz="1600" b="1" dirty="0">
                <a:solidFill>
                  <a:schemeClr val="bg1"/>
                </a:solidFill>
                <a:latin typeface="+mn-lt"/>
              </a:rPr>
              <a:t>NOW</a:t>
            </a:r>
          </a:p>
        </p:txBody>
      </p:sp>
      <p:sp>
        <p:nvSpPr>
          <p:cNvPr id="21" name="Rectangle 20"/>
          <p:cNvSpPr/>
          <p:nvPr/>
        </p:nvSpPr>
        <p:spPr>
          <a:xfrm>
            <a:off x="2723900" y="2319808"/>
            <a:ext cx="3840603" cy="369332"/>
          </a:xfrm>
          <a:prstGeom prst="rect">
            <a:avLst/>
          </a:prstGeom>
        </p:spPr>
        <p:txBody>
          <a:bodyPr wrap="none">
            <a:spAutoFit/>
          </a:bodyPr>
          <a:lstStyle/>
          <a:p>
            <a:r>
              <a:rPr lang="en-US" b="1" dirty="0">
                <a:latin typeface="+mn-lt"/>
              </a:rPr>
              <a:t>150,000</a:t>
            </a:r>
            <a:r>
              <a:rPr lang="en-US" dirty="0">
                <a:latin typeface="+mn-lt"/>
              </a:rPr>
              <a:t> KHR (USD37.5) per dependent</a:t>
            </a:r>
          </a:p>
        </p:txBody>
      </p:sp>
    </p:spTree>
    <p:extLst>
      <p:ext uri="{BB962C8B-B14F-4D97-AF65-F5344CB8AC3E}">
        <p14:creationId xmlns:p14="http://schemas.microsoft.com/office/powerpoint/2010/main" val="6654912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268760"/>
            <a:ext cx="8568952" cy="5589240"/>
          </a:xfrm>
        </p:spPr>
        <p:txBody>
          <a:bodyPr>
            <a:normAutofit fontScale="70000" lnSpcReduction="20000"/>
          </a:bodyPr>
          <a:lstStyle/>
          <a:p>
            <a:pPr lvl="0"/>
            <a:r>
              <a:rPr lang="en-US" sz="2900" b="1" u="sng" dirty="0" smtClean="0">
                <a:solidFill>
                  <a:schemeClr val="tx1"/>
                </a:solidFill>
              </a:rPr>
              <a:t>TOS Calculation for Resident</a:t>
            </a:r>
          </a:p>
          <a:p>
            <a:pPr lvl="0"/>
            <a:endParaRPr lang="en-US" sz="2900" b="1" u="sng" dirty="0" smtClean="0">
              <a:solidFill>
                <a:schemeClr val="tx1"/>
              </a:solidFill>
            </a:endParaRPr>
          </a:p>
          <a:p>
            <a:pPr algn="just">
              <a:buSzPct val="100000"/>
              <a:defRPr/>
            </a:pPr>
            <a:r>
              <a:rPr lang="en-US" sz="2900" dirty="0">
                <a:solidFill>
                  <a:schemeClr val="tx1"/>
                </a:solidFill>
              </a:rPr>
              <a:t>Ms. </a:t>
            </a:r>
            <a:r>
              <a:rPr lang="en-US" sz="2900" dirty="0" smtClean="0">
                <a:solidFill>
                  <a:schemeClr val="tx1"/>
                </a:solidFill>
              </a:rPr>
              <a:t>B, a resident of Cambodia, </a:t>
            </a:r>
            <a:r>
              <a:rPr lang="en-US" sz="2900" dirty="0">
                <a:solidFill>
                  <a:schemeClr val="tx1"/>
                </a:solidFill>
              </a:rPr>
              <a:t>receives a monthly salary of USD </a:t>
            </a:r>
            <a:r>
              <a:rPr lang="en-US" sz="2900" b="1" dirty="0">
                <a:solidFill>
                  <a:schemeClr val="tx1"/>
                </a:solidFill>
              </a:rPr>
              <a:t>2,500</a:t>
            </a:r>
            <a:r>
              <a:rPr lang="en-US" sz="2900" dirty="0">
                <a:solidFill>
                  <a:schemeClr val="tx1"/>
                </a:solidFill>
              </a:rPr>
              <a:t> (equal to KHR </a:t>
            </a:r>
            <a:r>
              <a:rPr lang="en-US" sz="2900" dirty="0" smtClean="0">
                <a:solidFill>
                  <a:schemeClr val="tx1"/>
                </a:solidFill>
              </a:rPr>
              <a:t>10,000,000*). She </a:t>
            </a:r>
            <a:r>
              <a:rPr lang="en-US" sz="2900" dirty="0">
                <a:solidFill>
                  <a:schemeClr val="tx1"/>
                </a:solidFill>
              </a:rPr>
              <a:t>has </a:t>
            </a:r>
            <a:r>
              <a:rPr lang="en-US" sz="2900" b="1" dirty="0">
                <a:solidFill>
                  <a:schemeClr val="tx1"/>
                </a:solidFill>
              </a:rPr>
              <a:t>3</a:t>
            </a:r>
            <a:r>
              <a:rPr lang="en-US" sz="2900" dirty="0">
                <a:solidFill>
                  <a:schemeClr val="tx1"/>
                </a:solidFill>
              </a:rPr>
              <a:t> </a:t>
            </a:r>
            <a:r>
              <a:rPr lang="en-US" sz="2900" dirty="0" smtClean="0">
                <a:solidFill>
                  <a:schemeClr val="tx1"/>
                </a:solidFill>
              </a:rPr>
              <a:t>dependent children and her husband is working.</a:t>
            </a:r>
            <a:endParaRPr lang="en-US" sz="2900" dirty="0">
              <a:solidFill>
                <a:schemeClr val="tx1"/>
              </a:solidFill>
            </a:endParaRPr>
          </a:p>
          <a:p>
            <a:pPr algn="just">
              <a:buSzPct val="100000"/>
              <a:defRPr/>
            </a:pPr>
            <a:endParaRPr lang="en-US" sz="2900" dirty="0">
              <a:solidFill>
                <a:schemeClr val="tx1"/>
              </a:solidFill>
            </a:endParaRPr>
          </a:p>
          <a:p>
            <a:pPr algn="just">
              <a:buSzPct val="100000"/>
              <a:defRPr/>
            </a:pPr>
            <a:r>
              <a:rPr lang="en-US" sz="2900" dirty="0">
                <a:solidFill>
                  <a:schemeClr val="tx1"/>
                </a:solidFill>
              </a:rPr>
              <a:t>Her salary tax will be calculated as follows:</a:t>
            </a:r>
          </a:p>
          <a:p>
            <a:pPr marL="457200" lvl="2" indent="-457200">
              <a:lnSpc>
                <a:spcPct val="120000"/>
              </a:lnSpc>
              <a:spcBef>
                <a:spcPts val="600"/>
              </a:spcBef>
              <a:spcAft>
                <a:spcPts val="600"/>
              </a:spcAft>
              <a:buFont typeface="Wingdings" pitchFamily="2" charset="2"/>
              <a:buChar char="§"/>
            </a:pPr>
            <a:r>
              <a:rPr lang="en-US" sz="2900" dirty="0">
                <a:solidFill>
                  <a:schemeClr val="tx1"/>
                </a:solidFill>
              </a:rPr>
              <a:t>Rebate= KHR 150,000 x 3 = KHR 450,000</a:t>
            </a:r>
          </a:p>
          <a:p>
            <a:pPr marL="457200" lvl="2" indent="-457200">
              <a:lnSpc>
                <a:spcPct val="120000"/>
              </a:lnSpc>
              <a:spcBef>
                <a:spcPts val="600"/>
              </a:spcBef>
              <a:spcAft>
                <a:spcPts val="600"/>
              </a:spcAft>
              <a:buFont typeface="Wingdings" pitchFamily="2" charset="2"/>
              <a:buChar char="§"/>
            </a:pPr>
            <a:r>
              <a:rPr lang="en-US" sz="2900" dirty="0">
                <a:solidFill>
                  <a:schemeClr val="tx1"/>
                </a:solidFill>
              </a:rPr>
              <a:t>Taxable Salary = KHR 10,000,000 – KHR 450,000= </a:t>
            </a:r>
            <a:r>
              <a:rPr lang="en-US" sz="2900" b="1" dirty="0">
                <a:solidFill>
                  <a:schemeClr val="tx1"/>
                </a:solidFill>
              </a:rPr>
              <a:t>KHR 9,550,000 </a:t>
            </a:r>
            <a:r>
              <a:rPr lang="en-US" sz="2900" dirty="0">
                <a:solidFill>
                  <a:schemeClr val="tx1"/>
                </a:solidFill>
                <a:sym typeface="Wingdings 3" panose="05040102010807070707" pitchFamily="18" charset="2"/>
              </a:rPr>
              <a:t></a:t>
            </a:r>
            <a:r>
              <a:rPr lang="en-US" sz="2900" dirty="0">
                <a:solidFill>
                  <a:schemeClr val="tx1"/>
                </a:solidFill>
              </a:rPr>
              <a:t> TOS rate is 15%</a:t>
            </a:r>
          </a:p>
          <a:p>
            <a:pPr marL="457200" lvl="1" indent="-457200" algn="just">
              <a:lnSpc>
                <a:spcPct val="120000"/>
              </a:lnSpc>
              <a:spcBef>
                <a:spcPts val="600"/>
              </a:spcBef>
              <a:spcAft>
                <a:spcPts val="600"/>
              </a:spcAft>
              <a:buSzPct val="100000"/>
              <a:defRPr/>
            </a:pPr>
            <a:r>
              <a:rPr lang="en-US" sz="2900" dirty="0">
                <a:solidFill>
                  <a:schemeClr val="tx1"/>
                </a:solidFill>
              </a:rPr>
              <a:t>Monthly salary = </a:t>
            </a:r>
            <a:r>
              <a:rPr lang="en-US" sz="2900" b="1" dirty="0">
                <a:solidFill>
                  <a:schemeClr val="tx1"/>
                </a:solidFill>
              </a:rPr>
              <a:t>KHR 9,550,000 </a:t>
            </a:r>
            <a:r>
              <a:rPr lang="en-US" sz="2900" dirty="0">
                <a:solidFill>
                  <a:schemeClr val="tx1"/>
                </a:solidFill>
              </a:rPr>
              <a:t>so subject to 15% TOS</a:t>
            </a:r>
          </a:p>
          <a:p>
            <a:pPr lvl="1" indent="0" algn="just">
              <a:buSzPct val="100000"/>
              <a:buNone/>
              <a:defRPr/>
            </a:pPr>
            <a:endParaRPr lang="en-US" sz="2900" dirty="0">
              <a:solidFill>
                <a:schemeClr val="tx1"/>
              </a:solidFill>
            </a:endParaRPr>
          </a:p>
          <a:p>
            <a:pPr algn="just">
              <a:buSzPct val="100000"/>
              <a:defRPr/>
            </a:pPr>
            <a:r>
              <a:rPr lang="en-US" sz="2900" dirty="0">
                <a:solidFill>
                  <a:schemeClr val="tx1"/>
                </a:solidFill>
              </a:rPr>
              <a:t>So, the calculation will be:</a:t>
            </a:r>
          </a:p>
          <a:p>
            <a:pPr marL="728472" lvl="1">
              <a:buSzPct val="100000"/>
              <a:defRPr/>
            </a:pPr>
            <a:endParaRPr lang="en-US" sz="2900" dirty="0">
              <a:solidFill>
                <a:schemeClr val="tx1"/>
              </a:solidFill>
            </a:endParaRPr>
          </a:p>
          <a:p>
            <a:pPr marL="457200" lvl="1" indent="-457200">
              <a:lnSpc>
                <a:spcPct val="120000"/>
              </a:lnSpc>
              <a:spcBef>
                <a:spcPts val="600"/>
              </a:spcBef>
              <a:spcAft>
                <a:spcPts val="600"/>
              </a:spcAft>
              <a:buSzPct val="100000"/>
              <a:defRPr/>
            </a:pPr>
            <a:r>
              <a:rPr lang="en-US" sz="2900" dirty="0">
                <a:solidFill>
                  <a:schemeClr val="tx1"/>
                </a:solidFill>
              </a:rPr>
              <a:t>TOS= (9,550,000 x 15%) - KHR 550,000 = </a:t>
            </a:r>
            <a:r>
              <a:rPr lang="en-US" sz="2900" b="1" dirty="0">
                <a:solidFill>
                  <a:schemeClr val="tx1"/>
                </a:solidFill>
              </a:rPr>
              <a:t>KHR 882,500 (~USD 220.62)</a:t>
            </a:r>
          </a:p>
          <a:p>
            <a:pPr lvl="0"/>
            <a:endParaRPr lang="en-US" sz="2000" b="1" u="sng" dirty="0" smtClean="0">
              <a:solidFill>
                <a:schemeClr val="tx1"/>
              </a:solidFill>
            </a:endParaRPr>
          </a:p>
          <a:p>
            <a:pPr lvl="0"/>
            <a:r>
              <a:rPr lang="en-US" sz="2000" b="1" dirty="0" smtClean="0">
                <a:solidFill>
                  <a:schemeClr val="tx1"/>
                </a:solidFill>
              </a:rPr>
              <a:t>*</a:t>
            </a:r>
            <a:r>
              <a:rPr lang="en-US" sz="2000" b="1" u="sng" dirty="0" smtClean="0">
                <a:solidFill>
                  <a:schemeClr val="tx1"/>
                </a:solidFill>
              </a:rPr>
              <a:t>Assuming 1 USD= 4,000 KHR</a:t>
            </a:r>
          </a:p>
          <a:p>
            <a:pPr lvl="0"/>
            <a:endParaRPr lang="en-US" sz="2000" b="1" u="sng" dirty="0" smtClean="0">
              <a:solidFill>
                <a:srgbClr val="FF0000"/>
              </a:solidFill>
            </a:endParaRPr>
          </a:p>
          <a:p>
            <a:pPr lvl="0"/>
            <a:endParaRPr lang="en-US" sz="2000" b="1" u="sng" dirty="0" smtClean="0">
              <a:solidFill>
                <a:srgbClr val="FF0000"/>
              </a:solidFill>
            </a:endParaRPr>
          </a:p>
          <a:p>
            <a:pPr lvl="0"/>
            <a:endParaRPr lang="en-US" sz="2000" b="1" u="sng" dirty="0" smtClean="0">
              <a:solidFill>
                <a:srgbClr val="FF0000"/>
              </a:solidFill>
            </a:endParaRPr>
          </a:p>
          <a:p>
            <a:pPr lvl="0"/>
            <a:endParaRPr lang="en-US" sz="2000" b="1" u="sng" dirty="0">
              <a:solidFill>
                <a:srgbClr val="FF0000"/>
              </a:solidFill>
            </a:endParaRPr>
          </a:p>
        </p:txBody>
      </p:sp>
      <p:sp>
        <p:nvSpPr>
          <p:cNvPr id="5" name="Slide Number Placeholder 4"/>
          <p:cNvSpPr>
            <a:spLocks noGrp="1"/>
          </p:cNvSpPr>
          <p:nvPr>
            <p:ph type="sldNum" sz="quarter" idx="12"/>
          </p:nvPr>
        </p:nvSpPr>
        <p:spPr/>
        <p:txBody>
          <a:bodyPr/>
          <a:lstStyle/>
          <a:p>
            <a:fld id="{9EBD5762-3BDC-484D-9503-7EA6D5A9A8CE}" type="slidenum">
              <a:rPr lang="en-GB" smtClean="0"/>
              <a:pPr/>
              <a:t>22</a:t>
            </a:fld>
            <a:endParaRPr lang="en-GB"/>
          </a:p>
        </p:txBody>
      </p:sp>
      <p:sp>
        <p:nvSpPr>
          <p:cNvPr id="2" name="Title 1"/>
          <p:cNvSpPr>
            <a:spLocks noGrp="1"/>
          </p:cNvSpPr>
          <p:nvPr>
            <p:ph type="title"/>
          </p:nvPr>
        </p:nvSpPr>
        <p:spPr>
          <a:xfrm>
            <a:off x="251520" y="260648"/>
            <a:ext cx="6336704" cy="762000"/>
          </a:xfrm>
        </p:spPr>
        <p:txBody>
          <a:bodyPr/>
          <a:lstStyle/>
          <a:p>
            <a:r>
              <a:rPr lang="en-GB" dirty="0" smtClean="0"/>
              <a:t>Example: TOS Calculation</a:t>
            </a:r>
            <a:endParaRPr lang="en-GB" dirty="0"/>
          </a:p>
        </p:txBody>
      </p:sp>
    </p:spTree>
    <p:extLst>
      <p:ext uri="{BB962C8B-B14F-4D97-AF65-F5344CB8AC3E}">
        <p14:creationId xmlns:p14="http://schemas.microsoft.com/office/powerpoint/2010/main" val="30222222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txBox="1">
            <a:spLocks/>
          </p:cNvSpPr>
          <p:nvPr/>
        </p:nvSpPr>
        <p:spPr bwMode="auto">
          <a:xfrm>
            <a:off x="539552" y="188640"/>
            <a:ext cx="7423150" cy="8366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Autofit/>
          </a:bodyPr>
          <a:lstStyle>
            <a:lvl1pPr algn="l" defTabSz="914400" rtl="0" eaLnBrk="1" latinLnBrk="0" hangingPunct="1">
              <a:spcBef>
                <a:spcPct val="0"/>
              </a:spcBef>
              <a:buNone/>
              <a:defRPr sz="2400" kern="1200" cap="none">
                <a:solidFill>
                  <a:srgbClr val="0A3774"/>
                </a:solidFill>
                <a:latin typeface="+mj-lt"/>
                <a:ea typeface="+mj-ea"/>
                <a:cs typeface="+mj-cs"/>
              </a:defRPr>
            </a:lvl1pPr>
          </a:lstStyle>
          <a:p>
            <a:r>
              <a:rPr lang="en-US" dirty="0">
                <a:solidFill>
                  <a:srgbClr val="004843"/>
                </a:solidFill>
              </a:rPr>
              <a:t>Example </a:t>
            </a:r>
            <a:r>
              <a:rPr lang="en-US" dirty="0" smtClean="0">
                <a:solidFill>
                  <a:srgbClr val="004843"/>
                </a:solidFill>
              </a:rPr>
              <a:t>– TOS Calculation</a:t>
            </a:r>
            <a:endParaRPr lang="en-US" dirty="0">
              <a:solidFill>
                <a:srgbClr val="004843"/>
              </a:solidFill>
            </a:endParaRPr>
          </a:p>
        </p:txBody>
      </p:sp>
      <p:sp>
        <p:nvSpPr>
          <p:cNvPr id="10242" name="Content Placeholder 5"/>
          <p:cNvSpPr>
            <a:spLocks noGrp="1"/>
          </p:cNvSpPr>
          <p:nvPr>
            <p:ph idx="1"/>
          </p:nvPr>
        </p:nvSpPr>
        <p:spPr bwMode="auto">
          <a:xfrm>
            <a:off x="539552" y="1570038"/>
            <a:ext cx="8147248" cy="4525962"/>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p>
            <a:pPr>
              <a:buSzPct val="100000"/>
              <a:defRPr/>
            </a:pPr>
            <a:r>
              <a:rPr lang="en-US" sz="2000" b="1" i="1" u="sng" dirty="0" smtClean="0"/>
              <a:t>Or </a:t>
            </a:r>
            <a:r>
              <a:rPr lang="en-US" sz="2000" b="1" i="1" dirty="0" smtClean="0"/>
              <a:t>TOS Detailed calculation:</a:t>
            </a:r>
          </a:p>
          <a:p>
            <a:pPr>
              <a:buSzPct val="100000"/>
              <a:defRPr/>
            </a:pPr>
            <a:endParaRPr lang="en-US" sz="2000" b="1" i="1" dirty="0" smtClean="0"/>
          </a:p>
          <a:p>
            <a:pPr lvl="0"/>
            <a:r>
              <a:rPr lang="en-US" sz="2000" dirty="0" smtClean="0"/>
              <a:t>Rebate = KHR 150,000 x 3</a:t>
            </a:r>
            <a:r>
              <a:rPr lang="en-US" sz="2000" dirty="0"/>
              <a:t>= </a:t>
            </a:r>
            <a:r>
              <a:rPr lang="en-US" sz="2000" dirty="0" smtClean="0"/>
              <a:t>KHR 450,000</a:t>
            </a:r>
            <a:endParaRPr lang="en-US" sz="2000" dirty="0"/>
          </a:p>
          <a:p>
            <a:pPr lvl="0"/>
            <a:r>
              <a:rPr lang="en-US" sz="2000" dirty="0" smtClean="0"/>
              <a:t>Taxable </a:t>
            </a:r>
            <a:r>
              <a:rPr lang="en-US" sz="2000" dirty="0"/>
              <a:t>Salary = </a:t>
            </a:r>
            <a:r>
              <a:rPr lang="en-US" sz="2000" dirty="0" smtClean="0"/>
              <a:t>KHR 10,000,000- KHR 450,000</a:t>
            </a:r>
            <a:r>
              <a:rPr lang="en-US" sz="2000" dirty="0"/>
              <a:t>= KHR </a:t>
            </a:r>
            <a:r>
              <a:rPr lang="en-US" sz="2000" b="1" dirty="0">
                <a:solidFill>
                  <a:srgbClr val="004843"/>
                </a:solidFill>
              </a:rPr>
              <a:t>9,550,000</a:t>
            </a:r>
          </a:p>
          <a:p>
            <a:pPr marL="347472">
              <a:buSzPct val="100000"/>
              <a:defRPr/>
            </a:pPr>
            <a:endParaRPr lang="en-US" sz="2000" b="1" i="1" dirty="0"/>
          </a:p>
          <a:p>
            <a:pPr marL="347472" algn="ctr">
              <a:buSzPct val="100000"/>
              <a:defRPr/>
            </a:pPr>
            <a:r>
              <a:rPr lang="en-US" sz="2000" dirty="0" smtClean="0"/>
              <a:t>[(</a:t>
            </a:r>
            <a:r>
              <a:rPr lang="en-US" sz="2000" b="1" dirty="0">
                <a:solidFill>
                  <a:srgbClr val="004843"/>
                </a:solidFill>
              </a:rPr>
              <a:t>9,550,000</a:t>
            </a:r>
            <a:r>
              <a:rPr lang="en-US" sz="2000" dirty="0" smtClean="0"/>
              <a:t> - 8,500,000) x 0.15] </a:t>
            </a:r>
          </a:p>
          <a:p>
            <a:pPr marL="347472" algn="ctr">
              <a:buSzPct val="100000"/>
              <a:defRPr/>
            </a:pPr>
            <a:r>
              <a:rPr lang="en-US" sz="2000" dirty="0" smtClean="0"/>
              <a:t>+</a:t>
            </a:r>
            <a:endParaRPr lang="en-US" sz="2000" dirty="0"/>
          </a:p>
          <a:p>
            <a:pPr marL="347472" algn="ctr">
              <a:buSzPct val="100000"/>
              <a:defRPr/>
            </a:pPr>
            <a:r>
              <a:rPr lang="en-US" sz="2000" dirty="0" smtClean="0"/>
              <a:t>[(8,500,000 - 1,500,000) x 0.10]</a:t>
            </a:r>
          </a:p>
          <a:p>
            <a:pPr marL="347472" algn="ctr">
              <a:buSzPct val="100000"/>
              <a:defRPr/>
            </a:pPr>
            <a:r>
              <a:rPr lang="en-US" sz="2000" dirty="0"/>
              <a:t>+</a:t>
            </a:r>
          </a:p>
          <a:p>
            <a:pPr marL="347472" algn="ctr">
              <a:buSzPct val="100000"/>
              <a:defRPr/>
            </a:pPr>
            <a:r>
              <a:rPr lang="en-US" sz="2000" dirty="0" smtClean="0"/>
              <a:t>[(1,500,000 – 1,000,000) x 0.05] </a:t>
            </a:r>
          </a:p>
          <a:p>
            <a:pPr marL="347472" algn="ctr">
              <a:buSzPct val="100000"/>
              <a:defRPr/>
            </a:pPr>
            <a:r>
              <a:rPr lang="en-US" sz="2000" dirty="0" smtClean="0"/>
              <a:t>=</a:t>
            </a:r>
          </a:p>
          <a:p>
            <a:pPr marL="347472" algn="ctr">
              <a:buSzPct val="100000"/>
              <a:defRPr/>
            </a:pPr>
            <a:r>
              <a:rPr lang="en-US" sz="2000" dirty="0" smtClean="0"/>
              <a:t>KHR </a:t>
            </a:r>
            <a:r>
              <a:rPr lang="en-US" sz="2000" b="1" u="sng" dirty="0" smtClean="0"/>
              <a:t>882,500</a:t>
            </a:r>
            <a:r>
              <a:rPr lang="en-US" sz="2000" dirty="0" smtClean="0"/>
              <a:t>  (~US$220.62)  </a:t>
            </a:r>
            <a:endParaRPr lang="en-US" sz="2000" b="1" dirty="0" smtClean="0"/>
          </a:p>
          <a:p>
            <a:pPr marL="347472">
              <a:buSzPct val="100000"/>
              <a:defRPr/>
            </a:pPr>
            <a:endParaRPr lang="en-US" sz="2000" i="1" dirty="0" smtClean="0"/>
          </a:p>
        </p:txBody>
      </p:sp>
    </p:spTree>
    <p:extLst>
      <p:ext uri="{BB962C8B-B14F-4D97-AF65-F5344CB8AC3E}">
        <p14:creationId xmlns:p14="http://schemas.microsoft.com/office/powerpoint/2010/main" val="21531920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5828" y="1484784"/>
            <a:ext cx="7984604" cy="3456384"/>
          </a:xfrm>
        </p:spPr>
        <p:txBody>
          <a:bodyPr>
            <a:normAutofit/>
          </a:bodyPr>
          <a:lstStyle/>
          <a:p>
            <a:pPr lvl="0"/>
            <a:r>
              <a:rPr lang="en-US" sz="2000" b="1" u="sng" dirty="0" smtClean="0">
                <a:solidFill>
                  <a:schemeClr val="tx1"/>
                </a:solidFill>
              </a:rPr>
              <a:t>TOS Calculation for Non- Resident</a:t>
            </a:r>
          </a:p>
          <a:p>
            <a:pPr lvl="0"/>
            <a:endParaRPr lang="en-US" sz="2000" b="1" u="sng" dirty="0" smtClean="0">
              <a:solidFill>
                <a:schemeClr val="tx1"/>
              </a:solidFill>
            </a:endParaRPr>
          </a:p>
          <a:p>
            <a:pPr algn="just">
              <a:buSzPct val="100000"/>
              <a:defRPr/>
            </a:pPr>
            <a:r>
              <a:rPr lang="en-US" sz="2000" dirty="0" smtClean="0">
                <a:solidFill>
                  <a:schemeClr val="tx1"/>
                </a:solidFill>
              </a:rPr>
              <a:t>Mr. A is a Canadian and is working a temporary contract in Cambodia for 5 months. He receives </a:t>
            </a:r>
            <a:r>
              <a:rPr lang="en-US" sz="2000" dirty="0">
                <a:solidFill>
                  <a:schemeClr val="tx1"/>
                </a:solidFill>
              </a:rPr>
              <a:t>a monthly salary of USD </a:t>
            </a:r>
            <a:r>
              <a:rPr lang="en-US" sz="2000" b="1" dirty="0">
                <a:solidFill>
                  <a:schemeClr val="tx1"/>
                </a:solidFill>
              </a:rPr>
              <a:t>2,500</a:t>
            </a:r>
            <a:r>
              <a:rPr lang="en-US" sz="2000" dirty="0">
                <a:solidFill>
                  <a:schemeClr val="tx1"/>
                </a:solidFill>
              </a:rPr>
              <a:t> (equal to KHR </a:t>
            </a:r>
            <a:r>
              <a:rPr lang="en-US" sz="2000" dirty="0" smtClean="0">
                <a:solidFill>
                  <a:schemeClr val="tx1"/>
                </a:solidFill>
              </a:rPr>
              <a:t>10,000,000*) and Mr. </a:t>
            </a:r>
            <a:r>
              <a:rPr lang="en-US" sz="2000" dirty="0">
                <a:solidFill>
                  <a:schemeClr val="tx1"/>
                </a:solidFill>
              </a:rPr>
              <a:t>A</a:t>
            </a:r>
            <a:r>
              <a:rPr lang="en-US" sz="2000" dirty="0" smtClean="0">
                <a:solidFill>
                  <a:schemeClr val="tx1"/>
                </a:solidFill>
              </a:rPr>
              <a:t> </a:t>
            </a:r>
            <a:r>
              <a:rPr lang="en-US" sz="2000" dirty="0">
                <a:solidFill>
                  <a:schemeClr val="tx1"/>
                </a:solidFill>
              </a:rPr>
              <a:t>has </a:t>
            </a:r>
            <a:r>
              <a:rPr lang="en-US" sz="2000" b="1" dirty="0" smtClean="0">
                <a:solidFill>
                  <a:schemeClr val="tx1"/>
                </a:solidFill>
              </a:rPr>
              <a:t>2</a:t>
            </a:r>
            <a:r>
              <a:rPr lang="en-US" sz="2000" dirty="0" smtClean="0">
                <a:solidFill>
                  <a:schemeClr val="tx1"/>
                </a:solidFill>
              </a:rPr>
              <a:t> </a:t>
            </a:r>
            <a:r>
              <a:rPr lang="en-US" sz="2000" dirty="0">
                <a:solidFill>
                  <a:schemeClr val="tx1"/>
                </a:solidFill>
              </a:rPr>
              <a:t>children.</a:t>
            </a:r>
          </a:p>
          <a:p>
            <a:pPr algn="just">
              <a:buSzPct val="100000"/>
              <a:defRPr/>
            </a:pPr>
            <a:endParaRPr lang="en-US" sz="2000" dirty="0">
              <a:solidFill>
                <a:schemeClr val="tx1"/>
              </a:solidFill>
            </a:endParaRPr>
          </a:p>
          <a:p>
            <a:pPr algn="just">
              <a:buSzPct val="100000"/>
              <a:defRPr/>
            </a:pPr>
            <a:r>
              <a:rPr lang="en-US" sz="2000" dirty="0" smtClean="0">
                <a:solidFill>
                  <a:schemeClr val="tx1"/>
                </a:solidFill>
              </a:rPr>
              <a:t>His </a:t>
            </a:r>
            <a:r>
              <a:rPr lang="en-US" sz="2000" dirty="0">
                <a:solidFill>
                  <a:schemeClr val="tx1"/>
                </a:solidFill>
              </a:rPr>
              <a:t>salary tax will be calculated </a:t>
            </a:r>
            <a:r>
              <a:rPr lang="en-US" sz="2000" dirty="0" smtClean="0">
                <a:solidFill>
                  <a:schemeClr val="tx1"/>
                </a:solidFill>
              </a:rPr>
              <a:t>on the 20% straightforward as </a:t>
            </a:r>
            <a:r>
              <a:rPr lang="en-US" sz="2000" dirty="0">
                <a:solidFill>
                  <a:schemeClr val="tx1"/>
                </a:solidFill>
              </a:rPr>
              <a:t>follows:</a:t>
            </a:r>
          </a:p>
          <a:p>
            <a:pPr marL="347472" lvl="1" indent="0">
              <a:buSzPct val="100000"/>
              <a:buNone/>
              <a:defRPr/>
            </a:pPr>
            <a:endParaRPr lang="en-US" dirty="0">
              <a:solidFill>
                <a:schemeClr val="tx1"/>
              </a:solidFill>
            </a:endParaRPr>
          </a:p>
          <a:p>
            <a:pPr marL="728472" lvl="1">
              <a:buSzPct val="100000"/>
              <a:defRPr/>
            </a:pPr>
            <a:r>
              <a:rPr lang="en-US" dirty="0">
                <a:solidFill>
                  <a:schemeClr val="tx1"/>
                </a:solidFill>
              </a:rPr>
              <a:t>TOS= </a:t>
            </a:r>
            <a:r>
              <a:rPr lang="en-US" dirty="0" smtClean="0">
                <a:solidFill>
                  <a:schemeClr val="tx1"/>
                </a:solidFill>
              </a:rPr>
              <a:t>(10,000,000 x 20%) = </a:t>
            </a:r>
            <a:r>
              <a:rPr lang="en-US" b="1" dirty="0" smtClean="0">
                <a:solidFill>
                  <a:schemeClr val="tx1"/>
                </a:solidFill>
              </a:rPr>
              <a:t>KHR 2,000,000 (~</a:t>
            </a:r>
            <a:r>
              <a:rPr lang="en-US" b="1" dirty="0">
                <a:solidFill>
                  <a:schemeClr val="tx1"/>
                </a:solidFill>
              </a:rPr>
              <a:t>USD </a:t>
            </a:r>
            <a:r>
              <a:rPr lang="en-US" b="1" dirty="0" smtClean="0">
                <a:solidFill>
                  <a:schemeClr val="tx1"/>
                </a:solidFill>
              </a:rPr>
              <a:t>500)</a:t>
            </a:r>
            <a:endParaRPr lang="en-US" b="1" dirty="0">
              <a:solidFill>
                <a:schemeClr val="tx1"/>
              </a:solidFill>
            </a:endParaRPr>
          </a:p>
          <a:p>
            <a:pPr marL="347472">
              <a:buSzPct val="100000"/>
              <a:defRPr/>
            </a:pPr>
            <a:endParaRPr lang="en-US" sz="2000" i="1" dirty="0">
              <a:solidFill>
                <a:schemeClr val="tx1"/>
              </a:solidFill>
            </a:endParaRPr>
          </a:p>
          <a:p>
            <a:pPr lvl="0"/>
            <a:endParaRPr lang="en-US" sz="2000" b="1" u="sng" dirty="0" smtClean="0">
              <a:solidFill>
                <a:srgbClr val="FF0000"/>
              </a:solidFill>
            </a:endParaRPr>
          </a:p>
          <a:p>
            <a:pPr lvl="0"/>
            <a:endParaRPr lang="en-US" sz="2000" b="1" u="sng" dirty="0" smtClean="0">
              <a:solidFill>
                <a:srgbClr val="FF0000"/>
              </a:solidFill>
            </a:endParaRPr>
          </a:p>
          <a:p>
            <a:pPr lvl="0"/>
            <a:endParaRPr lang="en-US" sz="2000" b="1" u="sng" dirty="0" smtClean="0">
              <a:solidFill>
                <a:srgbClr val="FF0000"/>
              </a:solidFill>
            </a:endParaRPr>
          </a:p>
          <a:p>
            <a:pPr lvl="0"/>
            <a:endParaRPr lang="en-US" sz="2000" b="1" u="sng" dirty="0">
              <a:solidFill>
                <a:srgbClr val="FF0000"/>
              </a:solidFill>
            </a:endParaRPr>
          </a:p>
        </p:txBody>
      </p:sp>
      <p:sp>
        <p:nvSpPr>
          <p:cNvPr id="5" name="Slide Number Placeholder 4"/>
          <p:cNvSpPr>
            <a:spLocks noGrp="1"/>
          </p:cNvSpPr>
          <p:nvPr>
            <p:ph type="sldNum" sz="quarter" idx="12"/>
          </p:nvPr>
        </p:nvSpPr>
        <p:spPr/>
        <p:txBody>
          <a:bodyPr/>
          <a:lstStyle/>
          <a:p>
            <a:fld id="{9EBD5762-3BDC-484D-9503-7EA6D5A9A8CE}" type="slidenum">
              <a:rPr lang="en-GB" smtClean="0"/>
              <a:pPr/>
              <a:t>24</a:t>
            </a:fld>
            <a:endParaRPr lang="en-GB"/>
          </a:p>
        </p:txBody>
      </p:sp>
      <p:sp>
        <p:nvSpPr>
          <p:cNvPr id="2" name="Title 1"/>
          <p:cNvSpPr>
            <a:spLocks noGrp="1"/>
          </p:cNvSpPr>
          <p:nvPr>
            <p:ph type="title"/>
          </p:nvPr>
        </p:nvSpPr>
        <p:spPr>
          <a:xfrm>
            <a:off x="475828" y="260648"/>
            <a:ext cx="6112396" cy="762000"/>
          </a:xfrm>
        </p:spPr>
        <p:txBody>
          <a:bodyPr/>
          <a:lstStyle/>
          <a:p>
            <a:r>
              <a:rPr lang="en-GB" dirty="0" smtClean="0"/>
              <a:t>Example: TOS Calculation</a:t>
            </a:r>
            <a:endParaRPr lang="en-GB" dirty="0"/>
          </a:p>
        </p:txBody>
      </p:sp>
    </p:spTree>
    <p:extLst>
      <p:ext uri="{BB962C8B-B14F-4D97-AF65-F5344CB8AC3E}">
        <p14:creationId xmlns:p14="http://schemas.microsoft.com/office/powerpoint/2010/main" val="20630569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p:cNvSpPr txBox="1">
            <a:spLocks/>
          </p:cNvSpPr>
          <p:nvPr/>
        </p:nvSpPr>
        <p:spPr bwMode="auto">
          <a:xfrm>
            <a:off x="539552" y="171474"/>
            <a:ext cx="7423151" cy="8366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Autofit/>
          </a:bodyPr>
          <a:lstStyle>
            <a:lvl1pPr algn="l" defTabSz="914400" rtl="0" eaLnBrk="1" latinLnBrk="0" hangingPunct="1">
              <a:spcBef>
                <a:spcPct val="0"/>
              </a:spcBef>
              <a:buNone/>
              <a:defRPr sz="2400" kern="1200" cap="none">
                <a:solidFill>
                  <a:srgbClr val="0A3774"/>
                </a:solidFill>
                <a:latin typeface="+mj-lt"/>
                <a:ea typeface="+mj-ea"/>
                <a:cs typeface="+mj-cs"/>
              </a:defRPr>
            </a:lvl1pPr>
          </a:lstStyle>
          <a:p>
            <a:r>
              <a:rPr lang="en-US" dirty="0" smtClean="0">
                <a:solidFill>
                  <a:srgbClr val="004843"/>
                </a:solidFill>
              </a:rPr>
              <a:t>Tax on Fringe Benefit: Circular </a:t>
            </a:r>
            <a:r>
              <a:rPr lang="en-US" dirty="0">
                <a:solidFill>
                  <a:srgbClr val="004843"/>
                </a:solidFill>
              </a:rPr>
              <a:t>011</a:t>
            </a:r>
          </a:p>
        </p:txBody>
      </p:sp>
      <p:sp>
        <p:nvSpPr>
          <p:cNvPr id="55298" name="Content Placeholder 5"/>
          <p:cNvSpPr>
            <a:spLocks noGrp="1"/>
          </p:cNvSpPr>
          <p:nvPr>
            <p:ph idx="1"/>
          </p:nvPr>
        </p:nvSpPr>
        <p:spPr bwMode="auto">
          <a:xfrm>
            <a:off x="539552" y="1268760"/>
            <a:ext cx="8147248" cy="518457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2500" lnSpcReduction="10000"/>
          </a:bodyPr>
          <a:lstStyle/>
          <a:p>
            <a:pPr marL="457200" lvl="0" indent="-457200">
              <a:lnSpc>
                <a:spcPct val="110000"/>
              </a:lnSpc>
              <a:spcBef>
                <a:spcPts val="600"/>
              </a:spcBef>
              <a:spcAft>
                <a:spcPts val="600"/>
              </a:spcAft>
              <a:buFont typeface="Wingdings" panose="05000000000000000000" pitchFamily="2" charset="2"/>
              <a:buChar char="§"/>
            </a:pPr>
            <a:r>
              <a:rPr lang="en-US" sz="2000" dirty="0" smtClean="0"/>
              <a:t>Transportation allowances covering travel from an employee’s resident to their workplace and from their workplace back to their residence. Also accommodation or housing provided within the workplace in accordance with the Labor Law. </a:t>
            </a:r>
          </a:p>
          <a:p>
            <a:pPr marL="457200" lvl="0" indent="-457200">
              <a:lnSpc>
                <a:spcPct val="110000"/>
              </a:lnSpc>
              <a:spcBef>
                <a:spcPts val="600"/>
              </a:spcBef>
              <a:spcAft>
                <a:spcPts val="600"/>
              </a:spcAft>
              <a:buFont typeface="Wingdings" panose="05000000000000000000" pitchFamily="2" charset="2"/>
              <a:buChar char="§"/>
            </a:pPr>
            <a:r>
              <a:rPr lang="en-US" sz="2000" dirty="0" smtClean="0"/>
              <a:t>Meal allowances provided to all employees and workers regardless of their position or function.</a:t>
            </a:r>
          </a:p>
          <a:p>
            <a:pPr marL="457200" lvl="0" indent="-457200">
              <a:lnSpc>
                <a:spcPct val="110000"/>
              </a:lnSpc>
              <a:spcBef>
                <a:spcPts val="600"/>
              </a:spcBef>
              <a:spcAft>
                <a:spcPts val="600"/>
              </a:spcAft>
              <a:buFont typeface="Wingdings" panose="05000000000000000000" pitchFamily="2" charset="2"/>
              <a:buChar char="§"/>
            </a:pPr>
            <a:r>
              <a:rPr lang="en-US" sz="2000" dirty="0" smtClean="0"/>
              <a:t>National Social Security Funds or social well-being funds within the limit as provided in the Law. </a:t>
            </a:r>
          </a:p>
          <a:p>
            <a:pPr marL="457200" lvl="0" indent="-457200" algn="just">
              <a:lnSpc>
                <a:spcPct val="110000"/>
              </a:lnSpc>
              <a:spcBef>
                <a:spcPts val="600"/>
              </a:spcBef>
              <a:spcAft>
                <a:spcPts val="600"/>
              </a:spcAft>
              <a:buFont typeface="Wingdings" panose="05000000000000000000" pitchFamily="2" charset="2"/>
              <a:buChar char="§"/>
            </a:pPr>
            <a:r>
              <a:rPr lang="en-US" sz="2000" dirty="0" smtClean="0"/>
              <a:t>Health </a:t>
            </a:r>
            <a:r>
              <a:rPr lang="en-US" sz="2000" dirty="0"/>
              <a:t>insurance or life insurance premiums which are provided to all workers and employees regardless of their positions or functions.</a:t>
            </a:r>
          </a:p>
          <a:p>
            <a:pPr marL="457200" lvl="0" indent="-457200">
              <a:lnSpc>
                <a:spcPct val="110000"/>
              </a:lnSpc>
              <a:spcBef>
                <a:spcPts val="600"/>
              </a:spcBef>
              <a:spcAft>
                <a:spcPts val="600"/>
              </a:spcAft>
              <a:buFont typeface="Wingdings" panose="05000000000000000000" pitchFamily="2" charset="2"/>
              <a:buChar char="§"/>
            </a:pPr>
            <a:r>
              <a:rPr lang="en-US" sz="2000" dirty="0" smtClean="0"/>
              <a:t>Infant </a:t>
            </a:r>
            <a:r>
              <a:rPr lang="en-US" sz="2000" dirty="0"/>
              <a:t>allowance or expenses on infant day-care center as stipulated in the Labor Law. </a:t>
            </a:r>
          </a:p>
          <a:p>
            <a:pPr marL="457200" lvl="0" indent="-457200">
              <a:lnSpc>
                <a:spcPct val="110000"/>
              </a:lnSpc>
              <a:spcBef>
                <a:spcPts val="600"/>
              </a:spcBef>
              <a:spcAft>
                <a:spcPts val="600"/>
              </a:spcAft>
              <a:buFont typeface="Wingdings" panose="05000000000000000000" pitchFamily="2" charset="2"/>
              <a:buChar char="§"/>
            </a:pPr>
            <a:r>
              <a:rPr lang="en-US" sz="2000" dirty="0" smtClean="0"/>
              <a:t>Severance </a:t>
            </a:r>
            <a:r>
              <a:rPr lang="en-US" sz="2000" dirty="0"/>
              <a:t>pay for employment termination or indemnity for layoff within the limit as provided in the Labor </a:t>
            </a:r>
            <a:r>
              <a:rPr lang="en-US" sz="2000" dirty="0" smtClean="0"/>
              <a:t>Law</a:t>
            </a:r>
            <a:endParaRPr lang="en-US" sz="2000" dirty="0"/>
          </a:p>
          <a:p>
            <a:pPr marL="457200" indent="-457200" algn="just">
              <a:spcBef>
                <a:spcPts val="600"/>
              </a:spcBef>
              <a:spcAft>
                <a:spcPts val="600"/>
              </a:spcAft>
              <a:buFont typeface="Wingdings" panose="05000000000000000000" pitchFamily="2" charset="2"/>
              <a:buChar char="§"/>
            </a:pPr>
            <a:endParaRPr lang="en-US" sz="2000" dirty="0" smtClean="0">
              <a:cs typeface="Tahoma" panose="020B0604030504040204" pitchFamily="34" charset="0"/>
            </a:endParaRPr>
          </a:p>
        </p:txBody>
      </p:sp>
    </p:spTree>
    <p:extLst>
      <p:ext uri="{BB962C8B-B14F-4D97-AF65-F5344CB8AC3E}">
        <p14:creationId xmlns:p14="http://schemas.microsoft.com/office/powerpoint/2010/main" val="36636763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p:cNvSpPr txBox="1">
            <a:spLocks/>
          </p:cNvSpPr>
          <p:nvPr/>
        </p:nvSpPr>
        <p:spPr bwMode="auto">
          <a:xfrm>
            <a:off x="539553" y="188641"/>
            <a:ext cx="7423151" cy="8366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Autofit/>
          </a:bodyPr>
          <a:lstStyle>
            <a:lvl1pPr algn="l" defTabSz="914400" rtl="0" eaLnBrk="1" latinLnBrk="0" hangingPunct="1">
              <a:spcBef>
                <a:spcPct val="0"/>
              </a:spcBef>
              <a:buNone/>
              <a:defRPr sz="2400" kern="1200" cap="none">
                <a:solidFill>
                  <a:srgbClr val="0A3774"/>
                </a:solidFill>
                <a:latin typeface="+mj-lt"/>
                <a:ea typeface="+mj-ea"/>
                <a:cs typeface="+mj-cs"/>
              </a:defRPr>
            </a:lvl1pPr>
          </a:lstStyle>
          <a:p>
            <a:r>
              <a:rPr lang="en-US" dirty="0" smtClean="0">
                <a:solidFill>
                  <a:srgbClr val="004843"/>
                </a:solidFill>
              </a:rPr>
              <a:t>Tax on Fringe Benefit– </a:t>
            </a:r>
            <a:r>
              <a:rPr lang="en-US" dirty="0">
                <a:solidFill>
                  <a:srgbClr val="004843"/>
                </a:solidFill>
              </a:rPr>
              <a:t>011 additional </a:t>
            </a:r>
            <a:r>
              <a:rPr lang="en-US" dirty="0" smtClean="0">
                <a:solidFill>
                  <a:srgbClr val="004843"/>
                </a:solidFill>
              </a:rPr>
              <a:t>points (Cont.)</a:t>
            </a:r>
            <a:endParaRPr lang="en-US" dirty="0">
              <a:solidFill>
                <a:srgbClr val="004843"/>
              </a:solidFill>
            </a:endParaRPr>
          </a:p>
        </p:txBody>
      </p:sp>
      <p:sp>
        <p:nvSpPr>
          <p:cNvPr id="10242" name="Content Placeholder 5"/>
          <p:cNvSpPr>
            <a:spLocks noGrp="1"/>
          </p:cNvSpPr>
          <p:nvPr>
            <p:ph idx="1"/>
          </p:nvPr>
        </p:nvSpPr>
        <p:spPr bwMode="auto">
          <a:xfrm>
            <a:off x="468724" y="1484784"/>
            <a:ext cx="8075240" cy="4968552"/>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pPr>
              <a:spcBef>
                <a:spcPts val="0"/>
              </a:spcBef>
              <a:spcAft>
                <a:spcPts val="1200"/>
              </a:spcAft>
            </a:pPr>
            <a:r>
              <a:rPr lang="en-US" sz="2000" dirty="0" smtClean="0"/>
              <a:t>Circular </a:t>
            </a:r>
            <a:r>
              <a:rPr lang="en-US" sz="2000" dirty="0"/>
              <a:t>002 referred to “factory” employees and workers whereas the new Circular 011 refers to employees and workers of “all factories and enterprises”. </a:t>
            </a:r>
          </a:p>
          <a:p>
            <a:pPr>
              <a:spcBef>
                <a:spcPts val="0"/>
              </a:spcBef>
              <a:spcAft>
                <a:spcPts val="1200"/>
              </a:spcAft>
            </a:pPr>
            <a:r>
              <a:rPr lang="en-US" sz="2000" dirty="0" smtClean="0"/>
              <a:t>The </a:t>
            </a:r>
            <a:r>
              <a:rPr lang="en-US" sz="2000" dirty="0"/>
              <a:t>benefits as underlined in Circular 011 will potentially apply to a much larger range of taxpayer than originally anticipated under Circular 002.</a:t>
            </a:r>
          </a:p>
          <a:p>
            <a:pPr algn="just">
              <a:spcBef>
                <a:spcPts val="0"/>
              </a:spcBef>
              <a:spcAft>
                <a:spcPts val="1200"/>
              </a:spcAft>
            </a:pPr>
            <a:r>
              <a:rPr lang="en-US" sz="2000" b="1" u="sng" dirty="0" smtClean="0"/>
              <a:t>Note</a:t>
            </a:r>
            <a:r>
              <a:rPr lang="en-US" sz="2000" dirty="0" smtClean="0"/>
              <a:t>: We should be aware that this circular should not apply to the foreign staff – based on a </a:t>
            </a:r>
            <a:r>
              <a:rPr lang="en-US" sz="2000" dirty="0"/>
              <a:t>ruling letter issued in 2015 to the Garment Manufacturers Association of Cambodia stated that the </a:t>
            </a:r>
            <a:r>
              <a:rPr lang="en-US" sz="2000" dirty="0" smtClean="0"/>
              <a:t>FBT </a:t>
            </a:r>
            <a:r>
              <a:rPr lang="en-US" sz="2000" dirty="0"/>
              <a:t>exemptions applied only to Cambodian </a:t>
            </a:r>
            <a:r>
              <a:rPr lang="en-US" sz="2000" dirty="0" smtClean="0"/>
              <a:t>staff. </a:t>
            </a:r>
            <a:r>
              <a:rPr lang="en-US" sz="2000" dirty="0"/>
              <a:t> </a:t>
            </a:r>
            <a:endParaRPr lang="en-US" sz="2000" dirty="0" smtClean="0"/>
          </a:p>
          <a:p>
            <a:pPr lvl="0" algn="just">
              <a:spcBef>
                <a:spcPts val="0"/>
              </a:spcBef>
              <a:spcAft>
                <a:spcPts val="1200"/>
              </a:spcAft>
            </a:pPr>
            <a:r>
              <a:rPr lang="en-US" sz="2000" b="1" i="1" dirty="0" smtClean="0"/>
              <a:t>Documentary </a:t>
            </a:r>
            <a:r>
              <a:rPr lang="en-US" sz="2000" b="1" i="1" dirty="0"/>
              <a:t>Requirements</a:t>
            </a:r>
            <a:endParaRPr lang="en-US" sz="2000" b="1" dirty="0"/>
          </a:p>
          <a:p>
            <a:pPr algn="just">
              <a:spcBef>
                <a:spcPts val="0"/>
              </a:spcBef>
              <a:spcAft>
                <a:spcPts val="1200"/>
              </a:spcAft>
            </a:pPr>
            <a:r>
              <a:rPr lang="en-US" sz="2000" dirty="0" smtClean="0"/>
              <a:t>The </a:t>
            </a:r>
            <a:r>
              <a:rPr lang="en-US" sz="2000" dirty="0"/>
              <a:t>new Circular contains a requirement for employers wanting to obtain the exemption from tax on salary or from fringe benefit tax to submit documents relating to the allowances to the GDT for each period. </a:t>
            </a:r>
          </a:p>
          <a:p>
            <a:pPr algn="just"/>
            <a:r>
              <a:rPr lang="en-US" sz="2000" dirty="0" smtClean="0"/>
              <a:t> </a:t>
            </a:r>
          </a:p>
        </p:txBody>
      </p:sp>
    </p:spTree>
    <p:extLst>
      <p:ext uri="{BB962C8B-B14F-4D97-AF65-F5344CB8AC3E}">
        <p14:creationId xmlns:p14="http://schemas.microsoft.com/office/powerpoint/2010/main" val="15792281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457200" y="233362"/>
            <a:ext cx="7419975"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400" dirty="0">
                <a:solidFill>
                  <a:srgbClr val="004D3F"/>
                </a:solidFill>
                <a:latin typeface="Calibri"/>
                <a:cs typeface="Tahoma" pitchFamily="34" charset="0"/>
              </a:rPr>
              <a:t>Tax Filings</a:t>
            </a:r>
          </a:p>
        </p:txBody>
      </p:sp>
      <p:sp>
        <p:nvSpPr>
          <p:cNvPr id="8" name="Content Placeholder 2"/>
          <p:cNvSpPr>
            <a:spLocks noGrp="1"/>
          </p:cNvSpPr>
          <p:nvPr>
            <p:ph idx="1"/>
          </p:nvPr>
        </p:nvSpPr>
        <p:spPr>
          <a:xfrm>
            <a:off x="457200" y="1676400"/>
            <a:ext cx="8382000" cy="4848944"/>
          </a:xfrm>
        </p:spPr>
        <p:txBody>
          <a:bodyPr>
            <a:noAutofit/>
          </a:bodyPr>
          <a:lstStyle/>
          <a:p>
            <a:pPr marL="457200" indent="-457200" algn="just">
              <a:spcBef>
                <a:spcPts val="600"/>
              </a:spcBef>
              <a:spcAft>
                <a:spcPts val="600"/>
              </a:spcAft>
              <a:buFont typeface="Wingdings" pitchFamily="2" charset="2"/>
              <a:buChar char="§"/>
              <a:defRPr/>
            </a:pPr>
            <a:r>
              <a:rPr lang="en-US" sz="2000" dirty="0">
                <a:solidFill>
                  <a:schemeClr val="tx1"/>
                </a:solidFill>
              </a:rPr>
              <a:t>Monthly Tax Filings (20</a:t>
            </a:r>
            <a:r>
              <a:rPr lang="en-US" sz="2000" baseline="30000" dirty="0">
                <a:solidFill>
                  <a:schemeClr val="tx1"/>
                </a:solidFill>
              </a:rPr>
              <a:t>th</a:t>
            </a:r>
            <a:r>
              <a:rPr lang="en-US" sz="2000" dirty="0">
                <a:solidFill>
                  <a:schemeClr val="tx1"/>
                </a:solidFill>
              </a:rPr>
              <a:t> of each month)</a:t>
            </a:r>
          </a:p>
          <a:p>
            <a:pPr marL="914400" lvl="1" indent="-457200" algn="just">
              <a:spcBef>
                <a:spcPts val="600"/>
              </a:spcBef>
              <a:spcAft>
                <a:spcPts val="600"/>
              </a:spcAft>
              <a:buFont typeface="Wingdings" panose="05000000000000000000" pitchFamily="2" charset="2"/>
              <a:buChar char="Ø"/>
              <a:defRPr/>
            </a:pPr>
            <a:r>
              <a:rPr lang="en-US" dirty="0">
                <a:solidFill>
                  <a:schemeClr val="tx1"/>
                </a:solidFill>
              </a:rPr>
              <a:t>Prepayment of Profits Tax</a:t>
            </a:r>
          </a:p>
          <a:p>
            <a:pPr marL="914400" lvl="1" indent="-457200" algn="just">
              <a:spcBef>
                <a:spcPts val="600"/>
              </a:spcBef>
              <a:spcAft>
                <a:spcPts val="600"/>
              </a:spcAft>
              <a:buFont typeface="Wingdings" panose="05000000000000000000" pitchFamily="2" charset="2"/>
              <a:buChar char="Ø"/>
              <a:defRPr/>
            </a:pPr>
            <a:r>
              <a:rPr lang="en-US" dirty="0">
                <a:solidFill>
                  <a:schemeClr val="tx1"/>
                </a:solidFill>
              </a:rPr>
              <a:t>Withholding Tax (both domestic and foreign withholding)</a:t>
            </a:r>
          </a:p>
          <a:p>
            <a:pPr marL="914400" lvl="1" indent="-457200" algn="just">
              <a:spcBef>
                <a:spcPts val="600"/>
              </a:spcBef>
              <a:spcAft>
                <a:spcPts val="600"/>
              </a:spcAft>
              <a:buFont typeface="Wingdings" panose="05000000000000000000" pitchFamily="2" charset="2"/>
              <a:buChar char="Ø"/>
              <a:defRPr/>
            </a:pPr>
            <a:r>
              <a:rPr lang="en-US" dirty="0">
                <a:solidFill>
                  <a:schemeClr val="tx1"/>
                </a:solidFill>
              </a:rPr>
              <a:t>Tax on Salary and Tax on Fringe Benefits</a:t>
            </a:r>
          </a:p>
          <a:p>
            <a:pPr marL="914400" lvl="1" indent="-457200" algn="just">
              <a:spcBef>
                <a:spcPts val="600"/>
              </a:spcBef>
              <a:spcAft>
                <a:spcPts val="600"/>
              </a:spcAft>
              <a:buFont typeface="Wingdings" panose="05000000000000000000" pitchFamily="2" charset="2"/>
              <a:buChar char="Ø"/>
              <a:defRPr/>
            </a:pPr>
            <a:r>
              <a:rPr lang="en-US" dirty="0">
                <a:solidFill>
                  <a:schemeClr val="tx1"/>
                </a:solidFill>
              </a:rPr>
              <a:t>Other Taxes such as the Specific Tax (Excise Tax), Accommodation Tax (for Hotels and similar operations), Public Lighting Tax (on alcoholic beverages and tobacco) </a:t>
            </a:r>
          </a:p>
          <a:p>
            <a:pPr marL="914400" lvl="1" indent="-457200" algn="just">
              <a:spcBef>
                <a:spcPts val="600"/>
              </a:spcBef>
              <a:spcAft>
                <a:spcPts val="600"/>
              </a:spcAft>
              <a:buFont typeface="Wingdings" panose="05000000000000000000" pitchFamily="2" charset="2"/>
              <a:buChar char="Ø"/>
              <a:defRPr/>
            </a:pPr>
            <a:r>
              <a:rPr lang="en-US" dirty="0" smtClean="0">
                <a:solidFill>
                  <a:schemeClr val="tx1"/>
                </a:solidFill>
              </a:rPr>
              <a:t>VAT</a:t>
            </a:r>
          </a:p>
          <a:p>
            <a:pPr marL="457200" indent="-457200" algn="just">
              <a:spcBef>
                <a:spcPts val="600"/>
              </a:spcBef>
              <a:spcAft>
                <a:spcPts val="600"/>
              </a:spcAft>
              <a:buFont typeface="Wingdings" pitchFamily="2" charset="2"/>
              <a:buChar char="§"/>
              <a:defRPr/>
            </a:pPr>
            <a:r>
              <a:rPr lang="en-US" sz="2000" dirty="0" smtClean="0">
                <a:solidFill>
                  <a:schemeClr val="tx1"/>
                </a:solidFill>
              </a:rPr>
              <a:t>Annual </a:t>
            </a:r>
            <a:r>
              <a:rPr lang="en-US" sz="2000" dirty="0">
                <a:solidFill>
                  <a:schemeClr val="tx1"/>
                </a:solidFill>
              </a:rPr>
              <a:t>Tax </a:t>
            </a:r>
            <a:r>
              <a:rPr lang="en-US" sz="2000" dirty="0" smtClean="0">
                <a:solidFill>
                  <a:schemeClr val="tx1"/>
                </a:solidFill>
              </a:rPr>
              <a:t>Filings (31</a:t>
            </a:r>
            <a:r>
              <a:rPr lang="en-US" sz="2000" baseline="30000" dirty="0" smtClean="0">
                <a:solidFill>
                  <a:schemeClr val="tx1"/>
                </a:solidFill>
              </a:rPr>
              <a:t>st</a:t>
            </a:r>
            <a:r>
              <a:rPr lang="en-US" sz="2000" dirty="0" smtClean="0">
                <a:solidFill>
                  <a:schemeClr val="tx1"/>
                </a:solidFill>
              </a:rPr>
              <a:t> of the following year)</a:t>
            </a:r>
            <a:endParaRPr lang="en-US" sz="2000" dirty="0">
              <a:solidFill>
                <a:schemeClr val="tx1"/>
              </a:solidFill>
            </a:endParaRPr>
          </a:p>
          <a:p>
            <a:pPr marL="914400" lvl="1" indent="-457200" algn="just">
              <a:spcBef>
                <a:spcPts val="600"/>
              </a:spcBef>
              <a:spcAft>
                <a:spcPts val="600"/>
              </a:spcAft>
              <a:buFont typeface="Wingdings" panose="05000000000000000000" pitchFamily="2" charset="2"/>
              <a:buChar char="Ø"/>
              <a:defRPr/>
            </a:pPr>
            <a:r>
              <a:rPr lang="en-US" dirty="0">
                <a:solidFill>
                  <a:schemeClr val="tx1"/>
                </a:solidFill>
              </a:rPr>
              <a:t>Tax on Profit or Minimum Tax </a:t>
            </a:r>
          </a:p>
          <a:p>
            <a:pPr marL="914400" lvl="1" indent="-457200" algn="just">
              <a:spcBef>
                <a:spcPts val="600"/>
              </a:spcBef>
              <a:spcAft>
                <a:spcPts val="600"/>
              </a:spcAft>
              <a:buFont typeface="Wingdings" panose="05000000000000000000" pitchFamily="2" charset="2"/>
              <a:buChar char="Ø"/>
              <a:defRPr/>
            </a:pPr>
            <a:r>
              <a:rPr lang="en-US" dirty="0">
                <a:solidFill>
                  <a:schemeClr val="tx1"/>
                </a:solidFill>
              </a:rPr>
              <a:t>Patent Tax</a:t>
            </a:r>
          </a:p>
          <a:p>
            <a:pPr marL="360000" indent="-360000" algn="just">
              <a:spcBef>
                <a:spcPts val="0"/>
              </a:spcBef>
              <a:defRPr/>
            </a:pPr>
            <a:endParaRPr lang="en-US" sz="2000" dirty="0">
              <a:solidFill>
                <a:schemeClr val="tx1"/>
              </a:solidFill>
            </a:endParaRPr>
          </a:p>
          <a:p>
            <a:pPr marL="741000" lvl="1" indent="-360000" algn="just">
              <a:spcBef>
                <a:spcPts val="0"/>
              </a:spcBef>
              <a:defRPr/>
            </a:pPr>
            <a:endParaRPr lang="en-US" dirty="0">
              <a:solidFill>
                <a:schemeClr val="tx1"/>
              </a:solidFill>
            </a:endParaRPr>
          </a:p>
          <a:p>
            <a:pPr marL="360000" indent="-360000" algn="just">
              <a:spcBef>
                <a:spcPts val="0"/>
              </a:spcBef>
              <a:buFont typeface="Wingdings" pitchFamily="2" charset="2"/>
              <a:buChar char="§"/>
              <a:defRPr/>
            </a:pPr>
            <a:endParaRPr lang="en-US" sz="2000" dirty="0">
              <a:solidFill>
                <a:schemeClr val="tx1"/>
              </a:solidFill>
            </a:endParaRPr>
          </a:p>
        </p:txBody>
      </p:sp>
    </p:spTree>
    <p:extLst>
      <p:ext uri="{BB962C8B-B14F-4D97-AF65-F5344CB8AC3E}">
        <p14:creationId xmlns:p14="http://schemas.microsoft.com/office/powerpoint/2010/main" val="8632862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lide Number Placeholder 2"/>
          <p:cNvSpPr>
            <a:spLocks noGrp="1"/>
          </p:cNvSpPr>
          <p:nvPr>
            <p:ph type="sldNum" sz="quarter" idx="12"/>
          </p:nvPr>
        </p:nvSpPr>
        <p:spPr>
          <a:xfrm>
            <a:off x="8534400" y="6508750"/>
            <a:ext cx="609600" cy="349250"/>
          </a:xfrm>
          <a:prstGeom prst="rect">
            <a:avLst/>
          </a:prstGeom>
        </p:spPr>
        <p:txBody>
          <a:bodyPr/>
          <a:lstStyle/>
          <a:p>
            <a:fld id="{AAD2AC68-14E4-4B2F-B269-4A8F71F10BB4}" type="slidenum">
              <a:rPr lang="en-US" smtClean="0">
                <a:solidFill>
                  <a:prstClr val="white">
                    <a:lumMod val="50000"/>
                  </a:prstClr>
                </a:solidFill>
              </a:rPr>
              <a:pPr/>
              <a:t>28</a:t>
            </a:fld>
            <a:endParaRPr lang="en-US" dirty="0">
              <a:solidFill>
                <a:prstClr val="white">
                  <a:lumMod val="50000"/>
                </a:prstClr>
              </a:solidFill>
            </a:endParaRPr>
          </a:p>
        </p:txBody>
      </p:sp>
      <p:sp>
        <p:nvSpPr>
          <p:cNvPr id="2" name="Title 1"/>
          <p:cNvSpPr>
            <a:spLocks noGrp="1"/>
          </p:cNvSpPr>
          <p:nvPr>
            <p:ph type="title"/>
          </p:nvPr>
        </p:nvSpPr>
        <p:spPr>
          <a:xfrm>
            <a:off x="381000" y="278785"/>
            <a:ext cx="6858000" cy="701943"/>
          </a:xfrm>
        </p:spPr>
        <p:txBody>
          <a:bodyPr/>
          <a:lstStyle/>
          <a:p>
            <a:pPr>
              <a:lnSpc>
                <a:spcPct val="100000"/>
              </a:lnSpc>
            </a:pPr>
            <a:r>
              <a:rPr lang="en-US" dirty="0">
                <a:solidFill>
                  <a:srgbClr val="004E3F"/>
                </a:solidFill>
                <a:latin typeface="Calibri" pitchFamily="34" charset="0"/>
              </a:rPr>
              <a:t>Outline</a:t>
            </a:r>
          </a:p>
        </p:txBody>
      </p:sp>
      <p:graphicFrame>
        <p:nvGraphicFramePr>
          <p:cNvPr id="3" name="Diagram 2"/>
          <p:cNvGraphicFramePr/>
          <p:nvPr>
            <p:extLst>
              <p:ext uri="{D42A27DB-BD31-4B8C-83A1-F6EECF244321}">
                <p14:modId xmlns:p14="http://schemas.microsoft.com/office/powerpoint/2010/main" val="2945310567"/>
              </p:ext>
            </p:extLst>
          </p:nvPr>
        </p:nvGraphicFramePr>
        <p:xfrm>
          <a:off x="683568" y="1556792"/>
          <a:ext cx="7992888" cy="44960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492513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533400" y="233362"/>
            <a:ext cx="7343775"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400" dirty="0">
                <a:solidFill>
                  <a:srgbClr val="004D3F"/>
                </a:solidFill>
                <a:latin typeface="Calibri"/>
                <a:cs typeface="Tahoma" pitchFamily="34" charset="0"/>
              </a:rPr>
              <a:t>Special Tax Rules for </a:t>
            </a:r>
            <a:r>
              <a:rPr lang="en-US" sz="2400" dirty="0" smtClean="0">
                <a:solidFill>
                  <a:srgbClr val="004D3F"/>
                </a:solidFill>
                <a:latin typeface="Calibri"/>
                <a:cs typeface="Tahoma" pitchFamily="34" charset="0"/>
              </a:rPr>
              <a:t>CSOs </a:t>
            </a:r>
            <a:r>
              <a:rPr lang="en-US" sz="2400" dirty="0">
                <a:solidFill>
                  <a:srgbClr val="004D3F"/>
                </a:solidFill>
                <a:latin typeface="Calibri"/>
                <a:cs typeface="Tahoma" pitchFamily="34" charset="0"/>
              </a:rPr>
              <a:t>– Profit Tax and VAT</a:t>
            </a:r>
          </a:p>
        </p:txBody>
      </p:sp>
      <p:sp>
        <p:nvSpPr>
          <p:cNvPr id="31" name="Content Placeholder 2"/>
          <p:cNvSpPr>
            <a:spLocks noGrp="1"/>
          </p:cNvSpPr>
          <p:nvPr>
            <p:ph idx="1"/>
          </p:nvPr>
        </p:nvSpPr>
        <p:spPr>
          <a:xfrm>
            <a:off x="533400" y="1676400"/>
            <a:ext cx="8382000" cy="3886200"/>
          </a:xfrm>
        </p:spPr>
        <p:txBody>
          <a:bodyPr>
            <a:noAutofit/>
          </a:bodyPr>
          <a:lstStyle/>
          <a:p>
            <a:pPr marL="457200" indent="-457200">
              <a:spcBef>
                <a:spcPts val="600"/>
              </a:spcBef>
              <a:spcAft>
                <a:spcPts val="600"/>
              </a:spcAft>
              <a:buSzPct val="75000"/>
              <a:buFont typeface="Wingdings" panose="05000000000000000000" pitchFamily="2" charset="2"/>
              <a:buChar char="§"/>
              <a:defRPr/>
            </a:pPr>
            <a:r>
              <a:rPr lang="en-US" altLang="zh-CN" sz="2000" dirty="0">
                <a:solidFill>
                  <a:schemeClr val="tx1"/>
                </a:solidFill>
              </a:rPr>
              <a:t>An organization operated exclusively for religious, charitable, scientific, literary, or educational </a:t>
            </a:r>
            <a:r>
              <a:rPr lang="en-US" altLang="zh-CN" sz="2000" dirty="0" smtClean="0">
                <a:solidFill>
                  <a:schemeClr val="tx1"/>
                </a:solidFill>
              </a:rPr>
              <a:t>purposes </a:t>
            </a:r>
            <a:r>
              <a:rPr lang="en-US" altLang="zh-CN" sz="2000" dirty="0">
                <a:solidFill>
                  <a:schemeClr val="tx1"/>
                </a:solidFill>
              </a:rPr>
              <a:t>can be exempt from Tax on Income/ Minimum Tax and VAT if:</a:t>
            </a:r>
          </a:p>
          <a:p>
            <a:pPr marL="914400" lvl="1" indent="-457200">
              <a:spcBef>
                <a:spcPts val="600"/>
              </a:spcBef>
              <a:spcAft>
                <a:spcPts val="600"/>
              </a:spcAft>
              <a:buSzPct val="75000"/>
              <a:buFont typeface="Wingdings" panose="05000000000000000000" pitchFamily="2" charset="2"/>
              <a:buChar char="Ø"/>
              <a:defRPr/>
            </a:pPr>
            <a:r>
              <a:rPr lang="en-US" altLang="zh-CN" i="1" u="sng" dirty="0">
                <a:solidFill>
                  <a:schemeClr val="tx1"/>
                </a:solidFill>
              </a:rPr>
              <a:t>no</a:t>
            </a:r>
            <a:r>
              <a:rPr lang="en-US" altLang="zh-CN" dirty="0">
                <a:solidFill>
                  <a:schemeClr val="tx1"/>
                </a:solidFill>
              </a:rPr>
              <a:t> part of the income or property is used for </a:t>
            </a:r>
            <a:r>
              <a:rPr lang="en-US" altLang="zh-CN" i="1" dirty="0">
                <a:solidFill>
                  <a:schemeClr val="tx1"/>
                </a:solidFill>
              </a:rPr>
              <a:t>private interest</a:t>
            </a:r>
            <a:r>
              <a:rPr lang="en-US" altLang="zh-CN" dirty="0">
                <a:solidFill>
                  <a:schemeClr val="tx1"/>
                </a:solidFill>
              </a:rPr>
              <a:t>; and</a:t>
            </a:r>
          </a:p>
          <a:p>
            <a:pPr marL="914400" lvl="1" indent="-457200">
              <a:spcBef>
                <a:spcPts val="600"/>
              </a:spcBef>
              <a:spcAft>
                <a:spcPts val="600"/>
              </a:spcAft>
              <a:buSzPct val="75000"/>
              <a:buFont typeface="Wingdings" panose="05000000000000000000" pitchFamily="2" charset="2"/>
              <a:buChar char="Ø"/>
              <a:defRPr/>
            </a:pPr>
            <a:r>
              <a:rPr lang="en-US" altLang="zh-CN" dirty="0">
                <a:solidFill>
                  <a:schemeClr val="tx1"/>
                </a:solidFill>
              </a:rPr>
              <a:t>it receives recognition of tax-exempt status from the Ministry of Economy and Finance </a:t>
            </a:r>
          </a:p>
          <a:p>
            <a:pPr marL="457200" indent="-457200">
              <a:spcBef>
                <a:spcPts val="600"/>
              </a:spcBef>
              <a:spcAft>
                <a:spcPts val="600"/>
              </a:spcAft>
              <a:buSzPct val="75000"/>
              <a:buFont typeface="Wingdings" panose="05000000000000000000" pitchFamily="2" charset="2"/>
              <a:buChar char="§"/>
              <a:defRPr/>
            </a:pPr>
            <a:r>
              <a:rPr lang="en-US" altLang="zh-CN" sz="2000" dirty="0" smtClean="0">
                <a:solidFill>
                  <a:schemeClr val="tx1"/>
                </a:solidFill>
              </a:rPr>
              <a:t>The </a:t>
            </a:r>
            <a:r>
              <a:rPr lang="en-US" altLang="zh-CN" sz="2000" dirty="0">
                <a:solidFill>
                  <a:schemeClr val="tx1"/>
                </a:solidFill>
              </a:rPr>
              <a:t>exemption </a:t>
            </a:r>
            <a:r>
              <a:rPr lang="en-US" altLang="zh-CN" sz="2000" i="1" u="sng" dirty="0">
                <a:solidFill>
                  <a:schemeClr val="tx1"/>
                </a:solidFill>
              </a:rPr>
              <a:t>only</a:t>
            </a:r>
            <a:r>
              <a:rPr lang="en-US" altLang="zh-CN" sz="2000" dirty="0">
                <a:solidFill>
                  <a:schemeClr val="tx1"/>
                </a:solidFill>
              </a:rPr>
              <a:t> applies to income or the provision of services which are </a:t>
            </a:r>
            <a:r>
              <a:rPr lang="en-US" altLang="zh-CN" sz="2000" i="1" dirty="0">
                <a:solidFill>
                  <a:schemeClr val="tx1"/>
                </a:solidFill>
              </a:rPr>
              <a:t>substantially</a:t>
            </a:r>
            <a:r>
              <a:rPr lang="en-US" altLang="zh-CN" sz="2000" dirty="0">
                <a:solidFill>
                  <a:schemeClr val="tx1"/>
                </a:solidFill>
              </a:rPr>
              <a:t> related to the purpose or function which was declared to MEF in order to obtain the exemption.</a:t>
            </a:r>
          </a:p>
          <a:p>
            <a:pPr marL="342900" indent="-342900">
              <a:spcAft>
                <a:spcPts val="600"/>
              </a:spcAft>
              <a:buSzPct val="75000"/>
              <a:buFont typeface="Wingdings" panose="05000000000000000000" pitchFamily="2" charset="2"/>
              <a:buChar char="§"/>
              <a:defRPr/>
            </a:pPr>
            <a:endParaRPr lang="en-US" altLang="zh-CN" sz="2000" dirty="0">
              <a:solidFill>
                <a:schemeClr val="tx1"/>
              </a:solidFill>
            </a:endParaRPr>
          </a:p>
          <a:p>
            <a:pPr marL="342900" indent="-342900">
              <a:spcAft>
                <a:spcPts val="600"/>
              </a:spcAft>
              <a:buSzPct val="75000"/>
              <a:buFont typeface="Wingdings" panose="05000000000000000000" pitchFamily="2" charset="2"/>
              <a:buChar char="§"/>
              <a:defRPr/>
            </a:pPr>
            <a:endParaRPr lang="en-US" altLang="zh-CN" sz="2000" dirty="0">
              <a:solidFill>
                <a:schemeClr val="tx1"/>
              </a:solidFill>
            </a:endParaRPr>
          </a:p>
          <a:p>
            <a:pPr marL="342900" indent="-342900">
              <a:spcAft>
                <a:spcPts val="600"/>
              </a:spcAft>
              <a:buSzPct val="75000"/>
              <a:buFont typeface="Wingdings" panose="05000000000000000000" pitchFamily="2" charset="2"/>
              <a:buChar char="§"/>
              <a:defRPr/>
            </a:pPr>
            <a:endParaRPr lang="en-US" altLang="zh-CN" sz="2000" dirty="0">
              <a:solidFill>
                <a:schemeClr val="tx1"/>
              </a:solidFill>
            </a:endParaRPr>
          </a:p>
        </p:txBody>
      </p:sp>
    </p:spTree>
    <p:extLst>
      <p:ext uri="{BB962C8B-B14F-4D97-AF65-F5344CB8AC3E}">
        <p14:creationId xmlns:p14="http://schemas.microsoft.com/office/powerpoint/2010/main" val="29430829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107504" y="233362"/>
            <a:ext cx="8856984"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000" dirty="0">
                <a:solidFill>
                  <a:srgbClr val="004D3F"/>
                </a:solidFill>
                <a:latin typeface="Calibri"/>
                <a:cs typeface="Tahoma" pitchFamily="34" charset="0"/>
              </a:rPr>
              <a:t>Special Tax Rules for International </a:t>
            </a:r>
            <a:r>
              <a:rPr lang="en-US" sz="2000" dirty="0" smtClean="0">
                <a:solidFill>
                  <a:srgbClr val="004D3F"/>
                </a:solidFill>
                <a:latin typeface="Calibri"/>
                <a:cs typeface="Tahoma" pitchFamily="34" charset="0"/>
              </a:rPr>
              <a:t>Organization– TOS Exemption</a:t>
            </a:r>
            <a:endParaRPr lang="en-US" sz="2000" dirty="0">
              <a:solidFill>
                <a:srgbClr val="004D3F"/>
              </a:solidFill>
              <a:latin typeface="Calibri"/>
              <a:cs typeface="Tahoma" pitchFamily="34" charset="0"/>
            </a:endParaRPr>
          </a:p>
        </p:txBody>
      </p:sp>
      <p:sp>
        <p:nvSpPr>
          <p:cNvPr id="31" name="Content Placeholder 2"/>
          <p:cNvSpPr>
            <a:spLocks noGrp="1"/>
          </p:cNvSpPr>
          <p:nvPr>
            <p:ph idx="1"/>
          </p:nvPr>
        </p:nvSpPr>
        <p:spPr>
          <a:xfrm>
            <a:off x="395536" y="1628800"/>
            <a:ext cx="8382000" cy="3598168"/>
          </a:xfrm>
        </p:spPr>
        <p:txBody>
          <a:bodyPr>
            <a:noAutofit/>
          </a:bodyPr>
          <a:lstStyle/>
          <a:p>
            <a:pPr marL="457200" indent="-457200">
              <a:spcBef>
                <a:spcPts val="600"/>
              </a:spcBef>
              <a:spcAft>
                <a:spcPts val="600"/>
              </a:spcAft>
              <a:buSzPct val="100000"/>
              <a:buFont typeface="Wingdings" panose="05000000000000000000" pitchFamily="2" charset="2"/>
              <a:buChar char="§"/>
              <a:defRPr/>
            </a:pPr>
            <a:r>
              <a:rPr lang="en-US" altLang="zh-CN" sz="2000" dirty="0" smtClean="0">
                <a:solidFill>
                  <a:schemeClr val="tx1"/>
                </a:solidFill>
              </a:rPr>
              <a:t>The term International Organization (“IO”) refers to the inter- Governmental Organization (at least two governments).</a:t>
            </a:r>
          </a:p>
          <a:p>
            <a:pPr marL="457200" indent="-457200">
              <a:spcBef>
                <a:spcPts val="600"/>
              </a:spcBef>
              <a:spcAft>
                <a:spcPts val="600"/>
              </a:spcAft>
              <a:buSzPct val="100000"/>
              <a:buFont typeface="Wingdings" panose="05000000000000000000" pitchFamily="2" charset="2"/>
              <a:buChar char="§"/>
              <a:defRPr/>
            </a:pPr>
            <a:r>
              <a:rPr lang="en-US" sz="2000" dirty="0" smtClean="0"/>
              <a:t>Foreign </a:t>
            </a:r>
            <a:r>
              <a:rPr lang="en-US" sz="2000" dirty="0"/>
              <a:t>representatives, officials and employees </a:t>
            </a:r>
            <a:r>
              <a:rPr lang="en-US" altLang="zh-CN" sz="2000" dirty="0" smtClean="0">
                <a:solidFill>
                  <a:schemeClr val="tx1"/>
                </a:solidFill>
              </a:rPr>
              <a:t>employed </a:t>
            </a:r>
            <a:r>
              <a:rPr lang="en-US" altLang="zh-CN" sz="2000" dirty="0">
                <a:solidFill>
                  <a:schemeClr val="tx1"/>
                </a:solidFill>
              </a:rPr>
              <a:t>by </a:t>
            </a:r>
            <a:r>
              <a:rPr lang="en-US" altLang="zh-CN" sz="2000" dirty="0" smtClean="0">
                <a:solidFill>
                  <a:schemeClr val="tx1"/>
                </a:solidFill>
              </a:rPr>
              <a:t>IOs </a:t>
            </a:r>
            <a:r>
              <a:rPr lang="en-US" altLang="zh-CN" sz="2000" dirty="0">
                <a:solidFill>
                  <a:schemeClr val="tx1"/>
                </a:solidFill>
              </a:rPr>
              <a:t>may be exempt from Tax on Salary or on Fringe Benefits if such exemption is in their MOU with </a:t>
            </a:r>
            <a:r>
              <a:rPr lang="en-US" altLang="zh-CN" sz="2000" dirty="0" smtClean="0">
                <a:solidFill>
                  <a:schemeClr val="tx1"/>
                </a:solidFill>
              </a:rPr>
              <a:t>the Royal Government and the MOFA. </a:t>
            </a:r>
            <a:r>
              <a:rPr lang="en-US" altLang="zh-CN" sz="2000" i="1" dirty="0" smtClean="0">
                <a:solidFill>
                  <a:schemeClr val="tx1"/>
                </a:solidFill>
              </a:rPr>
              <a:t>(Article 43 of the LOT)</a:t>
            </a:r>
          </a:p>
          <a:p>
            <a:pPr marL="457200" indent="-457200">
              <a:spcBef>
                <a:spcPts val="600"/>
              </a:spcBef>
              <a:spcAft>
                <a:spcPts val="600"/>
              </a:spcAft>
              <a:buSzPct val="100000"/>
              <a:buFont typeface="Wingdings" panose="05000000000000000000" pitchFamily="2" charset="2"/>
              <a:buChar char="§"/>
              <a:defRPr/>
            </a:pPr>
            <a:r>
              <a:rPr lang="en-US" altLang="zh-CN" sz="2000" dirty="0" smtClean="0">
                <a:solidFill>
                  <a:schemeClr val="tx1"/>
                </a:solidFill>
              </a:rPr>
              <a:t>The exemption is subject to obtain the approval for the MEF</a:t>
            </a:r>
            <a:r>
              <a:rPr lang="en-US" altLang="zh-CN" sz="2000" dirty="0">
                <a:solidFill>
                  <a:schemeClr val="tx1"/>
                </a:solidFill>
              </a:rPr>
              <a:t>.</a:t>
            </a:r>
            <a:endParaRPr lang="en-US" altLang="zh-CN" sz="2000" dirty="0">
              <a:solidFill>
                <a:srgbClr val="FF0000"/>
              </a:solidFill>
            </a:endParaRPr>
          </a:p>
        </p:txBody>
      </p:sp>
    </p:spTree>
    <p:extLst>
      <p:ext uri="{BB962C8B-B14F-4D97-AF65-F5344CB8AC3E}">
        <p14:creationId xmlns:p14="http://schemas.microsoft.com/office/powerpoint/2010/main" val="11492836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lide Number Placeholder 2"/>
          <p:cNvSpPr>
            <a:spLocks noGrp="1"/>
          </p:cNvSpPr>
          <p:nvPr>
            <p:ph type="sldNum" sz="quarter" idx="12"/>
          </p:nvPr>
        </p:nvSpPr>
        <p:spPr>
          <a:xfrm>
            <a:off x="8534400" y="6508750"/>
            <a:ext cx="609600" cy="349250"/>
          </a:xfrm>
          <a:prstGeom prst="rect">
            <a:avLst/>
          </a:prstGeom>
        </p:spPr>
        <p:txBody>
          <a:bodyPr/>
          <a:lstStyle/>
          <a:p>
            <a:fld id="{AAD2AC68-14E4-4B2F-B269-4A8F71F10BB4}" type="slidenum">
              <a:rPr lang="en-US" smtClean="0">
                <a:solidFill>
                  <a:prstClr val="white">
                    <a:lumMod val="50000"/>
                  </a:prstClr>
                </a:solidFill>
              </a:rPr>
              <a:pPr/>
              <a:t>31</a:t>
            </a:fld>
            <a:endParaRPr lang="en-US" dirty="0">
              <a:solidFill>
                <a:prstClr val="white">
                  <a:lumMod val="50000"/>
                </a:prstClr>
              </a:solidFill>
            </a:endParaRPr>
          </a:p>
        </p:txBody>
      </p:sp>
      <p:sp>
        <p:nvSpPr>
          <p:cNvPr id="2" name="Title 1"/>
          <p:cNvSpPr>
            <a:spLocks noGrp="1"/>
          </p:cNvSpPr>
          <p:nvPr>
            <p:ph type="title"/>
          </p:nvPr>
        </p:nvSpPr>
        <p:spPr>
          <a:xfrm>
            <a:off x="381000" y="278785"/>
            <a:ext cx="6858000" cy="701943"/>
          </a:xfrm>
        </p:spPr>
        <p:txBody>
          <a:bodyPr/>
          <a:lstStyle/>
          <a:p>
            <a:pPr>
              <a:lnSpc>
                <a:spcPct val="100000"/>
              </a:lnSpc>
            </a:pPr>
            <a:r>
              <a:rPr lang="en-US" dirty="0">
                <a:solidFill>
                  <a:srgbClr val="004E3F"/>
                </a:solidFill>
                <a:latin typeface="Calibri" pitchFamily="34" charset="0"/>
              </a:rPr>
              <a:t>Outline</a:t>
            </a:r>
          </a:p>
        </p:txBody>
      </p:sp>
      <p:graphicFrame>
        <p:nvGraphicFramePr>
          <p:cNvPr id="3" name="Diagram 2"/>
          <p:cNvGraphicFramePr/>
          <p:nvPr>
            <p:extLst>
              <p:ext uri="{D42A27DB-BD31-4B8C-83A1-F6EECF244321}">
                <p14:modId xmlns:p14="http://schemas.microsoft.com/office/powerpoint/2010/main" val="2705876227"/>
              </p:ext>
            </p:extLst>
          </p:nvPr>
        </p:nvGraphicFramePr>
        <p:xfrm>
          <a:off x="400432" y="1700808"/>
          <a:ext cx="8350968" cy="4352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05370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467544" y="233362"/>
            <a:ext cx="7409631"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400" dirty="0">
                <a:solidFill>
                  <a:srgbClr val="004D3F"/>
                </a:solidFill>
                <a:latin typeface="Calibri"/>
                <a:cs typeface="Tahoma" pitchFamily="34" charset="0"/>
              </a:rPr>
              <a:t>Then &amp; Now</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1685181364"/>
              </p:ext>
            </p:extLst>
          </p:nvPr>
        </p:nvGraphicFramePr>
        <p:xfrm>
          <a:off x="533400" y="1556793"/>
          <a:ext cx="7855024" cy="4767524"/>
        </p:xfrm>
        <a:graphic>
          <a:graphicData uri="http://schemas.openxmlformats.org/drawingml/2006/table">
            <a:tbl>
              <a:tblPr firstRow="1" bandRow="1">
                <a:tableStyleId>{F5AB1C69-6EDB-4FF4-983F-18BD219EF322}</a:tableStyleId>
              </a:tblPr>
              <a:tblGrid>
                <a:gridCol w="1692787">
                  <a:extLst>
                    <a:ext uri="{9D8B030D-6E8A-4147-A177-3AD203B41FA5}">
                      <a16:colId xmlns="" xmlns:a16="http://schemas.microsoft.com/office/drawing/2014/main" val="20000"/>
                    </a:ext>
                  </a:extLst>
                </a:gridCol>
                <a:gridCol w="2417821">
                  <a:extLst>
                    <a:ext uri="{9D8B030D-6E8A-4147-A177-3AD203B41FA5}">
                      <a16:colId xmlns="" xmlns:a16="http://schemas.microsoft.com/office/drawing/2014/main" val="20001"/>
                    </a:ext>
                  </a:extLst>
                </a:gridCol>
                <a:gridCol w="3744416">
                  <a:extLst>
                    <a:ext uri="{9D8B030D-6E8A-4147-A177-3AD203B41FA5}">
                      <a16:colId xmlns="" xmlns:a16="http://schemas.microsoft.com/office/drawing/2014/main" val="20002"/>
                    </a:ext>
                  </a:extLst>
                </a:gridCol>
              </a:tblGrid>
              <a:tr h="482115">
                <a:tc>
                  <a:txBody>
                    <a:bodyPr/>
                    <a:lstStyle/>
                    <a:p>
                      <a:pPr algn="ctr"/>
                      <a:r>
                        <a:rPr lang="en-US" dirty="0"/>
                        <a:t>ISSUE</a:t>
                      </a:r>
                    </a:p>
                  </a:txBody>
                  <a:tcPr anchor="ctr">
                    <a:solidFill>
                      <a:srgbClr val="004D3F"/>
                    </a:solidFill>
                  </a:tcPr>
                </a:tc>
                <a:tc>
                  <a:txBody>
                    <a:bodyPr/>
                    <a:lstStyle/>
                    <a:p>
                      <a:pPr algn="ctr"/>
                      <a:r>
                        <a:rPr lang="en-US" dirty="0"/>
                        <a:t>THEN</a:t>
                      </a:r>
                    </a:p>
                  </a:txBody>
                  <a:tcPr anchor="ctr">
                    <a:solidFill>
                      <a:srgbClr val="004D3F"/>
                    </a:solidFill>
                  </a:tcPr>
                </a:tc>
                <a:tc>
                  <a:txBody>
                    <a:bodyPr/>
                    <a:lstStyle/>
                    <a:p>
                      <a:pPr algn="ctr"/>
                      <a:r>
                        <a:rPr lang="en-US" dirty="0"/>
                        <a:t>NOW</a:t>
                      </a:r>
                    </a:p>
                  </a:txBody>
                  <a:tcPr anchor="ctr">
                    <a:solidFill>
                      <a:srgbClr val="004D3F"/>
                    </a:solidFill>
                  </a:tcPr>
                </a:tc>
                <a:extLst>
                  <a:ext uri="{0D108BD9-81ED-4DB2-BD59-A6C34878D82A}">
                    <a16:rowId xmlns="" xmlns:a16="http://schemas.microsoft.com/office/drawing/2014/main" val="10000"/>
                  </a:ext>
                </a:extLst>
              </a:tr>
              <a:tr h="832144">
                <a:tc>
                  <a:txBody>
                    <a:bodyPr/>
                    <a:lstStyle/>
                    <a:p>
                      <a:r>
                        <a:rPr lang="en-US" sz="2000" dirty="0"/>
                        <a:t>Registration </a:t>
                      </a:r>
                    </a:p>
                  </a:txBody>
                  <a:tcPr anchor="ctr"/>
                </a:tc>
                <a:tc>
                  <a:txBody>
                    <a:bodyPr/>
                    <a:lstStyle/>
                    <a:p>
                      <a:r>
                        <a:rPr lang="en-US" sz="2000" dirty="0"/>
                        <a:t>Non-registration was tolerated</a:t>
                      </a:r>
                    </a:p>
                  </a:txBody>
                  <a:tcPr anchor="ctr"/>
                </a:tc>
                <a:tc>
                  <a:txBody>
                    <a:bodyPr/>
                    <a:lstStyle/>
                    <a:p>
                      <a:r>
                        <a:rPr lang="en-US" sz="2000" dirty="0"/>
                        <a:t>GDT specifically</a:t>
                      </a:r>
                      <a:r>
                        <a:rPr lang="en-US" sz="2000" baseline="0" dirty="0"/>
                        <a:t> requires ALL ORGANIZATIONS to register</a:t>
                      </a:r>
                      <a:endParaRPr lang="en-US" sz="2000" dirty="0"/>
                    </a:p>
                  </a:txBody>
                  <a:tcPr anchor="ctr"/>
                </a:tc>
                <a:extLst>
                  <a:ext uri="{0D108BD9-81ED-4DB2-BD59-A6C34878D82A}">
                    <a16:rowId xmlns="" xmlns:a16="http://schemas.microsoft.com/office/drawing/2014/main" val="10001"/>
                  </a:ext>
                </a:extLst>
              </a:tr>
              <a:tr h="1188776">
                <a:tc>
                  <a:txBody>
                    <a:bodyPr/>
                    <a:lstStyle/>
                    <a:p>
                      <a:r>
                        <a:rPr lang="en-US" sz="2000" dirty="0"/>
                        <a:t>Tax Liabilities</a:t>
                      </a:r>
                    </a:p>
                  </a:txBody>
                  <a:tcPr anchor="ctr"/>
                </a:tc>
                <a:tc>
                  <a:txBody>
                    <a:bodyPr/>
                    <a:lstStyle/>
                    <a:p>
                      <a:r>
                        <a:rPr lang="en-US" sz="2000" dirty="0"/>
                        <a:t>Overlooked for </a:t>
                      </a:r>
                      <a:r>
                        <a:rPr lang="en-US" sz="2000" dirty="0" smtClean="0"/>
                        <a:t>CSOs</a:t>
                      </a:r>
                      <a:endParaRPr lang="en-US" sz="2000" dirty="0"/>
                    </a:p>
                  </a:txBody>
                  <a:tcPr anchor="ctr"/>
                </a:tc>
                <a:tc>
                  <a:txBody>
                    <a:bodyPr/>
                    <a:lstStyle/>
                    <a:p>
                      <a:r>
                        <a:rPr lang="en-US" sz="2000" dirty="0"/>
                        <a:t>At the very</a:t>
                      </a:r>
                      <a:r>
                        <a:rPr lang="en-US" sz="2000" baseline="0" dirty="0"/>
                        <a:t> least, </a:t>
                      </a:r>
                      <a:r>
                        <a:rPr lang="en-US" sz="2000" baseline="0" dirty="0" smtClean="0"/>
                        <a:t>CSOs </a:t>
                      </a:r>
                      <a:r>
                        <a:rPr lang="en-US" sz="2000" baseline="0" dirty="0"/>
                        <a:t>must show that they are complying with WHT and TOS/TOFB rules</a:t>
                      </a:r>
                      <a:endParaRPr lang="en-US" sz="2000" dirty="0"/>
                    </a:p>
                  </a:txBody>
                  <a:tcPr anchor="ctr"/>
                </a:tc>
                <a:extLst>
                  <a:ext uri="{0D108BD9-81ED-4DB2-BD59-A6C34878D82A}">
                    <a16:rowId xmlns="" xmlns:a16="http://schemas.microsoft.com/office/drawing/2014/main" val="10002"/>
                  </a:ext>
                </a:extLst>
              </a:tr>
              <a:tr h="719080">
                <a:tc>
                  <a:txBody>
                    <a:bodyPr/>
                    <a:lstStyle/>
                    <a:p>
                      <a:r>
                        <a:rPr lang="en-US" sz="2000" dirty="0"/>
                        <a:t>Expat TOS/TOFB</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Overlooked for </a:t>
                      </a:r>
                      <a:r>
                        <a:rPr lang="en-US" sz="2000" dirty="0" smtClean="0"/>
                        <a:t>CSOs</a:t>
                      </a:r>
                      <a:endParaRPr lang="en-US" sz="2000" dirty="0"/>
                    </a:p>
                  </a:txBody>
                  <a:tcPr anchor="ctr"/>
                </a:tc>
                <a:tc>
                  <a:txBody>
                    <a:bodyPr/>
                    <a:lstStyle/>
                    <a:p>
                      <a:r>
                        <a:rPr lang="en-US" sz="2000" dirty="0"/>
                        <a:t>Required by GDT:</a:t>
                      </a:r>
                      <a:r>
                        <a:rPr lang="en-US" sz="2000" baseline="0" dirty="0"/>
                        <a:t> Audit risk present</a:t>
                      </a:r>
                      <a:endParaRPr lang="en-US" sz="2000" dirty="0"/>
                    </a:p>
                  </a:txBody>
                  <a:tcPr anchor="ctr"/>
                </a:tc>
                <a:extLst>
                  <a:ext uri="{0D108BD9-81ED-4DB2-BD59-A6C34878D82A}">
                    <a16:rowId xmlns="" xmlns:a16="http://schemas.microsoft.com/office/drawing/2014/main" val="10003"/>
                  </a:ext>
                </a:extLst>
              </a:tr>
              <a:tr h="1545409">
                <a:tc>
                  <a:txBody>
                    <a:bodyPr/>
                    <a:lstStyle/>
                    <a:p>
                      <a:r>
                        <a:rPr lang="en-US" sz="2000" dirty="0"/>
                        <a:t>Exemption Certificates</a:t>
                      </a:r>
                    </a:p>
                  </a:txBody>
                  <a:tcPr anchor="ctr"/>
                </a:tc>
                <a:tc>
                  <a:txBody>
                    <a:bodyPr/>
                    <a:lstStyle/>
                    <a:p>
                      <a:r>
                        <a:rPr lang="en-US" sz="2000" dirty="0"/>
                        <a:t>Not Issued</a:t>
                      </a:r>
                    </a:p>
                  </a:txBody>
                  <a:tcPr anchor="ctr"/>
                </a:tc>
                <a:tc>
                  <a:txBody>
                    <a:bodyPr/>
                    <a:lstStyle/>
                    <a:p>
                      <a:r>
                        <a:rPr lang="en-US" sz="2000" dirty="0"/>
                        <a:t>GDT now processes</a:t>
                      </a:r>
                      <a:r>
                        <a:rPr lang="en-US" sz="2000" baseline="0" dirty="0"/>
                        <a:t> requests for certificates on TOI and VAT exemptions – </a:t>
                      </a:r>
                      <a:r>
                        <a:rPr lang="en-US" sz="2000" i="1" baseline="0" dirty="0"/>
                        <a:t>preparation for future TOP &amp; VAT audits?</a:t>
                      </a:r>
                      <a:endParaRPr lang="en-US" sz="2000" i="1" dirty="0"/>
                    </a:p>
                  </a:txBody>
                  <a:tcPr anchor="ctr"/>
                </a:tc>
                <a:extLst>
                  <a:ext uri="{0D108BD9-81ED-4DB2-BD59-A6C34878D82A}">
                    <a16:rowId xmlns="" xmlns:a16="http://schemas.microsoft.com/office/drawing/2014/main" val="10004"/>
                  </a:ext>
                </a:extLst>
              </a:tr>
            </a:tbl>
          </a:graphicData>
        </a:graphic>
      </p:graphicFrame>
    </p:spTree>
    <p:extLst>
      <p:ext uri="{BB962C8B-B14F-4D97-AF65-F5344CB8AC3E}">
        <p14:creationId xmlns:p14="http://schemas.microsoft.com/office/powerpoint/2010/main" val="25097431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304800" y="233362"/>
            <a:ext cx="7572375"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400" dirty="0">
                <a:solidFill>
                  <a:srgbClr val="004D3F"/>
                </a:solidFill>
                <a:latin typeface="Calibri"/>
                <a:cs typeface="Tahoma" pitchFamily="34" charset="0"/>
              </a:rPr>
              <a:t>Then &amp; Now (cont.)</a:t>
            </a:r>
          </a:p>
        </p:txBody>
      </p:sp>
      <p:sp>
        <p:nvSpPr>
          <p:cNvPr id="3" name="Content Placeholder 2"/>
          <p:cNvSpPr>
            <a:spLocks noGrp="1"/>
          </p:cNvSpPr>
          <p:nvPr>
            <p:ph idx="1"/>
          </p:nvPr>
        </p:nvSpPr>
        <p:spPr/>
        <p:txBody>
          <a:bodyPr/>
          <a:lstStyle/>
          <a:p>
            <a:r>
              <a:rPr lang="en-US" sz="2000" dirty="0"/>
              <a:t>Failure to file and pay taxes by the deadline required by the </a:t>
            </a:r>
            <a:r>
              <a:rPr lang="en-US" sz="2000" dirty="0" smtClean="0"/>
              <a:t>Law on Taxation </a:t>
            </a:r>
            <a:r>
              <a:rPr lang="en-US" sz="2000" dirty="0"/>
              <a:t>exposes </a:t>
            </a:r>
            <a:r>
              <a:rPr lang="en-US" sz="2000" dirty="0" smtClean="0"/>
              <a:t>CSOs </a:t>
            </a:r>
            <a:r>
              <a:rPr lang="en-US" sz="2000" dirty="0"/>
              <a:t>(any organisation) to the penalties for late submission and payment as follows. </a:t>
            </a:r>
          </a:p>
          <a:p>
            <a:pPr marL="457200" indent="-457200">
              <a:spcBef>
                <a:spcPts val="600"/>
              </a:spcBef>
              <a:spcAft>
                <a:spcPts val="600"/>
              </a:spcAft>
              <a:buFont typeface="Wingdings" panose="05000000000000000000" pitchFamily="2" charset="2"/>
              <a:buChar char="§"/>
            </a:pPr>
            <a:r>
              <a:rPr lang="en-US" sz="2000" dirty="0"/>
              <a:t>Penalty for late payment ranging from 10% to 40% plus interest at the rate of 2% per month of the underpaid taxes, and/or </a:t>
            </a:r>
          </a:p>
          <a:p>
            <a:pPr marL="457200" indent="-457200">
              <a:spcBef>
                <a:spcPts val="600"/>
              </a:spcBef>
              <a:spcAft>
                <a:spcPts val="600"/>
              </a:spcAft>
              <a:buFont typeface="Wingdings" panose="05000000000000000000" pitchFamily="2" charset="2"/>
              <a:buChar char="§"/>
            </a:pPr>
            <a:r>
              <a:rPr lang="en-US" sz="2000" dirty="0"/>
              <a:t>Penalty for late lodgment of the tax returns of KHR 2,000,000 (approx. US$500) per case. </a:t>
            </a:r>
            <a:endParaRPr lang="en-US" sz="2000" dirty="0" smtClean="0"/>
          </a:p>
          <a:p>
            <a:pPr marL="342900" indent="-342900">
              <a:buFont typeface="Wingdings" panose="05000000000000000000" pitchFamily="2" charset="2"/>
              <a:buChar char="§"/>
            </a:pPr>
            <a:endParaRPr lang="en-US" sz="2000" dirty="0"/>
          </a:p>
          <a:p>
            <a:endParaRPr lang="en-US" sz="2000" dirty="0"/>
          </a:p>
        </p:txBody>
      </p:sp>
    </p:spTree>
    <p:extLst>
      <p:ext uri="{BB962C8B-B14F-4D97-AF65-F5344CB8AC3E}">
        <p14:creationId xmlns:p14="http://schemas.microsoft.com/office/powerpoint/2010/main" val="7713609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pPr lvl="0"/>
            <a:r>
              <a:rPr lang="en-US" sz="2000" dirty="0"/>
              <a:t>If the tax </a:t>
            </a:r>
            <a:r>
              <a:rPr lang="en-US" sz="2000" dirty="0" smtClean="0"/>
              <a:t>officer </a:t>
            </a:r>
            <a:r>
              <a:rPr lang="en-US" sz="2000" dirty="0"/>
              <a:t>determines that the taxpayer has underpaid taxes, the level of violation is determined by the percentage of underpayment.</a:t>
            </a:r>
          </a:p>
          <a:p>
            <a:r>
              <a:rPr lang="en-US" sz="2000" dirty="0"/>
              <a:t> </a:t>
            </a:r>
          </a:p>
          <a:p>
            <a:pPr lvl="0"/>
            <a:r>
              <a:rPr lang="en-US" sz="2000" dirty="0"/>
              <a:t>A taxpayer is deemed </a:t>
            </a:r>
            <a:r>
              <a:rPr lang="en-US" sz="2000" u="sng" dirty="0"/>
              <a:t>negligent</a:t>
            </a:r>
            <a:r>
              <a:rPr lang="en-US" sz="2000" dirty="0"/>
              <a:t> if:</a:t>
            </a:r>
          </a:p>
          <a:p>
            <a:pPr marL="457200" lvl="0" indent="-457200">
              <a:spcBef>
                <a:spcPts val="600"/>
              </a:spcBef>
              <a:spcAft>
                <a:spcPts val="600"/>
              </a:spcAft>
              <a:buFont typeface="Wingdings" panose="05000000000000000000" pitchFamily="2" charset="2"/>
              <a:buChar char="§"/>
            </a:pPr>
            <a:r>
              <a:rPr lang="en-US" sz="2000" dirty="0"/>
              <a:t>The amount of underpayment of tax is less than 10</a:t>
            </a:r>
            <a:r>
              <a:rPr lang="en-US" sz="2000" dirty="0" smtClean="0"/>
              <a:t>% of tax liabilities.</a:t>
            </a:r>
            <a:endParaRPr lang="en-US" sz="2000" dirty="0"/>
          </a:p>
          <a:p>
            <a:pPr marL="457200" lvl="0" indent="-457200">
              <a:spcBef>
                <a:spcPts val="600"/>
              </a:spcBef>
              <a:spcAft>
                <a:spcPts val="600"/>
              </a:spcAft>
              <a:buFont typeface="Wingdings" panose="05000000000000000000" pitchFamily="2" charset="2"/>
              <a:buChar char="§"/>
            </a:pPr>
            <a:r>
              <a:rPr lang="en-US" sz="2000" dirty="0"/>
              <a:t>The taxpayer files the tax declaration after the due date</a:t>
            </a:r>
          </a:p>
          <a:p>
            <a:pPr marL="457200" lvl="0" indent="-457200">
              <a:spcBef>
                <a:spcPts val="600"/>
              </a:spcBef>
              <a:spcAft>
                <a:spcPts val="600"/>
              </a:spcAft>
              <a:buFont typeface="Wingdings" panose="05000000000000000000" pitchFamily="2" charset="2"/>
              <a:buChar char="§"/>
            </a:pPr>
            <a:r>
              <a:rPr lang="en-US" sz="2000" dirty="0"/>
              <a:t>The taxpayer pays the tax after the due date</a:t>
            </a:r>
          </a:p>
          <a:p>
            <a:r>
              <a:rPr lang="en-US" sz="2000" dirty="0"/>
              <a:t> </a:t>
            </a:r>
          </a:p>
          <a:p>
            <a:pPr lvl="0"/>
            <a:r>
              <a:rPr lang="en-US" sz="2000" dirty="0" smtClean="0"/>
              <a:t>A taxpayer is deemed to be </a:t>
            </a:r>
            <a:r>
              <a:rPr lang="en-US" sz="2000" u="sng" dirty="0" smtClean="0"/>
              <a:t>seriously negligent</a:t>
            </a:r>
            <a:r>
              <a:rPr lang="en-US" sz="2000" dirty="0" smtClean="0"/>
              <a:t> if the amount of underpayment of tax is more than 10% of </a:t>
            </a:r>
            <a:r>
              <a:rPr lang="en-US" sz="2000" dirty="0"/>
              <a:t>tax </a:t>
            </a:r>
            <a:r>
              <a:rPr lang="en-US" sz="2000" dirty="0" smtClean="0"/>
              <a:t>liabilities.</a:t>
            </a:r>
            <a:endParaRPr lang="en-US" sz="2000" dirty="0"/>
          </a:p>
          <a:p>
            <a:r>
              <a:rPr lang="en-US" sz="2000" dirty="0"/>
              <a:t> </a:t>
            </a:r>
          </a:p>
          <a:p>
            <a:r>
              <a:rPr lang="en-US" sz="2000" dirty="0"/>
              <a:t> </a:t>
            </a:r>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34</a:t>
            </a:fld>
            <a:endParaRPr lang="en-US" dirty="0"/>
          </a:p>
        </p:txBody>
      </p:sp>
      <p:sp>
        <p:nvSpPr>
          <p:cNvPr id="5" name="Title 4"/>
          <p:cNvSpPr>
            <a:spLocks noGrp="1"/>
          </p:cNvSpPr>
          <p:nvPr>
            <p:ph type="title"/>
          </p:nvPr>
        </p:nvSpPr>
        <p:spPr/>
        <p:txBody>
          <a:bodyPr>
            <a:noAutofit/>
          </a:bodyPr>
          <a:lstStyle/>
          <a:p>
            <a:r>
              <a:rPr lang="en-US" dirty="0">
                <a:solidFill>
                  <a:srgbClr val="004D3F"/>
                </a:solidFill>
              </a:rPr>
              <a:t>Penalties</a:t>
            </a:r>
            <a:endParaRPr lang="en-US" b="1" dirty="0">
              <a:solidFill>
                <a:srgbClr val="004D3F"/>
              </a:solidFill>
            </a:endParaRPr>
          </a:p>
        </p:txBody>
      </p:sp>
    </p:spTree>
    <p:extLst>
      <p:ext uri="{BB962C8B-B14F-4D97-AF65-F5344CB8AC3E}">
        <p14:creationId xmlns:p14="http://schemas.microsoft.com/office/powerpoint/2010/main" val="9064320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268760"/>
            <a:ext cx="8219256" cy="5184576"/>
          </a:xfrm>
        </p:spPr>
        <p:txBody>
          <a:bodyPr/>
          <a:lstStyle/>
          <a:p>
            <a:pPr lvl="0"/>
            <a:endParaRPr lang="en-US" sz="2000" dirty="0"/>
          </a:p>
          <a:p>
            <a:r>
              <a:rPr lang="en-US" sz="2000" dirty="0"/>
              <a:t> </a:t>
            </a:r>
            <a:r>
              <a:rPr lang="en-US" sz="2000" dirty="0" smtClean="0"/>
              <a:t>The </a:t>
            </a:r>
            <a:r>
              <a:rPr lang="en-US" sz="2000" dirty="0"/>
              <a:t>penalty on the underpayment of tax varies with the level of violation:</a:t>
            </a:r>
          </a:p>
          <a:p>
            <a:pPr lvl="0"/>
            <a:endParaRPr lang="en-US" sz="2000" dirty="0" smtClean="0"/>
          </a:p>
          <a:p>
            <a:pPr marL="457200" lvl="0" indent="-457200">
              <a:spcBef>
                <a:spcPts val="600"/>
              </a:spcBef>
              <a:spcAft>
                <a:spcPts val="600"/>
              </a:spcAft>
              <a:buFont typeface="Wingdings" panose="05000000000000000000" pitchFamily="2" charset="2"/>
              <a:buChar char="§"/>
            </a:pPr>
            <a:r>
              <a:rPr lang="en-US" sz="2000" dirty="0" smtClean="0"/>
              <a:t>10</a:t>
            </a:r>
            <a:r>
              <a:rPr lang="en-US" sz="2000" dirty="0"/>
              <a:t>% for negligence</a:t>
            </a:r>
          </a:p>
          <a:p>
            <a:pPr marL="457200" lvl="0" indent="-457200">
              <a:spcBef>
                <a:spcPts val="600"/>
              </a:spcBef>
              <a:spcAft>
                <a:spcPts val="600"/>
              </a:spcAft>
              <a:buFont typeface="Wingdings" panose="05000000000000000000" pitchFamily="2" charset="2"/>
              <a:buChar char="§"/>
            </a:pPr>
            <a:r>
              <a:rPr lang="en-US" sz="2000" dirty="0"/>
              <a:t>25% for serious negligence</a:t>
            </a:r>
          </a:p>
          <a:p>
            <a:pPr marL="457200" lvl="0" indent="-457200">
              <a:spcBef>
                <a:spcPts val="600"/>
              </a:spcBef>
              <a:spcAft>
                <a:spcPts val="600"/>
              </a:spcAft>
              <a:buFont typeface="Wingdings" panose="05000000000000000000" pitchFamily="2" charset="2"/>
              <a:buChar char="§"/>
            </a:pPr>
            <a:r>
              <a:rPr lang="en-US" sz="2000" dirty="0"/>
              <a:t>40% if it is a unilateral tax assessment</a:t>
            </a:r>
          </a:p>
          <a:p>
            <a:r>
              <a:rPr lang="en-US" sz="2000" dirty="0"/>
              <a:t> </a:t>
            </a:r>
          </a:p>
          <a:p>
            <a:pPr lvl="0"/>
            <a:r>
              <a:rPr lang="en-US" sz="2000" dirty="0"/>
              <a:t>In addition to the penalty on the underpayment of tax, interest is charged at 2% per month of the underpaid amount.</a:t>
            </a:r>
          </a:p>
          <a:p>
            <a:endParaRPr lang="en-US" sz="20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35</a:t>
            </a:fld>
            <a:endParaRPr lang="en-US" dirty="0"/>
          </a:p>
        </p:txBody>
      </p:sp>
      <p:sp>
        <p:nvSpPr>
          <p:cNvPr id="5" name="Title 4"/>
          <p:cNvSpPr>
            <a:spLocks noGrp="1"/>
          </p:cNvSpPr>
          <p:nvPr>
            <p:ph type="title"/>
          </p:nvPr>
        </p:nvSpPr>
        <p:spPr/>
        <p:txBody>
          <a:bodyPr>
            <a:noAutofit/>
          </a:bodyPr>
          <a:lstStyle/>
          <a:p>
            <a:r>
              <a:rPr lang="en-US" dirty="0" smtClean="0">
                <a:solidFill>
                  <a:srgbClr val="004D3F"/>
                </a:solidFill>
              </a:rPr>
              <a:t>Penalties</a:t>
            </a:r>
            <a:endParaRPr lang="en-US" dirty="0">
              <a:solidFill>
                <a:srgbClr val="004D3F"/>
              </a:solidFill>
            </a:endParaRPr>
          </a:p>
        </p:txBody>
      </p:sp>
    </p:spTree>
    <p:extLst>
      <p:ext uri="{BB962C8B-B14F-4D97-AF65-F5344CB8AC3E}">
        <p14:creationId xmlns:p14="http://schemas.microsoft.com/office/powerpoint/2010/main" val="113242709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556792"/>
            <a:ext cx="8219256" cy="4680519"/>
          </a:xfrm>
        </p:spPr>
        <p:txBody>
          <a:bodyPr/>
          <a:lstStyle/>
          <a:p>
            <a:pPr marL="457200" lvl="0" indent="-457200" algn="just">
              <a:spcBef>
                <a:spcPts val="600"/>
              </a:spcBef>
              <a:spcAft>
                <a:spcPts val="600"/>
              </a:spcAft>
              <a:buFont typeface="Wingdings" pitchFamily="2" charset="2"/>
              <a:buChar char="§"/>
            </a:pPr>
            <a:r>
              <a:rPr lang="en-US" sz="2000" dirty="0" smtClean="0"/>
              <a:t>Fails </a:t>
            </a:r>
            <a:r>
              <a:rPr lang="en-US" sz="2000" dirty="0"/>
              <a:t>to maintain proper records of account and other documentation or fails to issue invoices on transactions; </a:t>
            </a:r>
            <a:r>
              <a:rPr lang="en-US" sz="2000" dirty="0" smtClean="0"/>
              <a:t>or</a:t>
            </a:r>
          </a:p>
          <a:p>
            <a:pPr marL="457200" lvl="0" indent="-457200" algn="just">
              <a:spcBef>
                <a:spcPts val="600"/>
              </a:spcBef>
              <a:spcAft>
                <a:spcPts val="600"/>
              </a:spcAft>
              <a:buFont typeface="Wingdings" pitchFamily="2" charset="2"/>
              <a:buChar char="§"/>
            </a:pPr>
            <a:r>
              <a:rPr lang="en-US" sz="2000" dirty="0" smtClean="0"/>
              <a:t>Fails </a:t>
            </a:r>
            <a:r>
              <a:rPr lang="en-US" sz="2000" dirty="0"/>
              <a:t>to allow the tax administration access to records of account and other documents; </a:t>
            </a:r>
            <a:r>
              <a:rPr lang="en-US" sz="2000" dirty="0" smtClean="0"/>
              <a:t>or</a:t>
            </a:r>
          </a:p>
          <a:p>
            <a:pPr marL="457200" lvl="0" indent="-457200" algn="just">
              <a:spcBef>
                <a:spcPts val="600"/>
              </a:spcBef>
              <a:spcAft>
                <a:spcPts val="600"/>
              </a:spcAft>
              <a:buFont typeface="Wingdings" pitchFamily="2" charset="2"/>
              <a:buChar char="§"/>
            </a:pPr>
            <a:r>
              <a:rPr lang="en-US" sz="2000" dirty="0" smtClean="0"/>
              <a:t>Fails </a:t>
            </a:r>
            <a:r>
              <a:rPr lang="en-US" sz="2000" dirty="0"/>
              <a:t>to register with the tax administration; </a:t>
            </a:r>
            <a:r>
              <a:rPr lang="en-US" sz="2000" dirty="0" smtClean="0"/>
              <a:t>or</a:t>
            </a:r>
          </a:p>
          <a:p>
            <a:pPr marL="457200" lvl="0" indent="-457200" algn="just">
              <a:spcBef>
                <a:spcPts val="600"/>
              </a:spcBef>
              <a:spcAft>
                <a:spcPts val="600"/>
              </a:spcAft>
              <a:buFont typeface="Wingdings" pitchFamily="2" charset="2"/>
              <a:buChar char="§"/>
            </a:pPr>
            <a:r>
              <a:rPr lang="en-US" sz="2000" dirty="0" smtClean="0"/>
              <a:t>Fails </a:t>
            </a:r>
            <a:r>
              <a:rPr lang="en-US" sz="2000" dirty="0"/>
              <a:t>to notify the tax administration of any change in the registration as stated in the law; </a:t>
            </a:r>
            <a:r>
              <a:rPr lang="en-US" sz="2000" dirty="0" smtClean="0"/>
              <a:t>Makes </a:t>
            </a:r>
            <a:r>
              <a:rPr lang="en-US" sz="2000" dirty="0"/>
              <a:t>or furnishes fraudulent records, documents, reports or other information; </a:t>
            </a:r>
            <a:r>
              <a:rPr lang="en-US" sz="2000" dirty="0" smtClean="0"/>
              <a:t>or</a:t>
            </a:r>
          </a:p>
          <a:p>
            <a:pPr marL="457200" lvl="0" indent="-457200" algn="just">
              <a:spcBef>
                <a:spcPts val="600"/>
              </a:spcBef>
              <a:spcAft>
                <a:spcPts val="600"/>
              </a:spcAft>
              <a:buFont typeface="Wingdings" pitchFamily="2" charset="2"/>
              <a:buChar char="§"/>
            </a:pPr>
            <a:r>
              <a:rPr lang="en-US" sz="2000" dirty="0" smtClean="0"/>
              <a:t>Conceals </a:t>
            </a:r>
            <a:r>
              <a:rPr lang="en-US" sz="2000" dirty="0"/>
              <a:t>or deliberately destroys accounting papers, records, documents, reports or other information; </a:t>
            </a:r>
            <a:r>
              <a:rPr lang="en-US" sz="2000" dirty="0" smtClean="0"/>
              <a:t>or</a:t>
            </a:r>
          </a:p>
          <a:p>
            <a:pPr marL="457200" lvl="0" indent="-457200" algn="just">
              <a:spcBef>
                <a:spcPts val="600"/>
              </a:spcBef>
              <a:spcAft>
                <a:spcPts val="600"/>
              </a:spcAft>
              <a:buFont typeface="Wingdings" pitchFamily="2" charset="2"/>
              <a:buChar char="§"/>
            </a:pPr>
            <a:r>
              <a:rPr lang="en-US" sz="2000" dirty="0" smtClean="0"/>
              <a:t>Attempts </a:t>
            </a:r>
            <a:r>
              <a:rPr lang="en-US" sz="2000" dirty="0"/>
              <a:t>to obstruct the assessment or the collection of taxes; </a:t>
            </a:r>
            <a:r>
              <a:rPr lang="en-US" sz="2000" dirty="0" smtClean="0"/>
              <a:t>or Fails </a:t>
            </a:r>
            <a:r>
              <a:rPr lang="en-US" sz="2000" dirty="0"/>
              <a:t>to submit a nil tax declaration within 30 days of the date required by </a:t>
            </a:r>
            <a:r>
              <a:rPr lang="en-US" sz="2000" dirty="0" smtClean="0"/>
              <a:t>law</a:t>
            </a:r>
            <a:endParaRPr lang="en-US" sz="18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36</a:t>
            </a:fld>
            <a:endParaRPr lang="en-US" dirty="0"/>
          </a:p>
        </p:txBody>
      </p:sp>
      <p:sp>
        <p:nvSpPr>
          <p:cNvPr id="5" name="Title 4"/>
          <p:cNvSpPr>
            <a:spLocks noGrp="1"/>
          </p:cNvSpPr>
          <p:nvPr>
            <p:ph type="title"/>
          </p:nvPr>
        </p:nvSpPr>
        <p:spPr>
          <a:xfrm>
            <a:off x="467544" y="228601"/>
            <a:ext cx="6552728" cy="762000"/>
          </a:xfrm>
        </p:spPr>
        <p:txBody>
          <a:bodyPr>
            <a:noAutofit/>
          </a:bodyPr>
          <a:lstStyle/>
          <a:p>
            <a:r>
              <a:rPr lang="en-US" dirty="0" smtClean="0">
                <a:solidFill>
                  <a:srgbClr val="004D3F"/>
                </a:solidFill>
              </a:rPr>
              <a:t>Obstruction to implementation of the tax laws</a:t>
            </a:r>
            <a:br>
              <a:rPr lang="en-US" dirty="0" smtClean="0">
                <a:solidFill>
                  <a:srgbClr val="004D3F"/>
                </a:solidFill>
              </a:rPr>
            </a:br>
            <a:r>
              <a:rPr lang="en-US" dirty="0" smtClean="0">
                <a:solidFill>
                  <a:srgbClr val="004D3F"/>
                </a:solidFill>
              </a:rPr>
              <a:t>- KHR 2,000,000 (Approx. USD 500)</a:t>
            </a:r>
            <a:endParaRPr lang="en-US" dirty="0">
              <a:solidFill>
                <a:srgbClr val="004D3F"/>
              </a:solidFill>
            </a:endParaRPr>
          </a:p>
        </p:txBody>
      </p:sp>
    </p:spTree>
    <p:extLst>
      <p:ext uri="{BB962C8B-B14F-4D97-AF65-F5344CB8AC3E}">
        <p14:creationId xmlns:p14="http://schemas.microsoft.com/office/powerpoint/2010/main" val="76181880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556792"/>
            <a:ext cx="8219256" cy="5040560"/>
          </a:xfrm>
        </p:spPr>
        <p:txBody>
          <a:bodyPr/>
          <a:lstStyle/>
          <a:p>
            <a:r>
              <a:rPr lang="en-US" sz="2000" dirty="0"/>
              <a:t>  </a:t>
            </a:r>
            <a:r>
              <a:rPr lang="en-US" sz="2000" dirty="0" smtClean="0"/>
              <a:t>The </a:t>
            </a:r>
            <a:r>
              <a:rPr lang="en-US" sz="2000" dirty="0"/>
              <a:t>GDT can conduct a Tax Audit:</a:t>
            </a:r>
          </a:p>
          <a:p>
            <a:pPr marL="457200" lvl="1" indent="-457200" algn="just">
              <a:spcBef>
                <a:spcPts val="600"/>
              </a:spcBef>
              <a:spcAft>
                <a:spcPts val="600"/>
              </a:spcAft>
            </a:pPr>
            <a:r>
              <a:rPr lang="en-US" dirty="0"/>
              <a:t>Within </a:t>
            </a:r>
            <a:r>
              <a:rPr lang="en-US" b="1" u="sng" dirty="0"/>
              <a:t>three years </a:t>
            </a:r>
            <a:r>
              <a:rPr lang="en-US" dirty="0"/>
              <a:t>after the date the tax declaration was submitted </a:t>
            </a:r>
          </a:p>
          <a:p>
            <a:pPr marL="457200" lvl="1" indent="-457200" algn="just">
              <a:spcBef>
                <a:spcPts val="600"/>
              </a:spcBef>
              <a:spcAft>
                <a:spcPts val="600"/>
              </a:spcAft>
            </a:pPr>
            <a:r>
              <a:rPr lang="en-US" dirty="0"/>
              <a:t>Within </a:t>
            </a:r>
            <a:r>
              <a:rPr lang="en-US" b="1" u="sng" dirty="0"/>
              <a:t>10 years </a:t>
            </a:r>
            <a:r>
              <a:rPr lang="en-US" dirty="0"/>
              <a:t>after the date the tax declaration was required to be submitted if there is evidence of the </a:t>
            </a:r>
            <a:r>
              <a:rPr lang="en-US" b="1" u="sng" dirty="0"/>
              <a:t>obstruction</a:t>
            </a:r>
            <a:r>
              <a:rPr lang="en-US" dirty="0"/>
              <a:t> of the implementation of tax provisions </a:t>
            </a:r>
          </a:p>
          <a:p>
            <a:pPr marL="457200" lvl="1" indent="-457200" algn="just">
              <a:spcBef>
                <a:spcPts val="600"/>
              </a:spcBef>
              <a:spcAft>
                <a:spcPts val="600"/>
              </a:spcAft>
            </a:pPr>
            <a:r>
              <a:rPr lang="en-US" b="1" u="sng" dirty="0"/>
              <a:t>At any time </a:t>
            </a:r>
            <a:r>
              <a:rPr lang="en-US" dirty="0"/>
              <a:t>with the written consent of the taxpayer </a:t>
            </a:r>
          </a:p>
          <a:p>
            <a:pPr marL="285750" lvl="0" indent="-285750" algn="just">
              <a:buFontTx/>
              <a:buChar char="-"/>
            </a:pPr>
            <a:endParaRPr lang="en-US" sz="2000" dirty="0"/>
          </a:p>
          <a:p>
            <a:pPr algn="just"/>
            <a:endParaRPr lang="en-US" sz="2000" i="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37</a:t>
            </a:fld>
            <a:endParaRPr lang="en-US" dirty="0"/>
          </a:p>
        </p:txBody>
      </p:sp>
      <p:sp>
        <p:nvSpPr>
          <p:cNvPr id="5" name="Title 4"/>
          <p:cNvSpPr>
            <a:spLocks noGrp="1"/>
          </p:cNvSpPr>
          <p:nvPr>
            <p:ph type="title"/>
          </p:nvPr>
        </p:nvSpPr>
        <p:spPr/>
        <p:txBody>
          <a:bodyPr>
            <a:noAutofit/>
          </a:bodyPr>
          <a:lstStyle/>
          <a:p>
            <a:r>
              <a:rPr lang="en-US" dirty="0">
                <a:solidFill>
                  <a:srgbClr val="004D3F"/>
                </a:solidFill>
              </a:rPr>
              <a:t>Time Bar – Tax Audits</a:t>
            </a:r>
          </a:p>
        </p:txBody>
      </p:sp>
    </p:spTree>
    <p:extLst>
      <p:ext uri="{BB962C8B-B14F-4D97-AF65-F5344CB8AC3E}">
        <p14:creationId xmlns:p14="http://schemas.microsoft.com/office/powerpoint/2010/main" val="25744056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19256" cy="5184576"/>
          </a:xfrm>
        </p:spPr>
        <p:txBody>
          <a:bodyPr/>
          <a:lstStyle/>
          <a:p>
            <a:r>
              <a:rPr lang="en-US" sz="2000" dirty="0"/>
              <a:t>In Cambodia, there are three main kinds of tax audits: </a:t>
            </a:r>
            <a:endParaRPr lang="en-US" sz="2000" b="1" dirty="0"/>
          </a:p>
          <a:p>
            <a:pPr marL="457200" indent="-457200">
              <a:spcBef>
                <a:spcPts val="600"/>
              </a:spcBef>
              <a:spcAft>
                <a:spcPts val="600"/>
              </a:spcAft>
              <a:buFont typeface="Wingdings" panose="05000000000000000000" pitchFamily="2" charset="2"/>
              <a:buChar char="§"/>
            </a:pPr>
            <a:r>
              <a:rPr lang="en-US" sz="2000" b="1" dirty="0"/>
              <a:t>Desk  </a:t>
            </a:r>
          </a:p>
          <a:p>
            <a:pPr marL="457200" lvl="0" indent="-457200">
              <a:spcBef>
                <a:spcPts val="600"/>
              </a:spcBef>
              <a:spcAft>
                <a:spcPts val="600"/>
              </a:spcAft>
              <a:buFont typeface="Wingdings" panose="05000000000000000000" pitchFamily="2" charset="2"/>
              <a:buChar char="§"/>
            </a:pPr>
            <a:r>
              <a:rPr lang="en-US" sz="2000" b="1" dirty="0"/>
              <a:t>Limited</a:t>
            </a:r>
          </a:p>
          <a:p>
            <a:pPr marL="457200" indent="-457200">
              <a:spcBef>
                <a:spcPts val="600"/>
              </a:spcBef>
              <a:spcAft>
                <a:spcPts val="600"/>
              </a:spcAft>
              <a:buFont typeface="Wingdings" panose="05000000000000000000" pitchFamily="2" charset="2"/>
              <a:buChar char="§"/>
            </a:pPr>
            <a:r>
              <a:rPr lang="en-US" sz="2000" b="1" dirty="0"/>
              <a:t>Comprehensive</a:t>
            </a:r>
          </a:p>
          <a:p>
            <a:endParaRPr lang="en-US" sz="2000" dirty="0"/>
          </a:p>
          <a:p>
            <a:r>
              <a:rPr lang="en-US" sz="2000" dirty="0"/>
              <a:t>Points of note:</a:t>
            </a:r>
          </a:p>
          <a:p>
            <a:pPr marL="457200" indent="-457200">
              <a:spcBef>
                <a:spcPts val="600"/>
              </a:spcBef>
              <a:spcAft>
                <a:spcPts val="600"/>
              </a:spcAft>
              <a:buFont typeface="Wingdings" panose="05000000000000000000" pitchFamily="2" charset="2"/>
              <a:buChar char="§"/>
            </a:pPr>
            <a:r>
              <a:rPr lang="en-US" sz="2000" b="1" dirty="0"/>
              <a:t>Combined Audit</a:t>
            </a:r>
          </a:p>
          <a:p>
            <a:pPr marL="914400" lvl="3" indent="-457200">
              <a:spcBef>
                <a:spcPts val="600"/>
              </a:spcBef>
              <a:spcAft>
                <a:spcPts val="600"/>
              </a:spcAft>
              <a:buFont typeface="Wingdings" pitchFamily="2" charset="2"/>
              <a:buChar char="Ø"/>
            </a:pPr>
            <a:r>
              <a:rPr lang="en-US" sz="2000" i="1" u="sng" dirty="0"/>
              <a:t>VAT audit</a:t>
            </a:r>
          </a:p>
          <a:p>
            <a:pPr marL="914400" lvl="3" indent="-457200">
              <a:spcBef>
                <a:spcPts val="600"/>
              </a:spcBef>
              <a:spcAft>
                <a:spcPts val="600"/>
              </a:spcAft>
              <a:buFont typeface="Wingdings" pitchFamily="2" charset="2"/>
              <a:buChar char="Ø"/>
            </a:pPr>
            <a:r>
              <a:rPr lang="en-US" sz="2000" i="1" u="sng" dirty="0"/>
              <a:t>Requesting a tax audit</a:t>
            </a:r>
          </a:p>
          <a:p>
            <a:pPr>
              <a:spcBef>
                <a:spcPts val="1800"/>
              </a:spcBef>
            </a:pPr>
            <a:endParaRPr lang="en-US" sz="2000" b="1" dirty="0"/>
          </a:p>
        </p:txBody>
      </p:sp>
      <p:sp>
        <p:nvSpPr>
          <p:cNvPr id="4" name="Slide Number Placeholder 3"/>
          <p:cNvSpPr>
            <a:spLocks noGrp="1"/>
          </p:cNvSpPr>
          <p:nvPr>
            <p:ph type="sldNum" sz="quarter" idx="12"/>
          </p:nvPr>
        </p:nvSpPr>
        <p:spPr/>
        <p:txBody>
          <a:bodyPr/>
          <a:lstStyle/>
          <a:p>
            <a:pPr algn="ctr"/>
            <a:fld id="{22470857-334C-4D54-9C78-DD7C5C1FE337}" type="slidenum">
              <a:rPr lang="en-US" smtClean="0"/>
              <a:pPr algn="ctr"/>
              <a:t>38</a:t>
            </a:fld>
            <a:endParaRPr lang="en-US" dirty="0"/>
          </a:p>
        </p:txBody>
      </p:sp>
      <p:sp>
        <p:nvSpPr>
          <p:cNvPr id="5" name="Title 4"/>
          <p:cNvSpPr>
            <a:spLocks noGrp="1"/>
          </p:cNvSpPr>
          <p:nvPr>
            <p:ph type="title"/>
          </p:nvPr>
        </p:nvSpPr>
        <p:spPr/>
        <p:txBody>
          <a:bodyPr>
            <a:noAutofit/>
          </a:bodyPr>
          <a:lstStyle/>
          <a:p>
            <a:r>
              <a:rPr lang="en-US" dirty="0">
                <a:solidFill>
                  <a:srgbClr val="004D3F"/>
                </a:solidFill>
              </a:rPr>
              <a:t>Types of Tax Audits</a:t>
            </a:r>
          </a:p>
        </p:txBody>
      </p:sp>
    </p:spTree>
    <p:extLst>
      <p:ext uri="{BB962C8B-B14F-4D97-AF65-F5344CB8AC3E}">
        <p14:creationId xmlns:p14="http://schemas.microsoft.com/office/powerpoint/2010/main" val="36484256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lide Number Placeholder 2"/>
          <p:cNvSpPr>
            <a:spLocks noGrp="1"/>
          </p:cNvSpPr>
          <p:nvPr>
            <p:ph type="sldNum" sz="quarter" idx="12"/>
          </p:nvPr>
        </p:nvSpPr>
        <p:spPr>
          <a:xfrm>
            <a:off x="8534400" y="6508750"/>
            <a:ext cx="609600" cy="349250"/>
          </a:xfrm>
          <a:prstGeom prst="rect">
            <a:avLst/>
          </a:prstGeom>
        </p:spPr>
        <p:txBody>
          <a:bodyPr/>
          <a:lstStyle/>
          <a:p>
            <a:fld id="{AAD2AC68-14E4-4B2F-B269-4A8F71F10BB4}" type="slidenum">
              <a:rPr lang="en-US" smtClean="0">
                <a:solidFill>
                  <a:prstClr val="white">
                    <a:lumMod val="50000"/>
                  </a:prstClr>
                </a:solidFill>
              </a:rPr>
              <a:pPr/>
              <a:t>39</a:t>
            </a:fld>
            <a:endParaRPr lang="en-US" dirty="0">
              <a:solidFill>
                <a:prstClr val="white">
                  <a:lumMod val="50000"/>
                </a:prstClr>
              </a:solidFill>
            </a:endParaRPr>
          </a:p>
        </p:txBody>
      </p:sp>
      <p:sp>
        <p:nvSpPr>
          <p:cNvPr id="2" name="Title 1"/>
          <p:cNvSpPr>
            <a:spLocks noGrp="1"/>
          </p:cNvSpPr>
          <p:nvPr>
            <p:ph type="title"/>
          </p:nvPr>
        </p:nvSpPr>
        <p:spPr>
          <a:xfrm>
            <a:off x="381000" y="278785"/>
            <a:ext cx="6858000" cy="701943"/>
          </a:xfrm>
        </p:spPr>
        <p:txBody>
          <a:bodyPr/>
          <a:lstStyle/>
          <a:p>
            <a:pPr>
              <a:lnSpc>
                <a:spcPct val="100000"/>
              </a:lnSpc>
            </a:pPr>
            <a:r>
              <a:rPr lang="en-US" dirty="0">
                <a:solidFill>
                  <a:srgbClr val="004E3F"/>
                </a:solidFill>
                <a:latin typeface="Calibri" pitchFamily="34" charset="0"/>
              </a:rPr>
              <a:t>Outline</a:t>
            </a:r>
          </a:p>
        </p:txBody>
      </p:sp>
      <p:graphicFrame>
        <p:nvGraphicFramePr>
          <p:cNvPr id="3" name="Diagram 2"/>
          <p:cNvGraphicFramePr/>
          <p:nvPr>
            <p:extLst>
              <p:ext uri="{D42A27DB-BD31-4B8C-83A1-F6EECF244321}">
                <p14:modId xmlns:p14="http://schemas.microsoft.com/office/powerpoint/2010/main" val="2271477539"/>
              </p:ext>
            </p:extLst>
          </p:nvPr>
        </p:nvGraphicFramePr>
        <p:xfrm>
          <a:off x="541512" y="1772816"/>
          <a:ext cx="7992888" cy="42080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830897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467544" y="260648"/>
            <a:ext cx="7572375"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400" dirty="0">
                <a:solidFill>
                  <a:srgbClr val="004D3F"/>
                </a:solidFill>
                <a:latin typeface="Calibri"/>
                <a:cs typeface="Tahoma" pitchFamily="34" charset="0"/>
              </a:rPr>
              <a:t>Next Steps</a:t>
            </a:r>
          </a:p>
        </p:txBody>
      </p:sp>
      <p:sp>
        <p:nvSpPr>
          <p:cNvPr id="3" name="Content Placeholder 2"/>
          <p:cNvSpPr>
            <a:spLocks noGrp="1"/>
          </p:cNvSpPr>
          <p:nvPr>
            <p:ph idx="1"/>
          </p:nvPr>
        </p:nvSpPr>
        <p:spPr/>
        <p:txBody>
          <a:bodyPr/>
          <a:lstStyle/>
          <a:p>
            <a:pPr marL="457200" indent="-457200">
              <a:spcBef>
                <a:spcPts val="600"/>
              </a:spcBef>
              <a:spcAft>
                <a:spcPts val="600"/>
              </a:spcAft>
              <a:buFont typeface="+mj-lt"/>
              <a:buAutoNum type="arabicPeriod"/>
            </a:pPr>
            <a:r>
              <a:rPr lang="en-US" sz="2000" dirty="0"/>
              <a:t>Register for Tax.</a:t>
            </a:r>
          </a:p>
          <a:p>
            <a:pPr marL="457200" indent="-457200">
              <a:spcBef>
                <a:spcPts val="600"/>
              </a:spcBef>
              <a:spcAft>
                <a:spcPts val="600"/>
              </a:spcAft>
              <a:buFont typeface="+mj-lt"/>
              <a:buAutoNum type="arabicPeriod"/>
            </a:pPr>
            <a:r>
              <a:rPr lang="en-US" sz="2000" dirty="0"/>
              <a:t>Evaluate Exposure – especially for WHT, TOS &amp; TOFB for both locals and expatriates</a:t>
            </a:r>
          </a:p>
          <a:p>
            <a:pPr marL="457200" indent="-457200">
              <a:spcBef>
                <a:spcPts val="600"/>
              </a:spcBef>
              <a:spcAft>
                <a:spcPts val="600"/>
              </a:spcAft>
              <a:buFont typeface="+mj-lt"/>
              <a:buAutoNum type="arabicPeriod"/>
            </a:pPr>
            <a:r>
              <a:rPr lang="en-US" sz="2000" dirty="0"/>
              <a:t>Obtain Tax Exemption Certificates for </a:t>
            </a:r>
            <a:r>
              <a:rPr lang="en-US" sz="2000" dirty="0" smtClean="0"/>
              <a:t>TOI </a:t>
            </a:r>
            <a:r>
              <a:rPr lang="en-US" sz="2000" dirty="0"/>
              <a:t>and VAT</a:t>
            </a:r>
          </a:p>
          <a:p>
            <a:pPr marL="457200" indent="-457200">
              <a:spcBef>
                <a:spcPts val="600"/>
              </a:spcBef>
              <a:spcAft>
                <a:spcPts val="600"/>
              </a:spcAft>
              <a:buFont typeface="+mj-lt"/>
              <a:buAutoNum type="arabicPeriod"/>
            </a:pPr>
            <a:r>
              <a:rPr lang="en-US" sz="2000" dirty="0"/>
              <a:t>Make sure that all filings are </a:t>
            </a:r>
            <a:r>
              <a:rPr lang="en-US" sz="2000" dirty="0" smtClean="0"/>
              <a:t>current</a:t>
            </a:r>
            <a:endParaRPr lang="en-US" sz="2000" dirty="0"/>
          </a:p>
        </p:txBody>
      </p:sp>
    </p:spTree>
    <p:extLst>
      <p:ext uri="{BB962C8B-B14F-4D97-AF65-F5344CB8AC3E}">
        <p14:creationId xmlns:p14="http://schemas.microsoft.com/office/powerpoint/2010/main" val="32980284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lide Number Placeholder 2"/>
          <p:cNvSpPr>
            <a:spLocks noGrp="1"/>
          </p:cNvSpPr>
          <p:nvPr>
            <p:ph type="sldNum" sz="quarter" idx="12"/>
          </p:nvPr>
        </p:nvSpPr>
        <p:spPr>
          <a:xfrm>
            <a:off x="8534400" y="6508750"/>
            <a:ext cx="609600" cy="349250"/>
          </a:xfrm>
          <a:prstGeom prst="rect">
            <a:avLst/>
          </a:prstGeom>
        </p:spPr>
        <p:txBody>
          <a:bodyPr/>
          <a:lstStyle/>
          <a:p>
            <a:fld id="{AAD2AC68-14E4-4B2F-B269-4A8F71F10BB4}" type="slidenum">
              <a:rPr lang="en-US" smtClean="0">
                <a:solidFill>
                  <a:prstClr val="white">
                    <a:lumMod val="50000"/>
                  </a:prstClr>
                </a:solidFill>
              </a:rPr>
              <a:pPr/>
              <a:t>41</a:t>
            </a:fld>
            <a:endParaRPr lang="en-US" dirty="0">
              <a:solidFill>
                <a:prstClr val="white">
                  <a:lumMod val="50000"/>
                </a:prstClr>
              </a:solidFill>
            </a:endParaRPr>
          </a:p>
        </p:txBody>
      </p:sp>
      <p:sp>
        <p:nvSpPr>
          <p:cNvPr id="2" name="Title 1"/>
          <p:cNvSpPr>
            <a:spLocks noGrp="1"/>
          </p:cNvSpPr>
          <p:nvPr>
            <p:ph type="title"/>
          </p:nvPr>
        </p:nvSpPr>
        <p:spPr>
          <a:xfrm>
            <a:off x="381000" y="278785"/>
            <a:ext cx="6858000" cy="701943"/>
          </a:xfrm>
        </p:spPr>
        <p:txBody>
          <a:bodyPr/>
          <a:lstStyle/>
          <a:p>
            <a:pPr>
              <a:lnSpc>
                <a:spcPct val="100000"/>
              </a:lnSpc>
            </a:pPr>
            <a:r>
              <a:rPr lang="en-US" dirty="0">
                <a:solidFill>
                  <a:srgbClr val="004E3F"/>
                </a:solidFill>
                <a:latin typeface="Calibri" pitchFamily="34" charset="0"/>
              </a:rPr>
              <a:t>Outline</a:t>
            </a:r>
          </a:p>
        </p:txBody>
      </p:sp>
      <p:graphicFrame>
        <p:nvGraphicFramePr>
          <p:cNvPr id="3" name="Diagram 2"/>
          <p:cNvGraphicFramePr/>
          <p:nvPr>
            <p:extLst>
              <p:ext uri="{D42A27DB-BD31-4B8C-83A1-F6EECF244321}">
                <p14:modId xmlns:p14="http://schemas.microsoft.com/office/powerpoint/2010/main" val="537146332"/>
              </p:ext>
            </p:extLst>
          </p:nvPr>
        </p:nvGraphicFramePr>
        <p:xfrm>
          <a:off x="570736" y="1844824"/>
          <a:ext cx="8033712" cy="42080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006325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304800" y="233362"/>
            <a:ext cx="7572375"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400" dirty="0" smtClean="0">
                <a:solidFill>
                  <a:srgbClr val="004D3F"/>
                </a:solidFill>
                <a:latin typeface="Calibri"/>
                <a:cs typeface="Tahoma" pitchFamily="34" charset="0"/>
              </a:rPr>
              <a:t>Register for Tax  </a:t>
            </a:r>
            <a:endParaRPr lang="en-US" sz="2400" dirty="0">
              <a:solidFill>
                <a:srgbClr val="004D3F"/>
              </a:solidFill>
              <a:latin typeface="Calibri"/>
              <a:cs typeface="Tahoma" pitchFamily="34" charset="0"/>
            </a:endParaRPr>
          </a:p>
        </p:txBody>
      </p:sp>
      <p:sp>
        <p:nvSpPr>
          <p:cNvPr id="3" name="Content Placeholder 2"/>
          <p:cNvSpPr>
            <a:spLocks noGrp="1"/>
          </p:cNvSpPr>
          <p:nvPr>
            <p:ph idx="1"/>
          </p:nvPr>
        </p:nvSpPr>
        <p:spPr>
          <a:xfrm>
            <a:off x="308314" y="1340768"/>
            <a:ext cx="8584165" cy="5328592"/>
          </a:xfrm>
        </p:spPr>
        <p:txBody>
          <a:bodyPr/>
          <a:lstStyle/>
          <a:p>
            <a:r>
              <a:rPr lang="en-US" sz="2000" dirty="0" smtClean="0"/>
              <a:t>Required documents and information for tax registration of the NGO</a:t>
            </a:r>
          </a:p>
          <a:p>
            <a:pPr marL="457200" indent="-457200">
              <a:spcBef>
                <a:spcPts val="600"/>
              </a:spcBef>
              <a:spcAft>
                <a:spcPts val="600"/>
              </a:spcAft>
              <a:buFont typeface="Wingdings" pitchFamily="2" charset="2"/>
              <a:buChar char="§"/>
            </a:pPr>
            <a:r>
              <a:rPr lang="en-US" sz="2000" b="1" dirty="0" smtClean="0"/>
              <a:t>Registration </a:t>
            </a:r>
            <a:r>
              <a:rPr lang="en-US" sz="2000" b="1" dirty="0"/>
              <a:t>documents from ministries or institutions: </a:t>
            </a:r>
            <a:endParaRPr lang="en-US" sz="2000" b="1" dirty="0" smtClean="0"/>
          </a:p>
          <a:p>
            <a:pPr marL="914400" lvl="1" indent="-457200">
              <a:spcBef>
                <a:spcPts val="600"/>
              </a:spcBef>
              <a:spcAft>
                <a:spcPts val="600"/>
              </a:spcAft>
              <a:buFont typeface="Wingdings" pitchFamily="2" charset="2"/>
              <a:buChar char="Ø"/>
            </a:pPr>
            <a:r>
              <a:rPr lang="en-US" dirty="0" smtClean="0"/>
              <a:t>Application form 101 for tax registration; </a:t>
            </a:r>
          </a:p>
          <a:p>
            <a:pPr marL="914400" lvl="1" indent="-457200">
              <a:spcBef>
                <a:spcPts val="600"/>
              </a:spcBef>
              <a:spcAft>
                <a:spcPts val="600"/>
              </a:spcAft>
              <a:buFont typeface="Wingdings" pitchFamily="2" charset="2"/>
              <a:buChar char="Ø"/>
            </a:pPr>
            <a:r>
              <a:rPr lang="en-US" dirty="0" smtClean="0"/>
              <a:t>Authorization </a:t>
            </a:r>
            <a:r>
              <a:rPr lang="en-US" dirty="0"/>
              <a:t>or registration certificates issued by the relevant </a:t>
            </a:r>
            <a:r>
              <a:rPr lang="en-US" dirty="0" smtClean="0"/>
              <a:t>ministries–institutions and/or; </a:t>
            </a:r>
            <a:endParaRPr lang="en-US" dirty="0"/>
          </a:p>
          <a:p>
            <a:pPr marL="914400" lvl="1" indent="-457200">
              <a:spcBef>
                <a:spcPts val="600"/>
              </a:spcBef>
              <a:spcAft>
                <a:spcPts val="600"/>
              </a:spcAft>
              <a:buFont typeface="Wingdings" pitchFamily="2" charset="2"/>
              <a:buChar char="Ø"/>
            </a:pPr>
            <a:r>
              <a:rPr lang="en-US" dirty="0" smtClean="0"/>
              <a:t>Memorandum </a:t>
            </a:r>
            <a:r>
              <a:rPr lang="en-US" dirty="0"/>
              <a:t>of understanding with the competent ministries–institutions </a:t>
            </a:r>
            <a:r>
              <a:rPr lang="en-US" dirty="0" smtClean="0"/>
              <a:t>and/or; </a:t>
            </a:r>
          </a:p>
          <a:p>
            <a:pPr marL="914400" lvl="1" indent="-457200">
              <a:spcBef>
                <a:spcPts val="600"/>
              </a:spcBef>
              <a:spcAft>
                <a:spcPts val="600"/>
              </a:spcAft>
              <a:buFont typeface="Wingdings" pitchFamily="2" charset="2"/>
              <a:buChar char="Ø"/>
            </a:pPr>
            <a:r>
              <a:rPr lang="en-US" dirty="0" smtClean="0"/>
              <a:t>Bank </a:t>
            </a:r>
            <a:r>
              <a:rPr lang="en-US" dirty="0"/>
              <a:t>account information such as bank confirmation, bank statement, or passbook issued by the </a:t>
            </a:r>
            <a:r>
              <a:rPr lang="en-US" dirty="0" smtClean="0"/>
              <a:t>Cambodian bank </a:t>
            </a:r>
            <a:r>
              <a:rPr lang="en-US" dirty="0"/>
              <a:t>(for business associations or organizations only</a:t>
            </a:r>
            <a:r>
              <a:rPr lang="en-US" dirty="0" smtClean="0"/>
              <a:t>).</a:t>
            </a:r>
          </a:p>
          <a:p>
            <a:pPr marL="457200" indent="-457200">
              <a:spcBef>
                <a:spcPts val="600"/>
              </a:spcBef>
              <a:spcAft>
                <a:spcPts val="600"/>
              </a:spcAft>
              <a:buFont typeface="Wingdings" pitchFamily="2" charset="2"/>
              <a:buChar char="§"/>
            </a:pPr>
            <a:r>
              <a:rPr lang="en-US" sz="2000" b="1" dirty="0"/>
              <a:t>Location documents </a:t>
            </a:r>
          </a:p>
          <a:p>
            <a:pPr marL="914400" lvl="1" indent="-457200">
              <a:spcBef>
                <a:spcPts val="600"/>
              </a:spcBef>
              <a:spcAft>
                <a:spcPts val="600"/>
              </a:spcAft>
              <a:buFont typeface="Wingdings" pitchFamily="2" charset="2"/>
              <a:buChar char="Ø"/>
            </a:pPr>
            <a:r>
              <a:rPr lang="en-US" dirty="0"/>
              <a:t>Location ownership certificate or business location lease agreement;</a:t>
            </a:r>
          </a:p>
          <a:p>
            <a:pPr marL="914400" lvl="1" indent="-457200">
              <a:spcBef>
                <a:spcPts val="600"/>
              </a:spcBef>
              <a:spcAft>
                <a:spcPts val="600"/>
              </a:spcAft>
              <a:buFont typeface="Wingdings" pitchFamily="2" charset="2"/>
              <a:buChar char="Ø"/>
            </a:pPr>
            <a:r>
              <a:rPr lang="en-US" dirty="0"/>
              <a:t>Payment receipt for tax on property or property information (if any)</a:t>
            </a:r>
          </a:p>
          <a:p>
            <a:pPr marL="723900" lvl="1" indent="-342900">
              <a:buFont typeface="Wingdings" pitchFamily="2" charset="2"/>
              <a:buChar char="Ø"/>
            </a:pPr>
            <a:endParaRPr lang="en-US" dirty="0" smtClean="0"/>
          </a:p>
          <a:p>
            <a:pPr lvl="1" indent="0">
              <a:buNone/>
            </a:pPr>
            <a:endParaRPr lang="en-US" dirty="0" smtClean="0"/>
          </a:p>
        </p:txBody>
      </p:sp>
    </p:spTree>
    <p:extLst>
      <p:ext uri="{BB962C8B-B14F-4D97-AF65-F5344CB8AC3E}">
        <p14:creationId xmlns:p14="http://schemas.microsoft.com/office/powerpoint/2010/main" val="5428299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304800" y="233362"/>
            <a:ext cx="7572375"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400" dirty="0" smtClean="0">
                <a:solidFill>
                  <a:srgbClr val="004D3F"/>
                </a:solidFill>
                <a:latin typeface="Calibri"/>
                <a:cs typeface="Tahoma" pitchFamily="34" charset="0"/>
              </a:rPr>
              <a:t>Register for Tax (Cont.) </a:t>
            </a:r>
            <a:endParaRPr lang="en-US" sz="2400" dirty="0">
              <a:solidFill>
                <a:srgbClr val="004D3F"/>
              </a:solidFill>
              <a:latin typeface="Calibri"/>
              <a:cs typeface="Tahoma" pitchFamily="34" charset="0"/>
            </a:endParaRPr>
          </a:p>
        </p:txBody>
      </p:sp>
      <p:sp>
        <p:nvSpPr>
          <p:cNvPr id="3" name="Content Placeholder 2"/>
          <p:cNvSpPr>
            <a:spLocks noGrp="1"/>
          </p:cNvSpPr>
          <p:nvPr>
            <p:ph idx="1"/>
          </p:nvPr>
        </p:nvSpPr>
        <p:spPr>
          <a:xfrm>
            <a:off x="308314" y="1196752"/>
            <a:ext cx="8584165" cy="5400600"/>
          </a:xfrm>
        </p:spPr>
        <p:txBody>
          <a:bodyPr/>
          <a:lstStyle/>
          <a:p>
            <a:r>
              <a:rPr lang="en-US" sz="2000" dirty="0" smtClean="0"/>
              <a:t>Required documents and information for tax registration of the NGO:</a:t>
            </a:r>
          </a:p>
          <a:p>
            <a:pPr marL="457200" indent="-457200">
              <a:spcBef>
                <a:spcPts val="600"/>
              </a:spcBef>
              <a:spcAft>
                <a:spcPts val="600"/>
              </a:spcAft>
              <a:buFont typeface="Wingdings" pitchFamily="2" charset="2"/>
              <a:buChar char="§"/>
            </a:pPr>
            <a:r>
              <a:rPr lang="en-US" sz="2000" b="1" dirty="0" smtClean="0"/>
              <a:t>Identification </a:t>
            </a:r>
            <a:r>
              <a:rPr lang="en-US" sz="2000" b="1" dirty="0"/>
              <a:t>documents of director or representative: </a:t>
            </a:r>
          </a:p>
          <a:p>
            <a:pPr marL="914400" lvl="1" indent="-457200">
              <a:spcBef>
                <a:spcPts val="600"/>
              </a:spcBef>
              <a:spcAft>
                <a:spcPts val="600"/>
              </a:spcAft>
              <a:buFont typeface="Wingdings" pitchFamily="2" charset="2"/>
              <a:buChar char="Ø"/>
            </a:pPr>
            <a:r>
              <a:rPr lang="en-US" dirty="0"/>
              <a:t>Valid identification card or passport; </a:t>
            </a:r>
          </a:p>
          <a:p>
            <a:pPr marL="914400" lvl="1" indent="-457200">
              <a:spcBef>
                <a:spcPts val="600"/>
              </a:spcBef>
              <a:spcAft>
                <a:spcPts val="600"/>
              </a:spcAft>
              <a:buFont typeface="Wingdings" pitchFamily="2" charset="2"/>
              <a:buChar char="Ø"/>
            </a:pPr>
            <a:r>
              <a:rPr lang="en-US" dirty="0"/>
              <a:t>Two current 35mm x 45mm photos taken within [the previous] three months. </a:t>
            </a:r>
            <a:r>
              <a:rPr lang="en-GB" dirty="0"/>
              <a:t>The photographs must (i) include the subject’s waist up; (ii) be in colour; and (iii) show both ears. The subject must not wear glasses</a:t>
            </a:r>
            <a:r>
              <a:rPr lang="en-US" dirty="0"/>
              <a:t>.  </a:t>
            </a:r>
          </a:p>
          <a:p>
            <a:pPr marL="914400" lvl="1" indent="-457200">
              <a:spcBef>
                <a:spcPts val="600"/>
              </a:spcBef>
              <a:spcAft>
                <a:spcPts val="600"/>
              </a:spcAft>
              <a:buFont typeface="Wingdings" pitchFamily="2" charset="2"/>
              <a:buChar char="Ø"/>
            </a:pPr>
            <a:r>
              <a:rPr lang="en-GB" dirty="0"/>
              <a:t>The Director is required to write his/her name, sign and identify his/her position at the back of each photo of his/her photographs with the signature of the chairman/director who discloses his/her name on the tax registration documents.</a:t>
            </a:r>
            <a:r>
              <a:rPr lang="en-US" dirty="0"/>
              <a:t> </a:t>
            </a:r>
          </a:p>
          <a:p>
            <a:pPr marL="914400" lvl="1" indent="-457200">
              <a:spcBef>
                <a:spcPts val="600"/>
              </a:spcBef>
              <a:spcAft>
                <a:spcPts val="600"/>
              </a:spcAft>
              <a:buFont typeface="Wingdings" pitchFamily="2" charset="2"/>
              <a:buChar char="Ø"/>
            </a:pPr>
            <a:r>
              <a:rPr lang="en-US" dirty="0"/>
              <a:t>Residency letter of the chairman/director who discloses his/her name on tax registration documents.</a:t>
            </a:r>
          </a:p>
          <a:p>
            <a:pPr marL="457200" indent="-457200">
              <a:spcBef>
                <a:spcPts val="600"/>
              </a:spcBef>
              <a:spcAft>
                <a:spcPts val="600"/>
              </a:spcAft>
              <a:buFont typeface="Wingdings" pitchFamily="2" charset="2"/>
              <a:buChar char="§"/>
            </a:pPr>
            <a:r>
              <a:rPr lang="en-US" sz="2000" b="1" dirty="0" smtClean="0"/>
              <a:t>The </a:t>
            </a:r>
            <a:r>
              <a:rPr lang="en-US" sz="2000" b="1" dirty="0"/>
              <a:t>official fee for tax registration for local and foreign NGO is KHR 400,000 (Approx. USD 100). But, the international organization  does not required to pay this fee.</a:t>
            </a:r>
          </a:p>
          <a:p>
            <a:endParaRPr lang="en-US" sz="2000" dirty="0"/>
          </a:p>
        </p:txBody>
      </p:sp>
    </p:spTree>
    <p:extLst>
      <p:ext uri="{BB962C8B-B14F-4D97-AF65-F5344CB8AC3E}">
        <p14:creationId xmlns:p14="http://schemas.microsoft.com/office/powerpoint/2010/main" val="39632107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304800" y="233362"/>
            <a:ext cx="7572375" cy="833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en-US" sz="2400" dirty="0" smtClean="0">
                <a:solidFill>
                  <a:srgbClr val="004D3F"/>
                </a:solidFill>
                <a:latin typeface="Calibri"/>
                <a:cs typeface="Tahoma" pitchFamily="34" charset="0"/>
              </a:rPr>
              <a:t>Required documents for tax exemption</a:t>
            </a:r>
            <a:endParaRPr lang="en-US" sz="2400" dirty="0">
              <a:solidFill>
                <a:srgbClr val="004D3F"/>
              </a:solidFill>
              <a:latin typeface="Calibri"/>
              <a:cs typeface="Tahoma" pitchFamily="34" charset="0"/>
            </a:endParaRPr>
          </a:p>
        </p:txBody>
      </p:sp>
      <p:sp>
        <p:nvSpPr>
          <p:cNvPr id="3" name="Content Placeholder 2"/>
          <p:cNvSpPr>
            <a:spLocks noGrp="1"/>
          </p:cNvSpPr>
          <p:nvPr>
            <p:ph idx="1"/>
          </p:nvPr>
        </p:nvSpPr>
        <p:spPr>
          <a:xfrm>
            <a:off x="304800" y="1351309"/>
            <a:ext cx="8219256" cy="5030019"/>
          </a:xfrm>
        </p:spPr>
        <p:txBody>
          <a:bodyPr/>
          <a:lstStyle/>
          <a:p>
            <a:r>
              <a:rPr lang="en-US" sz="2000" dirty="0" smtClean="0"/>
              <a:t>Based on the </a:t>
            </a:r>
            <a:r>
              <a:rPr lang="en-US" sz="2000" dirty="0" err="1" smtClean="0"/>
              <a:t>Prakas</a:t>
            </a:r>
            <a:r>
              <a:rPr lang="en-US" sz="2000" dirty="0" smtClean="0"/>
              <a:t> TOP, </a:t>
            </a:r>
            <a:r>
              <a:rPr lang="en-GB" sz="2000" dirty="0"/>
              <a:t>The </a:t>
            </a:r>
            <a:r>
              <a:rPr lang="en-GB" sz="2000" dirty="0" smtClean="0"/>
              <a:t>application letter for tax exemption </a:t>
            </a:r>
            <a:r>
              <a:rPr lang="en-GB" sz="2000" dirty="0"/>
              <a:t>must be accompanied by the following documents:</a:t>
            </a:r>
            <a:endParaRPr lang="en-US" sz="2000" dirty="0"/>
          </a:p>
          <a:p>
            <a:pPr marL="457200" indent="-457200">
              <a:spcBef>
                <a:spcPts val="600"/>
              </a:spcBef>
              <a:spcAft>
                <a:spcPts val="600"/>
              </a:spcAft>
              <a:buFont typeface="Wingdings" pitchFamily="2" charset="2"/>
              <a:buChar char="§"/>
            </a:pPr>
            <a:r>
              <a:rPr lang="en-GB" sz="2000" dirty="0" smtClean="0"/>
              <a:t>Goals </a:t>
            </a:r>
            <a:r>
              <a:rPr lang="en-GB" sz="2000" dirty="0"/>
              <a:t>and objectives of the </a:t>
            </a:r>
            <a:r>
              <a:rPr lang="en-GB" sz="2000" dirty="0" smtClean="0"/>
              <a:t>organization;</a:t>
            </a:r>
            <a:endParaRPr lang="en-US" sz="2000" dirty="0"/>
          </a:p>
          <a:p>
            <a:pPr marL="457200" indent="-457200">
              <a:spcBef>
                <a:spcPts val="600"/>
              </a:spcBef>
              <a:spcAft>
                <a:spcPts val="600"/>
              </a:spcAft>
              <a:buFont typeface="Wingdings" pitchFamily="2" charset="2"/>
              <a:buChar char="§"/>
            </a:pPr>
            <a:r>
              <a:rPr lang="en-GB" sz="2000" dirty="0" smtClean="0"/>
              <a:t>Names </a:t>
            </a:r>
            <a:r>
              <a:rPr lang="en-GB" sz="2000" dirty="0"/>
              <a:t>and addresses of resident persons, if any, who are the members of the board of directors of the </a:t>
            </a:r>
            <a:r>
              <a:rPr lang="en-GB" sz="2000" dirty="0" smtClean="0"/>
              <a:t>organization;</a:t>
            </a:r>
            <a:endParaRPr lang="en-US" sz="2000" dirty="0"/>
          </a:p>
          <a:p>
            <a:pPr marL="457200" indent="-457200">
              <a:spcBef>
                <a:spcPts val="600"/>
              </a:spcBef>
              <a:spcAft>
                <a:spcPts val="600"/>
              </a:spcAft>
              <a:buFont typeface="Wingdings" pitchFamily="2" charset="2"/>
              <a:buChar char="§"/>
            </a:pPr>
            <a:r>
              <a:rPr lang="en-GB" sz="2000" dirty="0" smtClean="0"/>
              <a:t>Names </a:t>
            </a:r>
            <a:r>
              <a:rPr lang="en-GB" sz="2000" dirty="0"/>
              <a:t>and addresses of director or directors </a:t>
            </a:r>
            <a:r>
              <a:rPr lang="en-GB" sz="2000" dirty="0" smtClean="0"/>
              <a:t>responsible </a:t>
            </a:r>
            <a:r>
              <a:rPr lang="en-GB" sz="2000" dirty="0"/>
              <a:t>for the operation of the organization in the Kingdom of </a:t>
            </a:r>
            <a:r>
              <a:rPr lang="en-GB" sz="2000" dirty="0" smtClean="0"/>
              <a:t>Cambodia;</a:t>
            </a:r>
          </a:p>
          <a:p>
            <a:pPr marL="457200" indent="-457200">
              <a:spcBef>
                <a:spcPts val="600"/>
              </a:spcBef>
              <a:spcAft>
                <a:spcPts val="600"/>
              </a:spcAft>
              <a:buFont typeface="Wingdings" pitchFamily="2" charset="2"/>
              <a:buChar char="§"/>
            </a:pPr>
            <a:r>
              <a:rPr lang="en-GB" sz="2000" dirty="0" smtClean="0"/>
              <a:t>Source </a:t>
            </a:r>
            <a:r>
              <a:rPr lang="en-GB" sz="2000" dirty="0"/>
              <a:t>and use of all funds granted for the operation of the organization inside the Kingdom of </a:t>
            </a:r>
            <a:r>
              <a:rPr lang="en-GB" sz="2000" dirty="0" smtClean="0"/>
              <a:t>Cambodia;</a:t>
            </a:r>
            <a:endParaRPr lang="en-US" sz="2000" dirty="0"/>
          </a:p>
          <a:p>
            <a:pPr marL="457200" indent="-457200">
              <a:spcBef>
                <a:spcPts val="600"/>
              </a:spcBef>
              <a:spcAft>
                <a:spcPts val="600"/>
              </a:spcAft>
              <a:buFont typeface="Wingdings" pitchFamily="2" charset="2"/>
              <a:buChar char="§"/>
            </a:pPr>
            <a:r>
              <a:rPr lang="en-GB" sz="2000" dirty="0" smtClean="0"/>
              <a:t>List </a:t>
            </a:r>
            <a:r>
              <a:rPr lang="en-GB" sz="2000" dirty="0"/>
              <a:t>of assets held in the Kingdom of Cambodia </a:t>
            </a:r>
            <a:endParaRPr lang="en-GB" sz="2000" dirty="0" smtClean="0"/>
          </a:p>
          <a:p>
            <a:pPr marL="457200" indent="-457200">
              <a:spcBef>
                <a:spcPts val="600"/>
              </a:spcBef>
              <a:spcAft>
                <a:spcPts val="600"/>
              </a:spcAft>
              <a:buFont typeface="Wingdings" pitchFamily="2" charset="2"/>
              <a:buChar char="§"/>
            </a:pPr>
            <a:r>
              <a:rPr lang="en-GB" sz="2000" dirty="0" smtClean="0"/>
              <a:t>Chart </a:t>
            </a:r>
            <a:r>
              <a:rPr lang="en-GB" sz="2000" dirty="0"/>
              <a:t>of accounts of the organization. </a:t>
            </a:r>
            <a:endParaRPr lang="en-GB" sz="2000" dirty="0" smtClean="0"/>
          </a:p>
          <a:p>
            <a:pPr marL="457200" indent="-457200">
              <a:spcBef>
                <a:spcPts val="600"/>
              </a:spcBef>
              <a:spcAft>
                <a:spcPts val="600"/>
              </a:spcAft>
              <a:buFont typeface="Wingdings" pitchFamily="2" charset="2"/>
              <a:buChar char="§"/>
            </a:pPr>
            <a:r>
              <a:rPr lang="en-GB" sz="2000" dirty="0" smtClean="0"/>
              <a:t>MOU </a:t>
            </a:r>
            <a:r>
              <a:rPr lang="en-GB" sz="2000" dirty="0"/>
              <a:t>with </a:t>
            </a:r>
            <a:r>
              <a:rPr lang="en-US" sz="2000" dirty="0" smtClean="0"/>
              <a:t>relevant ministries or governments, if any.</a:t>
            </a:r>
            <a:endParaRPr lang="en-US" sz="2000" dirty="0"/>
          </a:p>
          <a:p>
            <a:endParaRPr lang="en-US" sz="2000" dirty="0"/>
          </a:p>
          <a:p>
            <a:endParaRPr lang="en-US" sz="2000" dirty="0"/>
          </a:p>
        </p:txBody>
      </p:sp>
    </p:spTree>
    <p:extLst>
      <p:ext uri="{BB962C8B-B14F-4D97-AF65-F5344CB8AC3E}">
        <p14:creationId xmlns:p14="http://schemas.microsoft.com/office/powerpoint/2010/main" val="9645838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81000" y="260648"/>
            <a:ext cx="6858000" cy="720079"/>
          </a:xfrm>
        </p:spPr>
        <p:txBody>
          <a:bodyPr>
            <a:noAutofit/>
          </a:bodyPr>
          <a:lstStyle/>
          <a:p>
            <a:r>
              <a:rPr lang="en-US" dirty="0" smtClean="0">
                <a:solidFill>
                  <a:srgbClr val="004D3F"/>
                </a:solidFill>
              </a:rPr>
              <a:t>Thank you</a:t>
            </a:r>
            <a:endParaRPr lang="en-US" dirty="0">
              <a:solidFill>
                <a:srgbClr val="004D3F"/>
              </a:solidFill>
            </a:endParaRPr>
          </a:p>
        </p:txBody>
      </p:sp>
      <p:sp>
        <p:nvSpPr>
          <p:cNvPr id="4" name="Slide Number Placeholder 3"/>
          <p:cNvSpPr>
            <a:spLocks noGrp="1"/>
          </p:cNvSpPr>
          <p:nvPr>
            <p:ph type="sldNum" sz="quarter" idx="12"/>
          </p:nvPr>
        </p:nvSpPr>
        <p:spPr>
          <a:xfrm>
            <a:off x="8534400" y="6356350"/>
            <a:ext cx="609600" cy="365125"/>
          </a:xfrm>
        </p:spPr>
        <p:txBody>
          <a:bodyPr/>
          <a:lstStyle/>
          <a:p>
            <a:pPr algn="ctr"/>
            <a:fld id="{22470857-334C-4D54-9C78-DD7C5C1FE337}" type="slidenum">
              <a:rPr lang="en-US" smtClean="0"/>
              <a:pPr algn="ctr"/>
              <a:t>45</a:t>
            </a:fld>
            <a:endParaRPr lang="en-US" dirty="0"/>
          </a:p>
        </p:txBody>
      </p:sp>
      <p:grpSp>
        <p:nvGrpSpPr>
          <p:cNvPr id="20" name="Group 19"/>
          <p:cNvGrpSpPr/>
          <p:nvPr/>
        </p:nvGrpSpPr>
        <p:grpSpPr>
          <a:xfrm>
            <a:off x="971600" y="1992493"/>
            <a:ext cx="7010400" cy="1728191"/>
            <a:chOff x="1290205" y="1556792"/>
            <a:chExt cx="7010400" cy="1613911"/>
          </a:xfrm>
        </p:grpSpPr>
        <p:sp>
          <p:nvSpPr>
            <p:cNvPr id="21" name="Rounded Rectangle 20"/>
            <p:cNvSpPr/>
            <p:nvPr/>
          </p:nvSpPr>
          <p:spPr bwMode="auto">
            <a:xfrm>
              <a:off x="1290205" y="1556792"/>
              <a:ext cx="7010400" cy="1613911"/>
            </a:xfrm>
            <a:prstGeom prst="roundRect">
              <a:avLst>
                <a:gd name="adj" fmla="val 5278"/>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endParaRPr lang="fr-FR" sz="1600" u="sng" dirty="0">
                <a:solidFill>
                  <a:schemeClr val="tx1"/>
                </a:solidFill>
              </a:endParaRPr>
            </a:p>
          </p:txBody>
        </p:sp>
        <p:sp>
          <p:nvSpPr>
            <p:cNvPr id="22" name="Rounded Rectangle 21"/>
            <p:cNvSpPr/>
            <p:nvPr/>
          </p:nvSpPr>
          <p:spPr bwMode="auto">
            <a:xfrm>
              <a:off x="2639357" y="1727955"/>
              <a:ext cx="5544616" cy="975434"/>
            </a:xfrm>
            <a:prstGeom prst="roundRect">
              <a:avLst/>
            </a:prstGeom>
            <a:solidFill>
              <a:srgbClr val="004E45"/>
            </a:solidFill>
            <a:ln>
              <a:noFill/>
            </a:ln>
            <a:effectLst>
              <a:outerShdw blurRad="292100" dist="139700" dir="2700000" algn="tl" rotWithShape="0">
                <a:srgbClr val="333333">
                  <a:alpha val="65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b="1" dirty="0"/>
                <a:t>Clint O’Connell</a:t>
              </a:r>
            </a:p>
            <a:p>
              <a:pPr>
                <a:defRPr/>
              </a:pPr>
              <a:r>
                <a:rPr lang="en-US" sz="1600" dirty="0" smtClean="0"/>
                <a:t>Director, Head of </a:t>
              </a:r>
              <a:r>
                <a:rPr lang="en-US" sz="1600" dirty="0"/>
                <a:t>Cambodia Tax Practice Group</a:t>
              </a:r>
            </a:p>
          </p:txBody>
        </p:sp>
        <p:sp>
          <p:nvSpPr>
            <p:cNvPr id="23" name="TextBox 22"/>
            <p:cNvSpPr txBox="1"/>
            <p:nvPr/>
          </p:nvSpPr>
          <p:spPr bwMode="auto">
            <a:xfrm>
              <a:off x="2649236" y="2761169"/>
              <a:ext cx="4707998" cy="307778"/>
            </a:xfrm>
            <a:prstGeom prst="rect">
              <a:avLst/>
            </a:prstGeom>
            <a:noFill/>
          </p:spPr>
          <p:txBody>
            <a:bodyPr wrap="square">
              <a:spAutoFit/>
            </a:bodyPr>
            <a:lstStyle/>
            <a:p>
              <a:pPr>
                <a:defRPr/>
              </a:pPr>
              <a:r>
                <a:rPr lang="fr-FR" sz="1400" dirty="0" smtClean="0">
                  <a:latin typeface="+mn-lt"/>
                  <a:hlinkClick r:id="rId2"/>
                </a:rPr>
                <a:t>clint.oconnell@dfdl.com</a:t>
              </a:r>
              <a:r>
                <a:rPr lang="fr-FR" sz="1400" dirty="0" smtClean="0">
                  <a:latin typeface="+mn-lt"/>
                </a:rPr>
                <a:t> </a:t>
              </a:r>
              <a:endParaRPr lang="fr-FR" sz="1400" dirty="0">
                <a:latin typeface="+mn-lt"/>
              </a:endParaRPr>
            </a:p>
          </p:txBody>
        </p:sp>
        <p:pic>
          <p:nvPicPr>
            <p:cNvPr id="24" name="Picture 23" descr="Contact"/>
            <p:cNvPicPr/>
            <p:nvPr/>
          </p:nvPicPr>
          <p:blipFill>
            <a:blip r:embed="rId3">
              <a:extLst>
                <a:ext uri="{28A0092B-C50C-407E-A947-70E740481C1C}">
                  <a14:useLocalDpi xmlns:a14="http://schemas.microsoft.com/office/drawing/2010/main" val="0"/>
                </a:ext>
              </a:extLst>
            </a:blip>
            <a:srcRect/>
            <a:stretch>
              <a:fillRect/>
            </a:stretch>
          </p:blipFill>
          <p:spPr bwMode="auto">
            <a:xfrm>
              <a:off x="1464371" y="1695213"/>
              <a:ext cx="1058354" cy="1326333"/>
            </a:xfrm>
            <a:prstGeom prst="rect">
              <a:avLst/>
            </a:prstGeom>
            <a:noFill/>
            <a:ln>
              <a:noFill/>
            </a:ln>
          </p:spPr>
        </p:pic>
      </p:grpSp>
      <p:grpSp>
        <p:nvGrpSpPr>
          <p:cNvPr id="2" name="Group 1"/>
          <p:cNvGrpSpPr/>
          <p:nvPr/>
        </p:nvGrpSpPr>
        <p:grpSpPr>
          <a:xfrm>
            <a:off x="971600" y="4221088"/>
            <a:ext cx="7010400" cy="1728191"/>
            <a:chOff x="971600" y="3468266"/>
            <a:chExt cx="7010400" cy="1728191"/>
          </a:xfrm>
        </p:grpSpPr>
        <p:grpSp>
          <p:nvGrpSpPr>
            <p:cNvPr id="10" name="Group 9"/>
            <p:cNvGrpSpPr/>
            <p:nvPr/>
          </p:nvGrpSpPr>
          <p:grpSpPr>
            <a:xfrm>
              <a:off x="971600" y="3468266"/>
              <a:ext cx="7010400" cy="1728191"/>
              <a:chOff x="1290205" y="1556792"/>
              <a:chExt cx="7010400" cy="1613911"/>
            </a:xfrm>
          </p:grpSpPr>
          <p:sp>
            <p:nvSpPr>
              <p:cNvPr id="11" name="Rounded Rectangle 10"/>
              <p:cNvSpPr/>
              <p:nvPr/>
            </p:nvSpPr>
            <p:spPr bwMode="auto">
              <a:xfrm>
                <a:off x="1290205" y="1556792"/>
                <a:ext cx="7010400" cy="1613911"/>
              </a:xfrm>
              <a:prstGeom prst="roundRect">
                <a:avLst>
                  <a:gd name="adj" fmla="val 5278"/>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endParaRPr lang="fr-FR" sz="1600" u="sng" dirty="0">
                  <a:solidFill>
                    <a:schemeClr val="tx1"/>
                  </a:solidFill>
                </a:endParaRPr>
              </a:p>
            </p:txBody>
          </p:sp>
          <p:sp>
            <p:nvSpPr>
              <p:cNvPr id="12" name="Rounded Rectangle 11"/>
              <p:cNvSpPr/>
              <p:nvPr/>
            </p:nvSpPr>
            <p:spPr bwMode="auto">
              <a:xfrm>
                <a:off x="2639357" y="1727955"/>
                <a:ext cx="5544616" cy="975434"/>
              </a:xfrm>
              <a:prstGeom prst="roundRect">
                <a:avLst/>
              </a:prstGeom>
              <a:solidFill>
                <a:srgbClr val="004E45"/>
              </a:solidFill>
              <a:ln>
                <a:noFill/>
              </a:ln>
              <a:effectLst>
                <a:outerShdw blurRad="292100" dist="139700" dir="2700000" algn="tl" rotWithShape="0">
                  <a:srgbClr val="333333">
                    <a:alpha val="65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b="1" dirty="0"/>
                  <a:t>B</a:t>
                </a:r>
                <a:r>
                  <a:rPr lang="en-US" b="1" dirty="0" smtClean="0"/>
                  <a:t>orapyn Py </a:t>
                </a:r>
              </a:p>
              <a:p>
                <a:pPr>
                  <a:defRPr/>
                </a:pPr>
                <a:r>
                  <a:rPr lang="en-US" sz="1600" dirty="0" smtClean="0"/>
                  <a:t>Tax </a:t>
                </a:r>
                <a:r>
                  <a:rPr lang="en-US" sz="1600" dirty="0"/>
                  <a:t>Country Associate Director</a:t>
                </a:r>
              </a:p>
            </p:txBody>
          </p:sp>
          <p:sp>
            <p:nvSpPr>
              <p:cNvPr id="13" name="TextBox 12"/>
              <p:cNvSpPr txBox="1"/>
              <p:nvPr/>
            </p:nvSpPr>
            <p:spPr bwMode="auto">
              <a:xfrm>
                <a:off x="2649236" y="2761169"/>
                <a:ext cx="4707998" cy="287425"/>
              </a:xfrm>
              <a:prstGeom prst="rect">
                <a:avLst/>
              </a:prstGeom>
              <a:noFill/>
            </p:spPr>
            <p:txBody>
              <a:bodyPr wrap="square">
                <a:spAutoFit/>
              </a:bodyPr>
              <a:lstStyle/>
              <a:p>
                <a:pPr>
                  <a:defRPr/>
                </a:pPr>
                <a:r>
                  <a:rPr lang="fr-FR" sz="1400" dirty="0" smtClean="0">
                    <a:latin typeface="+mn-lt"/>
                    <a:hlinkClick r:id="rId4"/>
                  </a:rPr>
                  <a:t>borapyn.py@dfdl.com</a:t>
                </a:r>
                <a:r>
                  <a:rPr lang="fr-FR" sz="1400" dirty="0" smtClean="0">
                    <a:latin typeface="+mn-lt"/>
                  </a:rPr>
                  <a:t>  </a:t>
                </a:r>
                <a:endParaRPr lang="fr-FR" sz="1400" dirty="0">
                  <a:latin typeface="+mn-lt"/>
                </a:endParaRPr>
              </a:p>
            </p:txBody>
          </p:sp>
        </p:grpSp>
        <p:pic>
          <p:nvPicPr>
            <p:cNvPr id="15" name="Picture 14" descr="Contact"/>
            <p:cNvPicPr/>
            <p:nvPr/>
          </p:nvPicPr>
          <p:blipFill>
            <a:blip r:embed="rId5">
              <a:extLst>
                <a:ext uri="{28A0092B-C50C-407E-A947-70E740481C1C}">
                  <a14:useLocalDpi xmlns:a14="http://schemas.microsoft.com/office/drawing/2010/main" val="0"/>
                </a:ext>
              </a:extLst>
            </a:blip>
            <a:srcRect/>
            <a:stretch>
              <a:fillRect/>
            </a:stretch>
          </p:blipFill>
          <p:spPr bwMode="auto">
            <a:xfrm>
              <a:off x="1145766" y="3628781"/>
              <a:ext cx="1058354" cy="1407159"/>
            </a:xfrm>
            <a:prstGeom prst="rect">
              <a:avLst/>
            </a:prstGeom>
            <a:noFill/>
            <a:ln>
              <a:noFill/>
            </a:ln>
          </p:spPr>
        </p:pic>
      </p:grpSp>
    </p:spTree>
    <p:extLst>
      <p:ext uri="{BB962C8B-B14F-4D97-AF65-F5344CB8AC3E}">
        <p14:creationId xmlns:p14="http://schemas.microsoft.com/office/powerpoint/2010/main" val="217554282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3961501"/>
      </p:ext>
    </p:extLst>
  </p:cSld>
  <p:clrMapOvr>
    <a:masterClrMapping/>
  </p:clrMapOvr>
</p:sld>
</file>

<file path=ppt/theme/theme1.xml><?xml version="1.0" encoding="utf-8"?>
<a:theme xmlns:a="http://schemas.openxmlformats.org/drawingml/2006/main" name="DFDL Feb 201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FDL L&amp;T May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DFDL Feb 201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DFDL - Basic SGP template Sept 2014</Template>
  <TotalTime>5099</TotalTime>
  <Words>3112</Words>
  <Application>Microsoft Office PowerPoint</Application>
  <PresentationFormat>On-screen Show (4:3)</PresentationFormat>
  <Paragraphs>452</Paragraphs>
  <Slides>46</Slides>
  <Notes>23</Notes>
  <HiddenSlides>0</HiddenSlides>
  <MMClips>0</MMClips>
  <ScaleCrop>false</ScaleCrop>
  <HeadingPairs>
    <vt:vector size="4" baseType="variant">
      <vt:variant>
        <vt:lpstr>Theme</vt:lpstr>
      </vt:variant>
      <vt:variant>
        <vt:i4>3</vt:i4>
      </vt:variant>
      <vt:variant>
        <vt:lpstr>Slide Titles</vt:lpstr>
      </vt:variant>
      <vt:variant>
        <vt:i4>46</vt:i4>
      </vt:variant>
    </vt:vector>
  </HeadingPairs>
  <TitlesOfParts>
    <vt:vector size="49" baseType="lpstr">
      <vt:lpstr>DFDL Feb 2012</vt:lpstr>
      <vt:lpstr>DFDL L&amp;T May15</vt:lpstr>
      <vt:lpstr>1_DFDL Feb 2012</vt:lpstr>
      <vt:lpstr>PowerPoint Presentation</vt:lpstr>
      <vt:lpstr>Outline</vt:lpstr>
      <vt:lpstr>Regime Change</vt:lpstr>
      <vt:lpstr>Tax Revenue</vt:lpstr>
      <vt:lpstr>One Regime to rule them all….</vt:lpstr>
      <vt:lpstr>Self Assessed Regime - Small Taxpayer</vt:lpstr>
      <vt:lpstr>Self-Assessed Regime - Medium Taxpayer</vt:lpstr>
      <vt:lpstr>Self Assessed Regime - Large Taxpayer</vt:lpstr>
      <vt:lpstr>Obligations of the Tax Registration</vt:lpstr>
      <vt:lpstr>Obligations of the Tax Registration (Cont.)</vt:lpstr>
      <vt:lpstr>Obligations of the Tax Registration (Cont.)</vt:lpstr>
      <vt:lpstr>PowerPoint Presentation</vt:lpstr>
      <vt:lpstr>PowerPoint Presentation</vt:lpstr>
      <vt:lpstr>PowerPoint Presentation</vt:lpstr>
      <vt:lpstr>VAT  </vt:lpstr>
      <vt:lpstr>PowerPoint Presentation</vt:lpstr>
      <vt:lpstr>PowerPoint Presentation</vt:lpstr>
      <vt:lpstr>PowerPoint Presentation</vt:lpstr>
      <vt:lpstr>DTA – Withholding Taxes</vt:lpstr>
      <vt:lpstr>Tax on Salary – New Rates in 2017</vt:lpstr>
      <vt:lpstr>Childcare Rebate </vt:lpstr>
      <vt:lpstr>Example: TOS Calculation</vt:lpstr>
      <vt:lpstr>PowerPoint Presentation</vt:lpstr>
      <vt:lpstr>Example: TOS Calculation</vt:lpstr>
      <vt:lpstr>PowerPoint Presentation</vt:lpstr>
      <vt:lpstr>PowerPoint Presentation</vt:lpstr>
      <vt:lpstr>PowerPoint Presentation</vt:lpstr>
      <vt:lpstr>Outline</vt:lpstr>
      <vt:lpstr>PowerPoint Presentation</vt:lpstr>
      <vt:lpstr>PowerPoint Presentation</vt:lpstr>
      <vt:lpstr>Outline</vt:lpstr>
      <vt:lpstr>PowerPoint Presentation</vt:lpstr>
      <vt:lpstr>PowerPoint Presentation</vt:lpstr>
      <vt:lpstr>Penalties</vt:lpstr>
      <vt:lpstr>Penalties</vt:lpstr>
      <vt:lpstr>Obstruction to implementation of the tax laws - KHR 2,000,000 (Approx. USD 500)</vt:lpstr>
      <vt:lpstr>Time Bar – Tax Audits</vt:lpstr>
      <vt:lpstr>Types of Tax Audits</vt:lpstr>
      <vt:lpstr>Outline</vt:lpstr>
      <vt:lpstr>PowerPoint Presentation</vt:lpstr>
      <vt:lpstr>Outline</vt:lpstr>
      <vt:lpstr>PowerPoint Presentation</vt:lpstr>
      <vt:lpstr>PowerPoint Presentation</vt:lpstr>
      <vt:lpstr>PowerPoint Presentation</vt:lpstr>
      <vt:lpstr>Thank you</vt:lpstr>
      <vt:lpstr>PowerPoint Presentation</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Irene Madigan</dc:creator>
  <cp:keywords>updated 020812</cp:keywords>
  <cp:lastModifiedBy>tmonireth</cp:lastModifiedBy>
  <cp:revision>223</cp:revision>
  <cp:lastPrinted>2015-05-10T13:37:44Z</cp:lastPrinted>
  <dcterms:created xsi:type="dcterms:W3CDTF">2015-02-23T02:50:20Z</dcterms:created>
  <dcterms:modified xsi:type="dcterms:W3CDTF">2017-09-26T10:07:08Z</dcterms:modified>
  <cp:category>Template</cp:category>
  <cp:contentStatus>updated 130212</cp:contentStatus>
</cp:coreProperties>
</file>