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60" r:id="rId2"/>
    <p:sldId id="261" r:id="rId3"/>
    <p:sldId id="263" r:id="rId4"/>
    <p:sldId id="262" r:id="rId5"/>
    <p:sldId id="264" r:id="rId6"/>
    <p:sldId id="267" r:id="rId7"/>
    <p:sldId id="271" r:id="rId8"/>
    <p:sldId id="270" r:id="rId9"/>
    <p:sldId id="272" r:id="rId10"/>
    <p:sldId id="273" r:id="rId11"/>
    <p:sldId id="266" r:id="rId12"/>
    <p:sldId id="275" r:id="rId13"/>
    <p:sldId id="276" r:id="rId14"/>
  </p:sldIdLst>
  <p:sldSz cx="18288000" cy="10287000"/>
  <p:notesSz cx="6858000" cy="9144000"/>
  <p:embeddedFontLst>
    <p:embeddedFont>
      <p:font typeface="Brasika" panose="020B0604020202020204" charset="0"/>
      <p:regular r:id="rId16"/>
    </p:embeddedFont>
    <p:embeddedFont>
      <p:font typeface="Calibri" panose="020F0502020204030204" pitchFamily="34" charset="0"/>
      <p:regular r:id="rId17"/>
      <p:bold r:id="rId18"/>
      <p:italic r:id="rId19"/>
      <p:boldItalic r:id="rId20"/>
    </p:embeddedFont>
    <p:embeddedFont>
      <p:font typeface="Canva Sans" panose="020B0604020202020204" charset="0"/>
      <p:regular r:id="rId21"/>
    </p:embeddedFont>
    <p:embeddedFont>
      <p:font typeface="Canva Sans Bold" panose="020B0604020202020204" charset="0"/>
      <p:regular r:id="rId22"/>
    </p:embeddedFont>
    <p:embeddedFont>
      <p:font typeface="DaunPenh" panose="01010101010101010101" pitchFamily="2" charset="0"/>
      <p:regular r:id="rId23"/>
    </p:embeddedFont>
    <p:embeddedFont>
      <p:font typeface="Fredoka" panose="020B0604020202020204" charset="0"/>
      <p:regular r:id="rId24"/>
    </p:embeddedFont>
    <p:embeddedFont>
      <p:font typeface="Mystical Woods Smooth Script" panose="020B0604020202020204" charset="0"/>
      <p:regular r:id="rId25"/>
    </p:embeddedFont>
    <p:embeddedFont>
      <p:font typeface="Verdana" panose="020B060403050404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9E571D-7EAB-41B3-AC47-3BFA3A9EE7A1}" v="21" dt="2024-03-14T13:52:58.9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A6522-6661-4660-9D7A-B1EE475AB305}"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43F3C4-30DE-4AB2-89D0-B2CE0D9F884D}" type="slidenum">
              <a:rPr lang="en-US" smtClean="0"/>
              <a:t>‹#›</a:t>
            </a:fld>
            <a:endParaRPr lang="en-US"/>
          </a:p>
        </p:txBody>
      </p:sp>
    </p:spTree>
    <p:extLst>
      <p:ext uri="{BB962C8B-B14F-4D97-AF65-F5344CB8AC3E}">
        <p14:creationId xmlns:p14="http://schemas.microsoft.com/office/powerpoint/2010/main" val="2541214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a:solidFill>
                  <a:srgbClr val="777A7B"/>
                </a:solidFill>
                <a:effectLst/>
                <a:latin typeface="Inter"/>
              </a:rPr>
              <a:t>2</a:t>
            </a:r>
            <a:r>
              <a:rPr lang="km-KH" b="0" i="0">
                <a:solidFill>
                  <a:srgbClr val="777A7B"/>
                </a:solidFill>
                <a:effectLst/>
                <a:latin typeface="Inter"/>
              </a:rPr>
              <a:t>1</a:t>
            </a:r>
            <a:r>
              <a:rPr lang="km-KH" b="0" i="0">
                <a:solidFill>
                  <a:srgbClr val="121212"/>
                </a:solidFill>
                <a:effectLst/>
                <a:latin typeface="Inter"/>
              </a:rPr>
              <a:t>ព្រះ‌គ្រិស្ត​គ្មាន​បាប​ទាល់​តែ​សោះ តែ​ព្រះ‌ជាម្ចាស់​បាន​ធ្វើ​ឲ្យ​ព្រះអង្គ​ទៅ​ជា​តួ​បាប​សម្រាប់​យើង ដើម្បី​ប្រោស​យើង​ឲ្យ​សុចរិត*​រួម​ជា​មួយ​ព្រះ‌គ្រិស្ត​ដែរ។</a:t>
            </a:r>
            <a:endParaRPr lang="en-US" dirty="0"/>
          </a:p>
        </p:txBody>
      </p:sp>
      <p:sp>
        <p:nvSpPr>
          <p:cNvPr id="4" name="Slide Number Placeholder 3"/>
          <p:cNvSpPr>
            <a:spLocks noGrp="1"/>
          </p:cNvSpPr>
          <p:nvPr>
            <p:ph type="sldNum" sz="quarter" idx="5"/>
          </p:nvPr>
        </p:nvSpPr>
        <p:spPr/>
        <p:txBody>
          <a:bodyPr/>
          <a:lstStyle/>
          <a:p>
            <a:fld id="{5143F3C4-30DE-4AB2-89D0-B2CE0D9F884D}" type="slidenum">
              <a:rPr lang="en-US" smtClean="0"/>
              <a:t>4</a:t>
            </a:fld>
            <a:endParaRPr lang="en-US"/>
          </a:p>
        </p:txBody>
      </p:sp>
    </p:spTree>
    <p:extLst>
      <p:ext uri="{BB962C8B-B14F-4D97-AF65-F5344CB8AC3E}">
        <p14:creationId xmlns:p14="http://schemas.microsoft.com/office/powerpoint/2010/main" val="17463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43F3C4-30DE-4AB2-89D0-B2CE0D9F884D}" type="slidenum">
              <a:rPr lang="en-US" smtClean="0"/>
              <a:t>5</a:t>
            </a:fld>
            <a:endParaRPr lang="en-US"/>
          </a:p>
        </p:txBody>
      </p:sp>
    </p:spTree>
    <p:extLst>
      <p:ext uri="{BB962C8B-B14F-4D97-AF65-F5344CB8AC3E}">
        <p14:creationId xmlns:p14="http://schemas.microsoft.com/office/powerpoint/2010/main" val="902990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36865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99866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64398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33141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30581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323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87487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43F3C4-30DE-4AB2-89D0-B2CE0D9F88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63065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www.accountingtools.com/articles/what-is-ifrs.html"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accountingtools.com/articles/what-is-gaap.html" TargetMode="External"/><Relationship Id="rId5" Type="http://schemas.openxmlformats.org/officeDocument/2006/relationships/hyperlink" Target="https://www.accountingtools.com/articles/what-is-the-accrual-basis-of-accounting.html" TargetMode="External"/><Relationship Id="rId4" Type="http://schemas.openxmlformats.org/officeDocument/2006/relationships/hyperlink" Target="https://www.accountingtools.com/articles/what-is-the-cash-basis-of-accounting.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TextBox 2"/>
          <p:cNvSpPr txBox="1"/>
          <p:nvPr/>
        </p:nvSpPr>
        <p:spPr>
          <a:xfrm>
            <a:off x="2046629" y="3741472"/>
            <a:ext cx="13113310" cy="4105804"/>
          </a:xfrm>
          <a:prstGeom prst="rect">
            <a:avLst/>
          </a:prstGeom>
        </p:spPr>
        <p:txBody>
          <a:bodyPr lIns="0" tIns="0" rIns="0" bIns="0" rtlCol="0" anchor="t">
            <a:spAutoFit/>
          </a:bodyPr>
          <a:lstStyle/>
          <a:p>
            <a:pPr algn="ctr">
              <a:lnSpc>
                <a:spcPts val="16698"/>
              </a:lnSpc>
              <a:spcBef>
                <a:spcPct val="0"/>
              </a:spcBef>
            </a:pPr>
            <a:r>
              <a:rPr lang="en-US" sz="11927" dirty="0">
                <a:solidFill>
                  <a:srgbClr val="FBC416"/>
                </a:solidFill>
                <a:latin typeface="Fredoka"/>
              </a:rPr>
              <a:t>Practical ACAR Report </a:t>
            </a:r>
          </a:p>
        </p:txBody>
      </p:sp>
    </p:spTree>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2"/>
            <a:stretch>
              <a:fillRect t="-17816" b="-33265"/>
            </a:stretch>
          </a:blipFill>
        </p:spPr>
        <p:txBody>
          <a:bodyPr/>
          <a:lstStyle/>
          <a:p>
            <a:endParaRPr lang="en-US"/>
          </a:p>
        </p:txBody>
      </p:sp>
      <p:sp>
        <p:nvSpPr>
          <p:cNvPr id="4" name="TextBox 4"/>
          <p:cNvSpPr txBox="1"/>
          <p:nvPr/>
        </p:nvSpPr>
        <p:spPr>
          <a:xfrm>
            <a:off x="3886201" y="-142875"/>
            <a:ext cx="11811000" cy="1292918"/>
          </a:xfrm>
          <a:prstGeom prst="rect">
            <a:avLst/>
          </a:prstGeom>
        </p:spPr>
        <p:txBody>
          <a:bodyPr wrap="square" lIns="0" tIns="0" rIns="0" bIns="0" rtlCol="0" anchor="t">
            <a:spAutoFit/>
          </a:bodyPr>
          <a:lstStyle/>
          <a:p>
            <a:pPr algn="ctr">
              <a:lnSpc>
                <a:spcPts val="10959"/>
              </a:lnSpc>
              <a:spcBef>
                <a:spcPct val="0"/>
              </a:spcBef>
            </a:pPr>
            <a:r>
              <a:rPr lang="en-US" sz="7828" dirty="0">
                <a:solidFill>
                  <a:srgbClr val="FBC416"/>
                </a:solidFill>
                <a:latin typeface="Fredoka"/>
              </a:rPr>
              <a:t>Practical ACAR Report</a:t>
            </a:r>
          </a:p>
        </p:txBody>
      </p:sp>
      <p:grpSp>
        <p:nvGrpSpPr>
          <p:cNvPr id="5" name="Group 5"/>
          <p:cNvGrpSpPr/>
          <p:nvPr/>
        </p:nvGrpSpPr>
        <p:grpSpPr>
          <a:xfrm>
            <a:off x="3117977" y="7194877"/>
            <a:ext cx="13129236" cy="2438401"/>
            <a:chOff x="0" y="0"/>
            <a:chExt cx="5799855" cy="1909832"/>
          </a:xfrm>
        </p:grpSpPr>
        <p:sp>
          <p:nvSpPr>
            <p:cNvPr id="6" name="Freeform 6"/>
            <p:cNvSpPr/>
            <p:nvPr/>
          </p:nvSpPr>
          <p:spPr>
            <a:xfrm>
              <a:off x="92710" y="293370"/>
              <a:ext cx="5694445" cy="1603762"/>
            </a:xfrm>
            <a:custGeom>
              <a:avLst/>
              <a:gdLst/>
              <a:ahLst/>
              <a:cxnLst/>
              <a:rect l="l" t="t" r="r" b="b"/>
              <a:pathLst>
                <a:path w="5694445" h="1603762">
                  <a:moveTo>
                    <a:pt x="0" y="1549152"/>
                  </a:moveTo>
                  <a:lnTo>
                    <a:pt x="0" y="1603762"/>
                  </a:lnTo>
                  <a:lnTo>
                    <a:pt x="5694445" y="1603762"/>
                  </a:lnTo>
                  <a:lnTo>
                    <a:pt x="5694445" y="54610"/>
                  </a:lnTo>
                  <a:lnTo>
                    <a:pt x="5639835" y="0"/>
                  </a:lnTo>
                  <a:lnTo>
                    <a:pt x="5639835" y="1549152"/>
                  </a:lnTo>
                  <a:close/>
                </a:path>
              </a:pathLst>
            </a:custGeom>
            <a:solidFill>
              <a:srgbClr val="F881B9"/>
            </a:solidFill>
          </p:spPr>
          <p:txBody>
            <a:bodyPr/>
            <a:lstStyle/>
            <a:p>
              <a:endParaRPr lang="en-US"/>
            </a:p>
          </p:txBody>
        </p:sp>
        <p:sp>
          <p:nvSpPr>
            <p:cNvPr id="7" name="Freeform 7"/>
            <p:cNvSpPr/>
            <p:nvPr/>
          </p:nvSpPr>
          <p:spPr>
            <a:xfrm>
              <a:off x="6350" y="11430"/>
              <a:ext cx="5719845" cy="1818392"/>
            </a:xfrm>
            <a:custGeom>
              <a:avLst/>
              <a:gdLst/>
              <a:ahLst/>
              <a:cxnLst/>
              <a:rect l="l" t="t" r="r" b="b"/>
              <a:pathLst>
                <a:path w="5719845" h="1818392">
                  <a:moveTo>
                    <a:pt x="5449335" y="0"/>
                  </a:moveTo>
                  <a:lnTo>
                    <a:pt x="0" y="1270"/>
                  </a:lnTo>
                  <a:lnTo>
                    <a:pt x="0" y="1818392"/>
                  </a:lnTo>
                  <a:lnTo>
                    <a:pt x="5718575" y="1818392"/>
                  </a:lnTo>
                  <a:lnTo>
                    <a:pt x="5719845" y="266700"/>
                  </a:lnTo>
                  <a:close/>
                </a:path>
              </a:pathLst>
            </a:custGeom>
            <a:solidFill>
              <a:srgbClr val="FFE29F"/>
            </a:solidFill>
          </p:spPr>
          <p:txBody>
            <a:bodyPr/>
            <a:lstStyle/>
            <a:p>
              <a:endParaRPr lang="en-US"/>
            </a:p>
          </p:txBody>
        </p:sp>
        <p:sp>
          <p:nvSpPr>
            <p:cNvPr id="8" name="Freeform 8"/>
            <p:cNvSpPr/>
            <p:nvPr/>
          </p:nvSpPr>
          <p:spPr>
            <a:xfrm>
              <a:off x="0" y="0"/>
              <a:ext cx="5799855" cy="1909832"/>
            </a:xfrm>
            <a:custGeom>
              <a:avLst/>
              <a:gdLst/>
              <a:ahLst/>
              <a:cxnLst/>
              <a:rect l="l" t="t" r="r" b="b"/>
              <a:pathLst>
                <a:path w="5799855" h="1909832">
                  <a:moveTo>
                    <a:pt x="5732545" y="275590"/>
                  </a:moveTo>
                  <a:lnTo>
                    <a:pt x="5731275" y="274320"/>
                  </a:lnTo>
                  <a:lnTo>
                    <a:pt x="5595385" y="138430"/>
                  </a:lnTo>
                  <a:lnTo>
                    <a:pt x="5528075" y="71120"/>
                  </a:lnTo>
                  <a:lnTo>
                    <a:pt x="5456955" y="0"/>
                  </a:lnTo>
                  <a:lnTo>
                    <a:pt x="0" y="0"/>
                  </a:lnTo>
                  <a:lnTo>
                    <a:pt x="0" y="1842522"/>
                  </a:lnTo>
                  <a:lnTo>
                    <a:pt x="80010" y="1842522"/>
                  </a:lnTo>
                  <a:lnTo>
                    <a:pt x="80010" y="1909832"/>
                  </a:lnTo>
                  <a:lnTo>
                    <a:pt x="5799855" y="1909832"/>
                  </a:lnTo>
                  <a:lnTo>
                    <a:pt x="5799855" y="342900"/>
                  </a:lnTo>
                  <a:lnTo>
                    <a:pt x="5732545" y="275590"/>
                  </a:lnTo>
                  <a:close/>
                  <a:moveTo>
                    <a:pt x="5460765" y="21590"/>
                  </a:moveTo>
                  <a:lnTo>
                    <a:pt x="5586495" y="146050"/>
                  </a:lnTo>
                  <a:lnTo>
                    <a:pt x="5710955" y="270510"/>
                  </a:lnTo>
                  <a:lnTo>
                    <a:pt x="5460765" y="270510"/>
                  </a:lnTo>
                  <a:lnTo>
                    <a:pt x="5460765" y="21590"/>
                  </a:lnTo>
                  <a:close/>
                  <a:moveTo>
                    <a:pt x="12700" y="1829822"/>
                  </a:moveTo>
                  <a:lnTo>
                    <a:pt x="12700" y="12700"/>
                  </a:lnTo>
                  <a:lnTo>
                    <a:pt x="5448065" y="12700"/>
                  </a:lnTo>
                  <a:lnTo>
                    <a:pt x="5448065" y="278130"/>
                  </a:lnTo>
                  <a:cubicBezTo>
                    <a:pt x="5448065" y="281940"/>
                    <a:pt x="5450605" y="284480"/>
                    <a:pt x="5454415" y="284480"/>
                  </a:cubicBezTo>
                  <a:lnTo>
                    <a:pt x="5719845" y="284480"/>
                  </a:lnTo>
                  <a:lnTo>
                    <a:pt x="5719845" y="1829822"/>
                  </a:lnTo>
                  <a:lnTo>
                    <a:pt x="12700" y="1829822"/>
                  </a:lnTo>
                  <a:close/>
                  <a:moveTo>
                    <a:pt x="5787155" y="1897132"/>
                  </a:moveTo>
                  <a:lnTo>
                    <a:pt x="92710" y="1897132"/>
                  </a:lnTo>
                  <a:lnTo>
                    <a:pt x="92710" y="1842522"/>
                  </a:lnTo>
                  <a:lnTo>
                    <a:pt x="5732545" y="1842522"/>
                  </a:lnTo>
                  <a:lnTo>
                    <a:pt x="5732545" y="293370"/>
                  </a:lnTo>
                  <a:lnTo>
                    <a:pt x="5787155" y="347980"/>
                  </a:lnTo>
                  <a:lnTo>
                    <a:pt x="5787155" y="1897132"/>
                  </a:lnTo>
                  <a:close/>
                </a:path>
              </a:pathLst>
            </a:custGeom>
            <a:solidFill>
              <a:srgbClr val="FF61C8"/>
            </a:solidFill>
          </p:spPr>
          <p:txBody>
            <a:bodyPr/>
            <a:lstStyle/>
            <a:p>
              <a:endParaRPr lang="en-US" dirty="0"/>
            </a:p>
          </p:txBody>
        </p:sp>
      </p:grpSp>
      <p:sp>
        <p:nvSpPr>
          <p:cNvPr id="9" name="TextBox 9"/>
          <p:cNvSpPr txBox="1"/>
          <p:nvPr/>
        </p:nvSpPr>
        <p:spPr>
          <a:xfrm>
            <a:off x="3089227" y="7616772"/>
            <a:ext cx="11534642" cy="1637564"/>
          </a:xfrm>
          <a:prstGeom prst="rect">
            <a:avLst/>
          </a:prstGeom>
        </p:spPr>
        <p:txBody>
          <a:bodyPr wrap="square" lIns="0" tIns="0" rIns="0" bIns="0" rtlCol="0" anchor="t">
            <a:spAutoFit/>
          </a:bodyPr>
          <a:lstStyle/>
          <a:p>
            <a:pPr algn="ctr">
              <a:lnSpc>
                <a:spcPts val="6506"/>
              </a:lnSpc>
            </a:pPr>
            <a:r>
              <a:rPr lang="en-US" sz="4647" dirty="0">
                <a:solidFill>
                  <a:srgbClr val="991A56"/>
                </a:solidFill>
                <a:latin typeface="Brasika"/>
              </a:rPr>
              <a:t>What does it mean on Cash Basis and Accrual Basis?</a:t>
            </a:r>
          </a:p>
        </p:txBody>
      </p:sp>
      <p:grpSp>
        <p:nvGrpSpPr>
          <p:cNvPr id="10" name="Group 10"/>
          <p:cNvGrpSpPr/>
          <p:nvPr/>
        </p:nvGrpSpPr>
        <p:grpSpPr>
          <a:xfrm>
            <a:off x="2590800" y="2204583"/>
            <a:ext cx="14668500" cy="3142679"/>
            <a:chOff x="0" y="0"/>
            <a:chExt cx="4932461" cy="1909832"/>
          </a:xfrm>
        </p:grpSpPr>
        <p:sp>
          <p:nvSpPr>
            <p:cNvPr id="11" name="Freeform 11"/>
            <p:cNvSpPr/>
            <p:nvPr/>
          </p:nvSpPr>
          <p:spPr>
            <a:xfrm>
              <a:off x="92710" y="293370"/>
              <a:ext cx="4827051" cy="1603762"/>
            </a:xfrm>
            <a:custGeom>
              <a:avLst/>
              <a:gdLst/>
              <a:ahLst/>
              <a:cxnLst/>
              <a:rect l="l" t="t" r="r" b="b"/>
              <a:pathLst>
                <a:path w="4827051" h="1603762">
                  <a:moveTo>
                    <a:pt x="0" y="1549152"/>
                  </a:moveTo>
                  <a:lnTo>
                    <a:pt x="0" y="1603762"/>
                  </a:lnTo>
                  <a:lnTo>
                    <a:pt x="4827051" y="1603762"/>
                  </a:lnTo>
                  <a:lnTo>
                    <a:pt x="4827051" y="54610"/>
                  </a:lnTo>
                  <a:lnTo>
                    <a:pt x="4772441" y="0"/>
                  </a:lnTo>
                  <a:lnTo>
                    <a:pt x="4772441" y="1549152"/>
                  </a:lnTo>
                  <a:close/>
                </a:path>
              </a:pathLst>
            </a:custGeom>
            <a:solidFill>
              <a:srgbClr val="F881B9"/>
            </a:solidFill>
          </p:spPr>
          <p:txBody>
            <a:bodyPr/>
            <a:lstStyle/>
            <a:p>
              <a:endParaRPr lang="en-US"/>
            </a:p>
          </p:txBody>
        </p:sp>
        <p:sp>
          <p:nvSpPr>
            <p:cNvPr id="12" name="Freeform 12"/>
            <p:cNvSpPr/>
            <p:nvPr/>
          </p:nvSpPr>
          <p:spPr>
            <a:xfrm>
              <a:off x="6350" y="11430"/>
              <a:ext cx="4852451" cy="1818392"/>
            </a:xfrm>
            <a:custGeom>
              <a:avLst/>
              <a:gdLst/>
              <a:ahLst/>
              <a:cxnLst/>
              <a:rect l="l" t="t" r="r" b="b"/>
              <a:pathLst>
                <a:path w="4852451" h="1818392">
                  <a:moveTo>
                    <a:pt x="4581941" y="0"/>
                  </a:moveTo>
                  <a:lnTo>
                    <a:pt x="0" y="1270"/>
                  </a:lnTo>
                  <a:lnTo>
                    <a:pt x="0" y="1818392"/>
                  </a:lnTo>
                  <a:lnTo>
                    <a:pt x="4851181" y="1818392"/>
                  </a:lnTo>
                  <a:lnTo>
                    <a:pt x="4852451" y="266700"/>
                  </a:lnTo>
                  <a:close/>
                </a:path>
              </a:pathLst>
            </a:custGeom>
            <a:solidFill>
              <a:srgbClr val="FFE29F"/>
            </a:solidFill>
          </p:spPr>
          <p:txBody>
            <a:bodyPr/>
            <a:lstStyle/>
            <a:p>
              <a:endParaRPr lang="en-US" dirty="0"/>
            </a:p>
          </p:txBody>
        </p:sp>
        <p:sp>
          <p:nvSpPr>
            <p:cNvPr id="13" name="Freeform 13"/>
            <p:cNvSpPr/>
            <p:nvPr/>
          </p:nvSpPr>
          <p:spPr>
            <a:xfrm>
              <a:off x="0" y="0"/>
              <a:ext cx="4932461" cy="1909832"/>
            </a:xfrm>
            <a:custGeom>
              <a:avLst/>
              <a:gdLst/>
              <a:ahLst/>
              <a:cxnLst/>
              <a:rect l="l" t="t" r="r" b="b"/>
              <a:pathLst>
                <a:path w="4932461" h="1909832">
                  <a:moveTo>
                    <a:pt x="4865151" y="275590"/>
                  </a:moveTo>
                  <a:lnTo>
                    <a:pt x="4863881" y="274320"/>
                  </a:lnTo>
                  <a:lnTo>
                    <a:pt x="4727991" y="138430"/>
                  </a:lnTo>
                  <a:lnTo>
                    <a:pt x="4660681" y="71120"/>
                  </a:lnTo>
                  <a:lnTo>
                    <a:pt x="4589561" y="0"/>
                  </a:lnTo>
                  <a:lnTo>
                    <a:pt x="0" y="0"/>
                  </a:lnTo>
                  <a:lnTo>
                    <a:pt x="0" y="1842522"/>
                  </a:lnTo>
                  <a:lnTo>
                    <a:pt x="80010" y="1842522"/>
                  </a:lnTo>
                  <a:lnTo>
                    <a:pt x="80010" y="1909832"/>
                  </a:lnTo>
                  <a:lnTo>
                    <a:pt x="4932461" y="1909832"/>
                  </a:lnTo>
                  <a:lnTo>
                    <a:pt x="4932461" y="342900"/>
                  </a:lnTo>
                  <a:lnTo>
                    <a:pt x="4865151" y="275590"/>
                  </a:lnTo>
                  <a:close/>
                  <a:moveTo>
                    <a:pt x="4593371" y="21590"/>
                  </a:moveTo>
                  <a:lnTo>
                    <a:pt x="4719101" y="146050"/>
                  </a:lnTo>
                  <a:lnTo>
                    <a:pt x="4843561" y="270510"/>
                  </a:lnTo>
                  <a:lnTo>
                    <a:pt x="4593371" y="270510"/>
                  </a:lnTo>
                  <a:lnTo>
                    <a:pt x="4593371" y="21590"/>
                  </a:lnTo>
                  <a:close/>
                  <a:moveTo>
                    <a:pt x="12700" y="1829822"/>
                  </a:moveTo>
                  <a:lnTo>
                    <a:pt x="12700" y="12700"/>
                  </a:lnTo>
                  <a:lnTo>
                    <a:pt x="4580671" y="12700"/>
                  </a:lnTo>
                  <a:lnTo>
                    <a:pt x="4580671" y="278130"/>
                  </a:lnTo>
                  <a:cubicBezTo>
                    <a:pt x="4580671" y="281940"/>
                    <a:pt x="4583211" y="284480"/>
                    <a:pt x="4587021" y="284480"/>
                  </a:cubicBezTo>
                  <a:lnTo>
                    <a:pt x="4852451" y="284480"/>
                  </a:lnTo>
                  <a:lnTo>
                    <a:pt x="4852451" y="1829822"/>
                  </a:lnTo>
                  <a:lnTo>
                    <a:pt x="12700" y="1829822"/>
                  </a:lnTo>
                  <a:close/>
                  <a:moveTo>
                    <a:pt x="4919761" y="1897132"/>
                  </a:moveTo>
                  <a:lnTo>
                    <a:pt x="92710" y="1897132"/>
                  </a:lnTo>
                  <a:lnTo>
                    <a:pt x="92710" y="1842522"/>
                  </a:lnTo>
                  <a:lnTo>
                    <a:pt x="4865151" y="1842522"/>
                  </a:lnTo>
                  <a:lnTo>
                    <a:pt x="4865151" y="293370"/>
                  </a:lnTo>
                  <a:lnTo>
                    <a:pt x="4919761" y="347980"/>
                  </a:lnTo>
                  <a:lnTo>
                    <a:pt x="4919761" y="1897132"/>
                  </a:lnTo>
                  <a:close/>
                </a:path>
              </a:pathLst>
            </a:custGeom>
            <a:solidFill>
              <a:srgbClr val="FF61C8"/>
            </a:solidFill>
          </p:spPr>
          <p:txBody>
            <a:bodyPr/>
            <a:lstStyle/>
            <a:p>
              <a:endParaRPr lang="en-US"/>
            </a:p>
          </p:txBody>
        </p:sp>
      </p:grpSp>
      <p:sp>
        <p:nvSpPr>
          <p:cNvPr id="14" name="TextBox 14"/>
          <p:cNvSpPr txBox="1"/>
          <p:nvPr/>
        </p:nvSpPr>
        <p:spPr>
          <a:xfrm>
            <a:off x="3131832" y="2676941"/>
            <a:ext cx="13586436" cy="9035872"/>
          </a:xfrm>
          <a:prstGeom prst="rect">
            <a:avLst/>
          </a:prstGeom>
        </p:spPr>
        <p:txBody>
          <a:bodyPr wrap="square" lIns="0" tIns="0" rIns="0" bIns="0" rtlCol="0" anchor="t">
            <a:spAutoFit/>
          </a:bodyPr>
          <a:lstStyle/>
          <a:p>
            <a:pPr algn="ctr">
              <a:lnSpc>
                <a:spcPts val="8886"/>
              </a:lnSpc>
            </a:pPr>
            <a:r>
              <a:rPr lang="en-US" sz="6347" dirty="0">
                <a:solidFill>
                  <a:srgbClr val="991A56"/>
                </a:solidFill>
                <a:latin typeface="Fredoka"/>
              </a:rPr>
              <a:t>What is challenging in ACAR Report?</a:t>
            </a:r>
          </a:p>
          <a:p>
            <a:pPr algn="ctr">
              <a:lnSpc>
                <a:spcPts val="8886"/>
              </a:lnSpc>
            </a:pPr>
            <a:endParaRPr lang="en-US" sz="6347" dirty="0">
              <a:solidFill>
                <a:srgbClr val="991A56"/>
              </a:solidFill>
              <a:latin typeface="Fredoka"/>
            </a:endParaRPr>
          </a:p>
          <a:p>
            <a:pPr algn="ctr">
              <a:lnSpc>
                <a:spcPts val="8886"/>
              </a:lnSpc>
            </a:pPr>
            <a:endParaRPr lang="en-US" sz="6347" dirty="0">
              <a:solidFill>
                <a:srgbClr val="991A56"/>
              </a:solidFill>
              <a:latin typeface="Fredoka"/>
            </a:endParaRPr>
          </a:p>
          <a:p>
            <a:pPr algn="ctr">
              <a:lnSpc>
                <a:spcPts val="8886"/>
              </a:lnSpc>
            </a:pPr>
            <a:endParaRPr lang="en-US" sz="6347" dirty="0">
              <a:solidFill>
                <a:srgbClr val="991A56"/>
              </a:solidFill>
              <a:latin typeface="Fredoka"/>
            </a:endParaRPr>
          </a:p>
          <a:p>
            <a:pPr algn="ctr">
              <a:lnSpc>
                <a:spcPts val="8886"/>
              </a:lnSpc>
            </a:pPr>
            <a:endParaRPr lang="en-US" sz="6347" dirty="0">
              <a:solidFill>
                <a:srgbClr val="991A56"/>
              </a:solidFill>
              <a:latin typeface="Fredoka"/>
            </a:endParaRPr>
          </a:p>
          <a:p>
            <a:pPr algn="ctr">
              <a:lnSpc>
                <a:spcPts val="8886"/>
              </a:lnSpc>
            </a:pPr>
            <a:endParaRPr lang="en-US" sz="6347" dirty="0">
              <a:solidFill>
                <a:srgbClr val="991A56"/>
              </a:solidFill>
              <a:latin typeface="Fredoka"/>
            </a:endParaRPr>
          </a:p>
          <a:p>
            <a:pPr algn="ctr">
              <a:lnSpc>
                <a:spcPts val="8886"/>
              </a:lnSpc>
            </a:pPr>
            <a:endParaRPr lang="en-US" sz="6347" dirty="0">
              <a:solidFill>
                <a:srgbClr val="991A56"/>
              </a:solidFill>
              <a:latin typeface="Fredok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TextBox 2"/>
          <p:cNvSpPr txBox="1"/>
          <p:nvPr/>
        </p:nvSpPr>
        <p:spPr>
          <a:xfrm>
            <a:off x="5276511" y="-142875"/>
            <a:ext cx="8810515" cy="1292918"/>
          </a:xfrm>
          <a:prstGeom prst="rect">
            <a:avLst/>
          </a:prstGeom>
        </p:spPr>
        <p:txBody>
          <a:bodyPr lIns="0" tIns="0" rIns="0" bIns="0" rtlCol="0" anchor="t">
            <a:spAutoFit/>
          </a:bodyPr>
          <a:lstStyle/>
          <a:p>
            <a:pPr algn="ctr">
              <a:lnSpc>
                <a:spcPts val="10959"/>
              </a:lnSpc>
              <a:spcBef>
                <a:spcPct val="0"/>
              </a:spcBef>
            </a:pPr>
            <a:r>
              <a:rPr lang="en-US" sz="7828" dirty="0">
                <a:solidFill>
                  <a:srgbClr val="FBC416"/>
                </a:solidFill>
                <a:latin typeface="Fredoka"/>
              </a:rPr>
              <a:t>ACRA Report</a:t>
            </a:r>
          </a:p>
        </p:txBody>
      </p:sp>
      <p:sp>
        <p:nvSpPr>
          <p:cNvPr id="3" name="Freeform 3"/>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2"/>
            <a:stretch>
              <a:fillRect t="-17816" b="-33265"/>
            </a:stretch>
          </a:blipFill>
        </p:spPr>
        <p:txBody>
          <a:bodyPr/>
          <a:lstStyle/>
          <a:p>
            <a:endParaRPr lang="en-US"/>
          </a:p>
        </p:txBody>
      </p:sp>
      <p:grpSp>
        <p:nvGrpSpPr>
          <p:cNvPr id="4" name="Group 4"/>
          <p:cNvGrpSpPr/>
          <p:nvPr/>
        </p:nvGrpSpPr>
        <p:grpSpPr>
          <a:xfrm>
            <a:off x="449438" y="1902501"/>
            <a:ext cx="11259362" cy="8211743"/>
            <a:chOff x="-78760" y="0"/>
            <a:chExt cx="5868288" cy="4279893"/>
          </a:xfrm>
        </p:grpSpPr>
        <p:sp>
          <p:nvSpPr>
            <p:cNvPr id="5" name="Freeform 5"/>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endParaRPr lang="en-US"/>
            </a:p>
          </p:txBody>
        </p:sp>
        <p:sp>
          <p:nvSpPr>
            <p:cNvPr id="6" name="Freeform 6"/>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endParaRPr lang="en-US"/>
            </a:p>
          </p:txBody>
        </p:sp>
        <p:sp>
          <p:nvSpPr>
            <p:cNvPr id="7" name="Freeform 7"/>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endParaRPr lang="en-US"/>
            </a:p>
          </p:txBody>
        </p:sp>
      </p:grpSp>
      <p:pic>
        <p:nvPicPr>
          <p:cNvPr id="8" name="Picture 8"/>
          <p:cNvPicPr>
            <a:picLocks noChangeAspect="1"/>
          </p:cNvPicPr>
          <p:nvPr/>
        </p:nvPicPr>
        <p:blipFill>
          <a:blip r:embed="rId3"/>
          <a:srcRect/>
          <a:stretch>
            <a:fillRect/>
          </a:stretch>
        </p:blipFill>
        <p:spPr>
          <a:xfrm>
            <a:off x="11883016" y="2897182"/>
            <a:ext cx="5990182" cy="4492637"/>
          </a:xfrm>
          <a:prstGeom prst="rect">
            <a:avLst/>
          </a:prstGeom>
        </p:spPr>
      </p:pic>
      <p:sp>
        <p:nvSpPr>
          <p:cNvPr id="9" name="TextBox 9"/>
          <p:cNvSpPr txBox="1"/>
          <p:nvPr/>
        </p:nvSpPr>
        <p:spPr>
          <a:xfrm>
            <a:off x="1105456" y="2628900"/>
            <a:ext cx="10251953" cy="2191947"/>
          </a:xfrm>
          <a:prstGeom prst="rect">
            <a:avLst/>
          </a:prstGeom>
        </p:spPr>
        <p:txBody>
          <a:bodyPr lIns="0" tIns="0" rIns="0" bIns="0" rtlCol="0" anchor="t">
            <a:spAutoFit/>
          </a:bodyPr>
          <a:lstStyle/>
          <a:p>
            <a:pPr algn="ctr">
              <a:lnSpc>
                <a:spcPts val="6398"/>
              </a:lnSpc>
            </a:pPr>
            <a:endParaRPr lang="en-US" sz="4570" dirty="0">
              <a:solidFill>
                <a:srgbClr val="991A56"/>
              </a:solidFill>
              <a:latin typeface="Canva Sans Bold"/>
            </a:endParaRPr>
          </a:p>
          <a:p>
            <a:pPr algn="ctr">
              <a:lnSpc>
                <a:spcPts val="6398"/>
              </a:lnSpc>
            </a:pPr>
            <a:endParaRPr lang="en-US" sz="4570" dirty="0">
              <a:solidFill>
                <a:srgbClr val="991A56"/>
              </a:solidFill>
              <a:latin typeface="Canva Sans Bold"/>
            </a:endParaRPr>
          </a:p>
          <a:p>
            <a:pPr algn="ctr">
              <a:lnSpc>
                <a:spcPts val="4568"/>
              </a:lnSpc>
            </a:pPr>
            <a:r>
              <a:rPr lang="en-US" sz="3263" dirty="0">
                <a:solidFill>
                  <a:srgbClr val="991A56"/>
                </a:solidFill>
                <a:latin typeface="Canva Sans"/>
              </a:rPr>
              <a:t> </a:t>
            </a:r>
          </a:p>
        </p:txBody>
      </p:sp>
      <p:sp>
        <p:nvSpPr>
          <p:cNvPr id="11" name="TextBox 10">
            <a:extLst>
              <a:ext uri="{FF2B5EF4-FFF2-40B4-BE49-F238E27FC236}">
                <a16:creationId xmlns:a16="http://schemas.microsoft.com/office/drawing/2014/main" id="{E96B9DEF-DC11-B1A0-88D3-808E6DD3DCE3}"/>
              </a:ext>
            </a:extLst>
          </p:cNvPr>
          <p:cNvSpPr txBox="1"/>
          <p:nvPr/>
        </p:nvSpPr>
        <p:spPr>
          <a:xfrm>
            <a:off x="762000" y="2280718"/>
            <a:ext cx="9144000"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991A56"/>
                </a:solidFill>
                <a:latin typeface="Fredoka"/>
              </a:rPr>
              <a:t>Accrual Basis Principle:</a:t>
            </a:r>
          </a:p>
        </p:txBody>
      </p:sp>
      <p:sp>
        <p:nvSpPr>
          <p:cNvPr id="12" name="TextBox 11">
            <a:extLst>
              <a:ext uri="{FF2B5EF4-FFF2-40B4-BE49-F238E27FC236}">
                <a16:creationId xmlns:a16="http://schemas.microsoft.com/office/drawing/2014/main" id="{4ED50A87-AE3D-85A3-34B2-0919D5740746}"/>
              </a:ext>
            </a:extLst>
          </p:cNvPr>
          <p:cNvSpPr txBox="1"/>
          <p:nvPr/>
        </p:nvSpPr>
        <p:spPr>
          <a:xfrm>
            <a:off x="1058694" y="3810844"/>
            <a:ext cx="10066506" cy="2800767"/>
          </a:xfrm>
          <a:prstGeom prst="rect">
            <a:avLst/>
          </a:prstGeom>
          <a:noFill/>
        </p:spPr>
        <p:txBody>
          <a:bodyPr wrap="square" rtlCol="0">
            <a:spAutoFit/>
          </a:bodyPr>
          <a:lstStyle/>
          <a:p>
            <a:r>
              <a:rPr lang="en-US" sz="4400" b="0" i="0" dirty="0">
                <a:solidFill>
                  <a:srgbClr val="040C28"/>
                </a:solidFill>
                <a:effectLst/>
                <a:latin typeface="Google Sans"/>
              </a:rPr>
              <a:t>The assumption that the financial effects of transactions and events </a:t>
            </a:r>
            <a:r>
              <a:rPr lang="en-US" sz="4400" b="1" i="0" dirty="0">
                <a:solidFill>
                  <a:srgbClr val="040C28"/>
                </a:solidFill>
                <a:effectLst/>
                <a:latin typeface="Google Sans"/>
              </a:rPr>
              <a:t>are recognized as they occur, and not when cash is received or paid</a:t>
            </a:r>
            <a:r>
              <a:rPr lang="en-US" sz="3600" b="1" i="0" dirty="0">
                <a:solidFill>
                  <a:srgbClr val="202124"/>
                </a:solidFill>
                <a:effectLst/>
                <a:latin typeface="Google Sans"/>
              </a:rPr>
              <a:t>. </a:t>
            </a:r>
            <a:endParaRPr lang="en-US" sz="36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TextBox 2"/>
          <p:cNvSpPr txBox="1"/>
          <p:nvPr/>
        </p:nvSpPr>
        <p:spPr>
          <a:xfrm>
            <a:off x="5276511" y="-142875"/>
            <a:ext cx="8810515" cy="1292918"/>
          </a:xfrm>
          <a:prstGeom prst="rect">
            <a:avLst/>
          </a:prstGeom>
        </p:spPr>
        <p:txBody>
          <a:bodyPr lIns="0" tIns="0" rIns="0" bIns="0" rtlCol="0" anchor="t">
            <a:spAutoFit/>
          </a:bodyPr>
          <a:lstStyle/>
          <a:p>
            <a:pPr algn="ctr">
              <a:lnSpc>
                <a:spcPts val="10959"/>
              </a:lnSpc>
              <a:spcBef>
                <a:spcPct val="0"/>
              </a:spcBef>
            </a:pPr>
            <a:r>
              <a:rPr lang="en-US" sz="7828" dirty="0">
                <a:solidFill>
                  <a:srgbClr val="FBC416"/>
                </a:solidFill>
                <a:latin typeface="Fredoka"/>
              </a:rPr>
              <a:t>ACAR Report</a:t>
            </a:r>
          </a:p>
        </p:txBody>
      </p:sp>
      <p:sp>
        <p:nvSpPr>
          <p:cNvPr id="3" name="Freeform 3"/>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endParaRPr lang="en-US"/>
          </a:p>
        </p:txBody>
      </p:sp>
      <p:grpSp>
        <p:nvGrpSpPr>
          <p:cNvPr id="4" name="Group 4"/>
          <p:cNvGrpSpPr/>
          <p:nvPr/>
        </p:nvGrpSpPr>
        <p:grpSpPr>
          <a:xfrm>
            <a:off x="304800" y="1916282"/>
            <a:ext cx="15565582" cy="8229600"/>
            <a:chOff x="0" y="0"/>
            <a:chExt cx="5789528" cy="4279893"/>
          </a:xfrm>
        </p:grpSpPr>
        <p:sp>
          <p:nvSpPr>
            <p:cNvPr id="5" name="Freeform 5"/>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endParaRPr lang="en-US" sz="2000"/>
            </a:p>
          </p:txBody>
        </p:sp>
        <p:sp>
          <p:nvSpPr>
            <p:cNvPr id="6" name="Freeform 6"/>
            <p:cNvSpPr/>
            <p:nvPr/>
          </p:nvSpPr>
          <p:spPr>
            <a:xfrm>
              <a:off x="12883" y="0"/>
              <a:ext cx="5504017" cy="3973823"/>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endParaRPr lang="en-US" sz="2000" dirty="0"/>
            </a:p>
          </p:txBody>
        </p:sp>
        <p:sp>
          <p:nvSpPr>
            <p:cNvPr id="7" name="Freeform 7"/>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endParaRPr lang="en-US" sz="2000"/>
            </a:p>
          </p:txBody>
        </p:sp>
      </p:grpSp>
      <p:graphicFrame>
        <p:nvGraphicFramePr>
          <p:cNvPr id="10" name="Table 9">
            <a:extLst>
              <a:ext uri="{FF2B5EF4-FFF2-40B4-BE49-F238E27FC236}">
                <a16:creationId xmlns:a16="http://schemas.microsoft.com/office/drawing/2014/main" id="{F6825006-A157-798B-FD11-8F6E989AF268}"/>
              </a:ext>
            </a:extLst>
          </p:cNvPr>
          <p:cNvGraphicFramePr>
            <a:graphicFrameLocks noGrp="1"/>
          </p:cNvGraphicFramePr>
          <p:nvPr>
            <p:extLst>
              <p:ext uri="{D42A27DB-BD31-4B8C-83A1-F6EECF244321}">
                <p14:modId xmlns:p14="http://schemas.microsoft.com/office/powerpoint/2010/main" val="1687306265"/>
              </p:ext>
            </p:extLst>
          </p:nvPr>
        </p:nvGraphicFramePr>
        <p:xfrm>
          <a:off x="1473752" y="2726051"/>
          <a:ext cx="12791626" cy="1280160"/>
        </p:xfrm>
        <a:graphic>
          <a:graphicData uri="http://schemas.openxmlformats.org/drawingml/2006/table">
            <a:tbl>
              <a:tblPr/>
              <a:tblGrid>
                <a:gridCol w="122996">
                  <a:extLst>
                    <a:ext uri="{9D8B030D-6E8A-4147-A177-3AD203B41FA5}">
                      <a16:colId xmlns:a16="http://schemas.microsoft.com/office/drawing/2014/main" val="3221321237"/>
                    </a:ext>
                  </a:extLst>
                </a:gridCol>
                <a:gridCol w="12668630">
                  <a:extLst>
                    <a:ext uri="{9D8B030D-6E8A-4147-A177-3AD203B41FA5}">
                      <a16:colId xmlns:a16="http://schemas.microsoft.com/office/drawing/2014/main" val="3225983648"/>
                    </a:ext>
                  </a:extLst>
                </a:gridCol>
              </a:tblGrid>
              <a:tr h="1274449">
                <a:tc>
                  <a:txBody>
                    <a:bodyPr/>
                    <a:lstStyle/>
                    <a:p>
                      <a:pPr algn="ctr" fontAlgn="t"/>
                      <a:r>
                        <a:rPr lang="en-US" sz="2400" dirty="0">
                          <a:effectLst/>
                          <a:latin typeface="verdana" panose="020B0604030504040204" pitchFamily="34" charset="0"/>
                        </a:rPr>
                        <a:t> </a:t>
                      </a:r>
                    </a:p>
                  </a:txBody>
                  <a:tcPr marL="0" marR="0" marT="0" marB="0">
                    <a:lnL>
                      <a:noFill/>
                    </a:lnL>
                    <a:lnR>
                      <a:noFill/>
                    </a:lnR>
                    <a:lnT>
                      <a:noFill/>
                    </a:lnT>
                    <a:lnB>
                      <a:no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991A56"/>
                          </a:solidFill>
                          <a:latin typeface="Fredoka"/>
                        </a:rPr>
                        <a:t>Cash Basis Principle:</a:t>
                      </a:r>
                    </a:p>
                    <a:p>
                      <a:endParaRPr lang="en-US" sz="2400" dirty="0">
                        <a:solidFill>
                          <a:schemeClr val="accent2"/>
                        </a:solidFill>
                        <a:effectLst/>
                        <a:latin typeface="verdana" panose="020B060403050404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1406598870"/>
                  </a:ext>
                </a:extLst>
              </a:tr>
            </a:tbl>
          </a:graphicData>
        </a:graphic>
      </p:graphicFrame>
      <p:sp>
        <p:nvSpPr>
          <p:cNvPr id="8" name="TextBox 7">
            <a:extLst>
              <a:ext uri="{FF2B5EF4-FFF2-40B4-BE49-F238E27FC236}">
                <a16:creationId xmlns:a16="http://schemas.microsoft.com/office/drawing/2014/main" id="{034714DA-5F83-03BF-3DAF-59F0529D167C}"/>
              </a:ext>
            </a:extLst>
          </p:cNvPr>
          <p:cNvSpPr txBox="1"/>
          <p:nvPr/>
        </p:nvSpPr>
        <p:spPr>
          <a:xfrm>
            <a:off x="1439607" y="4006211"/>
            <a:ext cx="13114593" cy="3477875"/>
          </a:xfrm>
          <a:prstGeom prst="rect">
            <a:avLst/>
          </a:prstGeom>
          <a:noFill/>
        </p:spPr>
        <p:txBody>
          <a:bodyPr wrap="square" rtlCol="0">
            <a:spAutoFit/>
          </a:bodyPr>
          <a:lstStyle/>
          <a:p>
            <a:r>
              <a:rPr lang="en-US" sz="4400" b="0" i="0" dirty="0">
                <a:solidFill>
                  <a:srgbClr val="202124"/>
                </a:solidFill>
                <a:effectLst/>
                <a:latin typeface="Google Sans"/>
              </a:rPr>
              <a:t>Cash basis accounting is an accounting system that</a:t>
            </a:r>
            <a:r>
              <a:rPr lang="en-US" sz="4400" b="1" i="0" dirty="0">
                <a:solidFill>
                  <a:srgbClr val="202124"/>
                </a:solidFill>
                <a:effectLst/>
                <a:latin typeface="Google Sans"/>
              </a:rPr>
              <a:t> </a:t>
            </a:r>
            <a:r>
              <a:rPr lang="en-US" sz="4400" b="1" i="0" dirty="0">
                <a:solidFill>
                  <a:srgbClr val="040C28"/>
                </a:solidFill>
                <a:effectLst/>
                <a:latin typeface="Google Sans"/>
              </a:rPr>
              <a:t>recognizes revenues and expenses only when cash is exchanged</a:t>
            </a:r>
            <a:r>
              <a:rPr lang="en-US" sz="4400" b="0" i="0" dirty="0">
                <a:solidFill>
                  <a:srgbClr val="202124"/>
                </a:solidFill>
                <a:effectLst/>
                <a:latin typeface="Google Sans"/>
              </a:rPr>
              <a:t>. Businesses account for their income and expenses when they </a:t>
            </a:r>
            <a:r>
              <a:rPr lang="en-US" sz="4400" b="1" i="0" dirty="0">
                <a:solidFill>
                  <a:srgbClr val="202124"/>
                </a:solidFill>
                <a:effectLst/>
                <a:latin typeface="Google Sans"/>
              </a:rPr>
              <a:t>actually receive payment or when they actually pay for an expense</a:t>
            </a:r>
            <a:r>
              <a:rPr lang="en-US" sz="4400" b="0" i="0" dirty="0">
                <a:solidFill>
                  <a:srgbClr val="202124"/>
                </a:solidFill>
                <a:effectLst/>
                <a:latin typeface="Google Sans"/>
              </a:rPr>
              <a:t>.</a:t>
            </a:r>
            <a:endParaRPr lang="en-US" sz="4400" dirty="0">
              <a:highlight>
                <a:srgbClr val="FFFF00"/>
              </a:highligh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endParaRPr lang="en-US"/>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algn="ctr">
              <a:lnSpc>
                <a:spcPts val="10959"/>
              </a:lnSpc>
              <a:spcBef>
                <a:spcPct val="0"/>
              </a:spcBef>
            </a:pPr>
            <a:r>
              <a:rPr lang="en-US" sz="7828" dirty="0">
                <a:solidFill>
                  <a:srgbClr val="FBC416"/>
                </a:solidFill>
                <a:latin typeface="Fredoka"/>
              </a:rPr>
              <a:t>ACAR Report</a:t>
            </a:r>
          </a:p>
        </p:txBody>
      </p:sp>
      <p:grpSp>
        <p:nvGrpSpPr>
          <p:cNvPr id="9" name="Group 4">
            <a:extLst>
              <a:ext uri="{FF2B5EF4-FFF2-40B4-BE49-F238E27FC236}">
                <a16:creationId xmlns:a16="http://schemas.microsoft.com/office/drawing/2014/main" id="{D3F89D19-20CB-A8F4-33D0-AD9852CC6FC6}"/>
              </a:ext>
            </a:extLst>
          </p:cNvPr>
          <p:cNvGrpSpPr/>
          <p:nvPr/>
        </p:nvGrpSpPr>
        <p:grpSpPr>
          <a:xfrm>
            <a:off x="449437" y="1902501"/>
            <a:ext cx="16932741" cy="8211743"/>
            <a:chOff x="-78760" y="0"/>
            <a:chExt cx="5868288" cy="4279893"/>
          </a:xfrm>
        </p:grpSpPr>
        <p:sp>
          <p:nvSpPr>
            <p:cNvPr id="10" name="Freeform 5">
              <a:extLst>
                <a:ext uri="{FF2B5EF4-FFF2-40B4-BE49-F238E27FC236}">
                  <a16:creationId xmlns:a16="http://schemas.microsoft.com/office/drawing/2014/main" id="{2ADBF5CF-89EE-E55F-B299-9811C68D2536}"/>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endParaRPr lang="en-US"/>
            </a:p>
          </p:txBody>
        </p:sp>
        <p:sp>
          <p:nvSpPr>
            <p:cNvPr id="11" name="Freeform 6">
              <a:extLst>
                <a:ext uri="{FF2B5EF4-FFF2-40B4-BE49-F238E27FC236}">
                  <a16:creationId xmlns:a16="http://schemas.microsoft.com/office/drawing/2014/main" id="{FA437DB6-9AE5-64EB-88CE-C3150A6CCD22}"/>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endParaRPr lang="en-US"/>
            </a:p>
          </p:txBody>
        </p:sp>
        <p:sp>
          <p:nvSpPr>
            <p:cNvPr id="12" name="Freeform 7">
              <a:extLst>
                <a:ext uri="{FF2B5EF4-FFF2-40B4-BE49-F238E27FC236}">
                  <a16:creationId xmlns:a16="http://schemas.microsoft.com/office/drawing/2014/main" id="{4A56860B-0A72-3D50-96D4-08DC48B80C1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endParaRPr lang="en-US"/>
            </a:p>
          </p:txBody>
        </p:sp>
      </p:grpSp>
      <p:sp>
        <p:nvSpPr>
          <p:cNvPr id="13" name="TextBox 12">
            <a:extLst>
              <a:ext uri="{FF2B5EF4-FFF2-40B4-BE49-F238E27FC236}">
                <a16:creationId xmlns:a16="http://schemas.microsoft.com/office/drawing/2014/main" id="{B36DC95F-EAC8-BED0-4AEB-7D3A654E70AD}"/>
              </a:ext>
            </a:extLst>
          </p:cNvPr>
          <p:cNvSpPr txBox="1"/>
          <p:nvPr/>
        </p:nvSpPr>
        <p:spPr>
          <a:xfrm>
            <a:off x="762000" y="2280718"/>
            <a:ext cx="1005840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991A56"/>
                </a:solidFill>
                <a:latin typeface="Fredoka"/>
              </a:rPr>
              <a:t>Modified Cash Basis Principle:</a:t>
            </a:r>
          </a:p>
        </p:txBody>
      </p:sp>
      <p:sp>
        <p:nvSpPr>
          <p:cNvPr id="14" name="TextBox 13">
            <a:extLst>
              <a:ext uri="{FF2B5EF4-FFF2-40B4-BE49-F238E27FC236}">
                <a16:creationId xmlns:a16="http://schemas.microsoft.com/office/drawing/2014/main" id="{89C610BC-2DE8-6059-B4CA-5A0A7A3F50E6}"/>
              </a:ext>
            </a:extLst>
          </p:cNvPr>
          <p:cNvSpPr txBox="1"/>
          <p:nvPr/>
        </p:nvSpPr>
        <p:spPr>
          <a:xfrm>
            <a:off x="905820" y="4716855"/>
            <a:ext cx="15781979" cy="3477875"/>
          </a:xfrm>
          <a:prstGeom prst="rect">
            <a:avLst/>
          </a:prstGeom>
          <a:noFill/>
        </p:spPr>
        <p:txBody>
          <a:bodyPr wrap="square" rtlCol="0">
            <a:spAutoFit/>
          </a:bodyPr>
          <a:lstStyle/>
          <a:p>
            <a:r>
              <a:rPr lang="en-US" sz="4400" b="0" i="0" dirty="0">
                <a:solidFill>
                  <a:srgbClr val="151414"/>
                </a:solidFill>
                <a:effectLst/>
                <a:latin typeface="proxima-nova"/>
              </a:rPr>
              <a:t>The modified cash basis of accounting uses both elements the </a:t>
            </a:r>
            <a:r>
              <a:rPr lang="en-US" sz="4400" b="0" i="0" u="none" strike="noStrike" dirty="0">
                <a:solidFill>
                  <a:srgbClr val="0D6ECE"/>
                </a:solidFill>
                <a:effectLst/>
                <a:latin typeface="proxima-nova"/>
                <a:hlinkClick r:id="rId4"/>
              </a:rPr>
              <a:t>cash basis</a:t>
            </a:r>
            <a:r>
              <a:rPr lang="en-US" sz="4400" b="0" i="0" dirty="0">
                <a:solidFill>
                  <a:srgbClr val="151414"/>
                </a:solidFill>
                <a:effectLst/>
                <a:latin typeface="proxima-nova"/>
              </a:rPr>
              <a:t> and </a:t>
            </a:r>
            <a:r>
              <a:rPr lang="en-US" sz="4400" b="0" i="0" u="none" strike="noStrike" dirty="0">
                <a:solidFill>
                  <a:srgbClr val="0D6ECE"/>
                </a:solidFill>
                <a:effectLst/>
                <a:latin typeface="proxima-nova"/>
                <a:hlinkClick r:id="rId5"/>
              </a:rPr>
              <a:t>accrual basis of accounting</a:t>
            </a:r>
            <a:r>
              <a:rPr lang="en-US" sz="4400" b="0" i="0" u="none" strike="noStrike" dirty="0">
                <a:solidFill>
                  <a:srgbClr val="0D6ECE"/>
                </a:solidFill>
                <a:effectLst/>
                <a:latin typeface="proxima-nova"/>
              </a:rPr>
              <a:t> (Hybrid)</a:t>
            </a:r>
            <a:r>
              <a:rPr lang="en-US" sz="4400" b="0" i="0" dirty="0">
                <a:solidFill>
                  <a:srgbClr val="151414"/>
                </a:solidFill>
                <a:effectLst/>
                <a:latin typeface="proxima-nova"/>
              </a:rPr>
              <a:t>. </a:t>
            </a:r>
          </a:p>
          <a:p>
            <a:r>
              <a:rPr lang="en-US" sz="4400" b="0" i="0" dirty="0">
                <a:solidFill>
                  <a:srgbClr val="151414"/>
                </a:solidFill>
                <a:effectLst/>
                <a:latin typeface="proxima-nova"/>
              </a:rPr>
              <a:t>The modified cash basis is not allowed under Generally Accepted Accounting Principles (</a:t>
            </a:r>
            <a:r>
              <a:rPr lang="en-US" sz="4400" b="0" i="0" u="none" strike="noStrike" dirty="0">
                <a:solidFill>
                  <a:srgbClr val="0D6ECE"/>
                </a:solidFill>
                <a:effectLst/>
                <a:latin typeface="proxima-nova"/>
                <a:hlinkClick r:id="rId6"/>
              </a:rPr>
              <a:t>GAAP</a:t>
            </a:r>
            <a:r>
              <a:rPr lang="en-US" sz="4400" b="0" i="0" dirty="0">
                <a:solidFill>
                  <a:srgbClr val="151414"/>
                </a:solidFill>
                <a:effectLst/>
                <a:latin typeface="proxima-nova"/>
              </a:rPr>
              <a:t>) or International Financial Reporting Standards (</a:t>
            </a:r>
            <a:r>
              <a:rPr lang="en-US" sz="4400" b="0" i="0" u="none" strike="noStrike" dirty="0">
                <a:solidFill>
                  <a:srgbClr val="0D6ECE"/>
                </a:solidFill>
                <a:effectLst/>
                <a:latin typeface="proxima-nova"/>
                <a:hlinkClick r:id="rId7"/>
              </a:rPr>
              <a:t>IFRS</a:t>
            </a:r>
            <a:r>
              <a:rPr lang="en-US" sz="4400" b="0" i="0" dirty="0">
                <a:solidFill>
                  <a:srgbClr val="151414"/>
                </a:solidFill>
                <a:effectLst/>
                <a:latin typeface="proxima-nova"/>
              </a:rPr>
              <a:t>).</a:t>
            </a:r>
            <a:endParaRPr lang="en-US" sz="4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E2B328FD-1608-124D-E1F9-AB31E726E532}"/>
              </a:ext>
            </a:extLst>
          </p:cNvPr>
          <p:cNvGrpSpPr/>
          <p:nvPr/>
        </p:nvGrpSpPr>
        <p:grpSpPr>
          <a:xfrm>
            <a:off x="449437" y="1902501"/>
            <a:ext cx="16932741" cy="8211743"/>
            <a:chOff x="-78760" y="0"/>
            <a:chExt cx="5868288" cy="4279893"/>
          </a:xfrm>
        </p:grpSpPr>
        <p:sp>
          <p:nvSpPr>
            <p:cNvPr id="6" name="Freeform 5">
              <a:extLst>
                <a:ext uri="{FF2B5EF4-FFF2-40B4-BE49-F238E27FC236}">
                  <a16:creationId xmlns:a16="http://schemas.microsoft.com/office/drawing/2014/main" id="{B0A51B45-FE21-1B8D-2D89-7B3F863BF83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endParaRPr lang="en-US"/>
            </a:p>
          </p:txBody>
        </p:sp>
        <p:sp>
          <p:nvSpPr>
            <p:cNvPr id="9" name="Freeform 6">
              <a:extLst>
                <a:ext uri="{FF2B5EF4-FFF2-40B4-BE49-F238E27FC236}">
                  <a16:creationId xmlns:a16="http://schemas.microsoft.com/office/drawing/2014/main" id="{8F3D9C98-E89D-8C87-FDC2-65CAA7B400DA}"/>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endParaRPr lang="en-US"/>
            </a:p>
          </p:txBody>
        </p:sp>
        <p:sp>
          <p:nvSpPr>
            <p:cNvPr id="10" name="Freeform 7">
              <a:extLst>
                <a:ext uri="{FF2B5EF4-FFF2-40B4-BE49-F238E27FC236}">
                  <a16:creationId xmlns:a16="http://schemas.microsoft.com/office/drawing/2014/main" id="{DE7A737B-0F23-FE72-1588-95F5A2B323F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endParaRPr lang="en-US"/>
            </a:p>
          </p:txBody>
        </p:sp>
      </p:grpSp>
      <p:sp>
        <p:nvSpPr>
          <p:cNvPr id="12" name="TextBox 11">
            <a:extLst>
              <a:ext uri="{FF2B5EF4-FFF2-40B4-BE49-F238E27FC236}">
                <a16:creationId xmlns:a16="http://schemas.microsoft.com/office/drawing/2014/main" id="{3489BE04-FEFC-4291-E944-53A9CC715343}"/>
              </a:ext>
            </a:extLst>
          </p:cNvPr>
          <p:cNvSpPr txBox="1"/>
          <p:nvPr/>
        </p:nvSpPr>
        <p:spPr>
          <a:xfrm>
            <a:off x="676695" y="2434210"/>
            <a:ext cx="16247357" cy="5878532"/>
          </a:xfrm>
          <a:prstGeom prst="rect">
            <a:avLst/>
          </a:prstGeom>
          <a:noFill/>
        </p:spPr>
        <p:txBody>
          <a:bodyPr wrap="square">
            <a:spAutoFit/>
          </a:bodyPr>
          <a:lstStyle/>
          <a:p>
            <a:pPr algn="l"/>
            <a:r>
              <a:rPr lang="en-US" sz="4400" b="1" i="0" u="none" strike="noStrike" baseline="0" dirty="0">
                <a:solidFill>
                  <a:srgbClr val="222222"/>
                </a:solidFill>
                <a:latin typeface="Helvetica-Bold"/>
              </a:rPr>
              <a:t>Notes 1: Accounting Policies</a:t>
            </a:r>
          </a:p>
          <a:p>
            <a:pPr algn="l"/>
            <a:r>
              <a:rPr lang="en-US" sz="3600" b="1" i="0" u="none" strike="noStrike" baseline="0" dirty="0">
                <a:solidFill>
                  <a:srgbClr val="222222"/>
                </a:solidFill>
                <a:latin typeface="Arial-BoldMT"/>
              </a:rPr>
              <a:t>Entity’s declarations…</a:t>
            </a:r>
          </a:p>
          <a:p>
            <a:pPr algn="l"/>
            <a:r>
              <a:rPr lang="en-US" sz="3600" b="0" i="0" u="none" strike="noStrike" baseline="0" dirty="0">
                <a:solidFill>
                  <a:srgbClr val="222222"/>
                </a:solidFill>
                <a:latin typeface="ArialMT"/>
              </a:rPr>
              <a:t>• The entity need to declare what accounting basis of preparation cash pr Accrual basis? </a:t>
            </a:r>
            <a:r>
              <a:rPr lang="en-US" sz="3600" b="1" i="0" u="none" strike="noStrike" baseline="0" dirty="0">
                <a:solidFill>
                  <a:srgbClr val="222222"/>
                </a:solidFill>
                <a:latin typeface="ArialMT"/>
              </a:rPr>
              <a:t>For CIFRS for NFPEs must be Cash Basis</a:t>
            </a:r>
          </a:p>
          <a:p>
            <a:pPr algn="l"/>
            <a:r>
              <a:rPr lang="en-US" sz="4400" b="1" i="0" u="none" strike="noStrike" baseline="0" dirty="0">
                <a:solidFill>
                  <a:srgbClr val="222222"/>
                </a:solidFill>
                <a:latin typeface="Arial-BoldMT"/>
              </a:rPr>
              <a:t>VAT</a:t>
            </a:r>
            <a:endParaRPr lang="en-US" sz="4400" b="1" dirty="0">
              <a:solidFill>
                <a:srgbClr val="222222"/>
              </a:solidFill>
              <a:latin typeface="Arial-BoldMT"/>
            </a:endParaRPr>
          </a:p>
          <a:p>
            <a:pPr marL="571500" indent="-571500" algn="l">
              <a:buFont typeface="Arial" panose="020B0604020202020204" pitchFamily="34" charset="0"/>
              <a:buChar char="•"/>
            </a:pPr>
            <a:r>
              <a:rPr lang="en-US" sz="3600" dirty="0">
                <a:solidFill>
                  <a:srgbClr val="222222"/>
                </a:solidFill>
                <a:latin typeface="ArialMT"/>
              </a:rPr>
              <a:t>R</a:t>
            </a:r>
            <a:r>
              <a:rPr lang="en-US" sz="3600" b="0" i="0" u="none" strike="noStrike" baseline="0" dirty="0">
                <a:solidFill>
                  <a:srgbClr val="222222"/>
                </a:solidFill>
                <a:latin typeface="ArialMT"/>
              </a:rPr>
              <a:t>egistered for VAT, amount recorded in FR are exclusive of VAT (if any). VAT owing or VAT refunds on reporting date in note resources and commitments. </a:t>
            </a:r>
          </a:p>
          <a:p>
            <a:pPr marL="571500" indent="-571500" algn="l">
              <a:buFont typeface="Arial" panose="020B0604020202020204" pitchFamily="34" charset="0"/>
              <a:buChar char="•"/>
            </a:pPr>
            <a:r>
              <a:rPr lang="en-US" sz="3600" b="0" i="0" u="none" strike="noStrike" baseline="0" dirty="0">
                <a:solidFill>
                  <a:srgbClr val="222222"/>
                </a:solidFill>
                <a:latin typeface="ArialMT"/>
              </a:rPr>
              <a:t>Not registered for VAT, the amount recorded in FR is inclusive of VAT (if any).</a:t>
            </a:r>
            <a:endParaRPr lang="en-US" sz="3600" dirty="0"/>
          </a:p>
        </p:txBody>
      </p:sp>
    </p:spTree>
    <p:extLst>
      <p:ext uri="{BB962C8B-B14F-4D97-AF65-F5344CB8AC3E}">
        <p14:creationId xmlns:p14="http://schemas.microsoft.com/office/powerpoint/2010/main" val="417197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E2B328FD-1608-124D-E1F9-AB31E726E532}"/>
              </a:ext>
            </a:extLst>
          </p:cNvPr>
          <p:cNvGrpSpPr/>
          <p:nvPr/>
        </p:nvGrpSpPr>
        <p:grpSpPr>
          <a:xfrm>
            <a:off x="449437" y="1902501"/>
            <a:ext cx="16932741" cy="8211743"/>
            <a:chOff x="-78760" y="0"/>
            <a:chExt cx="5868288" cy="4279893"/>
          </a:xfrm>
        </p:grpSpPr>
        <p:sp>
          <p:nvSpPr>
            <p:cNvPr id="6" name="Freeform 5">
              <a:extLst>
                <a:ext uri="{FF2B5EF4-FFF2-40B4-BE49-F238E27FC236}">
                  <a16:creationId xmlns:a16="http://schemas.microsoft.com/office/drawing/2014/main" id="{B0A51B45-FE21-1B8D-2D89-7B3F863BF83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8F3D9C98-E89D-8C87-FDC2-65CAA7B400DA}"/>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DE7A737B-0F23-FE72-1588-95F5A2B323F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3489BE04-FEFC-4291-E944-53A9CC715343}"/>
              </a:ext>
            </a:extLst>
          </p:cNvPr>
          <p:cNvSpPr txBox="1"/>
          <p:nvPr/>
        </p:nvSpPr>
        <p:spPr>
          <a:xfrm>
            <a:off x="695018" y="1968167"/>
            <a:ext cx="16247357" cy="101874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222222"/>
                </a:solidFill>
                <a:effectLst/>
                <a:uLnTx/>
                <a:uFillTx/>
                <a:latin typeface="Helvetica-Bold"/>
                <a:ea typeface="+mn-ea"/>
                <a:cs typeface="+mn-cs"/>
              </a:rPr>
              <a:t>Notes </a:t>
            </a:r>
            <a:r>
              <a:rPr lang="en-US" sz="4400" b="1" dirty="0">
                <a:solidFill>
                  <a:srgbClr val="222222"/>
                </a:solidFill>
                <a:latin typeface="Helvetica-Bold"/>
              </a:rPr>
              <a:t>2:</a:t>
            </a:r>
            <a:r>
              <a:rPr kumimoji="0" lang="en-US" sz="4400" b="1" i="0" u="none" strike="noStrike" kern="1200" cap="none" spc="0" normalizeH="0" baseline="0" noProof="0" dirty="0">
                <a:ln>
                  <a:noFill/>
                </a:ln>
                <a:solidFill>
                  <a:srgbClr val="222222"/>
                </a:solidFill>
                <a:effectLst/>
                <a:uLnTx/>
                <a:uFillTx/>
                <a:latin typeface="Helvetica-Bold"/>
                <a:ea typeface="+mn-ea"/>
                <a:cs typeface="+mn-cs"/>
              </a:rPr>
              <a:t> Receipts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Fund Raising Receipts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 To </a:t>
            </a:r>
            <a:r>
              <a:rPr lang="en-US" sz="3600" dirty="0">
                <a:solidFill>
                  <a:srgbClr val="222222"/>
                </a:solidFill>
                <a:latin typeface="ArialMT"/>
              </a:rPr>
              <a:t>d</a:t>
            </a:r>
            <a:r>
              <a:rPr kumimoji="0" lang="en-US" sz="3600" b="0" i="0" u="none" strike="noStrike" kern="1200" cap="none" spc="0" normalizeH="0" baseline="0" noProof="0" dirty="0">
                <a:ln>
                  <a:noFill/>
                </a:ln>
                <a:solidFill>
                  <a:srgbClr val="222222"/>
                </a:solidFill>
                <a:effectLst/>
                <a:uLnTx/>
                <a:uFillTx/>
                <a:latin typeface="ArialMT"/>
                <a:ea typeface="+mn-ea"/>
                <a:cs typeface="+mn-cs"/>
              </a:rPr>
              <a:t>escribed/declared  what activities that the organization conduct event to raising fund?</a:t>
            </a:r>
            <a:endParaRPr kumimoji="0" lang="en-US" sz="3600" b="1" i="0" u="none" strike="noStrike" kern="1200" cap="none" spc="0" normalizeH="0" baseline="0" noProof="0" dirty="0">
              <a:ln>
                <a:noFill/>
              </a:ln>
              <a:solidFill>
                <a:srgbClr val="222222"/>
              </a:solidFill>
              <a:effectLst/>
              <a:uLnTx/>
              <a:uFillTx/>
              <a:latin typeface="Arial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Other Donation:</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To describe/declare what sources of fund receipt from (list all donors funding)</a:t>
            </a:r>
          </a:p>
          <a:p>
            <a:r>
              <a:rPr lang="en-US" sz="3600" b="1" dirty="0">
                <a:solidFill>
                  <a:srgbClr val="222222"/>
                </a:solidFill>
                <a:latin typeface="Arial-BoldMT"/>
              </a:rPr>
              <a:t>Fees, Subscriptions, other receipt from members</a:t>
            </a:r>
            <a:r>
              <a:rPr kumimoji="0" lang="en-US" sz="3600" b="1" i="0" u="none" strike="noStrike" kern="1200" cap="none" spc="0" normalizeH="0" baseline="0" noProof="0" dirty="0">
                <a:ln>
                  <a:noFill/>
                </a:ln>
                <a:solidFill>
                  <a:srgbClr val="222222"/>
                </a:solidFill>
                <a:effectLst/>
                <a:uLnTx/>
                <a:uFillTx/>
                <a:latin typeface="Arial-BoldMT"/>
                <a:ea typeface="+mn-ea"/>
                <a:cs typeface="+mn-cs"/>
              </a:rPr>
              <a:t>:</a:t>
            </a:r>
          </a:p>
          <a:p>
            <a:pPr marL="571500" indent="-571500">
              <a:buFont typeface="Arial" panose="020B0604020202020204" pitchFamily="34" charset="0"/>
              <a:buChar char="•"/>
            </a:pPr>
            <a:r>
              <a:rPr kumimoji="0" lang="en-US" sz="3600" i="0" u="none" strike="noStrike" kern="1200" cap="none" spc="0" normalizeH="0" baseline="0" noProof="0" dirty="0">
                <a:ln>
                  <a:noFill/>
                </a:ln>
                <a:solidFill>
                  <a:srgbClr val="222222"/>
                </a:solidFill>
                <a:effectLst/>
                <a:uLnTx/>
                <a:uFillTx/>
                <a:latin typeface="Arial-BoldMT"/>
                <a:ea typeface="+mn-ea"/>
                <a:cs typeface="+mn-cs"/>
              </a:rPr>
              <a:t>To describe/declare what other sources of income such income membership fee, staff contribution, or any fees NGOs earned.</a:t>
            </a:r>
          </a:p>
          <a:p>
            <a:r>
              <a:rPr lang="en-US" sz="3600" b="1" dirty="0">
                <a:solidFill>
                  <a:srgbClr val="222222"/>
                </a:solidFill>
                <a:latin typeface="Arial-BoldMT"/>
              </a:rPr>
              <a:t>Receipt from providing goods or service</a:t>
            </a:r>
            <a:r>
              <a:rPr kumimoji="0" lang="en-US" sz="3600" b="1" i="0" u="none" strike="noStrike" kern="1200" cap="none" spc="0" normalizeH="0" baseline="0" noProof="0" dirty="0">
                <a:ln>
                  <a:noFill/>
                </a:ln>
                <a:solidFill>
                  <a:srgbClr val="222222"/>
                </a:solidFill>
                <a:effectLst/>
                <a:uLnTx/>
                <a:uFillTx/>
                <a:latin typeface="Arial-BoldMT"/>
                <a:ea typeface="+mn-ea"/>
                <a:cs typeface="+mn-cs"/>
              </a:rPr>
              <a:t>:</a:t>
            </a:r>
          </a:p>
          <a:p>
            <a:pPr marL="571500" indent="-571500">
              <a:buFont typeface="Arial" panose="020B0604020202020204" pitchFamily="34" charset="0"/>
              <a:buChar char="•"/>
            </a:pPr>
            <a:r>
              <a:rPr kumimoji="0" lang="en-US" sz="3600" i="0" u="none" strike="noStrike" kern="1200" cap="none" spc="0" normalizeH="0" baseline="0" noProof="0" dirty="0">
                <a:ln>
                  <a:noFill/>
                </a:ln>
                <a:solidFill>
                  <a:srgbClr val="222222"/>
                </a:solidFill>
                <a:effectLst/>
                <a:uLnTx/>
                <a:uFillTx/>
                <a:latin typeface="Arial-BoldMT"/>
                <a:ea typeface="+mn-ea"/>
                <a:cs typeface="+mn-cs"/>
              </a:rPr>
              <a:t>List down any income from provide goods or services to other NGOs or parties such as selling honey, foods, service fee such as evaluation fee, bookkeeping fee, tax declaration fee ..etc.</a:t>
            </a:r>
          </a:p>
          <a:p>
            <a:br>
              <a:rPr kumimoji="0" lang="en-US" sz="3600" b="1" i="0" u="none" strike="noStrike" kern="1200" cap="none" spc="0" normalizeH="0" baseline="0" noProof="0" dirty="0">
                <a:ln>
                  <a:noFill/>
                </a:ln>
                <a:solidFill>
                  <a:srgbClr val="222222"/>
                </a:solidFill>
                <a:effectLst/>
                <a:uLnTx/>
                <a:uFillTx/>
                <a:latin typeface="Arial-BoldMT"/>
                <a:ea typeface="+mn-ea"/>
                <a:cs typeface="+mn-cs"/>
              </a:rPr>
            </a:br>
            <a:endParaRPr kumimoji="0" lang="en-US" sz="3600" b="1" i="0" u="none" strike="noStrike" kern="1200" cap="none" spc="0" normalizeH="0" baseline="0" noProof="0" dirty="0">
              <a:ln>
                <a:noFill/>
              </a:ln>
              <a:solidFill>
                <a:srgbClr val="222222"/>
              </a:solidFill>
              <a:effectLst/>
              <a:uLnTx/>
              <a:uFillTx/>
              <a:latin typeface="Arial-BoldMT"/>
              <a:ea typeface="+mn-ea"/>
              <a:cs typeface="+mn-cs"/>
            </a:endParaRPr>
          </a:p>
          <a:p>
            <a:endParaRPr kumimoji="0" lang="en-US" sz="3600" b="1" i="0" u="none" strike="noStrike" kern="1200" cap="none" spc="0" normalizeH="0" baseline="0" noProof="0" dirty="0">
              <a:ln>
                <a:noFill/>
              </a:ln>
              <a:solidFill>
                <a:srgbClr val="222222"/>
              </a:solidFill>
              <a:effectLst/>
              <a:uLnTx/>
              <a:uFillTx/>
              <a:latin typeface="Arial-BoldMT"/>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6422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E2B328FD-1608-124D-E1F9-AB31E726E532}"/>
              </a:ext>
            </a:extLst>
          </p:cNvPr>
          <p:cNvGrpSpPr/>
          <p:nvPr/>
        </p:nvGrpSpPr>
        <p:grpSpPr>
          <a:xfrm>
            <a:off x="449437" y="1902501"/>
            <a:ext cx="16932741" cy="8211743"/>
            <a:chOff x="-78760" y="0"/>
            <a:chExt cx="5868288" cy="4279893"/>
          </a:xfrm>
        </p:grpSpPr>
        <p:sp>
          <p:nvSpPr>
            <p:cNvPr id="6" name="Freeform 5">
              <a:extLst>
                <a:ext uri="{FF2B5EF4-FFF2-40B4-BE49-F238E27FC236}">
                  <a16:creationId xmlns:a16="http://schemas.microsoft.com/office/drawing/2014/main" id="{B0A51B45-FE21-1B8D-2D89-7B3F863BF83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8F3D9C98-E89D-8C87-FDC2-65CAA7B400DA}"/>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DE7A737B-0F23-FE72-1588-95F5A2B323F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3489BE04-FEFC-4291-E944-53A9CC715343}"/>
              </a:ext>
            </a:extLst>
          </p:cNvPr>
          <p:cNvSpPr txBox="1"/>
          <p:nvPr/>
        </p:nvSpPr>
        <p:spPr>
          <a:xfrm>
            <a:off x="676695" y="2434210"/>
            <a:ext cx="16247357" cy="686341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222222"/>
                </a:solidFill>
                <a:effectLst/>
                <a:uLnTx/>
                <a:uFillTx/>
                <a:latin typeface="Helvetica-Bold"/>
                <a:ea typeface="+mn-ea"/>
                <a:cs typeface="+mn-cs"/>
              </a:rPr>
              <a:t>Notes 3: Payments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222222"/>
                </a:solidFill>
                <a:latin typeface="Arial-BoldMT"/>
              </a:rPr>
              <a:t>Payment </a:t>
            </a:r>
            <a:r>
              <a:rPr kumimoji="0" lang="en-US" sz="3600" b="1" i="0" u="none" strike="noStrike" kern="1200" cap="none" spc="0" normalizeH="0" baseline="0" noProof="0" dirty="0">
                <a:ln>
                  <a:noFill/>
                </a:ln>
                <a:solidFill>
                  <a:srgbClr val="222222"/>
                </a:solidFill>
                <a:effectLst/>
                <a:uLnTx/>
                <a:uFillTx/>
                <a:latin typeface="Arial-BoldMT"/>
                <a:ea typeface="+mn-ea"/>
                <a:cs typeface="+mn-cs"/>
              </a:rPr>
              <a:t>Related fund raising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 </a:t>
            </a:r>
            <a:r>
              <a:rPr lang="en-US" sz="3600" dirty="0">
                <a:solidFill>
                  <a:srgbClr val="222222"/>
                </a:solidFill>
                <a:latin typeface="ArialMT"/>
              </a:rPr>
              <a:t>Such as renting booth, pay volunteers, Music band, place, drinks, any related to fund raising event.</a:t>
            </a:r>
            <a:endParaRPr kumimoji="0" lang="en-US" sz="3600" b="1" i="0" u="none" strike="noStrike" kern="1200" cap="none" spc="0" normalizeH="0" baseline="0" noProof="0" dirty="0">
              <a:ln>
                <a:noFill/>
              </a:ln>
              <a:solidFill>
                <a:srgbClr val="222222"/>
              </a:solidFill>
              <a:effectLst/>
              <a:uLnTx/>
              <a:uFillTx/>
              <a:latin typeface="Arial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Volunteer and Employees related payments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dirty="0">
                <a:solidFill>
                  <a:srgbClr val="222222"/>
                </a:solidFill>
                <a:latin typeface="Arial-BoldMT"/>
              </a:rPr>
              <a:t>Staff or employee salary or wages, insurance for staff, bonus, seniority.</a:t>
            </a:r>
          </a:p>
          <a:p>
            <a:pPr marR="0" lvl="0" algn="l" defTabSz="914400" rtl="0" eaLnBrk="1" fontAlgn="auto" latinLnBrk="0" hangingPunct="1">
              <a:lnSpc>
                <a:spcPct val="100000"/>
              </a:lnSpc>
              <a:spcBef>
                <a:spcPts val="0"/>
              </a:spcBef>
              <a:spcAft>
                <a:spcPts val="0"/>
              </a:spcAft>
              <a:buClrTx/>
              <a:buSzTx/>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Payments related to provide goods</a:t>
            </a:r>
            <a:r>
              <a:rPr lang="en-US" sz="3600" b="1" dirty="0">
                <a:solidFill>
                  <a:srgbClr val="222222"/>
                </a:solidFill>
                <a:latin typeface="Arial-BoldMT"/>
              </a:rPr>
              <a:t> or services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i="0" u="none" strike="noStrike" kern="1200" cap="none" spc="0" normalizeH="0" baseline="0" noProof="0" dirty="0">
                <a:ln>
                  <a:noFill/>
                </a:ln>
                <a:solidFill>
                  <a:srgbClr val="222222"/>
                </a:solidFill>
                <a:effectLst/>
                <a:uLnTx/>
                <a:uFillTx/>
                <a:latin typeface="Arial-BoldMT"/>
                <a:ea typeface="+mn-ea"/>
                <a:cs typeface="+mn-cs"/>
              </a:rPr>
              <a:t>Any payment that goods such as purchase stationaries, workshop, office rental, rice or service pay to audit fee, consultation fee, phone, internet,…etc.</a:t>
            </a:r>
          </a:p>
          <a:p>
            <a:pPr marR="0" lvl="0" algn="l" defTabSz="914400" rtl="0" eaLnBrk="1" fontAlgn="auto" latinLnBrk="0" hangingPunct="1">
              <a:lnSpc>
                <a:spcPct val="100000"/>
              </a:lnSpc>
              <a:spcBef>
                <a:spcPts val="0"/>
              </a:spcBef>
              <a:spcAft>
                <a:spcPts val="0"/>
              </a:spcAft>
              <a:buClrTx/>
              <a:buSzTx/>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Grant and Donation Payments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i="0" u="none" strike="noStrike" kern="1200" cap="none" spc="0" normalizeH="0" baseline="0" noProof="0" dirty="0">
                <a:ln>
                  <a:noFill/>
                </a:ln>
                <a:solidFill>
                  <a:srgbClr val="222222"/>
                </a:solidFill>
                <a:effectLst/>
                <a:uLnTx/>
                <a:uFillTx/>
                <a:latin typeface="Arial-BoldMT"/>
                <a:ea typeface="+mn-ea"/>
                <a:cs typeface="+mn-cs"/>
              </a:rPr>
              <a:t>Any expenses related to grant or donation to partners, to CBO.</a:t>
            </a:r>
          </a:p>
        </p:txBody>
      </p:sp>
    </p:spTree>
    <p:extLst>
      <p:ext uri="{BB962C8B-B14F-4D97-AF65-F5344CB8AC3E}">
        <p14:creationId xmlns:p14="http://schemas.microsoft.com/office/powerpoint/2010/main" val="2893992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E2B328FD-1608-124D-E1F9-AB31E726E532}"/>
              </a:ext>
            </a:extLst>
          </p:cNvPr>
          <p:cNvGrpSpPr/>
          <p:nvPr/>
        </p:nvGrpSpPr>
        <p:grpSpPr>
          <a:xfrm>
            <a:off x="449437" y="1902501"/>
            <a:ext cx="16932741" cy="8211743"/>
            <a:chOff x="-78760" y="0"/>
            <a:chExt cx="5868288" cy="4279893"/>
          </a:xfrm>
        </p:grpSpPr>
        <p:sp>
          <p:nvSpPr>
            <p:cNvPr id="6" name="Freeform 5">
              <a:extLst>
                <a:ext uri="{FF2B5EF4-FFF2-40B4-BE49-F238E27FC236}">
                  <a16:creationId xmlns:a16="http://schemas.microsoft.com/office/drawing/2014/main" id="{B0A51B45-FE21-1B8D-2D89-7B3F863BF83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8F3D9C98-E89D-8C87-FDC2-65CAA7B400DA}"/>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DE7A737B-0F23-FE72-1588-95F5A2B323F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3489BE04-FEFC-4291-E944-53A9CC715343}"/>
              </a:ext>
            </a:extLst>
          </p:cNvPr>
          <p:cNvSpPr txBox="1"/>
          <p:nvPr/>
        </p:nvSpPr>
        <p:spPr>
          <a:xfrm>
            <a:off x="563066" y="3162300"/>
            <a:ext cx="16247357"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222222"/>
                </a:solidFill>
                <a:effectLst/>
                <a:uLnTx/>
                <a:uFillTx/>
                <a:latin typeface="Helvetica-Bold"/>
                <a:ea typeface="+mn-ea"/>
                <a:cs typeface="+mn-cs"/>
              </a:rPr>
              <a:t>Notes 3: Payments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222222"/>
                </a:solidFill>
                <a:latin typeface="Arial-BoldMT"/>
              </a:rPr>
              <a:t>Other Operation payments</a:t>
            </a:r>
            <a:r>
              <a:rPr kumimoji="0" lang="en-US" sz="3600" b="1" i="0" u="none" strike="noStrike" kern="1200" cap="none" spc="0" normalizeH="0" baseline="0" noProof="0" dirty="0">
                <a:ln>
                  <a:noFill/>
                </a:ln>
                <a:solidFill>
                  <a:srgbClr val="222222"/>
                </a:solidFill>
                <a:effectLst/>
                <a:uLnTx/>
                <a:uFillTx/>
                <a:latin typeface="Arial-BoldM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 Any expenses related to project and program operations.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222222"/>
                </a:solidFill>
                <a:latin typeface="ArialMT"/>
              </a:rPr>
              <a:t>Capital Payments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i="0" u="none" strike="noStrike" kern="1200" cap="none" spc="0" normalizeH="0" baseline="0" noProof="0" dirty="0">
                <a:ln>
                  <a:noFill/>
                </a:ln>
                <a:solidFill>
                  <a:srgbClr val="222222"/>
                </a:solidFill>
                <a:effectLst/>
                <a:uLnTx/>
                <a:uFillTx/>
                <a:latin typeface="ArialMT"/>
                <a:ea typeface="+mn-ea"/>
                <a:cs typeface="+mn-cs"/>
              </a:rPr>
              <a:t>Expenses on Vehicle, computer, Land, property that we recognized as fixed assets.</a:t>
            </a:r>
          </a:p>
        </p:txBody>
      </p:sp>
    </p:spTree>
    <p:extLst>
      <p:ext uri="{BB962C8B-B14F-4D97-AF65-F5344CB8AC3E}">
        <p14:creationId xmlns:p14="http://schemas.microsoft.com/office/powerpoint/2010/main" val="83908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E2B328FD-1608-124D-E1F9-AB31E726E532}"/>
              </a:ext>
            </a:extLst>
          </p:cNvPr>
          <p:cNvGrpSpPr/>
          <p:nvPr/>
        </p:nvGrpSpPr>
        <p:grpSpPr>
          <a:xfrm>
            <a:off x="449437" y="1902501"/>
            <a:ext cx="16932741" cy="8211743"/>
            <a:chOff x="-78760" y="0"/>
            <a:chExt cx="5868288" cy="4279893"/>
          </a:xfrm>
        </p:grpSpPr>
        <p:sp>
          <p:nvSpPr>
            <p:cNvPr id="6" name="Freeform 5">
              <a:extLst>
                <a:ext uri="{FF2B5EF4-FFF2-40B4-BE49-F238E27FC236}">
                  <a16:creationId xmlns:a16="http://schemas.microsoft.com/office/drawing/2014/main" id="{B0A51B45-FE21-1B8D-2D89-7B3F863BF83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8F3D9C98-E89D-8C87-FDC2-65CAA7B400DA}"/>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DE7A737B-0F23-FE72-1588-95F5A2B323F6}"/>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3489BE04-FEFC-4291-E944-53A9CC715343}"/>
              </a:ext>
            </a:extLst>
          </p:cNvPr>
          <p:cNvSpPr txBox="1"/>
          <p:nvPr/>
        </p:nvSpPr>
        <p:spPr>
          <a:xfrm>
            <a:off x="676695" y="2434210"/>
            <a:ext cx="16247357" cy="74174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222222"/>
                </a:solidFill>
                <a:effectLst/>
                <a:uLnTx/>
                <a:uFillTx/>
                <a:latin typeface="Helvetica-Bold"/>
                <a:ea typeface="+mn-ea"/>
                <a:cs typeface="+mn-cs"/>
              </a:rPr>
              <a:t>Notes 4-7: Value Add Tax (VAT)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VAT Input: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 Vat that registered supplier or vendor charge 10% on goods or services to us </a:t>
            </a:r>
            <a:r>
              <a:rPr lang="en-US" sz="3600" dirty="0">
                <a:solidFill>
                  <a:srgbClr val="222222"/>
                </a:solidFill>
                <a:latin typeface="ArialMT"/>
              </a:rPr>
              <a:t>(if any please list down)</a:t>
            </a:r>
            <a:r>
              <a:rPr kumimoji="0" lang="en-US" sz="3600" b="0" i="0" u="none" strike="noStrike" kern="1200" cap="none" spc="0" normalizeH="0" baseline="0" noProof="0" dirty="0">
                <a:ln>
                  <a:noFill/>
                </a:ln>
                <a:solidFill>
                  <a:srgbClr val="222222"/>
                </a:solidFill>
                <a:effectLst/>
                <a:uLnTx/>
                <a:uFillTx/>
                <a:latin typeface="ArialMT"/>
                <a:ea typeface="+mn-ea"/>
                <a:cs typeface="+mn-cs"/>
              </a:rPr>
              <a:t>.</a:t>
            </a:r>
            <a:endParaRPr kumimoji="0" lang="en-US" sz="3600" b="1" i="0" u="none" strike="noStrike" kern="1200" cap="none" spc="0" normalizeH="0" baseline="0" noProof="0" dirty="0">
              <a:ln>
                <a:noFill/>
              </a:ln>
              <a:solidFill>
                <a:srgbClr val="222222"/>
              </a:solidFill>
              <a:effectLst/>
              <a:uLnTx/>
              <a:uFillTx/>
              <a:latin typeface="Arial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2222"/>
                </a:solidFill>
                <a:effectLst/>
                <a:uLnTx/>
                <a:uFillTx/>
                <a:latin typeface="Arial-BoldMT"/>
                <a:ea typeface="+mn-ea"/>
                <a:cs typeface="+mn-cs"/>
              </a:rPr>
              <a:t>VAT Output:</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dirty="0">
                <a:solidFill>
                  <a:srgbClr val="222222"/>
                </a:solidFill>
                <a:latin typeface="ArialMT"/>
              </a:rPr>
              <a:t>The VAT that we charge to customers or clients (we are NGOs not issue or bill out).</a:t>
            </a:r>
          </a:p>
          <a:p>
            <a:pPr marR="0" lvl="0" algn="l" defTabSz="914400" rtl="0" eaLnBrk="1" fontAlgn="auto" latinLnBrk="0" hangingPunct="1">
              <a:lnSpc>
                <a:spcPct val="100000"/>
              </a:lnSpc>
              <a:spcBef>
                <a:spcPts val="0"/>
              </a:spcBef>
              <a:spcAft>
                <a:spcPts val="0"/>
              </a:spcAft>
              <a:buClrTx/>
              <a:buSzTx/>
              <a:tabLst/>
              <a:defRPr/>
            </a:pPr>
            <a:r>
              <a:rPr kumimoji="0" lang="en-US" sz="3600" b="1" i="0" u="none" strike="noStrike" kern="1200" cap="none" spc="0" normalizeH="0" baseline="0" noProof="0" dirty="0">
                <a:ln>
                  <a:noFill/>
                </a:ln>
                <a:solidFill>
                  <a:srgbClr val="222222"/>
                </a:solidFill>
                <a:effectLst/>
                <a:uLnTx/>
                <a:uFillTx/>
                <a:latin typeface="ArialMT"/>
                <a:ea typeface="+mn-ea"/>
                <a:cs typeface="+mn-cs"/>
              </a:rPr>
              <a:t>Correction</a:t>
            </a:r>
            <a:r>
              <a:rPr lang="en-US" sz="3600" b="1" dirty="0">
                <a:solidFill>
                  <a:srgbClr val="222222"/>
                </a:solidFill>
                <a:latin typeface="ArialMT"/>
              </a:rPr>
              <a:t> Error</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List down any correct is made during reporting period.</a:t>
            </a:r>
          </a:p>
          <a:p>
            <a:pPr marR="0" lvl="0" algn="l" defTabSz="914400" rtl="0" eaLnBrk="1" fontAlgn="auto" latinLnBrk="0" hangingPunct="1">
              <a:lnSpc>
                <a:spcPct val="100000"/>
              </a:lnSpc>
              <a:spcBef>
                <a:spcPts val="0"/>
              </a:spcBef>
              <a:spcAft>
                <a:spcPts val="0"/>
              </a:spcAft>
              <a:buClrTx/>
              <a:buSzTx/>
              <a:tabLst/>
              <a:defRPr/>
            </a:pPr>
            <a:r>
              <a:rPr lang="en-US" sz="3600" b="1" dirty="0">
                <a:solidFill>
                  <a:srgbClr val="222222"/>
                </a:solidFill>
                <a:latin typeface="ArialMT"/>
              </a:rPr>
              <a:t>Relate party transactions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222222"/>
                </a:solidFill>
                <a:effectLst/>
                <a:uLnTx/>
                <a:uFillTx/>
                <a:latin typeface="ArialMT"/>
                <a:ea typeface="+mn-ea"/>
                <a:cs typeface="+mn-cs"/>
              </a:rPr>
              <a:t>Any purchase or sale that NGOs doing with related party by discount price.</a:t>
            </a:r>
            <a:endParaRPr kumimoji="0" lang="en-US" sz="3600" b="1" i="0" u="none" strike="noStrike" kern="1200" cap="none" spc="0" normalizeH="0" baseline="0" noProof="0" dirty="0">
              <a:ln>
                <a:noFill/>
              </a:ln>
              <a:solidFill>
                <a:srgbClr val="222222"/>
              </a:solidFill>
              <a:effectLst/>
              <a:uLnTx/>
              <a:uFillTx/>
              <a:latin typeface="ArialMT"/>
              <a:ea typeface="+mn-ea"/>
              <a:cs typeface="+mn-cs"/>
            </a:endParaRPr>
          </a:p>
          <a:p>
            <a:pPr marR="0" lvl="0" algn="l" defTabSz="914400" rtl="0" eaLnBrk="1" fontAlgn="auto" latinLnBrk="0" hangingPunct="1">
              <a:lnSpc>
                <a:spcPct val="100000"/>
              </a:lnSpc>
              <a:spcBef>
                <a:spcPts val="0"/>
              </a:spcBef>
              <a:spcAft>
                <a:spcPts val="0"/>
              </a:spcAft>
              <a:buClrTx/>
              <a:buSzTx/>
              <a:tabLst/>
              <a:defRPr/>
            </a:pPr>
            <a:r>
              <a:rPr lang="en-US" sz="3600" b="1" dirty="0">
                <a:solidFill>
                  <a:srgbClr val="222222"/>
                </a:solidFill>
                <a:latin typeface="ArialMT"/>
              </a:rPr>
              <a:t>Events after the Reporting date: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i="0" u="none" strike="noStrike" kern="1200" cap="none" spc="0" normalizeH="0" baseline="0" noProof="0" dirty="0">
                <a:ln>
                  <a:noFill/>
                </a:ln>
                <a:solidFill>
                  <a:srgbClr val="222222"/>
                </a:solidFill>
                <a:effectLst/>
                <a:uLnTx/>
                <a:uFillTx/>
                <a:latin typeface="ArialMT"/>
                <a:ea typeface="+mn-ea"/>
                <a:cs typeface="+mn-cs"/>
              </a:rPr>
              <a:t>Any event will occur after reporting period ending. </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29235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D03872E1-C8A6-4797-17C0-9A33350ABDE1}"/>
              </a:ext>
            </a:extLst>
          </p:cNvPr>
          <p:cNvGrpSpPr/>
          <p:nvPr/>
        </p:nvGrpSpPr>
        <p:grpSpPr>
          <a:xfrm>
            <a:off x="0" y="2331107"/>
            <a:ext cx="16932741" cy="8211743"/>
            <a:chOff x="-78760" y="0"/>
            <a:chExt cx="5868288" cy="4279893"/>
          </a:xfrm>
        </p:grpSpPr>
        <p:sp>
          <p:nvSpPr>
            <p:cNvPr id="6" name="Freeform 5">
              <a:extLst>
                <a:ext uri="{FF2B5EF4-FFF2-40B4-BE49-F238E27FC236}">
                  <a16:creationId xmlns:a16="http://schemas.microsoft.com/office/drawing/2014/main" id="{62DD4324-8ED1-5AAB-9F94-2D073E39472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469E280B-A377-B694-C9FA-B7E6513BDB3B}"/>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0608B557-AF85-E947-B968-6DFC3F4D4287}"/>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F18C0160-473D-840A-EE59-F7F7A9431AB9}"/>
              </a:ext>
            </a:extLst>
          </p:cNvPr>
          <p:cNvSpPr txBox="1"/>
          <p:nvPr/>
        </p:nvSpPr>
        <p:spPr>
          <a:xfrm>
            <a:off x="609600" y="2476524"/>
            <a:ext cx="11811000" cy="769441"/>
          </a:xfrm>
          <a:prstGeom prst="rect">
            <a:avLst/>
          </a:prstGeom>
          <a:noFill/>
        </p:spPr>
        <p:txBody>
          <a:bodyPr wrap="square">
            <a:spAutoFit/>
          </a:bodyPr>
          <a:lstStyle/>
          <a:p>
            <a:r>
              <a:rPr kumimoji="0" lang="en-US" sz="4400" b="1" i="0" u="none" strike="noStrike" kern="1200" cap="none" spc="0" normalizeH="0" baseline="0" noProof="0" dirty="0">
                <a:ln>
                  <a:noFill/>
                </a:ln>
                <a:solidFill>
                  <a:srgbClr val="222222"/>
                </a:solidFill>
                <a:effectLst/>
                <a:uLnTx/>
                <a:uFillTx/>
                <a:latin typeface="Helvetica-Bold"/>
                <a:ea typeface="+mn-ea"/>
                <a:cs typeface="+mn-cs"/>
              </a:rPr>
              <a:t>Notes 8-10: Resources and Commitments </a:t>
            </a:r>
            <a:endParaRPr lang="en-US" sz="4400" dirty="0"/>
          </a:p>
        </p:txBody>
      </p:sp>
      <p:sp>
        <p:nvSpPr>
          <p:cNvPr id="13" name="TextBox 12">
            <a:extLst>
              <a:ext uri="{FF2B5EF4-FFF2-40B4-BE49-F238E27FC236}">
                <a16:creationId xmlns:a16="http://schemas.microsoft.com/office/drawing/2014/main" id="{110A063C-C6DA-236A-43F4-3D80135D2C9E}"/>
              </a:ext>
            </a:extLst>
          </p:cNvPr>
          <p:cNvSpPr txBox="1"/>
          <p:nvPr/>
        </p:nvSpPr>
        <p:spPr>
          <a:xfrm>
            <a:off x="949036" y="3335300"/>
            <a:ext cx="15440533" cy="6124754"/>
          </a:xfrm>
          <a:prstGeom prst="rect">
            <a:avLst/>
          </a:prstGeom>
          <a:noFill/>
        </p:spPr>
        <p:txBody>
          <a:bodyPr wrap="square" rtlCol="0">
            <a:spAutoFit/>
          </a:bodyPr>
          <a:lstStyle/>
          <a:p>
            <a:r>
              <a:rPr lang="en-US" sz="4400" b="1" dirty="0"/>
              <a:t>Bank Account and Cash from Statement of Receipts and Payments:</a:t>
            </a:r>
          </a:p>
          <a:p>
            <a:pPr marL="571500" indent="-571500">
              <a:buFont typeface="Arial" panose="020B0604020202020204" pitchFamily="34" charset="0"/>
              <a:buChar char="•"/>
            </a:pPr>
            <a:r>
              <a:rPr lang="en-US" sz="3600" dirty="0"/>
              <a:t>State income from oversea &amp; local sources</a:t>
            </a:r>
          </a:p>
          <a:p>
            <a:pPr marL="571500" indent="-571500">
              <a:buFont typeface="Arial" panose="020B0604020202020204" pitchFamily="34" charset="0"/>
              <a:buChar char="•"/>
            </a:pPr>
            <a:r>
              <a:rPr lang="en-US" sz="3600" dirty="0"/>
              <a:t>Add beginning balance from previous year</a:t>
            </a:r>
          </a:p>
          <a:p>
            <a:pPr marL="571500" indent="-571500">
              <a:buFont typeface="Arial" panose="020B0604020202020204" pitchFamily="34" charset="0"/>
              <a:buChar char="•"/>
            </a:pPr>
            <a:r>
              <a:rPr lang="en-US" sz="3600" dirty="0"/>
              <a:t>Less Expenses all expenses in operating year</a:t>
            </a:r>
          </a:p>
          <a:p>
            <a:pPr marL="571500" indent="-571500">
              <a:buFont typeface="Arial" panose="020B0604020202020204" pitchFamily="34" charset="0"/>
              <a:buChar char="•"/>
            </a:pPr>
            <a:r>
              <a:rPr lang="en-US" sz="3600" b="1" dirty="0"/>
              <a:t>Fund Balance must be the same as cash in Bank</a:t>
            </a:r>
          </a:p>
          <a:p>
            <a:r>
              <a:rPr lang="en-US" sz="4400" b="1" dirty="0"/>
              <a:t>Money help on behalf of other:</a:t>
            </a:r>
          </a:p>
          <a:p>
            <a:pPr marL="571500" indent="-571500">
              <a:buFont typeface="Arial" panose="020B0604020202020204" pitchFamily="34" charset="0"/>
              <a:buChar char="•"/>
            </a:pPr>
            <a:r>
              <a:rPr lang="en-US" sz="3600" dirty="0"/>
              <a:t>Help to pay debt for other like relative or partnership.</a:t>
            </a:r>
          </a:p>
          <a:p>
            <a:r>
              <a:rPr lang="en-US" sz="4400" b="1" dirty="0"/>
              <a:t>Money Owed to the Entity:</a:t>
            </a:r>
            <a:r>
              <a:rPr lang="en-US" sz="3600" dirty="0"/>
              <a:t> </a:t>
            </a:r>
          </a:p>
          <a:p>
            <a:pPr marL="571500" indent="-571500">
              <a:buFont typeface="Arial" panose="020B0604020202020204" pitchFamily="34" charset="0"/>
              <a:buChar char="•"/>
            </a:pPr>
            <a:r>
              <a:rPr lang="en-US" sz="3600" dirty="0"/>
              <a:t>Debt to entity such as </a:t>
            </a:r>
          </a:p>
        </p:txBody>
      </p:sp>
    </p:spTree>
    <p:extLst>
      <p:ext uri="{BB962C8B-B14F-4D97-AF65-F5344CB8AC3E}">
        <p14:creationId xmlns:p14="http://schemas.microsoft.com/office/powerpoint/2010/main" val="1146361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D03872E1-C8A6-4797-17C0-9A33350ABDE1}"/>
              </a:ext>
            </a:extLst>
          </p:cNvPr>
          <p:cNvGrpSpPr/>
          <p:nvPr/>
        </p:nvGrpSpPr>
        <p:grpSpPr>
          <a:xfrm>
            <a:off x="0" y="2331107"/>
            <a:ext cx="16932741" cy="8211743"/>
            <a:chOff x="-78760" y="0"/>
            <a:chExt cx="5868288" cy="4279893"/>
          </a:xfrm>
        </p:grpSpPr>
        <p:sp>
          <p:nvSpPr>
            <p:cNvPr id="6" name="Freeform 5">
              <a:extLst>
                <a:ext uri="{FF2B5EF4-FFF2-40B4-BE49-F238E27FC236}">
                  <a16:creationId xmlns:a16="http://schemas.microsoft.com/office/drawing/2014/main" id="{62DD4324-8ED1-5AAB-9F94-2D073E39472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469E280B-A377-B694-C9FA-B7E6513BDB3B}"/>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0608B557-AF85-E947-B968-6DFC3F4D4287}"/>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F18C0160-473D-840A-EE59-F7F7A9431AB9}"/>
              </a:ext>
            </a:extLst>
          </p:cNvPr>
          <p:cNvSpPr txBox="1"/>
          <p:nvPr/>
        </p:nvSpPr>
        <p:spPr>
          <a:xfrm>
            <a:off x="1813384" y="4758779"/>
            <a:ext cx="11811000"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C00000"/>
                </a:solidFill>
                <a:effectLst/>
                <a:uLnTx/>
                <a:uFillTx/>
                <a:latin typeface="Mystical Woods Smooth Script" panose="020F0502020204030204" pitchFamily="2" charset="0"/>
              </a:rPr>
              <a:t>PRACTICE  </a:t>
            </a:r>
            <a:endParaRPr kumimoji="0" lang="en-US" sz="4800" b="0" i="0" u="none" strike="noStrike" kern="1200" cap="none" spc="0" normalizeH="0" baseline="0" noProof="0" dirty="0">
              <a:ln>
                <a:noFill/>
              </a:ln>
              <a:solidFill>
                <a:srgbClr val="C00000"/>
              </a:solidFill>
              <a:effectLst/>
              <a:uLnTx/>
              <a:uFillTx/>
              <a:latin typeface="Mystical Woods Smooth Script" panose="020F0502020204030204" pitchFamily="2" charset="0"/>
            </a:endParaRPr>
          </a:p>
        </p:txBody>
      </p:sp>
    </p:spTree>
    <p:extLst>
      <p:ext uri="{BB962C8B-B14F-4D97-AF65-F5344CB8AC3E}">
        <p14:creationId xmlns:p14="http://schemas.microsoft.com/office/powerpoint/2010/main" val="258357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91A56"/>
        </a:solidFill>
        <a:effectLst/>
      </p:bgPr>
    </p:bg>
    <p:spTree>
      <p:nvGrpSpPr>
        <p:cNvPr id="1" name=""/>
        <p:cNvGrpSpPr/>
        <p:nvPr/>
      </p:nvGrpSpPr>
      <p:grpSpPr>
        <a:xfrm>
          <a:off x="0" y="0"/>
          <a:ext cx="0" cy="0"/>
          <a:chOff x="0" y="0"/>
          <a:chExt cx="0" cy="0"/>
        </a:xfrm>
      </p:grpSpPr>
      <p:sp>
        <p:nvSpPr>
          <p:cNvPr id="2" name="Freeform 2"/>
          <p:cNvSpPr/>
          <p:nvPr/>
        </p:nvSpPr>
        <p:spPr>
          <a:xfrm>
            <a:off x="113682" y="137654"/>
            <a:ext cx="2692422" cy="1782093"/>
          </a:xfrm>
          <a:custGeom>
            <a:avLst/>
            <a:gdLst/>
            <a:ahLst/>
            <a:cxnLst/>
            <a:rect l="l" t="t" r="r" b="b"/>
            <a:pathLst>
              <a:path w="2692422" h="1782093">
                <a:moveTo>
                  <a:pt x="0" y="0"/>
                </a:moveTo>
                <a:lnTo>
                  <a:pt x="2692421" y="0"/>
                </a:lnTo>
                <a:lnTo>
                  <a:pt x="2692421" y="1782092"/>
                </a:lnTo>
                <a:lnTo>
                  <a:pt x="0" y="1782092"/>
                </a:lnTo>
                <a:lnTo>
                  <a:pt x="0" y="0"/>
                </a:lnTo>
                <a:close/>
              </a:path>
            </a:pathLst>
          </a:custGeom>
          <a:blipFill>
            <a:blip r:embed="rId3"/>
            <a:stretch>
              <a:fillRect t="-17816" b="-3326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5276511" y="-142875"/>
            <a:ext cx="8810515" cy="1292918"/>
          </a:xfrm>
          <a:prstGeom prst="rect">
            <a:avLst/>
          </a:prstGeom>
        </p:spPr>
        <p:txBody>
          <a:bodyPr lIns="0" tIns="0" rIns="0" bIns="0" rtlCol="0" anchor="t">
            <a:spAutoFit/>
          </a:bodyPr>
          <a:lstStyle/>
          <a:p>
            <a:pPr marL="0" marR="0" lvl="0" indent="0" algn="ctr" defTabSz="914400" rtl="0" eaLnBrk="1" fontAlgn="auto" latinLnBrk="0" hangingPunct="1">
              <a:lnSpc>
                <a:spcPts val="10959"/>
              </a:lnSpc>
              <a:spcBef>
                <a:spcPct val="0"/>
              </a:spcBef>
              <a:spcAft>
                <a:spcPts val="0"/>
              </a:spcAft>
              <a:buClrTx/>
              <a:buSzTx/>
              <a:buFontTx/>
              <a:buNone/>
              <a:tabLst/>
              <a:defRPr/>
            </a:pPr>
            <a:r>
              <a:rPr kumimoji="0" lang="en-US" sz="7828" b="0" i="0" u="none" strike="noStrike" kern="1200" cap="none" spc="0" normalizeH="0" baseline="0" noProof="0" dirty="0">
                <a:ln>
                  <a:noFill/>
                </a:ln>
                <a:solidFill>
                  <a:srgbClr val="FBC416"/>
                </a:solidFill>
                <a:effectLst/>
                <a:uLnTx/>
                <a:uFillTx/>
                <a:latin typeface="Fredoka"/>
                <a:ea typeface="+mn-ea"/>
                <a:cs typeface="+mn-cs"/>
              </a:rPr>
              <a:t>ACAR Report</a:t>
            </a:r>
          </a:p>
        </p:txBody>
      </p:sp>
      <p:grpSp>
        <p:nvGrpSpPr>
          <p:cNvPr id="3" name="Group 4">
            <a:extLst>
              <a:ext uri="{FF2B5EF4-FFF2-40B4-BE49-F238E27FC236}">
                <a16:creationId xmlns:a16="http://schemas.microsoft.com/office/drawing/2014/main" id="{D03872E1-C8A6-4797-17C0-9A33350ABDE1}"/>
              </a:ext>
            </a:extLst>
          </p:cNvPr>
          <p:cNvGrpSpPr/>
          <p:nvPr/>
        </p:nvGrpSpPr>
        <p:grpSpPr>
          <a:xfrm>
            <a:off x="0" y="2331107"/>
            <a:ext cx="16932741" cy="8211743"/>
            <a:chOff x="-78760" y="0"/>
            <a:chExt cx="5868288" cy="4279893"/>
          </a:xfrm>
        </p:grpSpPr>
        <p:sp>
          <p:nvSpPr>
            <p:cNvPr id="6" name="Freeform 5">
              <a:extLst>
                <a:ext uri="{FF2B5EF4-FFF2-40B4-BE49-F238E27FC236}">
                  <a16:creationId xmlns:a16="http://schemas.microsoft.com/office/drawing/2014/main" id="{62DD4324-8ED1-5AAB-9F94-2D073E39472A}"/>
                </a:ext>
              </a:extLst>
            </p:cNvPr>
            <p:cNvSpPr/>
            <p:nvPr/>
          </p:nvSpPr>
          <p:spPr>
            <a:xfrm>
              <a:off x="92710" y="293370"/>
              <a:ext cx="5684118" cy="3973823"/>
            </a:xfrm>
            <a:custGeom>
              <a:avLst/>
              <a:gdLst/>
              <a:ahLst/>
              <a:cxnLst/>
              <a:rect l="l" t="t" r="r" b="b"/>
              <a:pathLst>
                <a:path w="5684118" h="3973823">
                  <a:moveTo>
                    <a:pt x="0" y="3919214"/>
                  </a:moveTo>
                  <a:lnTo>
                    <a:pt x="0" y="3973823"/>
                  </a:lnTo>
                  <a:lnTo>
                    <a:pt x="5684118" y="3973823"/>
                  </a:lnTo>
                  <a:lnTo>
                    <a:pt x="5684118" y="54610"/>
                  </a:lnTo>
                  <a:lnTo>
                    <a:pt x="5629508" y="0"/>
                  </a:lnTo>
                  <a:lnTo>
                    <a:pt x="5629508" y="3919214"/>
                  </a:lnTo>
                  <a:close/>
                </a:path>
              </a:pathLst>
            </a:custGeom>
            <a:solidFill>
              <a:srgbClr val="F881B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6">
              <a:extLst>
                <a:ext uri="{FF2B5EF4-FFF2-40B4-BE49-F238E27FC236}">
                  <a16:creationId xmlns:a16="http://schemas.microsoft.com/office/drawing/2014/main" id="{469E280B-A377-B694-C9FA-B7E6513BDB3B}"/>
                </a:ext>
              </a:extLst>
            </p:cNvPr>
            <p:cNvSpPr/>
            <p:nvPr/>
          </p:nvSpPr>
          <p:spPr>
            <a:xfrm>
              <a:off x="-78760" y="25236"/>
              <a:ext cx="5709518" cy="4188454"/>
            </a:xfrm>
            <a:custGeom>
              <a:avLst/>
              <a:gdLst/>
              <a:ahLst/>
              <a:cxnLst/>
              <a:rect l="l" t="t" r="r" b="b"/>
              <a:pathLst>
                <a:path w="5709518" h="4188454">
                  <a:moveTo>
                    <a:pt x="5439008" y="0"/>
                  </a:moveTo>
                  <a:lnTo>
                    <a:pt x="0" y="1270"/>
                  </a:lnTo>
                  <a:lnTo>
                    <a:pt x="0" y="4188454"/>
                  </a:lnTo>
                  <a:lnTo>
                    <a:pt x="5708248" y="4188454"/>
                  </a:lnTo>
                  <a:lnTo>
                    <a:pt x="5709518" y="266700"/>
                  </a:lnTo>
                  <a:close/>
                </a:path>
              </a:pathLst>
            </a:custGeom>
            <a:solidFill>
              <a:srgbClr val="FFE29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7">
              <a:extLst>
                <a:ext uri="{FF2B5EF4-FFF2-40B4-BE49-F238E27FC236}">
                  <a16:creationId xmlns:a16="http://schemas.microsoft.com/office/drawing/2014/main" id="{0608B557-AF85-E947-B968-6DFC3F4D4287}"/>
                </a:ext>
              </a:extLst>
            </p:cNvPr>
            <p:cNvSpPr/>
            <p:nvPr/>
          </p:nvSpPr>
          <p:spPr>
            <a:xfrm>
              <a:off x="0" y="0"/>
              <a:ext cx="5789528" cy="4279893"/>
            </a:xfrm>
            <a:custGeom>
              <a:avLst/>
              <a:gdLst/>
              <a:ahLst/>
              <a:cxnLst/>
              <a:rect l="l" t="t" r="r" b="b"/>
              <a:pathLst>
                <a:path w="5789528" h="4279893">
                  <a:moveTo>
                    <a:pt x="5722218" y="275590"/>
                  </a:moveTo>
                  <a:lnTo>
                    <a:pt x="5720948" y="274320"/>
                  </a:lnTo>
                  <a:lnTo>
                    <a:pt x="5585058" y="138430"/>
                  </a:lnTo>
                  <a:lnTo>
                    <a:pt x="5517748" y="71120"/>
                  </a:lnTo>
                  <a:lnTo>
                    <a:pt x="5446628" y="0"/>
                  </a:lnTo>
                  <a:lnTo>
                    <a:pt x="0" y="0"/>
                  </a:lnTo>
                  <a:lnTo>
                    <a:pt x="0" y="4212584"/>
                  </a:lnTo>
                  <a:lnTo>
                    <a:pt x="80010" y="4212584"/>
                  </a:lnTo>
                  <a:lnTo>
                    <a:pt x="80010" y="4279893"/>
                  </a:lnTo>
                  <a:lnTo>
                    <a:pt x="5789528" y="4279893"/>
                  </a:lnTo>
                  <a:lnTo>
                    <a:pt x="5789528" y="342900"/>
                  </a:lnTo>
                  <a:lnTo>
                    <a:pt x="5722218" y="275590"/>
                  </a:lnTo>
                  <a:close/>
                  <a:moveTo>
                    <a:pt x="5450438" y="21590"/>
                  </a:moveTo>
                  <a:lnTo>
                    <a:pt x="5576168" y="146050"/>
                  </a:lnTo>
                  <a:lnTo>
                    <a:pt x="5700628" y="270510"/>
                  </a:lnTo>
                  <a:lnTo>
                    <a:pt x="5450438" y="270510"/>
                  </a:lnTo>
                  <a:lnTo>
                    <a:pt x="5450438" y="21590"/>
                  </a:lnTo>
                  <a:close/>
                  <a:moveTo>
                    <a:pt x="12700" y="4199884"/>
                  </a:moveTo>
                  <a:lnTo>
                    <a:pt x="12700" y="12700"/>
                  </a:lnTo>
                  <a:lnTo>
                    <a:pt x="5437738" y="12700"/>
                  </a:lnTo>
                  <a:lnTo>
                    <a:pt x="5437738" y="278130"/>
                  </a:lnTo>
                  <a:cubicBezTo>
                    <a:pt x="5437738" y="281940"/>
                    <a:pt x="5440278" y="284480"/>
                    <a:pt x="5444088" y="284480"/>
                  </a:cubicBezTo>
                  <a:lnTo>
                    <a:pt x="5709518" y="284480"/>
                  </a:lnTo>
                  <a:lnTo>
                    <a:pt x="5709518" y="4199884"/>
                  </a:lnTo>
                  <a:lnTo>
                    <a:pt x="12700" y="4199884"/>
                  </a:lnTo>
                  <a:close/>
                  <a:moveTo>
                    <a:pt x="5776828" y="4267193"/>
                  </a:moveTo>
                  <a:lnTo>
                    <a:pt x="92710" y="4267193"/>
                  </a:lnTo>
                  <a:lnTo>
                    <a:pt x="92710" y="4212583"/>
                  </a:lnTo>
                  <a:lnTo>
                    <a:pt x="5722218" y="4212583"/>
                  </a:lnTo>
                  <a:lnTo>
                    <a:pt x="5722218" y="293370"/>
                  </a:lnTo>
                  <a:lnTo>
                    <a:pt x="5776828" y="347980"/>
                  </a:lnTo>
                  <a:lnTo>
                    <a:pt x="5776828" y="4267193"/>
                  </a:lnTo>
                  <a:close/>
                </a:path>
              </a:pathLst>
            </a:custGeom>
            <a:solidFill>
              <a:srgbClr val="FF61C8"/>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 name="TextBox 12">
            <a:extLst>
              <a:ext uri="{FF2B5EF4-FFF2-40B4-BE49-F238E27FC236}">
                <a16:creationId xmlns:a16="http://schemas.microsoft.com/office/drawing/2014/main" id="{110A063C-C6DA-236A-43F4-3D80135D2C9E}"/>
              </a:ext>
            </a:extLst>
          </p:cNvPr>
          <p:cNvSpPr txBox="1"/>
          <p:nvPr/>
        </p:nvSpPr>
        <p:spPr>
          <a:xfrm>
            <a:off x="1244823" y="5372100"/>
            <a:ext cx="1544053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Mystical Woods Smooth Script" panose="02000500000000000000" pitchFamily="2" charset="0"/>
              </a:rPr>
              <a:t>QUESTION AND ANSWERS</a:t>
            </a:r>
            <a:endParaRPr kumimoji="0" lang="en-US" sz="4000" b="0" i="0" u="none" strike="noStrike" kern="1200" cap="none" spc="0" normalizeH="0" baseline="0" noProof="0" dirty="0">
              <a:ln>
                <a:noFill/>
              </a:ln>
              <a:solidFill>
                <a:prstClr val="black"/>
              </a:solidFill>
              <a:effectLst/>
              <a:uLnTx/>
              <a:uFillTx/>
              <a:latin typeface="Mystical Woods Smooth Script" panose="02000500000000000000" pitchFamily="2" charset="0"/>
            </a:endParaRPr>
          </a:p>
        </p:txBody>
      </p:sp>
    </p:spTree>
    <p:extLst>
      <p:ext uri="{BB962C8B-B14F-4D97-AF65-F5344CB8AC3E}">
        <p14:creationId xmlns:p14="http://schemas.microsoft.com/office/powerpoint/2010/main" val="23897153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688</TotalTime>
  <Words>769</Words>
  <Application>Microsoft Office PowerPoint</Application>
  <PresentationFormat>Custom</PresentationFormat>
  <Paragraphs>94</Paragraphs>
  <Slides>13</Slides>
  <Notes>10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13</vt:i4>
      </vt:variant>
    </vt:vector>
  </HeadingPairs>
  <TitlesOfParts>
    <vt:vector size="30" baseType="lpstr">
      <vt:lpstr>Inter</vt:lpstr>
      <vt:lpstr>Verdana</vt:lpstr>
      <vt:lpstr>ArialMT</vt:lpstr>
      <vt:lpstr>Canva Sans</vt:lpstr>
      <vt:lpstr>proxima-nova</vt:lpstr>
      <vt:lpstr>DaunPenh</vt:lpstr>
      <vt:lpstr>Canva Sans Bold</vt:lpstr>
      <vt:lpstr>Aptos</vt:lpstr>
      <vt:lpstr>Calibri</vt:lpstr>
      <vt:lpstr>Helvetica-Bold</vt:lpstr>
      <vt:lpstr>Mystical Woods Smooth Script</vt:lpstr>
      <vt:lpstr>Fredoka</vt:lpstr>
      <vt:lpstr>Brasika</vt:lpstr>
      <vt:lpstr>Arial</vt:lpstr>
      <vt:lpstr>Google Sans</vt:lpstr>
      <vt:lpstr>Arial-BoldMT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Devotion</dc:title>
  <dc:creator>Bunthoeun Chan</dc:creator>
  <cp:lastModifiedBy>USER</cp:lastModifiedBy>
  <cp:revision>3</cp:revision>
  <dcterms:created xsi:type="dcterms:W3CDTF">2006-08-16T00:00:00Z</dcterms:created>
  <dcterms:modified xsi:type="dcterms:W3CDTF">2024-03-15T01:29:44Z</dcterms:modified>
  <dc:identifier>DAFjmXeCvqg</dc:identifier>
</cp:coreProperties>
</file>