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349" r:id="rId2"/>
    <p:sldId id="391" r:id="rId3"/>
    <p:sldId id="387" r:id="rId4"/>
    <p:sldId id="375" r:id="rId5"/>
    <p:sldId id="374" r:id="rId6"/>
    <p:sldId id="369" r:id="rId7"/>
    <p:sldId id="314" r:id="rId8"/>
    <p:sldId id="352" r:id="rId9"/>
    <p:sldId id="370" r:id="rId10"/>
    <p:sldId id="386" r:id="rId11"/>
    <p:sldId id="372" r:id="rId12"/>
    <p:sldId id="388" r:id="rId13"/>
    <p:sldId id="389" r:id="rId14"/>
    <p:sldId id="390" r:id="rId15"/>
    <p:sldId id="294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F8DF80-C927-41AC-8516-2E9E0F41699B}" type="datetimeFigureOut">
              <a:rPr lang="en-US" smtClean="0"/>
              <a:t>7/19/2019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6A8BEB-49DD-4761-9200-7DE50C844E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41351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/>
          </a:p>
        </p:txBody>
      </p:sp>
      <p:sp>
        <p:nvSpPr>
          <p:cNvPr id="2560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E40818D-5F37-492E-9D89-7CEF8B863B70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25605" name="Footer Placeholder 4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03386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/>
          </a:p>
        </p:txBody>
      </p:sp>
      <p:sp>
        <p:nvSpPr>
          <p:cNvPr id="2560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E40818D-5F37-492E-9D89-7CEF8B863B70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25605" name="Footer Placeholder 4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457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/>
          </a:p>
        </p:txBody>
      </p:sp>
      <p:sp>
        <p:nvSpPr>
          <p:cNvPr id="2458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B17B4B1-275D-42B9-84E7-D948FC0AC94E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24581" name="Footer Placeholder 4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2FC91-F09A-4462-B929-68FE16EEB8A0}" type="datetimeFigureOut">
              <a:rPr lang="en-US" smtClean="0"/>
              <a:t>7/19/2019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1FA41-CE3F-4512-8109-168031F187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09493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2FC91-F09A-4462-B929-68FE16EEB8A0}" type="datetimeFigureOut">
              <a:rPr lang="en-US" smtClean="0"/>
              <a:t>7/19/2019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1FA41-CE3F-4512-8109-168031F187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37614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2FC91-F09A-4462-B929-68FE16EEB8A0}" type="datetimeFigureOut">
              <a:rPr lang="en-US" smtClean="0"/>
              <a:t>7/19/2019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1FA41-CE3F-4512-8109-168031F187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88757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2FC91-F09A-4462-B929-68FE16EEB8A0}" type="datetimeFigureOut">
              <a:rPr lang="en-US" smtClean="0"/>
              <a:t>7/19/2019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1FA41-CE3F-4512-8109-168031F187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7232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2FC91-F09A-4462-B929-68FE16EEB8A0}" type="datetimeFigureOut">
              <a:rPr lang="en-US" smtClean="0"/>
              <a:t>7/19/2019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1FA41-CE3F-4512-8109-168031F187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3980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2FC91-F09A-4462-B929-68FE16EEB8A0}" type="datetimeFigureOut">
              <a:rPr lang="en-US" smtClean="0"/>
              <a:t>7/19/2019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1FA41-CE3F-4512-8109-168031F187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29891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2FC91-F09A-4462-B929-68FE16EEB8A0}" type="datetimeFigureOut">
              <a:rPr lang="en-US" smtClean="0"/>
              <a:t>7/19/2019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1FA41-CE3F-4512-8109-168031F187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08086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2FC91-F09A-4462-B929-68FE16EEB8A0}" type="datetimeFigureOut">
              <a:rPr lang="en-US" smtClean="0"/>
              <a:t>7/19/2019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1FA41-CE3F-4512-8109-168031F187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25971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2FC91-F09A-4462-B929-68FE16EEB8A0}" type="datetimeFigureOut">
              <a:rPr lang="en-US" smtClean="0"/>
              <a:t>7/19/2019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1FA41-CE3F-4512-8109-168031F187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6024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2FC91-F09A-4462-B929-68FE16EEB8A0}" type="datetimeFigureOut">
              <a:rPr lang="en-US" smtClean="0"/>
              <a:t>7/19/2019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1FA41-CE3F-4512-8109-168031F187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47504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2FC91-F09A-4462-B929-68FE16EEB8A0}" type="datetimeFigureOut">
              <a:rPr lang="en-US" smtClean="0"/>
              <a:t>7/19/2019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1FA41-CE3F-4512-8109-168031F187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43903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C2FC91-F09A-4462-B929-68FE16EEB8A0}" type="datetimeFigureOut">
              <a:rPr lang="en-US" smtClean="0"/>
              <a:t>7/19/2019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21FA41-CE3F-4512-8109-168031F187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7536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4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4.jpeg"/><Relationship Id="rId4" Type="http://schemas.openxmlformats.org/officeDocument/2006/relationships/image" Target="../media/image9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Subtitle 2"/>
          <p:cNvSpPr>
            <a:spLocks noGrp="1"/>
          </p:cNvSpPr>
          <p:nvPr>
            <p:ph type="subTitle" idx="1"/>
          </p:nvPr>
        </p:nvSpPr>
        <p:spPr>
          <a:xfrm>
            <a:off x="556591" y="477080"/>
            <a:ext cx="8176591" cy="1716091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ca-ES" sz="2800" dirty="0">
                <a:solidFill>
                  <a:srgbClr val="000000"/>
                </a:solidFill>
                <a:latin typeface="Khmer OS Siemreap" pitchFamily="2" charset="0"/>
                <a:ea typeface="Khmer OS Muol Light" pitchFamily="2" charset="0"/>
                <a:cs typeface="Khmer OS Muol Light" pitchFamily="2" charset="0"/>
              </a:rPr>
              <a:t>យន្តការផ្តល់ព័ត៌មានត្រឡប់ </a:t>
            </a:r>
            <a:r>
              <a:rPr lang="km-KH" sz="2800" dirty="0">
                <a:solidFill>
                  <a:srgbClr val="000000"/>
                </a:solidFill>
                <a:latin typeface="Khmer OS Siemreap" pitchFamily="2" charset="0"/>
                <a:ea typeface="Khmer OS Muol Light" pitchFamily="2" charset="0"/>
                <a:cs typeface="Khmer OS Muol Light" pitchFamily="2" charset="0"/>
              </a:rPr>
              <a:t>ឬបណ្តឹងសារទុក្ខ</a:t>
            </a:r>
            <a:r>
              <a:rPr lang="ca-ES" sz="2800" dirty="0">
                <a:solidFill>
                  <a:srgbClr val="000000"/>
                </a:solidFill>
                <a:latin typeface="Khmer OS Siemreap" pitchFamily="2" charset="0"/>
                <a:ea typeface="Khmer OS Muol Light" pitchFamily="2" charset="0"/>
                <a:cs typeface="Khmer OS Muol Light" pitchFamily="2" charset="0"/>
              </a:rPr>
              <a:t> </a:t>
            </a:r>
            <a:endParaRPr lang="km-KH" sz="2800" dirty="0">
              <a:solidFill>
                <a:srgbClr val="000000"/>
              </a:solidFill>
              <a:latin typeface="Khmer OS Siemreap" pitchFamily="2" charset="0"/>
              <a:ea typeface="Khmer OS Muol Light" pitchFamily="2" charset="0"/>
              <a:cs typeface="Khmer OS Muol Light" pitchFamily="2" charset="0"/>
            </a:endParaRPr>
          </a:p>
          <a:p>
            <a:pPr>
              <a:lnSpc>
                <a:spcPct val="150000"/>
              </a:lnSpc>
            </a:pPr>
            <a:r>
              <a:rPr lang="ca-ES" sz="2800" dirty="0">
                <a:solidFill>
                  <a:srgbClr val="000000"/>
                </a:solidFill>
                <a:latin typeface="Khmer OS Siemreap" pitchFamily="2" charset="0"/>
                <a:ea typeface="Khmer OS Muol Light" pitchFamily="2" charset="0"/>
                <a:cs typeface="Khmer OS Muol Light" pitchFamily="2" charset="0"/>
              </a:rPr>
              <a:t>និងដំណោះស្រាយ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2520" y="5366047"/>
            <a:ext cx="8763000" cy="8887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m-KH" sz="1800" b="1" u="sng" dirty="0">
                <a:solidFill>
                  <a:schemeClr val="tx1"/>
                </a:solidFill>
                <a:latin typeface="Khmer OS Siemreap" pitchFamily="2" charset="0"/>
                <a:ea typeface="Khmer OS Siemreap" pitchFamily="2" charset="0"/>
                <a:cs typeface="Khmer OS Siemreap" pitchFamily="2" charset="0"/>
              </a:rPr>
              <a:t>បង្ហាញ</a:t>
            </a:r>
            <a:r>
              <a:rPr lang="ca-ES" sz="1800" b="1" u="sng" dirty="0">
                <a:solidFill>
                  <a:schemeClr val="tx1"/>
                </a:solidFill>
                <a:latin typeface="Khmer OS Siemreap" pitchFamily="2" charset="0"/>
                <a:ea typeface="Khmer OS Siemreap" pitchFamily="2" charset="0"/>
                <a:cs typeface="Khmer OS Siemreap" pitchFamily="2" charset="0"/>
              </a:rPr>
              <a:t>ដោយ</a:t>
            </a:r>
            <a:endParaRPr lang="km-KH" sz="1800" b="1" u="sng" dirty="0">
              <a:solidFill>
                <a:schemeClr val="tx1"/>
              </a:solidFill>
              <a:latin typeface="Khmer OS Siemreap" pitchFamily="2" charset="0"/>
              <a:ea typeface="Khmer OS Siemreap" pitchFamily="2" charset="0"/>
              <a:cs typeface="Khmer OS Siemreap" pitchFamily="2" charset="0"/>
            </a:endParaRPr>
          </a:p>
          <a:p>
            <a:pPr algn="ctr">
              <a:lnSpc>
                <a:spcPct val="150000"/>
              </a:lnSpc>
            </a:pPr>
            <a:r>
              <a:rPr lang="ca-ES" sz="1800" dirty="0">
                <a:solidFill>
                  <a:schemeClr val="tx1"/>
                </a:solidFill>
                <a:latin typeface="Khmer OS Siemreap" pitchFamily="2" charset="0"/>
                <a:ea typeface="Khmer OS Siemreap" pitchFamily="2" charset="0"/>
                <a:cs typeface="Khmer OS Siemreap" pitchFamily="2" charset="0"/>
              </a:rPr>
              <a:t>ឈួន វុឌ្ឍី  </a:t>
            </a:r>
            <a:r>
              <a:rPr lang="en-US" sz="1800" dirty="0">
                <a:solidFill>
                  <a:schemeClr val="tx1"/>
                </a:solidFill>
                <a:latin typeface="Khmer OS Siemreap" pitchFamily="2" charset="0"/>
                <a:ea typeface="Khmer OS Siemreap" pitchFamily="2" charset="0"/>
                <a:cs typeface="Khmer OS Siemreap" pitchFamily="2" charset="0"/>
              </a:rPr>
              <a:t>(contact: 012</a:t>
            </a:r>
            <a:r>
              <a:rPr lang="km-KH" sz="1800" dirty="0">
                <a:solidFill>
                  <a:schemeClr val="tx1"/>
                </a:solidFill>
                <a:latin typeface="Khmer OS Siemreap" pitchFamily="2" charset="0"/>
                <a:ea typeface="Khmer OS Siemreap" pitchFamily="2" charset="0"/>
                <a:cs typeface="Khmer OS Siemreap" pitchFamily="2" charset="0"/>
              </a:rPr>
              <a:t> </a:t>
            </a:r>
            <a:r>
              <a:rPr lang="en-US" sz="1800" dirty="0">
                <a:solidFill>
                  <a:schemeClr val="tx1"/>
                </a:solidFill>
                <a:latin typeface="Khmer OS Siemreap" pitchFamily="2" charset="0"/>
                <a:ea typeface="Khmer OS Siemreap" pitchFamily="2" charset="0"/>
                <a:cs typeface="Khmer OS Siemreap" pitchFamily="2" charset="0"/>
              </a:rPr>
              <a:t>791</a:t>
            </a:r>
            <a:r>
              <a:rPr lang="km-KH" sz="1800" dirty="0">
                <a:solidFill>
                  <a:schemeClr val="tx1"/>
                </a:solidFill>
                <a:latin typeface="Khmer OS Siemreap" pitchFamily="2" charset="0"/>
                <a:ea typeface="Khmer OS Siemreap" pitchFamily="2" charset="0"/>
                <a:cs typeface="Khmer OS Siemreap" pitchFamily="2" charset="0"/>
              </a:rPr>
              <a:t>​ </a:t>
            </a:r>
            <a:r>
              <a:rPr lang="en-US" sz="1800" dirty="0">
                <a:solidFill>
                  <a:schemeClr val="tx1"/>
                </a:solidFill>
                <a:latin typeface="Khmer OS Siemreap" pitchFamily="2" charset="0"/>
                <a:ea typeface="Khmer OS Siemreap" pitchFamily="2" charset="0"/>
                <a:cs typeface="Khmer OS Siemreap" pitchFamily="2" charset="0"/>
              </a:rPr>
              <a:t>201, vuthychhuon@gmail.com)</a:t>
            </a:r>
            <a:r>
              <a:rPr lang="km-KH" sz="1800" dirty="0">
                <a:solidFill>
                  <a:schemeClr val="tx1"/>
                </a:solidFill>
                <a:latin typeface="Khmer OS Siemreap" pitchFamily="2" charset="0"/>
                <a:ea typeface="Khmer OS Siemreap" pitchFamily="2" charset="0"/>
                <a:cs typeface="Khmer OS Siemreap" pitchFamily="2" charset="0"/>
              </a:rPr>
              <a:t>​</a:t>
            </a:r>
          </a:p>
        </p:txBody>
      </p:sp>
      <p:pic>
        <p:nvPicPr>
          <p:cNvPr id="7" name="Picture 4" descr="C:\Users\vuthy\Desktop\CLEAR\imagesfee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76600" y="2326841"/>
            <a:ext cx="2590800" cy="2667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77BEA6-8AD9-4AD2-9DB5-C1C56CB568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m-KH" sz="3200" dirty="0">
                <a:solidFill>
                  <a:srgbClr val="000000"/>
                </a:solidFill>
                <a:latin typeface="Khmer OS Siemreap" pitchFamily="2" charset="0"/>
                <a:ea typeface="Khmer OS Muol Light" pitchFamily="2" charset="0"/>
                <a:cs typeface="Khmer OS Muol Light" pitchFamily="2" charset="0"/>
              </a:rPr>
              <a:t>ប្រធានបទ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256FCB-8AF4-4481-8AD6-F421993051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573837"/>
            <a:ext cx="7886700" cy="4800462"/>
          </a:xfrm>
        </p:spPr>
        <p:txBody>
          <a:bodyPr>
            <a:normAutofit fontScale="92500" lnSpcReduction="20000"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km-KH" sz="2200" dirty="0">
                <a:latin typeface="Khmer OS Metal Chrieng" pitchFamily="2" charset="0"/>
                <a:cs typeface="Khmer OS Metal Chrieng" pitchFamily="2" charset="0"/>
              </a:rPr>
              <a:t>អ្វីទៅហៅថាព័ត៌មានត្រឡប់ និងសារៈសំខាន់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km-KH" sz="22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គោលការណ៍ផ្សេងៗដើម្បីការពារ</a:t>
            </a:r>
            <a:r>
              <a:rPr lang="ca-ES" sz="22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ផលប្រយោជន</a:t>
            </a:r>
            <a:r>
              <a:rPr lang="km-KH" sz="22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៍</a:t>
            </a:r>
            <a:r>
              <a:rPr lang="ca-ES" sz="22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អង្គការ</a:t>
            </a:r>
            <a:endParaRPr lang="km-KH" sz="2200" dirty="0">
              <a:latin typeface="Khmer OS Metal Chrieng" pitchFamily="2" charset="0"/>
              <a:ea typeface="Khmer OS Metal Chrieng" pitchFamily="2" charset="0"/>
              <a:cs typeface="Khmer OS Metal Chrieng" pitchFamily="2" charset="0"/>
            </a:endParaRP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ca-ES" sz="2200" dirty="0">
                <a:solidFill>
                  <a:schemeClr val="dk1"/>
                </a:solidFill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យន្តការផ្តល់ព័ត៌មានត្រឡប់</a:t>
            </a:r>
            <a:r>
              <a:rPr lang="km-KH" sz="2200" dirty="0">
                <a:solidFill>
                  <a:schemeClr val="dk1"/>
                </a:solidFill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 និងការឆ្លើយតប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km-KH" sz="2200" dirty="0">
                <a:solidFill>
                  <a:schemeClr val="dk1"/>
                </a:solidFill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តើ</a:t>
            </a:r>
            <a:r>
              <a:rPr lang="ca-ES" sz="2200" dirty="0">
                <a:solidFill>
                  <a:schemeClr val="dk1"/>
                </a:solidFill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ផ្តល់ព័ត៌មានត្រឡប់</a:t>
            </a:r>
            <a:r>
              <a:rPr lang="km-KH" sz="2200" dirty="0">
                <a:solidFill>
                  <a:schemeClr val="dk1"/>
                </a:solidFill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អំពីអ្វីខ្លះ?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km-KH" sz="2200" dirty="0">
                <a:solidFill>
                  <a:schemeClr val="dk1"/>
                </a:solidFill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របៀប</a:t>
            </a:r>
            <a:r>
              <a:rPr lang="ca-ES" sz="2200" dirty="0">
                <a:solidFill>
                  <a:schemeClr val="dk1"/>
                </a:solidFill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ផ្តល់ព័ត៌មានត្រឡប់</a:t>
            </a:r>
            <a:r>
              <a:rPr lang="km-KH" sz="2200" dirty="0">
                <a:solidFill>
                  <a:schemeClr val="dk1"/>
                </a:solidFill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​ ឬការរាយការណ៍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km-KH" sz="22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វិធីផ្សព្វផ្សាយដល់សហគមន៍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km-KH" sz="2200" dirty="0">
                <a:solidFill>
                  <a:schemeClr val="dk1"/>
                </a:solidFill>
                <a:latin typeface="Khmer OS Metal Chrieng" pitchFamily="2" charset="0"/>
                <a:cs typeface="Khmer OS Metal Chrieng" pitchFamily="2" charset="0"/>
              </a:rPr>
              <a:t>យន្តការ</a:t>
            </a:r>
            <a:r>
              <a:rPr lang="en-US" sz="2200" dirty="0" err="1">
                <a:solidFill>
                  <a:schemeClr val="dk1"/>
                </a:solidFill>
                <a:latin typeface="Khmer OS Metal Chrieng" pitchFamily="2" charset="0"/>
                <a:cs typeface="Khmer OS Metal Chrieng" pitchFamily="2" charset="0"/>
              </a:rPr>
              <a:t>បណ្ដឹង</a:t>
            </a:r>
            <a:r>
              <a:rPr lang="km-KH" sz="2200" dirty="0">
                <a:solidFill>
                  <a:schemeClr val="dk1"/>
                </a:solidFill>
                <a:latin typeface="Khmer OS Metal Chrieng" pitchFamily="2" charset="0"/>
                <a:cs typeface="Khmer OS Metal Chrieng" pitchFamily="2" charset="0"/>
              </a:rPr>
              <a:t>សារទុក្ខ</a:t>
            </a:r>
            <a:r>
              <a:rPr lang="en-US" sz="2200" dirty="0">
                <a:solidFill>
                  <a:schemeClr val="dk1"/>
                </a:solidFill>
                <a:latin typeface="Khmer OS Metal Chrieng" pitchFamily="2" charset="0"/>
                <a:cs typeface="Khmer OS Metal Chrieng" pitchFamily="2" charset="0"/>
              </a:rPr>
              <a:t> </a:t>
            </a:r>
            <a:r>
              <a:rPr lang="km-KH" sz="2200" dirty="0">
                <a:solidFill>
                  <a:schemeClr val="dk1"/>
                </a:solidFill>
                <a:latin typeface="Khmer OS Metal Chrieng" pitchFamily="2" charset="0"/>
                <a:cs typeface="Khmer OS Metal Chrieng" pitchFamily="2" charset="0"/>
              </a:rPr>
              <a:t>និងឆ្លើយតបសំរាប់ក្នុងអង្កការ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ca-ES" sz="2200" dirty="0">
                <a:solidFill>
                  <a:schemeClr val="dk1"/>
                </a:solidFill>
                <a:latin typeface="Khmer OS Metal Chrieng" pitchFamily="2" charset="0"/>
                <a:cs typeface="Khmer OS Metal Chrieng" pitchFamily="2" charset="0"/>
              </a:rPr>
              <a:t>យន្តការ</a:t>
            </a:r>
            <a:r>
              <a:rPr lang="km-KH" sz="2200" dirty="0">
                <a:solidFill>
                  <a:schemeClr val="dk1"/>
                </a:solidFill>
                <a:latin typeface="Khmer OS Metal Chrieng" pitchFamily="2" charset="0"/>
                <a:cs typeface="Khmer OS Metal Chrieng" pitchFamily="2" charset="0"/>
              </a:rPr>
              <a:t>ដាក់ពាក្យបណ្តឹង និងដោះស្រាយបណ្តឹង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km-KH" sz="2200" dirty="0">
                <a:solidFill>
                  <a:schemeClr val="dk1"/>
                </a:solidFill>
                <a:latin typeface="Khmer OS Metal Chrieng" pitchFamily="2" charset="0"/>
                <a:cs typeface="Khmer OS Metal Chrieng" pitchFamily="2" charset="0"/>
              </a:rPr>
              <a:t>កត្តាប្រឈមផ្សេងៗ ក្នុងការអនុវត្តន៍យន្តការ</a:t>
            </a:r>
            <a:r>
              <a:rPr lang="en-US" sz="2200" dirty="0" err="1">
                <a:solidFill>
                  <a:schemeClr val="dk1"/>
                </a:solidFill>
                <a:latin typeface="Khmer OS Metal Chrieng" pitchFamily="2" charset="0"/>
                <a:cs typeface="Khmer OS Metal Chrieng" pitchFamily="2" charset="0"/>
              </a:rPr>
              <a:t>បណ្ដឹង</a:t>
            </a:r>
            <a:r>
              <a:rPr lang="km-KH" sz="2200" dirty="0">
                <a:solidFill>
                  <a:schemeClr val="dk1"/>
                </a:solidFill>
                <a:latin typeface="Khmer OS Metal Chrieng" pitchFamily="2" charset="0"/>
                <a:cs typeface="Khmer OS Metal Chrieng" pitchFamily="2" charset="0"/>
              </a:rPr>
              <a:t>សារទុក្ខ</a:t>
            </a:r>
            <a:r>
              <a:rPr lang="en-US" sz="2200" dirty="0">
                <a:solidFill>
                  <a:schemeClr val="dk1"/>
                </a:solidFill>
                <a:latin typeface="Khmer OS Metal Chrieng" pitchFamily="2" charset="0"/>
                <a:cs typeface="Khmer OS Metal Chrieng" pitchFamily="2" charset="0"/>
              </a:rPr>
              <a:t> 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endParaRPr lang="km-KH" sz="1800" dirty="0">
              <a:latin typeface="Khmer OS Muol Light" pitchFamily="2" charset="0"/>
              <a:cs typeface="Khmer OS Muol Light" pitchFamily="2" charset="0"/>
            </a:endParaRP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endParaRPr lang="en-US" sz="1800" dirty="0">
              <a:solidFill>
                <a:schemeClr val="dk1"/>
              </a:solidFill>
              <a:latin typeface="Khmer OS Metal Chrieng" pitchFamily="2" charset="0"/>
              <a:ea typeface="Khmer OS Metal Chrieng" pitchFamily="2" charset="0"/>
              <a:cs typeface="Khmer OS Metal Chrieng" pitchFamily="2" charset="0"/>
            </a:endParaRPr>
          </a:p>
          <a:p>
            <a:endParaRPr lang="en-US" sz="1800" dirty="0">
              <a:solidFill>
                <a:schemeClr val="dk1"/>
              </a:solidFill>
              <a:latin typeface="Khmer OS Metal Chrieng" pitchFamily="2" charset="0"/>
              <a:ea typeface="Khmer OS Metal Chrieng" pitchFamily="2" charset="0"/>
              <a:cs typeface="Khmer OS Metal Chrieng" pitchFamily="2" charset="0"/>
            </a:endParaRPr>
          </a:p>
          <a:p>
            <a:endParaRPr lang="en-US" sz="1800" dirty="0">
              <a:solidFill>
                <a:schemeClr val="dk1"/>
              </a:solidFill>
              <a:latin typeface="Khmer OS Metal Chrieng" pitchFamily="2" charset="0"/>
              <a:ea typeface="Khmer OS Metal Chrieng" pitchFamily="2" charset="0"/>
              <a:cs typeface="Khmer OS Metal Chrieng" pitchFamily="2" charset="0"/>
            </a:endParaRPr>
          </a:p>
          <a:p>
            <a:endParaRPr lang="en-US" sz="1800" dirty="0">
              <a:latin typeface="Khmer OS Metal Chrieng" pitchFamily="2" charset="0"/>
              <a:ea typeface="Khmer OS Metal Chrieng" pitchFamily="2" charset="0"/>
              <a:cs typeface="Khmer OS Metal Chrieng" pitchFamily="2" charset="0"/>
            </a:endParaRPr>
          </a:p>
          <a:p>
            <a:endParaRPr lang="en-US" sz="1800" dirty="0">
              <a:latin typeface="Khmer OS Metal Chrieng" pitchFamily="2" charset="0"/>
              <a:cs typeface="Khmer OS Metal Chrieng" pitchFamily="2" charset="0"/>
            </a:endParaRPr>
          </a:p>
          <a:p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20691391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Slide Number Placeholder 21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1F3452A-EAC1-4F34-A149-80CB49A702E4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2738231" y="1525657"/>
            <a:ext cx="4449180" cy="6096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km-KH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hmer OS Siemreap" pitchFamily="2" charset="0"/>
                <a:ea typeface="Khmer OS Muol Light" pitchFamily="2" charset="0"/>
                <a:cs typeface="Khmer OS Muol Light" pitchFamily="2" charset="0"/>
              </a:rPr>
              <a:t>អ្វីទៅហៅថាព័ត៌មានត្រឡប់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Khmer OS Siemreap" pitchFamily="2" charset="0"/>
              <a:ea typeface="Khmer OS Muol Light" pitchFamily="2" charset="0"/>
              <a:cs typeface="Khmer OS Muol Light" pitchFamily="2" charset="0"/>
            </a:endParaRP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D4856278-D110-40F4-BE75-B08ED9B4CD96}"/>
              </a:ext>
            </a:extLst>
          </p:cNvPr>
          <p:cNvSpPr txBox="1">
            <a:spLocks/>
          </p:cNvSpPr>
          <p:nvPr/>
        </p:nvSpPr>
        <p:spPr>
          <a:xfrm>
            <a:off x="2478157" y="4993380"/>
            <a:ext cx="5490543" cy="6096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km-KH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LnTx/>
                <a:uFillTx/>
                <a:latin typeface="Khmer OS Siemreap" pitchFamily="2" charset="0"/>
                <a:ea typeface="Khmer OS Muol Light" pitchFamily="2" charset="0"/>
                <a:cs typeface="Khmer OS Muol Light" pitchFamily="2" charset="0"/>
              </a:rPr>
              <a:t>ហេតុអ្វីចាំបាច់ផ្តល់ព័ត៌មានត្រឡប់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uLnTx/>
              <a:uFillTx/>
              <a:latin typeface="Khmer OS Siemreap" pitchFamily="2" charset="0"/>
              <a:ea typeface="Khmer OS Muol Light" pitchFamily="2" charset="0"/>
              <a:cs typeface="Khmer OS Muol Light" pitchFamily="2" charset="0"/>
            </a:endParaRPr>
          </a:p>
        </p:txBody>
      </p:sp>
      <p:pic>
        <p:nvPicPr>
          <p:cNvPr id="7" name="Picture 4" descr="C:\Users\vuthy\Desktop\HRM_LWD\Pictures\Q01.aspx.jpg">
            <a:extLst>
              <a:ext uri="{FF2B5EF4-FFF2-40B4-BE49-F238E27FC236}">
                <a16:creationId xmlns:a16="http://schemas.microsoft.com/office/drawing/2014/main" id="{051A02F9-72C9-4035-9DD5-9E2C761D9D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48594" y="546571"/>
            <a:ext cx="1276111" cy="158868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4" descr="C:\Users\vuthy\Desktop\CLEAR\imagesfeed.jpg">
            <a:extLst>
              <a:ext uri="{FF2B5EF4-FFF2-40B4-BE49-F238E27FC236}">
                <a16:creationId xmlns:a16="http://schemas.microsoft.com/office/drawing/2014/main" id="{D43970D4-EBEA-4CDA-B877-A4AE76B52C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1968" y="325644"/>
            <a:ext cx="2590800" cy="2667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F2E53FA-73C6-4DDD-9424-F1EA086BB7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1968" y="4662572"/>
            <a:ext cx="2058230" cy="2058904"/>
          </a:xfrm>
          <a:prstGeom prst="rect">
            <a:avLst/>
          </a:prstGeom>
        </p:spPr>
      </p:pic>
      <p:pic>
        <p:nvPicPr>
          <p:cNvPr id="11" name="Picture 4" descr="C:\Users\vuthy\Desktop\HRM_LWD\Pictures\Q01.aspx.jpg">
            <a:extLst>
              <a:ext uri="{FF2B5EF4-FFF2-40B4-BE49-F238E27FC236}">
                <a16:creationId xmlns:a16="http://schemas.microsoft.com/office/drawing/2014/main" id="{6BBABAA6-53F2-483B-8BC5-C07A191275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86649" y="4014294"/>
            <a:ext cx="1276111" cy="158868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05776440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Slide Number Placeholder 21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1F3452A-EAC1-4F34-A149-80CB49A702E4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9220" name="Text Box 32"/>
          <p:cNvSpPr txBox="1">
            <a:spLocks noChangeArrowheads="1"/>
          </p:cNvSpPr>
          <p:nvPr/>
        </p:nvSpPr>
        <p:spPr bwMode="auto">
          <a:xfrm>
            <a:off x="838200" y="1247775"/>
            <a:ext cx="7924800" cy="48659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63550" indent="-463550" eaLnBrk="1" hangingPunct="1">
              <a:lnSpc>
                <a:spcPct val="150000"/>
              </a:lnSpc>
              <a:spcBef>
                <a:spcPct val="15000"/>
              </a:spcBef>
              <a:spcAft>
                <a:spcPct val="15000"/>
              </a:spcAft>
              <a:buFont typeface="Times New Roman" pitchFamily="18" charset="0"/>
              <a:buAutoNum type="arabicPeriod"/>
              <a:tabLst>
                <a:tab pos="688975" algn="l"/>
              </a:tabLst>
            </a:pPr>
            <a:r>
              <a:rPr lang="ca-ES" sz="22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ជាការលើកឡើង នូវ</a:t>
            </a:r>
            <a:r>
              <a:rPr lang="km-KH" sz="22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ក្តី</a:t>
            </a:r>
            <a:r>
              <a:rPr lang="ca-ES" sz="22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កង្វល់</a:t>
            </a:r>
            <a:r>
              <a:rPr lang="km-KH" sz="22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 </a:t>
            </a:r>
            <a:r>
              <a:rPr lang="ca-ES" sz="22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ក្តីបារម្មណ៍ ឬ ការមិនពេញចិត្ត​ របស់បុគ្គលណាមួយ ឬ ក្រុមណាមួយ ទាក់ទងទៅនឹង ​    ការប្រព្រឹត</a:t>
            </a:r>
            <a:r>
              <a:rPr lang="km-KH" sz="22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្ត</a:t>
            </a:r>
            <a:r>
              <a:rPr lang="ca-ES" sz="22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ខុសរបស់ </a:t>
            </a:r>
            <a:r>
              <a:rPr lang="km-KH" sz="22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អង្គការ</a:t>
            </a:r>
            <a:r>
              <a:rPr lang="ca-ES" sz="22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 ឬបុគ្គលិក</a:t>
            </a:r>
          </a:p>
          <a:p>
            <a:pPr marL="463550" indent="-463550" eaLnBrk="1" hangingPunct="1">
              <a:lnSpc>
                <a:spcPct val="150000"/>
              </a:lnSpc>
              <a:spcBef>
                <a:spcPct val="15000"/>
              </a:spcBef>
              <a:spcAft>
                <a:spcPct val="15000"/>
              </a:spcAft>
              <a:buFont typeface="Times New Roman" pitchFamily="18" charset="0"/>
              <a:buAutoNum type="arabicPeriod"/>
              <a:tabLst>
                <a:tab pos="688975" algn="l"/>
              </a:tabLst>
            </a:pPr>
            <a:r>
              <a:rPr lang="ca-ES" sz="22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ការប្រព្រឹត</a:t>
            </a:r>
            <a:r>
              <a:rPr lang="km-KH" sz="22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្ត</a:t>
            </a:r>
            <a:r>
              <a:rPr lang="ca-ES" sz="22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ខុសទាំងនេះមានជាអាទ</a:t>
            </a:r>
            <a:r>
              <a:rPr lang="km-KH" sz="22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ិ៍</a:t>
            </a:r>
            <a:r>
              <a:rPr lang="ca-ES" sz="22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ដូចជា ៖ </a:t>
            </a:r>
            <a:endParaRPr lang="ca-ES" sz="2200" u="sng" dirty="0">
              <a:latin typeface="Khmer OS Metal Chrieng" pitchFamily="2" charset="0"/>
              <a:ea typeface="Khmer OS Metal Chrieng" pitchFamily="2" charset="0"/>
              <a:cs typeface="Khmer OS Metal Chrieng" pitchFamily="2" charset="0"/>
            </a:endParaRPr>
          </a:p>
          <a:p>
            <a:pPr marL="682625" lvl="1" indent="-225425" eaLnBrk="1" hangingPunct="1">
              <a:lnSpc>
                <a:spcPct val="150000"/>
              </a:lnSpc>
              <a:spcBef>
                <a:spcPct val="15000"/>
              </a:spcBef>
              <a:spcAft>
                <a:spcPct val="15000"/>
              </a:spcAft>
              <a:buFont typeface="Arial" charset="0"/>
              <a:buChar char="•"/>
              <a:tabLst>
                <a:tab pos="688975" algn="l"/>
              </a:tabLst>
            </a:pPr>
            <a:r>
              <a:rPr lang="km-KH" sz="20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ស្ថាប័ន៖ </a:t>
            </a:r>
            <a:r>
              <a:rPr lang="ca-ES" sz="2000" b="1" u="sng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ប្រតិបត្តិការ </a:t>
            </a:r>
            <a:r>
              <a:rPr lang="km-KH" sz="20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ដូចជាគុណភាពរបស់</a:t>
            </a:r>
            <a:r>
              <a:rPr lang="ca-ES" sz="20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សកម្មភាព គំរោង-កម្មវិធី</a:t>
            </a:r>
            <a:r>
              <a:rPr lang="km-KH" sz="20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​ និងការរំលោភគោលនយោបាយរបស់ខ្លួន។ល។</a:t>
            </a:r>
          </a:p>
          <a:p>
            <a:pPr marL="682625" lvl="1" indent="-225425" eaLnBrk="1" hangingPunct="1">
              <a:lnSpc>
                <a:spcPct val="150000"/>
              </a:lnSpc>
              <a:spcBef>
                <a:spcPct val="15000"/>
              </a:spcBef>
              <a:spcAft>
                <a:spcPct val="15000"/>
              </a:spcAft>
              <a:buFont typeface="Arial" charset="0"/>
              <a:buChar char="•"/>
              <a:tabLst>
                <a:tab pos="688975" algn="l"/>
              </a:tabLst>
            </a:pPr>
            <a:r>
              <a:rPr lang="km-KH" sz="20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បុគ្គលិក៖ </a:t>
            </a:r>
            <a:r>
              <a:rPr lang="ca-ES" sz="2000" b="1" u="sng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មិនមែនប្រតិប</a:t>
            </a:r>
            <a:r>
              <a:rPr lang="km-KH" sz="2000" b="1" u="sng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ត្តិការ</a:t>
            </a:r>
            <a:r>
              <a:rPr lang="ca-ES" sz="2000" b="1" u="sng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 </a:t>
            </a:r>
            <a:r>
              <a:rPr lang="ca-ES" sz="2000" b="1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(ធ្ងន់ធ្ងរ)</a:t>
            </a:r>
            <a:r>
              <a:rPr lang="km-KH" sz="2000" b="1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 </a:t>
            </a:r>
            <a:r>
              <a:rPr lang="km-KH" sz="20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ដូចជាការប្រព្រិត្តិ </a:t>
            </a:r>
            <a:r>
              <a:rPr lang="ca-ES" sz="20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កិរិយាមា</a:t>
            </a:r>
            <a:r>
              <a:rPr lang="km-KH" sz="20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រ</a:t>
            </a:r>
            <a:r>
              <a:rPr lang="ca-ES" sz="20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យាទ</a:t>
            </a:r>
            <a:r>
              <a:rPr lang="km-KH" sz="20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​និងការប្រើអំណាច</a:t>
            </a:r>
            <a:r>
              <a:rPr lang="ca-ES" sz="20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រំលោភបំពាន </a:t>
            </a:r>
            <a:r>
              <a:rPr lang="km-KH" sz="20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។ល។</a:t>
            </a:r>
            <a:endParaRPr lang="ca-ES" sz="2000" dirty="0">
              <a:latin typeface="Khmer OS Metal Chrieng" pitchFamily="2" charset="0"/>
              <a:ea typeface="Khmer OS Metal Chrieng" pitchFamily="2" charset="0"/>
              <a:cs typeface="Khmer OS Metal Chrieng" pitchFamily="2" charset="0"/>
            </a:endParaRPr>
          </a:p>
          <a:p>
            <a:pPr marL="682625" lvl="1" indent="-225425" eaLnBrk="1" hangingPunct="1">
              <a:lnSpc>
                <a:spcPct val="150000"/>
              </a:lnSpc>
              <a:spcBef>
                <a:spcPct val="15000"/>
              </a:spcBef>
              <a:spcAft>
                <a:spcPct val="15000"/>
              </a:spcAft>
              <a:buFont typeface="Arial" charset="0"/>
              <a:buChar char="•"/>
              <a:tabLst>
                <a:tab pos="688975" algn="l"/>
              </a:tabLst>
            </a:pPr>
            <a:endParaRPr lang="ca-ES" sz="2200" dirty="0">
              <a:latin typeface="Khmer OS Metal Chrieng" pitchFamily="2" charset="0"/>
              <a:ea typeface="Khmer OS Metal Chrieng" pitchFamily="2" charset="0"/>
              <a:cs typeface="Khmer OS Metal Chrieng" pitchFamily="2" charset="0"/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381000" y="304800"/>
            <a:ext cx="4267200" cy="6096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km-KH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hmer OS Siemreap" pitchFamily="2" charset="0"/>
                <a:ea typeface="Khmer OS Muol Light" pitchFamily="2" charset="0"/>
                <a:cs typeface="Khmer OS Muol Light" pitchFamily="2" charset="0"/>
              </a:rPr>
              <a:t>អ្វីទៅហៅថាព័ត៌មានត្រឡប់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Khmer OS Siemreap" pitchFamily="2" charset="0"/>
              <a:ea typeface="Khmer OS Muol Light" pitchFamily="2" charset="0"/>
              <a:cs typeface="Khmer OS Muol Light" pitchFamily="2" charset="0"/>
            </a:endParaRPr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Slide Number Placeholder 21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B38DA45-9B40-41A0-83B9-622F2EA691C5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4100" name="Text Box 32"/>
          <p:cNvSpPr txBox="1">
            <a:spLocks noChangeArrowheads="1"/>
          </p:cNvSpPr>
          <p:nvPr/>
        </p:nvSpPr>
        <p:spPr bwMode="auto">
          <a:xfrm>
            <a:off x="609600" y="1136374"/>
            <a:ext cx="7924800" cy="5119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63550" indent="-463550" eaLnBrk="1" hangingPunct="1">
              <a:lnSpc>
                <a:spcPct val="150000"/>
              </a:lnSpc>
              <a:spcBef>
                <a:spcPct val="15000"/>
              </a:spcBef>
              <a:spcAft>
                <a:spcPct val="15000"/>
              </a:spcAft>
              <a:tabLst>
                <a:tab pos="688975" algn="l"/>
              </a:tabLst>
            </a:pPr>
            <a:endParaRPr lang="ca-ES" sz="2400" dirty="0">
              <a:solidFill>
                <a:srgbClr val="0000CC"/>
              </a:solidFill>
              <a:latin typeface="Khmer OS Muol Pali" pitchFamily="2" charset="0"/>
              <a:ea typeface="Khmer OS Muol Pali" pitchFamily="2" charset="0"/>
              <a:cs typeface="Khmer OS Muol Pali" pitchFamily="2" charset="0"/>
            </a:endParaRPr>
          </a:p>
          <a:p>
            <a:pPr marL="463550" indent="-463550" eaLnBrk="1" hangingPunct="1">
              <a:lnSpc>
                <a:spcPct val="150000"/>
              </a:lnSpc>
              <a:spcBef>
                <a:spcPct val="15000"/>
              </a:spcBef>
              <a:spcAft>
                <a:spcPct val="15000"/>
              </a:spcAft>
              <a:buFontTx/>
              <a:buAutoNum type="arabicPeriod"/>
              <a:tabLst>
                <a:tab pos="688975" algn="l"/>
              </a:tabLst>
            </a:pPr>
            <a:r>
              <a:rPr lang="ca-ES" sz="22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បង្កើត និងបង្កើន ទំនុកចិត្តរបស់</a:t>
            </a:r>
            <a:r>
              <a:rPr lang="km-KH" sz="22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ភាគី</a:t>
            </a:r>
            <a:r>
              <a:rPr lang="ca-ES" sz="22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ពាក់ព័ន្ធ និង គោរព </a:t>
            </a:r>
            <a:r>
              <a:rPr lang="km-KH" sz="22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ភាគី</a:t>
            </a:r>
            <a:r>
              <a:rPr lang="ca-ES" sz="22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ពាក់ព័ន្ធទាំងអស់</a:t>
            </a:r>
            <a:r>
              <a:rPr lang="km-KH" sz="22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 ។</a:t>
            </a:r>
            <a:endParaRPr lang="ca-ES" sz="2200" dirty="0">
              <a:latin typeface="Khmer OS Metal Chrieng" pitchFamily="2" charset="0"/>
              <a:ea typeface="Khmer OS Metal Chrieng" pitchFamily="2" charset="0"/>
              <a:cs typeface="Khmer OS Metal Chrieng" pitchFamily="2" charset="0"/>
            </a:endParaRPr>
          </a:p>
          <a:p>
            <a:pPr marL="463550" indent="-463550" eaLnBrk="1" hangingPunct="1">
              <a:lnSpc>
                <a:spcPct val="150000"/>
              </a:lnSpc>
              <a:spcBef>
                <a:spcPct val="15000"/>
              </a:spcBef>
              <a:spcAft>
                <a:spcPct val="15000"/>
              </a:spcAft>
              <a:buFontTx/>
              <a:buAutoNum type="arabicPeriod"/>
              <a:tabLst>
                <a:tab pos="688975" algn="l"/>
              </a:tabLst>
            </a:pPr>
            <a:r>
              <a:rPr lang="ca-ES" sz="22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លើកកំពស់តម្លាភាព និងការទទួលខុសត្រូវខ្ពស់ ចំពោះការងារ របស់ខ្លួន </a:t>
            </a:r>
            <a:r>
              <a:rPr lang="km-KH" sz="22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។</a:t>
            </a:r>
            <a:endParaRPr lang="ca-ES" sz="2200" dirty="0">
              <a:latin typeface="Khmer OS Metal Chrieng" pitchFamily="2" charset="0"/>
              <a:ea typeface="Khmer OS Metal Chrieng" pitchFamily="2" charset="0"/>
              <a:cs typeface="Khmer OS Metal Chrieng" pitchFamily="2" charset="0"/>
            </a:endParaRPr>
          </a:p>
          <a:p>
            <a:pPr marL="463550" indent="-463550" eaLnBrk="1" hangingPunct="1">
              <a:lnSpc>
                <a:spcPct val="150000"/>
              </a:lnSpc>
              <a:spcBef>
                <a:spcPct val="15000"/>
              </a:spcBef>
              <a:spcAft>
                <a:spcPct val="15000"/>
              </a:spcAft>
              <a:buFontTx/>
              <a:buAutoNum type="arabicPeriod"/>
              <a:tabLst>
                <a:tab pos="688975" algn="l"/>
              </a:tabLst>
            </a:pPr>
            <a:r>
              <a:rPr lang="ca-ES" sz="22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ចង់ស្តាប់ នូវព័ត៌មានត្រឡប់ ក្តីបារម្</a:t>
            </a:r>
            <a:r>
              <a:rPr lang="km-KH" sz="22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ភ</a:t>
            </a:r>
            <a:r>
              <a:rPr lang="ca-ES" sz="22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 និង ការមិនពេញចិត្ត (បណ្តឹង) របស់ </a:t>
            </a:r>
            <a:r>
              <a:rPr lang="km-KH" sz="22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ភាគី</a:t>
            </a:r>
            <a:r>
              <a:rPr lang="ca-ES" sz="22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ពាក់ព័ន្ធ អំពីការបំពេញការងារ របស់ </a:t>
            </a:r>
            <a:r>
              <a:rPr lang="km-KH" sz="22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អង្គការ​ </a:t>
            </a:r>
            <a:r>
              <a:rPr lang="ca-ES" sz="22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រួមទាំងបុគ្គលិករបស់ខ្លួន</a:t>
            </a:r>
            <a:r>
              <a:rPr lang="km-KH" sz="22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។</a:t>
            </a:r>
            <a:endParaRPr lang="ca-ES" sz="2200" dirty="0">
              <a:latin typeface="Khmer OS Metal Chrieng" pitchFamily="2" charset="0"/>
              <a:ea typeface="Khmer OS Metal Chrieng" pitchFamily="2" charset="0"/>
              <a:cs typeface="Khmer OS Metal Chrieng" pitchFamily="2" charset="0"/>
            </a:endParaRPr>
          </a:p>
          <a:p>
            <a:pPr marL="463550" indent="-463550" eaLnBrk="1" hangingPunct="1">
              <a:lnSpc>
                <a:spcPct val="150000"/>
              </a:lnSpc>
              <a:spcBef>
                <a:spcPct val="15000"/>
              </a:spcBef>
              <a:spcAft>
                <a:spcPct val="15000"/>
              </a:spcAft>
              <a:buFontTx/>
              <a:buAutoNum type="arabicPeriod"/>
              <a:tabLst>
                <a:tab pos="688975" algn="l"/>
              </a:tabLst>
            </a:pPr>
            <a:r>
              <a:rPr lang="ca-ES" sz="22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ពង្រឹង ការ</a:t>
            </a:r>
            <a:r>
              <a:rPr lang="km-KH" sz="22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បំ</a:t>
            </a:r>
            <a:r>
              <a:rPr lang="ca-ES" sz="22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ពេញការងាររបស់ខ្លួន និង បុគ្គលិក</a:t>
            </a:r>
            <a:r>
              <a:rPr lang="km-KH" sz="22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។</a:t>
            </a:r>
            <a:endParaRPr lang="en-US" sz="2200" dirty="0">
              <a:latin typeface="Khmer OS Metal Chrieng" pitchFamily="2" charset="0"/>
              <a:ea typeface="Khmer OS Metal Chrieng" pitchFamily="2" charset="0"/>
              <a:cs typeface="Khmer OS Metal Chrieng" pitchFamily="2" charset="0"/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533398" y="381000"/>
            <a:ext cx="4701211" cy="609600"/>
          </a:xfrm>
          <a:prstGeom prst="rect">
            <a:avLst/>
          </a:prstGeom>
        </p:spPr>
        <p:txBody>
          <a:bodyPr/>
          <a:lstStyle/>
          <a:p>
            <a:pPr marL="342900" indent="-342900" defTabSz="914400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defRPr/>
            </a:pPr>
            <a:r>
              <a:rPr lang="km-KH" sz="2400" dirty="0">
                <a:solidFill>
                  <a:srgbClr val="000000"/>
                </a:solidFill>
                <a:latin typeface="Khmer OS Siemreap" pitchFamily="2" charset="0"/>
                <a:cs typeface="Khmer OS Muol Light" pitchFamily="2" charset="0"/>
              </a:rPr>
              <a:t>គោលបំណង និងសារៈសំខាន់</a:t>
            </a: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Users\vuthy\Desktop\HRM_LWD\Pictures\Q01.asp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48400" y="685800"/>
            <a:ext cx="2209800" cy="21336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EBB30B5-17B5-4068-A302-6792DF88908E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  <p:sp useBgFill="1">
        <p:nvSpPr>
          <p:cNvPr id="12" name="Rectangle 11"/>
          <p:cNvSpPr/>
          <p:nvPr/>
        </p:nvSpPr>
        <p:spPr>
          <a:xfrm>
            <a:off x="2286000" y="1905000"/>
            <a:ext cx="3429000" cy="4293483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463550" indent="-463550" eaLnBrk="1" hangingPunct="1">
              <a:lnSpc>
                <a:spcPct val="150000"/>
              </a:lnSpc>
              <a:spcBef>
                <a:spcPct val="15000"/>
              </a:spcBef>
              <a:spcAft>
                <a:spcPct val="15000"/>
              </a:spcAft>
              <a:tabLst>
                <a:tab pos="688975" algn="l"/>
              </a:tabLst>
            </a:pPr>
            <a:r>
              <a:rPr lang="ca-ES" sz="1400" b="1" dirty="0">
                <a:solidFill>
                  <a:srgbClr val="6305CB"/>
                </a:solidFill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បុគ្គលិក</a:t>
            </a:r>
            <a:r>
              <a:rPr lang="km-KH" sz="1400" b="1" dirty="0">
                <a:solidFill>
                  <a:srgbClr val="6305CB"/>
                </a:solidFill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អង្គការត្រូវគោរព៖</a:t>
            </a:r>
            <a:endParaRPr lang="en-US" sz="1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6305CB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marL="463550" indent="-463550" eaLnBrk="1" hangingPunct="1">
              <a:lnSpc>
                <a:spcPct val="150000"/>
              </a:lnSpc>
              <a:spcBef>
                <a:spcPct val="15000"/>
              </a:spcBef>
              <a:spcAft>
                <a:spcPct val="15000"/>
              </a:spcAft>
              <a:buFontTx/>
              <a:buAutoNum type="arabicPeriod"/>
              <a:tabLst>
                <a:tab pos="688975" algn="l"/>
              </a:tabLst>
            </a:pPr>
            <a:r>
              <a:rPr lang="ca-ES" sz="14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គុណតម្លៃ</a:t>
            </a:r>
            <a:r>
              <a:rPr lang="km-KH" sz="14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ស្នូលជាគ្រឹះ</a:t>
            </a:r>
            <a:endParaRPr lang="ca-ES" sz="1400" dirty="0">
              <a:latin typeface="Khmer OS Metal Chrieng" pitchFamily="2" charset="0"/>
              <a:ea typeface="Khmer OS Metal Chrieng" pitchFamily="2" charset="0"/>
              <a:cs typeface="Khmer OS Metal Chrieng" pitchFamily="2" charset="0"/>
            </a:endParaRPr>
          </a:p>
          <a:p>
            <a:pPr marL="463550" indent="-463550" eaLnBrk="1" hangingPunct="1">
              <a:lnSpc>
                <a:spcPct val="150000"/>
              </a:lnSpc>
              <a:spcBef>
                <a:spcPct val="15000"/>
              </a:spcBef>
              <a:spcAft>
                <a:spcPct val="15000"/>
              </a:spcAft>
              <a:buFontTx/>
              <a:buAutoNum type="arabicPeriod"/>
              <a:tabLst>
                <a:tab pos="688975" algn="l"/>
              </a:tabLst>
            </a:pPr>
            <a:r>
              <a:rPr lang="ca-ES" sz="14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ក្រមសីលធម៌</a:t>
            </a:r>
          </a:p>
          <a:p>
            <a:pPr marL="463550" indent="-463550" eaLnBrk="1" hangingPunct="1">
              <a:lnSpc>
                <a:spcPct val="150000"/>
              </a:lnSpc>
              <a:spcBef>
                <a:spcPct val="15000"/>
              </a:spcBef>
              <a:spcAft>
                <a:spcPct val="15000"/>
              </a:spcAft>
              <a:buFontTx/>
              <a:buAutoNum type="arabicPeriod"/>
              <a:tabLst>
                <a:tab pos="688975" algn="l"/>
              </a:tabLst>
            </a:pPr>
            <a:r>
              <a:rPr lang="km-KH" sz="14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គោលការណ៍</a:t>
            </a:r>
            <a:r>
              <a:rPr lang="ca-ES" sz="14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ទំនាស់ផលប្រយោជន</a:t>
            </a:r>
            <a:r>
              <a:rPr lang="km-KH" sz="14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៍</a:t>
            </a:r>
            <a:endParaRPr lang="ca-ES" sz="1400" dirty="0">
              <a:latin typeface="Khmer OS Metal Chrieng" pitchFamily="2" charset="0"/>
              <a:ea typeface="Khmer OS Metal Chrieng" pitchFamily="2" charset="0"/>
              <a:cs typeface="Khmer OS Metal Chrieng" pitchFamily="2" charset="0"/>
            </a:endParaRPr>
          </a:p>
          <a:p>
            <a:pPr marL="463550" indent="-463550" eaLnBrk="1" hangingPunct="1">
              <a:lnSpc>
                <a:spcPct val="150000"/>
              </a:lnSpc>
              <a:spcBef>
                <a:spcPct val="15000"/>
              </a:spcBef>
              <a:spcAft>
                <a:spcPct val="15000"/>
              </a:spcAft>
              <a:buFontTx/>
              <a:buAutoNum type="arabicPeriod"/>
              <a:tabLst>
                <a:tab pos="688975" algn="l"/>
              </a:tabLst>
            </a:pPr>
            <a:r>
              <a:rPr lang="km-KH" sz="14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គោលការណ៍ការពារ</a:t>
            </a:r>
            <a:r>
              <a:rPr lang="ca-ES" sz="14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សិទ្ធិកុមារ</a:t>
            </a:r>
            <a:endParaRPr lang="km-KH" sz="1400" dirty="0">
              <a:latin typeface="Khmer OS Metal Chrieng" pitchFamily="2" charset="0"/>
              <a:ea typeface="Khmer OS Metal Chrieng" pitchFamily="2" charset="0"/>
              <a:cs typeface="Khmer OS Metal Chrieng" pitchFamily="2" charset="0"/>
            </a:endParaRPr>
          </a:p>
          <a:p>
            <a:pPr marL="463550" indent="-463550" eaLnBrk="1" hangingPunct="1">
              <a:lnSpc>
                <a:spcPct val="150000"/>
              </a:lnSpc>
              <a:spcBef>
                <a:spcPct val="15000"/>
              </a:spcBef>
              <a:spcAft>
                <a:spcPct val="15000"/>
              </a:spcAft>
              <a:buFontTx/>
              <a:buAutoNum type="arabicPeriod"/>
              <a:tabLst>
                <a:tab pos="688975" algn="l"/>
              </a:tabLst>
            </a:pPr>
            <a:r>
              <a:rPr lang="km-KH" sz="14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គោលការណ៍សមភាពជេនឌ័រ</a:t>
            </a:r>
            <a:endParaRPr lang="ca-ES" sz="1400" dirty="0">
              <a:latin typeface="Khmer OS Metal Chrieng" pitchFamily="2" charset="0"/>
              <a:ea typeface="Khmer OS Metal Chrieng" pitchFamily="2" charset="0"/>
              <a:cs typeface="Khmer OS Metal Chrieng" pitchFamily="2" charset="0"/>
            </a:endParaRPr>
          </a:p>
          <a:p>
            <a:pPr marL="463550" indent="-463550" eaLnBrk="1" hangingPunct="1">
              <a:lnSpc>
                <a:spcPct val="150000"/>
              </a:lnSpc>
              <a:spcBef>
                <a:spcPct val="15000"/>
              </a:spcBef>
              <a:spcAft>
                <a:spcPct val="15000"/>
              </a:spcAft>
              <a:buFont typeface="+mj-lt"/>
              <a:buAutoNum type="arabicPeriod"/>
              <a:tabLst>
                <a:tab pos="688975" algn="l"/>
              </a:tabLst>
            </a:pPr>
            <a:r>
              <a:rPr lang="ca-ES" sz="14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គោលការណ</a:t>
            </a:r>
            <a:r>
              <a:rPr lang="km-KH" sz="14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៍</a:t>
            </a:r>
            <a:r>
              <a:rPr lang="ca-ES" sz="14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បុគ្គលិក</a:t>
            </a:r>
          </a:p>
          <a:p>
            <a:pPr marL="463550" indent="-463550" eaLnBrk="1" hangingPunct="1">
              <a:lnSpc>
                <a:spcPct val="150000"/>
              </a:lnSpc>
              <a:spcBef>
                <a:spcPct val="15000"/>
              </a:spcBef>
              <a:spcAft>
                <a:spcPct val="15000"/>
              </a:spcAft>
              <a:buFontTx/>
              <a:buAutoNum type="arabicPeriod"/>
              <a:tabLst>
                <a:tab pos="688975" algn="l"/>
              </a:tabLst>
            </a:pPr>
            <a:r>
              <a:rPr lang="ca-ES" sz="14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គោលការណ</a:t>
            </a:r>
            <a:r>
              <a:rPr lang="km-KH" sz="14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៍</a:t>
            </a:r>
            <a:r>
              <a:rPr lang="ca-ES" sz="14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កម្មវិធី</a:t>
            </a:r>
          </a:p>
          <a:p>
            <a:pPr marL="463550" indent="-463550" eaLnBrk="1" hangingPunct="1">
              <a:lnSpc>
                <a:spcPct val="150000"/>
              </a:lnSpc>
              <a:spcBef>
                <a:spcPct val="15000"/>
              </a:spcBef>
              <a:spcAft>
                <a:spcPct val="15000"/>
              </a:spcAft>
              <a:buFontTx/>
              <a:buAutoNum type="arabicPeriod"/>
              <a:tabLst>
                <a:tab pos="688975" algn="l"/>
              </a:tabLst>
            </a:pPr>
            <a:r>
              <a:rPr lang="ca-ES" sz="14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គោលការណ</a:t>
            </a:r>
            <a:r>
              <a:rPr lang="km-KH" sz="14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៍</a:t>
            </a:r>
            <a:r>
              <a:rPr lang="ca-ES" sz="14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រដ្ឋបាល ​និងហិរញ្ញវត្ថុ</a:t>
            </a:r>
            <a:endParaRPr lang="km-KH" sz="1400" dirty="0">
              <a:latin typeface="Khmer OS Metal Chrieng" pitchFamily="2" charset="0"/>
              <a:ea typeface="Khmer OS Metal Chrieng" pitchFamily="2" charset="0"/>
              <a:cs typeface="Khmer OS Metal Chrieng" pitchFamily="2" charset="0"/>
            </a:endParaRPr>
          </a:p>
          <a:p>
            <a:pPr marL="463550" indent="-463550" eaLnBrk="1" hangingPunct="1">
              <a:lnSpc>
                <a:spcPct val="150000"/>
              </a:lnSpc>
              <a:spcBef>
                <a:spcPct val="15000"/>
              </a:spcBef>
              <a:spcAft>
                <a:spcPct val="15000"/>
              </a:spcAft>
              <a:buFontTx/>
              <a:buAutoNum type="arabicPeriod"/>
              <a:tabLst>
                <a:tab pos="688975" algn="l"/>
              </a:tabLst>
            </a:pPr>
            <a:r>
              <a:rPr lang="km-KH" sz="14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យ</a:t>
            </a:r>
            <a:r>
              <a:rPr lang="ca-ES" sz="14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ន្តការផ្តល់ព័ត៌មានត្រឡប់</a:t>
            </a:r>
            <a:endParaRPr lang="km-KH" sz="1400" dirty="0">
              <a:latin typeface="Khmer OS Metal Chrieng" pitchFamily="2" charset="0"/>
              <a:ea typeface="Khmer OS Metal Chrieng" pitchFamily="2" charset="0"/>
              <a:cs typeface="Khmer OS Metal Chrieng" pitchFamily="2" charset="0"/>
            </a:endParaRPr>
          </a:p>
          <a:p>
            <a:pPr marL="463550" indent="-463550" eaLnBrk="1" hangingPunct="1">
              <a:lnSpc>
                <a:spcPct val="150000"/>
              </a:lnSpc>
              <a:spcBef>
                <a:spcPct val="15000"/>
              </a:spcBef>
              <a:spcAft>
                <a:spcPct val="15000"/>
              </a:spcAft>
              <a:buFontTx/>
              <a:buAutoNum type="arabicPeriod"/>
              <a:tabLst>
                <a:tab pos="688975" algn="l"/>
              </a:tabLst>
            </a:pPr>
            <a:endParaRPr lang="ca-ES" sz="1400" dirty="0">
              <a:latin typeface="Khmer OS Metal Chrieng" pitchFamily="2" charset="0"/>
              <a:ea typeface="Khmer OS Metal Chrieng" pitchFamily="2" charset="0"/>
              <a:cs typeface="Khmer OS Metal Chrieng" pitchFamily="2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295400" y="609600"/>
            <a:ext cx="5181600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km-KH" sz="2400" b="1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គោលការណ៍ផ្សេងៗដើម្បីការពារ</a:t>
            </a:r>
            <a:r>
              <a:rPr lang="ca-ES" sz="2400" b="1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ផលប្រយោជន</a:t>
            </a:r>
            <a:r>
              <a:rPr lang="km-KH" sz="2400" b="1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៍</a:t>
            </a:r>
            <a:r>
              <a:rPr lang="ca-ES" sz="2400" b="1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អង្គការ</a:t>
            </a:r>
            <a:endParaRPr lang="en-US" sz="2400" b="1" dirty="0">
              <a:latin typeface="Khmer OS Metal Chrieng" pitchFamily="2" charset="0"/>
              <a:ea typeface="Khmer OS Metal Chrieng" pitchFamily="2" charset="0"/>
              <a:cs typeface="Khmer OS Metal Chrieng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304801" y="2923402"/>
            <a:ext cx="1447800" cy="2815264"/>
            <a:chOff x="0" y="2895599"/>
            <a:chExt cx="1219200" cy="1346976"/>
          </a:xfrm>
        </p:grpSpPr>
        <p:pic>
          <p:nvPicPr>
            <p:cNvPr id="17" name="Picture 16" descr="Tool E.jpg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2895599"/>
              <a:ext cx="1219200" cy="1143000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18" name="Rectangle 17"/>
            <p:cNvSpPr/>
            <p:nvPr/>
          </p:nvSpPr>
          <p:spPr>
            <a:xfrm>
              <a:off x="89621" y="4110044"/>
              <a:ext cx="1012692" cy="132531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ca-ES" sz="1200" dirty="0">
                  <a:solidFill>
                    <a:schemeClr val="dk1"/>
                  </a:solidFill>
                  <a:latin typeface="Khmer OS Metal Chrieng" pitchFamily="2" charset="0"/>
                  <a:ea typeface="Khmer OS Metal Chrieng" pitchFamily="2" charset="0"/>
                  <a:cs typeface="Khmer OS Metal Chrieng" pitchFamily="2" charset="0"/>
                </a:rPr>
                <a:t>បុគ្គលិក</a:t>
              </a:r>
              <a:r>
                <a:rPr lang="km-KH" sz="1200" dirty="0">
                  <a:solidFill>
                    <a:schemeClr val="dk1"/>
                  </a:solidFill>
                  <a:latin typeface="Khmer OS Metal Chrieng" pitchFamily="2" charset="0"/>
                  <a:ea typeface="Khmer OS Metal Chrieng" pitchFamily="2" charset="0"/>
                  <a:cs typeface="Khmer OS Metal Chrieng" pitchFamily="2" charset="0"/>
                </a:rPr>
                <a:t>អង្គការ</a:t>
              </a:r>
              <a:endParaRPr lang="en-US" sz="12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5867400" y="2819400"/>
            <a:ext cx="3048000" cy="2819400"/>
            <a:chOff x="457200" y="2286000"/>
            <a:chExt cx="3048000" cy="2514600"/>
          </a:xfrm>
        </p:grpSpPr>
        <p:sp>
          <p:nvSpPr>
            <p:cNvPr id="20" name="Isosceles Triangle 19"/>
            <p:cNvSpPr/>
            <p:nvPr/>
          </p:nvSpPr>
          <p:spPr>
            <a:xfrm>
              <a:off x="457200" y="2286000"/>
              <a:ext cx="3048000" cy="730045"/>
            </a:xfrm>
            <a:prstGeom prst="triangle">
              <a:avLst>
                <a:gd name="adj" fmla="val 50000"/>
              </a:avLst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990600" y="3016045"/>
              <a:ext cx="2057400" cy="1378974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2" name="Rectangle 21"/>
            <p:cNvSpPr/>
            <p:nvPr/>
          </p:nvSpPr>
          <p:spPr>
            <a:xfrm>
              <a:off x="609600" y="4395019"/>
              <a:ext cx="2743200" cy="405581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24" name="Picture 2" descr="C:\Users\vuthy\Desktop\CLEAR\imagesdisc.jp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295400" y="3259394"/>
              <a:ext cx="1447800" cy="1100862"/>
            </a:xfrm>
            <a:prstGeom prst="rect">
              <a:avLst/>
            </a:prstGeom>
            <a:noFill/>
          </p:spPr>
        </p:pic>
        <p:sp>
          <p:nvSpPr>
            <p:cNvPr id="25" name="Rectangle 24"/>
            <p:cNvSpPr/>
            <p:nvPr/>
          </p:nvSpPr>
          <p:spPr>
            <a:xfrm>
              <a:off x="1610331" y="4492823"/>
              <a:ext cx="747320" cy="274504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km-KH" sz="1400" dirty="0">
                  <a:solidFill>
                    <a:schemeClr val="dk1"/>
                  </a:solidFill>
                  <a:latin typeface="Khmer OS Metal Chrieng" pitchFamily="2" charset="0"/>
                  <a:ea typeface="Khmer OS Metal Chrieng" pitchFamily="2" charset="0"/>
                  <a:cs typeface="Khmer OS Metal Chrieng" pitchFamily="2" charset="0"/>
                </a:rPr>
                <a:t>អង្គការ</a:t>
              </a:r>
              <a:endParaRPr lang="en-US" sz="14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endParaRPr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Arc 32"/>
          <p:cNvSpPr/>
          <p:nvPr/>
        </p:nvSpPr>
        <p:spPr>
          <a:xfrm rot="451915">
            <a:off x="3995655" y="1886810"/>
            <a:ext cx="3466612" cy="2634877"/>
          </a:xfrm>
          <a:prstGeom prst="arc">
            <a:avLst>
              <a:gd name="adj1" fmla="val 15542761"/>
              <a:gd name="adj2" fmla="val 20913228"/>
            </a:avLst>
          </a:prstGeom>
          <a:noFill/>
          <a:ln w="57150">
            <a:headEnd type="none" w="med" len="med"/>
            <a:tailEnd type="arrow" w="med" len="med"/>
          </a:ln>
          <a:scene3d>
            <a:camera prst="orthographicFront">
              <a:rot lat="0" lon="0" rev="0"/>
            </a:camera>
            <a:lightRig rig="threePt" dir="t"/>
          </a:scene3d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98F3C1A-1CE2-4B0D-85A4-7EEB429D23D4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  <p:pic>
        <p:nvPicPr>
          <p:cNvPr id="11" name="Picture 4" descr="C:\Users\vuthy\Desktop\CLEAR\imagesmeeti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29400" y="3048000"/>
            <a:ext cx="2361414" cy="18778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Picture 2" descr="C:\Users\vuthy\Desktop\CLEAR\imagesmy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86599" y="924595"/>
            <a:ext cx="1447801" cy="15138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Picture 6" descr="D:\SA_Comic\Picture and Art\Clipart\ClipArtCollection\Business\SBUS024.t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2400" y="3048000"/>
            <a:ext cx="1371600" cy="9906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2" name="TextBox 21"/>
          <p:cNvSpPr txBox="1"/>
          <p:nvPr/>
        </p:nvSpPr>
        <p:spPr>
          <a:xfrm>
            <a:off x="2229679" y="89452"/>
            <a:ext cx="5564943" cy="600164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ca-ES" sz="2400" b="1" dirty="0">
                <a:solidFill>
                  <a:schemeClr val="dk1"/>
                </a:solidFill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យន្តការផ្តល់ព័ត៌មានត្រឡប់</a:t>
            </a:r>
            <a:r>
              <a:rPr lang="km-KH" sz="2400" b="1" dirty="0">
                <a:solidFill>
                  <a:schemeClr val="dk1"/>
                </a:solidFill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​និងឆ្លើយតប</a:t>
            </a:r>
            <a:endParaRPr lang="en-US" sz="2400" b="1" dirty="0">
              <a:solidFill>
                <a:schemeClr val="dk1"/>
              </a:solidFill>
              <a:latin typeface="Khmer OS Metal Chrieng" pitchFamily="2" charset="0"/>
              <a:ea typeface="Khmer OS Metal Chrieng" pitchFamily="2" charset="0"/>
              <a:cs typeface="Khmer OS Metal Chrieng" pitchFamily="2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838200" y="2362200"/>
            <a:ext cx="2819400" cy="623248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m-KH" sz="1200" dirty="0">
                <a:solidFill>
                  <a:schemeClr val="dk1"/>
                </a:solidFill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ផ្តល់</a:t>
            </a:r>
            <a:r>
              <a:rPr lang="ca-ES" sz="1200" dirty="0">
                <a:solidFill>
                  <a:schemeClr val="dk1"/>
                </a:solidFill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ព័ត៌មានត្រឡប់</a:t>
            </a:r>
            <a:r>
              <a:rPr lang="km-KH" sz="1200" dirty="0">
                <a:solidFill>
                  <a:schemeClr val="dk1"/>
                </a:solidFill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​យ៉ាងយូរបំផុតរយះពេល៦ខែបន្ទាប់ពីកើតហេតុ</a:t>
            </a:r>
            <a:endParaRPr lang="en-US" sz="1200" dirty="0">
              <a:solidFill>
                <a:schemeClr val="dk1"/>
              </a:solidFill>
              <a:latin typeface="Khmer OS Metal Chrieng" pitchFamily="2" charset="0"/>
              <a:ea typeface="Khmer OS Metal Chrieng" pitchFamily="2" charset="0"/>
              <a:cs typeface="Khmer OS Metal Chrieng" pitchFamily="2" charset="0"/>
            </a:endParaRPr>
          </a:p>
        </p:txBody>
      </p:sp>
      <p:sp>
        <p:nvSpPr>
          <p:cNvPr id="39" name="Arc 38"/>
          <p:cNvSpPr/>
          <p:nvPr/>
        </p:nvSpPr>
        <p:spPr>
          <a:xfrm rot="8674752">
            <a:off x="2043526" y="1499976"/>
            <a:ext cx="5435605" cy="4588471"/>
          </a:xfrm>
          <a:prstGeom prst="arc">
            <a:avLst>
              <a:gd name="adj1" fmla="val 14495997"/>
              <a:gd name="adj2" fmla="val 732836"/>
            </a:avLst>
          </a:prstGeom>
          <a:noFill/>
          <a:ln w="57150">
            <a:headEnd type="none" w="med" len="med"/>
            <a:tailEnd type="arrow" w="med" len="med"/>
          </a:ln>
          <a:scene3d>
            <a:camera prst="orthographicFront">
              <a:rot lat="0" lon="0" rev="0"/>
            </a:camera>
            <a:lightRig rig="threePt" dir="t"/>
          </a:scene3d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3" name="Rectangle 42"/>
          <p:cNvSpPr/>
          <p:nvPr/>
        </p:nvSpPr>
        <p:spPr>
          <a:xfrm>
            <a:off x="2209800" y="4634552"/>
            <a:ext cx="4648200" cy="62324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ca-ES" sz="1200" dirty="0">
                <a:solidFill>
                  <a:schemeClr val="dk1"/>
                </a:solidFill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ឆ្លើយតប</a:t>
            </a:r>
            <a:r>
              <a:rPr lang="km-KH" sz="1200" dirty="0">
                <a:solidFill>
                  <a:schemeClr val="dk1"/>
                </a:solidFill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ក្នុងរយះពេល១ខែបន្ទាប់ពីបានទទួល</a:t>
            </a:r>
          </a:p>
          <a:p>
            <a:pPr algn="ctr">
              <a:lnSpc>
                <a:spcPct val="150000"/>
              </a:lnSpc>
            </a:pPr>
            <a:r>
              <a:rPr lang="km-KH" sz="1200" dirty="0">
                <a:solidFill>
                  <a:schemeClr val="dk1"/>
                </a:solidFill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បើដោះស្រាយមិនទាន់ត្រូវជូនដំណឹងជាលាយលក្ខ័អក្សរ</a:t>
            </a:r>
          </a:p>
        </p:txBody>
      </p:sp>
      <p:sp>
        <p:nvSpPr>
          <p:cNvPr id="46" name="Rectangle 45"/>
          <p:cNvSpPr/>
          <p:nvPr/>
        </p:nvSpPr>
        <p:spPr>
          <a:xfrm>
            <a:off x="5490662" y="1205552"/>
            <a:ext cx="2053138" cy="62324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ca-ES" sz="1200" dirty="0">
                <a:solidFill>
                  <a:schemeClr val="dk1"/>
                </a:solidFill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ប្រមូល</a:t>
            </a:r>
            <a:r>
              <a:rPr lang="km-KH" sz="1200" dirty="0">
                <a:solidFill>
                  <a:schemeClr val="dk1"/>
                </a:solidFill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​ និងរបាយការណ៍រៀងរាល់២សប្តាហ៍</a:t>
            </a:r>
            <a:endParaRPr lang="en-US" sz="1200" dirty="0">
              <a:solidFill>
                <a:schemeClr val="dk1"/>
              </a:solidFill>
              <a:latin typeface="Khmer OS Metal Chrieng" pitchFamily="2" charset="0"/>
              <a:ea typeface="Khmer OS Metal Chrieng" pitchFamily="2" charset="0"/>
              <a:cs typeface="Khmer OS Metal Chrieng" pitchFamily="2" charset="0"/>
            </a:endParaRPr>
          </a:p>
        </p:txBody>
      </p:sp>
      <p:pic>
        <p:nvPicPr>
          <p:cNvPr id="36" name="Picture 2" descr="F:\Myanmar 2011\Sected pictures for PACT\DSC00269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304800"/>
            <a:ext cx="2082800" cy="15621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cxnSp>
        <p:nvCxnSpPr>
          <p:cNvPr id="54" name="Straight Arrow Connector 53"/>
          <p:cNvCxnSpPr>
            <a:cxnSpLocks/>
          </p:cNvCxnSpPr>
          <p:nvPr/>
        </p:nvCxnSpPr>
        <p:spPr>
          <a:xfrm>
            <a:off x="1905000" y="1524000"/>
            <a:ext cx="1932922" cy="702365"/>
          </a:xfrm>
          <a:prstGeom prst="straightConnector1">
            <a:avLst/>
          </a:prstGeom>
          <a:ln w="38100">
            <a:solidFill>
              <a:srgbClr val="0033CC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Arrow Connector 55"/>
          <p:cNvCxnSpPr>
            <a:cxnSpLocks/>
          </p:cNvCxnSpPr>
          <p:nvPr/>
        </p:nvCxnSpPr>
        <p:spPr>
          <a:xfrm flipV="1">
            <a:off x="1600200" y="3276600"/>
            <a:ext cx="2237722" cy="304800"/>
          </a:xfrm>
          <a:prstGeom prst="straightConnector1">
            <a:avLst/>
          </a:prstGeom>
          <a:ln w="38100">
            <a:solidFill>
              <a:srgbClr val="0033CC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Arrow Connector 57"/>
          <p:cNvCxnSpPr>
            <a:cxnSpLocks/>
          </p:cNvCxnSpPr>
          <p:nvPr/>
        </p:nvCxnSpPr>
        <p:spPr>
          <a:xfrm flipV="1">
            <a:off x="1371600" y="3581400"/>
            <a:ext cx="2466322" cy="1295400"/>
          </a:xfrm>
          <a:prstGeom prst="straightConnector1">
            <a:avLst/>
          </a:prstGeom>
          <a:ln w="38100">
            <a:solidFill>
              <a:srgbClr val="0033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Rectangle 62"/>
          <p:cNvSpPr/>
          <p:nvPr/>
        </p:nvSpPr>
        <p:spPr>
          <a:xfrm>
            <a:off x="6934200" y="4958072"/>
            <a:ext cx="2133600" cy="13434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63550" indent="-463550" eaLnBrk="1" hangingPunct="1">
              <a:lnSpc>
                <a:spcPct val="150000"/>
              </a:lnSpc>
              <a:spcBef>
                <a:spcPct val="15000"/>
              </a:spcBef>
              <a:spcAft>
                <a:spcPct val="15000"/>
              </a:spcAft>
              <a:tabLst>
                <a:tab pos="688975" algn="l"/>
              </a:tabLst>
            </a:pPr>
            <a:r>
              <a:rPr lang="km-KH" sz="1200" b="1" u="sng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គណះកម្មការដោះស្រាយ</a:t>
            </a:r>
          </a:p>
          <a:p>
            <a:pPr marL="463550" indent="-463550" eaLnBrk="1" hangingPunct="1">
              <a:lnSpc>
                <a:spcPct val="150000"/>
              </a:lnSpc>
              <a:spcBef>
                <a:spcPct val="15000"/>
              </a:spcBef>
              <a:spcAft>
                <a:spcPct val="15000"/>
              </a:spcAft>
              <a:tabLst>
                <a:tab pos="688975" algn="l"/>
              </a:tabLst>
            </a:pPr>
            <a:r>
              <a:rPr lang="ca-ES" sz="12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ប្រតិបត្តិការព័ត៌មានត្រលប់ </a:t>
            </a:r>
            <a:r>
              <a:rPr lang="km-KH" sz="12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​​</a:t>
            </a:r>
          </a:p>
          <a:p>
            <a:pPr marL="463550" indent="-463550" eaLnBrk="1" hangingPunct="1">
              <a:lnSpc>
                <a:spcPct val="150000"/>
              </a:lnSpc>
              <a:spcBef>
                <a:spcPct val="15000"/>
              </a:spcBef>
              <a:spcAft>
                <a:spcPct val="15000"/>
              </a:spcAft>
              <a:tabLst>
                <a:tab pos="688975" algn="l"/>
              </a:tabLst>
            </a:pPr>
            <a:r>
              <a:rPr lang="ca-ES" sz="12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ដោះស្រាយ</a:t>
            </a:r>
            <a:r>
              <a:rPr lang="km-KH" sz="12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និង</a:t>
            </a:r>
            <a:r>
              <a:rPr lang="ca-ES" sz="12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 </a:t>
            </a:r>
            <a:endParaRPr lang="km-KH" sz="1200" dirty="0">
              <a:latin typeface="Khmer OS Metal Chrieng" pitchFamily="2" charset="0"/>
              <a:ea typeface="Khmer OS Metal Chrieng" pitchFamily="2" charset="0"/>
              <a:cs typeface="Khmer OS Metal Chrieng" pitchFamily="2" charset="0"/>
            </a:endParaRPr>
          </a:p>
          <a:p>
            <a:pPr marL="463550" indent="-463550" eaLnBrk="1" hangingPunct="1">
              <a:lnSpc>
                <a:spcPct val="150000"/>
              </a:lnSpc>
              <a:spcBef>
                <a:spcPct val="15000"/>
              </a:spcBef>
              <a:spcAft>
                <a:spcPct val="15000"/>
              </a:spcAft>
              <a:tabLst>
                <a:tab pos="688975" algn="l"/>
              </a:tabLst>
            </a:pPr>
            <a:r>
              <a:rPr lang="ca-ES" sz="12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អនុវត្តដំណោះស្រាយ</a:t>
            </a:r>
          </a:p>
        </p:txBody>
      </p:sp>
      <p:sp>
        <p:nvSpPr>
          <p:cNvPr id="71" name="Rectangle 70"/>
          <p:cNvSpPr/>
          <p:nvPr/>
        </p:nvSpPr>
        <p:spPr>
          <a:xfrm>
            <a:off x="228600" y="1780401"/>
            <a:ext cx="1676400" cy="2769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m-KH" sz="1200" dirty="0">
                <a:solidFill>
                  <a:schemeClr val="dk1"/>
                </a:solidFill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សហគមន៍គោលដៅ</a:t>
            </a:r>
            <a:endParaRPr lang="en-US" sz="1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73" name="Rectangle 72"/>
          <p:cNvSpPr/>
          <p:nvPr/>
        </p:nvSpPr>
        <p:spPr>
          <a:xfrm>
            <a:off x="0" y="4024952"/>
            <a:ext cx="1676400" cy="62324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m-KH" sz="1200" dirty="0">
                <a:solidFill>
                  <a:schemeClr val="dk1"/>
                </a:solidFill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សាធារណះជនទូទៅ ឬស្ថាប័នផ្សេងៗ</a:t>
            </a:r>
            <a:endParaRPr lang="en-US" sz="1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grpSp>
        <p:nvGrpSpPr>
          <p:cNvPr id="25" name="Group 24"/>
          <p:cNvGrpSpPr/>
          <p:nvPr/>
        </p:nvGrpSpPr>
        <p:grpSpPr>
          <a:xfrm>
            <a:off x="275012" y="4800596"/>
            <a:ext cx="1202573" cy="1687759"/>
            <a:chOff x="-58959" y="2895599"/>
            <a:chExt cx="1309848" cy="1404705"/>
          </a:xfrm>
        </p:grpSpPr>
        <p:pic>
          <p:nvPicPr>
            <p:cNvPr id="26" name="Picture 25" descr="Tool E.jpg"/>
            <p:cNvPicPr>
              <a:picLocks noChangeAspect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0" y="2895599"/>
              <a:ext cx="1219200" cy="1143000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27" name="Rectangle 26"/>
            <p:cNvSpPr/>
            <p:nvPr/>
          </p:nvSpPr>
          <p:spPr>
            <a:xfrm>
              <a:off x="-58959" y="4069761"/>
              <a:ext cx="1309848" cy="230543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ca-ES" sz="1200" dirty="0">
                  <a:solidFill>
                    <a:schemeClr val="dk1"/>
                  </a:solidFill>
                  <a:latin typeface="Khmer OS Metal Chrieng" pitchFamily="2" charset="0"/>
                  <a:ea typeface="Khmer OS Metal Chrieng" pitchFamily="2" charset="0"/>
                  <a:cs typeface="Khmer OS Metal Chrieng" pitchFamily="2" charset="0"/>
                </a:rPr>
                <a:t>បុគ្គលិក</a:t>
              </a:r>
              <a:r>
                <a:rPr lang="km-KH" sz="1200" dirty="0">
                  <a:solidFill>
                    <a:schemeClr val="dk1"/>
                  </a:solidFill>
                  <a:latin typeface="Khmer OS Metal Chrieng" pitchFamily="2" charset="0"/>
                  <a:ea typeface="Khmer OS Metal Chrieng" pitchFamily="2" charset="0"/>
                  <a:cs typeface="Khmer OS Metal Chrieng" pitchFamily="2" charset="0"/>
                </a:rPr>
                <a:t>អង្គការ</a:t>
              </a:r>
              <a:endParaRPr lang="en-US" sz="12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endParaRPr>
            </a:p>
          </p:txBody>
        </p:sp>
      </p:grp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A41FFCE-386C-4E87-A70C-2AEA02142CD2}"/>
              </a:ext>
            </a:extLst>
          </p:cNvPr>
          <p:cNvSpPr/>
          <p:nvPr/>
        </p:nvSpPr>
        <p:spPr>
          <a:xfrm>
            <a:off x="3891880" y="1608477"/>
            <a:ext cx="1602543" cy="221719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1600" b="1" dirty="0">
                <a:solidFill>
                  <a:schemeClr val="dk1"/>
                </a:solidFill>
                <a:latin typeface="Khmer OS Metal Chrieng" pitchFamily="2" charset="0"/>
                <a:cs typeface="Khmer OS Metal Chrieng" pitchFamily="2" charset="0"/>
              </a:rPr>
              <a:t>ប្រអប់សំបុត្រ</a:t>
            </a:r>
            <a:endParaRPr lang="en-US" sz="1600" b="1" dirty="0">
              <a:solidFill>
                <a:schemeClr val="dk1"/>
              </a:solidFill>
              <a:latin typeface="Khmer OS Metal Chrieng" pitchFamily="2" charset="0"/>
              <a:cs typeface="Khmer OS Metal Chrieng" pitchFamily="2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152400" y="1076236"/>
            <a:ext cx="8153400" cy="5578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63550" indent="-463550" eaLnBrk="1" hangingPunct="1">
              <a:lnSpc>
                <a:spcPct val="150000"/>
              </a:lnSpc>
              <a:spcBef>
                <a:spcPct val="15000"/>
              </a:spcBef>
              <a:spcAft>
                <a:spcPct val="15000"/>
              </a:spcAft>
              <a:tabLst>
                <a:tab pos="688975" algn="l"/>
              </a:tabLst>
            </a:pPr>
            <a:r>
              <a:rPr lang="ca-ES" sz="2200" b="1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ក.ប្រតិបត្តិការ និងគុណភាពការងាររបស់អង្គការ៖</a:t>
            </a:r>
          </a:p>
        </p:txBody>
      </p:sp>
      <p:sp>
        <p:nvSpPr>
          <p:cNvPr id="19" name="Rectangle 18"/>
          <p:cNvSpPr/>
          <p:nvPr/>
        </p:nvSpPr>
        <p:spPr>
          <a:xfrm>
            <a:off x="4267200" y="1864816"/>
            <a:ext cx="44958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63550" indent="-463550" eaLnBrk="1" hangingPunct="1">
              <a:lnSpc>
                <a:spcPct val="150000"/>
              </a:lnSpc>
              <a:spcBef>
                <a:spcPct val="15000"/>
              </a:spcBef>
              <a:spcAft>
                <a:spcPct val="15000"/>
              </a:spcAft>
              <a:buFont typeface="+mj-lt"/>
              <a:buAutoNum type="arabicParenR"/>
              <a:tabLst>
                <a:tab pos="688975" algn="l"/>
              </a:tabLst>
            </a:pPr>
            <a:r>
              <a:rPr lang="ca-ES" sz="16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សកម្មភាពមិនសមស្របតាមតម្រូវការរបស់ពលរដ្ឋ</a:t>
            </a:r>
          </a:p>
          <a:p>
            <a:pPr marL="463550" indent="-463550" eaLnBrk="1" hangingPunct="1">
              <a:lnSpc>
                <a:spcPct val="150000"/>
              </a:lnSpc>
              <a:spcBef>
                <a:spcPct val="15000"/>
              </a:spcBef>
              <a:spcAft>
                <a:spcPct val="15000"/>
              </a:spcAft>
              <a:buFont typeface="+mj-lt"/>
              <a:buAutoNum type="arabicParenR"/>
              <a:tabLst>
                <a:tab pos="688975" algn="l"/>
              </a:tabLst>
            </a:pPr>
            <a:r>
              <a:rPr lang="ca-ES" sz="16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សកម្មភាពប៉ះពាល់ផលប្រយោជន</a:t>
            </a:r>
            <a:r>
              <a:rPr lang="km-KH" sz="16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៍</a:t>
            </a:r>
            <a:r>
              <a:rPr lang="ca-ES" sz="16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ពលរដ្ឋ</a:t>
            </a:r>
          </a:p>
          <a:p>
            <a:pPr marL="463550" indent="-463550" eaLnBrk="1" hangingPunct="1">
              <a:lnSpc>
                <a:spcPct val="150000"/>
              </a:lnSpc>
              <a:spcBef>
                <a:spcPct val="15000"/>
              </a:spcBef>
              <a:spcAft>
                <a:spcPct val="15000"/>
              </a:spcAft>
              <a:buFont typeface="+mj-lt"/>
              <a:buAutoNum type="arabicParenR"/>
              <a:tabLst>
                <a:tab pos="688975" algn="l"/>
              </a:tabLst>
            </a:pPr>
            <a:r>
              <a:rPr lang="ca-ES" sz="16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ការផ្គត់ផ្គង់ ឬការគាំទ្រមិនទាន់ពេលវេលាកំណត់</a:t>
            </a:r>
          </a:p>
          <a:p>
            <a:pPr marL="463550" indent="-463550" eaLnBrk="1" hangingPunct="1">
              <a:lnSpc>
                <a:spcPct val="150000"/>
              </a:lnSpc>
              <a:spcBef>
                <a:spcPct val="15000"/>
              </a:spcBef>
              <a:spcAft>
                <a:spcPct val="15000"/>
              </a:spcAft>
              <a:buFont typeface="+mj-lt"/>
              <a:buAutoNum type="arabicParenR"/>
              <a:tabLst>
                <a:tab pos="688975" algn="l"/>
              </a:tabLst>
            </a:pPr>
            <a:r>
              <a:rPr lang="ca-ES" sz="16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សមិទ្ធផលគ្មានគុណភាព</a:t>
            </a:r>
          </a:p>
          <a:p>
            <a:pPr marL="463550" indent="-463550" eaLnBrk="1" hangingPunct="1">
              <a:lnSpc>
                <a:spcPct val="150000"/>
              </a:lnSpc>
              <a:spcBef>
                <a:spcPct val="15000"/>
              </a:spcBef>
              <a:spcAft>
                <a:spcPct val="15000"/>
              </a:spcAft>
              <a:buFont typeface="+mj-lt"/>
              <a:buAutoNum type="arabicParenR"/>
              <a:tabLst>
                <a:tab pos="688975" algn="l"/>
              </a:tabLst>
            </a:pPr>
            <a:r>
              <a:rPr lang="ca-ES" sz="16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ការប្រើប្រាស់ធនធាន ឬថវិកាគ្មានតម្លាភាព</a:t>
            </a:r>
          </a:p>
          <a:p>
            <a:pPr marL="463550" indent="-463550" eaLnBrk="1" hangingPunct="1">
              <a:lnSpc>
                <a:spcPct val="150000"/>
              </a:lnSpc>
              <a:spcBef>
                <a:spcPct val="15000"/>
              </a:spcBef>
              <a:spcAft>
                <a:spcPct val="15000"/>
              </a:spcAft>
              <a:buFont typeface="+mj-lt"/>
              <a:buAutoNum type="arabicParenR"/>
              <a:tabLst>
                <a:tab pos="688975" algn="l"/>
              </a:tabLst>
            </a:pPr>
            <a:r>
              <a:rPr lang="ca-ES" sz="16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គណៈកម្មាធិការនៅសហគមន</a:t>
            </a:r>
            <a:r>
              <a:rPr lang="km-KH" sz="16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៍</a:t>
            </a:r>
            <a:r>
              <a:rPr lang="ca-ES" sz="16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ដែលបានបង្កើតឡើង ហើយមិនដំណើរការ ឬមិនជួយគាំទ្រដល់សមាជិក</a:t>
            </a:r>
            <a:r>
              <a:rPr lang="km-KH" sz="16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 ​។ល។</a:t>
            </a:r>
            <a:endParaRPr lang="ca-ES" sz="1600" dirty="0">
              <a:latin typeface="Khmer OS Metal Chrieng" pitchFamily="2" charset="0"/>
              <a:ea typeface="Khmer OS Metal Chrieng" pitchFamily="2" charset="0"/>
              <a:cs typeface="Khmer OS Metal Chrieng" pitchFamily="2" charset="0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228600" y="2514600"/>
            <a:ext cx="3733800" cy="3276600"/>
            <a:chOff x="457200" y="2286000"/>
            <a:chExt cx="3048000" cy="2514600"/>
          </a:xfrm>
        </p:grpSpPr>
        <p:sp>
          <p:nvSpPr>
            <p:cNvPr id="6" name="Isosceles Triangle 5"/>
            <p:cNvSpPr/>
            <p:nvPr/>
          </p:nvSpPr>
          <p:spPr>
            <a:xfrm>
              <a:off x="457200" y="2286000"/>
              <a:ext cx="3048000" cy="730045"/>
            </a:xfrm>
            <a:prstGeom prst="triangle">
              <a:avLst>
                <a:gd name="adj" fmla="val 50000"/>
              </a:avLst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" name="Rectangle 6"/>
            <p:cNvSpPr/>
            <p:nvPr/>
          </p:nvSpPr>
          <p:spPr>
            <a:xfrm>
              <a:off x="990600" y="3016045"/>
              <a:ext cx="2057400" cy="1378974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" name="Rectangle 7"/>
            <p:cNvSpPr/>
            <p:nvPr/>
          </p:nvSpPr>
          <p:spPr>
            <a:xfrm>
              <a:off x="609600" y="4395019"/>
              <a:ext cx="2743200" cy="405581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2050" name="Picture 2" descr="C:\Users\vuthy\Desktop\CLEAR\imagesdisc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295400" y="3259394"/>
              <a:ext cx="1447800" cy="1100862"/>
            </a:xfrm>
            <a:prstGeom prst="rect">
              <a:avLst/>
            </a:prstGeom>
            <a:noFill/>
          </p:spPr>
        </p:pic>
        <p:sp>
          <p:nvSpPr>
            <p:cNvPr id="11" name="Rectangle 10"/>
            <p:cNvSpPr/>
            <p:nvPr/>
          </p:nvSpPr>
          <p:spPr>
            <a:xfrm>
              <a:off x="1678962" y="4492823"/>
              <a:ext cx="610057" cy="236201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km-KH" sz="1400" dirty="0">
                  <a:solidFill>
                    <a:schemeClr val="dk1"/>
                  </a:solidFill>
                  <a:latin typeface="Khmer OS Metal Chrieng" pitchFamily="2" charset="0"/>
                  <a:ea typeface="Khmer OS Metal Chrieng" pitchFamily="2" charset="0"/>
                  <a:cs typeface="Khmer OS Metal Chrieng" pitchFamily="2" charset="0"/>
                </a:rPr>
                <a:t>អង្គការ</a:t>
              </a:r>
              <a:endParaRPr lang="en-US" sz="14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endParaRPr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2133600" y="238036"/>
            <a:ext cx="4343400" cy="600164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m-KH" sz="2400" b="1" dirty="0">
                <a:solidFill>
                  <a:schemeClr val="dk1"/>
                </a:solidFill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តើ</a:t>
            </a:r>
            <a:r>
              <a:rPr lang="ca-ES" sz="2400" b="1" dirty="0">
                <a:solidFill>
                  <a:schemeClr val="dk1"/>
                </a:solidFill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ផ្តល់ព័ត៌មានត្រឡប់</a:t>
            </a:r>
            <a:r>
              <a:rPr lang="km-KH" sz="2400" b="1" dirty="0">
                <a:solidFill>
                  <a:schemeClr val="dk1"/>
                </a:solidFill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អំពីអ្វី?</a:t>
            </a:r>
            <a:endParaRPr lang="en-US" sz="2400" b="1" dirty="0">
              <a:solidFill>
                <a:schemeClr val="dk1"/>
              </a:solidFill>
              <a:latin typeface="Khmer OS Metal Chrieng" pitchFamily="2" charset="0"/>
              <a:ea typeface="Khmer OS Metal Chrieng" pitchFamily="2" charset="0"/>
              <a:cs typeface="Khmer OS Metal Chrieng" pitchFamily="2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152400" y="847636"/>
            <a:ext cx="5410200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63550" indent="-463550" eaLnBrk="1" hangingPunct="1">
              <a:lnSpc>
                <a:spcPct val="150000"/>
              </a:lnSpc>
              <a:spcBef>
                <a:spcPct val="15000"/>
              </a:spcBef>
              <a:spcAft>
                <a:spcPct val="15000"/>
              </a:spcAft>
              <a:tabLst>
                <a:tab pos="688975" algn="l"/>
              </a:tabLst>
            </a:pPr>
            <a:r>
              <a:rPr lang="ca-ES" sz="2400" b="1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ខ.ការប្រព្រិត្តិរបស់បុគ្គលិកក្នុងករណី៖</a:t>
            </a:r>
          </a:p>
        </p:txBody>
      </p:sp>
      <p:sp>
        <p:nvSpPr>
          <p:cNvPr id="19" name="Rectangle 18"/>
          <p:cNvSpPr/>
          <p:nvPr/>
        </p:nvSpPr>
        <p:spPr>
          <a:xfrm>
            <a:off x="3429000" y="1594049"/>
            <a:ext cx="5334000" cy="4266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63550" indent="-463550" eaLnBrk="1" hangingPunct="1">
              <a:lnSpc>
                <a:spcPct val="150000"/>
              </a:lnSpc>
              <a:spcBef>
                <a:spcPct val="15000"/>
              </a:spcBef>
              <a:spcAft>
                <a:spcPct val="15000"/>
              </a:spcAft>
              <a:buFont typeface="+mj-lt"/>
              <a:buAutoNum type="arabicParenR"/>
              <a:tabLst>
                <a:tab pos="688975" algn="l"/>
              </a:tabLst>
            </a:pPr>
            <a:r>
              <a:rPr lang="ca-ES" sz="14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មានការរំលោភសិទ្ធិកុមារ</a:t>
            </a:r>
          </a:p>
          <a:p>
            <a:pPr marL="463550" indent="-463550" eaLnBrk="1" hangingPunct="1">
              <a:lnSpc>
                <a:spcPct val="150000"/>
              </a:lnSpc>
              <a:spcBef>
                <a:spcPct val="15000"/>
              </a:spcBef>
              <a:spcAft>
                <a:spcPct val="15000"/>
              </a:spcAft>
              <a:buFont typeface="+mj-lt"/>
              <a:buAutoNum type="arabicParenR"/>
              <a:tabLst>
                <a:tab pos="688975" algn="l"/>
              </a:tabLst>
            </a:pPr>
            <a:r>
              <a:rPr lang="ca-ES" sz="14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ជួញដូរមនុស្ស ឬប្រព្រិត្តិពេស្សាចារ</a:t>
            </a:r>
          </a:p>
          <a:p>
            <a:pPr marL="463550" indent="-463550" eaLnBrk="1" hangingPunct="1">
              <a:lnSpc>
                <a:spcPct val="150000"/>
              </a:lnSpc>
              <a:spcBef>
                <a:spcPct val="15000"/>
              </a:spcBef>
              <a:spcAft>
                <a:spcPct val="15000"/>
              </a:spcAft>
              <a:buFont typeface="+mj-lt"/>
              <a:buAutoNum type="arabicParenR"/>
              <a:tabLst>
                <a:tab pos="688975" algn="l"/>
              </a:tabLst>
            </a:pPr>
            <a:r>
              <a:rPr lang="ca-ES" sz="14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បរិហាកេរ្តិ</a:t>
            </a:r>
            <a:r>
              <a:rPr lang="km-KH" sz="14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៍ </a:t>
            </a:r>
            <a:r>
              <a:rPr lang="ca-ES" sz="14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ប្រមាថ ឬនិយាយបង្ខូចបុគ្គលណាម្នាក់</a:t>
            </a:r>
          </a:p>
          <a:p>
            <a:pPr marL="463550" indent="-463550" eaLnBrk="1" hangingPunct="1">
              <a:lnSpc>
                <a:spcPct val="150000"/>
              </a:lnSpc>
              <a:spcBef>
                <a:spcPct val="15000"/>
              </a:spcBef>
              <a:spcAft>
                <a:spcPct val="15000"/>
              </a:spcAft>
              <a:buFont typeface="+mj-lt"/>
              <a:buAutoNum type="arabicParenR"/>
              <a:tabLst>
                <a:tab pos="688975" algn="l"/>
              </a:tabLst>
            </a:pPr>
            <a:r>
              <a:rPr lang="ca-ES" sz="14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បៀតបៀន កេងប្រវ័ញ្ច ឬរំលោភផ្លូវភេទ</a:t>
            </a:r>
          </a:p>
          <a:p>
            <a:pPr marL="463550" indent="-463550" eaLnBrk="1" hangingPunct="1">
              <a:lnSpc>
                <a:spcPct val="150000"/>
              </a:lnSpc>
              <a:spcBef>
                <a:spcPct val="15000"/>
              </a:spcBef>
              <a:spcAft>
                <a:spcPct val="15000"/>
              </a:spcAft>
              <a:buFont typeface="+mj-lt"/>
              <a:buAutoNum type="arabicParenR"/>
              <a:tabLst>
                <a:tab pos="688975" algn="l"/>
              </a:tabLst>
            </a:pPr>
            <a:r>
              <a:rPr lang="ca-ES" sz="14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សេពគ្រឿងស្រវឹង គ្រឿងញៀន ឬលែងល្បែងស៊ីសង</a:t>
            </a:r>
          </a:p>
          <a:p>
            <a:pPr marL="463550" indent="-463550" eaLnBrk="1" hangingPunct="1">
              <a:lnSpc>
                <a:spcPct val="150000"/>
              </a:lnSpc>
              <a:spcBef>
                <a:spcPct val="15000"/>
              </a:spcBef>
              <a:spcAft>
                <a:spcPct val="15000"/>
              </a:spcAft>
              <a:buFont typeface="+mj-lt"/>
              <a:buAutoNum type="arabicParenR"/>
              <a:tabLst>
                <a:tab pos="688975" algn="l"/>
              </a:tabLst>
            </a:pPr>
            <a:r>
              <a:rPr lang="ca-ES" sz="14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គេងប្រយោជន</a:t>
            </a:r>
            <a:r>
              <a:rPr lang="km-KH" sz="14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៍</a:t>
            </a:r>
            <a:r>
              <a:rPr lang="ca-ES" sz="14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ពីសហគមន</a:t>
            </a:r>
            <a:r>
              <a:rPr lang="km-KH" sz="14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៍</a:t>
            </a:r>
            <a:r>
              <a:rPr lang="ca-ES" sz="14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ដើម្បីប្រយោជន</a:t>
            </a:r>
            <a:r>
              <a:rPr lang="km-KH" sz="14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៍</a:t>
            </a:r>
            <a:r>
              <a:rPr lang="ca-ES" sz="14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ផ្ទាល់ខ្លួន</a:t>
            </a:r>
          </a:p>
          <a:p>
            <a:pPr marL="463550" indent="-463550" eaLnBrk="1" hangingPunct="1">
              <a:lnSpc>
                <a:spcPct val="150000"/>
              </a:lnSpc>
              <a:spcBef>
                <a:spcPct val="15000"/>
              </a:spcBef>
              <a:spcAft>
                <a:spcPct val="15000"/>
              </a:spcAft>
              <a:buFont typeface="+mj-lt"/>
              <a:buAutoNum type="arabicParenR"/>
              <a:tabLst>
                <a:tab pos="688975" algn="l"/>
              </a:tabLst>
            </a:pPr>
            <a:r>
              <a:rPr lang="ca-ES" sz="14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បង្កើតមុខរបរផ្ទាល់ខ្លួនជាមួយសហគមន</a:t>
            </a:r>
            <a:r>
              <a:rPr lang="km-KH" sz="14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៍</a:t>
            </a:r>
            <a:r>
              <a:rPr lang="ca-ES" sz="14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 ឬក្នុងសហគមន</a:t>
            </a:r>
            <a:r>
              <a:rPr lang="km-KH" sz="14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៍</a:t>
            </a:r>
            <a:endParaRPr lang="ca-ES" sz="1400" dirty="0">
              <a:latin typeface="Khmer OS Metal Chrieng" pitchFamily="2" charset="0"/>
              <a:ea typeface="Khmer OS Metal Chrieng" pitchFamily="2" charset="0"/>
              <a:cs typeface="Khmer OS Metal Chrieng" pitchFamily="2" charset="0"/>
            </a:endParaRPr>
          </a:p>
          <a:p>
            <a:pPr marL="463550" indent="-463550" eaLnBrk="1" hangingPunct="1">
              <a:lnSpc>
                <a:spcPct val="150000"/>
              </a:lnSpc>
              <a:spcBef>
                <a:spcPct val="15000"/>
              </a:spcBef>
              <a:spcAft>
                <a:spcPct val="15000"/>
              </a:spcAft>
              <a:buFont typeface="+mj-lt"/>
              <a:buAutoNum type="arabicParenR"/>
              <a:tabLst>
                <a:tab pos="688975" algn="l"/>
              </a:tabLst>
            </a:pPr>
            <a:r>
              <a:rPr lang="ca-ES" sz="14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មានមុខរបរផ្ទាល់ខ្លួនដែលផ្ទុយពីគោលទស្សនៈអង្គការ</a:t>
            </a:r>
          </a:p>
          <a:p>
            <a:pPr marL="463550" indent="-463550" eaLnBrk="1" hangingPunct="1">
              <a:lnSpc>
                <a:spcPct val="150000"/>
              </a:lnSpc>
              <a:spcBef>
                <a:spcPct val="15000"/>
              </a:spcBef>
              <a:spcAft>
                <a:spcPct val="15000"/>
              </a:spcAft>
              <a:buFont typeface="+mj-lt"/>
              <a:buAutoNum type="arabicParenR"/>
              <a:tabLst>
                <a:tab pos="688975" algn="l"/>
              </a:tabLst>
            </a:pPr>
            <a:r>
              <a:rPr lang="ca-ES" sz="14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ក្លែងបន្</a:t>
            </a:r>
            <a:r>
              <a:rPr lang="km-KH" sz="14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លំ</a:t>
            </a:r>
            <a:r>
              <a:rPr lang="ca-ES" sz="14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 និងប្រព្រឹត្តិអំពើពុករលួយ</a:t>
            </a:r>
          </a:p>
          <a:p>
            <a:pPr marL="463550" indent="-463550" eaLnBrk="1" hangingPunct="1">
              <a:lnSpc>
                <a:spcPct val="150000"/>
              </a:lnSpc>
              <a:spcBef>
                <a:spcPct val="15000"/>
              </a:spcBef>
              <a:spcAft>
                <a:spcPct val="15000"/>
              </a:spcAft>
              <a:buFont typeface="+mj-lt"/>
              <a:buAutoNum type="arabicParenR"/>
              <a:tabLst>
                <a:tab pos="688975" algn="l"/>
              </a:tabLst>
            </a:pPr>
            <a:r>
              <a:rPr lang="ca-ES" sz="14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បំរើគណៈបក្សនយោបាយ</a:t>
            </a:r>
          </a:p>
          <a:p>
            <a:pPr marL="463550" indent="-463550" eaLnBrk="1" hangingPunct="1">
              <a:lnSpc>
                <a:spcPct val="150000"/>
              </a:lnSpc>
              <a:spcBef>
                <a:spcPct val="15000"/>
              </a:spcBef>
              <a:spcAft>
                <a:spcPct val="15000"/>
              </a:spcAft>
              <a:buFont typeface="+mj-lt"/>
              <a:buAutoNum type="arabicParenR"/>
              <a:tabLst>
                <a:tab pos="688975" algn="l"/>
              </a:tabLst>
            </a:pPr>
            <a:r>
              <a:rPr lang="ca-ES" sz="14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ប្រកាន់បក្សពួក ឬបង្ករអោយមានការរើសអើង</a:t>
            </a:r>
            <a:r>
              <a:rPr lang="km-KH" sz="14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​ ។ល។</a:t>
            </a:r>
            <a:endParaRPr lang="ca-ES" sz="1400" dirty="0">
              <a:latin typeface="Khmer OS Metal Chrieng" pitchFamily="2" charset="0"/>
              <a:ea typeface="Khmer OS Metal Chrieng" pitchFamily="2" charset="0"/>
              <a:cs typeface="Khmer OS Metal Chrieng" pitchFamily="2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304800" y="2286000"/>
            <a:ext cx="2286000" cy="3508177"/>
            <a:chOff x="0" y="2895599"/>
            <a:chExt cx="1219200" cy="1274588"/>
          </a:xfrm>
        </p:grpSpPr>
        <p:pic>
          <p:nvPicPr>
            <p:cNvPr id="6" name="Picture 5" descr="Tool E.jpg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2895599"/>
              <a:ext cx="1219200" cy="1143000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7" name="Rectangle 6"/>
            <p:cNvSpPr/>
            <p:nvPr/>
          </p:nvSpPr>
          <p:spPr>
            <a:xfrm>
              <a:off x="113477" y="4058366"/>
              <a:ext cx="734560" cy="111821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ca-ES" sz="1400" dirty="0">
                  <a:solidFill>
                    <a:schemeClr val="dk1"/>
                  </a:solidFill>
                  <a:latin typeface="Khmer OS Metal Chrieng" pitchFamily="2" charset="0"/>
                  <a:ea typeface="Khmer OS Metal Chrieng" pitchFamily="2" charset="0"/>
                  <a:cs typeface="Khmer OS Metal Chrieng" pitchFamily="2" charset="0"/>
                </a:rPr>
                <a:t>បុគ្គលិក</a:t>
              </a:r>
              <a:r>
                <a:rPr lang="km-KH" sz="1400" dirty="0">
                  <a:solidFill>
                    <a:schemeClr val="dk1"/>
                  </a:solidFill>
                  <a:latin typeface="Khmer OS Metal Chrieng" pitchFamily="2" charset="0"/>
                  <a:ea typeface="Khmer OS Metal Chrieng" pitchFamily="2" charset="0"/>
                  <a:cs typeface="Khmer OS Metal Chrieng" pitchFamily="2" charset="0"/>
                </a:rPr>
                <a:t>អង្គការ</a:t>
              </a:r>
              <a:endParaRPr lang="en-US" sz="14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endParaRP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1828800" y="161836"/>
            <a:ext cx="4343400" cy="600164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m-KH" sz="2400" b="1" dirty="0">
                <a:solidFill>
                  <a:schemeClr val="dk1"/>
                </a:solidFill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តើ</a:t>
            </a:r>
            <a:r>
              <a:rPr lang="ca-ES" sz="2400" b="1" dirty="0">
                <a:solidFill>
                  <a:schemeClr val="dk1"/>
                </a:solidFill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ផ្តល់ព័ត៌មានត្រឡប់</a:t>
            </a:r>
            <a:r>
              <a:rPr lang="km-KH" sz="2400" b="1" dirty="0">
                <a:solidFill>
                  <a:schemeClr val="dk1"/>
                </a:solidFill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អំពីអ្វី?</a:t>
            </a:r>
            <a:endParaRPr lang="en-US" sz="2400" b="1" dirty="0">
              <a:solidFill>
                <a:schemeClr val="dk1"/>
              </a:solidFill>
              <a:latin typeface="Khmer OS Metal Chrieng" pitchFamily="2" charset="0"/>
              <a:ea typeface="Khmer OS Metal Chrieng" pitchFamily="2" charset="0"/>
              <a:cs typeface="Khmer OS Metal Chrieng" pitchFamily="2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vuthy\Desktop\FRM\emai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76925" y="5091476"/>
            <a:ext cx="2581275" cy="1766524"/>
          </a:xfrm>
          <a:prstGeom prst="rect">
            <a:avLst/>
          </a:prstGeom>
          <a:noFill/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EBB30B5-17B5-4068-A302-6792DF88908E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  <p:pic>
        <p:nvPicPr>
          <p:cNvPr id="3" name="Picture 5" descr="C:\Users\vuthy\Desktop\CLEAR\friend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76200" y="3939209"/>
            <a:ext cx="2743200" cy="30250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 descr="C:\Users\vuthy\Desktop\FRM\image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62750" y="2971800"/>
            <a:ext cx="2381250" cy="1924050"/>
          </a:xfrm>
          <a:prstGeom prst="rect">
            <a:avLst/>
          </a:prstGeom>
          <a:noFill/>
        </p:spPr>
      </p:pic>
      <p:pic>
        <p:nvPicPr>
          <p:cNvPr id="1028" name="Picture 4" descr="C:\Users\vuthy\Desktop\FRM\mail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105400" y="1181100"/>
            <a:ext cx="2514600" cy="1943100"/>
          </a:xfrm>
          <a:prstGeom prst="rect">
            <a:avLst/>
          </a:prstGeom>
          <a:noFill/>
        </p:spPr>
      </p:pic>
      <p:sp>
        <p:nvSpPr>
          <p:cNvPr id="8" name="Oval 7"/>
          <p:cNvSpPr/>
          <p:nvPr/>
        </p:nvSpPr>
        <p:spPr>
          <a:xfrm>
            <a:off x="2895600" y="3048000"/>
            <a:ext cx="2286000" cy="1828800"/>
          </a:xfrm>
          <a:prstGeom prst="ellipse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ca-ES" sz="1600" b="1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ព័ត៌មានត្រលប់ អាចដាក់បានតាមរយៈ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 rot="10800000">
            <a:off x="2438400" y="2362200"/>
            <a:ext cx="914400" cy="762000"/>
          </a:xfrm>
          <a:prstGeom prst="straightConnector1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rot="5400000" flipH="1" flipV="1">
            <a:off x="4800600" y="2514600"/>
            <a:ext cx="685800" cy="685800"/>
          </a:xfrm>
          <a:prstGeom prst="straightConnector1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V="1">
            <a:off x="5257800" y="3657600"/>
            <a:ext cx="1371600" cy="228600"/>
          </a:xfrm>
          <a:prstGeom prst="straightConnector1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4800600" y="4724400"/>
            <a:ext cx="762000" cy="685800"/>
          </a:xfrm>
          <a:prstGeom prst="straightConnector1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rot="10800000" flipV="1">
            <a:off x="2362200" y="4419600"/>
            <a:ext cx="609600" cy="304800"/>
          </a:xfrm>
          <a:prstGeom prst="straightConnector1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Picture 4" descr="C:\Users\vuthy\Desktop\HRM_LWD\Pictures\Q01.aspx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895600" y="609600"/>
            <a:ext cx="2209800" cy="246204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5" name="Rectangle 24"/>
          <p:cNvSpPr/>
          <p:nvPr/>
        </p:nvSpPr>
        <p:spPr>
          <a:xfrm>
            <a:off x="152400" y="2130623"/>
            <a:ext cx="2362200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m-KH" sz="1400" dirty="0">
                <a:solidFill>
                  <a:schemeClr val="dk1"/>
                </a:solidFill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ដាក់ក្នុងប្រអប់សំបុត្រផ្ទាល់</a:t>
            </a:r>
            <a:endParaRPr lang="en-US" sz="1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0" y="3124200"/>
            <a:ext cx="2590800" cy="71173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m-KH" sz="1400" dirty="0">
                <a:solidFill>
                  <a:schemeClr val="dk1"/>
                </a:solidFill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តាមមិត្តភ័ក្តិ​ឬបុគ្គលណាម្នាក់ដែលអ្នកទុកចិត្ត</a:t>
            </a:r>
            <a:endParaRPr lang="en-US" sz="1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4637433" y="765211"/>
            <a:ext cx="3352800" cy="43088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m-KH" sz="1600" dirty="0">
                <a:solidFill>
                  <a:schemeClr val="dk1"/>
                </a:solidFill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ផ្ញើសំបុត្រទៅកាន់អាស័យដ្ឋាន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276600" y="5358825"/>
            <a:ext cx="259080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m-KH" sz="16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តាម</a:t>
            </a:r>
            <a:r>
              <a:rPr lang="ca-ES" sz="16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អ៊ីម៉</a:t>
            </a:r>
            <a:r>
              <a:rPr lang="km-KH" sz="16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េ</a:t>
            </a:r>
            <a:r>
              <a:rPr lang="ca-ES" sz="16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ល</a:t>
            </a:r>
            <a:endParaRPr lang="km-KH" sz="1600" dirty="0">
              <a:latin typeface="Khmer OS Metal Chrieng" pitchFamily="2" charset="0"/>
              <a:ea typeface="Khmer OS Metal Chrieng" pitchFamily="2" charset="0"/>
              <a:cs typeface="Khmer OS Metal Chrieng" pitchFamily="2" charset="0"/>
            </a:endParaRPr>
          </a:p>
          <a:p>
            <a:pPr algn="ctr"/>
            <a:r>
              <a:rPr lang="en-US" sz="16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feedback@ngo.org.kh</a:t>
            </a:r>
            <a:endParaRPr lang="ca-ES" sz="1600" dirty="0">
              <a:latin typeface="Khmer OS Metal Chrieng" pitchFamily="2" charset="0"/>
              <a:ea typeface="Khmer OS Metal Chrieng" pitchFamily="2" charset="0"/>
              <a:cs typeface="Khmer OS Metal Chrieng" pitchFamily="2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6629400" y="2286000"/>
            <a:ext cx="2590800" cy="71173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m-KH" sz="1400" dirty="0">
                <a:solidFill>
                  <a:schemeClr val="dk1"/>
                </a:solidFill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ទូរស័ព្ទផ្ទាល់</a:t>
            </a:r>
          </a:p>
          <a:p>
            <a:pPr algn="ctr">
              <a:lnSpc>
                <a:spcPct val="150000"/>
              </a:lnSpc>
            </a:pPr>
            <a:r>
              <a:rPr lang="km-KH" sz="1400" dirty="0">
                <a:solidFill>
                  <a:schemeClr val="dk1"/>
                </a:solidFill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លេខ៖​</a:t>
            </a:r>
            <a:endParaRPr lang="en-US" sz="1400" dirty="0">
              <a:solidFill>
                <a:schemeClr val="dk1"/>
              </a:solidFill>
              <a:latin typeface="Khmer OS Metal Chrieng" pitchFamily="2" charset="0"/>
              <a:ea typeface="Khmer OS Metal Chrieng" pitchFamily="2" charset="0"/>
              <a:cs typeface="Khmer OS Metal Chrieng" pitchFamily="2" charset="0"/>
            </a:endParaRP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51113B1E-B8FA-48C3-B8AE-793D5D873197}"/>
              </a:ext>
            </a:extLst>
          </p:cNvPr>
          <p:cNvSpPr/>
          <p:nvPr/>
        </p:nvSpPr>
        <p:spPr>
          <a:xfrm>
            <a:off x="532228" y="784242"/>
            <a:ext cx="1602543" cy="128168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1600" b="1" dirty="0">
                <a:solidFill>
                  <a:schemeClr val="dk1"/>
                </a:solidFill>
                <a:latin typeface="Khmer OS Metal Chrieng" pitchFamily="2" charset="0"/>
                <a:cs typeface="Khmer OS Metal Chrieng" pitchFamily="2" charset="0"/>
              </a:rPr>
              <a:t>ប្រអប់សំបុត្រ</a:t>
            </a:r>
            <a:endParaRPr lang="en-US" sz="1600" b="1" dirty="0">
              <a:solidFill>
                <a:schemeClr val="dk1"/>
              </a:solidFill>
              <a:latin typeface="Khmer OS Metal Chrieng" pitchFamily="2" charset="0"/>
              <a:cs typeface="Khmer OS Metal Chrieng" pitchFamily="2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98F3C1A-1CE2-4B0D-85A4-7EEB429D23D4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  <p:pic>
        <p:nvPicPr>
          <p:cNvPr id="2054" name="Picture 6" descr="http://www.lwd.org.kh/images/2013-01-21_PS_Complaint_Filming_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43400" y="2305878"/>
            <a:ext cx="4419600" cy="33528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Rectangle 6"/>
          <p:cNvSpPr/>
          <p:nvPr/>
        </p:nvSpPr>
        <p:spPr>
          <a:xfrm>
            <a:off x="152400" y="152400"/>
            <a:ext cx="5410200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63550" indent="-463550" eaLnBrk="1" hangingPunct="1">
              <a:lnSpc>
                <a:spcPct val="150000"/>
              </a:lnSpc>
              <a:spcBef>
                <a:spcPct val="15000"/>
              </a:spcBef>
              <a:spcAft>
                <a:spcPct val="15000"/>
              </a:spcAft>
              <a:tabLst>
                <a:tab pos="688975" algn="l"/>
              </a:tabLst>
            </a:pPr>
            <a:r>
              <a:rPr lang="km-KH" sz="2400" b="1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វិធីផ្សព្វផ្សាយដល់សហគមន៍</a:t>
            </a:r>
            <a:endParaRPr lang="ca-ES" sz="2400" b="1" dirty="0">
              <a:latin typeface="Khmer OS Metal Chrieng" pitchFamily="2" charset="0"/>
              <a:ea typeface="Khmer OS Metal Chrieng" pitchFamily="2" charset="0"/>
              <a:cs typeface="Khmer OS Metal Chrieng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025886" y="1871870"/>
            <a:ext cx="2819400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m-KH" dirty="0">
                <a:solidFill>
                  <a:schemeClr val="dk1"/>
                </a:solidFill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បុគ្គលិកផ្សព្វផ្សាយផ្ទាល់</a:t>
            </a:r>
            <a:endParaRPr lang="en-US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14132" y="1305986"/>
            <a:ext cx="2819400" cy="130420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m-KH" dirty="0">
                <a:solidFill>
                  <a:schemeClr val="dk1"/>
                </a:solidFill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ដាក់ប្រអប់សំបុត្រតាមភូមិ​គោលដៅនិងការិយាល័យរបស់អង្គការ</a:t>
            </a:r>
            <a:endParaRPr lang="en-US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33400" y="5562600"/>
            <a:ext cx="3283226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m-KH" sz="2000" dirty="0">
                <a:solidFill>
                  <a:schemeClr val="dk1"/>
                </a:solidFill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បិទប្រកាសលក្ខណះវិនិច្ឆ័យ</a:t>
            </a:r>
            <a:endParaRPr lang="en-US" sz="2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C7698FB0-3480-43A3-9858-043FCE5D54E2}"/>
              </a:ext>
            </a:extLst>
          </p:cNvPr>
          <p:cNvSpPr/>
          <p:nvPr/>
        </p:nvSpPr>
        <p:spPr>
          <a:xfrm>
            <a:off x="628650" y="2681036"/>
            <a:ext cx="2290485" cy="243141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1600" b="1" dirty="0">
                <a:solidFill>
                  <a:schemeClr val="dk1"/>
                </a:solidFill>
                <a:latin typeface="Khmer OS Metal Chrieng" pitchFamily="2" charset="0"/>
                <a:cs typeface="Khmer OS Metal Chrieng" pitchFamily="2" charset="0"/>
              </a:rPr>
              <a:t>ប្រអប់សំបុត្រ</a:t>
            </a:r>
            <a:endParaRPr lang="en-US" sz="1600" b="1" dirty="0">
              <a:solidFill>
                <a:schemeClr val="dk1"/>
              </a:solidFill>
              <a:latin typeface="Khmer OS Metal Chrieng" pitchFamily="2" charset="0"/>
              <a:cs typeface="Khmer OS Metal Chrieng" pitchFamily="2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80E230-B620-45D1-8258-3BF13B1DDA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130" y="-98702"/>
            <a:ext cx="7886700" cy="1325563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km-KH" sz="2000" dirty="0">
                <a:latin typeface="Khmer OS Muol Light" pitchFamily="2" charset="0"/>
                <a:cs typeface="Khmer OS Muol Light" pitchFamily="2" charset="0"/>
              </a:rPr>
              <a:t>យន្តការ</a:t>
            </a:r>
            <a:r>
              <a:rPr lang="en-US" sz="2000" dirty="0" err="1">
                <a:latin typeface="Khmer OS Muol Light" pitchFamily="2" charset="0"/>
                <a:cs typeface="Khmer OS Muol Light" pitchFamily="2" charset="0"/>
              </a:rPr>
              <a:t>បណ្ដឹង</a:t>
            </a:r>
            <a:r>
              <a:rPr lang="km-KH" sz="2000" dirty="0">
                <a:latin typeface="Khmer OS Muol Light" pitchFamily="2" charset="0"/>
                <a:cs typeface="Khmer OS Muol Light" pitchFamily="2" charset="0"/>
              </a:rPr>
              <a:t>សារទុក្ខ</a:t>
            </a:r>
            <a:r>
              <a:rPr lang="en-US" sz="2000" dirty="0">
                <a:latin typeface="Khmer OS Muol Light" pitchFamily="2" charset="0"/>
                <a:cs typeface="Khmer OS Muol Light" pitchFamily="2" charset="0"/>
              </a:rPr>
              <a:t> </a:t>
            </a:r>
            <a:r>
              <a:rPr lang="km-KH" sz="2000" dirty="0">
                <a:latin typeface="Khmer OS Muol Light" pitchFamily="2" charset="0"/>
                <a:cs typeface="Khmer OS Muol Light" pitchFamily="2" charset="0"/>
              </a:rPr>
              <a:t>និងឆ្លើយតប សំរាប់ក្នុងអង្កការ</a:t>
            </a:r>
            <a:endParaRPr lang="en-US" sz="2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E5873F-11D3-4E7B-8F82-E427C79366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37716" y="1094349"/>
            <a:ext cx="5056533" cy="2229540"/>
          </a:xfr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  <a:prstDash val="lgDashDot"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/>
          <a:lstStyle/>
          <a:p>
            <a:pPr marL="0" indent="0" algn="ctr">
              <a:lnSpc>
                <a:spcPct val="150000"/>
              </a:lnSpc>
              <a:buNone/>
            </a:pPr>
            <a:r>
              <a:rPr lang="km-KH" sz="1800" dirty="0">
                <a:solidFill>
                  <a:schemeClr val="dk1"/>
                </a:solidFill>
                <a:latin typeface="Khmer OS Metal Chrieng" pitchFamily="2" charset="0"/>
                <a:cs typeface="Khmer OS Metal Chrieng" pitchFamily="2" charset="0"/>
              </a:rPr>
              <a:t>បុគ្គលិក​អង្គការ​ទាំង​អស់​មាន​សិទ្ធិ​ស្មើៗ​គ្នា​ក្នុង​ការ​ប្ដឹង​ឧទ្ធរណ៍ ឬ​ផ្ដល់​ព័ត៌​មាន​ត្រលប់​អំពី​ជម្លោះ​ បញ្ហា ភាព​លំអៀង​រវាង​បុគ្គលិក ឬ​គណៈ​គ្រប់​គ្រង តាម​រយៈ​សមាគម​បុគ្គលិក​របស់​ខ្លួន និង​យន្ដ​ការ​ព័ត៌មាន​ត្រលប់​ ឬបណ្តឹងសារទុក្ខ។</a:t>
            </a:r>
            <a:endParaRPr lang="en-US" sz="1800" dirty="0">
              <a:solidFill>
                <a:schemeClr val="dk1"/>
              </a:solidFill>
              <a:latin typeface="Khmer OS Metal Chrieng" pitchFamily="2" charset="0"/>
              <a:cs typeface="Khmer OS Metal Chrieng" pitchFamily="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B5596CC-492A-4787-91DA-2245844F34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6427302" y="3932720"/>
            <a:ext cx="2487356" cy="222954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F8F7185-0FED-4329-83C3-8DC439E8A8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50" y="4056516"/>
            <a:ext cx="1785142" cy="2502625"/>
          </a:xfrm>
          <a:prstGeom prst="rect">
            <a:avLst/>
          </a:prstGeom>
        </p:spPr>
      </p:pic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307F31B6-6961-47D0-87E8-C24D5B1F167B}"/>
              </a:ext>
            </a:extLst>
          </p:cNvPr>
          <p:cNvSpPr txBox="1">
            <a:spLocks/>
          </p:cNvSpPr>
          <p:nvPr/>
        </p:nvSpPr>
        <p:spPr>
          <a:xfrm>
            <a:off x="2252870" y="4276231"/>
            <a:ext cx="4147928" cy="20692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m-KH" sz="1600" b="1" u="sng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ស្វែងរកភាពត្រឹមត្រូវ និងយុត្តិធម៌នៅពេលដែល</a:t>
            </a:r>
          </a:p>
          <a:p>
            <a:r>
              <a:rPr lang="km-KH" sz="16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ការដាក់ទណ្ឌកម្មដល់បុគ្គលិក</a:t>
            </a:r>
          </a:p>
          <a:p>
            <a:r>
              <a:rPr lang="km-KH" sz="16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ការប្រើអំណាចរំលោភបំពាន</a:t>
            </a:r>
          </a:p>
          <a:p>
            <a:r>
              <a:rPr lang="km-KH" sz="16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ការបញ្ឈប់បុគ្គលិក</a:t>
            </a:r>
          </a:p>
          <a:p>
            <a:r>
              <a:rPr lang="km-KH" sz="16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ការកៀបសង្កត់​ផ្លូវចិត្ត និងផលប្រយោជន៌​។ល។​</a:t>
            </a:r>
            <a:endParaRPr lang="en-US" sz="1600" dirty="0"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  <a:p>
            <a:endParaRPr lang="en-US" sz="1600" dirty="0"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9EAB091-0025-423F-82FC-79725EB90FB1}"/>
              </a:ext>
            </a:extLst>
          </p:cNvPr>
          <p:cNvCxnSpPr/>
          <p:nvPr/>
        </p:nvCxnSpPr>
        <p:spPr>
          <a:xfrm>
            <a:off x="2506556" y="6162261"/>
            <a:ext cx="3920746" cy="0"/>
          </a:xfrm>
          <a:prstGeom prst="line">
            <a:avLst/>
          </a:prstGeom>
          <a:ln w="57150"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279D67E9-4C6D-4B2E-855A-79A1556C0778}"/>
              </a:ext>
            </a:extLst>
          </p:cNvPr>
          <p:cNvSpPr txBox="1"/>
          <p:nvPr/>
        </p:nvSpPr>
        <p:spPr>
          <a:xfrm>
            <a:off x="7166534" y="6286057"/>
            <a:ext cx="128835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</a:lstStyle>
          <a:p>
            <a:r>
              <a:rPr lang="km-KH" sz="16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អ្នកគ្រប់គ្រង</a:t>
            </a:r>
            <a:endParaRPr lang="en-US" sz="1600" dirty="0"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57771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Arc 32"/>
          <p:cNvSpPr/>
          <p:nvPr/>
        </p:nvSpPr>
        <p:spPr>
          <a:xfrm rot="451915">
            <a:off x="1441655" y="886116"/>
            <a:ext cx="6078634" cy="3226876"/>
          </a:xfrm>
          <a:prstGeom prst="arc">
            <a:avLst>
              <a:gd name="adj1" fmla="val 11669897"/>
              <a:gd name="adj2" fmla="val 20665550"/>
            </a:avLst>
          </a:prstGeom>
          <a:noFill/>
          <a:ln w="57150">
            <a:headEnd type="arrow" w="med" len="med"/>
            <a:tailEnd type="none" w="med" len="med"/>
          </a:ln>
          <a:scene3d>
            <a:camera prst="orthographicFront">
              <a:rot lat="0" lon="0" rev="0"/>
            </a:camera>
            <a:lightRig rig="threePt" dir="t"/>
          </a:scene3d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98F3C1A-1CE2-4B0D-85A4-7EEB429D23D4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  <p:pic>
        <p:nvPicPr>
          <p:cNvPr id="11" name="Picture 4" descr="C:\Users\vuthy\Desktop\CLEAR\imagesmeeti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29400" y="3048000"/>
            <a:ext cx="2361414" cy="18778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Picture 2" descr="C:\Users\vuthy\Desktop\CLEAR\imagesmy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32673" y="4665125"/>
            <a:ext cx="1447801" cy="15138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2" name="TextBox 21"/>
          <p:cNvSpPr txBox="1"/>
          <p:nvPr/>
        </p:nvSpPr>
        <p:spPr>
          <a:xfrm>
            <a:off x="2362200" y="76200"/>
            <a:ext cx="4343400" cy="600164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ca-ES" sz="2400" b="1" dirty="0">
                <a:solidFill>
                  <a:schemeClr val="dk1"/>
                </a:solidFill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យន្តការ</a:t>
            </a:r>
            <a:r>
              <a:rPr lang="km-KH" sz="2400" b="1" dirty="0">
                <a:solidFill>
                  <a:schemeClr val="dk1"/>
                </a:solidFill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បណ្តឹង និងដោះស្រាយ</a:t>
            </a:r>
            <a:endParaRPr lang="en-US" sz="2400" b="1" dirty="0">
              <a:solidFill>
                <a:schemeClr val="dk1"/>
              </a:solidFill>
              <a:latin typeface="Khmer OS Metal Chrieng" pitchFamily="2" charset="0"/>
              <a:ea typeface="Khmer OS Metal Chrieng" pitchFamily="2" charset="0"/>
              <a:cs typeface="Khmer OS Metal Chrieng" pitchFamily="2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601847" y="5835754"/>
            <a:ext cx="2097010" cy="388568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m-KH" sz="1400" dirty="0">
                <a:solidFill>
                  <a:schemeClr val="dk1"/>
                </a:solidFill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ដាក់បណ្តឹងសារទុក្ខ</a:t>
            </a:r>
            <a:endParaRPr lang="en-US" sz="1400" dirty="0">
              <a:solidFill>
                <a:schemeClr val="dk1"/>
              </a:solidFill>
              <a:latin typeface="Khmer OS Metal Chrieng" pitchFamily="2" charset="0"/>
              <a:ea typeface="Khmer OS Metal Chrieng" pitchFamily="2" charset="0"/>
              <a:cs typeface="Khmer OS Metal Chrieng" pitchFamily="2" charset="0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2910299" y="3991416"/>
            <a:ext cx="2053138" cy="43088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m-KH" sz="1600" dirty="0">
                <a:solidFill>
                  <a:schemeClr val="dk1"/>
                </a:solidFill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ការឆ្លើយតប</a:t>
            </a:r>
            <a:endParaRPr lang="en-US" sz="1600" dirty="0">
              <a:solidFill>
                <a:schemeClr val="dk1"/>
              </a:solidFill>
              <a:latin typeface="Khmer OS Metal Chrieng" pitchFamily="2" charset="0"/>
              <a:ea typeface="Khmer OS Metal Chrieng" pitchFamily="2" charset="0"/>
              <a:cs typeface="Khmer OS Metal Chrieng" pitchFamily="2" charset="0"/>
            </a:endParaRPr>
          </a:p>
        </p:txBody>
      </p:sp>
      <p:cxnSp>
        <p:nvCxnSpPr>
          <p:cNvPr id="54" name="Straight Arrow Connector 53"/>
          <p:cNvCxnSpPr>
            <a:cxnSpLocks/>
          </p:cNvCxnSpPr>
          <p:nvPr/>
        </p:nvCxnSpPr>
        <p:spPr>
          <a:xfrm>
            <a:off x="786139" y="2355441"/>
            <a:ext cx="0" cy="2116512"/>
          </a:xfrm>
          <a:prstGeom prst="straightConnector1">
            <a:avLst/>
          </a:prstGeom>
          <a:ln w="38100">
            <a:solidFill>
              <a:srgbClr val="0033CC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Arrow Connector 55"/>
          <p:cNvCxnSpPr>
            <a:cxnSpLocks/>
          </p:cNvCxnSpPr>
          <p:nvPr/>
        </p:nvCxnSpPr>
        <p:spPr>
          <a:xfrm flipV="1">
            <a:off x="5659539" y="4486709"/>
            <a:ext cx="1118861" cy="527054"/>
          </a:xfrm>
          <a:prstGeom prst="straightConnector1">
            <a:avLst/>
          </a:prstGeom>
          <a:ln w="38100">
            <a:solidFill>
              <a:srgbClr val="0033CC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Arrow Connector 57"/>
          <p:cNvCxnSpPr>
            <a:cxnSpLocks/>
          </p:cNvCxnSpPr>
          <p:nvPr/>
        </p:nvCxnSpPr>
        <p:spPr>
          <a:xfrm>
            <a:off x="1305972" y="5703080"/>
            <a:ext cx="2735941" cy="0"/>
          </a:xfrm>
          <a:prstGeom prst="straightConnector1">
            <a:avLst/>
          </a:prstGeom>
          <a:ln w="38100">
            <a:solidFill>
              <a:srgbClr val="0033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Rectangle 62"/>
          <p:cNvSpPr/>
          <p:nvPr/>
        </p:nvSpPr>
        <p:spPr>
          <a:xfrm>
            <a:off x="6705600" y="2338225"/>
            <a:ext cx="2133600" cy="678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  <a:spcBef>
                <a:spcPct val="15000"/>
              </a:spcBef>
              <a:spcAft>
                <a:spcPct val="15000"/>
              </a:spcAft>
              <a:tabLst>
                <a:tab pos="688975" algn="l"/>
              </a:tabLst>
            </a:pPr>
            <a:r>
              <a:rPr lang="km-KH" sz="1200" b="1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គណះកម្មការដោះស្រាយ</a:t>
            </a:r>
          </a:p>
          <a:p>
            <a:pPr eaLnBrk="1" hangingPunct="1">
              <a:lnSpc>
                <a:spcPct val="150000"/>
              </a:lnSpc>
              <a:spcBef>
                <a:spcPct val="15000"/>
              </a:spcBef>
              <a:spcAft>
                <a:spcPct val="15000"/>
              </a:spcAft>
              <a:tabLst>
                <a:tab pos="688975" algn="l"/>
              </a:tabLst>
            </a:pPr>
            <a:r>
              <a:rPr lang="km-KH" sz="1200" b="1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បណ្តឹង បណ្តោះអាសន្ន</a:t>
            </a:r>
          </a:p>
        </p:txBody>
      </p:sp>
      <p:sp>
        <p:nvSpPr>
          <p:cNvPr id="73" name="Rectangle 72"/>
          <p:cNvSpPr/>
          <p:nvPr/>
        </p:nvSpPr>
        <p:spPr>
          <a:xfrm>
            <a:off x="783220" y="2781498"/>
            <a:ext cx="2133599" cy="10348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m-KH" sz="1400" dirty="0">
                <a:solidFill>
                  <a:schemeClr val="dk1"/>
                </a:solidFill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ការដាក់ទណ្ឌកម្មអយុត្តិធម៌ ឬគ្មានហេតុផលជាក់លាក់</a:t>
            </a:r>
            <a:endParaRPr lang="en-US" sz="1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grpSp>
        <p:nvGrpSpPr>
          <p:cNvPr id="25" name="Group 24"/>
          <p:cNvGrpSpPr/>
          <p:nvPr/>
        </p:nvGrpSpPr>
        <p:grpSpPr>
          <a:xfrm>
            <a:off x="275012" y="4800596"/>
            <a:ext cx="1202573" cy="1687759"/>
            <a:chOff x="-58959" y="2895599"/>
            <a:chExt cx="1309848" cy="1404705"/>
          </a:xfrm>
        </p:grpSpPr>
        <p:pic>
          <p:nvPicPr>
            <p:cNvPr id="26" name="Picture 25" descr="Tool E.jp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0" y="2895599"/>
              <a:ext cx="1219200" cy="1143000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27" name="Rectangle 26"/>
            <p:cNvSpPr/>
            <p:nvPr/>
          </p:nvSpPr>
          <p:spPr>
            <a:xfrm>
              <a:off x="-58959" y="4069761"/>
              <a:ext cx="1309848" cy="230543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ca-ES" sz="1200" dirty="0">
                  <a:solidFill>
                    <a:schemeClr val="dk1"/>
                  </a:solidFill>
                  <a:latin typeface="Khmer OS Metal Chrieng" pitchFamily="2" charset="0"/>
                  <a:ea typeface="Khmer OS Metal Chrieng" pitchFamily="2" charset="0"/>
                  <a:cs typeface="Khmer OS Metal Chrieng" pitchFamily="2" charset="0"/>
                </a:rPr>
                <a:t>បុគ្គលិក</a:t>
              </a:r>
              <a:r>
                <a:rPr lang="km-KH" sz="1200" dirty="0">
                  <a:solidFill>
                    <a:schemeClr val="dk1"/>
                  </a:solidFill>
                  <a:latin typeface="Khmer OS Metal Chrieng" pitchFamily="2" charset="0"/>
                  <a:ea typeface="Khmer OS Metal Chrieng" pitchFamily="2" charset="0"/>
                  <a:cs typeface="Khmer OS Metal Chrieng" pitchFamily="2" charset="0"/>
                </a:rPr>
                <a:t>អង្គការ</a:t>
              </a:r>
              <a:endParaRPr lang="en-US" sz="12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endParaRPr>
            </a:p>
          </p:txBody>
        </p:sp>
      </p:grp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A41FFCE-386C-4E87-A70C-2AEA02142CD2}"/>
              </a:ext>
            </a:extLst>
          </p:cNvPr>
          <p:cNvSpPr/>
          <p:nvPr/>
        </p:nvSpPr>
        <p:spPr>
          <a:xfrm>
            <a:off x="3899072" y="5878420"/>
            <a:ext cx="2133600" cy="102795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1400" dirty="0">
                <a:solidFill>
                  <a:schemeClr val="dk1"/>
                </a:solidFill>
                <a:latin typeface="Khmer OS Metal Chrieng" pitchFamily="2" charset="0"/>
                <a:cs typeface="Khmer OS Metal Chrieng" pitchFamily="2" charset="0"/>
              </a:rPr>
              <a:t>អង្គភាពធនធានមនុស្ស</a:t>
            </a:r>
          </a:p>
          <a:p>
            <a:pPr algn="ctr"/>
            <a:r>
              <a:rPr lang="km-KH" sz="1400" dirty="0">
                <a:solidFill>
                  <a:schemeClr val="dk1"/>
                </a:solidFill>
                <a:latin typeface="Khmer OS Metal Chrieng" pitchFamily="2" charset="0"/>
                <a:cs typeface="Khmer OS Metal Chrieng" pitchFamily="2" charset="0"/>
              </a:rPr>
              <a:t>ឬតំណាងបុគ្គលិក</a:t>
            </a:r>
            <a:endParaRPr lang="en-US" sz="1400" dirty="0">
              <a:solidFill>
                <a:schemeClr val="dk1"/>
              </a:solidFill>
              <a:latin typeface="Khmer OS Metal Chrieng" pitchFamily="2" charset="0"/>
              <a:cs typeface="Khmer OS Metal Chrieng" pitchFamily="2" charset="0"/>
            </a:endParaRP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57CE36E7-7DA0-4D3F-8B60-95F665E4B64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252260" y="948461"/>
            <a:ext cx="1370017" cy="1228014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D196D9C4-3F3C-4E44-AEBE-8D3387B4C25D}"/>
              </a:ext>
            </a:extLst>
          </p:cNvPr>
          <p:cNvSpPr/>
          <p:nvPr/>
        </p:nvSpPr>
        <p:spPr>
          <a:xfrm>
            <a:off x="6792916" y="4867912"/>
            <a:ext cx="2133600" cy="1897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63550" indent="-463550" eaLnBrk="1" hangingPunct="1">
              <a:lnSpc>
                <a:spcPct val="150000"/>
              </a:lnSpc>
              <a:spcBef>
                <a:spcPct val="15000"/>
              </a:spcBef>
              <a:spcAft>
                <a:spcPct val="15000"/>
              </a:spcAft>
              <a:tabLst>
                <a:tab pos="688975" algn="l"/>
              </a:tabLst>
            </a:pPr>
            <a:r>
              <a:rPr lang="km-KH" sz="1200" b="1" u="sng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សកម្មភាព</a:t>
            </a:r>
          </a:p>
          <a:p>
            <a:pPr>
              <a:lnSpc>
                <a:spcPct val="150000"/>
              </a:lnSpc>
              <a:spcBef>
                <a:spcPct val="15000"/>
              </a:spcBef>
              <a:spcAft>
                <a:spcPct val="15000"/>
              </a:spcAft>
              <a:tabLst>
                <a:tab pos="688975" algn="l"/>
              </a:tabLst>
            </a:pPr>
            <a:r>
              <a:rPr lang="ca-ES" sz="12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ប្រ</a:t>
            </a:r>
            <a:r>
              <a:rPr lang="km-KH" sz="12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ឹក្សា</a:t>
            </a:r>
            <a:r>
              <a:rPr lang="km-KH" sz="1200" dirty="0">
                <a:latin typeface="Khmer OS Metal Chrieng" pitchFamily="2" charset="0"/>
                <a:cs typeface="Khmer OS Metal Chrieng" pitchFamily="2" charset="0"/>
              </a:rPr>
              <a:t>យោបល់ ជាមួយភាគីផ្សេងៗ</a:t>
            </a:r>
          </a:p>
          <a:p>
            <a:pPr>
              <a:lnSpc>
                <a:spcPct val="150000"/>
              </a:lnSpc>
              <a:spcBef>
                <a:spcPct val="15000"/>
              </a:spcBef>
              <a:spcAft>
                <a:spcPct val="15000"/>
              </a:spcAft>
              <a:tabLst>
                <a:tab pos="688975" algn="l"/>
              </a:tabLst>
            </a:pPr>
            <a:r>
              <a:rPr lang="km-KH" sz="1200" dirty="0">
                <a:latin typeface="Khmer OS Metal Chrieng" pitchFamily="2" charset="0"/>
                <a:cs typeface="Khmer OS Metal Chrieng" pitchFamily="2" charset="0"/>
              </a:rPr>
              <a:t>​​​ស៊ើប​អង្គេត</a:t>
            </a:r>
          </a:p>
          <a:p>
            <a:pPr eaLnBrk="1" hangingPunct="1">
              <a:lnSpc>
                <a:spcPct val="150000"/>
              </a:lnSpc>
              <a:spcBef>
                <a:spcPct val="15000"/>
              </a:spcBef>
              <a:spcAft>
                <a:spcPct val="15000"/>
              </a:spcAft>
              <a:tabLst>
                <a:tab pos="688975" algn="l"/>
              </a:tabLst>
            </a:pPr>
            <a:r>
              <a:rPr lang="km-KH" sz="12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រាយការណ៍ រក</a:t>
            </a:r>
            <a:r>
              <a:rPr lang="ca-ES" sz="12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ដោះស្រាយ</a:t>
            </a:r>
            <a:r>
              <a:rPr lang="km-KH" sz="12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និង</a:t>
            </a:r>
            <a:r>
              <a:rPr lang="ca-ES" sz="12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 </a:t>
            </a:r>
            <a:r>
              <a:rPr lang="km-KH" sz="12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ឆ្លើយតប</a:t>
            </a:r>
          </a:p>
        </p:txBody>
      </p: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C2EF1B59-E1A8-4ECD-B704-E433299C7B9B}"/>
              </a:ext>
            </a:extLst>
          </p:cNvPr>
          <p:cNvCxnSpPr>
            <a:cxnSpLocks/>
          </p:cNvCxnSpPr>
          <p:nvPr/>
        </p:nvCxnSpPr>
        <p:spPr>
          <a:xfrm flipV="1">
            <a:off x="1415787" y="3935896"/>
            <a:ext cx="5042163" cy="1077867"/>
          </a:xfrm>
          <a:prstGeom prst="straightConnector1">
            <a:avLst/>
          </a:prstGeom>
          <a:ln w="38100">
            <a:solidFill>
              <a:srgbClr val="0033CC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ectangle 30">
            <a:extLst>
              <a:ext uri="{FF2B5EF4-FFF2-40B4-BE49-F238E27FC236}">
                <a16:creationId xmlns:a16="http://schemas.microsoft.com/office/drawing/2014/main" id="{8AF9F2CF-93B5-48D9-A7AB-6326B89FFCE4}"/>
              </a:ext>
            </a:extLst>
          </p:cNvPr>
          <p:cNvSpPr/>
          <p:nvPr/>
        </p:nvSpPr>
        <p:spPr>
          <a:xfrm>
            <a:off x="2782266" y="1105511"/>
            <a:ext cx="2133600" cy="3462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63550" indent="-463550" eaLnBrk="1" hangingPunct="1">
              <a:lnSpc>
                <a:spcPct val="150000"/>
              </a:lnSpc>
              <a:spcBef>
                <a:spcPct val="15000"/>
              </a:spcBef>
              <a:spcAft>
                <a:spcPct val="15000"/>
              </a:spcAft>
              <a:tabLst>
                <a:tab pos="688975" algn="l"/>
              </a:tabLst>
            </a:pPr>
            <a:r>
              <a:rPr lang="ca-ES" sz="12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ប្រ</a:t>
            </a:r>
            <a:r>
              <a:rPr lang="km-KH" sz="1200" dirty="0">
                <a:latin typeface="Khmer OS Metal Chrieng" pitchFamily="2" charset="0"/>
                <a:ea typeface="Khmer OS Metal Chrieng" pitchFamily="2" charset="0"/>
                <a:cs typeface="Khmer OS Metal Chrieng" pitchFamily="2" charset="0"/>
              </a:rPr>
              <a:t>ឹក្សា</a:t>
            </a:r>
            <a:r>
              <a:rPr lang="km-KH" sz="1200" dirty="0">
                <a:latin typeface="Khmer OS Metal Chrieng" pitchFamily="2" charset="0"/>
                <a:cs typeface="Khmer OS Metal Chrieng" pitchFamily="2" charset="0"/>
              </a:rPr>
              <a:t>យោបល់ និងសាកសួរ</a:t>
            </a:r>
          </a:p>
        </p:txBody>
      </p:sp>
    </p:spTree>
    <p:extLst>
      <p:ext uri="{BB962C8B-B14F-4D97-AF65-F5344CB8AC3E}">
        <p14:creationId xmlns:p14="http://schemas.microsoft.com/office/powerpoint/2010/main" val="22615830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70BB6D-07B2-41DC-9ADF-523754DC72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m-KH" sz="3600" dirty="0">
                <a:latin typeface="Khmer OS Muol Light" pitchFamily="2" charset="0"/>
                <a:cs typeface="Khmer OS Muol Light" pitchFamily="2" charset="0"/>
              </a:rPr>
              <a:t>កត្តាប្រឈមផ្សេងៗ</a:t>
            </a:r>
            <a:endParaRPr lang="en-US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0C0AD1-455F-4C04-84C9-EC03C96EAB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457200" indent="-45720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km-KH" sz="2400" dirty="0">
                <a:solidFill>
                  <a:schemeClr val="dk1"/>
                </a:solidFill>
                <a:latin typeface="Khmer OS Metal Chrieng" pitchFamily="2" charset="0"/>
                <a:cs typeface="Khmer OS Metal Chrieng" pitchFamily="2" charset="0"/>
              </a:rPr>
              <a:t>ឆន្ទះរបស់ថ្នាក់ដឹកនាំក្នុងអង្គការ</a:t>
            </a:r>
          </a:p>
          <a:p>
            <a:pPr marL="457200" indent="-45720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km-KH" sz="2400" dirty="0">
                <a:solidFill>
                  <a:schemeClr val="dk1"/>
                </a:solidFill>
                <a:latin typeface="Khmer OS Metal Chrieng" pitchFamily="2" charset="0"/>
                <a:cs typeface="Khmer OS Metal Chrieng" pitchFamily="2" charset="0"/>
              </a:rPr>
              <a:t>សមត្ថភាពរបស់តំណាងបុគ្គលិក</a:t>
            </a:r>
          </a:p>
          <a:p>
            <a:pPr marL="457200" indent="-45720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km-KH" sz="2400" dirty="0">
                <a:solidFill>
                  <a:schemeClr val="dk1"/>
                </a:solidFill>
                <a:latin typeface="Khmer OS Metal Chrieng" pitchFamily="2" charset="0"/>
                <a:cs typeface="Khmer OS Metal Chrieng" pitchFamily="2" charset="0"/>
              </a:rPr>
              <a:t>ការទទួលយកបទដ្ឋានរួមក្នុងការដោះស្រាយបណ្តឹង</a:t>
            </a:r>
          </a:p>
          <a:p>
            <a:pPr marL="457200" indent="-45720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km-KH" sz="2400" dirty="0">
                <a:solidFill>
                  <a:schemeClr val="dk1"/>
                </a:solidFill>
                <a:latin typeface="Khmer OS Metal Chrieng" pitchFamily="2" charset="0"/>
                <a:cs typeface="Khmer OS Metal Chrieng" pitchFamily="2" charset="0"/>
              </a:rPr>
              <a:t>តម្លាភាពនៃការដោះស្រាយបណ្តឹង</a:t>
            </a:r>
          </a:p>
          <a:p>
            <a:pPr marL="457200" indent="-45720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km-KH" sz="2400" dirty="0">
                <a:solidFill>
                  <a:schemeClr val="dk1"/>
                </a:solidFill>
                <a:latin typeface="Khmer OS Metal Chrieng" pitchFamily="2" charset="0"/>
                <a:cs typeface="Khmer OS Metal Chrieng" pitchFamily="2" charset="0"/>
              </a:rPr>
              <a:t>ការអនុវត្តន៍តាមច្បាប់ការងារ និងគោលនយោបាយអង្គការ</a:t>
            </a:r>
          </a:p>
          <a:p>
            <a:pPr marL="457200" indent="-45720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km-KH" sz="2400" dirty="0">
                <a:solidFill>
                  <a:schemeClr val="dk1"/>
                </a:solidFill>
                <a:latin typeface="Khmer OS Metal Chrieng" pitchFamily="2" charset="0"/>
                <a:cs typeface="Khmer OS Metal Chrieng" pitchFamily="2" charset="0"/>
              </a:rPr>
              <a:t>សមត្ថភាពនៃការបកស្រាយច្បាប់ និងគោលនយោបាយអង្គការ</a:t>
            </a:r>
          </a:p>
          <a:p>
            <a:pPr marL="457200" indent="-45720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km-KH" sz="2400" dirty="0">
                <a:solidFill>
                  <a:schemeClr val="dk1"/>
                </a:solidFill>
                <a:latin typeface="Khmer OS Metal Chrieng" pitchFamily="2" charset="0"/>
                <a:cs typeface="Khmer OS Metal Chrieng" pitchFamily="2" charset="0"/>
              </a:rPr>
              <a:t>ឯករាជ្យភាពរបស់គណៈកម្មាធិការដោះស្រាយបណ្តឹង។ល។</a:t>
            </a:r>
            <a:endParaRPr lang="en-US" sz="2400" dirty="0">
              <a:solidFill>
                <a:schemeClr val="dk1"/>
              </a:solidFill>
              <a:latin typeface="Khmer OS Metal Chrieng" pitchFamily="2" charset="0"/>
              <a:cs typeface="Khmer OS Metal Chrieng" pitchFamily="2" charset="0"/>
            </a:endParaRP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9086259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EF87E70-7B85-4553-A0C5-98FAC47C5D6B}" type="slidenum">
              <a:rPr lang="en-US"/>
              <a:pPr>
                <a:defRPr/>
              </a:pPr>
              <a:t>15</a:t>
            </a:fld>
            <a:endParaRPr lang="en-US"/>
          </a:p>
        </p:txBody>
      </p:sp>
      <p:pic>
        <p:nvPicPr>
          <p:cNvPr id="6" name="Picture 5" descr="Question 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2362200"/>
            <a:ext cx="3133725" cy="31337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304800" y="914400"/>
            <a:ext cx="8229600" cy="1143000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ca-ES" sz="2800" dirty="0">
                <a:latin typeface="Khmer OS Muol Light" pitchFamily="2" charset="0"/>
                <a:ea typeface="Khmer OS Muol Light" pitchFamily="2" charset="0"/>
                <a:cs typeface="Khmer OS Muol Light" pitchFamily="2" charset="0"/>
              </a:rPr>
              <a:t>អរគុណចំពោះការយកចិត្តទុកដាក់</a:t>
            </a:r>
            <a:r>
              <a:rPr lang="km-KH" sz="2800" dirty="0">
                <a:latin typeface="Khmer OS Muol Light" pitchFamily="2" charset="0"/>
                <a:ea typeface="Khmer OS Muol Light" pitchFamily="2" charset="0"/>
                <a:cs typeface="Khmer OS Muol Light" pitchFamily="2" charset="0"/>
              </a:rPr>
              <a:t>ស្តាប់</a:t>
            </a:r>
            <a:r>
              <a:rPr lang="ca-ES" sz="2800" dirty="0">
                <a:latin typeface="Khmer OS Muol Light" pitchFamily="2" charset="0"/>
                <a:ea typeface="Khmer OS Muol Light" pitchFamily="2" charset="0"/>
                <a:cs typeface="Khmer OS Muol Light" pitchFamily="2" charset="0"/>
              </a:rPr>
              <a:t>​</a:t>
            </a:r>
            <a:br>
              <a:rPr lang="ca-ES" sz="2800" dirty="0">
                <a:latin typeface="Khmer OS Muol Light" pitchFamily="2" charset="0"/>
                <a:ea typeface="Khmer OS Muol Light" pitchFamily="2" charset="0"/>
                <a:cs typeface="Khmer OS Muol Light" pitchFamily="2" charset="0"/>
              </a:rPr>
            </a:br>
            <a:r>
              <a:rPr lang="ca-ES" sz="2800" dirty="0">
                <a:latin typeface="Khmer OS Muol Light" pitchFamily="2" charset="0"/>
                <a:ea typeface="Khmer OS Muol Light" pitchFamily="2" charset="0"/>
                <a:cs typeface="Khmer OS Muol Light" pitchFamily="2" charset="0"/>
              </a:rPr>
              <a:t>លើកជាសំនួរ </a:t>
            </a:r>
            <a:r>
              <a:rPr lang="ca-ES" sz="2800" dirty="0">
                <a:latin typeface="Vongmool"/>
                <a:ea typeface="Khmer OS Muol Light" pitchFamily="2" charset="0"/>
                <a:cs typeface="Khmer OS Muol Light" pitchFamily="2" charset="0"/>
              </a:rPr>
              <a:t>-</a:t>
            </a:r>
            <a:r>
              <a:rPr lang="km-KH" sz="2800" dirty="0">
                <a:latin typeface="Vongmool"/>
                <a:ea typeface="Khmer OS Muol Light" pitchFamily="2" charset="0"/>
                <a:cs typeface="Khmer OS Muol Light" pitchFamily="2" charset="0"/>
              </a:rPr>
              <a:t> </a:t>
            </a:r>
            <a:r>
              <a:rPr lang="ca-ES" sz="2800" dirty="0">
                <a:latin typeface="Khmer OS Muol Light" pitchFamily="2" charset="0"/>
                <a:ea typeface="Khmer OS Muol Light" pitchFamily="2" charset="0"/>
                <a:cs typeface="Khmer OS Muol Light" pitchFamily="2" charset="0"/>
              </a:rPr>
              <a:t>ចម្លើយ</a:t>
            </a:r>
            <a:endParaRPr lang="en-US" sz="2800" dirty="0">
              <a:latin typeface="Khmer OS Muol Light" pitchFamily="2" charset="0"/>
              <a:ea typeface="Khmer OS Muol Light" pitchFamily="2" charset="0"/>
              <a:cs typeface="Khmer OS Muol Light" pitchFamily="2" charset="0"/>
            </a:endParaRPr>
          </a:p>
        </p:txBody>
      </p:sp>
      <p:pic>
        <p:nvPicPr>
          <p:cNvPr id="7" name="Picture 5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8105410">
            <a:off x="5057537" y="2947742"/>
            <a:ext cx="342900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218</TotalTime>
  <Words>1191</Words>
  <Application>Microsoft Office PowerPoint</Application>
  <PresentationFormat>On-screen Show (4:3)</PresentationFormat>
  <Paragraphs>138</Paragraphs>
  <Slides>15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6" baseType="lpstr">
      <vt:lpstr>Arial</vt:lpstr>
      <vt:lpstr>Calibri</vt:lpstr>
      <vt:lpstr>Calibri Light</vt:lpstr>
      <vt:lpstr>Khmer OS Battambang</vt:lpstr>
      <vt:lpstr>Khmer OS Metal Chrieng</vt:lpstr>
      <vt:lpstr>Khmer OS Muol Light</vt:lpstr>
      <vt:lpstr>Khmer OS Muol Pali</vt:lpstr>
      <vt:lpstr>Khmer OS Siemreap</vt:lpstr>
      <vt:lpstr>Times New Roman</vt:lpstr>
      <vt:lpstr>Vongmool</vt:lpstr>
      <vt:lpstr>Office Theme</vt:lpstr>
      <vt:lpstr>PowerPoint Presentation</vt:lpstr>
      <vt:lpstr>ប្រធានបទ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យន្តការបណ្ដឹងសារទុក្ខ និងឆ្លើយតប សំរាប់ក្នុងអង្កការ</vt:lpstr>
      <vt:lpstr>PowerPoint Presentation</vt:lpstr>
      <vt:lpstr>កត្តាប្រឈមផ្សេងៗ</vt:lpstr>
      <vt:lpstr>អរគុណចំពោះការយកចិត្តទុកដាក់ស្តាប់​ លើកជាសំនួរ - ចម្លើយ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FEEDBACK AND RESPONSE</dc:title>
  <dc:creator>DELL</dc:creator>
  <cp:lastModifiedBy>DELL</cp:lastModifiedBy>
  <cp:revision>24</cp:revision>
  <dcterms:created xsi:type="dcterms:W3CDTF">2019-07-17T13:38:47Z</dcterms:created>
  <dcterms:modified xsi:type="dcterms:W3CDTF">2019-07-19T00:55:16Z</dcterms:modified>
</cp:coreProperties>
</file>