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theme/theme5.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4" r:id="rId2"/>
    <p:sldMasterId id="2147483666" r:id="rId3"/>
    <p:sldMasterId id="2147483668" r:id="rId4"/>
    <p:sldMasterId id="2147483670" r:id="rId5"/>
    <p:sldMasterId id="2147483672" r:id="rId6"/>
  </p:sldMasterIdLst>
  <p:notesMasterIdLst>
    <p:notesMasterId r:id="rId16"/>
  </p:notesMasterIdLst>
  <p:handoutMasterIdLst>
    <p:handoutMasterId r:id="rId17"/>
  </p:handoutMasterIdLst>
  <p:sldIdLst>
    <p:sldId id="423" r:id="rId7"/>
    <p:sldId id="579" r:id="rId8"/>
    <p:sldId id="585" r:id="rId9"/>
    <p:sldId id="584" r:id="rId10"/>
    <p:sldId id="578" r:id="rId11"/>
    <p:sldId id="582" r:id="rId12"/>
    <p:sldId id="583" r:id="rId13"/>
    <p:sldId id="580" r:id="rId14"/>
    <p:sldId id="581" r:id="rId15"/>
  </p:sldIdLst>
  <p:sldSz cx="9906000" cy="6858000" type="A4"/>
  <p:notesSz cx="9296400" cy="7010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8AE58FC-48D7-4AB8-B3A2-84A425E6A9F5}">
          <p14:sldIdLst>
            <p14:sldId id="423"/>
            <p14:sldId id="579"/>
            <p14:sldId id="585"/>
            <p14:sldId id="584"/>
            <p14:sldId id="578"/>
            <p14:sldId id="582"/>
            <p14:sldId id="583"/>
            <p14:sldId id="580"/>
            <p14:sldId id="581"/>
          </p14:sldIdLst>
        </p14:section>
      </p14:sectionLst>
    </p:ex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15:guide id="1" orient="horz" pos="2208">
          <p15:clr>
            <a:srgbClr val="A4A3A4"/>
          </p15:clr>
        </p15:guide>
        <p15:guide id="2" pos="2928">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un Borithy" initials="LB" lastIdx="3" clrIdx="0"/>
  <p:cmAuthor id="1" name="kbunthong" initials="k" lastIdx="5"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07B8"/>
    <a:srgbClr val="006600"/>
    <a:srgbClr val="F42CD7"/>
    <a:srgbClr val="0033CC"/>
    <a:srgbClr val="660066"/>
    <a:srgbClr val="00FF00"/>
    <a:srgbClr val="FFCC99"/>
    <a:srgbClr val="FCD8BA"/>
    <a:srgbClr val="FDE4CF"/>
    <a:srgbClr val="FCCD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10" autoAdjust="0"/>
    <p:restoredTop sz="94249" autoAdjust="0"/>
  </p:normalViewPr>
  <p:slideViewPr>
    <p:cSldViewPr>
      <p:cViewPr varScale="1">
        <p:scale>
          <a:sx n="75" d="100"/>
          <a:sy n="75" d="100"/>
        </p:scale>
        <p:origin x="856" y="56"/>
      </p:cViewPr>
      <p:guideLst>
        <p:guide orient="horz" pos="2160"/>
        <p:guide pos="312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73" d="100"/>
          <a:sy n="73" d="100"/>
        </p:scale>
        <p:origin x="-1914" y="-96"/>
      </p:cViewPr>
      <p:guideLst>
        <p:guide orient="horz" pos="2208"/>
        <p:guide pos="292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5" Type="http://schemas.openxmlformats.org/officeDocument/2006/relationships/slideMaster" Target="slideMasters/slideMaster5.xml"/><Relationship Id="rId15" Type="http://schemas.openxmlformats.org/officeDocument/2006/relationships/slide" Target="slides/slide9.xml"/><Relationship Id="rId10"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2"/>
            <a:ext cx="4029282" cy="350759"/>
          </a:xfrm>
          <a:prstGeom prst="rect">
            <a:avLst/>
          </a:prstGeom>
        </p:spPr>
        <p:txBody>
          <a:bodyPr vert="horz" lIns="91751" tIns="45875" rIns="91751" bIns="45875" rtlCol="0"/>
          <a:lstStyle>
            <a:lvl1pPr algn="l">
              <a:defRPr sz="1200"/>
            </a:lvl1pPr>
          </a:lstStyle>
          <a:p>
            <a:endParaRPr lang="en-US"/>
          </a:p>
        </p:txBody>
      </p:sp>
      <p:sp>
        <p:nvSpPr>
          <p:cNvPr id="3" name="Date Placeholder 2"/>
          <p:cNvSpPr>
            <a:spLocks noGrp="1"/>
          </p:cNvSpPr>
          <p:nvPr>
            <p:ph type="dt" sz="quarter" idx="1"/>
          </p:nvPr>
        </p:nvSpPr>
        <p:spPr>
          <a:xfrm>
            <a:off x="5265017" y="2"/>
            <a:ext cx="4029282" cy="350759"/>
          </a:xfrm>
          <a:prstGeom prst="rect">
            <a:avLst/>
          </a:prstGeom>
        </p:spPr>
        <p:txBody>
          <a:bodyPr vert="horz" lIns="91751" tIns="45875" rIns="91751" bIns="45875" rtlCol="0"/>
          <a:lstStyle>
            <a:lvl1pPr algn="r">
              <a:defRPr sz="1200"/>
            </a:lvl1pPr>
          </a:lstStyle>
          <a:p>
            <a:fld id="{5266DC84-9F6F-4758-91A0-EA73EA0AAC0E}" type="datetimeFigureOut">
              <a:rPr lang="en-US" smtClean="0"/>
              <a:pPr/>
              <a:t>8/13/2019</a:t>
            </a:fld>
            <a:endParaRPr lang="en-US"/>
          </a:p>
        </p:txBody>
      </p:sp>
      <p:sp>
        <p:nvSpPr>
          <p:cNvPr id="4" name="Footer Placeholder 3"/>
          <p:cNvSpPr>
            <a:spLocks noGrp="1"/>
          </p:cNvSpPr>
          <p:nvPr>
            <p:ph type="ftr" sz="quarter" idx="2"/>
          </p:nvPr>
        </p:nvSpPr>
        <p:spPr>
          <a:xfrm>
            <a:off x="5" y="6658446"/>
            <a:ext cx="4029282" cy="350759"/>
          </a:xfrm>
          <a:prstGeom prst="rect">
            <a:avLst/>
          </a:prstGeom>
        </p:spPr>
        <p:txBody>
          <a:bodyPr vert="horz" lIns="91751" tIns="45875" rIns="91751" bIns="45875" rtlCol="0" anchor="b"/>
          <a:lstStyle>
            <a:lvl1pPr algn="l">
              <a:defRPr sz="1200"/>
            </a:lvl1pPr>
          </a:lstStyle>
          <a:p>
            <a:endParaRPr lang="en-US"/>
          </a:p>
        </p:txBody>
      </p:sp>
      <p:sp>
        <p:nvSpPr>
          <p:cNvPr id="5" name="Slide Number Placeholder 4"/>
          <p:cNvSpPr>
            <a:spLocks noGrp="1"/>
          </p:cNvSpPr>
          <p:nvPr>
            <p:ph type="sldNum" sz="quarter" idx="3"/>
          </p:nvPr>
        </p:nvSpPr>
        <p:spPr>
          <a:xfrm>
            <a:off x="5265017" y="6658446"/>
            <a:ext cx="4029282" cy="350759"/>
          </a:xfrm>
          <a:prstGeom prst="rect">
            <a:avLst/>
          </a:prstGeom>
        </p:spPr>
        <p:txBody>
          <a:bodyPr vert="horz" lIns="91751" tIns="45875" rIns="91751" bIns="45875" rtlCol="0" anchor="b"/>
          <a:lstStyle>
            <a:lvl1pPr algn="r">
              <a:defRPr sz="1200"/>
            </a:lvl1pPr>
          </a:lstStyle>
          <a:p>
            <a:fld id="{873866A5-56B9-4303-AAC7-452D264F3A8E}" type="slidenum">
              <a:rPr lang="en-US" smtClean="0"/>
              <a:pPr/>
              <a:t>‹#›</a:t>
            </a:fld>
            <a:endParaRPr lang="en-US"/>
          </a:p>
        </p:txBody>
      </p:sp>
    </p:spTree>
    <p:extLst>
      <p:ext uri="{BB962C8B-B14F-4D97-AF65-F5344CB8AC3E}">
        <p14:creationId xmlns:p14="http://schemas.microsoft.com/office/powerpoint/2010/main" val="3652408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4028440" cy="350520"/>
          </a:xfrm>
          <a:prstGeom prst="rect">
            <a:avLst/>
          </a:prstGeom>
        </p:spPr>
        <p:txBody>
          <a:bodyPr vert="horz" lIns="93641" tIns="46821" rIns="93641" bIns="46821"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5265814" y="3"/>
            <a:ext cx="4028440" cy="350520"/>
          </a:xfrm>
          <a:prstGeom prst="rect">
            <a:avLst/>
          </a:prstGeom>
        </p:spPr>
        <p:txBody>
          <a:bodyPr vert="horz" lIns="93641" tIns="46821" rIns="93641" bIns="46821" rtlCol="0"/>
          <a:lstStyle>
            <a:lvl1pPr algn="r" fontAlgn="auto">
              <a:spcBef>
                <a:spcPts val="0"/>
              </a:spcBef>
              <a:spcAft>
                <a:spcPts val="0"/>
              </a:spcAft>
              <a:defRPr sz="1200">
                <a:latin typeface="+mn-lt"/>
                <a:cs typeface="+mn-cs"/>
              </a:defRPr>
            </a:lvl1pPr>
          </a:lstStyle>
          <a:p>
            <a:pPr>
              <a:defRPr/>
            </a:pPr>
            <a:fld id="{8095EF9E-415B-4FE0-9E88-AB642561731A}" type="datetimeFigureOut">
              <a:rPr lang="en-US"/>
              <a:pPr>
                <a:defRPr/>
              </a:pPr>
              <a:t>8/13/2019</a:t>
            </a:fld>
            <a:endParaRPr lang="en-US"/>
          </a:p>
        </p:txBody>
      </p:sp>
      <p:sp>
        <p:nvSpPr>
          <p:cNvPr id="4" name="Slide Image Placeholder 3"/>
          <p:cNvSpPr>
            <a:spLocks noGrp="1" noRot="1" noChangeAspect="1"/>
          </p:cNvSpPr>
          <p:nvPr>
            <p:ph type="sldImg" idx="2"/>
          </p:nvPr>
        </p:nvSpPr>
        <p:spPr>
          <a:xfrm>
            <a:off x="2749550" y="527050"/>
            <a:ext cx="3797300" cy="2628900"/>
          </a:xfrm>
          <a:prstGeom prst="rect">
            <a:avLst/>
          </a:prstGeom>
          <a:noFill/>
          <a:ln w="12700">
            <a:solidFill>
              <a:prstClr val="black"/>
            </a:solidFill>
          </a:ln>
        </p:spPr>
        <p:txBody>
          <a:bodyPr vert="horz" lIns="93641" tIns="46821" rIns="93641" bIns="46821" rtlCol="0" anchor="ctr"/>
          <a:lstStyle/>
          <a:p>
            <a:pPr lvl="0"/>
            <a:endParaRPr lang="en-US" noProof="0"/>
          </a:p>
        </p:txBody>
      </p:sp>
      <p:sp>
        <p:nvSpPr>
          <p:cNvPr id="5" name="Notes Placeholder 4"/>
          <p:cNvSpPr>
            <a:spLocks noGrp="1"/>
          </p:cNvSpPr>
          <p:nvPr>
            <p:ph type="body" sz="quarter" idx="3"/>
          </p:nvPr>
        </p:nvSpPr>
        <p:spPr>
          <a:xfrm>
            <a:off x="929642" y="3329943"/>
            <a:ext cx="7437119" cy="3154680"/>
          </a:xfrm>
          <a:prstGeom prst="rect">
            <a:avLst/>
          </a:prstGeom>
        </p:spPr>
        <p:txBody>
          <a:bodyPr vert="horz" lIns="93641" tIns="46821" rIns="93641" bIns="46821"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5" y="6658665"/>
            <a:ext cx="4028440" cy="350520"/>
          </a:xfrm>
          <a:prstGeom prst="rect">
            <a:avLst/>
          </a:prstGeom>
        </p:spPr>
        <p:txBody>
          <a:bodyPr vert="horz" lIns="93641" tIns="46821" rIns="93641" bIns="46821"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5265814" y="6658665"/>
            <a:ext cx="4028440" cy="350520"/>
          </a:xfrm>
          <a:prstGeom prst="rect">
            <a:avLst/>
          </a:prstGeom>
        </p:spPr>
        <p:txBody>
          <a:bodyPr vert="horz" lIns="93641" tIns="46821" rIns="93641" bIns="46821" rtlCol="0" anchor="b"/>
          <a:lstStyle>
            <a:lvl1pPr algn="r" fontAlgn="auto">
              <a:spcBef>
                <a:spcPts val="0"/>
              </a:spcBef>
              <a:spcAft>
                <a:spcPts val="0"/>
              </a:spcAft>
              <a:defRPr sz="1200">
                <a:latin typeface="+mn-lt"/>
                <a:cs typeface="+mn-cs"/>
              </a:defRPr>
            </a:lvl1pPr>
          </a:lstStyle>
          <a:p>
            <a:pPr>
              <a:defRPr/>
            </a:pPr>
            <a:fld id="{0E033CE4-EEE5-4D9D-826F-232937CF21ED}" type="slidenum">
              <a:rPr lang="en-US"/>
              <a:pPr>
                <a:defRPr/>
              </a:pPr>
              <a:t>‹#›</a:t>
            </a:fld>
            <a:endParaRPr lang="en-US"/>
          </a:p>
        </p:txBody>
      </p:sp>
    </p:spTree>
    <p:extLst>
      <p:ext uri="{BB962C8B-B14F-4D97-AF65-F5344CB8AC3E}">
        <p14:creationId xmlns:p14="http://schemas.microsoft.com/office/powerpoint/2010/main" val="359215734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76600" y="228600"/>
            <a:ext cx="3270250" cy="2263775"/>
          </a:xfrm>
        </p:spPr>
      </p:sp>
      <p:sp>
        <p:nvSpPr>
          <p:cNvPr id="3" name="Notes Placeholder 2"/>
          <p:cNvSpPr>
            <a:spLocks noGrp="1"/>
          </p:cNvSpPr>
          <p:nvPr>
            <p:ph type="body" idx="1"/>
          </p:nvPr>
        </p:nvSpPr>
        <p:spPr>
          <a:xfrm>
            <a:off x="838200" y="2590800"/>
            <a:ext cx="8001000" cy="3893823"/>
          </a:xfrm>
        </p:spPr>
        <p:txBody>
          <a:bodyPr>
            <a:noAutofit/>
          </a:bodyPr>
          <a:lstStyle/>
          <a:p>
            <a:r>
              <a:rPr lang="en-US" sz="2400" dirty="0"/>
              <a:t>This is an introduction only today,</a:t>
            </a:r>
          </a:p>
          <a:p>
            <a:endParaRPr lang="en-US" sz="2400" dirty="0"/>
          </a:p>
          <a:p>
            <a:r>
              <a:rPr lang="en-US" sz="2400" dirty="0"/>
              <a:t>Quite high level</a:t>
            </a:r>
          </a:p>
          <a:p>
            <a:endParaRPr lang="en-US" sz="2400" dirty="0"/>
          </a:p>
          <a:p>
            <a:r>
              <a:rPr lang="en-US" sz="2400" dirty="0"/>
              <a:t>Always in training and learning there are different levels of understanding.</a:t>
            </a:r>
          </a:p>
          <a:p>
            <a:endParaRPr lang="en-US" sz="2400" dirty="0"/>
          </a:p>
          <a:p>
            <a:r>
              <a:rPr lang="en-US" sz="2400" dirty="0"/>
              <a:t>Aim of today is to help develop a shared understanding of what CSR is</a:t>
            </a:r>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solidFill>
                  <a:prstClr val="black"/>
                </a:solidFill>
              </a:rPr>
              <a:pPr>
                <a:defRPr/>
              </a:pPr>
              <a:t>1</a:t>
            </a:fld>
            <a:endParaRPr lang="en-US" dirty="0">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pPr>
                <a:defRPr/>
              </a:pPr>
              <a:t>2</a:t>
            </a:fld>
            <a:endParaRPr lang="en-US"/>
          </a:p>
        </p:txBody>
      </p:sp>
    </p:spTree>
    <p:extLst>
      <p:ext uri="{BB962C8B-B14F-4D97-AF65-F5344CB8AC3E}">
        <p14:creationId xmlns:p14="http://schemas.microsoft.com/office/powerpoint/2010/main" val="944685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pPr>
                <a:defRPr/>
              </a:pPr>
              <a:t>4</a:t>
            </a:fld>
            <a:endParaRPr lang="en-US"/>
          </a:p>
        </p:txBody>
      </p:sp>
    </p:spTree>
    <p:extLst>
      <p:ext uri="{BB962C8B-B14F-4D97-AF65-F5344CB8AC3E}">
        <p14:creationId xmlns:p14="http://schemas.microsoft.com/office/powerpoint/2010/main" val="3404087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xfrm>
            <a:off x="2749550" y="525463"/>
            <a:ext cx="3797300" cy="26289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4" name="Slide Number Placeholder 3"/>
          <p:cNvSpPr>
            <a:spLocks noGrp="1"/>
          </p:cNvSpPr>
          <p:nvPr>
            <p:ph type="sldNum" sz="quarter" idx="5"/>
          </p:nvPr>
        </p:nvSpPr>
        <p:spPr/>
        <p:txBody>
          <a:bodyPr/>
          <a:lstStyle/>
          <a:p>
            <a:pPr>
              <a:defRPr/>
            </a:pPr>
            <a:fld id="{113C7503-ED9F-47B4-B13B-FB8E084681AE}" type="slidenum">
              <a:rPr lang="en-US">
                <a:solidFill>
                  <a:prstClr val="black"/>
                </a:solidFill>
              </a:rPr>
              <a:pPr>
                <a:defRPr/>
              </a:pPr>
              <a:t>5</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pPr>
                <a:defRPr/>
              </a:pPr>
              <a:t>6</a:t>
            </a:fld>
            <a:endParaRPr lang="en-US"/>
          </a:p>
        </p:txBody>
      </p:sp>
    </p:spTree>
    <p:extLst>
      <p:ext uri="{BB962C8B-B14F-4D97-AF65-F5344CB8AC3E}">
        <p14:creationId xmlns:p14="http://schemas.microsoft.com/office/powerpoint/2010/main" val="27368780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pPr>
                <a:defRPr/>
              </a:pPr>
              <a:t>7</a:t>
            </a:fld>
            <a:endParaRPr lang="en-US"/>
          </a:p>
        </p:txBody>
      </p:sp>
    </p:spTree>
    <p:extLst>
      <p:ext uri="{BB962C8B-B14F-4D97-AF65-F5344CB8AC3E}">
        <p14:creationId xmlns:p14="http://schemas.microsoft.com/office/powerpoint/2010/main" val="1951913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pPr>
                <a:defRPr/>
              </a:pPr>
              <a:t>8</a:t>
            </a:fld>
            <a:endParaRPr lang="en-US"/>
          </a:p>
        </p:txBody>
      </p:sp>
    </p:spTree>
    <p:extLst>
      <p:ext uri="{BB962C8B-B14F-4D97-AF65-F5344CB8AC3E}">
        <p14:creationId xmlns:p14="http://schemas.microsoft.com/office/powerpoint/2010/main" val="3185756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0704253"/>
      </p:ext>
    </p:extLst>
  </p:cSld>
  <p:clrMapOvr>
    <a:masterClrMapping/>
  </p:clrMapOvr>
  <p:transition spd="slow">
    <p:wipe dir="r"/>
  </p:transition>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65373" y="286605"/>
            <a:ext cx="9224783" cy="986020"/>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494580" y="1736036"/>
            <a:ext cx="8966369" cy="4133059"/>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1542" y="6459787"/>
            <a:ext cx="2008720" cy="365125"/>
          </a:xfrm>
          <a:prstGeom prst="rect">
            <a:avLst/>
          </a:prstGeom>
        </p:spPr>
        <p:txBody>
          <a:bodyPr/>
          <a:lstStyle/>
          <a:p>
            <a:pPr>
              <a:defRPr/>
            </a:pPr>
            <a:fld id="{DB4D0A9D-E873-4E7D-83DA-E643A87A0E2C}" type="datetime1">
              <a:rPr lang="en-US" smtClean="0"/>
              <a:pPr>
                <a:defRPr/>
              </a:pPr>
              <a:t>8/13/2019</a:t>
            </a:fld>
            <a:endParaRPr lang="en-US"/>
          </a:p>
        </p:txBody>
      </p:sp>
      <p:sp>
        <p:nvSpPr>
          <p:cNvPr id="5" name="Footer Placeholder 4"/>
          <p:cNvSpPr>
            <a:spLocks noGrp="1"/>
          </p:cNvSpPr>
          <p:nvPr>
            <p:ph type="ftr" sz="quarter" idx="11"/>
          </p:nvPr>
        </p:nvSpPr>
        <p:spPr>
          <a:xfrm>
            <a:off x="2995026" y="6459787"/>
            <a:ext cx="3918528"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a:xfrm>
            <a:off x="8044123" y="6459787"/>
            <a:ext cx="1066021" cy="365125"/>
          </a:xfrm>
          <a:prstGeom prst="rect">
            <a:avLst/>
          </a:prstGeom>
        </p:spPr>
        <p:txBody>
          <a:bodyPr/>
          <a:lstStyle/>
          <a:p>
            <a:pPr>
              <a:defRPr/>
            </a:pPr>
            <a:fld id="{23AB925F-A435-4428-A481-E6B7EDB7D3CB}" type="slidenum">
              <a:rPr lang="en-US" smtClean="0"/>
              <a:pPr>
                <a:defRPr/>
              </a:pPr>
              <a:t>‹#›</a:t>
            </a:fld>
            <a:endParaRPr lang="en-US"/>
          </a:p>
        </p:txBody>
      </p:sp>
    </p:spTree>
    <p:extLst>
      <p:ext uri="{BB962C8B-B14F-4D97-AF65-F5344CB8AC3E}">
        <p14:creationId xmlns:p14="http://schemas.microsoft.com/office/powerpoint/2010/main" val="1446962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B14DDDDC-8C63-4310-BCB2-5CB9FB07F04F}" type="datetime1">
              <a:rPr lang="en-US" smtClean="0"/>
              <a:pPr>
                <a:defRPr/>
              </a:pPr>
              <a:t>8/13/2019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5F75A41-CA11-4FB0-8AFD-9B5103372285}" type="slidenum">
              <a:rPr lang="en-US"/>
              <a:pPr>
                <a:defRPr/>
              </a:pPr>
              <a:t>‹#›</a:t>
            </a:fld>
            <a:endParaRPr lang="en-US"/>
          </a:p>
        </p:txBody>
      </p:sp>
    </p:spTree>
    <p:extLst>
      <p:ext uri="{BB962C8B-B14F-4D97-AF65-F5344CB8AC3E}">
        <p14:creationId xmlns:p14="http://schemas.microsoft.com/office/powerpoint/2010/main" val="3717542072"/>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BODY">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sz="1400" b="1">
                <a:solidFill>
                  <a:srgbClr val="FFFF00"/>
                </a:solidFill>
              </a:defRPr>
            </a:lvl1pPr>
          </a:lstStyle>
          <a:p>
            <a:pPr>
              <a:defRPr/>
            </a:pPr>
            <a:r>
              <a:rPr lang="en-US"/>
              <a:t>19 January 2017</a:t>
            </a:r>
          </a:p>
        </p:txBody>
      </p:sp>
      <p:sp>
        <p:nvSpPr>
          <p:cNvPr id="3" name="Footer Placeholder 4"/>
          <p:cNvSpPr>
            <a:spLocks noGrp="1"/>
          </p:cNvSpPr>
          <p:nvPr>
            <p:ph type="ftr" sz="quarter" idx="11"/>
          </p:nvPr>
        </p:nvSpPr>
        <p:spPr>
          <a:xfrm>
            <a:off x="2806700" y="6423026"/>
            <a:ext cx="5118100" cy="365125"/>
          </a:xfrm>
        </p:spPr>
        <p:txBody>
          <a:bodyPr/>
          <a:lstStyle>
            <a:lvl1pPr>
              <a:defRPr sz="1400" b="1">
                <a:solidFill>
                  <a:srgbClr val="FFFF00"/>
                </a:solidFill>
              </a:defRPr>
            </a:lvl1pPr>
          </a:lstStyle>
          <a:p>
            <a:pPr>
              <a:defRPr/>
            </a:pPr>
            <a:endParaRPr lang="en-US" dirty="0"/>
          </a:p>
        </p:txBody>
      </p:sp>
      <p:sp>
        <p:nvSpPr>
          <p:cNvPr id="4" name="Slide Number Placeholder 5"/>
          <p:cNvSpPr>
            <a:spLocks noGrp="1"/>
          </p:cNvSpPr>
          <p:nvPr>
            <p:ph type="sldNum" sz="quarter" idx="12"/>
          </p:nvPr>
        </p:nvSpPr>
        <p:spPr/>
        <p:txBody>
          <a:bodyPr/>
          <a:lstStyle>
            <a:lvl1pPr algn="ctr">
              <a:defRPr sz="1400" b="1">
                <a:solidFill>
                  <a:srgbClr val="FFFF00"/>
                </a:solidFill>
              </a:defRPr>
            </a:lvl1pPr>
          </a:lstStyle>
          <a:p>
            <a:pPr>
              <a:defRPr/>
            </a:pPr>
            <a:r>
              <a:rPr lang="en-US"/>
              <a:t>Page | </a:t>
            </a:r>
            <a:fld id="{598185AC-DCBD-457E-ABF7-359609CB6324}" type="slidenum">
              <a:rPr lang="en-US" smtClean="0"/>
              <a:pPr>
                <a:defRPr/>
              </a:pPr>
              <a:t>‹#›</a:t>
            </a:fld>
            <a:endParaRPr lang="en-US" dirty="0"/>
          </a:p>
        </p:txBody>
      </p:sp>
    </p:spTree>
    <p:extLst>
      <p:ext uri="{BB962C8B-B14F-4D97-AF65-F5344CB8AC3E}">
        <p14:creationId xmlns:p14="http://schemas.microsoft.com/office/powerpoint/2010/main" val="2447864827"/>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65373" y="286605"/>
            <a:ext cx="9224783" cy="986020"/>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494580" y="1736036"/>
            <a:ext cx="8966369" cy="4133059"/>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1542" y="6459787"/>
            <a:ext cx="2008720" cy="365125"/>
          </a:xfrm>
          <a:prstGeom prst="rect">
            <a:avLst/>
          </a:prstGeom>
        </p:spPr>
        <p:txBody>
          <a:bodyPr/>
          <a:lstStyle/>
          <a:p>
            <a:pPr>
              <a:defRPr/>
            </a:pPr>
            <a:fld id="{DB4D0A9D-E873-4E7D-83DA-E643A87A0E2C}" type="datetime1">
              <a:rPr lang="en-US" smtClean="0"/>
              <a:pPr>
                <a:defRPr/>
              </a:pPr>
              <a:t>8/13/2019</a:t>
            </a:fld>
            <a:endParaRPr lang="en-US"/>
          </a:p>
        </p:txBody>
      </p:sp>
      <p:sp>
        <p:nvSpPr>
          <p:cNvPr id="5" name="Footer Placeholder 4"/>
          <p:cNvSpPr>
            <a:spLocks noGrp="1"/>
          </p:cNvSpPr>
          <p:nvPr>
            <p:ph type="ftr" sz="quarter" idx="11"/>
          </p:nvPr>
        </p:nvSpPr>
        <p:spPr>
          <a:xfrm>
            <a:off x="2995026" y="6459787"/>
            <a:ext cx="3918528"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a:xfrm>
            <a:off x="8044123" y="6459787"/>
            <a:ext cx="1066021" cy="365125"/>
          </a:xfrm>
          <a:prstGeom prst="rect">
            <a:avLst/>
          </a:prstGeom>
        </p:spPr>
        <p:txBody>
          <a:bodyPr/>
          <a:lstStyle/>
          <a:p>
            <a:pPr>
              <a:defRPr/>
            </a:pPr>
            <a:fld id="{23AB925F-A435-4428-A481-E6B7EDB7D3CB}" type="slidenum">
              <a:rPr lang="en-US" smtClean="0"/>
              <a:pPr>
                <a:defRPr/>
              </a:pPr>
              <a:t>‹#›</a:t>
            </a:fld>
            <a:endParaRPr lang="en-US"/>
          </a:p>
        </p:txBody>
      </p:sp>
    </p:spTree>
    <p:extLst>
      <p:ext uri="{BB962C8B-B14F-4D97-AF65-F5344CB8AC3E}">
        <p14:creationId xmlns:p14="http://schemas.microsoft.com/office/powerpoint/2010/main" val="90294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B14DDDDC-8C63-4310-BCB2-5CB9FB07F04F}" type="datetime1">
              <a:rPr lang="en-US" smtClean="0"/>
              <a:pPr>
                <a:defRPr/>
              </a:pPr>
              <a:t>8/13/2019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5F75A41-CA11-4FB0-8AFD-9B5103372285}" type="slidenum">
              <a:rPr lang="en-US"/>
              <a:pPr>
                <a:defRPr/>
              </a:pPr>
              <a:t>‹#›</a:t>
            </a:fld>
            <a:endParaRPr lang="en-US"/>
          </a:p>
        </p:txBody>
      </p:sp>
    </p:spTree>
    <p:extLst>
      <p:ext uri="{BB962C8B-B14F-4D97-AF65-F5344CB8AC3E}">
        <p14:creationId xmlns:p14="http://schemas.microsoft.com/office/powerpoint/2010/main" val="3058610078"/>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98141270"/>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BODY">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sz="1400" b="1">
                <a:solidFill>
                  <a:srgbClr val="FFFF00"/>
                </a:solidFill>
              </a:defRPr>
            </a:lvl1pPr>
          </a:lstStyle>
          <a:p>
            <a:pPr>
              <a:defRPr/>
            </a:pPr>
            <a:r>
              <a:rPr lang="en-US"/>
              <a:t>19 January 2017</a:t>
            </a:r>
          </a:p>
        </p:txBody>
      </p:sp>
      <p:sp>
        <p:nvSpPr>
          <p:cNvPr id="3" name="Footer Placeholder 4"/>
          <p:cNvSpPr>
            <a:spLocks noGrp="1"/>
          </p:cNvSpPr>
          <p:nvPr>
            <p:ph type="ftr" sz="quarter" idx="11"/>
          </p:nvPr>
        </p:nvSpPr>
        <p:spPr>
          <a:xfrm>
            <a:off x="2806700" y="6423026"/>
            <a:ext cx="5118100" cy="365125"/>
          </a:xfrm>
        </p:spPr>
        <p:txBody>
          <a:bodyPr/>
          <a:lstStyle>
            <a:lvl1pPr>
              <a:defRPr sz="1400" b="1">
                <a:solidFill>
                  <a:srgbClr val="FFFF00"/>
                </a:solidFill>
              </a:defRPr>
            </a:lvl1pPr>
          </a:lstStyle>
          <a:p>
            <a:pPr>
              <a:defRPr/>
            </a:pPr>
            <a:endParaRPr lang="en-US" dirty="0"/>
          </a:p>
        </p:txBody>
      </p:sp>
      <p:sp>
        <p:nvSpPr>
          <p:cNvPr id="4" name="Slide Number Placeholder 5"/>
          <p:cNvSpPr>
            <a:spLocks noGrp="1"/>
          </p:cNvSpPr>
          <p:nvPr>
            <p:ph type="sldNum" sz="quarter" idx="12"/>
          </p:nvPr>
        </p:nvSpPr>
        <p:spPr/>
        <p:txBody>
          <a:bodyPr/>
          <a:lstStyle>
            <a:lvl1pPr algn="ctr">
              <a:defRPr sz="1400" b="1">
                <a:solidFill>
                  <a:srgbClr val="FFFF00"/>
                </a:solidFill>
              </a:defRPr>
            </a:lvl1pPr>
          </a:lstStyle>
          <a:p>
            <a:pPr>
              <a:defRPr/>
            </a:pPr>
            <a:r>
              <a:rPr lang="en-US"/>
              <a:t>Page | </a:t>
            </a:r>
            <a:fld id="{1E3BA2FF-4641-433B-BFDE-1E2093CB877B}" type="slidenum">
              <a:rPr lang="en-US" smtClean="0"/>
              <a:pPr>
                <a:defRPr/>
              </a:pPr>
              <a:t>‹#›</a:t>
            </a:fld>
            <a:endParaRPr lang="en-US" dirty="0"/>
          </a:p>
        </p:txBody>
      </p:sp>
    </p:spTree>
    <p:extLst>
      <p:ext uri="{BB962C8B-B14F-4D97-AF65-F5344CB8AC3E}">
        <p14:creationId xmlns:p14="http://schemas.microsoft.com/office/powerpoint/2010/main" val="763331758"/>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10311695"/>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r>
              <a:rPr lang="en-US">
                <a:solidFill>
                  <a:prstClr val="black">
                    <a:tint val="75000"/>
                  </a:prstClr>
                </a:solidFill>
              </a:rPr>
              <a:t>19 January 2017</a:t>
            </a: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FC9CE79-A16A-410B-A665-9DFBB91921CF}"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072111312"/>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r>
              <a:rPr lang="en-US">
                <a:solidFill>
                  <a:prstClr val="black">
                    <a:tint val="75000"/>
                  </a:prstClr>
                </a:solidFill>
              </a:rPr>
              <a:t>19 January 2017</a:t>
            </a: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74CC0-EA4B-41F2-ADF9-FC21B5F6EB6C}"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877128289"/>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r>
              <a:rPr lang="en-US">
                <a:solidFill>
                  <a:prstClr val="black">
                    <a:tint val="75000"/>
                  </a:prstClr>
                </a:solidFill>
              </a:rPr>
              <a:t>19 January 2017</a:t>
            </a: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8B73D09-147A-4E37-8AA2-06AD6D15C9CD}"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790048473"/>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r>
              <a:rPr lang="en-US">
                <a:solidFill>
                  <a:prstClr val="black">
                    <a:tint val="75000"/>
                  </a:prstClr>
                </a:solidFill>
              </a:rPr>
              <a:t>19 January 2017</a:t>
            </a: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9822B40D-2015-490B-9652-FD0675902D4F}"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028156814"/>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r>
              <a:rPr lang="en-US">
                <a:solidFill>
                  <a:prstClr val="black">
                    <a:tint val="75000"/>
                  </a:prstClr>
                </a:solidFill>
              </a:rPr>
              <a:t>19 January 2017</a:t>
            </a: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1D30689-1D5F-43FD-97F9-172ADD44EC8F}"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418849319"/>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r>
              <a:rPr lang="en-US">
                <a:solidFill>
                  <a:prstClr val="black">
                    <a:tint val="75000"/>
                  </a:prstClr>
                </a:solidFill>
              </a:rPr>
              <a:t>19 January 2017</a:t>
            </a: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32A89F9-DD0F-49C1-B71B-87847BD58DB6}"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95842621"/>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a:solidFill>
                  <a:prstClr val="black">
                    <a:tint val="75000"/>
                  </a:prstClr>
                </a:solidFill>
              </a:rPr>
              <a:t>19 January 2017</a:t>
            </a: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E227F372-ABBF-408C-8CC3-DB1D68ED7A49}"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640958673"/>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r>
              <a:rPr lang="en-US">
                <a:solidFill>
                  <a:prstClr val="black">
                    <a:tint val="75000"/>
                  </a:prstClr>
                </a:solidFill>
              </a:rPr>
              <a:t>19 January 2017</a:t>
            </a: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1F906ED3-3B60-4739-9690-0B356749A6F3}"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633160633"/>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r>
              <a:rPr lang="en-US">
                <a:solidFill>
                  <a:prstClr val="black">
                    <a:tint val="75000"/>
                  </a:prstClr>
                </a:solidFill>
              </a:rPr>
              <a:t>19 January 2017</a:t>
            </a: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5953D84-255C-4460-B987-5D8031CD910E}"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859875957"/>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r>
              <a:rPr lang="en-US">
                <a:solidFill>
                  <a:prstClr val="black">
                    <a:tint val="75000"/>
                  </a:prstClr>
                </a:solidFill>
              </a:rPr>
              <a:t>19 January 2017</a:t>
            </a: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4A3765E-62E8-42DD-8305-46C6D42C5EF9}"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050466890"/>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r>
              <a:rPr lang="en-US">
                <a:solidFill>
                  <a:prstClr val="black">
                    <a:tint val="75000"/>
                  </a:prstClr>
                </a:solidFill>
              </a:rPr>
              <a:t>19 January 2017</a:t>
            </a: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4D031BA-D8F0-4C61-A5DF-FCB13F71C2EE}"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90290613"/>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xml"/><Relationship Id="rId1" Type="http://schemas.openxmlformats.org/officeDocument/2006/relationships/slideLayout" Target="../slideLayouts/slideLayout7.xml"/><Relationship Id="rId4" Type="http://schemas.openxmlformats.org/officeDocument/2006/relationships/image" Target="../media/image2.jpe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xml"/><Relationship Id="rId1" Type="http://schemas.openxmlformats.org/officeDocument/2006/relationships/slideLayout" Target="../slideLayouts/slideLayout8.xml"/><Relationship Id="rId4" Type="http://schemas.openxmlformats.org/officeDocument/2006/relationships/image" Target="../media/image2.jpe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5.xml"/><Relationship Id="rId1" Type="http://schemas.openxmlformats.org/officeDocument/2006/relationships/slideLayout" Target="../slideLayouts/slideLayout9.xml"/><Relationship Id="rId4" Type="http://schemas.openxmlformats.org/officeDocument/2006/relationships/image" Target="../media/image2.jpe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itle 1"/>
          <p:cNvSpPr txBox="1">
            <a:spLocks/>
          </p:cNvSpPr>
          <p:nvPr/>
        </p:nvSpPr>
        <p:spPr bwMode="auto">
          <a:xfrm>
            <a:off x="0" y="0"/>
            <a:ext cx="9906000" cy="762000"/>
          </a:xfrm>
          <a:prstGeom prst="rect">
            <a:avLst/>
          </a:prstGeom>
          <a:solidFill>
            <a:srgbClr val="00B050"/>
          </a:solidFill>
          <a:ln w="9525">
            <a:noFill/>
            <a:miter lim="800000"/>
            <a:headEnd/>
            <a:tailEnd/>
          </a:ln>
        </p:spPr>
        <p:txBody>
          <a:bodyPr lIns="91439" tIns="45719" rIns="91439" bIns="45719" anchor="ctr"/>
          <a:lstStyle/>
          <a:p>
            <a:pPr algn="ctr" fontAlgn="auto">
              <a:spcBef>
                <a:spcPts val="0"/>
              </a:spcBef>
              <a:spcAft>
                <a:spcPts val="0"/>
              </a:spcAft>
              <a:defRPr/>
            </a:pPr>
            <a:endParaRPr lang="en-US" sz="4400" b="1" cap="small" dirty="0">
              <a:solidFill>
                <a:srgbClr val="FFC000"/>
              </a:solidFill>
              <a:effectLst>
                <a:outerShdw blurRad="38100" dist="38100" dir="2700000" algn="tl">
                  <a:srgbClr val="000000">
                    <a:alpha val="43137"/>
                  </a:srgbClr>
                </a:outerShdw>
              </a:effectLst>
              <a:latin typeface="Lucida Sans Unicode" pitchFamily="34" charset="0"/>
              <a:ea typeface="+mj-ea"/>
              <a:cs typeface="Lucida Sans Unicode" pitchFamily="34" charset="0"/>
            </a:endParaRPr>
          </a:p>
        </p:txBody>
      </p:sp>
      <p:grpSp>
        <p:nvGrpSpPr>
          <p:cNvPr id="2051" name="Group 14"/>
          <p:cNvGrpSpPr>
            <a:grpSpLocks/>
          </p:cNvGrpSpPr>
          <p:nvPr/>
        </p:nvGrpSpPr>
        <p:grpSpPr bwMode="auto">
          <a:xfrm>
            <a:off x="0" y="6238875"/>
            <a:ext cx="9906000" cy="609600"/>
            <a:chOff x="0" y="5715000"/>
            <a:chExt cx="9144000" cy="609600"/>
          </a:xfrm>
        </p:grpSpPr>
        <p:grpSp>
          <p:nvGrpSpPr>
            <p:cNvPr id="2053" name="Group 14"/>
            <p:cNvGrpSpPr>
              <a:grpSpLocks/>
            </p:cNvGrpSpPr>
            <p:nvPr/>
          </p:nvGrpSpPr>
          <p:grpSpPr bwMode="auto">
            <a:xfrm>
              <a:off x="0" y="5715000"/>
              <a:ext cx="9144000" cy="609600"/>
              <a:chOff x="0" y="5791200"/>
              <a:chExt cx="9144000" cy="762000"/>
            </a:xfrm>
          </p:grpSpPr>
          <p:sp>
            <p:nvSpPr>
              <p:cNvPr id="11" name="Rectangle 10"/>
              <p:cNvSpPr/>
              <p:nvPr/>
            </p:nvSpPr>
            <p:spPr>
              <a:xfrm>
                <a:off x="0" y="5791200"/>
                <a:ext cx="9144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39" tIns="45719" rIns="91439" bIns="45719" anchor="ctr"/>
              <a:lstStyle/>
              <a:p>
                <a:pPr algn="ctr" fontAlgn="auto">
                  <a:spcBef>
                    <a:spcPts val="0"/>
                  </a:spcBef>
                  <a:spcAft>
                    <a:spcPts val="0"/>
                  </a:spcAft>
                  <a:defRPr/>
                </a:pPr>
                <a:endParaRPr lang="en-US" sz="1600" dirty="0">
                  <a:solidFill>
                    <a:srgbClr val="0033CC"/>
                  </a:solidFill>
                </a:endParaRPr>
              </a:p>
              <a:p>
                <a:pPr algn="ctr" fontAlgn="auto">
                  <a:spcBef>
                    <a:spcPts val="0"/>
                  </a:spcBef>
                  <a:spcAft>
                    <a:spcPts val="0"/>
                  </a:spcAft>
                  <a:defRPr/>
                </a:pPr>
                <a:endParaRPr lang="en-US" sz="1600" dirty="0">
                  <a:solidFill>
                    <a:srgbClr val="0033CC"/>
                  </a:solidFill>
                </a:endParaRPr>
              </a:p>
            </p:txBody>
          </p:sp>
          <p:pic>
            <p:nvPicPr>
              <p:cNvPr id="2056" name="Picture 10" descr="CCC-logo-small.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038" y="5862638"/>
                <a:ext cx="11842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10" descr="GPP-Small.jpg"/>
              <p:cNvPicPr>
                <a:picLocks noChangeAspect="1"/>
              </p:cNvPicPr>
              <p:nvPr/>
            </p:nvPicPr>
            <p:blipFill>
              <a:blip r:embed="rId6">
                <a:extLst>
                  <a:ext uri="{28A0092B-C50C-407E-A947-70E740481C1C}">
                    <a14:useLocalDpi xmlns:a14="http://schemas.microsoft.com/office/drawing/2010/main" val="0"/>
                  </a:ext>
                </a:extLst>
              </a:blip>
              <a:srcRect t="903" b="803"/>
              <a:stretch>
                <a:fillRect/>
              </a:stretch>
            </p:blipFill>
            <p:spPr bwMode="auto">
              <a:xfrm>
                <a:off x="8001000" y="5807075"/>
                <a:ext cx="114300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54" name="TextBox 9"/>
            <p:cNvSpPr txBox="1">
              <a:spLocks noChangeArrowheads="1"/>
            </p:cNvSpPr>
            <p:nvPr/>
          </p:nvSpPr>
          <p:spPr bwMode="auto">
            <a:xfrm>
              <a:off x="2779713" y="5864225"/>
              <a:ext cx="4038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en-US" altLang="en-US" b="1" baseline="30000">
                  <a:solidFill>
                    <a:srgbClr val="0033CC"/>
                  </a:solidFill>
                </a:rPr>
                <a:t>Vision: Sustainable Development for Cambodia</a:t>
              </a:r>
              <a:endParaRPr lang="en-US" altLang="en-US"/>
            </a:p>
          </p:txBody>
        </p:sp>
      </p:grpSp>
      <p:sp>
        <p:nvSpPr>
          <p:cNvPr id="19" name="Title 1"/>
          <p:cNvSpPr txBox="1">
            <a:spLocks/>
          </p:cNvSpPr>
          <p:nvPr/>
        </p:nvSpPr>
        <p:spPr>
          <a:xfrm>
            <a:off x="0" y="762000"/>
            <a:ext cx="9906000" cy="5334000"/>
          </a:xfrm>
          <a:prstGeom prst="rect">
            <a:avLst/>
          </a:prstGeom>
          <a:solidFill>
            <a:srgbClr val="0033CC"/>
          </a:solidFill>
        </p:spPr>
        <p:txBody>
          <a:bodyPr lIns="82296" tIns="41148" rIns="82296" bIns="41148">
            <a:normAutofit fontScale="9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1075"/>
              </a:spcBef>
              <a:defRPr/>
            </a:pPr>
            <a:r>
              <a:rPr lang="en-GB" sz="3600">
                <a:solidFill>
                  <a:srgbClr val="1807B5"/>
                </a:solidFill>
              </a:rPr>
              <a:t/>
            </a:r>
            <a:br>
              <a:rPr lang="en-GB" sz="3600">
                <a:solidFill>
                  <a:srgbClr val="1807B5"/>
                </a:solidFill>
              </a:rPr>
            </a:br>
            <a:r>
              <a:rPr lang="en-US" sz="3600">
                <a:latin typeface="Chalkboard"/>
              </a:rPr>
              <a:t> </a:t>
            </a: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1600">
                <a:solidFill>
                  <a:srgbClr val="1807B5"/>
                </a:solidFill>
                <a:latin typeface="Lucida Sans Unicode" pitchFamily="34" charset="0"/>
                <a:cs typeface="Lucida Sans Unicode" pitchFamily="34" charset="0"/>
              </a:rPr>
              <a:t/>
            </a:r>
            <a:br>
              <a:rPr lang="en-US" sz="1600">
                <a:solidFill>
                  <a:srgbClr val="1807B5"/>
                </a:solidFill>
                <a:latin typeface="Lucida Sans Unicode" pitchFamily="34" charset="0"/>
                <a:cs typeface="Lucida Sans Unicode" pitchFamily="34" charset="0"/>
              </a:rPr>
            </a:br>
            <a:r>
              <a:rPr lang="en-US" sz="1600">
                <a:latin typeface="Lucida Sans Unicode" pitchFamily="34" charset="0"/>
                <a:cs typeface="Lucida Sans Unicode" pitchFamily="34" charset="0"/>
              </a:rPr>
              <a:t/>
            </a:r>
            <a:br>
              <a:rPr lang="en-US" sz="1600">
                <a:latin typeface="Lucida Sans Unicode" pitchFamily="34" charset="0"/>
                <a:cs typeface="Lucida Sans Unicode" pitchFamily="34" charset="0"/>
              </a:rPr>
            </a:br>
            <a:endParaRPr lang="en-US" sz="3600" dirty="0">
              <a:solidFill>
                <a:srgbClr val="1807B5"/>
              </a:solidFill>
              <a:latin typeface="Tahoma" pitchFamily="34" charset="0"/>
              <a:cs typeface="Tahoma" pitchFamily="34" charset="0"/>
            </a:endParaRPr>
          </a:p>
        </p:txBody>
      </p:sp>
    </p:spTree>
    <p:extLst>
      <p:ext uri="{BB962C8B-B14F-4D97-AF65-F5344CB8AC3E}">
        <p14:creationId xmlns:p14="http://schemas.microsoft.com/office/powerpoint/2010/main" val="29805408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ransition spd="slow">
    <p:wipe dir="r"/>
  </p:transition>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4" name="Rectangle 13"/>
          <p:cNvSpPr/>
          <p:nvPr/>
        </p:nvSpPr>
        <p:spPr>
          <a:xfrm>
            <a:off x="0" y="6400800"/>
            <a:ext cx="9906000" cy="457200"/>
          </a:xfrm>
          <a:prstGeom prst="rect">
            <a:avLst/>
          </a:prstGeom>
          <a:solidFill>
            <a:srgbClr val="007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solidFill>
                <a:srgbClr val="FFFF00"/>
              </a:solidFill>
            </a:endParaRPr>
          </a:p>
        </p:txBody>
      </p:sp>
      <p:sp>
        <p:nvSpPr>
          <p:cNvPr id="7" name="Title 1"/>
          <p:cNvSpPr txBox="1">
            <a:spLocks/>
          </p:cNvSpPr>
          <p:nvPr/>
        </p:nvSpPr>
        <p:spPr bwMode="auto">
          <a:xfrm>
            <a:off x="0" y="0"/>
            <a:ext cx="9906000" cy="914400"/>
          </a:xfrm>
          <a:prstGeom prst="rect">
            <a:avLst/>
          </a:prstGeom>
          <a:solidFill>
            <a:srgbClr val="00B050"/>
          </a:solidFill>
          <a:ln w="9525">
            <a:noFill/>
            <a:miter lim="800000"/>
            <a:headEnd/>
            <a:tailEnd/>
          </a:ln>
        </p:spPr>
        <p:txBody>
          <a:bodyPr lIns="91439" tIns="45719" rIns="91439" bIns="45719" anchor="ctr"/>
          <a:lstStyle/>
          <a:p>
            <a:pPr algn="ctr" fontAlgn="auto">
              <a:spcBef>
                <a:spcPts val="0"/>
              </a:spcBef>
              <a:spcAft>
                <a:spcPts val="0"/>
              </a:spcAft>
              <a:defRPr/>
            </a:pPr>
            <a:endParaRPr lang="en-US" sz="4400" b="1" cap="small" dirty="0">
              <a:solidFill>
                <a:srgbClr val="FFC000"/>
              </a:solidFill>
              <a:effectLst>
                <a:outerShdw blurRad="38100" dist="38100" dir="2700000" algn="tl">
                  <a:srgbClr val="000000">
                    <a:alpha val="43137"/>
                  </a:srgbClr>
                </a:outerShdw>
              </a:effectLst>
              <a:latin typeface="Lucida Sans Unicode" pitchFamily="34" charset="0"/>
              <a:ea typeface="+mj-ea"/>
              <a:cs typeface="Lucida Sans Unicode" pitchFamily="34" charset="0"/>
            </a:endParaRPr>
          </a:p>
        </p:txBody>
      </p:sp>
      <p:grpSp>
        <p:nvGrpSpPr>
          <p:cNvPr id="3076" name="Group 14"/>
          <p:cNvGrpSpPr>
            <a:grpSpLocks/>
          </p:cNvGrpSpPr>
          <p:nvPr/>
        </p:nvGrpSpPr>
        <p:grpSpPr bwMode="auto">
          <a:xfrm>
            <a:off x="0" y="5791200"/>
            <a:ext cx="9906000" cy="609600"/>
            <a:chOff x="0" y="5715000"/>
            <a:chExt cx="9144000" cy="609600"/>
          </a:xfrm>
        </p:grpSpPr>
        <p:grpSp>
          <p:nvGrpSpPr>
            <p:cNvPr id="3080" name="Group 14"/>
            <p:cNvGrpSpPr>
              <a:grpSpLocks/>
            </p:cNvGrpSpPr>
            <p:nvPr/>
          </p:nvGrpSpPr>
          <p:grpSpPr bwMode="auto">
            <a:xfrm>
              <a:off x="0" y="5715000"/>
              <a:ext cx="9144000" cy="609600"/>
              <a:chOff x="0" y="5791200"/>
              <a:chExt cx="9144000" cy="762000"/>
            </a:xfrm>
          </p:grpSpPr>
          <p:sp>
            <p:nvSpPr>
              <p:cNvPr id="11" name="Rectangle 10"/>
              <p:cNvSpPr/>
              <p:nvPr/>
            </p:nvSpPr>
            <p:spPr>
              <a:xfrm>
                <a:off x="0" y="5791200"/>
                <a:ext cx="9144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39" tIns="45719" rIns="91439" bIns="45719" anchor="ctr"/>
              <a:lstStyle/>
              <a:p>
                <a:pPr algn="ctr" fontAlgn="auto">
                  <a:spcBef>
                    <a:spcPts val="0"/>
                  </a:spcBef>
                  <a:spcAft>
                    <a:spcPts val="0"/>
                  </a:spcAft>
                  <a:defRPr/>
                </a:pPr>
                <a:endParaRPr lang="en-US" sz="1600" dirty="0">
                  <a:solidFill>
                    <a:srgbClr val="0033CC"/>
                  </a:solidFill>
                </a:endParaRPr>
              </a:p>
              <a:p>
                <a:pPr algn="ctr" fontAlgn="auto">
                  <a:spcBef>
                    <a:spcPts val="0"/>
                  </a:spcBef>
                  <a:spcAft>
                    <a:spcPts val="0"/>
                  </a:spcAft>
                  <a:defRPr/>
                </a:pPr>
                <a:endParaRPr lang="en-US" sz="1600" dirty="0">
                  <a:solidFill>
                    <a:srgbClr val="0033CC"/>
                  </a:solidFill>
                </a:endParaRPr>
              </a:p>
            </p:txBody>
          </p:sp>
          <p:pic>
            <p:nvPicPr>
              <p:cNvPr id="3083" name="Picture 10" descr="CCC-logo-small.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038" y="5862638"/>
                <a:ext cx="11842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10" descr="GPP-Small.jpg"/>
              <p:cNvPicPr>
                <a:picLocks noChangeAspect="1"/>
              </p:cNvPicPr>
              <p:nvPr/>
            </p:nvPicPr>
            <p:blipFill>
              <a:blip r:embed="rId6">
                <a:extLst>
                  <a:ext uri="{28A0092B-C50C-407E-A947-70E740481C1C}">
                    <a14:useLocalDpi xmlns:a14="http://schemas.microsoft.com/office/drawing/2010/main" val="0"/>
                  </a:ext>
                </a:extLst>
              </a:blip>
              <a:srcRect t="903" b="803"/>
              <a:stretch>
                <a:fillRect/>
              </a:stretch>
            </p:blipFill>
            <p:spPr bwMode="auto">
              <a:xfrm>
                <a:off x="8001000" y="5807075"/>
                <a:ext cx="114300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1" name="TextBox 9"/>
            <p:cNvSpPr txBox="1">
              <a:spLocks noChangeArrowheads="1"/>
            </p:cNvSpPr>
            <p:nvPr/>
          </p:nvSpPr>
          <p:spPr bwMode="auto">
            <a:xfrm>
              <a:off x="2779713" y="5864225"/>
              <a:ext cx="4038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en-US" altLang="en-US" sz="1800" b="1" baseline="30000">
                  <a:solidFill>
                    <a:srgbClr val="0033CC"/>
                  </a:solidFill>
                </a:rPr>
                <a:t>Vision: Sustainable Development for Cambodia</a:t>
              </a:r>
              <a:endParaRPr lang="en-US" altLang="en-US" sz="1800"/>
            </a:p>
          </p:txBody>
        </p:sp>
      </p:grpSp>
      <p:sp>
        <p:nvSpPr>
          <p:cNvPr id="16" name="Date Placeholder 3"/>
          <p:cNvSpPr>
            <a:spLocks noGrp="1"/>
          </p:cNvSpPr>
          <p:nvPr>
            <p:ph type="dt" sz="half" idx="2"/>
          </p:nvPr>
        </p:nvSpPr>
        <p:spPr>
          <a:xfrm>
            <a:off x="42995" y="6456364"/>
            <a:ext cx="2063750" cy="365125"/>
          </a:xfrm>
          <a:prstGeom prst="rect">
            <a:avLst/>
          </a:prstGeom>
        </p:spPr>
        <p:txBody>
          <a:bodyPr/>
          <a:lstStyle>
            <a:lvl1pPr>
              <a:defRPr sz="1400" b="1">
                <a:solidFill>
                  <a:srgbClr val="FFFF00"/>
                </a:solidFill>
              </a:defRPr>
            </a:lvl1pPr>
          </a:lstStyle>
          <a:p>
            <a:pPr>
              <a:defRPr/>
            </a:pPr>
            <a:r>
              <a:rPr lang="en-US"/>
              <a:t>19 January 2017</a:t>
            </a:r>
          </a:p>
        </p:txBody>
      </p:sp>
      <p:sp>
        <p:nvSpPr>
          <p:cNvPr id="17" name="Footer Placeholder 4"/>
          <p:cNvSpPr>
            <a:spLocks noGrp="1"/>
          </p:cNvSpPr>
          <p:nvPr>
            <p:ph type="ftr" sz="quarter" idx="3"/>
          </p:nvPr>
        </p:nvSpPr>
        <p:spPr>
          <a:xfrm>
            <a:off x="3035433" y="6423026"/>
            <a:ext cx="4540250" cy="365125"/>
          </a:xfrm>
          <a:prstGeom prst="rect">
            <a:avLst/>
          </a:prstGeom>
        </p:spPr>
        <p:txBody>
          <a:bodyPr/>
          <a:lstStyle>
            <a:lvl1pPr>
              <a:defRPr sz="1400" b="1">
                <a:solidFill>
                  <a:srgbClr val="FFFF00"/>
                </a:solidFill>
              </a:defRPr>
            </a:lvl1pPr>
          </a:lstStyle>
          <a:p>
            <a:pPr>
              <a:defRPr/>
            </a:pPr>
            <a:endParaRPr lang="en-US" dirty="0"/>
          </a:p>
        </p:txBody>
      </p:sp>
      <p:sp>
        <p:nvSpPr>
          <p:cNvPr id="18" name="Slide Number Placeholder 5"/>
          <p:cNvSpPr>
            <a:spLocks noGrp="1"/>
          </p:cNvSpPr>
          <p:nvPr>
            <p:ph type="sldNum" sz="quarter" idx="4"/>
          </p:nvPr>
        </p:nvSpPr>
        <p:spPr>
          <a:xfrm>
            <a:off x="8420100" y="6423026"/>
            <a:ext cx="1384433" cy="365125"/>
          </a:xfrm>
          <a:prstGeom prst="rect">
            <a:avLst/>
          </a:prstGeom>
        </p:spPr>
        <p:txBody>
          <a:bodyPr/>
          <a:lstStyle>
            <a:lvl1pPr algn="ctr">
              <a:defRPr sz="1400" b="1">
                <a:solidFill>
                  <a:srgbClr val="FFFF00"/>
                </a:solidFill>
              </a:defRPr>
            </a:lvl1pPr>
          </a:lstStyle>
          <a:p>
            <a:pPr>
              <a:defRPr/>
            </a:pPr>
            <a:r>
              <a:rPr lang="en-US"/>
              <a:t>Page  </a:t>
            </a:r>
            <a:fld id="{89E03A14-6CB2-4A6B-A897-8A98CC622894}" type="slidenum">
              <a:rPr lang="en-US" smtClean="0"/>
              <a:pPr>
                <a:defRPr/>
              </a:pPr>
              <a:t>‹#›</a:t>
            </a:fld>
            <a:endParaRPr lang="en-US"/>
          </a:p>
        </p:txBody>
      </p:sp>
    </p:spTree>
    <p:extLst>
      <p:ext uri="{BB962C8B-B14F-4D97-AF65-F5344CB8AC3E}">
        <p14:creationId xmlns:p14="http://schemas.microsoft.com/office/powerpoint/2010/main" val="3313628174"/>
      </p:ext>
    </p:extLst>
  </p:cSld>
  <p:clrMap bg1="lt1" tx1="dk1" bg2="lt2" tx2="dk2" accent1="accent1" accent2="accent2" accent3="accent3" accent4="accent4" accent5="accent5" accent6="accent6" hlink="hlink" folHlink="folHlink"/>
  <p:sldLayoutIdLst>
    <p:sldLayoutId id="2147483665" r:id="rId1"/>
    <p:sldLayoutId id="2147483684" r:id="rId2"/>
    <p:sldLayoutId id="2147483685" r:id="rId3"/>
  </p:sldLayoutIdLst>
  <p:transition spd="slow">
    <p:wipe dir="r"/>
  </p:transition>
  <p:hf sldNum="0"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itle 1"/>
          <p:cNvSpPr txBox="1">
            <a:spLocks/>
          </p:cNvSpPr>
          <p:nvPr/>
        </p:nvSpPr>
        <p:spPr bwMode="auto">
          <a:xfrm>
            <a:off x="0" y="0"/>
            <a:ext cx="9906000" cy="746760"/>
          </a:xfrm>
          <a:prstGeom prst="rect">
            <a:avLst/>
          </a:prstGeom>
          <a:solidFill>
            <a:srgbClr val="00B050"/>
          </a:solidFill>
          <a:ln w="9525">
            <a:noFill/>
            <a:miter lim="800000"/>
            <a:headEnd/>
            <a:tailEnd/>
          </a:ln>
        </p:spPr>
        <p:txBody>
          <a:bodyPr lIns="91439" tIns="45719" rIns="91439" bIns="45719" anchor="ctr"/>
          <a:lstStyle/>
          <a:p>
            <a:pPr algn="ctr" fontAlgn="auto">
              <a:spcBef>
                <a:spcPts val="0"/>
              </a:spcBef>
              <a:spcAft>
                <a:spcPts val="0"/>
              </a:spcAft>
              <a:defRPr/>
            </a:pPr>
            <a:endParaRPr lang="en-US" sz="4400" b="1" cap="small" dirty="0">
              <a:solidFill>
                <a:srgbClr val="FFC000"/>
              </a:solidFill>
              <a:effectLst>
                <a:outerShdw blurRad="38100" dist="38100" dir="2700000" algn="tl">
                  <a:srgbClr val="000000">
                    <a:alpha val="43137"/>
                  </a:srgbClr>
                </a:outerShdw>
              </a:effectLst>
              <a:latin typeface="Lucida Sans Unicode" pitchFamily="34" charset="0"/>
              <a:ea typeface="+mj-ea"/>
              <a:cs typeface="Lucida Sans Unicode" pitchFamily="34" charset="0"/>
            </a:endParaRPr>
          </a:p>
        </p:txBody>
      </p:sp>
      <p:grpSp>
        <p:nvGrpSpPr>
          <p:cNvPr id="5123" name="Group 14"/>
          <p:cNvGrpSpPr>
            <a:grpSpLocks/>
          </p:cNvGrpSpPr>
          <p:nvPr/>
        </p:nvGrpSpPr>
        <p:grpSpPr bwMode="auto">
          <a:xfrm>
            <a:off x="0" y="6238875"/>
            <a:ext cx="9906000" cy="609600"/>
            <a:chOff x="0" y="5715000"/>
            <a:chExt cx="9144000" cy="609600"/>
          </a:xfrm>
        </p:grpSpPr>
        <p:grpSp>
          <p:nvGrpSpPr>
            <p:cNvPr id="5125" name="Group 14"/>
            <p:cNvGrpSpPr>
              <a:grpSpLocks/>
            </p:cNvGrpSpPr>
            <p:nvPr/>
          </p:nvGrpSpPr>
          <p:grpSpPr bwMode="auto">
            <a:xfrm>
              <a:off x="0" y="5715000"/>
              <a:ext cx="9144000" cy="609600"/>
              <a:chOff x="0" y="5791200"/>
              <a:chExt cx="9144000" cy="762000"/>
            </a:xfrm>
          </p:grpSpPr>
          <p:sp>
            <p:nvSpPr>
              <p:cNvPr id="11" name="Rectangle 10"/>
              <p:cNvSpPr/>
              <p:nvPr/>
            </p:nvSpPr>
            <p:spPr>
              <a:xfrm>
                <a:off x="0" y="5791200"/>
                <a:ext cx="9144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39" tIns="45719" rIns="91439" bIns="45719" anchor="ctr"/>
              <a:lstStyle/>
              <a:p>
                <a:pPr algn="ctr" fontAlgn="auto">
                  <a:spcBef>
                    <a:spcPts val="0"/>
                  </a:spcBef>
                  <a:spcAft>
                    <a:spcPts val="0"/>
                  </a:spcAft>
                  <a:defRPr/>
                </a:pPr>
                <a:endParaRPr lang="en-US" sz="1600" dirty="0">
                  <a:solidFill>
                    <a:srgbClr val="0033CC"/>
                  </a:solidFill>
                </a:endParaRPr>
              </a:p>
              <a:p>
                <a:pPr algn="ctr" fontAlgn="auto">
                  <a:spcBef>
                    <a:spcPts val="0"/>
                  </a:spcBef>
                  <a:spcAft>
                    <a:spcPts val="0"/>
                  </a:spcAft>
                  <a:defRPr/>
                </a:pPr>
                <a:endParaRPr lang="en-US" sz="1600" dirty="0">
                  <a:solidFill>
                    <a:srgbClr val="0033CC"/>
                  </a:solidFill>
                </a:endParaRPr>
              </a:p>
            </p:txBody>
          </p:sp>
          <p:pic>
            <p:nvPicPr>
              <p:cNvPr id="5128" name="Picture 10" descr="CCC-logo-smal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038" y="5862638"/>
                <a:ext cx="11842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10" descr="GPP-Small.jpg"/>
              <p:cNvPicPr>
                <a:picLocks noChangeAspect="1"/>
              </p:cNvPicPr>
              <p:nvPr/>
            </p:nvPicPr>
            <p:blipFill>
              <a:blip r:embed="rId4">
                <a:extLst>
                  <a:ext uri="{28A0092B-C50C-407E-A947-70E740481C1C}">
                    <a14:useLocalDpi xmlns:a14="http://schemas.microsoft.com/office/drawing/2010/main" val="0"/>
                  </a:ext>
                </a:extLst>
              </a:blip>
              <a:srcRect t="903" b="803"/>
              <a:stretch>
                <a:fillRect/>
              </a:stretch>
            </p:blipFill>
            <p:spPr bwMode="auto">
              <a:xfrm>
                <a:off x="8001000" y="5807075"/>
                <a:ext cx="114300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126" name="TextBox 9"/>
            <p:cNvSpPr txBox="1">
              <a:spLocks noChangeArrowheads="1"/>
            </p:cNvSpPr>
            <p:nvPr/>
          </p:nvSpPr>
          <p:spPr bwMode="auto">
            <a:xfrm>
              <a:off x="2779059" y="5864711"/>
              <a:ext cx="4038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en-US" sz="1800" b="1" baseline="30000">
                  <a:solidFill>
                    <a:srgbClr val="0033CC"/>
                  </a:solidFill>
                </a:rPr>
                <a:t>Vision: Sustainable Development for Cambodia</a:t>
              </a:r>
              <a:endParaRPr lang="en-US" altLang="en-US" sz="1800"/>
            </a:p>
          </p:txBody>
        </p:sp>
      </p:grpSp>
      <p:sp>
        <p:nvSpPr>
          <p:cNvPr id="19" name="Title 1"/>
          <p:cNvSpPr txBox="1">
            <a:spLocks/>
          </p:cNvSpPr>
          <p:nvPr/>
        </p:nvSpPr>
        <p:spPr>
          <a:xfrm>
            <a:off x="0" y="762000"/>
            <a:ext cx="9906000" cy="5334000"/>
          </a:xfrm>
          <a:prstGeom prst="rect">
            <a:avLst/>
          </a:prstGeom>
          <a:solidFill>
            <a:srgbClr val="0033CC"/>
          </a:solidFill>
        </p:spPr>
        <p:txBody>
          <a:bodyPr lIns="82296" tIns="41148" rIns="82296" bIns="41148">
            <a:normAutofit fontScale="9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1075"/>
              </a:spcBef>
              <a:defRPr/>
            </a:pPr>
            <a:r>
              <a:rPr lang="en-GB" sz="3600">
                <a:solidFill>
                  <a:srgbClr val="1807B5"/>
                </a:solidFill>
              </a:rPr>
              <a:t/>
            </a:r>
            <a:br>
              <a:rPr lang="en-GB" sz="3600">
                <a:solidFill>
                  <a:srgbClr val="1807B5"/>
                </a:solidFill>
              </a:rPr>
            </a:br>
            <a:r>
              <a:rPr lang="en-US" sz="3600">
                <a:latin typeface="Chalkboard"/>
              </a:rPr>
              <a:t> </a:t>
            </a: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1600">
                <a:solidFill>
                  <a:srgbClr val="1807B5"/>
                </a:solidFill>
                <a:latin typeface="Lucida Sans Unicode" pitchFamily="34" charset="0"/>
                <a:cs typeface="Lucida Sans Unicode" pitchFamily="34" charset="0"/>
              </a:rPr>
              <a:t/>
            </a:r>
            <a:br>
              <a:rPr lang="en-US" sz="1600">
                <a:solidFill>
                  <a:srgbClr val="1807B5"/>
                </a:solidFill>
                <a:latin typeface="Lucida Sans Unicode" pitchFamily="34" charset="0"/>
                <a:cs typeface="Lucida Sans Unicode" pitchFamily="34" charset="0"/>
              </a:rPr>
            </a:br>
            <a:r>
              <a:rPr lang="en-US" sz="1600">
                <a:latin typeface="Lucida Sans Unicode" pitchFamily="34" charset="0"/>
                <a:cs typeface="Lucida Sans Unicode" pitchFamily="34" charset="0"/>
              </a:rPr>
              <a:t/>
            </a:r>
            <a:br>
              <a:rPr lang="en-US" sz="1600">
                <a:latin typeface="Lucida Sans Unicode" pitchFamily="34" charset="0"/>
                <a:cs typeface="Lucida Sans Unicode" pitchFamily="34" charset="0"/>
              </a:rPr>
            </a:br>
            <a:endParaRPr lang="en-US" sz="3600" dirty="0">
              <a:solidFill>
                <a:srgbClr val="1807B5"/>
              </a:solidFill>
              <a:latin typeface="Tahoma" pitchFamily="34" charset="0"/>
              <a:cs typeface="Tahoma" pitchFamily="34" charset="0"/>
            </a:endParaRPr>
          </a:p>
        </p:txBody>
      </p:sp>
    </p:spTree>
    <p:extLst>
      <p:ext uri="{BB962C8B-B14F-4D97-AF65-F5344CB8AC3E}">
        <p14:creationId xmlns:p14="http://schemas.microsoft.com/office/powerpoint/2010/main" val="3391805795"/>
      </p:ext>
    </p:extLst>
  </p:cSld>
  <p:clrMap bg1="lt1" tx1="dk1" bg2="lt2" tx2="dk2" accent1="accent1" accent2="accent2" accent3="accent3" accent4="accent4" accent5="accent5" accent6="accent6" hlink="hlink" folHlink="folHlink"/>
  <p:sldLayoutIdLst>
    <p:sldLayoutId id="2147483667" r:id="rId1"/>
  </p:sldLayoutIdLst>
  <p:transition spd="slow">
    <p:wipe dir="r"/>
  </p:transition>
  <p:hf sldNum="0"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4" name="Rectangle 13"/>
          <p:cNvSpPr/>
          <p:nvPr/>
        </p:nvSpPr>
        <p:spPr>
          <a:xfrm>
            <a:off x="0" y="6400800"/>
            <a:ext cx="9906000" cy="457200"/>
          </a:xfrm>
          <a:prstGeom prst="rect">
            <a:avLst/>
          </a:prstGeom>
          <a:solidFill>
            <a:srgbClr val="007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solidFill>
                <a:srgbClr val="FFFF00"/>
              </a:solidFill>
            </a:endParaRPr>
          </a:p>
        </p:txBody>
      </p:sp>
      <p:sp>
        <p:nvSpPr>
          <p:cNvPr id="7" name="Title 1"/>
          <p:cNvSpPr txBox="1">
            <a:spLocks/>
          </p:cNvSpPr>
          <p:nvPr/>
        </p:nvSpPr>
        <p:spPr bwMode="auto">
          <a:xfrm>
            <a:off x="0" y="-1"/>
            <a:ext cx="9906000" cy="834887"/>
          </a:xfrm>
          <a:prstGeom prst="rect">
            <a:avLst/>
          </a:prstGeom>
          <a:solidFill>
            <a:srgbClr val="00B050"/>
          </a:solidFill>
          <a:ln w="9525">
            <a:noFill/>
            <a:miter lim="800000"/>
            <a:headEnd/>
            <a:tailEnd/>
          </a:ln>
        </p:spPr>
        <p:txBody>
          <a:bodyPr lIns="91439" tIns="45719" rIns="91439" bIns="45719" anchor="ctr"/>
          <a:lstStyle/>
          <a:p>
            <a:pPr algn="ctr" fontAlgn="auto">
              <a:spcBef>
                <a:spcPts val="0"/>
              </a:spcBef>
              <a:spcAft>
                <a:spcPts val="0"/>
              </a:spcAft>
              <a:defRPr/>
            </a:pPr>
            <a:endParaRPr lang="en-US" sz="4400" b="1" cap="small" dirty="0">
              <a:solidFill>
                <a:srgbClr val="FFC000"/>
              </a:solidFill>
              <a:effectLst>
                <a:outerShdw blurRad="38100" dist="38100" dir="2700000" algn="tl">
                  <a:srgbClr val="000000">
                    <a:alpha val="43137"/>
                  </a:srgbClr>
                </a:outerShdw>
              </a:effectLst>
              <a:latin typeface="Lucida Sans Unicode" pitchFamily="34" charset="0"/>
              <a:ea typeface="+mj-ea"/>
              <a:cs typeface="Lucida Sans Unicode" pitchFamily="34" charset="0"/>
            </a:endParaRPr>
          </a:p>
        </p:txBody>
      </p:sp>
      <p:grpSp>
        <p:nvGrpSpPr>
          <p:cNvPr id="6148" name="Group 14"/>
          <p:cNvGrpSpPr>
            <a:grpSpLocks/>
          </p:cNvGrpSpPr>
          <p:nvPr/>
        </p:nvGrpSpPr>
        <p:grpSpPr bwMode="auto">
          <a:xfrm>
            <a:off x="0" y="5791200"/>
            <a:ext cx="9906000" cy="609600"/>
            <a:chOff x="0" y="5715000"/>
            <a:chExt cx="9144000" cy="609600"/>
          </a:xfrm>
        </p:grpSpPr>
        <p:grpSp>
          <p:nvGrpSpPr>
            <p:cNvPr id="6152" name="Group 14"/>
            <p:cNvGrpSpPr>
              <a:grpSpLocks/>
            </p:cNvGrpSpPr>
            <p:nvPr/>
          </p:nvGrpSpPr>
          <p:grpSpPr bwMode="auto">
            <a:xfrm>
              <a:off x="0" y="5715000"/>
              <a:ext cx="9144000" cy="609600"/>
              <a:chOff x="0" y="5791200"/>
              <a:chExt cx="9144000" cy="762000"/>
            </a:xfrm>
          </p:grpSpPr>
          <p:sp>
            <p:nvSpPr>
              <p:cNvPr id="11" name="Rectangle 10"/>
              <p:cNvSpPr/>
              <p:nvPr/>
            </p:nvSpPr>
            <p:spPr>
              <a:xfrm>
                <a:off x="0" y="5791200"/>
                <a:ext cx="9144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39" tIns="45719" rIns="91439" bIns="45719" anchor="ctr"/>
              <a:lstStyle/>
              <a:p>
                <a:pPr algn="ctr" fontAlgn="auto">
                  <a:spcBef>
                    <a:spcPts val="0"/>
                  </a:spcBef>
                  <a:spcAft>
                    <a:spcPts val="0"/>
                  </a:spcAft>
                  <a:defRPr/>
                </a:pPr>
                <a:endParaRPr lang="en-US" sz="1600" dirty="0">
                  <a:solidFill>
                    <a:srgbClr val="0033CC"/>
                  </a:solidFill>
                </a:endParaRPr>
              </a:p>
              <a:p>
                <a:pPr algn="ctr" fontAlgn="auto">
                  <a:spcBef>
                    <a:spcPts val="0"/>
                  </a:spcBef>
                  <a:spcAft>
                    <a:spcPts val="0"/>
                  </a:spcAft>
                  <a:defRPr/>
                </a:pPr>
                <a:endParaRPr lang="en-US" sz="1600" dirty="0">
                  <a:solidFill>
                    <a:srgbClr val="0033CC"/>
                  </a:solidFill>
                </a:endParaRPr>
              </a:p>
            </p:txBody>
          </p:sp>
          <p:pic>
            <p:nvPicPr>
              <p:cNvPr id="6155" name="Picture 10" descr="CCC-logo-smal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038" y="5862638"/>
                <a:ext cx="11842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6" name="Picture 10" descr="GPP-Small.jpg"/>
              <p:cNvPicPr>
                <a:picLocks noChangeAspect="1"/>
              </p:cNvPicPr>
              <p:nvPr/>
            </p:nvPicPr>
            <p:blipFill>
              <a:blip r:embed="rId4">
                <a:extLst>
                  <a:ext uri="{28A0092B-C50C-407E-A947-70E740481C1C}">
                    <a14:useLocalDpi xmlns:a14="http://schemas.microsoft.com/office/drawing/2010/main" val="0"/>
                  </a:ext>
                </a:extLst>
              </a:blip>
              <a:srcRect t="903" b="803"/>
              <a:stretch>
                <a:fillRect/>
              </a:stretch>
            </p:blipFill>
            <p:spPr bwMode="auto">
              <a:xfrm>
                <a:off x="8001000" y="5807075"/>
                <a:ext cx="114300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153" name="TextBox 9"/>
            <p:cNvSpPr txBox="1">
              <a:spLocks noChangeArrowheads="1"/>
            </p:cNvSpPr>
            <p:nvPr/>
          </p:nvSpPr>
          <p:spPr bwMode="auto">
            <a:xfrm>
              <a:off x="2779059" y="5864711"/>
              <a:ext cx="4038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en-US" sz="1800" b="1" baseline="30000">
                  <a:solidFill>
                    <a:srgbClr val="0033CC"/>
                  </a:solidFill>
                </a:rPr>
                <a:t>Vision: Sustainable Development for Cambodia</a:t>
              </a:r>
              <a:endParaRPr lang="en-US" altLang="en-US" sz="1800"/>
            </a:p>
          </p:txBody>
        </p:sp>
      </p:grpSp>
      <p:sp>
        <p:nvSpPr>
          <p:cNvPr id="16" name="Date Placeholder 3"/>
          <p:cNvSpPr>
            <a:spLocks noGrp="1"/>
          </p:cNvSpPr>
          <p:nvPr>
            <p:ph type="dt" sz="half" idx="2"/>
          </p:nvPr>
        </p:nvSpPr>
        <p:spPr>
          <a:xfrm>
            <a:off x="42995" y="6456364"/>
            <a:ext cx="2063750" cy="365125"/>
          </a:xfrm>
          <a:prstGeom prst="rect">
            <a:avLst/>
          </a:prstGeom>
        </p:spPr>
        <p:txBody>
          <a:bodyPr/>
          <a:lstStyle>
            <a:lvl1pPr>
              <a:defRPr sz="1400" b="1">
                <a:solidFill>
                  <a:srgbClr val="FFFF00"/>
                </a:solidFill>
              </a:defRPr>
            </a:lvl1pPr>
          </a:lstStyle>
          <a:p>
            <a:pPr>
              <a:defRPr/>
            </a:pPr>
            <a:r>
              <a:rPr lang="en-US"/>
              <a:t>19 January 2017</a:t>
            </a:r>
          </a:p>
        </p:txBody>
      </p:sp>
      <p:sp>
        <p:nvSpPr>
          <p:cNvPr id="17" name="Footer Placeholder 4"/>
          <p:cNvSpPr>
            <a:spLocks noGrp="1"/>
          </p:cNvSpPr>
          <p:nvPr>
            <p:ph type="ftr" sz="quarter" idx="3"/>
          </p:nvPr>
        </p:nvSpPr>
        <p:spPr>
          <a:xfrm>
            <a:off x="3035433" y="6423026"/>
            <a:ext cx="4540250" cy="365125"/>
          </a:xfrm>
          <a:prstGeom prst="rect">
            <a:avLst/>
          </a:prstGeom>
        </p:spPr>
        <p:txBody>
          <a:bodyPr/>
          <a:lstStyle>
            <a:lvl1pPr>
              <a:defRPr sz="1400" b="1">
                <a:solidFill>
                  <a:srgbClr val="FFFF00"/>
                </a:solidFill>
              </a:defRPr>
            </a:lvl1pPr>
          </a:lstStyle>
          <a:p>
            <a:pPr>
              <a:defRPr/>
            </a:pPr>
            <a:endParaRPr lang="en-US" dirty="0"/>
          </a:p>
        </p:txBody>
      </p:sp>
      <p:sp>
        <p:nvSpPr>
          <p:cNvPr id="18" name="Slide Number Placeholder 5"/>
          <p:cNvSpPr>
            <a:spLocks noGrp="1"/>
          </p:cNvSpPr>
          <p:nvPr>
            <p:ph type="sldNum" sz="quarter" idx="4"/>
          </p:nvPr>
        </p:nvSpPr>
        <p:spPr>
          <a:xfrm>
            <a:off x="8420100" y="6423026"/>
            <a:ext cx="1384433" cy="365125"/>
          </a:xfrm>
          <a:prstGeom prst="rect">
            <a:avLst/>
          </a:prstGeom>
        </p:spPr>
        <p:txBody>
          <a:bodyPr/>
          <a:lstStyle>
            <a:lvl1pPr algn="ctr">
              <a:defRPr sz="1400" b="1" dirty="0">
                <a:solidFill>
                  <a:srgbClr val="FFFF00"/>
                </a:solidFill>
              </a:defRPr>
            </a:lvl1pPr>
          </a:lstStyle>
          <a:p>
            <a:pPr>
              <a:defRPr/>
            </a:pPr>
            <a:r>
              <a:rPr lang="en-US"/>
              <a:t>Page  </a:t>
            </a:r>
            <a:fld id="{F89D4499-2434-4649-9CEB-200132AC0F48}" type="slidenum">
              <a:rPr lang="en-US" smtClean="0"/>
              <a:pPr>
                <a:defRPr/>
              </a:pPr>
              <a:t>‹#›</a:t>
            </a:fld>
            <a:endParaRPr lang="en-US"/>
          </a:p>
        </p:txBody>
      </p:sp>
    </p:spTree>
    <p:extLst>
      <p:ext uri="{BB962C8B-B14F-4D97-AF65-F5344CB8AC3E}">
        <p14:creationId xmlns:p14="http://schemas.microsoft.com/office/powerpoint/2010/main" val="611776232"/>
      </p:ext>
    </p:extLst>
  </p:cSld>
  <p:clrMap bg1="lt1" tx1="dk1" bg2="lt2" tx2="dk2" accent1="accent1" accent2="accent2" accent3="accent3" accent4="accent4" accent5="accent5" accent6="accent6" hlink="hlink" folHlink="folHlink"/>
  <p:sldLayoutIdLst>
    <p:sldLayoutId id="2147483669" r:id="rId1"/>
  </p:sldLayoutIdLst>
  <p:transition spd="slow">
    <p:wipe dir="r"/>
  </p:transition>
  <p:hf sldNum="0"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Title 1"/>
          <p:cNvSpPr txBox="1">
            <a:spLocks/>
          </p:cNvSpPr>
          <p:nvPr/>
        </p:nvSpPr>
        <p:spPr bwMode="auto">
          <a:xfrm>
            <a:off x="0" y="0"/>
            <a:ext cx="9906000" cy="762000"/>
          </a:xfrm>
          <a:prstGeom prst="rect">
            <a:avLst/>
          </a:prstGeom>
          <a:solidFill>
            <a:srgbClr val="00B050"/>
          </a:solidFill>
          <a:ln w="9525">
            <a:noFill/>
            <a:miter lim="800000"/>
            <a:headEnd/>
            <a:tailEnd/>
          </a:ln>
        </p:spPr>
        <p:txBody>
          <a:bodyPr lIns="91439" tIns="45719" rIns="91439" bIns="45719" anchor="ctr"/>
          <a:lstStyle/>
          <a:p>
            <a:pPr algn="ctr" fontAlgn="auto">
              <a:spcBef>
                <a:spcPts val="0"/>
              </a:spcBef>
              <a:spcAft>
                <a:spcPts val="0"/>
              </a:spcAft>
              <a:defRPr/>
            </a:pPr>
            <a:endParaRPr lang="en-US" sz="4400" b="1" cap="small" dirty="0">
              <a:solidFill>
                <a:srgbClr val="FFC000"/>
              </a:solidFill>
              <a:effectLst>
                <a:outerShdw blurRad="38100" dist="38100" dir="2700000" algn="tl">
                  <a:srgbClr val="000000">
                    <a:alpha val="43137"/>
                  </a:srgbClr>
                </a:outerShdw>
              </a:effectLst>
              <a:latin typeface="Lucida Sans Unicode" pitchFamily="34" charset="0"/>
              <a:ea typeface="+mj-ea"/>
              <a:cs typeface="Lucida Sans Unicode" pitchFamily="34" charset="0"/>
            </a:endParaRPr>
          </a:p>
        </p:txBody>
      </p:sp>
      <p:grpSp>
        <p:nvGrpSpPr>
          <p:cNvPr id="15" name="Group 14"/>
          <p:cNvGrpSpPr/>
          <p:nvPr/>
        </p:nvGrpSpPr>
        <p:grpSpPr>
          <a:xfrm>
            <a:off x="0" y="6239435"/>
            <a:ext cx="9906000" cy="609600"/>
            <a:chOff x="0" y="5715000"/>
            <a:chExt cx="9144000" cy="609600"/>
          </a:xfrm>
        </p:grpSpPr>
        <p:grpSp>
          <p:nvGrpSpPr>
            <p:cNvPr id="9" name="Group 14"/>
            <p:cNvGrpSpPr/>
            <p:nvPr/>
          </p:nvGrpSpPr>
          <p:grpSpPr>
            <a:xfrm>
              <a:off x="0" y="5715000"/>
              <a:ext cx="9144000" cy="609600"/>
              <a:chOff x="0" y="5791200"/>
              <a:chExt cx="9144000" cy="762000"/>
            </a:xfrm>
          </p:grpSpPr>
          <p:sp>
            <p:nvSpPr>
              <p:cNvPr id="11" name="Rectangle 10"/>
              <p:cNvSpPr/>
              <p:nvPr/>
            </p:nvSpPr>
            <p:spPr>
              <a:xfrm>
                <a:off x="0" y="5791200"/>
                <a:ext cx="9144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39" tIns="45719" rIns="91439" bIns="45719" anchor="ctr"/>
              <a:lstStyle/>
              <a:p>
                <a:pPr algn="ctr" fontAlgn="auto">
                  <a:spcBef>
                    <a:spcPts val="0"/>
                  </a:spcBef>
                  <a:spcAft>
                    <a:spcPts val="0"/>
                  </a:spcAft>
                  <a:defRPr/>
                </a:pPr>
                <a:endParaRPr lang="en-US" sz="1600" dirty="0">
                  <a:solidFill>
                    <a:srgbClr val="0033CC"/>
                  </a:solidFill>
                </a:endParaRPr>
              </a:p>
              <a:p>
                <a:pPr algn="ctr" fontAlgn="auto">
                  <a:spcBef>
                    <a:spcPts val="0"/>
                  </a:spcBef>
                  <a:spcAft>
                    <a:spcPts val="0"/>
                  </a:spcAft>
                  <a:defRPr/>
                </a:pPr>
                <a:endParaRPr lang="en-US" sz="1600" dirty="0">
                  <a:solidFill>
                    <a:srgbClr val="0033CC"/>
                  </a:solidFill>
                </a:endParaRPr>
              </a:p>
            </p:txBody>
          </p:sp>
          <p:pic>
            <p:nvPicPr>
              <p:cNvPr id="12" name="Picture 10" descr="CCC-logo-small.jpg"/>
              <p:cNvPicPr>
                <a:picLocks noChangeAspect="1"/>
              </p:cNvPicPr>
              <p:nvPr/>
            </p:nvPicPr>
            <p:blipFill>
              <a:blip r:embed="rId3" cstate="print"/>
              <a:srcRect/>
              <a:stretch>
                <a:fillRect/>
              </a:stretch>
            </p:blipFill>
            <p:spPr bwMode="auto">
              <a:xfrm>
                <a:off x="46038" y="5862638"/>
                <a:ext cx="1184275" cy="635000"/>
              </a:xfrm>
              <a:prstGeom prst="rect">
                <a:avLst/>
              </a:prstGeom>
              <a:noFill/>
              <a:ln w="9525">
                <a:noFill/>
                <a:miter lim="800000"/>
                <a:headEnd/>
                <a:tailEnd/>
              </a:ln>
            </p:spPr>
          </p:pic>
          <p:pic>
            <p:nvPicPr>
              <p:cNvPr id="13" name="Picture 10" descr="GPP-Small.jpg"/>
              <p:cNvPicPr>
                <a:picLocks noChangeAspect="1"/>
              </p:cNvPicPr>
              <p:nvPr/>
            </p:nvPicPr>
            <p:blipFill>
              <a:blip r:embed="rId4" cstate="print"/>
              <a:srcRect t="903" b="803"/>
              <a:stretch>
                <a:fillRect/>
              </a:stretch>
            </p:blipFill>
            <p:spPr bwMode="auto">
              <a:xfrm>
                <a:off x="8001000" y="5807075"/>
                <a:ext cx="1143000" cy="727075"/>
              </a:xfrm>
              <a:prstGeom prst="rect">
                <a:avLst/>
              </a:prstGeom>
              <a:noFill/>
              <a:ln w="9525">
                <a:noFill/>
                <a:miter lim="800000"/>
                <a:headEnd/>
                <a:tailEnd/>
              </a:ln>
            </p:spPr>
          </p:pic>
        </p:grpSp>
        <p:sp>
          <p:nvSpPr>
            <p:cNvPr id="10" name="TextBox 9"/>
            <p:cNvSpPr txBox="1"/>
            <p:nvPr/>
          </p:nvSpPr>
          <p:spPr>
            <a:xfrm>
              <a:off x="2779059" y="5864711"/>
              <a:ext cx="4038600" cy="369332"/>
            </a:xfrm>
            <a:prstGeom prst="rect">
              <a:avLst/>
            </a:prstGeom>
            <a:noFill/>
          </p:spPr>
          <p:txBody>
            <a:bodyPr wrap="square" rtlCol="0">
              <a:spAutoFit/>
            </a:bodyPr>
            <a:lstStyle/>
            <a:p>
              <a:pPr algn="ctr"/>
              <a:r>
                <a:rPr lang="en-US" sz="1800" b="1" baseline="30000" dirty="0">
                  <a:solidFill>
                    <a:srgbClr val="0033CC"/>
                  </a:solidFill>
                  <a:latin typeface="Calibri" pitchFamily="34" charset="0"/>
                </a:rPr>
                <a:t>Vision: Sustainable Development for Cambodia</a:t>
              </a:r>
              <a:endParaRPr lang="en-US" sz="1800" dirty="0"/>
            </a:p>
          </p:txBody>
        </p:sp>
      </p:grpSp>
      <p:sp>
        <p:nvSpPr>
          <p:cNvPr id="19" name="Title 1"/>
          <p:cNvSpPr txBox="1">
            <a:spLocks/>
          </p:cNvSpPr>
          <p:nvPr/>
        </p:nvSpPr>
        <p:spPr>
          <a:xfrm>
            <a:off x="0" y="762000"/>
            <a:ext cx="9906000" cy="4684955"/>
          </a:xfrm>
          <a:prstGeom prst="rect">
            <a:avLst/>
          </a:prstGeom>
          <a:solidFill>
            <a:srgbClr val="0033CC"/>
          </a:solidFill>
          <a:ln w="57150">
            <a:solidFill>
              <a:schemeClr val="bg1"/>
            </a:solidFill>
          </a:ln>
        </p:spPr>
        <p:txBody>
          <a:bodyPr lIns="82296" tIns="41148" rIns="82296" bIns="41148">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1075"/>
              </a:spcBef>
            </a:pPr>
            <a:r>
              <a:rPr lang="en-GB" sz="3600">
                <a:solidFill>
                  <a:srgbClr val="1807B5"/>
                </a:solidFill>
              </a:rPr>
              <a:t/>
            </a:r>
            <a:br>
              <a:rPr lang="en-GB" sz="3600">
                <a:solidFill>
                  <a:srgbClr val="1807B5"/>
                </a:solidFill>
              </a:rPr>
            </a:br>
            <a:r>
              <a:rPr lang="en-US" sz="3600">
                <a:latin typeface="Chalkboard"/>
              </a:rPr>
              <a:t> </a:t>
            </a: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2900" b="1"/>
              <a:t/>
            </a:r>
            <a:br>
              <a:rPr lang="en-US" sz="2900" b="1"/>
            </a:br>
            <a:r>
              <a:rPr lang="en-US" sz="1600">
                <a:solidFill>
                  <a:srgbClr val="1807B5"/>
                </a:solidFill>
                <a:latin typeface="Lucida Sans Unicode" pitchFamily="34" charset="0"/>
                <a:cs typeface="Lucida Sans Unicode" pitchFamily="34" charset="0"/>
              </a:rPr>
              <a:t/>
            </a:r>
            <a:br>
              <a:rPr lang="en-US" sz="1600">
                <a:solidFill>
                  <a:srgbClr val="1807B5"/>
                </a:solidFill>
                <a:latin typeface="Lucida Sans Unicode" pitchFamily="34" charset="0"/>
                <a:cs typeface="Lucida Sans Unicode" pitchFamily="34" charset="0"/>
              </a:rPr>
            </a:br>
            <a:r>
              <a:rPr lang="en-US" sz="1600">
                <a:latin typeface="Lucida Sans Unicode" pitchFamily="34" charset="0"/>
                <a:cs typeface="Lucida Sans Unicode" pitchFamily="34" charset="0"/>
              </a:rPr>
              <a:t/>
            </a:r>
            <a:br>
              <a:rPr lang="en-US" sz="1600">
                <a:latin typeface="Lucida Sans Unicode" pitchFamily="34" charset="0"/>
                <a:cs typeface="Lucida Sans Unicode" pitchFamily="34" charset="0"/>
              </a:rPr>
            </a:br>
            <a:endParaRPr lang="en-US" sz="3600" dirty="0">
              <a:solidFill>
                <a:srgbClr val="1807B5"/>
              </a:solidFill>
              <a:latin typeface="Tahoma" pitchFamily="34" charset="0"/>
              <a:cs typeface="Tahoma" pitchFamily="34" charset="0"/>
            </a:endParaRPr>
          </a:p>
        </p:txBody>
      </p:sp>
      <p:sp>
        <p:nvSpPr>
          <p:cNvPr id="14" name="Title 1"/>
          <p:cNvSpPr txBox="1">
            <a:spLocks/>
          </p:cNvSpPr>
          <p:nvPr/>
        </p:nvSpPr>
        <p:spPr bwMode="auto">
          <a:xfrm>
            <a:off x="0" y="5462195"/>
            <a:ext cx="9906000" cy="762000"/>
          </a:xfrm>
          <a:prstGeom prst="rect">
            <a:avLst/>
          </a:prstGeom>
          <a:solidFill>
            <a:srgbClr val="00B050"/>
          </a:solidFill>
          <a:ln w="9525">
            <a:noFill/>
            <a:miter lim="800000"/>
            <a:headEnd/>
            <a:tailEnd/>
          </a:ln>
        </p:spPr>
        <p:txBody>
          <a:bodyPr lIns="91439" tIns="45719" rIns="91439" bIns="45719" anchor="ctr"/>
          <a:lstStyle/>
          <a:p>
            <a:pPr algn="ctr" fontAlgn="auto">
              <a:spcBef>
                <a:spcPts val="0"/>
              </a:spcBef>
              <a:spcAft>
                <a:spcPts val="0"/>
              </a:spcAft>
              <a:defRPr/>
            </a:pPr>
            <a:endParaRPr lang="en-US" sz="4400" b="1" cap="small" dirty="0">
              <a:solidFill>
                <a:srgbClr val="FFC000"/>
              </a:solidFill>
              <a:effectLst>
                <a:outerShdw blurRad="38100" dist="38100" dir="2700000" algn="tl">
                  <a:srgbClr val="000000">
                    <a:alpha val="43137"/>
                  </a:srgbClr>
                </a:outerShdw>
              </a:effectLst>
              <a:latin typeface="Lucida Sans Unicode" pitchFamily="34" charset="0"/>
              <a:ea typeface="+mj-ea"/>
              <a:cs typeface="Lucida Sans Unicode" pitchFamily="34" charset="0"/>
            </a:endParaRPr>
          </a:p>
        </p:txBody>
      </p:sp>
    </p:spTree>
    <p:extLst>
      <p:ext uri="{BB962C8B-B14F-4D97-AF65-F5344CB8AC3E}">
        <p14:creationId xmlns:p14="http://schemas.microsoft.com/office/powerpoint/2010/main" val="3163760112"/>
      </p:ext>
    </p:extLst>
  </p:cSld>
  <p:clrMap bg1="lt1" tx1="dk1" bg2="lt2" tx2="dk2" accent1="accent1" accent2="accent2" accent3="accent3" accent4="accent4" accent5="accent5" accent6="accent6" hlink="hlink" folHlink="folHlink"/>
  <p:sldLayoutIdLst>
    <p:sldLayoutId id="2147483671" r:id="rId1"/>
  </p:sldLayoutIdLst>
  <p:transition spd="slow">
    <p:wipe dir="r"/>
  </p:transition>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hangingPunct="1">
              <a:defRPr/>
            </a:pPr>
            <a:r>
              <a:rPr lang="en-US">
                <a:solidFill>
                  <a:prstClr val="black">
                    <a:tint val="75000"/>
                  </a:prstClr>
                </a:solidFill>
                <a:latin typeface="Arial" pitchFamily="34" charset="0"/>
                <a:cs typeface="Arial" pitchFamily="34" charset="0"/>
              </a:rPr>
              <a:t>19 January 2017</a:t>
            </a:r>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defRPr/>
            </a:pPr>
            <a:endParaRPr lang="en-US">
              <a:solidFill>
                <a:prstClr val="black">
                  <a:tint val="75000"/>
                </a:prstClr>
              </a:solidFill>
              <a:latin typeface="Arial" pitchFamily="34" charset="0"/>
              <a:cs typeface="Arial" pitchFamily="34" charset="0"/>
            </a:endParaRPr>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hangingPunct="1">
              <a:defRPr/>
            </a:pPr>
            <a:fld id="{41898977-7BC0-45EC-82F6-8F24F047F69C}" type="slidenum">
              <a:rPr lang="en-US" smtClean="0">
                <a:solidFill>
                  <a:prstClr val="black">
                    <a:tint val="75000"/>
                  </a:prstClr>
                </a:solidFill>
                <a:latin typeface="Arial" pitchFamily="34" charset="0"/>
                <a:cs typeface="Arial" pitchFamily="34" charset="0"/>
              </a:rPr>
              <a:pPr eaLnBrk="1" hangingPunct="1">
                <a:defRPr/>
              </a:pPr>
              <a:t>‹#›</a:t>
            </a:fld>
            <a:endParaRPr lang="en-US">
              <a:solidFill>
                <a:prstClr val="black">
                  <a:tint val="75000"/>
                </a:prstClr>
              </a:solidFill>
              <a:latin typeface="Arial" pitchFamily="34" charset="0"/>
              <a:cs typeface="Arial" pitchFamily="34" charset="0"/>
            </a:endParaRPr>
          </a:p>
        </p:txBody>
      </p:sp>
    </p:spTree>
    <p:extLst>
      <p:ext uri="{BB962C8B-B14F-4D97-AF65-F5344CB8AC3E}">
        <p14:creationId xmlns:p14="http://schemas.microsoft.com/office/powerpoint/2010/main" val="3360874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fade/>
  </p:transition>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0" y="685800"/>
            <a:ext cx="9906000" cy="5410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7500"/>
          </a:bodyPr>
          <a:lstStyle/>
          <a:p>
            <a:endParaRPr lang="en-US" sz="3200" b="1" dirty="0">
              <a:solidFill>
                <a:srgbClr val="000000"/>
              </a:solidFill>
              <a:latin typeface="Calibri" panose="020F0502020204030204" pitchFamily="34" charset="0"/>
            </a:endParaRPr>
          </a:p>
          <a:p>
            <a:pPr algn="ctr"/>
            <a:r>
              <a:rPr lang="en-US" sz="3200" b="1" dirty="0">
                <a:solidFill>
                  <a:srgbClr val="000000"/>
                </a:solidFill>
                <a:latin typeface="Calibri" panose="020F0502020204030204" pitchFamily="34" charset="0"/>
              </a:rPr>
              <a:t> </a:t>
            </a:r>
            <a:r>
              <a:rPr lang="en-US" sz="4800" b="1" i="1" dirty="0">
                <a:solidFill>
                  <a:srgbClr val="FFFF00"/>
                </a:solidFill>
                <a:latin typeface="Calibri" panose="020F0502020204030204" pitchFamily="34" charset="0"/>
              </a:rPr>
              <a:t>The Real Practice Taxation for </a:t>
            </a:r>
          </a:p>
          <a:p>
            <a:pPr algn="ctr"/>
            <a:r>
              <a:rPr lang="en-US" sz="4800" b="1" i="1" dirty="0">
                <a:solidFill>
                  <a:srgbClr val="FFFF00"/>
                </a:solidFill>
                <a:latin typeface="Calibri" panose="020F0502020204030204" pitchFamily="34" charset="0"/>
              </a:rPr>
              <a:t>Not-for-Profit Entities </a:t>
            </a:r>
            <a:endParaRPr lang="en-US" sz="1600" b="1" dirty="0">
              <a:solidFill>
                <a:srgbClr val="FFFF00"/>
              </a:solidFill>
              <a:latin typeface="Lucida Sans Unicode" pitchFamily="34" charset="0"/>
              <a:cs typeface="Lucida Sans Unicode" pitchFamily="34" charset="0"/>
            </a:endParaRPr>
          </a:p>
          <a:p>
            <a:pPr algn="ctr">
              <a:defRPr/>
            </a:pPr>
            <a:endParaRPr lang="en-US" sz="3200" b="1" dirty="0">
              <a:solidFill>
                <a:srgbClr val="FFC000"/>
              </a:solidFill>
              <a:latin typeface="Lucida Sans Unicode" pitchFamily="34" charset="0"/>
              <a:cs typeface="Lucida Sans Unicode" pitchFamily="34" charset="0"/>
            </a:endParaRPr>
          </a:p>
          <a:p>
            <a:pPr algn="ctr">
              <a:defRPr/>
            </a:pPr>
            <a:endParaRPr lang="en-US" sz="4000" b="1" dirty="0">
              <a:solidFill>
                <a:srgbClr val="1807B5"/>
              </a:solidFill>
              <a:latin typeface="Tahoma" pitchFamily="-84" charset="0"/>
              <a:ea typeface="Tahoma" pitchFamily="-84" charset="0"/>
              <a:cs typeface="Tahoma" pitchFamily="-84" charset="0"/>
            </a:endParaRPr>
          </a:p>
        </p:txBody>
      </p:sp>
      <p:sp>
        <p:nvSpPr>
          <p:cNvPr id="6" name="Title 1"/>
          <p:cNvSpPr txBox="1">
            <a:spLocks/>
          </p:cNvSpPr>
          <p:nvPr/>
        </p:nvSpPr>
        <p:spPr bwMode="auto">
          <a:xfrm>
            <a:off x="113861" y="3962400"/>
            <a:ext cx="9658350" cy="2133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algn="ctr">
              <a:lnSpc>
                <a:spcPct val="150000"/>
              </a:lnSpc>
              <a:defRPr/>
            </a:pPr>
            <a:endParaRPr lang="en-US" sz="2800" b="1" dirty="0">
              <a:solidFill>
                <a:prstClr val="white"/>
              </a:solidFill>
              <a:latin typeface="Lucida Sans Unicode" pitchFamily="34" charset="0"/>
              <a:cs typeface="Lucida Sans Unicode" pitchFamily="34" charset="0"/>
            </a:endParaRPr>
          </a:p>
          <a:p>
            <a:pPr algn="ctr">
              <a:lnSpc>
                <a:spcPct val="150000"/>
              </a:lnSpc>
              <a:defRPr/>
            </a:pPr>
            <a:r>
              <a:rPr lang="en-US" sz="2400" b="1" dirty="0">
                <a:solidFill>
                  <a:prstClr val="white"/>
                </a:solidFill>
                <a:latin typeface="Lucida Sans Unicode" pitchFamily="34" charset="0"/>
                <a:cs typeface="Lucida Sans Unicode" pitchFamily="34" charset="0"/>
              </a:rPr>
              <a:t>Date: 14 August 2019</a:t>
            </a:r>
          </a:p>
          <a:p>
            <a:pPr algn="ctr">
              <a:lnSpc>
                <a:spcPct val="150000"/>
              </a:lnSpc>
              <a:defRPr/>
            </a:pPr>
            <a:endParaRPr lang="en-US" sz="1000" b="1" dirty="0">
              <a:solidFill>
                <a:prstClr val="white"/>
              </a:solidFill>
              <a:latin typeface="Lucida Sans Unicode" pitchFamily="34" charset="0"/>
              <a:cs typeface="Lucida Sans Unicode" pitchFamily="34" charset="0"/>
            </a:endParaRPr>
          </a:p>
          <a:p>
            <a:pPr algn="r">
              <a:lnSpc>
                <a:spcPct val="150000"/>
              </a:lnSpc>
              <a:defRPr/>
            </a:pPr>
            <a:r>
              <a:rPr lang="en-US" sz="2400" b="1" dirty="0">
                <a:solidFill>
                  <a:srgbClr val="00FF00"/>
                </a:solidFill>
                <a:latin typeface="Lucida Sans Unicode" pitchFamily="34" charset="0"/>
                <a:cs typeface="Lucida Sans Unicode" pitchFamily="34" charset="0"/>
              </a:rPr>
              <a:t>By: Om Nareth</a:t>
            </a:r>
          </a:p>
        </p:txBody>
      </p:sp>
      <p:sp>
        <p:nvSpPr>
          <p:cNvPr id="2" name="TextBox 1">
            <a:extLst>
              <a:ext uri="{FF2B5EF4-FFF2-40B4-BE49-F238E27FC236}">
                <a16:creationId xmlns:a16="http://schemas.microsoft.com/office/drawing/2014/main" id="{A7631DB4-DEA2-494A-943A-52D364D222EE}"/>
              </a:ext>
            </a:extLst>
          </p:cNvPr>
          <p:cNvSpPr txBox="1"/>
          <p:nvPr/>
        </p:nvSpPr>
        <p:spPr>
          <a:xfrm>
            <a:off x="1981200" y="914400"/>
            <a:ext cx="5943600" cy="707886"/>
          </a:xfrm>
          <a:prstGeom prst="rect">
            <a:avLst/>
          </a:prstGeom>
          <a:noFill/>
        </p:spPr>
        <p:txBody>
          <a:bodyPr wrap="square" rtlCol="0">
            <a:spAutoFit/>
          </a:bodyPr>
          <a:lstStyle/>
          <a:p>
            <a:pPr algn="ctr"/>
            <a:r>
              <a:rPr lang="en-US" sz="4000" b="1" dirty="0">
                <a:solidFill>
                  <a:schemeClr val="bg1"/>
                </a:solidFill>
              </a:rPr>
              <a:t>Review Session</a:t>
            </a:r>
          </a:p>
        </p:txBody>
      </p:sp>
    </p:spTree>
    <p:extLst>
      <p:ext uri="{BB962C8B-B14F-4D97-AF65-F5344CB8AC3E}">
        <p14:creationId xmlns:p14="http://schemas.microsoft.com/office/powerpoint/2010/main" val="783906899"/>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906000" cy="914400"/>
          </a:xfrm>
        </p:spPr>
        <p:txBody>
          <a:bodyPr anchor="ctr"/>
          <a:lstStyle/>
          <a:p>
            <a:r>
              <a:rPr lang="en-US" sz="3200" b="1" dirty="0">
                <a:solidFill>
                  <a:schemeClr val="bg1"/>
                </a:solidFill>
              </a:rPr>
              <a:t>The Real Practice Taxation for Not-for-Profit Entities</a:t>
            </a:r>
          </a:p>
        </p:txBody>
      </p:sp>
      <p:sp>
        <p:nvSpPr>
          <p:cNvPr id="3" name="Content Placeholder 2"/>
          <p:cNvSpPr>
            <a:spLocks noGrp="1"/>
          </p:cNvSpPr>
          <p:nvPr>
            <p:ph sz="half" idx="1"/>
          </p:nvPr>
        </p:nvSpPr>
        <p:spPr>
          <a:xfrm>
            <a:off x="495300" y="1230313"/>
            <a:ext cx="8915400" cy="4484687"/>
          </a:xfrm>
        </p:spPr>
        <p:txBody>
          <a:bodyPr/>
          <a:lstStyle/>
          <a:p>
            <a:r>
              <a:rPr lang="en-US" sz="3200" dirty="0">
                <a:solidFill>
                  <a:srgbClr val="000000"/>
                </a:solidFill>
                <a:latin typeface="+mj-lt"/>
              </a:rPr>
              <a:t>How to register VAT TIN </a:t>
            </a:r>
          </a:p>
          <a:p>
            <a:r>
              <a:rPr lang="en-US" sz="3200" dirty="0">
                <a:solidFill>
                  <a:srgbClr val="000000"/>
                </a:solidFill>
                <a:latin typeface="+mj-lt"/>
              </a:rPr>
              <a:t>Tax on salary (Template &amp; calculation) </a:t>
            </a:r>
          </a:p>
          <a:p>
            <a:r>
              <a:rPr lang="en-US" sz="3200" dirty="0">
                <a:solidFill>
                  <a:srgbClr val="000000"/>
                </a:solidFill>
                <a:latin typeface="+mj-lt"/>
              </a:rPr>
              <a:t>Withholding tax (Goods and services) </a:t>
            </a:r>
          </a:p>
          <a:p>
            <a:r>
              <a:rPr lang="en-US" sz="3200" dirty="0">
                <a:solidFill>
                  <a:srgbClr val="000000"/>
                </a:solidFill>
              </a:rPr>
              <a:t>Fringe benefits calculation </a:t>
            </a:r>
          </a:p>
          <a:p>
            <a:r>
              <a:rPr lang="en-US" sz="3200" dirty="0">
                <a:solidFill>
                  <a:srgbClr val="000000"/>
                </a:solidFill>
                <a:latin typeface="+mj-lt"/>
              </a:rPr>
              <a:t>Annual Income Tax (</a:t>
            </a:r>
            <a:r>
              <a:rPr lang="en-US" sz="3200" dirty="0" err="1">
                <a:solidFill>
                  <a:srgbClr val="000000"/>
                </a:solidFill>
                <a:latin typeface="+mj-lt"/>
              </a:rPr>
              <a:t>ToI</a:t>
            </a:r>
            <a:r>
              <a:rPr lang="en-US" sz="3200" dirty="0">
                <a:solidFill>
                  <a:srgbClr val="000000"/>
                </a:solidFill>
                <a:latin typeface="+mj-lt"/>
              </a:rPr>
              <a:t>)</a:t>
            </a:r>
          </a:p>
          <a:p>
            <a:pPr marL="0" indent="0">
              <a:buNone/>
            </a:pPr>
            <a:endParaRPr lang="en-US" dirty="0">
              <a:latin typeface="+mj-lt"/>
            </a:endParaRPr>
          </a:p>
        </p:txBody>
      </p:sp>
    </p:spTree>
    <p:extLst>
      <p:ext uri="{BB962C8B-B14F-4D97-AF65-F5344CB8AC3E}">
        <p14:creationId xmlns:p14="http://schemas.microsoft.com/office/powerpoint/2010/main" val="3392690679"/>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300" y="1219201"/>
            <a:ext cx="8915400" cy="4114799"/>
          </a:xfrm>
        </p:spPr>
        <p:txBody>
          <a:bodyPr/>
          <a:lstStyle/>
          <a:p>
            <a:pPr>
              <a:spcBef>
                <a:spcPts val="1200"/>
              </a:spcBef>
            </a:pPr>
            <a:r>
              <a:rPr lang="en-US" sz="2400" b="1" dirty="0" err="1">
                <a:solidFill>
                  <a:srgbClr val="000000"/>
                </a:solidFill>
                <a:latin typeface="Calibri" panose="020F0502020204030204" pitchFamily="34" charset="0"/>
              </a:rPr>
              <a:t>Prakas</a:t>
            </a:r>
            <a:r>
              <a:rPr lang="en-US" sz="2400" b="1" dirty="0">
                <a:solidFill>
                  <a:srgbClr val="000000"/>
                </a:solidFill>
                <a:latin typeface="Calibri" panose="020F0502020204030204" pitchFamily="34" charset="0"/>
              </a:rPr>
              <a:t> 464 </a:t>
            </a:r>
            <a:r>
              <a:rPr lang="en-US" sz="2400" b="1" dirty="0" err="1">
                <a:solidFill>
                  <a:srgbClr val="000000"/>
                </a:solidFill>
                <a:latin typeface="Calibri" panose="020F0502020204030204" pitchFamily="34" charset="0"/>
              </a:rPr>
              <a:t>MEF.Prk</a:t>
            </a:r>
            <a:r>
              <a:rPr lang="en-US" sz="2400" b="1" dirty="0">
                <a:solidFill>
                  <a:srgbClr val="000000"/>
                </a:solidFill>
                <a:latin typeface="Calibri" panose="020F0502020204030204" pitchFamily="34" charset="0"/>
              </a:rPr>
              <a:t> also provides that if NGOs earn income from business activities, such income will be subject to TOI. </a:t>
            </a:r>
          </a:p>
          <a:p>
            <a:pPr>
              <a:spcBef>
                <a:spcPts val="1200"/>
              </a:spcBef>
            </a:pPr>
            <a:r>
              <a:rPr lang="en-US" sz="2400" dirty="0">
                <a:solidFill>
                  <a:srgbClr val="000000"/>
                </a:solidFill>
                <a:latin typeface="Calibri" panose="020F0502020204030204" pitchFamily="34" charset="0"/>
              </a:rPr>
              <a:t>Activities of associations or NGOs, which are not the pure NGO activities as stated in Paragraph a, Article 6 of this </a:t>
            </a:r>
            <a:r>
              <a:rPr lang="en-US" sz="2400" dirty="0" err="1">
                <a:solidFill>
                  <a:srgbClr val="000000"/>
                </a:solidFill>
                <a:latin typeface="Calibri" panose="020F0502020204030204" pitchFamily="34" charset="0"/>
              </a:rPr>
              <a:t>Prakas</a:t>
            </a:r>
            <a:r>
              <a:rPr lang="en-US" sz="2400" dirty="0">
                <a:solidFill>
                  <a:srgbClr val="000000"/>
                </a:solidFill>
                <a:latin typeface="Calibri" panose="020F0502020204030204" pitchFamily="34" charset="0"/>
              </a:rPr>
              <a:t>, that are done to generate income or fund shall be considered</a:t>
            </a:r>
            <a:r>
              <a:rPr lang="en-US" sz="2400" b="1" dirty="0">
                <a:solidFill>
                  <a:srgbClr val="000000"/>
                </a:solidFill>
                <a:latin typeface="Calibri" panose="020F0502020204030204" pitchFamily="34" charset="0"/>
              </a:rPr>
              <a:t> separate business activities </a:t>
            </a:r>
            <a:r>
              <a:rPr lang="en-US" sz="2400" dirty="0">
                <a:solidFill>
                  <a:srgbClr val="000000"/>
                </a:solidFill>
                <a:latin typeface="Calibri" panose="020F0502020204030204" pitchFamily="34" charset="0"/>
              </a:rPr>
              <a:t>and shall be subject to tax in accordance with applicable tax laws and regulations </a:t>
            </a:r>
          </a:p>
          <a:p>
            <a:pPr>
              <a:spcBef>
                <a:spcPts val="1200"/>
              </a:spcBef>
            </a:pPr>
            <a:r>
              <a:rPr lang="en-US" sz="2400" dirty="0">
                <a:solidFill>
                  <a:srgbClr val="000000"/>
                </a:solidFill>
                <a:latin typeface="Calibri" panose="020F0502020204030204" pitchFamily="34" charset="0"/>
              </a:rPr>
              <a:t>The association and NGO shall be obliged to register with tax administration and record a separate account book for their business activities which are not NGO activities </a:t>
            </a:r>
          </a:p>
        </p:txBody>
      </p:sp>
      <p:sp>
        <p:nvSpPr>
          <p:cNvPr id="5" name="Title 1">
            <a:extLst>
              <a:ext uri="{FF2B5EF4-FFF2-40B4-BE49-F238E27FC236}">
                <a16:creationId xmlns:a16="http://schemas.microsoft.com/office/drawing/2014/main" id="{9C3B26FE-25C0-4B59-9177-09521B10F4A3}"/>
              </a:ext>
            </a:extLst>
          </p:cNvPr>
          <p:cNvSpPr txBox="1">
            <a:spLocks/>
          </p:cNvSpPr>
          <p:nvPr/>
        </p:nvSpPr>
        <p:spPr>
          <a:xfrm>
            <a:off x="0" y="0"/>
            <a:ext cx="9906000" cy="914400"/>
          </a:xfrm>
          <a:prstGeom prst="rect">
            <a:avLst/>
          </a:prstGeom>
        </p:spPr>
        <p:txBody>
          <a:bodyPr anchor="ct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pPr defTabSz="914400"/>
            <a:r>
              <a:rPr lang="en-US" sz="3200" b="1" dirty="0">
                <a:solidFill>
                  <a:schemeClr val="bg1"/>
                </a:solidFill>
              </a:rPr>
              <a:t>Annual Tax on Income (“TOI”) </a:t>
            </a:r>
          </a:p>
        </p:txBody>
      </p:sp>
    </p:spTree>
    <p:extLst>
      <p:ext uri="{BB962C8B-B14F-4D97-AF65-F5344CB8AC3E}">
        <p14:creationId xmlns:p14="http://schemas.microsoft.com/office/powerpoint/2010/main" val="890970304"/>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300" y="1143000"/>
            <a:ext cx="8915400" cy="4419600"/>
          </a:xfrm>
        </p:spPr>
        <p:txBody>
          <a:bodyPr/>
          <a:lstStyle/>
          <a:p>
            <a:pPr>
              <a:spcBef>
                <a:spcPts val="1200"/>
              </a:spcBef>
            </a:pPr>
            <a:r>
              <a:rPr lang="en-US" sz="2400" b="1" dirty="0">
                <a:solidFill>
                  <a:srgbClr val="000000"/>
                </a:solidFill>
              </a:rPr>
              <a:t>Article 9 of LOT states that income tax is exempt on income: </a:t>
            </a:r>
          </a:p>
          <a:p>
            <a:pPr>
              <a:spcBef>
                <a:spcPts val="1200"/>
              </a:spcBef>
            </a:pPr>
            <a:r>
              <a:rPr lang="en-US" sz="2400" dirty="0">
                <a:solidFill>
                  <a:srgbClr val="000000"/>
                </a:solidFill>
                <a:latin typeface="Calibri" panose="020F0502020204030204" pitchFamily="34" charset="0"/>
              </a:rPr>
              <a:t>any NGO organized and functioned purely for the religious, charity, scientific, or educational purposes, and no asset or income of which is used for the private interest </a:t>
            </a:r>
          </a:p>
          <a:p>
            <a:pPr>
              <a:spcBef>
                <a:spcPts val="1200"/>
              </a:spcBef>
            </a:pPr>
            <a:r>
              <a:rPr lang="en-US" sz="2400" dirty="0">
                <a:solidFill>
                  <a:srgbClr val="000000"/>
                </a:solidFill>
                <a:latin typeface="Calibri" panose="020F0502020204030204" pitchFamily="34" charset="0"/>
              </a:rPr>
              <a:t>any association, provided that no income of which is used for private interest of the shareholders or physical persons </a:t>
            </a:r>
          </a:p>
          <a:p>
            <a:pPr>
              <a:spcBef>
                <a:spcPts val="1200"/>
              </a:spcBef>
            </a:pPr>
            <a:r>
              <a:rPr lang="en-US" sz="2400" dirty="0" err="1">
                <a:solidFill>
                  <a:srgbClr val="000000"/>
                </a:solidFill>
                <a:latin typeface="Calibri" panose="020F0502020204030204" pitchFamily="34" charset="0"/>
              </a:rPr>
              <a:t>Prakas</a:t>
            </a:r>
            <a:r>
              <a:rPr lang="en-US" sz="2400" dirty="0">
                <a:solidFill>
                  <a:srgbClr val="000000"/>
                </a:solidFill>
                <a:latin typeface="Calibri" panose="020F0502020204030204" pitchFamily="34" charset="0"/>
              </a:rPr>
              <a:t> 464 </a:t>
            </a:r>
            <a:r>
              <a:rPr lang="en-US" sz="2400" dirty="0" err="1">
                <a:solidFill>
                  <a:srgbClr val="000000"/>
                </a:solidFill>
                <a:latin typeface="Calibri" panose="020F0502020204030204" pitchFamily="34" charset="0"/>
              </a:rPr>
              <a:t>MEF.Prk</a:t>
            </a:r>
            <a:r>
              <a:rPr lang="en-US" sz="2400" dirty="0">
                <a:solidFill>
                  <a:srgbClr val="000000"/>
                </a:solidFill>
                <a:latin typeface="Calibri" panose="020F0502020204030204" pitchFamily="34" charset="0"/>
              </a:rPr>
              <a:t> states that exempt income includes legal funds or donations from individuals or entities, resources or assets of the association or NGO, contribution of its members, and other sources of income </a:t>
            </a:r>
            <a:r>
              <a:rPr lang="en-US" sz="2400" b="1" dirty="0">
                <a:solidFill>
                  <a:srgbClr val="000000"/>
                </a:solidFill>
                <a:latin typeface="Calibri" panose="020F0502020204030204" pitchFamily="34" charset="0"/>
              </a:rPr>
              <a:t>except income from separate business activity</a:t>
            </a:r>
            <a:r>
              <a:rPr lang="en-US" sz="2400" dirty="0">
                <a:solidFill>
                  <a:srgbClr val="000000"/>
                </a:solidFill>
                <a:latin typeface="Calibri" panose="020F0502020204030204" pitchFamily="34" charset="0"/>
              </a:rPr>
              <a:t>. </a:t>
            </a:r>
            <a:endParaRPr lang="en-US" dirty="0"/>
          </a:p>
        </p:txBody>
      </p:sp>
      <p:sp>
        <p:nvSpPr>
          <p:cNvPr id="5" name="Title 1">
            <a:extLst>
              <a:ext uri="{FF2B5EF4-FFF2-40B4-BE49-F238E27FC236}">
                <a16:creationId xmlns:a16="http://schemas.microsoft.com/office/drawing/2014/main" id="{3AC79795-37E6-4770-B79A-A10BE48A23FF}"/>
              </a:ext>
            </a:extLst>
          </p:cNvPr>
          <p:cNvSpPr txBox="1">
            <a:spLocks/>
          </p:cNvSpPr>
          <p:nvPr/>
        </p:nvSpPr>
        <p:spPr>
          <a:xfrm>
            <a:off x="0" y="0"/>
            <a:ext cx="9906000" cy="914400"/>
          </a:xfrm>
          <a:prstGeom prst="rect">
            <a:avLst/>
          </a:prstGeom>
        </p:spPr>
        <p:txBody>
          <a:bodyPr anchor="ct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pPr defTabSz="914400"/>
            <a:r>
              <a:rPr lang="en-US" sz="3200" b="1" dirty="0">
                <a:solidFill>
                  <a:schemeClr val="bg1"/>
                </a:solidFill>
              </a:rPr>
              <a:t>Annual Tax on Income (“TOI”) </a:t>
            </a:r>
          </a:p>
        </p:txBody>
      </p:sp>
    </p:spTree>
    <p:extLst>
      <p:ext uri="{BB962C8B-B14F-4D97-AF65-F5344CB8AC3E}">
        <p14:creationId xmlns:p14="http://schemas.microsoft.com/office/powerpoint/2010/main" val="810443976"/>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6" name="Picture 20" descr="http://i1.trekearth.com/photos/27569/04_bayon_004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9905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2" name="Title 1"/>
          <p:cNvSpPr>
            <a:spLocks noGrp="1"/>
          </p:cNvSpPr>
          <p:nvPr>
            <p:ph type="title" idx="4294967295"/>
          </p:nvPr>
        </p:nvSpPr>
        <p:spPr>
          <a:xfrm>
            <a:off x="0" y="0"/>
            <a:ext cx="9906000" cy="914400"/>
          </a:xfrm>
          <a:solidFill>
            <a:srgbClr val="0033CC"/>
          </a:solidFill>
          <a:ln w="9525">
            <a:noFill/>
            <a:miter lim="800000"/>
            <a:headEnd/>
            <a:tailEnd/>
          </a:ln>
        </p:spPr>
        <p:txBody>
          <a:bodyPr vert="horz" wrap="square" lIns="91440" tIns="45720" rIns="91440" bIns="45720" numCol="1" anchor="ctr" anchorCtr="0" compatLnSpc="1">
            <a:prstTxWarp prst="textNoShape">
              <a:avLst/>
            </a:prstTxWarp>
          </a:bodyPr>
          <a:lstStyle/>
          <a:p>
            <a:pPr marL="342900" indent="-342900">
              <a:spcBef>
                <a:spcPct val="20000"/>
              </a:spcBef>
            </a:pPr>
            <a:r>
              <a:rPr lang="en-US" sz="3600" b="1">
                <a:solidFill>
                  <a:schemeClr val="bg1"/>
                </a:solidFill>
                <a:latin typeface="Minion Pro Cond" pitchFamily="18" charset="0"/>
                <a:ea typeface="MS PGothic" pitchFamily="34" charset="-128"/>
                <a:cs typeface="Lucida Sans Unicode" pitchFamily="34" charset="0"/>
              </a:rPr>
              <a:t>Thanks for your attention!</a:t>
            </a:r>
          </a:p>
        </p:txBody>
      </p:sp>
      <p:sp>
        <p:nvSpPr>
          <p:cNvPr id="35844" name="AutoShape 12" descr="data:image/jpeg;base64,/9j/4AAQSkZJRgABAQAAAQABAAD/2wCEAAkGBxQTEhUUExMWFhUWGRgaGBgXFxwgHBwYIB0eHB4cGhwcICggHBslHBoaIjEhJSkrLi4uIh8zODMsNyotLisBCgoKDg0OGxAQGywkHyQsLCwsLCwsLCwsLCwsLCwsLCwsLCwsLCwsLCwsLCwsLCwsLCwsLCwsLCwsLCwsLCwsLP/AABEIAQMAwgMBIgACEQEDEQH/xAAcAAACAgMBAQAAAAAAAAAAAAAEBQMGAAIHAQj/xABBEAACAQIEAwYDBwIFAwMFAAABAhEDIQAEEjEFQVEGEyJhcYEykaEUI0KxwdHwUuEHYnKC8RUzkkOi0hYkU2OT/8QAGAEAAwEBAAAAAAAAAAAAAAAAAAECAwT/xAAgEQEBAAICAwEBAQEAAAAAAAAAAQIRITEDEkFhIlFC/9oADAMBAAIRAxEAPwDmuZcajp+Hl8sDvW+mCcuiEEtqBi0R8XT5c/8AnDHhGTp1AztLEH4RG3znARGMxGN0zcH4flhxXeiyaRThhaQeYPPAS1FCjwgTed/l0GGAa1EJnQ3tjoHZSg7in3hCUyvg1MwDHYA6VIAnn88UKtU1GwEbTG+O1s9UZDJaKeqmKKMzWvYCI6BSfW/IXz8nTTxzkq4pQqU6Ok0qGisE0hZqMBuz+JJ1RJiYHqAMMOLcUWoH01UNJGUQq2cgeI7rqM+E7QFi8nCniGf1ZumwfWqUnNm0FXmLCPGQIF4Fz0vJTrUGSqNGl2oLM7CqdRc6YsY0KCOXXfGKwnDspVoKr1J8VVO7IQXLBionoIDRe4Xe2J+F1HoUqq1lqnWzkOrQHlyZqC8A+Kxt5yTGuf4o1fU1MhVppl6lEMx1XZVGgf1eG5wPTqlFK1AwVCwSqPEGpCdEqJYECJMeZOHehJNheGcRoiC9JSS7OA6AqZMKCYImB02nrh9lBSbLKBqpsjvEaQGJYlVm1hIE8gN8Vqnw1xT1nQwAVCrMxhrKNMWETPX3w74bQFTuFUwagXWfUDl7/wB7xgpzYekwD10Jksy6JIAI1RFzYQSZIPIWvhfRpVAlRZR4zG4INlKmAZibEfOcWPjvDxQzSqjBwSCy2m82gbEjby5HCbLGmpcAnwvWqEA7eMqoMT+Ei3lbBsk9DNq0oCEV0aGYn8DGV6BiKZifIbkYUcSAc1EQeGqjVAJ5xYwdjI5e3mzz5J+zoF5pJJ5wXebGQW1GLfngXNlhT+7UAmmyXJkEtpTflN49ME46CHhWeZgJZhqClgwiHuGHIkGA0+uDmYlreHVYN05kHkZgwfYzvj3KZdatVRUbSoEVIJJCoJJXmT4io8yDHLGj5imGOhLSX1Em5AAuJ6TsL2wGWUXcVpcnQ6Br/hcRqWOQ0ycNsuoRgUeRMz1HK8aT73wDxOiyyUK6lNJ1DbEEQVJ2IYOB8+eGXZ1e5rHXRQhRIRjK35y3RtPL8WHSScNzw0IpJUxMG20cp88GvmkezKCfT+2FvE0pnuu68Eop52qC7gHoSAIFrGMBZPh798RWnuqg7xSy7DUUbYWhhH/OJuJ7NkC7BRA6f848RF/o9bt++M4nlloiadRiuzAnxJOxBN2XqDfzwqrcQamNMAkmJH8g4Wt9K2Z/Z0/o+rYzAgotzf6n9sZgJReJN4jAIHKSNvbEDUWUgkEfycaN64Izeb1BQAAIFgI2tJ6mMdTmRa7DHuTAM6pJvGNJsMGZRQqFja/zwzeZlAFIHLf5465S47TGSywQHvadOmhUi2kLa/6Y5NmQCttji38OzWpEt+BRAggFZkX58jPljLy9NPG8TLmrWLA6HZGAAggpAM6d5ki3kcbU3Jqm8I6ghhzgX52MkW6e+JMw5WoWFPUfFFwppzT2PinSZj19setRVayKoZaaoGGppGnyubarb4y7WOo6Fy7oKYdxSV5iWEMG0kRJEBoA5xhPXaoJFId5RqVGGn4SqkmVM7gXA2IjBubzCjvQLEUyrQvi8QBEE7ifON/PCevR701DNkqK2ipOgSisYIlrkneedhOHBVy7GV6Y7+ioIVdVYBm3KgbCTsb288KuHKUWnpWTpTTce+kmIMqOYmcLqaqaHe2hg+mFiAVaYJEgWJkxy8sFqKjoUfWrJp0uhDbRMaptbmPa2FRHnFahNYMSZ3cTJFpN7iw5eW+BkdkCq5Q6EVHWJM6JnUdxf+/WXiGVZ2dkD/8AbdYJiSUK9YDGen7YypRIZYLFTBM6ZQhQNyRYxgnRpa0hUvOlgOp2vvP8JwBnaYJVg5AJpA6YAHjkbgm7D5DBwyrG0kcwZ2bYW9tsC8Sy7ukMi1IanIgbLYmPQnBBYlyRuX8LDxLqkaiJET6EEe2CqNDwCwDaTytJ6e04BoU2UVFKQCbFUNw3WOYmDhhl9UhW2DRvpAtIIJvFhtfyOAA+Mqp10w3/AOFS4N5LKQYbzM+3tjeohYspc1AHBVmItF+W17e/LbEOezGp9BEq1TVEG+ldUx0BIEm1z7bcMcNUOkrBaR4pJE+IHz1Drh/C+jeH5UFULLqRWXVy8RaoN7RJVfkcR5pn72iANSp31MjcBbE2kHTqMdRNjtizdlKpNI03C92atR3lbhELQQbC0WF7z54UUJ+0K4CkorahUOr42sGjcgKLDeeWEDbM5YVsvTYgd53azpEgro32sYE/y1J4vWHfpUQEKtSCpAuQDHpN9rXxfs4nc5fUlQqyhEdSIgldJ6bQ0DlAxW+PZGpWq0qSeDvKwYLuABTlRO8AT8z0wY9lkko8TUKo7lDYX1G/nvjMQtwWrNlEf6T++PMP0p+0czcdMat5iOuPcxVDMSi6RyEzHviAg46XO3FTphlk6wNOJBM7YTlT0x6q2OADM9mT6YuOUrAin4CRUBllkCRFxBmdhtzGKNSM2A+Zx0bhoiEHwxMLYc9psNtjuTjLyNPGjzubgVHakNasEgsxDTCGTHIEiI5b48JqTW8KgJTGgFGMwJgg8rEWnryxvUR1rL96Hp1JKqFgmCBDQTMXFiL9MFU2+8harHWCUDFT4bHZVU/C2xExJxk03ssWpXmjuQyeNVVQZF7EvAFxY3364HrZmuKFWozVPAxBYKg2tBUsTE8xNvnhgjE1RNU3khTcAjTIERIv15jHtFVlm72pETBYxueYM3j5Th7PQOtmHbLGqjsR3RDUoHiJ8JadJgieR5D0xNkmUo1QPWAaYBsy39LevTDY8VKZXM03ZjKN3Z8MqZDMCRcjaCSTBOBKqrqMEza4BP0G48uWC3gSclbODRVi1cGSD4nBaWNztMAg+mPa5pzRJFawWYNTYRuo+I3PK+DhTWGqOjeEXguZmL6THrEcsYip3d1ZhJiFtadp6x1j0wbGi2pmKYNfSK0EeETWgnf/AGX9OmPHzoIpECvKmGH3twDNx+I+ZGHfD1VVOlGYTsQI2F43BE9LeeAcvBJBR4KglWAEHpHOLGR13wbg0GoZgzUCCuJIIP3n01eu30tgyrn6srNV40gFXpFpj0WZOPcrUS+qkaZDFZ8twywL8ttr4n+yszMytqUSSJvqAKmB0NvfBbBorp8YHeMGpCFkgpqJ3uCpEyYwTkKieE0yXhvhqKRadRuQOsQYtN8bUM73b1NQaPDNU7DwrFt/pG+Gf/TjXNBULXIYOhEkncHeRHL0wWjR12Y46Bl3TXTpuXrqzE2ppqY3HORcb2uJJxlCv3TO2uBXXYlTBEBXmJsLyZ54JyOZajUejXpH7tuZkFQfCVN/I6cR5rLtVzDMCWBnTqBHhMErt4gPLYRiLSkG53Lq2V8bjWTqgsJljAkdQoOEefWr9to93VUEd4QoYabIE6iAVgRvvGLLQo93Rd2eO7lQoUXYiILDxH3wt7P03DmurEJQDo7NEuxIJAOkxeFnlB3w4mgMvx6pTVU1UvAAt3M2EX8O+Mxdco1Pu01d0TpWTrAkxcxNsZivaFqPnKtl10qVZixBLW8Nuh8tjjMtRBYalZhEkCZiN7DlY4cPl1RILKaryV0lSTO9zIFuvU43q5kLTy9VmYMFYTBvIHzFvS+OlkSZdA9QaaYIiIJMf6iR06CBh1QpUyqUmCEAkFgZuZ58txit1cydRbmdxyPX648NciIJwjMstw/VTINipMNAE9LjlMziycPXUo0lxIEEMQwOoBbncAtPlfbFOo5t5I1e3LefqTi+ZXupy4aroUFu8KqTBVmKaos28dfPaI8i8AHCcu9EuqpUYgHw1GUDcg6dJIBMe8c8FcH4PWYO1OIGourVvDpA3st78t5A3xPk6DBWZ/CtY6Vqn4Rptc25Rix0MvlaNA0vtABBDu7GCQWkADyg7Cd5xltpITZzgNWhUD6KcEAMdRnVpkiIm0RM7R6YWV6bB6lU0wWECFqmG3tBAAIi2LjxrilIEODrYooQWKxESZ8U6byeceeEPDqaMTTiAz6mM87mQZHIm3pucTtWgfF1BosQu6VDq3nwNc+6gTGNc85FNmBWdgSuoFdQEiIkERHph7xSpbM5OnSp0lSo9MVDTao+gADUCWGkkSIg7YFqrTSkE0a4aQrKem8yB/PTDvAnJVmRVDrpqsoJHhAWD8M3KzfUvmJ8seVKZFVAtSoCSSw1WNyIMAWkHY9MMHrggHuzqExYeU3nyGBKlViZ0bc/D++Fs9IKC/eKqu8xqOp2M6lMBpMW8oxLlMue8cCpUbSrSCxPJTY7gwwviVXeZK3Ecln0v0v88F5OswJ1KVDWMBSbbWBv0wW0aAZakQ7+N2C8mc8z1HnbGy0hBK2k9TaDpuQJBMETMbYJq1ZDCN7EhGuLQZAte1454loGUXlqN4DXvufzthbDzs40s7+J1LDxLvGhetsHcPzP2bUaVDUDUJYK3iUHdqag8jDaTA3gXwu/6dVTMd/TViAg1IrIQ6gHkWBBBBM7384w67OojK2YpnWjTU0FgIBHijUQBDC4mxnBSMs9l2dNALgsoPepqDBiysPiEkDSLDeThgtdm1Uyy0qlBkEFJJEbqJEhgTsbH3lVw7MxnNFR2elVpgqIHgemPEog2sA1p2OJM/UJakT4BJR+rFoCxafjt08W+Aqhq5bTqDOAhYd0pcnvapJj4pIgEA3sJ64ip5NaQqZXvgvdkVKhLvv8RUBthJN9ydugb0ie90+Fu6UNpqAFNLfEVi/KL7QbYQ8ZKtUqBzLl3JBGkd3pEAX1EAkg6RsotOHOk2BjxJzcUwByAVbD3M49w/pdhkKgwxkAyKgj6qD8xjMGg4NQJVgw3E7Hbly2w+4rw5lyytUYs40x0CkbADmOZ54WLkXNJnAUBTuTe9ojEdbiFZk7oudAtBjYcicdbAI7Ax5bYibE4NrC221rc/I4H3wgd9l+GHMVNIAmVOokwokDbndhb2xYaNPuqhkAime7Z+UkHZdUyY3XkPWUfZlWaUU6fEp1TBFxcHeRFoxvRzOthAtync+s+VsRe2sW6txWpUTTddS6WvciSTzmDI+WJuH0QtP7ympQ71CZaIsoM2WQLbfTFfokm+qPLlHlgtM+AugWUmSORMRJ9sZVpB1SNbMDqm8nf362wUriJXnAH85b4Cp1U5R5dPM48+3KttS3PMjYc8RVpuGVGqDvmaTULMSeZZiST/LYmzJg7z5+X64qvAeK10y9MKqskwJWpeTtq06QZ88Wg5klPFSdSOqtb6QfbFZSypxu4yowPKd/PEbHymcaZjOAqNKkEb2IxAcwSI0Ny5D98LSjBWm5FvbliZRhfSdyPgkdZQQfOW9sE0dZFgFPIFl39m54VhiqewmMatk4PfIPEh1OLQV52/q5zgfKmq1npAEGLOD+1sFPWYCO7eIIMaT+TbYRHdCFhkJYFgfIA7zFyJ6YrvZOj3WqmZekwDJBBuR4k0k/1AH/AHYFp9pstRVqdQ1VKf8ApwZNtrwIvz5YD7NdostqmoVpQumGPxLJK8okTzIw/W6qdx0HjIajk+/pvqKw5BkArbUQB+IJaNvyxFxKujhUZV0sFeRAbwmQdRMC4Gw67jBA43kKlFaf2qiqaQoAqIJX4YQne2FuYeiDSSjUo1NFPR43QsdIENAO1iZ1DlYnBoti6tJqYApMg7yFhTqmfEJI2JiZsDI6xgWu1N6WXo1KjDuG7yo+jUR4WGiCTYwTPSLYGylV4pd6Q1QhjNMgguli3httpYrb4yOUYd5mtS7t1DKe8eiX8UQ2nxBjsB4Ijrh48JTKaDDUBINwTWAJB6jkfLGY3pIhAKyQQCCNo5RjMSpw7MVS4RWdUiBp03AExJZhfe4AG2FdU01jSzMTvAAG9ouTtyOPcxRESGGwtEe0HpjTLUlYOSDZRBG0+fqMdjmQNtv++NChjbE7oL3BmCDfzt88earfPAY3gec7ssTNxE7wCCJ/LnjRUJI0sR1J59bD98BaSLYOy5taQfLpscLR7NstlSR/3ahjeNI/ScT08vSYiVJNhu3zMHAOQdthz57jbBmVPiA67b7eXvjOtYdHNwujuaKrEGKYk+bMZb648q53QyRCi4kbg4XVSQdycb5mnqUXgg29eWI0rZ1nKofKqASWasgKk8tLmR/uHptg2vUijpA6CfaPywmoGaQvs6H0bVpI+pwdnMxcD3+eIq4gSkNueNifl/N8aob/AJ49eqNUAQP1wjSqIHnvgigBp1Rb0wOReRf0wTRQBYPPkD/bCAvL1VMfz8sF0xMX2mx54ByNMKQbG/qMM8uZPK8wdsTQzgfB8pmGepVy9HU7MxLUwxknaSLCDAFtsOTwPKopWnQoK02inTF9haJN4wj7I1SCykgkVKoBJtZyVU+ekD5YZZrMVdT0WeiHqq7UQtMgyoEh9RMi63sSJsMPd2Q/NU17sL4SwBBlRp2N72Im+/IYUnLZbukVkpuKraNQCsosSDJnlbf0xNUzrOswQYEqG1ENzBYcwZF+gwip5PVRFKqJIJjQSpRQ+pILWUgACYwyGjsrkqDOTQRqZqBh3ikhTABAMEhTMgGb7YCzWQyoqrXejTFN57qkaI8a7KWgaRJmJnlvjKyVWQK1V2Cmb6b9JAMTFpC4GrValSpJZQKNNdKuY2kEXEAxe8TFrxipbfqNaW5OFUIH/wBplv8A+FP/AOOMxXzxikeZ9if/AI4zE7v+nw4ub+ZxspIU9JFsaK0HE7uJ9+fTzx2ucK+382xtSBxrVbG5qiR5CMMN2sZwckMgB3j9cAO1vXbBWWrKDJH7fTCpw64Zl3NgNx8j/BgxaOmxsffb0xF2f43QWohrKNImQB6335euHWd4xQq1IolAkCzfViDsb7Y58ttsdA8rlRULD8QFgCPnfDTh3B6nd628Kqbjn7eWBKGXE6lGk7SNvlI3wXRzdWkSvhdWEFSNj10+u2ItXIj7iFrMl1HdF77RVp3F56C2N3AIDT/fGPmNFGtAJ1U/FMTYh5HumPdbAQv4rHbbeMI+njGPIX26frjykASIBnEFR1QeK55Ab49y/FASQFI6Rffe/L++DQ2bZYOuoeGG3GJvsYiCcJ/t3oAOR3I2t1wdlc1ULQEmx/DyHO/ocIbEUKQ21D3wVTZhFojAeWqkgnTyPiCkrO8eHnbbG2Srs2yA+YkQPP8AY4Db8Epu4IQCS3xW3LkgR8hh7xDJB3pvoZnWpI0/gY+CpP8AlifD1wq4AZMEEBNyASdWry+cxiz8Np6HK6mPMT9cK3kE/EPhZyQtNWOoLu7+e0AWk4pPEqtSoHLVjTFoRAoJE9WJMj0xfsxlVeiSQBpeopUAxqJsTb3/AJem9pK9PLxrBXVImGjziBHLqJva2Kx7TSBsmRBGbqh5/Gh0i28yTE2NsHZbO1BUNHMKBUXmDIIiZEbqRfcgjBXDaqZpWCkVGMAGLrfo0EE+2J+IZcNQpNZKtBwjMRbQxiTp3g29/LF73wjVnMMqL0goHcAwAJ1C/nfGYZvwNVJHfC1uQ28tVsZjM/WOFKJuSBiKo45YcPTqUEDWC1ZUmxiDETFjvthYXHX2vjucwdmnEqKJ87RGNvTGge84RiarEDSREG+NJE4lzqPIdxAcyD15/qMQXmSDfywAVlspJENfpGDM1wgmNJDSBsum/TmCeWCuD0GcGfCADDWJB5RHLzviwcK4YdJ7wiQDphjGo7XKR7D54zyy00xx2ptVqtMQtWoBzUkj6SQcEZLjlVWBY6wDcMJ+R35Ti+57gn3bUybPpnwgwQLAtIIMmLActsUDiHD2ouaci0Eb3kb++FjcchZcVq4TxM5mnXpEBSaNXTuZ8DQBzkm2JuD58VVpsaWYjUNWimIgfEysTBuY0+e/LCfsSrLWktFrRM3FjzFr+4x0nJdnl7mkiSoCqNTXJjc7dfzxln643TTHd5VHj75RnqMXrqQZinlQFG0wNQsNrxf1wgy/FKJYqRXbV4VKrJ90sSZiwbrc4dcVyoE2kiR7YruZcKwGq2/hnn7i/wDbFzlN3DVcw4YRSqtMfFT0kQZ0gE3mRczyxYOHcUCLCZeuHPxnUgteQp1zEHacIezbKKmr4jMKTa/mBOL9w2gW1a4m8fDE779P554jOycKxLftqgIvdVk0yCCUIflMFwAReMMaHHYCKtKoohRJWQALzKyTcnr5b4N/6apgkSet9/LrucT0MlDKxBBBtAG9vne+I3F6oLsln0bUdI8ZMhlKsIYmSDt4eX7Ysudox41tEmORF4B8oJ5dMUerxE5HMt39F9DVXNFqSatanxFSFJbUuraOuLpQ4yKy+GhVA2uEEW5jVOCwtg8/Sq0/HRVHBA7ym0+IctJH4va+Kz2uyQqsw0wrKpZSIIMgkH5kzbFjzuf0U9Bp1GEiCNG0yASX5RE4V8VzHeLqVXLDkwWSpEQSxgx5fXCv4c/XKeEUGo5w0xJBJEeW4kY6LxnI0zlagCyCqyFsZDAAj9uuKBxTOgZ1CEaVKqVNvLf3neMXjtBnXbLn7sIG0CNQkCZMbgfCOeNct2ys5ZJYr6ZkQIXl0xmGGVnQvgp/CN2aduf3WMxO1Oc1cyxprTJ8Ivtzvz574CZIN9vK2CcyojfacCTttjrcrao0mQBttjWj8Q53Fv7Y8N8e0/iE9eWAzIU5gsTBNz0vyxpmyqkR4l5GdvI4IpVfCIF/7Y0bLyD8z/PfAYvhFWuTopU1hubmwPWbdNsXHhWYzYWDSy9S4JVTUVhsBDEMJaQNvfpzdiy7Exyw34fxmsE0LTLiZkBiQYjlb6TjPPHa8cnU04tSqqYpvQqgMdDgeILvoM6WiDsbWkA45z24pkVZJPlsIU3FhtvgrLVK9QKGoNuJ5X3BHMEbgzOFPaGpXNTRXlmXZiZYqYjUQYMAR88RhjrJWd4Pew9EmoZiAtPysRPUeeOsZSidFmvy/wCeuOZdm6qzTN/+yogzv3lQX+l/bHTOE5pecERyNgf2xl5b/S8OlT47w8osHSWm4Uz8z1GOb8blWuIx2Pj+RU1GjYgfM239sc+7WcBeoAaInST4WIBIiZDGAefhmb40wqcpwrXDs0Z8LaNr/iP+nkOW+LJl01MoZma271CeXKTAHpiqnhFYQDTierL++GfD8tVU3qpA5SzEfIR9cXlInG10MZWnToeNGncFXgaem8Eb33xmYrd4qpSqVi7aYAqOApG5bxdOWEFFEMSzva8jSAfYkkDDnI0Qaiy17t0UW5bkk+fPGOmu1hztHRTy9Go+pocl2MmxW8m8z54d5Bgihdt+WEXFGT7RlwFsaVXTI6GnE/Pfzw4JuvSLk+37Yn6PiDicECAN+n85zgesi92wI5He/wDBiTP1dhym389cBcakUTG5IH6/phpc67U5AfacsAAC7KPL4gIPlfDjjwP2TSyrOlF8xBWw+fvhFxPU+fy6ySAyfCNoaSY9Qflizdoaf3aTJPeIInkJNxHXGt40mc2mOV4YdC+L8I5Hp6YzDHL5DUinvlEgGCDIkbHw4zGHK+Hz489MaQemCGYdcRuR1x3OVGDz/THoe95+WPZ88SUWF+eAx2XPhFt/pth7wekrN4gCByPLFdy9ScWvs3QRmUPIBIJebBdjI+WFl0qdn2XyFMKYpoZ2lRI8x/PyxFmuGJpUhBP6/vh59hpgwrFlvpIsTyE/2xLmcgwCyI/EJI2m0/PbHPttFWy3DkD+KRHKbG3PpyxVuLLD1D+LW3pH7i2L0tyxJvN7XPWOvpOKLxapqc6FEOZHM3Nr/LGmHaPIe9nJNUj+hKagRzCyf/cWx0ThwUbgENaOXvih9maSmpUYbBwOf4VUEfOcXrLUzHX9vLGPk5rTDo6zeTACkbAadz1/vhLm6I1Abify64ZZPNg0yCT6EXkW54Dz2WqEgpDBp8iDiMb/AKdiv8byihR3aje8aRH69LYly3BlcSylDEAyPbEOeqguNYMgEQfPy9Yw74eAVabWJ9Y+eNCA1eEIijTJteTuf0xJlVLfCASDtyHr88SZvMwFEfEQJ5b4K4dT7twFb4pYvyYD8MAWA/Y+WFQD7VKy5nI2a/ezp/0TpAG11U79MWguulI5gb8pxVuL5ljmci9tIqVgQATAKFRM2FyOQ3GLFWbQLEQA2lY2jzGFfhhuIggGdwf1xHr1LDqD6/zfBOaWVBnoP5749WiMCSZeDUhXNYAatOkS2qOZNwNJgx6e8rM9QLVkjZWLHeDvy2xaAoJIkfL9cKa6gvsxHW0b4dokL61bxHw1Dc7KY9sZit5phrfwn4j16+uMweitiMvwgVQgqU6Q1OEL91O12ETMx5YR8V4dRpZupTFJHpfhsZLAX0xB62/bHQ6NXLaBQY0QysTpqJpqCZN9cz4SLQPQRim0c0tDNItXT4SBZhY6TsRaDqONcPrPL4o70kkgqR7nA1WkBtOLJxOjSerUcwmlCwAEKWjwge828sL89TpijSkAPr8UNJ0kA+mx+eNoxpdlcWLheY8a6pjkImflivqmlyLi1tQgxynB9LMBSrTzGFTjrPD8xrAPMRFo6bW8uWMzWbXSpUAkkRBuemEnCeOU4GkgAKQZuCbnxCbzOFPGeMCnbUqtIKEQYj05R9cc+t3TbfGx3GOIqlXu3WW+F9VwLCB6xy9MBcSSmClZUEI6kkQJAIMeZt0xTPtxmZvJJJvvvgqn2gqCmyNcEgwLA35jbGvppHtvtbezS92rpv8AeuJPMTY/KN8XTL17+2KB2Rp18xJVsuGaoTpq1GUksfwhaZEDzI5Y6Zw/ghkrVrqCoWyoW5STIbYH0O9hjDPG7a43gOw2+eGfC81EDr0/b9MI+PucuYFVXWJ1BfYgjXbrgLhvGaR/9emAJmQAR53bafPE6Vsy7Z5UIVIA8U+o259P74T8HzwBKiL3EmY9ufyxrx3ipqBQHVlEEEAw3LwkGDA/IicVAZ/u6nONwR05A3I/nri8ZwiuhV4ImRsLgiQTt58jifIUXWoumRqldvy5n9MJuDstS6uT8JBhbMZ6HkVO+HWZauai1AyELYFljzIi8mwuIwtqkKO2mdeglN1W1OuUgtF2Wbm0glDvaMWjLcSV8uj92RqBEMeotfnIEyDH6VvM5ZM8GpZiq4ZKzqFpIoVirMoPiJMwbxFo2wwU/YlWgpOkEEK6BoXf4pBN5sR7xgH03zNfSi+bAcsbnMeEmdgTeOQxWOO8dIoUilI1GDgsFMNCgzaDa45zgFO3KlSrZHNCx1TpgAj/ADabwcOY1NoP/DfNVWzOcDVGaQJBM31G4H0xa6gZCQYEmBsbx0xSOwObArV2VKkVD4WlYUAkkNfcyNpxbM1nGpsdVF3WYDp3Z0yPxA1NQN9mA64fknJYXhWSGNyJnmdz649wYTSH4k/3C/vDRPpbGYSll4bxJqzMgqrUMTOhCxSCIJbSDMrNiLRzxzPj9CnTzYMhlLBjpRQd7iAx5iN/TEmU7Y00ZyysTaDqSoIiN6gFQ8zZx7Yr3GOIU6lZnRpW0BhHLpJ/PGmGNlZ52fD6jmjWZgYkhQBOwmDCmx+LlyGAu0QC0ShIkMNhsY5j0wLwjPIHUEqo3LTB2/qkR6Y94jxNQlRJ7x3ZiXsRBEDzBxqyK673WwA6fLGq05x7mk8KnoR+X9se0anLAYrI90Cdag253+m2IM0JadIAOwAAEewxrVGxxo9Qje4wB5mqYmwFul8efZjE2wVQIi15kYiKS0AYA8yWfdIhiI2jD6l2wzcaKbtJEQEWfaxODezPZymWD101JAOlammJJHitJ25dcWirXWiQaWV0LdQKbIDq6yB4j5xjHPLHfW2uEuu1MyXZzPZt/EpEyxNSbdbXI32gY6BwH/DTL0/++7VqmmRaEXlOnmfU+2Isl2kreGnSSZMEO4J1X5AC2G1HtHXLaXpIDF51AxPW5jfGeWWV/FzGQTxDha6QulWiATHiKg7AkmAdvDHPFQ4xwBS0WRiGKggBYBteByBMwJvi9pxBSpJUzHIgx7WkYqvbTtHl0QAUhqEQCbk9RBO8CdsTjb8VSXs7UXLMxdkkxF5IUyRJFhN/iI2nFu4XmFZtV4gk31EEcyRYe3THIV796xqMGXWTMg3U7i+4P98XXsLmtCaCwmAArMYnptGNM8fqMcli4RTjN5jSDH2hzBNjKox02tMgn0x52nqg1Ta4EG8/lf54P4GEGYqsRBLK2qQVJKILekRfFe4vmCa7k76j/L4U5pisrWANMSFLaoJkiQCQD5WjGnE8uNy0NEABhHnEDbfCDi3FTTzdGmNgjatpOoHr6YZMW1BDUOh4dCRAkSbgGACLSoiemHottex2W1DMOpgrWqAedljl5dcNs/lmJBcxYBo5k7H63wu/w+H3FXr3zbeg3+uHXEajNTBLeGygdTNvoMLPsYK1mOFZUsxYVJJMxVUCZvAK2GMxPUyaMS3d0jqJMwt5v/VjzB7fp+qncQ7Ldys3c8wQAI6gyQw9MBZzK09GpV0gRMrcmPynni6doM7TqLoLopCF1FQ6TJiAGNgdzfp54pDu2k76RzG2N8LbOWGU1eABo+Qt0GC6IZkP9I2iP5zxuhLAACdrQP2xJo3gwpJHKen0xaQfEGkEDYRHtywJRO2GGayzKaiNuJuRuAd8Kw18AMUpzjU2swtiTK1pgYLr0AcIyv7MRdfljXQ4IgGeUYMZSkdMWHgGep/CwW+x6++FeDk2XZDN5hQs0KjQTHga5MGNj0n54bf9azEKDlqoiSPA4INoM6eRGLtQp0wKbAmWqAQNh4Khv1Nhtt74ekyoHTy/PHNlnN9N5jf9c14e+bZ9S0Hl92ex9fEJB84w0yHCeIO+r7lSTu2o/OAPkMXpHQbxtyGCkriJtiLn+H6qZR7NZp5Wtm2CC8U00z6Ekkz6DDTIcJy+VQkDU3KRz6km59Th7mK6xcxPlv5Ac8LGyJqGPw/n6/yMLez6VLPUe8YuwnqRsfIDDjstkaS021GZklCBbaDfYwBvvg7O5QRH5DzxFQQpsY/XFb4JLwSoGqVkU2Xuz/mgrpHL/wDWw+eEv2QtXYcgSWJn139sF8In7Yy/heiCCNyVd9vZv5fDTihSjl6jkgTaSZ9b4YjlOefveI+QMegC/vi/cLyLl1prGjSbbiYiT0MYTdiOGUalWpXNbUzEqFVTKkyZkxJgcvPFzp5nuo08hzF/nis8viccfqodmaFRKFfSY+/YAxfZfpiwZzLju6XO6z8r4I71zOmIJkwvP1H8/QRmZ/ibzB/59sZ5ZW1eM0pjZdgSBXUAbDuht/5YzFlbhFKbpTnnY4zF+8T6NO0OWyWdSnopdy+zOFEjwyuq/isN5wNw3sFRpoe/rEK2qFVgsxvJIaIBvAt54o/GeMayopo1NV3AO557GI898Mk7QPUph6slwxhr6tgDPyXG3rlJ2y3iv1bs/koCCmyhQAIJJtt8QPPFD7QcAelXBVYpMQoawu2wYDY+2LL2T4k+ZqLl6g8doYLIKRZoHtf1xbe2fCQ2T10EClHpuWFiNNQBonyvcbA4jD2lVnMbHIMyCdbFyxAM85AMH0H0xVqywTGLL2opOjlQrASdhY89gLemK1643jFLlqsHFg4VXiG2IIMxy98VgnBmVzJPhmJtgsOLDxiv3zBo/Co+n74U1abIZU+0SPkcGZPKgxNfQf8ATIi3ORe+HqcPqVFK/bF6iaRhhG06pkGcTcpDmNoThHGs5phaGtQQTZht6G2/Ifti6UeMZ5lFNsokmw1Vzbl+ETzP8GEfZanVq0iv3Xc1AV8IM3FwxJ3i9ueLjwng9MqoLsNwQCbR5TAxhl302xVnM53No+k0KYg7io5HzESRIwzyK5szLU6fpTkjb8Ts1/bp7aZmkrVGA1MVYDUSZiYEz7+WHlPhSgyJm0QxxFUlytELGt2YkgCSTNpPpsemGgISNh7jnhW3DRuJmQZ1N+/TErZUMYJIPUk+5N9o39PLE6AxMuGm4A5GbTz+mIRQoHvFLCVgN5E7XwgzHD0prUqB4VJ8C+ElvCbkm4vNh0xWszxIO2lUpsYjVpuY2kgGw2tAsJxcxB72odMpm8pVBBRg1NzyJlbte0Bidjt74pvb7tKcy+im/wByhgAbMR+I9f2w8zGSWrQqhkV6lNTDMgYgQZKyPCYETbYYo2dpeWwjGvj0zz3Ib9k+NqrLSdggM6Xt4W3GrYGbiWIiRcCcD8X48zV9QaQIG5vAjr6mfPHnZDhH2hmHdhgomTq+QKoRPkSMNzwWkKujQNRHwsWtykDQhI/3HDvrKU9tLD2V4gtZEsJvs0ExJi3pPsce8TrLSddSkuwZlF9jcmCBe4/gvYeE0Vo0QiKihhJ0ht/IsxI9MQJXNTVJ6jwtPOCDbYREY5/aba6pZS2HhOw54zFoWoeg/wDEfvjMTs+XzxEkQLE4vHYXgX2lKoFRQVps4TTqJ8pm37jFHzSQbgj3xFTZ1PhLCbWJ/TfHfXLNOs8F48cnQU03pKyMFcFDDLEhtWqSeRA59Jxf07Q5XNA0ErpU1CDBEkEy5AmQqrqudvDvj5wXhj6e8qAon9TDfyWdzi3f4e9qBladSmsK1Sqp1mJCaWEFuk6eXMnEWdrl2sXbbsmra69E+EFtKWIMeRuJE/THI8wkG39vb2jH0BxXPIuW1gLHdiSev+X85B/XHz+7ScT4rbvZeSSI1GPSuJspTknEr046Y2QGp1yOeG3C+OtRMwGHQ/zpbChqePAhnCslOXS09nu1TUKYQAFV26zM9cOM128b4kIBgzbf15XxQEotBIFgcTZbLVHIVEdiTACqTJ9sRcJ2qZVZsp2yZSdS6gxBNzygwYibgHDpP8RQPwk/z6euKh/9N5ifHTKf6hf3GGWT7JyAWefKQPpM4izBcyzPj/ia0GKYB5GThdW7W5muIAZp6C36DDLI9laQg6VPndsOKHCQsEoY8lA9P+YxG8fkV/X1U6PD6znxsRO6rc+52xYshwLR8QCzBi5Y/Kfzw/y/DyNgF/P9IwUMrZTy6Xj5jnbb9sK5UaRcPCJrYG9liOgBm3XHPe39Wn333aqo0jUFAHiknlz2x0KhQBLneDuBsYH4b2xyPiksWJ3JM+uK8WP9Wl5MuNLJ2B4kFfSzAU9BsYudyZ+dsE9quPUxnaYp/ClNATa8+OJG/wAWKBSVjABiPX9MPMt2Uep4jVXzv4h6q0HF3GS7qZldajqNDiylAoWIJH6fvgavWC1G2u29ug/fC3s32bIp/wDdZyCbFo9RZTbnv1wfS7LpTZ2Soy65JVwzgk8wfCR53IPS2Ob1jb2o48QPn/PfGYBHCF5u884jf54zC9Yft+KBmstT3WqiHV4tUEzv4RG3lOFnBADUqhRqABI6wDE+W+Os9p+Ghanw0jSrG6GkDpgAMdVvCd9xFzjlGXihnStgupk5xBMA7nyO5x1YZe0c9x1Vnq5ZRlWpl5pwz23WwaL9GG2IP8NKFE/aTVVH8KDSwBt4pif5YYYPl9WVcKQNQfz2tv7YX/4ahC2YBN4SD/5T+mJ/5qpP6h92jy2W+xVRTULpuDoMwSLAhvivERG2OV0qYm+Ok8Uzc5avSC6mcGT0C+KwHOw9pxzymOm+L8XSfJOU2UpRrI2xtUoHe3v8owVSBjSAPb+fXEoyrOGKqCFi+oDTPVSb39sabRooOXkgAXuAOt7YMocGaCzFYS7qp8arzbSRBA98NsiyaXQKhNI02ckzKgnUR1AZlnyGHAqa6VJWpnUtOt4vD4g1PTCsD4lJ8XzxFzVMU3Zjs5SArh074I6gEkgNqQGBBHXfzEYccP4OqWiokX1JWZig/wBNTdQTfThV2bzJTWjmGpVAXBvE0FphyOYVlWZ2mcWWnmqjKmpNJVal9QaQyEQpG6liDNsY57bYyBq3BhB1GWV9M3YG958rn0icErwmB3gHhgDUQpG53ETFxf8APEgrtLCGZ0abLd10jnaSCY62HUYzh1VggTUGAgaR8WnaCDsR54z5MXw7IKQbadTFSF5cvD9Tyw0XJA2YCSTeNgDAgfLnzwDSrxu12uASIsLbCR6zg9KusQAYBn/MhMyLm9/5tgD37NpaY8jAsRuPCPfENegwRtIMra/ODIB8yOZwXq5iY5gxNun7Y9LiDJCyPLbaDg2NFVKvJ8YKklt/Ye/LFN7a9mlIerSgMBLLEA9Y6H88WOut3/pDkqbgzPK8geWIc0pYSFItB3MzcHz2NvPDmXreBcduM5dytQEcjbHQeFcaq96tYLKQFdRvpgCR1MiY9sVbtZkRRqzTWEa6/qP198Hdns105xcHYjG+WrNsseLp1jJ8QVo0izDeORF7EY8z+eCoeY2E8/lhRQzkILAWwFmswSIWTflyxy9t2zcUQGJFvX98ZhBUyTEkwbk8jjMaesIJXzL6ab6jqmROwljMDYDyjFR7SsTWJO5Ck+sDGYzG3j7Y59OqHKp9n1aRLK7n/VKifK3LbFQ4RSFPOVlQaV07D1H7nGYzGePVX/1D6tRUZcEC7TqPW35eWOcZkaXYCwBMfPGYzGniZ5rb2Py6uGLiSLieuGHEclTJuinxcwOvLptj3GYnK/0vGcBO1NJadOnVpqqVNQGpQBIlwZGxsIviHulQalVVMi6gA9eWPcZh/Dx7S5KUrNVQlagcDUCZIISQeoM88WerVJg2Em+kATfnETjMZiMujn1sBFRYJECRBO8dcHU6zEyWMkRv0NvTc4zGYg09HLqFYhQN/wA8aNXYaoOxAHpjMZhG3o1mJ35A2tzHTDGseXLw/UEm+/IYzGYVOErVTqr3/F+pH5DEeTqmNzt+px7jMFMHUUVKZFQBgZ3Ht8/PFczGSSlmFWmukGZF+R88ZjMXinI8pGVv5/mMHLYGLW6Y8xmEbYt/IxmMxmEH/9k="/>
          <p:cNvSpPr>
            <a:spLocks noChangeAspect="1" noChangeArrowheads="1"/>
          </p:cNvSpPr>
          <p:nvPr/>
        </p:nvSpPr>
        <p:spPr bwMode="auto">
          <a:xfrm>
            <a:off x="168541" y="-1881188"/>
            <a:ext cx="3188494" cy="3924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prstClr val="black"/>
              </a:solidFill>
              <a:latin typeface="Arial" charset="0"/>
              <a:cs typeface="Arial" charset="0"/>
            </a:endParaRPr>
          </a:p>
        </p:txBody>
      </p:sp>
      <p:sp>
        <p:nvSpPr>
          <p:cNvPr id="35845" name="AutoShape 14" descr="data:image/jpeg;base64,/9j/4AAQSkZJRgABAQAAAQABAAD/2wCEAAkGBxQTEhUUExMWFhUWGRgaGBgXFxwgHBwYIB0eHB4cGhwcICggHBslHBoaIjEhJSkrLi4uIh8zODMsNyotLisBCgoKDg0OGxAQGywkHyQsLCwsLCwsLCwsLCwsLCwsLCwsLCwsLCwsLCwsLCwsLCwsLCwsLCwsLCwsLCwsLCwsLP/AABEIAQMAwgMBIgACEQEDEQH/xAAcAAACAgMBAQAAAAAAAAAAAAAEBQMGAAIHAQj/xABBEAACAQIEAwYDBwIFAwMFAAABAhEDIQAEEjEFQVEGEyJhcYEykaEUI0KxwdHwUuEHYnKC8RUzkkOi0hYkU2OT/8QAGAEAAwEBAAAAAAAAAAAAAAAAAAECAwT/xAAgEQEBAAICAwEBAQEAAAAAAAAAAQIRITEDEkFhIlFC/9oADAMBAAIRAxEAPwDmuZcajp+Hl8sDvW+mCcuiEEtqBi0R8XT5c/8AnDHhGTp1AztLEH4RG3znARGMxGN0zcH4flhxXeiyaRThhaQeYPPAS1FCjwgTed/l0GGAa1EJnQ3tjoHZSg7in3hCUyvg1MwDHYA6VIAnn88UKtU1GwEbTG+O1s9UZDJaKeqmKKMzWvYCI6BSfW/IXz8nTTxzkq4pQqU6Ok0qGisE0hZqMBuz+JJ1RJiYHqAMMOLcUWoH01UNJGUQq2cgeI7rqM+E7QFi8nCniGf1ZumwfWqUnNm0FXmLCPGQIF4Fz0vJTrUGSqNGl2oLM7CqdRc6YsY0KCOXXfGKwnDspVoKr1J8VVO7IQXLBionoIDRe4Xe2J+F1HoUqq1lqnWzkOrQHlyZqC8A+Kxt5yTGuf4o1fU1MhVppl6lEMx1XZVGgf1eG5wPTqlFK1AwVCwSqPEGpCdEqJYECJMeZOHehJNheGcRoiC9JSS7OA6AqZMKCYImB02nrh9lBSbLKBqpsjvEaQGJYlVm1hIE8gN8Vqnw1xT1nQwAVCrMxhrKNMWETPX3w74bQFTuFUwagXWfUDl7/wB7xgpzYekwD10Jksy6JIAI1RFzYQSZIPIWvhfRpVAlRZR4zG4INlKmAZibEfOcWPjvDxQzSqjBwSCy2m82gbEjby5HCbLGmpcAnwvWqEA7eMqoMT+Ei3lbBsk9DNq0oCEV0aGYn8DGV6BiKZifIbkYUcSAc1EQeGqjVAJ5xYwdjI5e3mzz5J+zoF5pJJ5wXebGQW1GLfngXNlhT+7UAmmyXJkEtpTflN49ME46CHhWeZgJZhqClgwiHuGHIkGA0+uDmYlreHVYN05kHkZgwfYzvj3KZdatVRUbSoEVIJJCoJJXmT4io8yDHLGj5imGOhLSX1Em5AAuJ6TsL2wGWUXcVpcnQ6Br/hcRqWOQ0ycNsuoRgUeRMz1HK8aT73wDxOiyyUK6lNJ1DbEEQVJ2IYOB8+eGXZ1e5rHXRQhRIRjK35y3RtPL8WHSScNzw0IpJUxMG20cp88GvmkezKCfT+2FvE0pnuu68Eop52qC7gHoSAIFrGMBZPh798RWnuqg7xSy7DUUbYWhhH/OJuJ7NkC7BRA6f848RF/o9bt++M4nlloiadRiuzAnxJOxBN2XqDfzwqrcQamNMAkmJH8g4Wt9K2Z/Z0/o+rYzAgotzf6n9sZgJReJN4jAIHKSNvbEDUWUgkEfycaN64Izeb1BQAAIFgI2tJ6mMdTmRa7DHuTAM6pJvGNJsMGZRQqFja/zwzeZlAFIHLf5465S47TGSywQHvadOmhUi2kLa/6Y5NmQCttji38OzWpEt+BRAggFZkX58jPljLy9NPG8TLmrWLA6HZGAAggpAM6d5ki3kcbU3Jqm8I6ghhzgX52MkW6e+JMw5WoWFPUfFFwppzT2PinSZj19setRVayKoZaaoGGppGnyubarb4y7WOo6Fy7oKYdxSV5iWEMG0kRJEBoA5xhPXaoJFId5RqVGGn4SqkmVM7gXA2IjBubzCjvQLEUyrQvi8QBEE7ifON/PCevR701DNkqK2ipOgSisYIlrkneedhOHBVy7GV6Y7+ioIVdVYBm3KgbCTsb288KuHKUWnpWTpTTce+kmIMqOYmcLqaqaHe2hg+mFiAVaYJEgWJkxy8sFqKjoUfWrJp0uhDbRMaptbmPa2FRHnFahNYMSZ3cTJFpN7iw5eW+BkdkCq5Q6EVHWJM6JnUdxf+/WXiGVZ2dkD/8AbdYJiSUK9YDGen7YypRIZYLFTBM6ZQhQNyRYxgnRpa0hUvOlgOp2vvP8JwBnaYJVg5AJpA6YAHjkbgm7D5DBwyrG0kcwZ2bYW9tsC8Sy7ukMi1IanIgbLYmPQnBBYlyRuX8LDxLqkaiJET6EEe2CqNDwCwDaTytJ6e04BoU2UVFKQCbFUNw3WOYmDhhl9UhW2DRvpAtIIJvFhtfyOAA+Mqp10w3/AOFS4N5LKQYbzM+3tjeohYspc1AHBVmItF+W17e/LbEOezGp9BEq1TVEG+ldUx0BIEm1z7bcMcNUOkrBaR4pJE+IHz1Drh/C+jeH5UFULLqRWXVy8RaoN7RJVfkcR5pn72iANSp31MjcBbE2kHTqMdRNjtizdlKpNI03C92atR3lbhELQQbC0WF7z54UUJ+0K4CkorahUOr42sGjcgKLDeeWEDbM5YVsvTYgd53azpEgro32sYE/y1J4vWHfpUQEKtSCpAuQDHpN9rXxfs4nc5fUlQqyhEdSIgldJ6bQ0DlAxW+PZGpWq0qSeDvKwYLuABTlRO8AT8z0wY9lkko8TUKo7lDYX1G/nvjMQtwWrNlEf6T++PMP0p+0czcdMat5iOuPcxVDMSi6RyEzHviAg46XO3FTphlk6wNOJBM7YTlT0x6q2OADM9mT6YuOUrAin4CRUBllkCRFxBmdhtzGKNSM2A+Zx0bhoiEHwxMLYc9psNtjuTjLyNPGjzubgVHakNasEgsxDTCGTHIEiI5b48JqTW8KgJTGgFGMwJgg8rEWnryxvUR1rL96Hp1JKqFgmCBDQTMXFiL9MFU2+8harHWCUDFT4bHZVU/C2xExJxk03ssWpXmjuQyeNVVQZF7EvAFxY3364HrZmuKFWozVPAxBYKg2tBUsTE8xNvnhgjE1RNU3khTcAjTIERIv15jHtFVlm72pETBYxueYM3j5Th7PQOtmHbLGqjsR3RDUoHiJ8JadJgieR5D0xNkmUo1QPWAaYBsy39LevTDY8VKZXM03ZjKN3Z8MqZDMCRcjaCSTBOBKqrqMEza4BP0G48uWC3gSclbODRVi1cGSD4nBaWNztMAg+mPa5pzRJFawWYNTYRuo+I3PK+DhTWGqOjeEXguZmL6THrEcsYip3d1ZhJiFtadp6x1j0wbGi2pmKYNfSK0EeETWgnf/AGX9OmPHzoIpECvKmGH3twDNx+I+ZGHfD1VVOlGYTsQI2F43BE9LeeAcvBJBR4KglWAEHpHOLGR13wbg0GoZgzUCCuJIIP3n01eu30tgyrn6srNV40gFXpFpj0WZOPcrUS+qkaZDFZ8twywL8ttr4n+yszMytqUSSJvqAKmB0NvfBbBorp8YHeMGpCFkgpqJ3uCpEyYwTkKieE0yXhvhqKRadRuQOsQYtN8bUM73b1NQaPDNU7DwrFt/pG+Gf/TjXNBULXIYOhEkncHeRHL0wWjR12Y46Bl3TXTpuXrqzE2ppqY3HORcb2uJJxlCv3TO2uBXXYlTBEBXmJsLyZ54JyOZajUejXpH7tuZkFQfCVN/I6cR5rLtVzDMCWBnTqBHhMErt4gPLYRiLSkG53Lq2V8bjWTqgsJljAkdQoOEefWr9to93VUEd4QoYabIE6iAVgRvvGLLQo93Rd2eO7lQoUXYiILDxH3wt7P03DmurEJQDo7NEuxIJAOkxeFnlB3w4mgMvx6pTVU1UvAAt3M2EX8O+Mxdco1Pu01d0TpWTrAkxcxNsZivaFqPnKtl10qVZixBLW8Nuh8tjjMtRBYalZhEkCZiN7DlY4cPl1RILKaryV0lSTO9zIFuvU43q5kLTy9VmYMFYTBvIHzFvS+OlkSZdA9QaaYIiIJMf6iR06CBh1QpUyqUmCEAkFgZuZ58txit1cydRbmdxyPX648NciIJwjMstw/VTINipMNAE9LjlMziycPXUo0lxIEEMQwOoBbncAtPlfbFOo5t5I1e3LefqTi+ZXupy4aroUFu8KqTBVmKaos28dfPaI8i8AHCcu9EuqpUYgHw1GUDcg6dJIBMe8c8FcH4PWYO1OIGourVvDpA3st78t5A3xPk6DBWZ/CtY6Vqn4Rptc25Rix0MvlaNA0vtABBDu7GCQWkADyg7Cd5xltpITZzgNWhUD6KcEAMdRnVpkiIm0RM7R6YWV6bB6lU0wWECFqmG3tBAAIi2LjxrilIEODrYooQWKxESZ8U6byeceeEPDqaMTTiAz6mM87mQZHIm3pucTtWgfF1BosQu6VDq3nwNc+6gTGNc85FNmBWdgSuoFdQEiIkERHph7xSpbM5OnSp0lSo9MVDTao+gADUCWGkkSIg7YFqrTSkE0a4aQrKem8yB/PTDvAnJVmRVDrpqsoJHhAWD8M3KzfUvmJ8seVKZFVAtSoCSSw1WNyIMAWkHY9MMHrggHuzqExYeU3nyGBKlViZ0bc/D++Fs9IKC/eKqu8xqOp2M6lMBpMW8oxLlMue8cCpUbSrSCxPJTY7gwwviVXeZK3Ecln0v0v88F5OswJ1KVDWMBSbbWBv0wW0aAZakQ7+N2C8mc8z1HnbGy0hBK2k9TaDpuQJBMETMbYJq1ZDCN7EhGuLQZAte1454loGUXlqN4DXvufzthbDzs40s7+J1LDxLvGhetsHcPzP2bUaVDUDUJYK3iUHdqag8jDaTA3gXwu/6dVTMd/TViAg1IrIQ6gHkWBBBBM7384w67OojK2YpnWjTU0FgIBHijUQBDC4mxnBSMs9l2dNALgsoPepqDBiysPiEkDSLDeThgtdm1Uyy0qlBkEFJJEbqJEhgTsbH3lVw7MxnNFR2elVpgqIHgemPEog2sA1p2OJM/UJakT4BJR+rFoCxafjt08W+Aqhq5bTqDOAhYd0pcnvapJj4pIgEA3sJ64ip5NaQqZXvgvdkVKhLvv8RUBthJN9ydugb0ie90+Fu6UNpqAFNLfEVi/KL7QbYQ8ZKtUqBzLl3JBGkd3pEAX1EAkg6RsotOHOk2BjxJzcUwByAVbD3M49w/pdhkKgwxkAyKgj6qD8xjMGg4NQJVgw3E7Hbly2w+4rw5lyytUYs40x0CkbADmOZ54WLkXNJnAUBTuTe9ojEdbiFZk7oudAtBjYcicdbAI7Ax5bYibE4NrC221rc/I4H3wgd9l+GHMVNIAmVOokwokDbndhb2xYaNPuqhkAime7Z+UkHZdUyY3XkPWUfZlWaUU6fEp1TBFxcHeRFoxvRzOthAtync+s+VsRe2sW6txWpUTTddS6WvciSTzmDI+WJuH0QtP7ympQ71CZaIsoM2WQLbfTFfokm+qPLlHlgtM+AugWUmSORMRJ9sZVpB1SNbMDqm8nf362wUriJXnAH85b4Cp1U5R5dPM48+3KttS3PMjYc8RVpuGVGqDvmaTULMSeZZiST/LYmzJg7z5+X64qvAeK10y9MKqskwJWpeTtq06QZ88Wg5klPFSdSOqtb6QfbFZSypxu4yowPKd/PEbHymcaZjOAqNKkEb2IxAcwSI0Ny5D98LSjBWm5FvbliZRhfSdyPgkdZQQfOW9sE0dZFgFPIFl39m54VhiqewmMatk4PfIPEh1OLQV52/q5zgfKmq1npAEGLOD+1sFPWYCO7eIIMaT+TbYRHdCFhkJYFgfIA7zFyJ6YrvZOj3WqmZekwDJBBuR4k0k/1AH/AHYFp9pstRVqdQ1VKf8ApwZNtrwIvz5YD7NdostqmoVpQumGPxLJK8okTzIw/W6qdx0HjIajk+/pvqKw5BkArbUQB+IJaNvyxFxKujhUZV0sFeRAbwmQdRMC4Gw67jBA43kKlFaf2qiqaQoAqIJX4YQne2FuYeiDSSjUo1NFPR43QsdIENAO1iZ1DlYnBoti6tJqYApMg7yFhTqmfEJI2JiZsDI6xgWu1N6WXo1KjDuG7yo+jUR4WGiCTYwTPSLYGylV4pd6Q1QhjNMgguli3httpYrb4yOUYd5mtS7t1DKe8eiX8UQ2nxBjsB4Ijrh48JTKaDDUBINwTWAJB6jkfLGY3pIhAKyQQCCNo5RjMSpw7MVS4RWdUiBp03AExJZhfe4AG2FdU01jSzMTvAAG9ouTtyOPcxRESGGwtEe0HpjTLUlYOSDZRBG0+fqMdjmQNtv++NChjbE7oL3BmCDfzt88earfPAY3gec7ssTNxE7wCCJ/LnjRUJI0sR1J59bD98BaSLYOy5taQfLpscLR7NstlSR/3ahjeNI/ScT08vSYiVJNhu3zMHAOQdthz57jbBmVPiA67b7eXvjOtYdHNwujuaKrEGKYk+bMZb648q53QyRCi4kbg4XVSQdycb5mnqUXgg29eWI0rZ1nKofKqASWasgKk8tLmR/uHptg2vUijpA6CfaPywmoGaQvs6H0bVpI+pwdnMxcD3+eIq4gSkNueNifl/N8aob/AJ49eqNUAQP1wjSqIHnvgigBp1Rb0wOReRf0wTRQBYPPkD/bCAvL1VMfz8sF0xMX2mx54ByNMKQbG/qMM8uZPK8wdsTQzgfB8pmGepVy9HU7MxLUwxknaSLCDAFtsOTwPKopWnQoK02inTF9haJN4wj7I1SCykgkVKoBJtZyVU+ekD5YZZrMVdT0WeiHqq7UQtMgyoEh9RMi63sSJsMPd2Q/NU17sL4SwBBlRp2N72Im+/IYUnLZbukVkpuKraNQCsosSDJnlbf0xNUzrOswQYEqG1ENzBYcwZF+gwip5PVRFKqJIJjQSpRQ+pILWUgACYwyGjsrkqDOTQRqZqBh3ikhTABAMEhTMgGb7YCzWQyoqrXejTFN57qkaI8a7KWgaRJmJnlvjKyVWQK1V2Cmb6b9JAMTFpC4GrValSpJZQKNNdKuY2kEXEAxe8TFrxipbfqNaW5OFUIH/wBplv8A+FP/AOOMxXzxikeZ9if/AI4zE7v+nw4ub+ZxspIU9JFsaK0HE7uJ9+fTzx2ucK+382xtSBxrVbG5qiR5CMMN2sZwckMgB3j9cAO1vXbBWWrKDJH7fTCpw64Zl3NgNx8j/BgxaOmxsffb0xF2f43QWohrKNImQB6335euHWd4xQq1IolAkCzfViDsb7Y58ttsdA8rlRULD8QFgCPnfDTh3B6nd628Kqbjn7eWBKGXE6lGk7SNvlI3wXRzdWkSvhdWEFSNj10+u2ItXIj7iFrMl1HdF77RVp3F56C2N3AIDT/fGPmNFGtAJ1U/FMTYh5HumPdbAQv4rHbbeMI+njGPIX26frjykASIBnEFR1QeK55Ab49y/FASQFI6Rffe/L++DQ2bZYOuoeGG3GJvsYiCcJ/t3oAOR3I2t1wdlc1ULQEmx/DyHO/ocIbEUKQ21D3wVTZhFojAeWqkgnTyPiCkrO8eHnbbG2Srs2yA+YkQPP8AY4Db8Epu4IQCS3xW3LkgR8hh7xDJB3pvoZnWpI0/gY+CpP8AlifD1wq4AZMEEBNyASdWry+cxiz8Np6HK6mPMT9cK3kE/EPhZyQtNWOoLu7+e0AWk4pPEqtSoHLVjTFoRAoJE9WJMj0xfsxlVeiSQBpeopUAxqJsTb3/AJem9pK9PLxrBXVImGjziBHLqJva2Kx7TSBsmRBGbqh5/Gh0i28yTE2NsHZbO1BUNHMKBUXmDIIiZEbqRfcgjBXDaqZpWCkVGMAGLrfo0EE+2J+IZcNQpNZKtBwjMRbQxiTp3g29/LF73wjVnMMqL0goHcAwAJ1C/nfGYZvwNVJHfC1uQ28tVsZjM/WOFKJuSBiKo45YcPTqUEDWC1ZUmxiDETFjvthYXHX2vjucwdmnEqKJ87RGNvTGge84RiarEDSREG+NJE4lzqPIdxAcyD15/qMQXmSDfywAVlspJENfpGDM1wgmNJDSBsum/TmCeWCuD0GcGfCADDWJB5RHLzviwcK4YdJ7wiQDphjGo7XKR7D54zyy00xx2ptVqtMQtWoBzUkj6SQcEZLjlVWBY6wDcMJ+R35Ti+57gn3bUybPpnwgwQLAtIIMmLActsUDiHD2ouaci0Eb3kb++FjcchZcVq4TxM5mnXpEBSaNXTuZ8DQBzkm2JuD58VVpsaWYjUNWimIgfEysTBuY0+e/LCfsSrLWktFrRM3FjzFr+4x0nJdnl7mkiSoCqNTXJjc7dfzxln643TTHd5VHj75RnqMXrqQZinlQFG0wNQsNrxf1wgy/FKJYqRXbV4VKrJ90sSZiwbrc4dcVyoE2kiR7YruZcKwGq2/hnn7i/wDbFzlN3DVcw4YRSqtMfFT0kQZ0gE3mRczyxYOHcUCLCZeuHPxnUgteQp1zEHacIezbKKmr4jMKTa/mBOL9w2gW1a4m8fDE779P554jOycKxLftqgIvdVk0yCCUIflMFwAReMMaHHYCKtKoohRJWQALzKyTcnr5b4N/6apgkSet9/LrucT0MlDKxBBBtAG9vne+I3F6oLsln0bUdI8ZMhlKsIYmSDt4eX7Ysudox41tEmORF4B8oJ5dMUerxE5HMt39F9DVXNFqSatanxFSFJbUuraOuLpQ4yKy+GhVA2uEEW5jVOCwtg8/Sq0/HRVHBA7ym0+IctJH4va+Kz2uyQqsw0wrKpZSIIMgkH5kzbFjzuf0U9Bp1GEiCNG0yASX5RE4V8VzHeLqVXLDkwWSpEQSxgx5fXCv4c/XKeEUGo5w0xJBJEeW4kY6LxnI0zlagCyCqyFsZDAAj9uuKBxTOgZ1CEaVKqVNvLf3neMXjtBnXbLn7sIG0CNQkCZMbgfCOeNct2ys5ZJYr6ZkQIXl0xmGGVnQvgp/CN2aduf3WMxO1Oc1cyxprTJ8Ivtzvz574CZIN9vK2CcyojfacCTttjrcrao0mQBttjWj8Q53Fv7Y8N8e0/iE9eWAzIU5gsTBNz0vyxpmyqkR4l5GdvI4IpVfCIF/7Y0bLyD8z/PfAYvhFWuTopU1hubmwPWbdNsXHhWYzYWDSy9S4JVTUVhsBDEMJaQNvfpzdiy7Exyw34fxmsE0LTLiZkBiQYjlb6TjPPHa8cnU04tSqqYpvQqgMdDgeILvoM6WiDsbWkA45z24pkVZJPlsIU3FhtvgrLVK9QKGoNuJ5X3BHMEbgzOFPaGpXNTRXlmXZiZYqYjUQYMAR88RhjrJWd4Pew9EmoZiAtPysRPUeeOsZSidFmvy/wCeuOZdm6qzTN/+yogzv3lQX+l/bHTOE5pecERyNgf2xl5b/S8OlT47w8osHSWm4Uz8z1GOb8blWuIx2Pj+RU1GjYgfM239sc+7WcBeoAaInST4WIBIiZDGAefhmb40wqcpwrXDs0Z8LaNr/iP+nkOW+LJl01MoZma271CeXKTAHpiqnhFYQDTierL++GfD8tVU3qpA5SzEfIR9cXlInG10MZWnToeNGncFXgaem8Eb33xmYrd4qpSqVi7aYAqOApG5bxdOWEFFEMSzva8jSAfYkkDDnI0Qaiy17t0UW5bkk+fPGOmu1hztHRTy9Go+pocl2MmxW8m8z54d5Bgihdt+WEXFGT7RlwFsaVXTI6GnE/Pfzw4JuvSLk+37Yn6PiDicECAN+n85zgesi92wI5He/wDBiTP1dhym389cBcakUTG5IH6/phpc67U5AfacsAAC7KPL4gIPlfDjjwP2TSyrOlF8xBWw+fvhFxPU+fy6ySAyfCNoaSY9Qflizdoaf3aTJPeIInkJNxHXGt40mc2mOV4YdC+L8I5Hp6YzDHL5DUinvlEgGCDIkbHw4zGHK+Hz489MaQemCGYdcRuR1x3OVGDz/THoe95+WPZ88SUWF+eAx2XPhFt/pth7wekrN4gCByPLFdy9ScWvs3QRmUPIBIJebBdjI+WFl0qdn2XyFMKYpoZ2lRI8x/PyxFmuGJpUhBP6/vh59hpgwrFlvpIsTyE/2xLmcgwCyI/EJI2m0/PbHPttFWy3DkD+KRHKbG3PpyxVuLLD1D+LW3pH7i2L0tyxJvN7XPWOvpOKLxapqc6FEOZHM3Nr/LGmHaPIe9nJNUj+hKagRzCyf/cWx0ThwUbgENaOXvih9maSmpUYbBwOf4VUEfOcXrLUzHX9vLGPk5rTDo6zeTACkbAadz1/vhLm6I1Abify64ZZPNg0yCT6EXkW54Dz2WqEgpDBp8iDiMb/AKdiv8byihR3aje8aRH69LYly3BlcSylDEAyPbEOeqguNYMgEQfPy9Yw74eAVabWJ9Y+eNCA1eEIijTJteTuf0xJlVLfCASDtyHr88SZvMwFEfEQJ5b4K4dT7twFb4pYvyYD8MAWA/Y+WFQD7VKy5nI2a/ezp/0TpAG11U79MWguulI5gb8pxVuL5ljmci9tIqVgQATAKFRM2FyOQ3GLFWbQLEQA2lY2jzGFfhhuIggGdwf1xHr1LDqD6/zfBOaWVBnoP5749WiMCSZeDUhXNYAatOkS2qOZNwNJgx6e8rM9QLVkjZWLHeDvy2xaAoJIkfL9cKa6gvsxHW0b4dokL61bxHw1Dc7KY9sZit5phrfwn4j16+uMweitiMvwgVQgqU6Q1OEL91O12ETMx5YR8V4dRpZupTFJHpfhsZLAX0xB62/bHQ6NXLaBQY0QysTpqJpqCZN9cz4SLQPQRim0c0tDNItXT4SBZhY6TsRaDqONcPrPL4o70kkgqR7nA1WkBtOLJxOjSerUcwmlCwAEKWjwge828sL89TpijSkAPr8UNJ0kA+mx+eNoxpdlcWLheY8a6pjkImflivqmlyLi1tQgxynB9LMBSrTzGFTjrPD8xrAPMRFo6bW8uWMzWbXSpUAkkRBuemEnCeOU4GkgAKQZuCbnxCbzOFPGeMCnbUqtIKEQYj05R9cc+t3TbfGx3GOIqlXu3WW+F9VwLCB6xy9MBcSSmClZUEI6kkQJAIMeZt0xTPtxmZvJJJvvvgqn2gqCmyNcEgwLA35jbGvppHtvtbezS92rpv8AeuJPMTY/KN8XTL17+2KB2Rp18xJVsuGaoTpq1GUksfwhaZEDzI5Y6Zw/ghkrVrqCoWyoW5STIbYH0O9hjDPG7a43gOw2+eGfC81EDr0/b9MI+PucuYFVXWJ1BfYgjXbrgLhvGaR/9emAJmQAR53bafPE6Vsy7Z5UIVIA8U+o259P74T8HzwBKiL3EmY9ufyxrx3ipqBQHVlEEEAw3LwkGDA/IicVAZ/u6nONwR05A3I/nri8ZwiuhV4ImRsLgiQTt58jifIUXWoumRqldvy5n9MJuDstS6uT8JBhbMZ6HkVO+HWZauai1AyELYFljzIi8mwuIwtqkKO2mdeglN1W1OuUgtF2Wbm0glDvaMWjLcSV8uj92RqBEMeotfnIEyDH6VvM5ZM8GpZiq4ZKzqFpIoVirMoPiJMwbxFo2wwU/YlWgpOkEEK6BoXf4pBN5sR7xgH03zNfSi+bAcsbnMeEmdgTeOQxWOO8dIoUilI1GDgsFMNCgzaDa45zgFO3KlSrZHNCx1TpgAj/ADabwcOY1NoP/DfNVWzOcDVGaQJBM31G4H0xa6gZCQYEmBsbx0xSOwObArV2VKkVD4WlYUAkkNfcyNpxbM1nGpsdVF3WYDp3Z0yPxA1NQN9mA64fknJYXhWSGNyJnmdz649wYTSH4k/3C/vDRPpbGYSll4bxJqzMgqrUMTOhCxSCIJbSDMrNiLRzxzPj9CnTzYMhlLBjpRQd7iAx5iN/TEmU7Y00ZyysTaDqSoIiN6gFQ8zZx7Yr3GOIU6lZnRpW0BhHLpJ/PGmGNlZ52fD6jmjWZgYkhQBOwmDCmx+LlyGAu0QC0ShIkMNhsY5j0wLwjPIHUEqo3LTB2/qkR6Y94jxNQlRJ7x3ZiXsRBEDzBxqyK673WwA6fLGq05x7mk8KnoR+X9se0anLAYrI90Cdag253+m2IM0JadIAOwAAEewxrVGxxo9Qje4wB5mqYmwFul8efZjE2wVQIi15kYiKS0AYA8yWfdIhiI2jD6l2wzcaKbtJEQEWfaxODezPZymWD101JAOlammJJHitJ25dcWirXWiQaWV0LdQKbIDq6yB4j5xjHPLHfW2uEuu1MyXZzPZt/EpEyxNSbdbXI32gY6BwH/DTL0/++7VqmmRaEXlOnmfU+2Isl2kreGnSSZMEO4J1X5AC2G1HtHXLaXpIDF51AxPW5jfGeWWV/FzGQTxDha6QulWiATHiKg7AkmAdvDHPFQ4xwBS0WRiGKggBYBteByBMwJvi9pxBSpJUzHIgx7WkYqvbTtHl0QAUhqEQCbk9RBO8CdsTjb8VSXs7UXLMxdkkxF5IUyRJFhN/iI2nFu4XmFZtV4gk31EEcyRYe3THIV796xqMGXWTMg3U7i+4P98XXsLmtCaCwmAArMYnptGNM8fqMcli4RTjN5jSDH2hzBNjKox02tMgn0x52nqg1Ta4EG8/lf54P4GEGYqsRBLK2qQVJKILekRfFe4vmCa7k76j/L4U5pisrWANMSFLaoJkiQCQD5WjGnE8uNy0NEABhHnEDbfCDi3FTTzdGmNgjatpOoHr6YZMW1BDUOh4dCRAkSbgGACLSoiemHottex2W1DMOpgrWqAedljl5dcNs/lmJBcxYBo5k7H63wu/w+H3FXr3zbeg3+uHXEajNTBLeGygdTNvoMLPsYK1mOFZUsxYVJJMxVUCZvAK2GMxPUyaMS3d0jqJMwt5v/VjzB7fp+qncQ7Ldys3c8wQAI6gyQw9MBZzK09GpV0gRMrcmPynni6doM7TqLoLopCF1FQ6TJiAGNgdzfp54pDu2k76RzG2N8LbOWGU1eABo+Qt0GC6IZkP9I2iP5zxuhLAACdrQP2xJo3gwpJHKen0xaQfEGkEDYRHtywJRO2GGayzKaiNuJuRuAd8Kw18AMUpzjU2swtiTK1pgYLr0AcIyv7MRdfljXQ4IgGeUYMZSkdMWHgGep/CwW+x6++FeDk2XZDN5hQs0KjQTHga5MGNj0n54bf9azEKDlqoiSPA4INoM6eRGLtQp0wKbAmWqAQNh4Khv1Nhtt74ekyoHTy/PHNlnN9N5jf9c14e+bZ9S0Hl92ex9fEJB84w0yHCeIO+r7lSTu2o/OAPkMXpHQbxtyGCkriJtiLn+H6qZR7NZp5Wtm2CC8U00z6Ekkz6DDTIcJy+VQkDU3KRz6km59Th7mK6xcxPlv5Ac8LGyJqGPw/n6/yMLez6VLPUe8YuwnqRsfIDDjstkaS021GZklCBbaDfYwBvvg7O5QRH5DzxFQQpsY/XFb4JLwSoGqVkU2Xuz/mgrpHL/wDWw+eEv2QtXYcgSWJn139sF8In7Yy/heiCCNyVd9vZv5fDTihSjl6jkgTaSZ9b4YjlOefveI+QMegC/vi/cLyLl1prGjSbbiYiT0MYTdiOGUalWpXNbUzEqFVTKkyZkxJgcvPFzp5nuo08hzF/nis8viccfqodmaFRKFfSY+/YAxfZfpiwZzLju6XO6z8r4I71zOmIJkwvP1H8/QRmZ/ibzB/59sZ5ZW1eM0pjZdgSBXUAbDuht/5YzFlbhFKbpTnnY4zF+8T6NO0OWyWdSnopdy+zOFEjwyuq/isN5wNw3sFRpoe/rEK2qFVgsxvJIaIBvAt54o/GeMayopo1NV3AO557GI898Mk7QPUph6slwxhr6tgDPyXG3rlJ2y3iv1bs/koCCmyhQAIJJtt8QPPFD7QcAelXBVYpMQoawu2wYDY+2LL2T4k+ZqLl6g8doYLIKRZoHtf1xbe2fCQ2T10EClHpuWFiNNQBonyvcbA4jD2lVnMbHIMyCdbFyxAM85AMH0H0xVqywTGLL2opOjlQrASdhY89gLemK1643jFLlqsHFg4VXiG2IIMxy98VgnBmVzJPhmJtgsOLDxiv3zBo/Co+n74U1abIZU+0SPkcGZPKgxNfQf8ATIi3ORe+HqcPqVFK/bF6iaRhhG06pkGcTcpDmNoThHGs5phaGtQQTZht6G2/Ifti6UeMZ5lFNsokmw1Vzbl+ETzP8GEfZanVq0iv3Xc1AV8IM3FwxJ3i9ueLjwng9MqoLsNwQCbR5TAxhl302xVnM53No+k0KYg7io5HzESRIwzyK5szLU6fpTkjb8Ts1/bp7aZmkrVGA1MVYDUSZiYEz7+WHlPhSgyJm0QxxFUlytELGt2YkgCSTNpPpsemGgISNh7jnhW3DRuJmQZ1N+/TErZUMYJIPUk+5N9o39PLE6AxMuGm4A5GbTz+mIRQoHvFLCVgN5E7XwgzHD0prUqB4VJ8C+ElvCbkm4vNh0xWszxIO2lUpsYjVpuY2kgGw2tAsJxcxB72odMpm8pVBBRg1NzyJlbte0Bidjt74pvb7tKcy+im/wByhgAbMR+I9f2w8zGSWrQqhkV6lNTDMgYgQZKyPCYETbYYo2dpeWwjGvj0zz3Ib9k+NqrLSdggM6Xt4W3GrYGbiWIiRcCcD8X48zV9QaQIG5vAjr6mfPHnZDhH2hmHdhgomTq+QKoRPkSMNzwWkKujQNRHwsWtykDQhI/3HDvrKU9tLD2V4gtZEsJvs0ExJi3pPsce8TrLSddSkuwZlF9jcmCBe4/gvYeE0Vo0QiKihhJ0ht/IsxI9MQJXNTVJ6jwtPOCDbYREY5/aba6pZS2HhOw54zFoWoeg/wDEfvjMTs+XzxEkQLE4vHYXgX2lKoFRQVps4TTqJ8pm37jFHzSQbgj3xFTZ1PhLCbWJ/TfHfXLNOs8F48cnQU03pKyMFcFDDLEhtWqSeRA59Jxf07Q5XNA0ErpU1CDBEkEy5AmQqrqudvDvj5wXhj6e8qAon9TDfyWdzi3f4e9qBladSmsK1Sqp1mJCaWEFuk6eXMnEWdrl2sXbbsmra69E+EFtKWIMeRuJE/THI8wkG39vb2jH0BxXPIuW1gLHdiSev+X85B/XHz+7ScT4rbvZeSSI1GPSuJspTknEr046Y2QGp1yOeG3C+OtRMwGHQ/zpbChqePAhnCslOXS09nu1TUKYQAFV26zM9cOM128b4kIBgzbf15XxQEotBIFgcTZbLVHIVEdiTACqTJ9sRcJ2qZVZsp2yZSdS6gxBNzygwYibgHDpP8RQPwk/z6euKh/9N5ifHTKf6hf3GGWT7JyAWefKQPpM4izBcyzPj/ia0GKYB5GThdW7W5muIAZp6C36DDLI9laQg6VPndsOKHCQsEoY8lA9P+YxG8fkV/X1U6PD6znxsRO6rc+52xYshwLR8QCzBi5Y/Kfzw/y/DyNgF/P9IwUMrZTy6Xj5jnbb9sK5UaRcPCJrYG9liOgBm3XHPe39Wn333aqo0jUFAHiknlz2x0KhQBLneDuBsYH4b2xyPiksWJ3JM+uK8WP9Wl5MuNLJ2B4kFfSzAU9BsYudyZ+dsE9quPUxnaYp/ClNATa8+OJG/wAWKBSVjABiPX9MPMt2Uep4jVXzv4h6q0HF3GS7qZldajqNDiylAoWIJH6fvgavWC1G2u29ug/fC3s32bIp/wDdZyCbFo9RZTbnv1wfS7LpTZ2Soy65JVwzgk8wfCR53IPS2Ob1jb2o48QPn/PfGYBHCF5u884jf54zC9Yft+KBmstT3WqiHV4tUEzv4RG3lOFnBADUqhRqABI6wDE+W+Os9p+Ghanw0jSrG6GkDpgAMdVvCd9xFzjlGXihnStgupk5xBMA7nyO5x1YZe0c9x1Vnq5ZRlWpl5pwz23WwaL9GG2IP8NKFE/aTVVH8KDSwBt4pif5YYYPl9WVcKQNQfz2tv7YX/4ahC2YBN4SD/5T+mJ/5qpP6h92jy2W+xVRTULpuDoMwSLAhvivERG2OV0qYm+Ok8Uzc5avSC6mcGT0C+KwHOw9pxzymOm+L8XSfJOU2UpRrI2xtUoHe3v8owVSBjSAPb+fXEoyrOGKqCFi+oDTPVSb39sabRooOXkgAXuAOt7YMocGaCzFYS7qp8arzbSRBA98NsiyaXQKhNI02ckzKgnUR1AZlnyGHAqa6VJWpnUtOt4vD4g1PTCsD4lJ8XzxFzVMU3Zjs5SArh074I6gEkgNqQGBBHXfzEYccP4OqWiokX1JWZig/wBNTdQTfThV2bzJTWjmGpVAXBvE0FphyOYVlWZ2mcWWnmqjKmpNJVal9QaQyEQpG6liDNsY57bYyBq3BhB1GWV9M3YG958rn0icErwmB3gHhgDUQpG53ETFxf8APEgrtLCGZ0abLd10jnaSCY62HUYzh1VggTUGAgaR8WnaCDsR54z5MXw7IKQbadTFSF5cvD9Tyw0XJA2YCSTeNgDAgfLnzwDSrxu12uASIsLbCR6zg9KusQAYBn/MhMyLm9/5tgD37NpaY8jAsRuPCPfENegwRtIMra/ODIB8yOZwXq5iY5gxNun7Y9LiDJCyPLbaDg2NFVKvJ8YKklt/Ye/LFN7a9mlIerSgMBLLEA9Y6H88WOut3/pDkqbgzPK8geWIc0pYSFItB3MzcHz2NvPDmXreBcduM5dytQEcjbHQeFcaq96tYLKQFdRvpgCR1MiY9sVbtZkRRqzTWEa6/qP198Hdns105xcHYjG+WrNsseLp1jJ8QVo0izDeORF7EY8z+eCoeY2E8/lhRQzkILAWwFmswSIWTflyxy9t2zcUQGJFvX98ZhBUyTEkwbk8jjMaesIJXzL6ab6jqmROwljMDYDyjFR7SsTWJO5Ck+sDGYzG3j7Y59OqHKp9n1aRLK7n/VKifK3LbFQ4RSFPOVlQaV07D1H7nGYzGePVX/1D6tRUZcEC7TqPW35eWOcZkaXYCwBMfPGYzGniZ5rb2Py6uGLiSLieuGHEclTJuinxcwOvLptj3GYnK/0vGcBO1NJadOnVpqqVNQGpQBIlwZGxsIviHulQalVVMi6gA9eWPcZh/Dx7S5KUrNVQlagcDUCZIISQeoM88WerVJg2Em+kATfnETjMZiMujn1sBFRYJECRBO8dcHU6zEyWMkRv0NvTc4zGYg09HLqFYhQN/wA8aNXYaoOxAHpjMZhG3o1mJ35A2tzHTDGseXLw/UEm+/IYzGYVOErVTqr3/F+pH5DEeTqmNzt+px7jMFMHUUVKZFQBgZ3Ht8/PFczGSSlmFWmukGZF+R88ZjMXinI8pGVv5/mMHLYGLW6Y8xmEbYt/IxmMxmEH/9k="/>
          <p:cNvSpPr>
            <a:spLocks noChangeAspect="1" noChangeArrowheads="1"/>
          </p:cNvSpPr>
          <p:nvPr/>
        </p:nvSpPr>
        <p:spPr bwMode="auto">
          <a:xfrm>
            <a:off x="333641" y="-1728788"/>
            <a:ext cx="3188494" cy="3924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prstClr val="black"/>
              </a:solidFill>
              <a:latin typeface="Arial" charset="0"/>
              <a:cs typeface="Arial" charset="0"/>
            </a:endParaRPr>
          </a:p>
        </p:txBody>
      </p:sp>
    </p:spTree>
    <p:extLst>
      <p:ext uri="{BB962C8B-B14F-4D97-AF65-F5344CB8AC3E}">
        <p14:creationId xmlns:p14="http://schemas.microsoft.com/office/powerpoint/2010/main" val="4268643454"/>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300" y="1143000"/>
            <a:ext cx="8915400" cy="4572000"/>
          </a:xfrm>
        </p:spPr>
        <p:txBody>
          <a:bodyPr/>
          <a:lstStyle/>
          <a:p>
            <a:r>
              <a:rPr lang="en-US" sz="2800" b="1" dirty="0">
                <a:solidFill>
                  <a:srgbClr val="000000"/>
                </a:solidFill>
                <a:latin typeface="Calibri" panose="020F0502020204030204" pitchFamily="34" charset="0"/>
              </a:rPr>
              <a:t>Fringe Benefit Tax include: </a:t>
            </a:r>
          </a:p>
          <a:p>
            <a:pPr marL="400050" lvl="1" indent="0">
              <a:buNone/>
            </a:pPr>
            <a:r>
              <a:rPr lang="en-US" dirty="0">
                <a:solidFill>
                  <a:srgbClr val="000000"/>
                </a:solidFill>
                <a:latin typeface="Calibri" panose="020F0502020204030204" pitchFamily="34" charset="0"/>
              </a:rPr>
              <a:t>Private use of motor vehicle, meals &amp; accommodation,  electricity, water, telephone, domestic servants,</a:t>
            </a:r>
            <a:r>
              <a:rPr lang="en-US" dirty="0">
                <a:solidFill>
                  <a:srgbClr val="000000"/>
                </a:solidFill>
              </a:rPr>
              <a:t> Loans with concessional interest rates, sale discount, children’s education, motor vehicle, life or health insurance, expenses for entertainment and leisure that are not directly related to employment, other expenses which is not reasonable.</a:t>
            </a:r>
          </a:p>
          <a:p>
            <a:r>
              <a:rPr lang="en-US" sz="2800" b="1" dirty="0">
                <a:solidFill>
                  <a:srgbClr val="000000"/>
                </a:solidFill>
              </a:rPr>
              <a:t>Taxed at 20% on taxable value </a:t>
            </a:r>
            <a:endParaRPr lang="en-US" sz="2800" dirty="0"/>
          </a:p>
        </p:txBody>
      </p:sp>
      <p:sp>
        <p:nvSpPr>
          <p:cNvPr id="6" name="Title 1">
            <a:extLst>
              <a:ext uri="{FF2B5EF4-FFF2-40B4-BE49-F238E27FC236}">
                <a16:creationId xmlns:a16="http://schemas.microsoft.com/office/drawing/2014/main" id="{63441583-F734-48B2-858A-743F6DAE2A73}"/>
              </a:ext>
            </a:extLst>
          </p:cNvPr>
          <p:cNvSpPr txBox="1">
            <a:spLocks/>
          </p:cNvSpPr>
          <p:nvPr/>
        </p:nvSpPr>
        <p:spPr>
          <a:xfrm>
            <a:off x="0" y="0"/>
            <a:ext cx="9906000" cy="914400"/>
          </a:xfrm>
          <a:prstGeom prst="rect">
            <a:avLst/>
          </a:prstGeom>
        </p:spPr>
        <p:txBody>
          <a:bodyPr anchor="ct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pPr defTabSz="914400"/>
            <a:r>
              <a:rPr lang="en-US" sz="3200" b="1" dirty="0">
                <a:solidFill>
                  <a:schemeClr val="bg1"/>
                </a:solidFill>
              </a:rPr>
              <a:t>Fringe Benefits  </a:t>
            </a:r>
          </a:p>
        </p:txBody>
      </p:sp>
    </p:spTree>
    <p:extLst>
      <p:ext uri="{BB962C8B-B14F-4D97-AF65-F5344CB8AC3E}">
        <p14:creationId xmlns:p14="http://schemas.microsoft.com/office/powerpoint/2010/main" val="1711742285"/>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300" y="914400"/>
            <a:ext cx="8915400" cy="4724400"/>
          </a:xfrm>
        </p:spPr>
        <p:txBody>
          <a:bodyPr/>
          <a:lstStyle/>
          <a:p>
            <a:r>
              <a:rPr lang="en-US" sz="2400" dirty="0"/>
              <a:t>The general withholding tax shall be determined as follows</a:t>
            </a:r>
          </a:p>
          <a:p>
            <a:r>
              <a:rPr lang="en-US" sz="2400" b="1" dirty="0"/>
              <a:t>The rate of 15% </a:t>
            </a:r>
            <a:r>
              <a:rPr lang="en-US" sz="2400" dirty="0"/>
              <a:t>on income received by a physical person from the performance of services including management, consulting, and similar services </a:t>
            </a:r>
          </a:p>
          <a:p>
            <a:r>
              <a:rPr lang="en-US" sz="2400" b="1" dirty="0"/>
              <a:t>The rate of 10 </a:t>
            </a:r>
            <a:r>
              <a:rPr lang="en-US" sz="2400" dirty="0"/>
              <a:t>% on the income from rental of movable and immovable</a:t>
            </a:r>
          </a:p>
          <a:p>
            <a:r>
              <a:rPr lang="en-US" sz="2400" b="1" dirty="0"/>
              <a:t>The rate of 6 % </a:t>
            </a:r>
            <a:r>
              <a:rPr lang="en-US" sz="2400" dirty="0"/>
              <a:t>on interest paid by a domestic bank or saving institutions to a resident taxpayer having a fixed term deposit account</a:t>
            </a:r>
          </a:p>
          <a:p>
            <a:r>
              <a:rPr lang="en-US" sz="2400" b="1" dirty="0"/>
              <a:t>The rate of 4 % </a:t>
            </a:r>
            <a:r>
              <a:rPr lang="en-US" sz="2400" dirty="0"/>
              <a:t>on interest paid by a domestic bank or saving institutions to a resident taxpayer having non-fixed term saving account. </a:t>
            </a:r>
            <a:r>
              <a:rPr lang="en-US" sz="2400" b="1" dirty="0"/>
              <a:t>Tax deadline</a:t>
            </a:r>
            <a:r>
              <a:rPr lang="en-US" sz="2400" dirty="0"/>
              <a:t>: day 20 in the following months.</a:t>
            </a:r>
            <a:endParaRPr lang="en-US" sz="2800" dirty="0"/>
          </a:p>
        </p:txBody>
      </p:sp>
      <p:sp>
        <p:nvSpPr>
          <p:cNvPr id="5" name="Title 1">
            <a:extLst>
              <a:ext uri="{FF2B5EF4-FFF2-40B4-BE49-F238E27FC236}">
                <a16:creationId xmlns:a16="http://schemas.microsoft.com/office/drawing/2014/main" id="{1D0C8FC9-21C4-4ADF-956C-3DD32DFAA352}"/>
              </a:ext>
            </a:extLst>
          </p:cNvPr>
          <p:cNvSpPr txBox="1">
            <a:spLocks/>
          </p:cNvSpPr>
          <p:nvPr/>
        </p:nvSpPr>
        <p:spPr>
          <a:xfrm>
            <a:off x="0" y="0"/>
            <a:ext cx="9906000" cy="914400"/>
          </a:xfrm>
          <a:prstGeom prst="rect">
            <a:avLst/>
          </a:prstGeom>
        </p:spPr>
        <p:txBody>
          <a:bodyPr anchor="ct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pPr defTabSz="914400"/>
            <a:r>
              <a:rPr lang="en-US" sz="3200" b="1" dirty="0">
                <a:solidFill>
                  <a:schemeClr val="bg1"/>
                </a:solidFill>
              </a:rPr>
              <a:t>Withholding Tax </a:t>
            </a:r>
          </a:p>
        </p:txBody>
      </p:sp>
    </p:spTree>
    <p:extLst>
      <p:ext uri="{BB962C8B-B14F-4D97-AF65-F5344CB8AC3E}">
        <p14:creationId xmlns:p14="http://schemas.microsoft.com/office/powerpoint/2010/main" val="2093169984"/>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639762"/>
          </a:xfrm>
        </p:spPr>
        <p:txBody>
          <a:bodyPr/>
          <a:lstStyle/>
          <a:p>
            <a:pPr marL="342900" lvl="0" indent="-342900">
              <a:spcBef>
                <a:spcPct val="20000"/>
              </a:spcBef>
            </a:pPr>
            <a:r>
              <a:rPr lang="en-US" sz="3600" dirty="0">
                <a:solidFill>
                  <a:srgbClr val="000000"/>
                </a:solidFill>
                <a:latin typeface="Calibri" panose="020F0502020204030204" pitchFamily="34" charset="0"/>
                <a:ea typeface="+mn-ea"/>
                <a:cs typeface="+mn-cs"/>
              </a:rPr>
              <a:t> </a:t>
            </a:r>
            <a:r>
              <a:rPr lang="en-US" sz="2800" dirty="0">
                <a:solidFill>
                  <a:srgbClr val="000000"/>
                </a:solidFill>
                <a:latin typeface="Calibri" panose="020F0502020204030204" pitchFamily="34" charset="0"/>
                <a:ea typeface="+mn-ea"/>
                <a:cs typeface="+mn-cs"/>
              </a:rPr>
              <a:t/>
            </a:r>
            <a:br>
              <a:rPr lang="en-US" sz="2800" dirty="0">
                <a:solidFill>
                  <a:srgbClr val="000000"/>
                </a:solidFill>
                <a:latin typeface="Calibri" panose="020F0502020204030204" pitchFamily="34" charset="0"/>
                <a:ea typeface="+mn-ea"/>
                <a:cs typeface="+mn-cs"/>
              </a:rPr>
            </a:br>
            <a:endParaRPr lang="en-US" dirty="0"/>
          </a:p>
        </p:txBody>
      </p:sp>
      <p:sp>
        <p:nvSpPr>
          <p:cNvPr id="3" name="Content Placeholder 2"/>
          <p:cNvSpPr>
            <a:spLocks noGrp="1"/>
          </p:cNvSpPr>
          <p:nvPr>
            <p:ph idx="1"/>
          </p:nvPr>
        </p:nvSpPr>
        <p:spPr>
          <a:xfrm>
            <a:off x="228600" y="1104900"/>
            <a:ext cx="9448800" cy="4648199"/>
          </a:xfrm>
        </p:spPr>
        <p:txBody>
          <a:bodyPr/>
          <a:lstStyle/>
          <a:p>
            <a:r>
              <a:rPr lang="en-US" sz="2400" b="1" dirty="0">
                <a:solidFill>
                  <a:srgbClr val="000000"/>
                </a:solidFill>
                <a:latin typeface="Calibri" panose="020F0502020204030204" pitchFamily="34" charset="0"/>
              </a:rPr>
              <a:t>Before registering with General Department of Taxation (GDT), the entity must register with bellow: </a:t>
            </a:r>
          </a:p>
          <a:p>
            <a:pPr lvl="1"/>
            <a:r>
              <a:rPr lang="en-US" sz="2400" dirty="0">
                <a:solidFill>
                  <a:srgbClr val="000000"/>
                </a:solidFill>
                <a:latin typeface="Calibri" panose="020F0502020204030204" pitchFamily="34" charset="0"/>
              </a:rPr>
              <a:t>Ministry of Commerce of normal </a:t>
            </a:r>
            <a:r>
              <a:rPr lang="en-US" sz="2400" b="1" dirty="0">
                <a:solidFill>
                  <a:srgbClr val="000000"/>
                </a:solidFill>
                <a:latin typeface="Calibri" panose="020F0502020204030204" pitchFamily="34" charset="0"/>
              </a:rPr>
              <a:t>company </a:t>
            </a:r>
          </a:p>
          <a:p>
            <a:pPr lvl="1"/>
            <a:r>
              <a:rPr lang="en-US" sz="2400" dirty="0">
                <a:solidFill>
                  <a:srgbClr val="000000"/>
                </a:solidFill>
                <a:latin typeface="Calibri" panose="020F0502020204030204" pitchFamily="34" charset="0"/>
              </a:rPr>
              <a:t>Ministry of Interior for </a:t>
            </a:r>
            <a:r>
              <a:rPr lang="en-US" sz="2400" b="1" dirty="0">
                <a:solidFill>
                  <a:srgbClr val="000000"/>
                </a:solidFill>
                <a:latin typeface="Calibri" panose="020F0502020204030204" pitchFamily="34" charset="0"/>
              </a:rPr>
              <a:t>local NGOs </a:t>
            </a:r>
          </a:p>
          <a:p>
            <a:pPr lvl="1"/>
            <a:r>
              <a:rPr lang="en-US" sz="2400" dirty="0">
                <a:solidFill>
                  <a:srgbClr val="000000"/>
                </a:solidFill>
                <a:latin typeface="Calibri" panose="020F0502020204030204" pitchFamily="34" charset="0"/>
              </a:rPr>
              <a:t>Ministry of Foreign Affair and International Cooperation for </a:t>
            </a:r>
            <a:r>
              <a:rPr lang="en-US" sz="2400" b="1" dirty="0">
                <a:solidFill>
                  <a:srgbClr val="000000"/>
                </a:solidFill>
                <a:latin typeface="Calibri" panose="020F0502020204030204" pitchFamily="34" charset="0"/>
              </a:rPr>
              <a:t>FNGO</a:t>
            </a:r>
          </a:p>
          <a:p>
            <a:r>
              <a:rPr lang="en-US" sz="2400" b="1" dirty="0">
                <a:solidFill>
                  <a:srgbClr val="000000"/>
                </a:solidFill>
                <a:latin typeface="Calibri" panose="020F0502020204030204" pitchFamily="34" charset="0"/>
              </a:rPr>
              <a:t>The process of registration </a:t>
            </a:r>
          </a:p>
          <a:p>
            <a:pPr lvl="1"/>
            <a:r>
              <a:rPr lang="en-US" sz="2400" dirty="0">
                <a:solidFill>
                  <a:srgbClr val="000000"/>
                </a:solidFill>
                <a:latin typeface="Calibri" panose="020F0502020204030204" pitchFamily="34" charset="0"/>
              </a:rPr>
              <a:t>Bring documents to GDT, pay registration fee $100, stamp duty of US$250 and patent tax, </a:t>
            </a:r>
            <a:r>
              <a:rPr lang="en-US" sz="2400" dirty="0">
                <a:solidFill>
                  <a:srgbClr val="000000"/>
                </a:solidFill>
              </a:rPr>
              <a:t>taking photo and scanning fingers-prints done by Rep, provide additional info and follow up the process.</a:t>
            </a:r>
          </a:p>
          <a:p>
            <a:pPr marL="0" indent="0">
              <a:buNone/>
            </a:pPr>
            <a:r>
              <a:rPr lang="en-US" sz="2400" b="1" dirty="0">
                <a:solidFill>
                  <a:srgbClr val="000000"/>
                </a:solidFill>
              </a:rPr>
              <a:t>The process is taking around </a:t>
            </a:r>
            <a:r>
              <a:rPr lang="en-US" sz="2400" dirty="0">
                <a:solidFill>
                  <a:srgbClr val="000000"/>
                </a:solidFill>
              </a:rPr>
              <a:t>one month for NGO and around 2 years for company.</a:t>
            </a:r>
            <a:endParaRPr lang="en-US" sz="2400" dirty="0"/>
          </a:p>
        </p:txBody>
      </p:sp>
      <p:sp>
        <p:nvSpPr>
          <p:cNvPr id="5" name="Title 1">
            <a:extLst>
              <a:ext uri="{FF2B5EF4-FFF2-40B4-BE49-F238E27FC236}">
                <a16:creationId xmlns:a16="http://schemas.microsoft.com/office/drawing/2014/main" id="{291163C3-457C-4A3E-B427-8D67B1B60176}"/>
              </a:ext>
            </a:extLst>
          </p:cNvPr>
          <p:cNvSpPr txBox="1">
            <a:spLocks/>
          </p:cNvSpPr>
          <p:nvPr/>
        </p:nvSpPr>
        <p:spPr>
          <a:xfrm>
            <a:off x="0" y="0"/>
            <a:ext cx="9906000" cy="914400"/>
          </a:xfrm>
          <a:prstGeom prst="rect">
            <a:avLst/>
          </a:prstGeom>
        </p:spPr>
        <p:txBody>
          <a:bodyPr anchor="ct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pPr defTabSz="914400"/>
            <a:r>
              <a:rPr lang="en-US" sz="3200" b="1" dirty="0">
                <a:solidFill>
                  <a:schemeClr val="bg1"/>
                </a:solidFill>
              </a:rPr>
              <a:t>How to register VAT TIN</a:t>
            </a:r>
          </a:p>
        </p:txBody>
      </p:sp>
    </p:spTree>
    <p:extLst>
      <p:ext uri="{BB962C8B-B14F-4D97-AF65-F5344CB8AC3E}">
        <p14:creationId xmlns:p14="http://schemas.microsoft.com/office/powerpoint/2010/main" val="1281907379"/>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300" y="1143000"/>
            <a:ext cx="8915400" cy="3886200"/>
          </a:xfrm>
        </p:spPr>
        <p:txBody>
          <a:bodyPr/>
          <a:lstStyle/>
          <a:p>
            <a:pPr>
              <a:spcBef>
                <a:spcPts val="1200"/>
              </a:spcBef>
            </a:pPr>
            <a:r>
              <a:rPr lang="en-US" sz="2800" b="1" dirty="0">
                <a:solidFill>
                  <a:srgbClr val="000000"/>
                </a:solidFill>
                <a:latin typeface="Calibri" panose="020F0502020204030204" pitchFamily="34" charset="0"/>
              </a:rPr>
              <a:t>All income from employment include: </a:t>
            </a:r>
            <a:r>
              <a:rPr lang="en-US" sz="2800" dirty="0">
                <a:solidFill>
                  <a:srgbClr val="000000"/>
                </a:solidFill>
                <a:latin typeface="Calibri" panose="020F0502020204030204" pitchFamily="34" charset="0"/>
              </a:rPr>
              <a:t>Basic monthly wage / salary, Bonuses, Overtime and Salary advance</a:t>
            </a:r>
            <a:r>
              <a:rPr lang="en-US" sz="2800" b="1" dirty="0">
                <a:solidFill>
                  <a:srgbClr val="000000"/>
                </a:solidFill>
                <a:latin typeface="Calibri" panose="020F0502020204030204" pitchFamily="34" charset="0"/>
              </a:rPr>
              <a:t>. </a:t>
            </a:r>
            <a:endParaRPr lang="en-US" sz="2800" dirty="0">
              <a:solidFill>
                <a:srgbClr val="000000"/>
              </a:solidFill>
              <a:latin typeface="Calibri" panose="020F0502020204030204" pitchFamily="34" charset="0"/>
            </a:endParaRPr>
          </a:p>
          <a:p>
            <a:pPr>
              <a:spcBef>
                <a:spcPts val="1200"/>
              </a:spcBef>
            </a:pPr>
            <a:r>
              <a:rPr lang="en-US" sz="2800" b="1" dirty="0">
                <a:solidFill>
                  <a:srgbClr val="000000"/>
                </a:solidFill>
                <a:latin typeface="Calibri" panose="020F0502020204030204" pitchFamily="34" charset="0"/>
              </a:rPr>
              <a:t>Not: </a:t>
            </a:r>
            <a:r>
              <a:rPr lang="en-US" sz="2800" dirty="0">
                <a:solidFill>
                  <a:srgbClr val="000000"/>
                </a:solidFill>
                <a:latin typeface="Calibri" panose="020F0502020204030204" pitchFamily="34" charset="0"/>
              </a:rPr>
              <a:t>Pension fund</a:t>
            </a:r>
            <a:r>
              <a:rPr lang="en-US" sz="2800" b="1" dirty="0">
                <a:solidFill>
                  <a:srgbClr val="000000"/>
                </a:solidFill>
                <a:latin typeface="Calibri" panose="020F0502020204030204" pitchFamily="34" charset="0"/>
              </a:rPr>
              <a:t>, </a:t>
            </a:r>
            <a:r>
              <a:rPr lang="en-US" sz="2800" dirty="0">
                <a:solidFill>
                  <a:srgbClr val="000000"/>
                </a:solidFill>
                <a:latin typeface="Calibri" panose="020F0502020204030204" pitchFamily="34" charset="0"/>
              </a:rPr>
              <a:t>Reimbursement of business expenses</a:t>
            </a:r>
            <a:r>
              <a:rPr lang="en-US" sz="2800" b="1" dirty="0">
                <a:solidFill>
                  <a:srgbClr val="000000"/>
                </a:solidFill>
                <a:latin typeface="Calibri" panose="020F0502020204030204" pitchFamily="34" charset="0"/>
              </a:rPr>
              <a:t>, </a:t>
            </a:r>
            <a:r>
              <a:rPr lang="en-US" sz="2800" dirty="0">
                <a:solidFill>
                  <a:srgbClr val="000000"/>
                </a:solidFill>
                <a:latin typeface="Calibri" panose="020F0502020204030204" pitchFamily="34" charset="0"/>
              </a:rPr>
              <a:t>Uniforms and professional equipment</a:t>
            </a:r>
            <a:r>
              <a:rPr lang="en-US" sz="2800" b="1" dirty="0">
                <a:solidFill>
                  <a:srgbClr val="000000"/>
                </a:solidFill>
                <a:latin typeface="Calibri" panose="020F0502020204030204" pitchFamily="34" charset="0"/>
              </a:rPr>
              <a:t>, </a:t>
            </a:r>
            <a:r>
              <a:rPr lang="en-US" sz="2800" dirty="0">
                <a:solidFill>
                  <a:srgbClr val="000000"/>
                </a:solidFill>
                <a:latin typeface="Calibri" panose="020F0502020204030204" pitchFamily="34" charset="0"/>
              </a:rPr>
              <a:t>Indemnity payment for layoff within the prescribed limit under Cambodian Labor Law</a:t>
            </a:r>
            <a:r>
              <a:rPr lang="en-US" sz="2800" b="1" dirty="0">
                <a:solidFill>
                  <a:srgbClr val="000000"/>
                </a:solidFill>
                <a:latin typeface="Calibri" panose="020F0502020204030204" pitchFamily="34" charset="0"/>
              </a:rPr>
              <a:t>, </a:t>
            </a:r>
            <a:r>
              <a:rPr lang="en-US" sz="2800" dirty="0">
                <a:solidFill>
                  <a:srgbClr val="000000"/>
                </a:solidFill>
                <a:latin typeface="Calibri" panose="020F0502020204030204" pitchFamily="34" charset="0"/>
              </a:rPr>
              <a:t>Flat allowance for mission and travel cost received in the course of employment. </a:t>
            </a:r>
          </a:p>
          <a:p>
            <a:pPr>
              <a:spcBef>
                <a:spcPts val="1200"/>
              </a:spcBef>
            </a:pPr>
            <a:r>
              <a:rPr lang="en-US" sz="2800" b="1" dirty="0">
                <a:solidFill>
                  <a:srgbClr val="000000"/>
                </a:solidFill>
                <a:latin typeface="Calibri" panose="020F0502020204030204" pitchFamily="34" charset="0"/>
              </a:rPr>
              <a:t>Use Taxable monthly salary to calculate staff salary</a:t>
            </a:r>
            <a:endParaRPr lang="en-US" sz="2800" b="1" dirty="0"/>
          </a:p>
        </p:txBody>
      </p:sp>
      <p:sp>
        <p:nvSpPr>
          <p:cNvPr id="5" name="Title 1">
            <a:extLst>
              <a:ext uri="{FF2B5EF4-FFF2-40B4-BE49-F238E27FC236}">
                <a16:creationId xmlns:a16="http://schemas.microsoft.com/office/drawing/2014/main" id="{850ACBFB-3FEF-4A0F-AED3-970FDE08AB99}"/>
              </a:ext>
            </a:extLst>
          </p:cNvPr>
          <p:cNvSpPr txBox="1">
            <a:spLocks/>
          </p:cNvSpPr>
          <p:nvPr/>
        </p:nvSpPr>
        <p:spPr>
          <a:xfrm>
            <a:off x="0" y="0"/>
            <a:ext cx="9906000" cy="914400"/>
          </a:xfrm>
          <a:prstGeom prst="rect">
            <a:avLst/>
          </a:prstGeom>
        </p:spPr>
        <p:txBody>
          <a:bodyPr anchor="ct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a:lstStyle>
          <a:p>
            <a:pPr defTabSz="914400"/>
            <a:r>
              <a:rPr lang="en-US" sz="3200" b="1" dirty="0">
                <a:solidFill>
                  <a:schemeClr val="bg1"/>
                </a:solidFill>
              </a:rPr>
              <a:t>Tax on salary</a:t>
            </a:r>
          </a:p>
        </p:txBody>
      </p:sp>
    </p:spTree>
    <p:extLst>
      <p:ext uri="{BB962C8B-B14F-4D97-AF65-F5344CB8AC3E}">
        <p14:creationId xmlns:p14="http://schemas.microsoft.com/office/powerpoint/2010/main" val="3125188225"/>
      </p:ext>
    </p:extLst>
  </p:cSld>
  <p:clrMapOvr>
    <a:masterClrMapping/>
  </p:clrMapOvr>
  <p:transition spd="slow">
    <p:wipe dir="r"/>
  </p:transition>
</p:sld>
</file>

<file path=ppt/theme/theme1.xml><?xml version="1.0" encoding="utf-8"?>
<a:theme xmlns:a="http://schemas.openxmlformats.org/drawingml/2006/main" name="CCC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CC Theme" id="{25403C65-72FA-4BB2-AB42-44416D02643B}" vid="{5F6E8202-7A23-4432-93E3-B73B9753BF02}"/>
    </a:ext>
  </a:extLst>
</a:theme>
</file>

<file path=ppt/theme/theme2.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lide Cov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CCC Theme</Template>
  <TotalTime>15773</TotalTime>
  <Words>682</Words>
  <Application>Microsoft Office PowerPoint</Application>
  <PresentationFormat>A4 Paper (210x297 mm)</PresentationFormat>
  <Paragraphs>61</Paragraphs>
  <Slides>9</Slides>
  <Notes>7</Notes>
  <HiddenSlides>0</HiddenSlides>
  <MMClips>0</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9</vt:i4>
      </vt:variant>
    </vt:vector>
  </HeadingPairs>
  <TitlesOfParts>
    <vt:vector size="22" baseType="lpstr">
      <vt:lpstr>MS PGothic</vt:lpstr>
      <vt:lpstr>Arial</vt:lpstr>
      <vt:lpstr>Calibri</vt:lpstr>
      <vt:lpstr>Chalkboard</vt:lpstr>
      <vt:lpstr>Lucida Sans Unicode</vt:lpstr>
      <vt:lpstr>Minion Pro Cond</vt:lpstr>
      <vt:lpstr>Tahoma</vt:lpstr>
      <vt:lpstr>CCC Theme</vt:lpstr>
      <vt:lpstr>2_Custom Design</vt:lpstr>
      <vt:lpstr>1_Slide Cover</vt:lpstr>
      <vt:lpstr>3_Custom Design</vt:lpstr>
      <vt:lpstr>1_Custom Design</vt:lpstr>
      <vt:lpstr>2_Office Theme</vt:lpstr>
      <vt:lpstr>PowerPoint Presentation</vt:lpstr>
      <vt:lpstr>The Real Practice Taxation for Not-for-Profit Entities</vt:lpstr>
      <vt:lpstr>PowerPoint Presentation</vt:lpstr>
      <vt:lpstr>PowerPoint Presentation</vt:lpstr>
      <vt:lpstr>Thanks for your attention!</vt:lpstr>
      <vt:lpstr>PowerPoint Presentation</vt:lpstr>
      <vt:lpstr>PowerPoint Presentation</vt:lpstr>
      <vt:lpstr>  </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dc:creator>
  <cp:lastModifiedBy>Om Nareth</cp:lastModifiedBy>
  <cp:revision>759</cp:revision>
  <cp:lastPrinted>2016-02-25T10:10:35Z</cp:lastPrinted>
  <dcterms:created xsi:type="dcterms:W3CDTF">2013-02-20T06:49:03Z</dcterms:created>
  <dcterms:modified xsi:type="dcterms:W3CDTF">2019-08-13T07:11:01Z</dcterms:modified>
</cp:coreProperties>
</file>