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20" r:id="rId7"/>
    <p:sldMasterId id="2147483732" r:id="rId8"/>
  </p:sldMasterIdLst>
  <p:notesMasterIdLst>
    <p:notesMasterId r:id="rId39"/>
  </p:notesMasterIdLst>
  <p:sldIdLst>
    <p:sldId id="256" r:id="rId9"/>
    <p:sldId id="257" r:id="rId10"/>
    <p:sldId id="260" r:id="rId11"/>
    <p:sldId id="261" r:id="rId12"/>
    <p:sldId id="262" r:id="rId13"/>
    <p:sldId id="263" r:id="rId14"/>
    <p:sldId id="264" r:id="rId15"/>
    <p:sldId id="275" r:id="rId16"/>
    <p:sldId id="265" r:id="rId17"/>
    <p:sldId id="266" r:id="rId18"/>
    <p:sldId id="267" r:id="rId19"/>
    <p:sldId id="268" r:id="rId20"/>
    <p:sldId id="269" r:id="rId21"/>
    <p:sldId id="270" r:id="rId22"/>
    <p:sldId id="271" r:id="rId23"/>
    <p:sldId id="272" r:id="rId24"/>
    <p:sldId id="276" r:id="rId25"/>
    <p:sldId id="277" r:id="rId26"/>
    <p:sldId id="278" r:id="rId27"/>
    <p:sldId id="279" r:id="rId28"/>
    <p:sldId id="280" r:id="rId29"/>
    <p:sldId id="281" r:id="rId30"/>
    <p:sldId id="282" r:id="rId31"/>
    <p:sldId id="288" r:id="rId32"/>
    <p:sldId id="289" r:id="rId33"/>
    <p:sldId id="290" r:id="rId34"/>
    <p:sldId id="291" r:id="rId35"/>
    <p:sldId id="292" r:id="rId36"/>
    <p:sldId id="293" r:id="rId37"/>
    <p:sldId id="287"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294" autoAdjust="0"/>
    <p:restoredTop sz="94660"/>
  </p:normalViewPr>
  <p:slideViewPr>
    <p:cSldViewPr snapToGrid="0">
      <p:cViewPr varScale="1">
        <p:scale>
          <a:sx n="72" d="100"/>
          <a:sy n="72" d="100"/>
        </p:scale>
        <p:origin x="1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microsoft.com/office/2015/10/relationships/revisionInfo" Target="revisionInfo.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FB9D9C-FCA1-40A2-A21E-8228DDEBE10A}" type="datetimeFigureOut">
              <a:rPr lang="en-IE" smtClean="0"/>
              <a:t>06/12/2017</a:t>
            </a:fld>
            <a:endParaRPr lang="en-I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5AAF9F-3040-4872-986C-2161222FBD6C}" type="slidenum">
              <a:rPr lang="en-IE" smtClean="0"/>
              <a:t>‹#›</a:t>
            </a:fld>
            <a:endParaRPr lang="en-IE"/>
          </a:p>
        </p:txBody>
      </p:sp>
    </p:spTree>
    <p:extLst>
      <p:ext uri="{BB962C8B-B14F-4D97-AF65-F5344CB8AC3E}">
        <p14:creationId xmlns:p14="http://schemas.microsoft.com/office/powerpoint/2010/main" val="2433280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7E5AAF9F-3040-4872-986C-2161222FBD6C}" type="slidenum">
              <a:rPr lang="en-IE" smtClean="0"/>
              <a:t>24</a:t>
            </a:fld>
            <a:endParaRPr lang="en-IE"/>
          </a:p>
        </p:txBody>
      </p:sp>
    </p:spTree>
    <p:extLst>
      <p:ext uri="{BB962C8B-B14F-4D97-AF65-F5344CB8AC3E}">
        <p14:creationId xmlns:p14="http://schemas.microsoft.com/office/powerpoint/2010/main" val="3835146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p:cNvSpPr>
            <a:spLocks noGrp="1"/>
          </p:cNvSpPr>
          <p:nvPr>
            <p:ph type="dt" sz="half" idx="10"/>
          </p:nvPr>
        </p:nvSpPr>
        <p:spPr/>
        <p:txBody>
          <a:bodyPr/>
          <a:lstStyle/>
          <a:p>
            <a:fld id="{5F7D4110-0991-4948-8CDA-452A7228C78E}" type="datetime1">
              <a:rPr lang="en-IE" smtClean="0"/>
              <a:t>06/12/2017</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649F244-56BB-4776-B1DC-60E5F11CD44D}" type="slidenum">
              <a:rPr lang="en-IE" smtClean="0"/>
              <a:t>‹#›</a:t>
            </a:fld>
            <a:endParaRPr lang="en-IE"/>
          </a:p>
        </p:txBody>
      </p:sp>
    </p:spTree>
    <p:extLst>
      <p:ext uri="{BB962C8B-B14F-4D97-AF65-F5344CB8AC3E}">
        <p14:creationId xmlns:p14="http://schemas.microsoft.com/office/powerpoint/2010/main" val="2861576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0071D3CC-C6D5-4C78-A0FF-0E1530A6D743}" type="datetime1">
              <a:rPr lang="en-IE" smtClean="0"/>
              <a:t>06/12/2017</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649F244-56BB-4776-B1DC-60E5F11CD44D}" type="slidenum">
              <a:rPr lang="en-IE" smtClean="0"/>
              <a:t>‹#›</a:t>
            </a:fld>
            <a:endParaRPr lang="en-IE"/>
          </a:p>
        </p:txBody>
      </p:sp>
    </p:spTree>
    <p:extLst>
      <p:ext uri="{BB962C8B-B14F-4D97-AF65-F5344CB8AC3E}">
        <p14:creationId xmlns:p14="http://schemas.microsoft.com/office/powerpoint/2010/main" val="572373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E9796E-7EF1-4D52-8A24-D3EE4F3C2C8E}" type="datetime1">
              <a:rPr lang="en-IE" smtClean="0"/>
              <a:t>06/12/2017</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649F244-56BB-4776-B1DC-60E5F11CD44D}" type="slidenum">
              <a:rPr lang="en-IE" smtClean="0"/>
              <a:t>‹#›</a:t>
            </a:fld>
            <a:endParaRPr lang="en-IE"/>
          </a:p>
        </p:txBody>
      </p:sp>
    </p:spTree>
    <p:extLst>
      <p:ext uri="{BB962C8B-B14F-4D97-AF65-F5344CB8AC3E}">
        <p14:creationId xmlns:p14="http://schemas.microsoft.com/office/powerpoint/2010/main" val="1019538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p:cNvSpPr>
            <a:spLocks noGrp="1"/>
          </p:cNvSpPr>
          <p:nvPr>
            <p:ph type="dt" sz="half" idx="10"/>
          </p:nvPr>
        </p:nvSpPr>
        <p:spPr/>
        <p:txBody>
          <a:bodyPr/>
          <a:lstStyle/>
          <a:p>
            <a:fld id="{6970B23E-6EE9-4143-916C-8C87D5C4E164}" type="datetime1">
              <a:rPr lang="en-IE" smtClean="0"/>
              <a:t>06/12/2017</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3649F244-56BB-4776-B1DC-60E5F11CD44D}" type="slidenum">
              <a:rPr lang="en-IE" smtClean="0"/>
              <a:t>‹#›</a:t>
            </a:fld>
            <a:endParaRPr lang="en-IE"/>
          </a:p>
        </p:txBody>
      </p:sp>
    </p:spTree>
    <p:extLst>
      <p:ext uri="{BB962C8B-B14F-4D97-AF65-F5344CB8AC3E}">
        <p14:creationId xmlns:p14="http://schemas.microsoft.com/office/powerpoint/2010/main" val="2249330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p:cNvSpPr>
            <a:spLocks noGrp="1"/>
          </p:cNvSpPr>
          <p:nvPr>
            <p:ph type="dt" sz="half" idx="10"/>
          </p:nvPr>
        </p:nvSpPr>
        <p:spPr/>
        <p:txBody>
          <a:bodyPr/>
          <a:lstStyle/>
          <a:p>
            <a:fld id="{4BC5E249-081E-4097-AD78-9F415DC38B21}" type="datetime1">
              <a:rPr lang="en-IE" smtClean="0"/>
              <a:t>06/12/2017</a:t>
            </a:fld>
            <a:endParaRPr lang="en-IE"/>
          </a:p>
        </p:txBody>
      </p:sp>
      <p:sp>
        <p:nvSpPr>
          <p:cNvPr id="8" name="Footer Placeholder 7"/>
          <p:cNvSpPr>
            <a:spLocks noGrp="1"/>
          </p:cNvSpPr>
          <p:nvPr>
            <p:ph type="ftr" sz="quarter" idx="11"/>
          </p:nvPr>
        </p:nvSpPr>
        <p:spPr/>
        <p:txBody>
          <a:bodyPr/>
          <a:lstStyle/>
          <a:p>
            <a:endParaRPr lang="en-IE"/>
          </a:p>
        </p:txBody>
      </p:sp>
      <p:sp>
        <p:nvSpPr>
          <p:cNvPr id="9" name="Slide Number Placeholder 8"/>
          <p:cNvSpPr>
            <a:spLocks noGrp="1"/>
          </p:cNvSpPr>
          <p:nvPr>
            <p:ph type="sldNum" sz="quarter" idx="12"/>
          </p:nvPr>
        </p:nvSpPr>
        <p:spPr/>
        <p:txBody>
          <a:bodyPr/>
          <a:lstStyle/>
          <a:p>
            <a:fld id="{3649F244-56BB-4776-B1DC-60E5F11CD44D}" type="slidenum">
              <a:rPr lang="en-IE" smtClean="0"/>
              <a:t>‹#›</a:t>
            </a:fld>
            <a:endParaRPr lang="en-IE"/>
          </a:p>
        </p:txBody>
      </p:sp>
    </p:spTree>
    <p:extLst>
      <p:ext uri="{BB962C8B-B14F-4D97-AF65-F5344CB8AC3E}">
        <p14:creationId xmlns:p14="http://schemas.microsoft.com/office/powerpoint/2010/main" val="2433029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Date Placeholder 2"/>
          <p:cNvSpPr>
            <a:spLocks noGrp="1"/>
          </p:cNvSpPr>
          <p:nvPr>
            <p:ph type="dt" sz="half" idx="10"/>
          </p:nvPr>
        </p:nvSpPr>
        <p:spPr/>
        <p:txBody>
          <a:bodyPr/>
          <a:lstStyle/>
          <a:p>
            <a:fld id="{D997EB4B-F4DB-4DCB-8ED7-B9F130181C86}" type="datetime1">
              <a:rPr lang="en-IE" smtClean="0"/>
              <a:t>06/12/2017</a:t>
            </a:fld>
            <a:endParaRPr lang="en-IE"/>
          </a:p>
        </p:txBody>
      </p:sp>
      <p:sp>
        <p:nvSpPr>
          <p:cNvPr id="4" name="Footer Placeholder 3"/>
          <p:cNvSpPr>
            <a:spLocks noGrp="1"/>
          </p:cNvSpPr>
          <p:nvPr>
            <p:ph type="ftr" sz="quarter" idx="11"/>
          </p:nvPr>
        </p:nvSpPr>
        <p:spPr/>
        <p:txBody>
          <a:bodyPr/>
          <a:lstStyle/>
          <a:p>
            <a:endParaRPr lang="en-IE"/>
          </a:p>
        </p:txBody>
      </p:sp>
      <p:sp>
        <p:nvSpPr>
          <p:cNvPr id="5" name="Slide Number Placeholder 4"/>
          <p:cNvSpPr>
            <a:spLocks noGrp="1"/>
          </p:cNvSpPr>
          <p:nvPr>
            <p:ph type="sldNum" sz="quarter" idx="12"/>
          </p:nvPr>
        </p:nvSpPr>
        <p:spPr/>
        <p:txBody>
          <a:bodyPr/>
          <a:lstStyle/>
          <a:p>
            <a:fld id="{3649F244-56BB-4776-B1DC-60E5F11CD44D}" type="slidenum">
              <a:rPr lang="en-IE" smtClean="0"/>
              <a:t>‹#›</a:t>
            </a:fld>
            <a:endParaRPr lang="en-IE"/>
          </a:p>
        </p:txBody>
      </p:sp>
    </p:spTree>
    <p:extLst>
      <p:ext uri="{BB962C8B-B14F-4D97-AF65-F5344CB8AC3E}">
        <p14:creationId xmlns:p14="http://schemas.microsoft.com/office/powerpoint/2010/main" val="3243278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9A2DB4-993B-4335-B855-617BF44B202D}" type="datetime1">
              <a:rPr lang="en-IE" smtClean="0"/>
              <a:t>06/12/2017</a:t>
            </a:fld>
            <a:endParaRPr lang="en-IE"/>
          </a:p>
        </p:txBody>
      </p:sp>
      <p:sp>
        <p:nvSpPr>
          <p:cNvPr id="3" name="Footer Placeholder 2"/>
          <p:cNvSpPr>
            <a:spLocks noGrp="1"/>
          </p:cNvSpPr>
          <p:nvPr>
            <p:ph type="ftr" sz="quarter" idx="11"/>
          </p:nvPr>
        </p:nvSpPr>
        <p:spPr/>
        <p:txBody>
          <a:bodyPr/>
          <a:lstStyle/>
          <a:p>
            <a:endParaRPr lang="en-IE"/>
          </a:p>
        </p:txBody>
      </p:sp>
      <p:sp>
        <p:nvSpPr>
          <p:cNvPr id="4" name="Slide Number Placeholder 3"/>
          <p:cNvSpPr>
            <a:spLocks noGrp="1"/>
          </p:cNvSpPr>
          <p:nvPr>
            <p:ph type="sldNum" sz="quarter" idx="12"/>
          </p:nvPr>
        </p:nvSpPr>
        <p:spPr/>
        <p:txBody>
          <a:bodyPr/>
          <a:lstStyle/>
          <a:p>
            <a:fld id="{3649F244-56BB-4776-B1DC-60E5F11CD44D}" type="slidenum">
              <a:rPr lang="en-IE" smtClean="0"/>
              <a:t>‹#›</a:t>
            </a:fld>
            <a:endParaRPr lang="en-IE"/>
          </a:p>
        </p:txBody>
      </p:sp>
    </p:spTree>
    <p:extLst>
      <p:ext uri="{BB962C8B-B14F-4D97-AF65-F5344CB8AC3E}">
        <p14:creationId xmlns:p14="http://schemas.microsoft.com/office/powerpoint/2010/main" val="1815906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BE5EF03-D7DF-480B-93DD-1F13703230DB}" type="datetime1">
              <a:rPr lang="en-IE" smtClean="0"/>
              <a:t>06/12/2017</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3649F244-56BB-4776-B1DC-60E5F11CD44D}" type="slidenum">
              <a:rPr lang="en-IE" smtClean="0"/>
              <a:t>‹#›</a:t>
            </a:fld>
            <a:endParaRPr lang="en-IE"/>
          </a:p>
        </p:txBody>
      </p:sp>
    </p:spTree>
    <p:extLst>
      <p:ext uri="{BB962C8B-B14F-4D97-AF65-F5344CB8AC3E}">
        <p14:creationId xmlns:p14="http://schemas.microsoft.com/office/powerpoint/2010/main" val="322457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37F8A09-71FB-4247-9341-5D6A8A8E205D}" type="datetime1">
              <a:rPr lang="en-IE" smtClean="0"/>
              <a:t>06/12/2017</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3649F244-56BB-4776-B1DC-60E5F11CD44D}" type="slidenum">
              <a:rPr lang="en-IE" smtClean="0"/>
              <a:t>‹#›</a:t>
            </a:fld>
            <a:endParaRPr lang="en-IE"/>
          </a:p>
        </p:txBody>
      </p:sp>
    </p:spTree>
    <p:extLst>
      <p:ext uri="{BB962C8B-B14F-4D97-AF65-F5344CB8AC3E}">
        <p14:creationId xmlns:p14="http://schemas.microsoft.com/office/powerpoint/2010/main" val="1815111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35D4EF0B-4E1F-42A1-B9E0-25575D2C2056}" type="datetime1">
              <a:rPr lang="en-IE" smtClean="0"/>
              <a:t>06/12/2017</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649F244-56BB-4776-B1DC-60E5F11CD44D}" type="slidenum">
              <a:rPr lang="en-IE" smtClean="0"/>
              <a:t>‹#›</a:t>
            </a:fld>
            <a:endParaRPr lang="en-IE"/>
          </a:p>
        </p:txBody>
      </p:sp>
    </p:spTree>
    <p:extLst>
      <p:ext uri="{BB962C8B-B14F-4D97-AF65-F5344CB8AC3E}">
        <p14:creationId xmlns:p14="http://schemas.microsoft.com/office/powerpoint/2010/main" val="526041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2D971156-7DE6-4BD0-9090-084C31224362}" type="datetime1">
              <a:rPr lang="en-IE" smtClean="0"/>
              <a:t>06/12/2017</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649F244-56BB-4776-B1DC-60E5F11CD44D}" type="slidenum">
              <a:rPr lang="en-IE" smtClean="0"/>
              <a:t>‹#›</a:t>
            </a:fld>
            <a:endParaRPr lang="en-IE"/>
          </a:p>
        </p:txBody>
      </p:sp>
    </p:spTree>
    <p:extLst>
      <p:ext uri="{BB962C8B-B14F-4D97-AF65-F5344CB8AC3E}">
        <p14:creationId xmlns:p14="http://schemas.microsoft.com/office/powerpoint/2010/main" val="25366108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p:cNvSpPr>
            <a:spLocks noGrp="1"/>
          </p:cNvSpPr>
          <p:nvPr>
            <p:ph type="dt" sz="half" idx="10"/>
          </p:nvPr>
        </p:nvSpPr>
        <p:spPr/>
        <p:txBody>
          <a:bodyPr/>
          <a:lstStyle/>
          <a:p>
            <a:fld id="{4AC8B6AC-18E7-4798-BF0C-DF549D254427}"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42187110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94602F77-8B21-4AE9-9E8D-564B48F04549}"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635829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14B35A7-5BCA-4C75-BF7B-C782FBADFF39}"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341819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p:cNvSpPr>
            <a:spLocks noGrp="1"/>
          </p:cNvSpPr>
          <p:nvPr>
            <p:ph type="dt" sz="half" idx="10"/>
          </p:nvPr>
        </p:nvSpPr>
        <p:spPr/>
        <p:txBody>
          <a:bodyPr/>
          <a:lstStyle/>
          <a:p>
            <a:fld id="{885716AD-267E-4796-8A15-705ECEF965C3}"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2330431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p:cNvSpPr>
            <a:spLocks noGrp="1"/>
          </p:cNvSpPr>
          <p:nvPr>
            <p:ph type="dt" sz="half" idx="10"/>
          </p:nvPr>
        </p:nvSpPr>
        <p:spPr/>
        <p:txBody>
          <a:bodyPr/>
          <a:lstStyle/>
          <a:p>
            <a:fld id="{54904407-6B2F-4E28-B6F8-DF36F6D16B47}" type="datetime1">
              <a:rPr lang="en-IE" smtClean="0">
                <a:solidFill>
                  <a:prstClr val="black">
                    <a:tint val="75000"/>
                  </a:prstClr>
                </a:solidFill>
              </a:rPr>
              <a:t>06/12/2017</a:t>
            </a:fld>
            <a:endParaRPr lang="en-IE"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IE"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3323395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Date Placeholder 2"/>
          <p:cNvSpPr>
            <a:spLocks noGrp="1"/>
          </p:cNvSpPr>
          <p:nvPr>
            <p:ph type="dt" sz="half" idx="10"/>
          </p:nvPr>
        </p:nvSpPr>
        <p:spPr/>
        <p:txBody>
          <a:bodyPr/>
          <a:lstStyle/>
          <a:p>
            <a:fld id="{7D484DEF-B6FF-419D-B1FA-CC7C304609B3}" type="datetime1">
              <a:rPr lang="en-IE" smtClean="0">
                <a:solidFill>
                  <a:prstClr val="black">
                    <a:tint val="75000"/>
                  </a:prstClr>
                </a:solidFill>
              </a:rPr>
              <a:t>06/12/2017</a:t>
            </a:fld>
            <a:endParaRPr lang="en-IE"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IE"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5992526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9C7EFF-4224-4416-9B84-A8CCBCC82889}" type="datetime1">
              <a:rPr lang="en-IE" smtClean="0">
                <a:solidFill>
                  <a:prstClr val="black">
                    <a:tint val="75000"/>
                  </a:prstClr>
                </a:solidFill>
              </a:rPr>
              <a:t>06/12/2017</a:t>
            </a:fld>
            <a:endParaRPr lang="en-IE"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IE"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72747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C922C84-87F5-42D6-907B-0BE1EF276C17}"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5361798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6C15BA9-9C5D-48D6-81A9-20F49AF06F4F}"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4688334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4601D954-5DBE-4D3D-9325-9871F762A085}"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6991109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ADFA96AE-55BC-4FBA-897B-CC14A49BFA2F}"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0708552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p:cNvSpPr>
            <a:spLocks noGrp="1"/>
          </p:cNvSpPr>
          <p:nvPr>
            <p:ph type="dt" sz="half" idx="10"/>
          </p:nvPr>
        </p:nvSpPr>
        <p:spPr/>
        <p:txBody>
          <a:bodyPr/>
          <a:lstStyle/>
          <a:p>
            <a:fld id="{F026C571-FB5F-4550-9812-7088ED251CA1}"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5163580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1EB8EFFE-5954-4AA6-A76C-6B43CAFFCC14}"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113031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B7416D1-E0DD-49E4-AAE2-4F0E6704880B}"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52444011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p:cNvSpPr>
            <a:spLocks noGrp="1"/>
          </p:cNvSpPr>
          <p:nvPr>
            <p:ph type="dt" sz="half" idx="10"/>
          </p:nvPr>
        </p:nvSpPr>
        <p:spPr/>
        <p:txBody>
          <a:bodyPr/>
          <a:lstStyle/>
          <a:p>
            <a:fld id="{49D94C1D-9D37-4A55-8294-50BD23F4D779}"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3637714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p:cNvSpPr>
            <a:spLocks noGrp="1"/>
          </p:cNvSpPr>
          <p:nvPr>
            <p:ph type="dt" sz="half" idx="10"/>
          </p:nvPr>
        </p:nvSpPr>
        <p:spPr/>
        <p:txBody>
          <a:bodyPr/>
          <a:lstStyle/>
          <a:p>
            <a:fld id="{3F0E7207-04D5-49D8-A4A0-89F14C725AFC}" type="datetime1">
              <a:rPr lang="en-IE" smtClean="0">
                <a:solidFill>
                  <a:prstClr val="black">
                    <a:tint val="75000"/>
                  </a:prstClr>
                </a:solidFill>
              </a:rPr>
              <a:t>06/12/2017</a:t>
            </a:fld>
            <a:endParaRPr lang="en-IE"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IE"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7419787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Date Placeholder 2"/>
          <p:cNvSpPr>
            <a:spLocks noGrp="1"/>
          </p:cNvSpPr>
          <p:nvPr>
            <p:ph type="dt" sz="half" idx="10"/>
          </p:nvPr>
        </p:nvSpPr>
        <p:spPr/>
        <p:txBody>
          <a:bodyPr/>
          <a:lstStyle/>
          <a:p>
            <a:fld id="{27DCC046-1D7F-4FB0-ABC4-C3A49F220E3B}" type="datetime1">
              <a:rPr lang="en-IE" smtClean="0">
                <a:solidFill>
                  <a:prstClr val="black">
                    <a:tint val="75000"/>
                  </a:prstClr>
                </a:solidFill>
              </a:rPr>
              <a:t>06/12/2017</a:t>
            </a:fld>
            <a:endParaRPr lang="en-IE"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IE"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9684885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F4B8A9-F508-43CB-BB17-E81ECC0CD063}" type="datetime1">
              <a:rPr lang="en-IE" smtClean="0">
                <a:solidFill>
                  <a:prstClr val="black">
                    <a:tint val="75000"/>
                  </a:prstClr>
                </a:solidFill>
              </a:rPr>
              <a:t>06/12/2017</a:t>
            </a:fld>
            <a:endParaRPr lang="en-IE"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IE"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2110149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B44BC06-EC59-4F40-9B7D-56F944E30D77}"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5382755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EAFC25-0B80-4899-96B7-E8774F8A8457}"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1023415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CCF8B6B6-6E9F-4244-821B-6748BBC9B34F}"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9101527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B25DDED5-2534-4BCA-B9C6-F5F2EE6997E6}"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62747817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p:cNvSpPr>
            <a:spLocks noGrp="1"/>
          </p:cNvSpPr>
          <p:nvPr>
            <p:ph type="dt" sz="half" idx="10"/>
          </p:nvPr>
        </p:nvSpPr>
        <p:spPr/>
        <p:txBody>
          <a:bodyPr/>
          <a:lstStyle/>
          <a:p>
            <a:fld id="{310A55C6-FC65-44E0-9535-6F428561A004}"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31416461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294BB5C9-0892-43B8-AB26-6C286AE5419F}"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60734703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9FD451-BF05-4728-A711-68708BA441BE}"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4042156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p:cNvSpPr>
            <a:spLocks noGrp="1"/>
          </p:cNvSpPr>
          <p:nvPr>
            <p:ph type="dt" sz="half" idx="10"/>
          </p:nvPr>
        </p:nvSpPr>
        <p:spPr/>
        <p:txBody>
          <a:bodyPr/>
          <a:lstStyle/>
          <a:p>
            <a:fld id="{633EDA43-474D-451E-B926-1CB0EC20E07A}"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42871147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p:cNvSpPr>
            <a:spLocks noGrp="1"/>
          </p:cNvSpPr>
          <p:nvPr>
            <p:ph type="dt" sz="half" idx="10"/>
          </p:nvPr>
        </p:nvSpPr>
        <p:spPr/>
        <p:txBody>
          <a:bodyPr/>
          <a:lstStyle/>
          <a:p>
            <a:fld id="{0F27342A-4B68-4866-8C98-DA27A6BD58E9}" type="datetime1">
              <a:rPr lang="en-IE" smtClean="0">
                <a:solidFill>
                  <a:prstClr val="black">
                    <a:tint val="75000"/>
                  </a:prstClr>
                </a:solidFill>
              </a:rPr>
              <a:t>06/12/2017</a:t>
            </a:fld>
            <a:endParaRPr lang="en-IE"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IE"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4892127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Date Placeholder 2"/>
          <p:cNvSpPr>
            <a:spLocks noGrp="1"/>
          </p:cNvSpPr>
          <p:nvPr>
            <p:ph type="dt" sz="half" idx="10"/>
          </p:nvPr>
        </p:nvSpPr>
        <p:spPr/>
        <p:txBody>
          <a:bodyPr/>
          <a:lstStyle/>
          <a:p>
            <a:fld id="{B9DE5239-D089-4D8A-AD5F-800D875752A3}" type="datetime1">
              <a:rPr lang="en-IE" smtClean="0">
                <a:solidFill>
                  <a:prstClr val="black">
                    <a:tint val="75000"/>
                  </a:prstClr>
                </a:solidFill>
              </a:rPr>
              <a:t>06/12/2017</a:t>
            </a:fld>
            <a:endParaRPr lang="en-IE"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IE"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315367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8AF444-A00C-472F-A9E7-4B46180871E0}" type="datetime1">
              <a:rPr lang="en-IE" smtClean="0">
                <a:solidFill>
                  <a:prstClr val="black">
                    <a:tint val="75000"/>
                  </a:prstClr>
                </a:solidFill>
              </a:rPr>
              <a:t>06/12/2017</a:t>
            </a:fld>
            <a:endParaRPr lang="en-IE"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IE"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52562983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EDB8C5-359B-4CC2-9150-CE554686503F}"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1417528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FDCB916-1970-4D7D-B808-9A69F90C4D2C}"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7423144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FEF0C0F5-2B3D-4701-9E48-DF444D582D78}"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26341079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381EF64E-B113-4685-8C9C-CBD89214A465}"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67340824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p:cNvSpPr>
            <a:spLocks noGrp="1"/>
          </p:cNvSpPr>
          <p:nvPr>
            <p:ph type="dt" sz="half" idx="10"/>
          </p:nvPr>
        </p:nvSpPr>
        <p:spPr/>
        <p:txBody>
          <a:bodyPr/>
          <a:lstStyle/>
          <a:p>
            <a:fld id="{40E20A6E-E8E9-4026-85A6-86C91BE58224}"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91824624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CE309076-360A-4526-A8ED-08315AC12AA7}"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a:xfrm>
            <a:off x="11442030" y="6347995"/>
            <a:ext cx="477253" cy="365125"/>
          </a:xfrm>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43796642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BA01DE-3055-4C1D-B3E2-B0B2E6298F55}"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a:xfrm>
            <a:off x="11347450" y="6189495"/>
            <a:ext cx="429126" cy="365125"/>
          </a:xfrm>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52331367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p:cNvSpPr>
            <a:spLocks noGrp="1"/>
          </p:cNvSpPr>
          <p:nvPr>
            <p:ph type="dt" sz="half" idx="10"/>
          </p:nvPr>
        </p:nvSpPr>
        <p:spPr/>
        <p:txBody>
          <a:bodyPr/>
          <a:lstStyle/>
          <a:p>
            <a:fld id="{614C7D21-B758-42D9-B654-8F81C34C039D}"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22555130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p:cNvSpPr>
            <a:spLocks noGrp="1"/>
          </p:cNvSpPr>
          <p:nvPr>
            <p:ph type="dt" sz="half" idx="10"/>
          </p:nvPr>
        </p:nvSpPr>
        <p:spPr/>
        <p:txBody>
          <a:bodyPr/>
          <a:lstStyle/>
          <a:p>
            <a:fld id="{441BD0E3-C338-4624-BDC6-28C18D9EAB87}" type="datetime1">
              <a:rPr lang="en-IE" smtClean="0">
                <a:solidFill>
                  <a:prstClr val="black">
                    <a:tint val="75000"/>
                  </a:prstClr>
                </a:solidFill>
              </a:rPr>
              <a:t>06/12/2017</a:t>
            </a:fld>
            <a:endParaRPr lang="en-IE"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IE"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74685739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Date Placeholder 2"/>
          <p:cNvSpPr>
            <a:spLocks noGrp="1"/>
          </p:cNvSpPr>
          <p:nvPr>
            <p:ph type="dt" sz="half" idx="10"/>
          </p:nvPr>
        </p:nvSpPr>
        <p:spPr/>
        <p:txBody>
          <a:bodyPr/>
          <a:lstStyle/>
          <a:p>
            <a:fld id="{C800FFD5-CC3E-4914-A55F-91163EB5F23E}" type="datetime1">
              <a:rPr lang="en-IE" smtClean="0">
                <a:solidFill>
                  <a:prstClr val="black">
                    <a:tint val="75000"/>
                  </a:prstClr>
                </a:solidFill>
              </a:rPr>
              <a:t>06/12/2017</a:t>
            </a:fld>
            <a:endParaRPr lang="en-IE"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IE" dirty="0">
              <a:solidFill>
                <a:prstClr val="black">
                  <a:tint val="75000"/>
                </a:prstClr>
              </a:solidFill>
            </a:endParaRPr>
          </a:p>
        </p:txBody>
      </p:sp>
      <p:sp>
        <p:nvSpPr>
          <p:cNvPr id="5" name="Slide Number Placeholder 4"/>
          <p:cNvSpPr>
            <a:spLocks noGrp="1"/>
          </p:cNvSpPr>
          <p:nvPr>
            <p:ph type="sldNum" sz="quarter" idx="12"/>
          </p:nvPr>
        </p:nvSpPr>
        <p:spPr>
          <a:xfrm>
            <a:off x="11466094" y="6323932"/>
            <a:ext cx="393032" cy="365125"/>
          </a:xfrm>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16899984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798D91-CD30-45E9-AC71-886318692503}" type="datetime1">
              <a:rPr lang="en-IE" smtClean="0">
                <a:solidFill>
                  <a:prstClr val="black">
                    <a:tint val="75000"/>
                  </a:prstClr>
                </a:solidFill>
              </a:rPr>
              <a:t>06/12/2017</a:t>
            </a:fld>
            <a:endParaRPr lang="en-IE"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IE"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57454182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089AD1-B324-44D8-B6DC-5FD5CF97B64F}"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08491838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1CE5E4-B469-4260-9E92-2167180267D0}"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03801648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E6FFBDDC-45B3-4378-A4CA-4279F5B5CA91}"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42441392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30A86347-EE30-4076-AC25-FB41A7BD50F2}"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38572969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p:cNvSpPr>
            <a:spLocks noGrp="1"/>
          </p:cNvSpPr>
          <p:nvPr>
            <p:ph type="dt" sz="half" idx="10"/>
          </p:nvPr>
        </p:nvSpPr>
        <p:spPr/>
        <p:txBody>
          <a:bodyPr/>
          <a:lstStyle/>
          <a:p>
            <a:fld id="{5E5AB97F-3E17-49CB-89B9-CD41A3A951EB}"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97178921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946FE3E8-3F82-45BD-AA6D-FB8E41E15D4C}"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23736015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E4394B-3036-4846-A307-1147371F3594}"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02938904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p:cNvSpPr>
            <a:spLocks noGrp="1"/>
          </p:cNvSpPr>
          <p:nvPr>
            <p:ph type="dt" sz="half" idx="10"/>
          </p:nvPr>
        </p:nvSpPr>
        <p:spPr/>
        <p:txBody>
          <a:bodyPr/>
          <a:lstStyle/>
          <a:p>
            <a:fld id="{4A8DD9D9-B898-4E70-816C-1BE666BFA424}"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20034728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p:cNvSpPr>
            <a:spLocks noGrp="1"/>
          </p:cNvSpPr>
          <p:nvPr>
            <p:ph type="dt" sz="half" idx="10"/>
          </p:nvPr>
        </p:nvSpPr>
        <p:spPr/>
        <p:txBody>
          <a:bodyPr/>
          <a:lstStyle/>
          <a:p>
            <a:fld id="{DED14299-9FC4-4E03-9346-652ACD81C3E6}" type="datetime1">
              <a:rPr lang="en-IE" smtClean="0">
                <a:solidFill>
                  <a:prstClr val="black">
                    <a:tint val="75000"/>
                  </a:prstClr>
                </a:solidFill>
              </a:rPr>
              <a:t>06/12/2017</a:t>
            </a:fld>
            <a:endParaRPr lang="en-IE"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IE"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33437914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Date Placeholder 2"/>
          <p:cNvSpPr>
            <a:spLocks noGrp="1"/>
          </p:cNvSpPr>
          <p:nvPr>
            <p:ph type="dt" sz="half" idx="10"/>
          </p:nvPr>
        </p:nvSpPr>
        <p:spPr/>
        <p:txBody>
          <a:bodyPr/>
          <a:lstStyle/>
          <a:p>
            <a:fld id="{F7A1A3E4-0A8A-41FA-BABA-08187EF5D66B}" type="datetime1">
              <a:rPr lang="en-IE" smtClean="0">
                <a:solidFill>
                  <a:prstClr val="black">
                    <a:tint val="75000"/>
                  </a:prstClr>
                </a:solidFill>
              </a:rPr>
              <a:t>06/12/2017</a:t>
            </a:fld>
            <a:endParaRPr lang="en-IE"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IE"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60663086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07B133-D48E-4AF1-862B-89ABCF7E1F11}" type="datetime1">
              <a:rPr lang="en-IE" smtClean="0">
                <a:solidFill>
                  <a:prstClr val="black">
                    <a:tint val="75000"/>
                  </a:prstClr>
                </a:solidFill>
              </a:rPr>
              <a:t>06/12/2017</a:t>
            </a:fld>
            <a:endParaRPr lang="en-IE"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IE"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8266241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EF0EF7-22D8-4853-A16B-5AD7FC9AEE45}"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22987839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F4466A-5C7A-444D-AFD7-140F3565BA87}"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94550225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12C24B84-9166-472A-B7F4-40B150512EBD}"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75190679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DC8E5296-E0DD-40CA-80D8-AD0B0CED40A2}"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40613598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p:cNvSpPr>
            <a:spLocks noGrp="1"/>
          </p:cNvSpPr>
          <p:nvPr>
            <p:ph type="dt" sz="half" idx="10"/>
          </p:nvPr>
        </p:nvSpPr>
        <p:spPr/>
        <p:txBody>
          <a:bodyPr/>
          <a:lstStyle/>
          <a:p>
            <a:fld id="{4FB2668C-4109-4319-88F2-15F3E458325B}"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32267308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25AD56DA-8E34-46B0-A211-984E20423B9F}"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16318535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DFB454-97E6-483A-99F7-E602AD97AB43}"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47786742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p:cNvSpPr>
            <a:spLocks noGrp="1"/>
          </p:cNvSpPr>
          <p:nvPr>
            <p:ph type="dt" sz="half" idx="10"/>
          </p:nvPr>
        </p:nvSpPr>
        <p:spPr/>
        <p:txBody>
          <a:bodyPr/>
          <a:lstStyle/>
          <a:p>
            <a:fld id="{75E2EAAA-E31C-4694-899A-1680EBC7ADFB}"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81055133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p:cNvSpPr>
            <a:spLocks noGrp="1"/>
          </p:cNvSpPr>
          <p:nvPr>
            <p:ph type="dt" sz="half" idx="10"/>
          </p:nvPr>
        </p:nvSpPr>
        <p:spPr/>
        <p:txBody>
          <a:bodyPr/>
          <a:lstStyle/>
          <a:p>
            <a:fld id="{01FF8118-5F88-4910-9CBC-4AA155E216C7}" type="datetime1">
              <a:rPr lang="en-IE" smtClean="0">
                <a:solidFill>
                  <a:prstClr val="black">
                    <a:tint val="75000"/>
                  </a:prstClr>
                </a:solidFill>
              </a:rPr>
              <a:t>06/12/2017</a:t>
            </a:fld>
            <a:endParaRPr lang="en-IE"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IE"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6913646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Date Placeholder 2"/>
          <p:cNvSpPr>
            <a:spLocks noGrp="1"/>
          </p:cNvSpPr>
          <p:nvPr>
            <p:ph type="dt" sz="half" idx="10"/>
          </p:nvPr>
        </p:nvSpPr>
        <p:spPr/>
        <p:txBody>
          <a:bodyPr/>
          <a:lstStyle/>
          <a:p>
            <a:fld id="{D7626B17-D771-45F5-9C18-D81689F0EA73}" type="datetime1">
              <a:rPr lang="en-IE" smtClean="0">
                <a:solidFill>
                  <a:prstClr val="black">
                    <a:tint val="75000"/>
                  </a:prstClr>
                </a:solidFill>
              </a:rPr>
              <a:t>06/12/2017</a:t>
            </a:fld>
            <a:endParaRPr lang="en-IE"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IE"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54071116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0CB5E8-3B25-4826-9601-9F5977B7DA8C}" type="datetime1">
              <a:rPr lang="en-IE" smtClean="0">
                <a:solidFill>
                  <a:prstClr val="black">
                    <a:tint val="75000"/>
                  </a:prstClr>
                </a:solidFill>
              </a:rPr>
              <a:t>06/12/2017</a:t>
            </a:fld>
            <a:endParaRPr lang="en-IE"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IE"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98065863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3EFFDF-9190-48BC-AA27-C5FD333CDCE7}"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70531018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044295-30A4-4FC5-BE15-2A5A460CFB72}"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85633559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122A09FC-5E6A-4BF9-A221-36C7FD3B74FE}"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48477509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7AFCD810-F0B8-448B-B8AE-AE499A15DDD4}"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52285684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p:cNvSpPr>
            <a:spLocks noGrp="1"/>
          </p:cNvSpPr>
          <p:nvPr>
            <p:ph type="dt" sz="half" idx="10"/>
          </p:nvPr>
        </p:nvSpPr>
        <p:spPr/>
        <p:txBody>
          <a:bodyPr/>
          <a:lstStyle/>
          <a:p>
            <a:fld id="{32D136D9-3A4B-49E6-B42A-41D90C0DFEB3}"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62322863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4019BC42-FBF2-4525-8333-5E5932A3A525}"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47553824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904AF1-9EE3-41D7-A432-041A1B6DC1A3}"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32869309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p:cNvSpPr>
            <a:spLocks noGrp="1"/>
          </p:cNvSpPr>
          <p:nvPr>
            <p:ph type="dt" sz="half" idx="10"/>
          </p:nvPr>
        </p:nvSpPr>
        <p:spPr/>
        <p:txBody>
          <a:bodyPr/>
          <a:lstStyle/>
          <a:p>
            <a:fld id="{9DB8F1ED-FF0B-40A0-AA6F-33F721E982D2}"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14765510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p:cNvSpPr>
            <a:spLocks noGrp="1"/>
          </p:cNvSpPr>
          <p:nvPr>
            <p:ph type="dt" sz="half" idx="10"/>
          </p:nvPr>
        </p:nvSpPr>
        <p:spPr/>
        <p:txBody>
          <a:bodyPr/>
          <a:lstStyle/>
          <a:p>
            <a:fld id="{0050EB08-FC7C-4C83-A937-2301FE884DA1}" type="datetime1">
              <a:rPr lang="en-IE" smtClean="0">
                <a:solidFill>
                  <a:prstClr val="black">
                    <a:tint val="75000"/>
                  </a:prstClr>
                </a:solidFill>
              </a:rPr>
              <a:t>06/12/2017</a:t>
            </a:fld>
            <a:endParaRPr lang="en-IE"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IE"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9492100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Date Placeholder 2"/>
          <p:cNvSpPr>
            <a:spLocks noGrp="1"/>
          </p:cNvSpPr>
          <p:nvPr>
            <p:ph type="dt" sz="half" idx="10"/>
          </p:nvPr>
        </p:nvSpPr>
        <p:spPr/>
        <p:txBody>
          <a:bodyPr/>
          <a:lstStyle/>
          <a:p>
            <a:fld id="{0A30BCD8-055F-48FE-B7BC-CE0310E5078F}" type="datetime1">
              <a:rPr lang="en-IE" smtClean="0">
                <a:solidFill>
                  <a:prstClr val="black">
                    <a:tint val="75000"/>
                  </a:prstClr>
                </a:solidFill>
              </a:rPr>
              <a:t>06/12/2017</a:t>
            </a:fld>
            <a:endParaRPr lang="en-IE"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IE"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409496805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4478C6-F2EF-4777-A164-6BA329947D08}" type="datetime1">
              <a:rPr lang="en-IE" smtClean="0">
                <a:solidFill>
                  <a:prstClr val="black">
                    <a:tint val="75000"/>
                  </a:prstClr>
                </a:solidFill>
              </a:rPr>
              <a:t>06/12/2017</a:t>
            </a:fld>
            <a:endParaRPr lang="en-IE"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IE"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94518802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B108AB-A40C-4AEA-ABB1-FDB3BC8C7751}"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93885019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CD0A0E6-65CC-4C36-8E4F-ED1829EB84B1}" type="datetime1">
              <a:rPr lang="en-IE" smtClean="0">
                <a:solidFill>
                  <a:prstClr val="black">
                    <a:tint val="75000"/>
                  </a:prstClr>
                </a:solidFill>
              </a:rPr>
              <a:t>06/12/2017</a:t>
            </a:fld>
            <a:endParaRPr lang="en-IE"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IE"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128845643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430C33A0-19E6-42DA-92F5-7F1EBE4E69FE}"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66029606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0EFD6F51-05C8-4DE6-8AF1-708A78A7B529}"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IE"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241486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26DE36-7CAB-4FC4-B4A0-66DDA83F36FC}" type="datetime1">
              <a:rPr lang="en-IE" smtClean="0"/>
              <a:t>06/12/2017</a:t>
            </a:fld>
            <a:endParaRPr lang="en-I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49F244-56BB-4776-B1DC-60E5F11CD44D}" type="slidenum">
              <a:rPr lang="en-IE" smtClean="0"/>
              <a:t>‹#›</a:t>
            </a:fld>
            <a:endParaRPr lang="en-IE"/>
          </a:p>
        </p:txBody>
      </p:sp>
    </p:spTree>
    <p:extLst>
      <p:ext uri="{BB962C8B-B14F-4D97-AF65-F5344CB8AC3E}">
        <p14:creationId xmlns:p14="http://schemas.microsoft.com/office/powerpoint/2010/main" val="3775310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0C9C34-E028-496A-9920-26AE1E27B153}"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dirty="0">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255075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4BBB24-ADF7-4270-A065-886645C0185E}"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dirty="0">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89604404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5AC67E-6870-4485-82C3-7299DC68DD01}"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dirty="0">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408940446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8DBD12-B683-4B6E-A373-FA4A4EA79BFD}"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dirty="0">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21874788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34CBEA-E152-42AF-B670-CFDE05941B09}"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dirty="0">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68368523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F21791-2739-4ED8-AC06-8BF42E6D478E}"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dirty="0">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376268267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2E1246-58E8-4B81-BEBF-D40B33C3DB64}" type="datetime1">
              <a:rPr lang="en-IE" smtClean="0">
                <a:solidFill>
                  <a:prstClr val="black">
                    <a:tint val="75000"/>
                  </a:prstClr>
                </a:solidFill>
              </a:rPr>
              <a:t>06/12/2017</a:t>
            </a:fld>
            <a:endParaRPr lang="en-IE" dirty="0">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dirty="0">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A61F43-0B9D-4B08-9A8A-3C9A326A1757}" type="slidenum">
              <a:rPr lang="en-IE" smtClean="0">
                <a:solidFill>
                  <a:prstClr val="black">
                    <a:tint val="75000"/>
                  </a:prstClr>
                </a:solidFill>
              </a:rPr>
              <a:pPr/>
              <a:t>‹#›</a:t>
            </a:fld>
            <a:endParaRPr lang="en-IE" dirty="0">
              <a:solidFill>
                <a:prstClr val="black">
                  <a:tint val="75000"/>
                </a:prstClr>
              </a:solidFill>
            </a:endParaRPr>
          </a:p>
        </p:txBody>
      </p:sp>
    </p:spTree>
    <p:extLst>
      <p:ext uri="{BB962C8B-B14F-4D97-AF65-F5344CB8AC3E}">
        <p14:creationId xmlns:p14="http://schemas.microsoft.com/office/powerpoint/2010/main" val="2290449959"/>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chor="ctr">
            <a:noAutofit/>
          </a:bodyPr>
          <a:lstStyle/>
          <a:p>
            <a:r>
              <a:rPr lang="en-GB" sz="4400" b="1" dirty="0"/>
              <a:t>Feasibility Study on Civil Society Organisation (CSO) Networks </a:t>
            </a:r>
            <a:endParaRPr lang="en-IE" sz="4400" dirty="0"/>
          </a:p>
        </p:txBody>
      </p:sp>
      <p:sp>
        <p:nvSpPr>
          <p:cNvPr id="3" name="Subtitle 2"/>
          <p:cNvSpPr>
            <a:spLocks noGrp="1"/>
          </p:cNvSpPr>
          <p:nvPr>
            <p:ph type="subTitle" idx="1"/>
          </p:nvPr>
        </p:nvSpPr>
        <p:spPr/>
        <p:txBody>
          <a:bodyPr>
            <a:normAutofit/>
          </a:bodyPr>
          <a:lstStyle/>
          <a:p>
            <a:r>
              <a:rPr lang="en-GB" sz="3200" b="1" dirty="0"/>
              <a:t>In the Context of </a:t>
            </a:r>
          </a:p>
          <a:p>
            <a:r>
              <a:rPr lang="en-GB" sz="3200" b="1" dirty="0"/>
              <a:t>Development Effectiveness in Cambodia</a:t>
            </a:r>
            <a:endParaRPr lang="en-IE" sz="3200" dirty="0"/>
          </a:p>
        </p:txBody>
      </p:sp>
      <p:sp>
        <p:nvSpPr>
          <p:cNvPr id="5" name="Slide Number Placeholder 4"/>
          <p:cNvSpPr>
            <a:spLocks noGrp="1"/>
          </p:cNvSpPr>
          <p:nvPr>
            <p:ph type="sldNum" sz="quarter" idx="12"/>
          </p:nvPr>
        </p:nvSpPr>
        <p:spPr/>
        <p:txBody>
          <a:bodyPr/>
          <a:lstStyle/>
          <a:p>
            <a:fld id="{3649F244-56BB-4776-B1DC-60E5F11CD44D}" type="slidenum">
              <a:rPr lang="en-IE" smtClean="0"/>
              <a:t>1</a:t>
            </a:fld>
            <a:endParaRPr lang="en-IE"/>
          </a:p>
        </p:txBody>
      </p:sp>
    </p:spTree>
    <p:extLst>
      <p:ext uri="{BB962C8B-B14F-4D97-AF65-F5344CB8AC3E}">
        <p14:creationId xmlns:p14="http://schemas.microsoft.com/office/powerpoint/2010/main" val="2847094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906" y="112462"/>
            <a:ext cx="11542294" cy="717717"/>
          </a:xfrm>
        </p:spPr>
        <p:txBody>
          <a:bodyPr/>
          <a:lstStyle/>
          <a:p>
            <a:r>
              <a:rPr lang="en-IE" dirty="0"/>
              <a:t>Contents</a:t>
            </a:r>
          </a:p>
        </p:txBody>
      </p:sp>
      <p:sp>
        <p:nvSpPr>
          <p:cNvPr id="3" name="Content Placeholder 2"/>
          <p:cNvSpPr>
            <a:spLocks noGrp="1"/>
          </p:cNvSpPr>
          <p:nvPr>
            <p:ph idx="1"/>
          </p:nvPr>
        </p:nvSpPr>
        <p:spPr>
          <a:xfrm>
            <a:off x="344906" y="765343"/>
            <a:ext cx="11458073" cy="5526171"/>
          </a:xfrm>
        </p:spPr>
        <p:txBody>
          <a:bodyPr>
            <a:normAutofit/>
          </a:bodyPr>
          <a:lstStyle/>
          <a:p>
            <a:pPr marL="1708150" lvl="2" indent="-541338">
              <a:buFont typeface="+mj-lt"/>
              <a:buAutoNum type="arabicPeriod"/>
            </a:pPr>
            <a:r>
              <a:rPr lang="en-IE" sz="3200" dirty="0"/>
              <a:t>Study Objectives</a:t>
            </a:r>
          </a:p>
          <a:p>
            <a:pPr marL="1708150" lvl="2" indent="-541338">
              <a:buFont typeface="+mj-lt"/>
              <a:buAutoNum type="arabicPeriod"/>
            </a:pPr>
            <a:r>
              <a:rPr lang="en-IE" sz="3200" dirty="0"/>
              <a:t>Approaches and Methodology</a:t>
            </a:r>
          </a:p>
          <a:p>
            <a:pPr marL="1708150" lvl="2" indent="-541338">
              <a:buFont typeface="+mj-lt"/>
              <a:buAutoNum type="arabicPeriod"/>
            </a:pPr>
            <a:r>
              <a:rPr lang="en-IE" sz="3200" dirty="0"/>
              <a:t>Challenges Confronted </a:t>
            </a:r>
          </a:p>
          <a:p>
            <a:pPr marL="1708150" lvl="2" indent="-541338">
              <a:buFont typeface="+mj-lt"/>
              <a:buAutoNum type="arabicPeriod"/>
            </a:pPr>
            <a:r>
              <a:rPr lang="en-IE" sz="3200" dirty="0"/>
              <a:t>CSO and National Context</a:t>
            </a:r>
          </a:p>
          <a:p>
            <a:pPr marL="1708150" lvl="2" indent="-541338">
              <a:buNone/>
            </a:pPr>
            <a:r>
              <a:rPr lang="en-IE" sz="3200" dirty="0"/>
              <a:t>FINDINGS </a:t>
            </a:r>
          </a:p>
          <a:p>
            <a:pPr marL="1708150" lvl="2" indent="-541338">
              <a:buFont typeface="+mj-lt"/>
              <a:buAutoNum type="arabicPeriod" startAt="5"/>
            </a:pPr>
            <a:r>
              <a:rPr lang="en-IE" sz="3200" dirty="0"/>
              <a:t>Findings for Objective 1 (0-6)</a:t>
            </a:r>
          </a:p>
          <a:p>
            <a:pPr marL="1708150" lvl="2" indent="-541338">
              <a:buFont typeface="+mj-lt"/>
              <a:buAutoNum type="arabicPeriod" startAt="5"/>
            </a:pPr>
            <a:r>
              <a:rPr lang="en-IE" sz="3200" dirty="0"/>
              <a:t>Findings for Objective 2 (1-6)</a:t>
            </a:r>
          </a:p>
          <a:p>
            <a:pPr marL="1708150" lvl="2" indent="-541338">
              <a:buFont typeface="+mj-lt"/>
              <a:buAutoNum type="arabicPeriod" startAt="5"/>
            </a:pPr>
            <a:r>
              <a:rPr lang="en-IE" sz="3200" dirty="0"/>
              <a:t>Findings for Objectives 3 (1)</a:t>
            </a:r>
          </a:p>
          <a:p>
            <a:pPr marL="1708150" lvl="2" indent="-541338">
              <a:buFont typeface="+mj-lt"/>
              <a:buAutoNum type="arabicPeriod" startAt="5"/>
            </a:pPr>
            <a:r>
              <a:rPr lang="en-IE" sz="3200" dirty="0"/>
              <a:t>Conclusions </a:t>
            </a:r>
          </a:p>
          <a:p>
            <a:pPr marL="1708150" lvl="2" indent="-541338">
              <a:buFont typeface="+mj-lt"/>
              <a:buAutoNum type="arabicPeriod" startAt="5"/>
            </a:pPr>
            <a:r>
              <a:rPr lang="en-IE" sz="3200" dirty="0"/>
              <a:t>Recommendations</a:t>
            </a:r>
          </a:p>
          <a:p>
            <a:pPr marL="514350" indent="-514350">
              <a:buFont typeface="+mj-lt"/>
              <a:buAutoNum type="arabicPeriod" startAt="5"/>
            </a:pPr>
            <a:endParaRPr lang="en-IE" dirty="0"/>
          </a:p>
        </p:txBody>
      </p:sp>
      <p:sp>
        <p:nvSpPr>
          <p:cNvPr id="4" name="Slide Number Placeholder 3"/>
          <p:cNvSpPr>
            <a:spLocks noGrp="1"/>
          </p:cNvSpPr>
          <p:nvPr>
            <p:ph type="sldNum" sz="quarter" idx="12"/>
          </p:nvPr>
        </p:nvSpPr>
        <p:spPr>
          <a:xfrm>
            <a:off x="11458074" y="6291514"/>
            <a:ext cx="344905" cy="365125"/>
          </a:xfrm>
        </p:spPr>
        <p:txBody>
          <a:bodyPr/>
          <a:lstStyle/>
          <a:p>
            <a:fld id="{3649F244-56BB-4776-B1DC-60E5F11CD44D}" type="slidenum">
              <a:rPr lang="en-IE" smtClean="0"/>
              <a:t>2</a:t>
            </a:fld>
            <a:endParaRPr lang="en-IE" dirty="0"/>
          </a:p>
        </p:txBody>
      </p:sp>
    </p:spTree>
    <p:extLst>
      <p:ext uri="{BB962C8B-B14F-4D97-AF65-F5344CB8AC3E}">
        <p14:creationId xmlns:p14="http://schemas.microsoft.com/office/powerpoint/2010/main" val="21771006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1631" y="173737"/>
            <a:ext cx="10962169" cy="804456"/>
          </a:xfrm>
        </p:spPr>
        <p:txBody>
          <a:bodyPr>
            <a:normAutofit/>
          </a:bodyPr>
          <a:lstStyle/>
          <a:p>
            <a:pPr lvl="0"/>
            <a:r>
              <a:rPr lang="en-US" sz="3200" b="1" dirty="0"/>
              <a:t>Study Objectives</a:t>
            </a:r>
            <a:endParaRPr lang="en-IE" sz="3200" dirty="0"/>
          </a:p>
        </p:txBody>
      </p:sp>
      <p:sp>
        <p:nvSpPr>
          <p:cNvPr id="3" name="Content Placeholder 2"/>
          <p:cNvSpPr>
            <a:spLocks noGrp="1"/>
          </p:cNvSpPr>
          <p:nvPr>
            <p:ph idx="1"/>
          </p:nvPr>
        </p:nvSpPr>
        <p:spPr>
          <a:xfrm>
            <a:off x="391631" y="1166407"/>
            <a:ext cx="11399875" cy="5000476"/>
          </a:xfrm>
        </p:spPr>
        <p:txBody>
          <a:bodyPr>
            <a:normAutofit lnSpcReduction="10000"/>
          </a:bodyPr>
          <a:lstStyle/>
          <a:p>
            <a:pPr marL="0" indent="0">
              <a:lnSpc>
                <a:spcPct val="100000"/>
              </a:lnSpc>
              <a:spcAft>
                <a:spcPts val="1200"/>
              </a:spcAft>
              <a:buNone/>
            </a:pPr>
            <a:r>
              <a:rPr lang="en-US" sz="2400" dirty="0"/>
              <a:t>The objectives of the assignment were to: </a:t>
            </a:r>
            <a:endParaRPr lang="en-IE" sz="2400" dirty="0"/>
          </a:p>
          <a:p>
            <a:pPr marL="457200" lvl="0" indent="-457200">
              <a:lnSpc>
                <a:spcPct val="100000"/>
              </a:lnSpc>
              <a:spcAft>
                <a:spcPts val="1200"/>
              </a:spcAft>
              <a:buFont typeface="+mj-lt"/>
              <a:buAutoNum type="arabicPeriod"/>
            </a:pPr>
            <a:r>
              <a:rPr lang="en-US" sz="3200" dirty="0"/>
              <a:t>Assess the development and trends of social, economic and political situation at global and national levels having impact on CSOs; </a:t>
            </a:r>
            <a:endParaRPr lang="en-IE" sz="3200" dirty="0">
              <a:effectLst/>
            </a:endParaRPr>
          </a:p>
          <a:p>
            <a:pPr marL="457200" lvl="0" indent="-457200">
              <a:lnSpc>
                <a:spcPct val="100000"/>
              </a:lnSpc>
              <a:spcAft>
                <a:spcPts val="1200"/>
              </a:spcAft>
              <a:buFont typeface="+mj-lt"/>
              <a:buAutoNum type="arabicPeriod"/>
            </a:pPr>
            <a:r>
              <a:rPr lang="en-US" sz="3200" dirty="0"/>
              <a:t>Assess the performance and function of CSOs, Networks and Technical Working Groups toward the development of the country; and</a:t>
            </a:r>
            <a:endParaRPr lang="en-IE" sz="3200" dirty="0">
              <a:effectLst/>
            </a:endParaRPr>
          </a:p>
          <a:p>
            <a:pPr marL="457200" lvl="0" indent="-457200">
              <a:lnSpc>
                <a:spcPct val="100000"/>
              </a:lnSpc>
              <a:spcAft>
                <a:spcPts val="1200"/>
              </a:spcAft>
              <a:buFont typeface="+mj-lt"/>
              <a:buAutoNum type="arabicPeriod"/>
            </a:pPr>
            <a:r>
              <a:rPr lang="en-US" sz="3200" dirty="0"/>
              <a:t>Explore working mechanism(s), strategies and functional roles for CSOs in the new development context in Cambodia. </a:t>
            </a:r>
            <a:endParaRPr lang="en-IE" sz="3200" dirty="0">
              <a:effectLst/>
            </a:endParaRPr>
          </a:p>
          <a:p>
            <a:endParaRPr lang="en-IE" dirty="0"/>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3</a:t>
            </a:fld>
            <a:endParaRPr lang="en-IE" dirty="0">
              <a:solidFill>
                <a:prstClr val="black">
                  <a:tint val="75000"/>
                </a:prstClr>
              </a:solidFill>
            </a:endParaRPr>
          </a:p>
        </p:txBody>
      </p:sp>
    </p:spTree>
    <p:extLst>
      <p:ext uri="{BB962C8B-B14F-4D97-AF65-F5344CB8AC3E}">
        <p14:creationId xmlns:p14="http://schemas.microsoft.com/office/powerpoint/2010/main" val="32488573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0367" y="0"/>
            <a:ext cx="10515600" cy="666232"/>
          </a:xfrm>
        </p:spPr>
        <p:txBody>
          <a:bodyPr>
            <a:noAutofit/>
          </a:bodyPr>
          <a:lstStyle/>
          <a:p>
            <a:r>
              <a:rPr lang="en-IE" sz="3200" dirty="0"/>
              <a:t>Approaches &amp; Methodology</a:t>
            </a:r>
          </a:p>
        </p:txBody>
      </p:sp>
      <p:sp>
        <p:nvSpPr>
          <p:cNvPr id="3" name="Content Placeholder 2"/>
          <p:cNvSpPr>
            <a:spLocks noGrp="1"/>
          </p:cNvSpPr>
          <p:nvPr>
            <p:ph idx="1"/>
          </p:nvPr>
        </p:nvSpPr>
        <p:spPr>
          <a:xfrm>
            <a:off x="370367" y="666232"/>
            <a:ext cx="11655056" cy="6191768"/>
          </a:xfrm>
        </p:spPr>
        <p:txBody>
          <a:bodyPr>
            <a:normAutofit fontScale="85000" lnSpcReduction="10000"/>
          </a:bodyPr>
          <a:lstStyle/>
          <a:p>
            <a:pPr marL="0" indent="0">
              <a:lnSpc>
                <a:spcPct val="120000"/>
              </a:lnSpc>
              <a:buNone/>
            </a:pPr>
            <a:r>
              <a:rPr lang="en-IE" sz="2400" dirty="0"/>
              <a:t>A mixed methods approach was applied, involving </a:t>
            </a:r>
          </a:p>
          <a:p>
            <a:pPr>
              <a:lnSpc>
                <a:spcPct val="120000"/>
              </a:lnSpc>
            </a:pPr>
            <a:r>
              <a:rPr lang="en-IE" sz="2400" b="1" dirty="0"/>
              <a:t>Multi-stakeholders consultations</a:t>
            </a:r>
            <a:r>
              <a:rPr lang="en-IE" sz="2400" dirty="0"/>
              <a:t>, with a range of actors and stakeholders, including </a:t>
            </a:r>
          </a:p>
          <a:p>
            <a:pPr lvl="1">
              <a:lnSpc>
                <a:spcPct val="120000"/>
              </a:lnSpc>
              <a:spcBef>
                <a:spcPts val="600"/>
              </a:spcBef>
            </a:pPr>
            <a:r>
              <a:rPr lang="en-IE" dirty="0"/>
              <a:t>Development Partners:- Multi-lateral (ADB, EU) and Bilateral Representative Agencies (SIDA, USAID) ,</a:t>
            </a:r>
          </a:p>
          <a:p>
            <a:pPr lvl="1">
              <a:lnSpc>
                <a:spcPct val="120000"/>
              </a:lnSpc>
              <a:spcBef>
                <a:spcPts val="600"/>
              </a:spcBef>
            </a:pPr>
            <a:r>
              <a:rPr lang="en-IE" dirty="0"/>
              <a:t>Partnering NGOs- who fund a range of CSOs and networks, (Diakonia DCA, Oxfam,…)</a:t>
            </a:r>
          </a:p>
          <a:p>
            <a:pPr lvl="1">
              <a:lnSpc>
                <a:spcPct val="120000"/>
              </a:lnSpc>
              <a:spcBef>
                <a:spcPts val="600"/>
              </a:spcBef>
            </a:pPr>
            <a:r>
              <a:rPr lang="en-IE" dirty="0"/>
              <a:t>Organisations implementing projects which have network support activities,  (CARE, PACT, VSO,….)</a:t>
            </a:r>
          </a:p>
          <a:p>
            <a:pPr lvl="1">
              <a:lnSpc>
                <a:spcPct val="120000"/>
              </a:lnSpc>
              <a:spcBef>
                <a:spcPts val="600"/>
              </a:spcBef>
            </a:pPr>
            <a:r>
              <a:rPr lang="en-IE" dirty="0"/>
              <a:t>A range of National Networking/Membership mechanisms, covering different sectors and issues,</a:t>
            </a:r>
          </a:p>
          <a:p>
            <a:pPr lvl="2">
              <a:lnSpc>
                <a:spcPct val="120000"/>
              </a:lnSpc>
              <a:spcBef>
                <a:spcPts val="600"/>
              </a:spcBef>
            </a:pPr>
            <a:r>
              <a:rPr lang="en-IE" sz="2400" dirty="0"/>
              <a:t>Education, Health, Child Rights, Local Administration/Government (De-concentration and Decentralisation-D&amp;D), Women in Politics, Land and Housing Rights, Humanitarian/Relief/DRR,….</a:t>
            </a:r>
          </a:p>
          <a:p>
            <a:pPr lvl="2">
              <a:lnSpc>
                <a:spcPct val="120000"/>
              </a:lnSpc>
              <a:spcBef>
                <a:spcPts val="600"/>
              </a:spcBef>
            </a:pPr>
            <a:r>
              <a:rPr lang="en-IE" sz="2400" dirty="0"/>
              <a:t>CCC, NGO Forum of Cambodia,</a:t>
            </a:r>
          </a:p>
          <a:p>
            <a:pPr>
              <a:lnSpc>
                <a:spcPct val="120000"/>
              </a:lnSpc>
              <a:spcAft>
                <a:spcPts val="600"/>
              </a:spcAft>
            </a:pPr>
            <a:r>
              <a:rPr lang="en-IE" sz="2400" b="1" dirty="0"/>
              <a:t>Focus Group Discussions with provincial networks in selected provinces</a:t>
            </a:r>
          </a:p>
          <a:p>
            <a:pPr lvl="2">
              <a:lnSpc>
                <a:spcPct val="120000"/>
              </a:lnSpc>
              <a:spcAft>
                <a:spcPts val="600"/>
              </a:spcAft>
            </a:pPr>
            <a:r>
              <a:rPr lang="en-IE" sz="2400" dirty="0"/>
              <a:t>Kampot, Battambang, Kratie, Prey </a:t>
            </a:r>
            <a:r>
              <a:rPr lang="en-IE" sz="2400" dirty="0" err="1"/>
              <a:t>Veng</a:t>
            </a:r>
            <a:r>
              <a:rPr lang="en-IE" sz="2400"/>
              <a:t>, and Phnom Penh.</a:t>
            </a:r>
            <a:endParaRPr lang="en-IE" sz="2400" dirty="0"/>
          </a:p>
          <a:p>
            <a:pPr>
              <a:lnSpc>
                <a:spcPct val="120000"/>
              </a:lnSpc>
            </a:pPr>
            <a:r>
              <a:rPr lang="en-IE" sz="2400" b="1" dirty="0"/>
              <a:t>An Online (self) Network Assessment </a:t>
            </a:r>
          </a:p>
          <a:p>
            <a:pPr lvl="1">
              <a:lnSpc>
                <a:spcPct val="120000"/>
              </a:lnSpc>
            </a:pPr>
            <a:r>
              <a:rPr lang="en-IE" sz="2000" dirty="0"/>
              <a:t>(</a:t>
            </a:r>
            <a:r>
              <a:rPr lang="en-IE" dirty="0"/>
              <a:t>in Khmer and English) to gather information on, participation and perceptions of Networks in terms of; network functioning, role(s), performance, engagement with state, SWOC, benefits of participation…..</a:t>
            </a:r>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4</a:t>
            </a:fld>
            <a:endParaRPr lang="en-IE" dirty="0">
              <a:solidFill>
                <a:prstClr val="black">
                  <a:tint val="75000"/>
                </a:prstClr>
              </a:solidFill>
            </a:endParaRPr>
          </a:p>
        </p:txBody>
      </p:sp>
    </p:spTree>
    <p:extLst>
      <p:ext uri="{BB962C8B-B14F-4D97-AF65-F5344CB8AC3E}">
        <p14:creationId xmlns:p14="http://schemas.microsoft.com/office/powerpoint/2010/main" val="356332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8468" y="0"/>
            <a:ext cx="11527465" cy="676866"/>
          </a:xfrm>
        </p:spPr>
        <p:txBody>
          <a:bodyPr>
            <a:normAutofit/>
          </a:bodyPr>
          <a:lstStyle/>
          <a:p>
            <a:r>
              <a:rPr lang="en-IE" sz="3200" dirty="0"/>
              <a:t>Challenges Confronted </a:t>
            </a:r>
          </a:p>
        </p:txBody>
      </p:sp>
      <p:sp>
        <p:nvSpPr>
          <p:cNvPr id="3" name="Content Placeholder 2"/>
          <p:cNvSpPr>
            <a:spLocks noGrp="1"/>
          </p:cNvSpPr>
          <p:nvPr>
            <p:ph idx="1"/>
          </p:nvPr>
        </p:nvSpPr>
        <p:spPr>
          <a:xfrm>
            <a:off x="212652" y="762366"/>
            <a:ext cx="11653282" cy="5936146"/>
          </a:xfrm>
        </p:spPr>
        <p:txBody>
          <a:bodyPr>
            <a:normAutofit fontScale="70000" lnSpcReduction="20000"/>
          </a:bodyPr>
          <a:lstStyle/>
          <a:p>
            <a:pPr marL="333375" indent="-333375">
              <a:lnSpc>
                <a:spcPct val="120000"/>
              </a:lnSpc>
              <a:buFont typeface="+mj-lt"/>
              <a:buAutoNum type="arabicPeriod"/>
            </a:pPr>
            <a:r>
              <a:rPr lang="en-IE" sz="2600" b="1" dirty="0"/>
              <a:t>Timing was an initial issue</a:t>
            </a:r>
            <a:r>
              <a:rPr lang="en-IE" sz="2600" dirty="0"/>
              <a:t>, as the assignment was to be undertaken during the Commune election period.</a:t>
            </a:r>
          </a:p>
          <a:p>
            <a:pPr marL="361950" indent="-361950">
              <a:lnSpc>
                <a:spcPct val="120000"/>
              </a:lnSpc>
              <a:buFont typeface="+mj-lt"/>
              <a:buAutoNum type="arabicPeriod"/>
            </a:pPr>
            <a:r>
              <a:rPr lang="en-IE" sz="2600" b="1" dirty="0"/>
              <a:t>The lack of effective ‘comprehensive’ data on CSOs and networks</a:t>
            </a:r>
            <a:r>
              <a:rPr lang="en-IE" sz="2600" dirty="0"/>
              <a:t>; in terms of the 4Ws (</a:t>
            </a:r>
            <a:r>
              <a:rPr lang="en-IE" sz="2600" b="1" dirty="0"/>
              <a:t>Who? </a:t>
            </a:r>
            <a:r>
              <a:rPr lang="en-IE" sz="2600" dirty="0"/>
              <a:t>Is doing </a:t>
            </a:r>
            <a:r>
              <a:rPr lang="en-IE" sz="2600" b="1" dirty="0"/>
              <a:t>What?, Where? </a:t>
            </a:r>
            <a:r>
              <a:rPr lang="en-IE" sz="2600" dirty="0"/>
              <a:t>and at </a:t>
            </a:r>
            <a:r>
              <a:rPr lang="en-IE" sz="2600" b="1" dirty="0"/>
              <a:t>What scale</a:t>
            </a:r>
            <a:r>
              <a:rPr lang="en-IE" sz="2600" dirty="0"/>
              <a:t>?)</a:t>
            </a:r>
          </a:p>
          <a:p>
            <a:pPr marL="893763" lvl="1" indent="-333375">
              <a:lnSpc>
                <a:spcPct val="120000"/>
              </a:lnSpc>
            </a:pPr>
            <a:r>
              <a:rPr lang="en-IE" sz="2600" dirty="0"/>
              <a:t> As shouldn’t “we” have better insight into these, after 27+ years of CSO activities?</a:t>
            </a:r>
          </a:p>
          <a:p>
            <a:pPr marL="333375" indent="-333375">
              <a:lnSpc>
                <a:spcPct val="120000"/>
              </a:lnSpc>
              <a:buFont typeface="+mj-lt"/>
              <a:buAutoNum type="arabicPeriod"/>
            </a:pPr>
            <a:r>
              <a:rPr lang="en-IE" sz="2600" b="1" dirty="0"/>
              <a:t>Delays is responsiveness of contacted organisations and networks</a:t>
            </a:r>
            <a:r>
              <a:rPr lang="en-IE" sz="2600" dirty="0"/>
              <a:t>, </a:t>
            </a:r>
          </a:p>
          <a:p>
            <a:pPr marL="893763" lvl="1" indent="-333375">
              <a:lnSpc>
                <a:spcPct val="120000"/>
              </a:lnSpc>
            </a:pPr>
            <a:r>
              <a:rPr lang="en-IE" sz="2600" dirty="0"/>
              <a:t>Likely due to competing other commitments.</a:t>
            </a:r>
          </a:p>
          <a:p>
            <a:pPr marL="333375" indent="-333375">
              <a:lnSpc>
                <a:spcPct val="120000"/>
              </a:lnSpc>
              <a:buFont typeface="+mj-lt"/>
              <a:buAutoNum type="arabicPeriod"/>
            </a:pPr>
            <a:r>
              <a:rPr lang="en-IE" sz="2600" b="1" dirty="0"/>
              <a:t>Lack of access to and engagement with Government at different levels</a:t>
            </a:r>
          </a:p>
          <a:p>
            <a:pPr lvl="1">
              <a:lnSpc>
                <a:spcPct val="120000"/>
              </a:lnSpc>
            </a:pPr>
            <a:r>
              <a:rPr lang="en-IE" sz="2600" dirty="0"/>
              <a:t>Efforts have and are being made to engage with and consult with government entities at different levels but this has as yet not been obtained, </a:t>
            </a:r>
          </a:p>
          <a:p>
            <a:pPr lvl="2">
              <a:lnSpc>
                <a:spcPct val="120000"/>
              </a:lnSpc>
            </a:pPr>
            <a:r>
              <a:rPr lang="en-IE" sz="2600" dirty="0"/>
              <a:t>Though one consultation (MoI) has been recently agreed too, and is pending</a:t>
            </a:r>
          </a:p>
          <a:p>
            <a:pPr marL="457200" indent="-457200">
              <a:lnSpc>
                <a:spcPct val="120000"/>
              </a:lnSpc>
              <a:buFont typeface="+mj-lt"/>
              <a:buAutoNum type="arabicPeriod"/>
            </a:pPr>
            <a:r>
              <a:rPr lang="en-IE" sz="2600" b="1" dirty="0"/>
              <a:t>Limited responsiveness to the online assessment</a:t>
            </a:r>
          </a:p>
          <a:p>
            <a:pPr lvl="1">
              <a:lnSpc>
                <a:spcPct val="120000"/>
              </a:lnSpc>
            </a:pPr>
            <a:r>
              <a:rPr lang="en-IE" sz="2600" dirty="0"/>
              <a:t>Only ~75 responses (38 in Khmer 37 in English) even after a number of follow ups and extensions of submission date.</a:t>
            </a:r>
          </a:p>
          <a:p>
            <a:pPr lvl="1">
              <a:lnSpc>
                <a:spcPct val="120000"/>
              </a:lnSpc>
            </a:pPr>
            <a:r>
              <a:rPr lang="en-IE" sz="2600" dirty="0"/>
              <a:t>The assessment was sent out through 8 networks and membership organisations which should have reach at least 300 organisations with it going to nearly 500 (likely multiple copies)</a:t>
            </a:r>
          </a:p>
          <a:p>
            <a:pPr lvl="1">
              <a:lnSpc>
                <a:spcPct val="120000"/>
              </a:lnSpc>
            </a:pPr>
            <a:r>
              <a:rPr lang="en-IE" sz="2600" dirty="0"/>
              <a:t>Lack of commitment by some, with one provincial network meeting cancelled  even after being arranged	</a:t>
            </a:r>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5</a:t>
            </a:fld>
            <a:endParaRPr lang="en-IE" dirty="0">
              <a:solidFill>
                <a:prstClr val="black">
                  <a:tint val="75000"/>
                </a:prstClr>
              </a:solidFill>
            </a:endParaRPr>
          </a:p>
        </p:txBody>
      </p:sp>
    </p:spTree>
    <p:extLst>
      <p:ext uri="{BB962C8B-B14F-4D97-AF65-F5344CB8AC3E}">
        <p14:creationId xmlns:p14="http://schemas.microsoft.com/office/powerpoint/2010/main" val="741027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6177" y="144650"/>
            <a:ext cx="11461376" cy="812280"/>
          </a:xfrm>
        </p:spPr>
        <p:txBody>
          <a:bodyPr>
            <a:normAutofit fontScale="90000"/>
          </a:bodyPr>
          <a:lstStyle/>
          <a:p>
            <a:r>
              <a:rPr lang="en-IE" sz="3600" dirty="0"/>
              <a:t>CSO and Network Contexts </a:t>
            </a:r>
            <a:r>
              <a:rPr lang="en-IE" sz="4000" dirty="0"/>
              <a:t>(</a:t>
            </a:r>
            <a:r>
              <a:rPr lang="en-IE" sz="3600" b="1" dirty="0"/>
              <a:t>4Ws</a:t>
            </a:r>
            <a:r>
              <a:rPr lang="en-IE" sz="2800" b="1" dirty="0"/>
              <a:t>-</a:t>
            </a:r>
            <a:r>
              <a:rPr lang="en-IE" sz="2400" dirty="0"/>
              <a:t>Who (is)?  doing What? Where? and at What scale?)</a:t>
            </a:r>
            <a:r>
              <a:rPr lang="en-IE" dirty="0"/>
              <a:t> </a:t>
            </a:r>
          </a:p>
        </p:txBody>
      </p:sp>
      <p:sp>
        <p:nvSpPr>
          <p:cNvPr id="3" name="Content Placeholder 2"/>
          <p:cNvSpPr>
            <a:spLocks noGrp="1"/>
          </p:cNvSpPr>
          <p:nvPr>
            <p:ph sz="half" idx="1"/>
          </p:nvPr>
        </p:nvSpPr>
        <p:spPr>
          <a:xfrm>
            <a:off x="336177" y="1470212"/>
            <a:ext cx="5181600" cy="4871477"/>
          </a:xfrm>
        </p:spPr>
        <p:txBody>
          <a:bodyPr>
            <a:normAutofit fontScale="92500" lnSpcReduction="10000"/>
          </a:bodyPr>
          <a:lstStyle/>
          <a:p>
            <a:pPr marL="0" indent="0">
              <a:buNone/>
            </a:pPr>
            <a:r>
              <a:rPr lang="en-IE" b="1" dirty="0"/>
              <a:t>How many CSO?</a:t>
            </a:r>
          </a:p>
          <a:p>
            <a:pPr marL="361950" indent="-361950">
              <a:spcBef>
                <a:spcPts val="1800"/>
              </a:spcBef>
            </a:pPr>
            <a:r>
              <a:rPr lang="en-IE" sz="2400" dirty="0" err="1"/>
              <a:t>MoFAIC</a:t>
            </a:r>
            <a:r>
              <a:rPr lang="en-IE" sz="2400" dirty="0"/>
              <a:t> (2017) - 6,268</a:t>
            </a:r>
          </a:p>
          <a:p>
            <a:pPr marL="361950" indent="-361950">
              <a:spcBef>
                <a:spcPts val="1800"/>
              </a:spcBef>
            </a:pPr>
            <a:r>
              <a:rPr lang="en-IE" sz="2400" dirty="0"/>
              <a:t>CRDB/CDC (2016) – 1,625</a:t>
            </a:r>
          </a:p>
          <a:p>
            <a:pPr marL="361950" indent="-361950">
              <a:spcBef>
                <a:spcPts val="1800"/>
              </a:spcBef>
            </a:pPr>
            <a:r>
              <a:rPr lang="en-IE" sz="2400" dirty="0" err="1"/>
              <a:t>MoI</a:t>
            </a:r>
            <a:r>
              <a:rPr lang="en-IE" sz="2400" dirty="0"/>
              <a:t> (2016/2017)??????</a:t>
            </a:r>
          </a:p>
          <a:p>
            <a:pPr marL="361950" indent="-361950">
              <a:spcBef>
                <a:spcPts val="1800"/>
              </a:spcBef>
            </a:pPr>
            <a:r>
              <a:rPr lang="en-IE" sz="2400" dirty="0"/>
              <a:t>USAID (2015) – 4,378 (based on </a:t>
            </a:r>
            <a:r>
              <a:rPr lang="en-IE" sz="2400" dirty="0" err="1"/>
              <a:t>MoI</a:t>
            </a:r>
            <a:r>
              <a:rPr lang="en-IE" sz="2400" dirty="0"/>
              <a:t>)</a:t>
            </a:r>
          </a:p>
          <a:p>
            <a:pPr marL="361950" indent="-361950">
              <a:spcBef>
                <a:spcPts val="1800"/>
              </a:spcBef>
            </a:pPr>
            <a:r>
              <a:rPr lang="en-IE" sz="2400" dirty="0"/>
              <a:t>CCC (2012) 1,315/ 1,918  reported as open.</a:t>
            </a:r>
          </a:p>
          <a:p>
            <a:pPr marL="361950" indent="-361950">
              <a:spcBef>
                <a:spcPts val="1800"/>
              </a:spcBef>
            </a:pPr>
            <a:endParaRPr lang="en-IE" sz="2400" dirty="0"/>
          </a:p>
          <a:p>
            <a:pPr marL="0" indent="0">
              <a:spcBef>
                <a:spcPts val="1800"/>
              </a:spcBef>
              <a:buNone/>
            </a:pPr>
            <a:r>
              <a:rPr lang="en-IE" sz="2400" dirty="0"/>
              <a:t>The study did not cover federated structures of Community Based Organisation  reported to number ~25,000</a:t>
            </a:r>
          </a:p>
          <a:p>
            <a:pPr marL="0" indent="0">
              <a:buNone/>
            </a:pPr>
            <a:endParaRPr lang="en-IE" dirty="0"/>
          </a:p>
        </p:txBody>
      </p:sp>
      <p:sp>
        <p:nvSpPr>
          <p:cNvPr id="4" name="Content Placeholder 3"/>
          <p:cNvSpPr>
            <a:spLocks noGrp="1"/>
          </p:cNvSpPr>
          <p:nvPr>
            <p:ph sz="half" idx="2"/>
          </p:nvPr>
        </p:nvSpPr>
        <p:spPr>
          <a:xfrm>
            <a:off x="5714999" y="1470212"/>
            <a:ext cx="6082553" cy="5091953"/>
          </a:xfrm>
        </p:spPr>
        <p:txBody>
          <a:bodyPr>
            <a:normAutofit fontScale="92500" lnSpcReduction="10000"/>
          </a:bodyPr>
          <a:lstStyle/>
          <a:p>
            <a:pPr marL="0" indent="0">
              <a:buNone/>
            </a:pPr>
            <a:r>
              <a:rPr lang="en-IE" b="1" dirty="0"/>
              <a:t>What are CSO network?</a:t>
            </a:r>
          </a:p>
          <a:p>
            <a:pPr marL="0" indent="0">
              <a:buNone/>
            </a:pPr>
            <a:r>
              <a:rPr lang="en-GB" dirty="0"/>
              <a:t>National and provincial level entities , including sector and issues based networks or collaborative mechanisms and membership organisations which (claim to) represent members’ interests on some issues</a:t>
            </a:r>
          </a:p>
          <a:p>
            <a:pPr marL="0" indent="0">
              <a:buNone/>
            </a:pPr>
            <a:r>
              <a:rPr lang="en-IE" b="1" dirty="0"/>
              <a:t>How Many CSO Networks?</a:t>
            </a:r>
          </a:p>
          <a:p>
            <a:pPr marL="0" indent="0">
              <a:buNone/>
            </a:pPr>
            <a:r>
              <a:rPr lang="en-IE" dirty="0"/>
              <a:t>At least 110 identified at national and provincial levels.</a:t>
            </a:r>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6</a:t>
            </a:fld>
            <a:endParaRPr lang="en-IE" dirty="0">
              <a:solidFill>
                <a:prstClr val="black">
                  <a:tint val="75000"/>
                </a:prstClr>
              </a:solidFill>
            </a:endParaRPr>
          </a:p>
        </p:txBody>
      </p:sp>
    </p:spTree>
    <p:extLst>
      <p:ext uri="{BB962C8B-B14F-4D97-AF65-F5344CB8AC3E}">
        <p14:creationId xmlns:p14="http://schemas.microsoft.com/office/powerpoint/2010/main" val="3360932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IE" dirty="0"/>
          </a:p>
        </p:txBody>
      </p:sp>
      <p:sp>
        <p:nvSpPr>
          <p:cNvPr id="6" name="Content Placeholder 5"/>
          <p:cNvSpPr>
            <a:spLocks noGrp="1"/>
          </p:cNvSpPr>
          <p:nvPr>
            <p:ph idx="1"/>
          </p:nvPr>
        </p:nvSpPr>
        <p:spPr/>
        <p:txBody>
          <a:bodyPr/>
          <a:lstStyle/>
          <a:p>
            <a:pPr marL="0" indent="0" algn="ctr">
              <a:buNone/>
            </a:pPr>
            <a:r>
              <a:rPr lang="en-IE" sz="13800" dirty="0"/>
              <a:t>Findings</a:t>
            </a:r>
          </a:p>
          <a:p>
            <a:endParaRPr lang="en-IE" dirty="0"/>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7</a:t>
            </a:fld>
            <a:endParaRPr lang="en-IE" dirty="0">
              <a:solidFill>
                <a:prstClr val="black">
                  <a:tint val="75000"/>
                </a:prstClr>
              </a:solidFill>
            </a:endParaRPr>
          </a:p>
        </p:txBody>
      </p:sp>
    </p:spTree>
    <p:extLst>
      <p:ext uri="{BB962C8B-B14F-4D97-AF65-F5344CB8AC3E}">
        <p14:creationId xmlns:p14="http://schemas.microsoft.com/office/powerpoint/2010/main" val="2628906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6937" y="196683"/>
            <a:ext cx="11397916" cy="657559"/>
          </a:xfrm>
        </p:spPr>
        <p:txBody>
          <a:bodyPr>
            <a:normAutofit/>
          </a:bodyPr>
          <a:lstStyle/>
          <a:p>
            <a:r>
              <a:rPr lang="en-IE" sz="3600" dirty="0"/>
              <a:t>Findings 1.0 </a:t>
            </a:r>
          </a:p>
        </p:txBody>
      </p:sp>
      <p:sp>
        <p:nvSpPr>
          <p:cNvPr id="3" name="Content Placeholder 2"/>
          <p:cNvSpPr>
            <a:spLocks noGrp="1"/>
          </p:cNvSpPr>
          <p:nvPr>
            <p:ph idx="1"/>
          </p:nvPr>
        </p:nvSpPr>
        <p:spPr>
          <a:xfrm>
            <a:off x="356937" y="854242"/>
            <a:ext cx="10515600" cy="845386"/>
          </a:xfrm>
        </p:spPr>
        <p:txBody>
          <a:bodyPr>
            <a:normAutofit/>
          </a:bodyPr>
          <a:lstStyle/>
          <a:p>
            <a:pPr marL="0" indent="0">
              <a:buNone/>
            </a:pPr>
            <a:r>
              <a:rPr lang="en-US" sz="1800" b="1" dirty="0">
                <a:solidFill>
                  <a:prstClr val="black"/>
                </a:solidFill>
              </a:rPr>
              <a:t>Objective 1: Assess the development and trends of social, economic and political situation at global and national levels having impact on CSOs</a:t>
            </a:r>
            <a:endParaRPr lang="en-IE" sz="1800" b="1" dirty="0">
              <a:solidFill>
                <a:prstClr val="black"/>
              </a:solidFill>
            </a:endParaRPr>
          </a:p>
          <a:p>
            <a:endParaRPr lang="en-IE" dirty="0"/>
          </a:p>
        </p:txBody>
      </p:sp>
      <p:sp>
        <p:nvSpPr>
          <p:cNvPr id="4" name="TextBox 3"/>
          <p:cNvSpPr txBox="1"/>
          <p:nvPr/>
        </p:nvSpPr>
        <p:spPr>
          <a:xfrm>
            <a:off x="489283" y="1600201"/>
            <a:ext cx="11265569" cy="4078039"/>
          </a:xfrm>
          <a:prstGeom prst="rect">
            <a:avLst/>
          </a:prstGeom>
          <a:noFill/>
        </p:spPr>
        <p:txBody>
          <a:bodyPr wrap="square" rtlCol="0">
            <a:spAutoFit/>
          </a:bodyPr>
          <a:lstStyle/>
          <a:p>
            <a:pPr>
              <a:spcAft>
                <a:spcPts val="600"/>
              </a:spcAft>
            </a:pPr>
            <a:r>
              <a:rPr lang="en-GB" sz="2600" b="1" dirty="0"/>
              <a:t>Commendable social and economic progressive has, is, and will be made,</a:t>
            </a:r>
          </a:p>
          <a:p>
            <a:pPr marL="342900" indent="-342900">
              <a:spcAft>
                <a:spcPts val="600"/>
              </a:spcAft>
              <a:buFont typeface="Arial" panose="020B0604020202020204" pitchFamily="34" charset="0"/>
              <a:buChar char="•"/>
            </a:pPr>
            <a:r>
              <a:rPr lang="en-GB" sz="2600" dirty="0"/>
              <a:t>Evident by the progress across a range of social and economic indicators, </a:t>
            </a:r>
          </a:p>
          <a:p>
            <a:pPr marL="342900" indent="-342900">
              <a:spcAft>
                <a:spcPts val="600"/>
              </a:spcAft>
              <a:buFont typeface="Arial" panose="020B0604020202020204" pitchFamily="34" charset="0"/>
              <a:buChar char="•"/>
            </a:pPr>
            <a:r>
              <a:rPr lang="en-GB" sz="2600" dirty="0"/>
              <a:t>Including the significant falls in poverty from 53.2% in 2004 to 13.5% of the population in 2014. </a:t>
            </a:r>
          </a:p>
          <a:p>
            <a:pPr marL="342900" indent="-342900">
              <a:spcAft>
                <a:spcPts val="600"/>
              </a:spcAft>
              <a:buFont typeface="Arial" panose="020B0604020202020204" pitchFamily="34" charset="0"/>
              <a:buChar char="•"/>
            </a:pPr>
            <a:r>
              <a:rPr lang="en-GB" sz="2600" dirty="0"/>
              <a:t>The 58% increase in Cambodia’s composite Human Development Index (HDI) from 0.357 to 0.563 measuring health, education and standards of living. </a:t>
            </a:r>
          </a:p>
          <a:p>
            <a:pPr marL="342900" indent="-342900">
              <a:spcAft>
                <a:spcPts val="600"/>
              </a:spcAft>
              <a:buFont typeface="Arial" panose="020B0604020202020204" pitchFamily="34" charset="0"/>
              <a:buChar char="•"/>
            </a:pPr>
            <a:r>
              <a:rPr lang="en-GB" sz="2600" dirty="0"/>
              <a:t>Reported attainment of national target across 6 of the 8 MDGs (ASEAN 2017)</a:t>
            </a:r>
          </a:p>
          <a:p>
            <a:pPr marL="342900" indent="-342900">
              <a:spcAft>
                <a:spcPts val="600"/>
              </a:spcAft>
              <a:buFont typeface="Arial" panose="020B0604020202020204" pitchFamily="34" charset="0"/>
              <a:buChar char="•"/>
            </a:pPr>
            <a:r>
              <a:rPr lang="en-GB" sz="2600" dirty="0"/>
              <a:t>Continued national economic growth averaging 7% per annum for over a decade. </a:t>
            </a:r>
            <a:endParaRPr lang="en-IE" sz="2600" dirty="0"/>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8</a:t>
            </a:fld>
            <a:endParaRPr lang="en-IE" dirty="0">
              <a:solidFill>
                <a:prstClr val="black">
                  <a:tint val="75000"/>
                </a:prstClr>
              </a:solidFill>
            </a:endParaRPr>
          </a:p>
        </p:txBody>
      </p:sp>
    </p:spTree>
    <p:extLst>
      <p:ext uri="{BB962C8B-B14F-4D97-AF65-F5344CB8AC3E}">
        <p14:creationId xmlns:p14="http://schemas.microsoft.com/office/powerpoint/2010/main" val="2556789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0368" y="99312"/>
            <a:ext cx="11474302" cy="730028"/>
          </a:xfrm>
        </p:spPr>
        <p:txBody>
          <a:bodyPr>
            <a:normAutofit/>
          </a:bodyPr>
          <a:lstStyle/>
          <a:p>
            <a:r>
              <a:rPr lang="en-IE" dirty="0"/>
              <a:t>Findings 1.1 </a:t>
            </a:r>
          </a:p>
        </p:txBody>
      </p:sp>
      <p:sp>
        <p:nvSpPr>
          <p:cNvPr id="3" name="Content Placeholder 2"/>
          <p:cNvSpPr>
            <a:spLocks noGrp="1"/>
          </p:cNvSpPr>
          <p:nvPr>
            <p:ph idx="1"/>
          </p:nvPr>
        </p:nvSpPr>
        <p:spPr>
          <a:xfrm>
            <a:off x="370368" y="1537226"/>
            <a:ext cx="11559362" cy="5140021"/>
          </a:xfrm>
        </p:spPr>
        <p:txBody>
          <a:bodyPr>
            <a:normAutofit/>
          </a:bodyPr>
          <a:lstStyle/>
          <a:p>
            <a:pPr marL="0" indent="0">
              <a:buNone/>
            </a:pPr>
            <a:r>
              <a:rPr lang="en-US" dirty="0"/>
              <a:t>Current Social and Economic development trends are positive and are likely to continue though at a slowing pace:</a:t>
            </a:r>
          </a:p>
          <a:p>
            <a:r>
              <a:rPr lang="en-US" dirty="0"/>
              <a:t>Commendable social progress has been made evident by the decreasing poverty rate, which has fallen from 51% in 2002 to 13.5% in 2014 (NSDP MTR)</a:t>
            </a:r>
          </a:p>
          <a:p>
            <a:r>
              <a:rPr lang="en-US" dirty="0"/>
              <a:t>This is also complemented by improvements in numerous social indicators for health, education, general social welfare, as validated by </a:t>
            </a:r>
          </a:p>
          <a:p>
            <a:pPr lvl="1"/>
            <a:r>
              <a:rPr lang="en-US" sz="2800" dirty="0"/>
              <a:t>Improvements in Cambodia composite Human Development Index  (HDI) report by the United Nations </a:t>
            </a:r>
          </a:p>
          <a:p>
            <a:pPr lvl="1"/>
            <a:r>
              <a:rPr lang="en-US" sz="2800" u="sng" dirty="0"/>
              <a:t>Progress</a:t>
            </a:r>
            <a:r>
              <a:rPr lang="en-US" sz="2800" dirty="0"/>
              <a:t> against the majority Millennium Development Goals (MDG) Targets. ASEAN (2017) reports 6 of 8 MDGs achieved?</a:t>
            </a:r>
            <a:endParaRPr lang="en-IE" sz="2800" dirty="0"/>
          </a:p>
        </p:txBody>
      </p:sp>
      <p:sp>
        <p:nvSpPr>
          <p:cNvPr id="4" name="TextBox 3"/>
          <p:cNvSpPr txBox="1"/>
          <p:nvPr/>
        </p:nvSpPr>
        <p:spPr>
          <a:xfrm>
            <a:off x="370368" y="829340"/>
            <a:ext cx="11474302" cy="707886"/>
          </a:xfrm>
          <a:prstGeom prst="rect">
            <a:avLst/>
          </a:prstGeom>
          <a:noFill/>
        </p:spPr>
        <p:txBody>
          <a:bodyPr wrap="square" rtlCol="0">
            <a:spAutoFit/>
          </a:bodyPr>
          <a:lstStyle/>
          <a:p>
            <a:r>
              <a:rPr lang="en-US" sz="2000" b="1" dirty="0">
                <a:solidFill>
                  <a:prstClr val="black"/>
                </a:solidFill>
              </a:rPr>
              <a:t>Objective 1: Assess the development and trends of social, economic and political situation at global and national levels having impact on CSOs</a:t>
            </a:r>
            <a:endParaRPr lang="en-IE" sz="2000" b="1" dirty="0">
              <a:solidFill>
                <a:prstClr val="black"/>
              </a:solidFill>
            </a:endParaRPr>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9</a:t>
            </a:fld>
            <a:endParaRPr lang="en-IE" dirty="0">
              <a:solidFill>
                <a:prstClr val="black">
                  <a:tint val="75000"/>
                </a:prstClr>
              </a:solidFill>
            </a:endParaRPr>
          </a:p>
        </p:txBody>
      </p:sp>
    </p:spTree>
    <p:extLst>
      <p:ext uri="{BB962C8B-B14F-4D97-AF65-F5344CB8AC3E}">
        <p14:creationId xmlns:p14="http://schemas.microsoft.com/office/powerpoint/2010/main" val="3057885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026" y="143026"/>
            <a:ext cx="10515600" cy="632853"/>
          </a:xfrm>
        </p:spPr>
        <p:txBody>
          <a:bodyPr>
            <a:normAutofit fontScale="90000"/>
          </a:bodyPr>
          <a:lstStyle/>
          <a:p>
            <a:r>
              <a:rPr lang="en-IE" dirty="0"/>
              <a:t>Findings 1.2 </a:t>
            </a:r>
          </a:p>
        </p:txBody>
      </p:sp>
      <p:sp>
        <p:nvSpPr>
          <p:cNvPr id="3" name="Content Placeholder 2"/>
          <p:cNvSpPr>
            <a:spLocks noGrp="1"/>
          </p:cNvSpPr>
          <p:nvPr>
            <p:ph sz="half" idx="1"/>
          </p:nvPr>
        </p:nvSpPr>
        <p:spPr>
          <a:xfrm>
            <a:off x="370368" y="1825625"/>
            <a:ext cx="5649432" cy="4611034"/>
          </a:xfrm>
        </p:spPr>
        <p:txBody>
          <a:bodyPr>
            <a:normAutofit/>
          </a:bodyPr>
          <a:lstStyle/>
          <a:p>
            <a:pPr marL="0" indent="0">
              <a:buNone/>
            </a:pPr>
            <a:r>
              <a:rPr lang="en-IE" dirty="0"/>
              <a:t>Economic progress is also positive, with:</a:t>
            </a:r>
          </a:p>
          <a:p>
            <a:r>
              <a:rPr lang="en-IE" dirty="0"/>
              <a:t>Sustained economic growth running at an average of 7% per annum for the past decade. </a:t>
            </a:r>
          </a:p>
          <a:p>
            <a:r>
              <a:rPr lang="en-IE" dirty="0"/>
              <a:t>Average Household Incomes have increase, by 82% over four years</a:t>
            </a:r>
          </a:p>
          <a:p>
            <a:pPr lvl="1"/>
            <a:r>
              <a:rPr lang="en-IE" sz="2800" dirty="0"/>
              <a:t>Driven by the industrial and services growth,  in urban areas </a:t>
            </a:r>
          </a:p>
          <a:p>
            <a:pPr lvl="1"/>
            <a:r>
              <a:rPr lang="en-IE" sz="2800" dirty="0"/>
              <a:t>Building on the agricultural base.</a:t>
            </a:r>
          </a:p>
        </p:txBody>
      </p:sp>
      <p:pic>
        <p:nvPicPr>
          <p:cNvPr id="6" name="Content Placeholder 5"/>
          <p:cNvPicPr>
            <a:picLocks noGrp="1" noChangeAspect="1"/>
          </p:cNvPicPr>
          <p:nvPr>
            <p:ph sz="half" idx="2"/>
          </p:nvPr>
        </p:nvPicPr>
        <p:blipFill>
          <a:blip r:embed="rId2"/>
          <a:stretch>
            <a:fillRect/>
          </a:stretch>
        </p:blipFill>
        <p:spPr>
          <a:xfrm>
            <a:off x="6019799" y="1825625"/>
            <a:ext cx="5961529" cy="4351338"/>
          </a:xfrm>
          <a:prstGeom prst="rect">
            <a:avLst/>
          </a:prstGeom>
        </p:spPr>
      </p:pic>
      <p:sp>
        <p:nvSpPr>
          <p:cNvPr id="4" name="TextBox 3"/>
          <p:cNvSpPr txBox="1"/>
          <p:nvPr/>
        </p:nvSpPr>
        <p:spPr>
          <a:xfrm>
            <a:off x="507026" y="775879"/>
            <a:ext cx="11474302" cy="707886"/>
          </a:xfrm>
          <a:prstGeom prst="rect">
            <a:avLst/>
          </a:prstGeom>
          <a:noFill/>
        </p:spPr>
        <p:txBody>
          <a:bodyPr wrap="square" rtlCol="0">
            <a:spAutoFit/>
          </a:bodyPr>
          <a:lstStyle/>
          <a:p>
            <a:r>
              <a:rPr lang="en-US" sz="2000" b="1" dirty="0">
                <a:solidFill>
                  <a:prstClr val="black"/>
                </a:solidFill>
              </a:rPr>
              <a:t>Objective 1: Assess the development and trends of social, economic and political situation at global and national levels having impact on CSOs</a:t>
            </a:r>
            <a:endParaRPr lang="en-IE" sz="2000" b="1" dirty="0">
              <a:solidFill>
                <a:prstClr val="black"/>
              </a:solidFill>
            </a:endParaRPr>
          </a:p>
        </p:txBody>
      </p:sp>
      <p:sp>
        <p:nvSpPr>
          <p:cNvPr id="7" name="Slide Number Placeholder 6"/>
          <p:cNvSpPr>
            <a:spLocks noGrp="1"/>
          </p:cNvSpPr>
          <p:nvPr>
            <p:ph type="sldNum" sz="quarter" idx="12"/>
          </p:nvPr>
        </p:nvSpPr>
        <p:spPr/>
        <p:txBody>
          <a:bodyPr/>
          <a:lstStyle/>
          <a:p>
            <a:fld id="{6DA61F43-0B9D-4B08-9A8A-3C9A326A1757}" type="slidenum">
              <a:rPr lang="en-IE" smtClean="0">
                <a:solidFill>
                  <a:prstClr val="black">
                    <a:tint val="75000"/>
                  </a:prstClr>
                </a:solidFill>
              </a:rPr>
              <a:pPr/>
              <a:t>10</a:t>
            </a:fld>
            <a:endParaRPr lang="en-IE" dirty="0">
              <a:solidFill>
                <a:prstClr val="black">
                  <a:tint val="75000"/>
                </a:prstClr>
              </a:solidFill>
            </a:endParaRPr>
          </a:p>
        </p:txBody>
      </p:sp>
    </p:spTree>
    <p:extLst>
      <p:ext uri="{BB962C8B-B14F-4D97-AF65-F5344CB8AC3E}">
        <p14:creationId xmlns:p14="http://schemas.microsoft.com/office/powerpoint/2010/main" val="24798520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0368" y="99312"/>
            <a:ext cx="11474302" cy="484582"/>
          </a:xfrm>
        </p:spPr>
        <p:txBody>
          <a:bodyPr>
            <a:normAutofit fontScale="90000"/>
          </a:bodyPr>
          <a:lstStyle/>
          <a:p>
            <a:r>
              <a:rPr lang="en-IE" sz="3600" dirty="0"/>
              <a:t>Findings 1.3 </a:t>
            </a:r>
          </a:p>
        </p:txBody>
      </p:sp>
      <p:sp>
        <p:nvSpPr>
          <p:cNvPr id="3" name="Content Placeholder 2"/>
          <p:cNvSpPr>
            <a:spLocks noGrp="1"/>
          </p:cNvSpPr>
          <p:nvPr>
            <p:ph idx="1"/>
          </p:nvPr>
        </p:nvSpPr>
        <p:spPr>
          <a:xfrm>
            <a:off x="370368" y="1291780"/>
            <a:ext cx="11559362" cy="5298631"/>
          </a:xfrm>
        </p:spPr>
        <p:txBody>
          <a:bodyPr>
            <a:normAutofit fontScale="92500" lnSpcReduction="10000"/>
          </a:bodyPr>
          <a:lstStyle/>
          <a:p>
            <a:pPr marL="0" indent="0">
              <a:buNone/>
            </a:pPr>
            <a:r>
              <a:rPr lang="en-IE" sz="2400" b="1" dirty="0"/>
              <a:t>Political Situation</a:t>
            </a:r>
          </a:p>
          <a:p>
            <a:pPr marL="0" indent="0">
              <a:buNone/>
            </a:pPr>
            <a:r>
              <a:rPr lang="en-IE" sz="2400" dirty="0"/>
              <a:t>There are Increasingly serious concerns about the political environment in Cambodia, with it generally considered to be regressing into authoritarianisms</a:t>
            </a:r>
          </a:p>
          <a:p>
            <a:r>
              <a:rPr lang="en-IE" sz="2400" b="1" dirty="0"/>
              <a:t>The right to freedom of expression and association are being suppressed with opportunities for such, diminishing.</a:t>
            </a:r>
          </a:p>
          <a:p>
            <a:pPr lvl="1"/>
            <a:r>
              <a:rPr lang="en-IE" sz="2000" dirty="0"/>
              <a:t>Criminalisation of dissent/ criticism  (Penal code article 305).</a:t>
            </a:r>
          </a:p>
          <a:p>
            <a:r>
              <a:rPr lang="en-IE" sz="2400" b="1" dirty="0"/>
              <a:t>The rule of law is being arbitrarily ignored, abused, interpreted and applied</a:t>
            </a:r>
          </a:p>
          <a:p>
            <a:pPr lvl="1"/>
            <a:r>
              <a:rPr lang="en-IE" dirty="0"/>
              <a:t>With little or no effort at impartiality, it has and is being seen as becoming a political weapon (“</a:t>
            </a:r>
            <a:r>
              <a:rPr lang="en-IE" dirty="0" err="1"/>
              <a:t>Lawfare</a:t>
            </a:r>
            <a:r>
              <a:rPr lang="en-IE" dirty="0"/>
              <a:t>”), </a:t>
            </a:r>
          </a:p>
          <a:p>
            <a:r>
              <a:rPr lang="en-IE" sz="2400" b="1" dirty="0"/>
              <a:t>An increasing sense of intimidation pervades civil society, </a:t>
            </a:r>
          </a:p>
          <a:p>
            <a:pPr lvl="1"/>
            <a:r>
              <a:rPr lang="en-IE" dirty="0"/>
              <a:t>Which is (often) increasing the reluctance of CSO to tackled issues or protect those that making efforts to defend and protect the rights of the population and particularly marginalised and vulnerable groups.</a:t>
            </a:r>
          </a:p>
          <a:p>
            <a:r>
              <a:rPr lang="en-IE" sz="2400" b="1" dirty="0"/>
              <a:t>Shrinking political space for CSO to engage and operate</a:t>
            </a:r>
          </a:p>
          <a:p>
            <a:pPr lvl="1"/>
            <a:r>
              <a:rPr lang="en-IE" dirty="0"/>
              <a:t>Cause by leading politicians making mixed statement dominated by generalising all CSO as being opposed and adversarial to the Government.</a:t>
            </a:r>
          </a:p>
        </p:txBody>
      </p:sp>
      <p:sp>
        <p:nvSpPr>
          <p:cNvPr id="4" name="TextBox 3"/>
          <p:cNvSpPr txBox="1"/>
          <p:nvPr/>
        </p:nvSpPr>
        <p:spPr>
          <a:xfrm>
            <a:off x="370368" y="583894"/>
            <a:ext cx="11474302" cy="707886"/>
          </a:xfrm>
          <a:prstGeom prst="rect">
            <a:avLst/>
          </a:prstGeom>
          <a:noFill/>
        </p:spPr>
        <p:txBody>
          <a:bodyPr wrap="square" rtlCol="0">
            <a:spAutoFit/>
          </a:bodyPr>
          <a:lstStyle/>
          <a:p>
            <a:r>
              <a:rPr lang="en-US" sz="2000" b="1" dirty="0">
                <a:solidFill>
                  <a:prstClr val="black"/>
                </a:solidFill>
              </a:rPr>
              <a:t>Objective 1: Assess the development and trends of social, economic and political situation at global and national levels having impact on CSOs</a:t>
            </a:r>
            <a:endParaRPr lang="en-IE" sz="2000" b="1" dirty="0">
              <a:solidFill>
                <a:prstClr val="black"/>
              </a:solidFill>
            </a:endParaRPr>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11</a:t>
            </a:fld>
            <a:endParaRPr lang="en-IE" dirty="0">
              <a:solidFill>
                <a:prstClr val="black">
                  <a:tint val="75000"/>
                </a:prstClr>
              </a:solidFill>
            </a:endParaRPr>
          </a:p>
        </p:txBody>
      </p:sp>
    </p:spTree>
    <p:extLst>
      <p:ext uri="{BB962C8B-B14F-4D97-AF65-F5344CB8AC3E}">
        <p14:creationId xmlns:p14="http://schemas.microsoft.com/office/powerpoint/2010/main" val="6540077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849" y="0"/>
            <a:ext cx="10515600" cy="528010"/>
          </a:xfrm>
        </p:spPr>
        <p:txBody>
          <a:bodyPr>
            <a:normAutofit fontScale="90000"/>
          </a:bodyPr>
          <a:lstStyle/>
          <a:p>
            <a:r>
              <a:rPr lang="en-IE" dirty="0"/>
              <a:t>Findings 1.4</a:t>
            </a:r>
          </a:p>
        </p:txBody>
      </p:sp>
      <p:sp>
        <p:nvSpPr>
          <p:cNvPr id="3" name="Content Placeholder 2"/>
          <p:cNvSpPr>
            <a:spLocks noGrp="1"/>
          </p:cNvSpPr>
          <p:nvPr>
            <p:ph sz="half" idx="1"/>
          </p:nvPr>
        </p:nvSpPr>
        <p:spPr>
          <a:xfrm>
            <a:off x="231256" y="1259960"/>
            <a:ext cx="11783533" cy="5485579"/>
          </a:xfrm>
        </p:spPr>
        <p:txBody>
          <a:bodyPr>
            <a:normAutofit fontScale="92500"/>
          </a:bodyPr>
          <a:lstStyle/>
          <a:p>
            <a:pPr marL="0" indent="0">
              <a:lnSpc>
                <a:spcPct val="110000"/>
              </a:lnSpc>
              <a:buNone/>
            </a:pPr>
            <a:r>
              <a:rPr lang="en-IE" sz="2400" b="1" dirty="0"/>
              <a:t>Socially -Looking Forward</a:t>
            </a:r>
          </a:p>
          <a:p>
            <a:pPr marL="0" indent="0">
              <a:lnSpc>
                <a:spcPct val="110000"/>
              </a:lnSpc>
              <a:buNone/>
            </a:pPr>
            <a:r>
              <a:rPr lang="en-IE" sz="2400" dirty="0"/>
              <a:t>Improvements in social conditions and indicators are likely to continue, through at a slowing rate, </a:t>
            </a:r>
          </a:p>
          <a:p>
            <a:pPr marL="446088" lvl="1">
              <a:lnSpc>
                <a:spcPct val="110000"/>
              </a:lnSpc>
            </a:pPr>
            <a:r>
              <a:rPr lang="en-IE" sz="2000" dirty="0"/>
              <a:t>As pockets of deprivation are likely to continue and will be harder to find, and target for services and interventions. </a:t>
            </a:r>
          </a:p>
          <a:p>
            <a:pPr marL="446088" lvl="1">
              <a:lnSpc>
                <a:spcPct val="110000"/>
              </a:lnSpc>
            </a:pPr>
            <a:r>
              <a:rPr lang="en-IE" sz="2000" u="sng" dirty="0"/>
              <a:t>The future role of CSOs in direct service provision (and justification for funding for this ) will likely decease as government capacities to deliver on these improves, and donor interest declines. </a:t>
            </a:r>
          </a:p>
          <a:p>
            <a:pPr marL="903288" lvl="2">
              <a:lnSpc>
                <a:spcPct val="110000"/>
              </a:lnSpc>
            </a:pPr>
            <a:r>
              <a:rPr lang="en-IE" u="sng" dirty="0"/>
              <a:t>Resulting in a likely consolidation of CSO service providers and a transition to service delivery accountability and performance monitoring.   </a:t>
            </a:r>
          </a:p>
          <a:p>
            <a:pPr>
              <a:lnSpc>
                <a:spcPct val="110000"/>
              </a:lnSpc>
            </a:pPr>
            <a:r>
              <a:rPr lang="en-IE" sz="2400" dirty="0"/>
              <a:t>While poverty reduction has been  commendable </a:t>
            </a:r>
          </a:p>
          <a:p>
            <a:pPr marL="542925" lvl="1">
              <a:lnSpc>
                <a:spcPct val="110000"/>
              </a:lnSpc>
            </a:pPr>
            <a:r>
              <a:rPr lang="en-IE" sz="2000" dirty="0"/>
              <a:t>Most of those benefiting have only just risen above the national poverty line and are considered vulnerable.</a:t>
            </a:r>
          </a:p>
          <a:p>
            <a:pPr marL="542925" lvl="1">
              <a:lnSpc>
                <a:spcPct val="110000"/>
              </a:lnSpc>
            </a:pPr>
            <a:r>
              <a:rPr lang="en-IE" sz="2000" dirty="0"/>
              <a:t>The national poverty level of 13.5%  (2014) still leaves 2.1 million people as being considered poor.</a:t>
            </a:r>
          </a:p>
          <a:p>
            <a:pPr marL="542925" lvl="1">
              <a:lnSpc>
                <a:spcPct val="110000"/>
              </a:lnSpc>
            </a:pPr>
            <a:r>
              <a:rPr lang="en-IE" sz="2000" dirty="0"/>
              <a:t>And if a </a:t>
            </a:r>
            <a:r>
              <a:rPr lang="en-IE" sz="2000" b="1" u="sng" dirty="0"/>
              <a:t>multi dimension poverty  approach </a:t>
            </a:r>
            <a:r>
              <a:rPr lang="en-IE" sz="2000" dirty="0"/>
              <a:t>(MPA) is applied, ~34% of the population may  remain deprived “poor” (2014), equating to 5.1 million people. Though this methodology is not (as yet) as adopted by RGC.</a:t>
            </a:r>
          </a:p>
        </p:txBody>
      </p:sp>
      <p:sp>
        <p:nvSpPr>
          <p:cNvPr id="4" name="TextBox 3"/>
          <p:cNvSpPr txBox="1"/>
          <p:nvPr/>
        </p:nvSpPr>
        <p:spPr>
          <a:xfrm>
            <a:off x="311444" y="528010"/>
            <a:ext cx="11474302" cy="707886"/>
          </a:xfrm>
          <a:prstGeom prst="rect">
            <a:avLst/>
          </a:prstGeom>
          <a:noFill/>
        </p:spPr>
        <p:txBody>
          <a:bodyPr wrap="square" rtlCol="0">
            <a:spAutoFit/>
          </a:bodyPr>
          <a:lstStyle/>
          <a:p>
            <a:r>
              <a:rPr lang="en-US" sz="2000" b="1" dirty="0"/>
              <a:t>Objective 1: Assess the development and trends of social, economic and political situation at global and national levels having impact on CSOs</a:t>
            </a:r>
            <a:endParaRPr lang="en-IE" sz="2000" b="1" dirty="0"/>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12</a:t>
            </a:fld>
            <a:endParaRPr lang="en-IE" dirty="0">
              <a:solidFill>
                <a:prstClr val="black">
                  <a:tint val="75000"/>
                </a:prstClr>
              </a:solidFill>
            </a:endParaRPr>
          </a:p>
        </p:txBody>
      </p:sp>
    </p:spTree>
    <p:extLst>
      <p:ext uri="{BB962C8B-B14F-4D97-AF65-F5344CB8AC3E}">
        <p14:creationId xmlns:p14="http://schemas.microsoft.com/office/powerpoint/2010/main" val="3930696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849" y="0"/>
            <a:ext cx="10515600" cy="528010"/>
          </a:xfrm>
        </p:spPr>
        <p:txBody>
          <a:bodyPr>
            <a:normAutofit fontScale="90000"/>
          </a:bodyPr>
          <a:lstStyle/>
          <a:p>
            <a:r>
              <a:rPr lang="en-IE" dirty="0"/>
              <a:t>Findings  1.5</a:t>
            </a:r>
          </a:p>
        </p:txBody>
      </p:sp>
      <p:sp>
        <p:nvSpPr>
          <p:cNvPr id="5" name="Content Placeholder 4"/>
          <p:cNvSpPr>
            <a:spLocks noGrp="1"/>
          </p:cNvSpPr>
          <p:nvPr>
            <p:ph sz="half" idx="2"/>
          </p:nvPr>
        </p:nvSpPr>
        <p:spPr>
          <a:xfrm>
            <a:off x="358849" y="1552899"/>
            <a:ext cx="11474302" cy="5103082"/>
          </a:xfrm>
        </p:spPr>
        <p:txBody>
          <a:bodyPr>
            <a:normAutofit fontScale="92500"/>
          </a:bodyPr>
          <a:lstStyle/>
          <a:p>
            <a:pPr marL="0" indent="0">
              <a:buNone/>
            </a:pPr>
            <a:r>
              <a:rPr lang="en-IE" sz="2400" b="1" dirty="0"/>
              <a:t>Economic Trends-Looking Forward</a:t>
            </a:r>
          </a:p>
          <a:p>
            <a:pPr marL="0" indent="0">
              <a:buNone/>
            </a:pPr>
            <a:r>
              <a:rPr lang="en-IE" sz="2400" dirty="0"/>
              <a:t>Short to medium term projections are remain positive,  with annual growth slowing somewhat in the coming years.</a:t>
            </a:r>
          </a:p>
          <a:p>
            <a:r>
              <a:rPr lang="en-IE" sz="2400" dirty="0"/>
              <a:t>The need to diversify and increase productivity have been highlighted as required  to continue to grow,</a:t>
            </a:r>
          </a:p>
          <a:p>
            <a:pPr lvl="1"/>
            <a:r>
              <a:rPr lang="en-IE" dirty="0"/>
              <a:t>This will depend on increasing skills and capacities to move away from generally considered low margin (apparel)</a:t>
            </a:r>
          </a:p>
          <a:p>
            <a:r>
              <a:rPr lang="en-IE" sz="2400" dirty="0"/>
              <a:t>Concerns have been expressed about (i) the ongoing property bubble and (ii) Increasing personal and household indebtedness.</a:t>
            </a:r>
          </a:p>
          <a:p>
            <a:r>
              <a:rPr lang="en-IE" sz="2400" dirty="0"/>
              <a:t>Cambodia is also likely to remains ranked as a Least Developed Country (LDC) up to at least 2025 (UN 2017) if not beyond.</a:t>
            </a:r>
          </a:p>
          <a:p>
            <a:pPr lvl="1"/>
            <a:r>
              <a:rPr lang="en-IE" dirty="0"/>
              <a:t> Even though now consider a Lower Middle Income Country (WBG), due to continued social and economic vulnerabilities, which could be consider as a benefit, as it enables greater non tariff imposed trade on goods/product (agricultural and industrial) produced in country</a:t>
            </a:r>
            <a:r>
              <a:rPr lang="en-IE" sz="2000" dirty="0"/>
              <a:t>.  </a:t>
            </a:r>
          </a:p>
        </p:txBody>
      </p:sp>
      <p:sp>
        <p:nvSpPr>
          <p:cNvPr id="4" name="TextBox 3"/>
          <p:cNvSpPr txBox="1"/>
          <p:nvPr/>
        </p:nvSpPr>
        <p:spPr>
          <a:xfrm>
            <a:off x="282649" y="686511"/>
            <a:ext cx="11474302" cy="707886"/>
          </a:xfrm>
          <a:prstGeom prst="rect">
            <a:avLst/>
          </a:prstGeom>
          <a:noFill/>
        </p:spPr>
        <p:txBody>
          <a:bodyPr wrap="square" rtlCol="0">
            <a:spAutoFit/>
          </a:bodyPr>
          <a:lstStyle/>
          <a:p>
            <a:r>
              <a:rPr lang="en-US" sz="2000" b="1" dirty="0"/>
              <a:t>Objective 1: Assess the development and trends of social, economic and political situation at global and national levels having impact on CSOs</a:t>
            </a:r>
            <a:endParaRPr lang="en-IE" sz="2000" b="1" dirty="0"/>
          </a:p>
        </p:txBody>
      </p:sp>
      <p:sp>
        <p:nvSpPr>
          <p:cNvPr id="3" name="Slide Number Placeholder 2"/>
          <p:cNvSpPr>
            <a:spLocks noGrp="1"/>
          </p:cNvSpPr>
          <p:nvPr>
            <p:ph type="sldNum" sz="quarter" idx="12"/>
          </p:nvPr>
        </p:nvSpPr>
        <p:spPr/>
        <p:txBody>
          <a:bodyPr/>
          <a:lstStyle/>
          <a:p>
            <a:fld id="{6DA61F43-0B9D-4B08-9A8A-3C9A326A1757}" type="slidenum">
              <a:rPr lang="en-IE" smtClean="0">
                <a:solidFill>
                  <a:prstClr val="black">
                    <a:tint val="75000"/>
                  </a:prstClr>
                </a:solidFill>
              </a:rPr>
              <a:pPr/>
              <a:t>13</a:t>
            </a:fld>
            <a:endParaRPr lang="en-IE" dirty="0">
              <a:solidFill>
                <a:prstClr val="black">
                  <a:tint val="75000"/>
                </a:prstClr>
              </a:solidFill>
            </a:endParaRPr>
          </a:p>
        </p:txBody>
      </p:sp>
    </p:spTree>
    <p:extLst>
      <p:ext uri="{BB962C8B-B14F-4D97-AF65-F5344CB8AC3E}">
        <p14:creationId xmlns:p14="http://schemas.microsoft.com/office/powerpoint/2010/main" val="9550297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849" y="0"/>
            <a:ext cx="10515600" cy="528010"/>
          </a:xfrm>
        </p:spPr>
        <p:txBody>
          <a:bodyPr>
            <a:noAutofit/>
          </a:bodyPr>
          <a:lstStyle/>
          <a:p>
            <a:r>
              <a:rPr lang="en-IE" sz="3200" dirty="0"/>
              <a:t>Findings 1.6</a:t>
            </a:r>
          </a:p>
        </p:txBody>
      </p:sp>
      <p:sp>
        <p:nvSpPr>
          <p:cNvPr id="5" name="Content Placeholder 4"/>
          <p:cNvSpPr>
            <a:spLocks noGrp="1"/>
          </p:cNvSpPr>
          <p:nvPr>
            <p:ph sz="half" idx="2"/>
          </p:nvPr>
        </p:nvSpPr>
        <p:spPr>
          <a:xfrm>
            <a:off x="358849" y="1391327"/>
            <a:ext cx="11578475" cy="5171519"/>
          </a:xfrm>
        </p:spPr>
        <p:txBody>
          <a:bodyPr>
            <a:normAutofit fontScale="92500" lnSpcReduction="20000"/>
          </a:bodyPr>
          <a:lstStyle/>
          <a:p>
            <a:pPr marL="0" indent="0">
              <a:buNone/>
            </a:pPr>
            <a:r>
              <a:rPr lang="en-IE" sz="2400" b="1" dirty="0"/>
              <a:t>Political Situation-Looking Forward</a:t>
            </a:r>
          </a:p>
          <a:p>
            <a:pPr>
              <a:lnSpc>
                <a:spcPct val="110000"/>
              </a:lnSpc>
            </a:pPr>
            <a:r>
              <a:rPr lang="en-IE" sz="2400" dirty="0"/>
              <a:t>Results from the 2017 Commune elections showed that the opposition has significantly increased its presence in Local Councils, gaining control of over 489 out of 1649 (30%), rising from controlling less than 50 previous (as multiple parties) in the previous mandate. </a:t>
            </a:r>
          </a:p>
          <a:p>
            <a:pPr lvl="1">
              <a:lnSpc>
                <a:spcPct val="110000"/>
              </a:lnSpc>
            </a:pPr>
            <a:r>
              <a:rPr lang="en-IE" dirty="0"/>
              <a:t>It remain unclear how the ruling party perceived this, regardless of statements made, but  recent actions in attempting to ban (pending) the main opposition and redistribute their seat demonstrates their reaction  </a:t>
            </a:r>
          </a:p>
          <a:p>
            <a:pPr>
              <a:lnSpc>
                <a:spcPct val="110000"/>
              </a:lnSpc>
            </a:pPr>
            <a:r>
              <a:rPr lang="en-IE" sz="2400" dirty="0"/>
              <a:t>The coming 12 months prior to the National election at the end of July 2018 are likely to be increasingly tense, based on previous pre-election periods.</a:t>
            </a:r>
          </a:p>
          <a:p>
            <a:pPr>
              <a:lnSpc>
                <a:spcPct val="110000"/>
              </a:lnSpc>
            </a:pPr>
            <a:r>
              <a:rPr lang="en-IE" sz="2400" dirty="0"/>
              <a:t>In recent years a no-hold bar approach has been used to confront any entity seen as being or considered opposed the ruling party, which does not bode well for CSOs particularly political and rights involved organisations.</a:t>
            </a:r>
          </a:p>
          <a:p>
            <a:pPr>
              <a:lnSpc>
                <a:spcPct val="110000"/>
              </a:lnSpc>
            </a:pPr>
            <a:r>
              <a:rPr lang="en-IE" sz="2400" dirty="0"/>
              <a:t>Additionally the international community, would appear to be no longer focused on and some would say interested in issues in Cambodia, due to increasing domestic, border and other issues international crowding their international focus.</a:t>
            </a:r>
          </a:p>
        </p:txBody>
      </p:sp>
      <p:sp>
        <p:nvSpPr>
          <p:cNvPr id="4" name="TextBox 3"/>
          <p:cNvSpPr txBox="1"/>
          <p:nvPr/>
        </p:nvSpPr>
        <p:spPr>
          <a:xfrm>
            <a:off x="272016" y="420698"/>
            <a:ext cx="11474302" cy="707886"/>
          </a:xfrm>
          <a:prstGeom prst="rect">
            <a:avLst/>
          </a:prstGeom>
          <a:noFill/>
        </p:spPr>
        <p:txBody>
          <a:bodyPr wrap="square" rtlCol="0">
            <a:spAutoFit/>
          </a:bodyPr>
          <a:lstStyle/>
          <a:p>
            <a:r>
              <a:rPr lang="en-US" sz="2000" b="1" dirty="0"/>
              <a:t>Objective 1: Assess the development and trends of social, economic and political situation at global and national levels having impact on CSOs</a:t>
            </a:r>
            <a:endParaRPr lang="en-IE" sz="2000" b="1" dirty="0"/>
          </a:p>
        </p:txBody>
      </p:sp>
      <p:sp>
        <p:nvSpPr>
          <p:cNvPr id="3" name="Slide Number Placeholder 2"/>
          <p:cNvSpPr>
            <a:spLocks noGrp="1"/>
          </p:cNvSpPr>
          <p:nvPr>
            <p:ph type="sldNum" sz="quarter" idx="12"/>
          </p:nvPr>
        </p:nvSpPr>
        <p:spPr/>
        <p:txBody>
          <a:bodyPr/>
          <a:lstStyle/>
          <a:p>
            <a:fld id="{6DA61F43-0B9D-4B08-9A8A-3C9A326A1757}" type="slidenum">
              <a:rPr lang="en-IE" smtClean="0">
                <a:solidFill>
                  <a:prstClr val="black">
                    <a:tint val="75000"/>
                  </a:prstClr>
                </a:solidFill>
              </a:rPr>
              <a:pPr/>
              <a:t>14</a:t>
            </a:fld>
            <a:endParaRPr lang="en-IE" dirty="0">
              <a:solidFill>
                <a:prstClr val="black">
                  <a:tint val="75000"/>
                </a:prstClr>
              </a:solidFill>
            </a:endParaRPr>
          </a:p>
        </p:txBody>
      </p:sp>
    </p:spTree>
    <p:extLst>
      <p:ext uri="{BB962C8B-B14F-4D97-AF65-F5344CB8AC3E}">
        <p14:creationId xmlns:p14="http://schemas.microsoft.com/office/powerpoint/2010/main" val="39299973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0368" y="99312"/>
            <a:ext cx="11474302" cy="730028"/>
          </a:xfrm>
        </p:spPr>
        <p:txBody>
          <a:bodyPr>
            <a:normAutofit/>
          </a:bodyPr>
          <a:lstStyle/>
          <a:p>
            <a:r>
              <a:rPr lang="en-IE" sz="4000" dirty="0"/>
              <a:t>Findings 2.1 </a:t>
            </a:r>
          </a:p>
        </p:txBody>
      </p:sp>
      <p:sp>
        <p:nvSpPr>
          <p:cNvPr id="3" name="Content Placeholder 2"/>
          <p:cNvSpPr>
            <a:spLocks noGrp="1"/>
          </p:cNvSpPr>
          <p:nvPr>
            <p:ph idx="1"/>
          </p:nvPr>
        </p:nvSpPr>
        <p:spPr>
          <a:xfrm>
            <a:off x="370368" y="1562800"/>
            <a:ext cx="11559362" cy="5191567"/>
          </a:xfrm>
        </p:spPr>
        <p:txBody>
          <a:bodyPr>
            <a:normAutofit/>
          </a:bodyPr>
          <a:lstStyle/>
          <a:p>
            <a:pPr marL="0" indent="0">
              <a:buNone/>
            </a:pPr>
            <a:r>
              <a:rPr lang="en-IE" sz="2200" dirty="0"/>
              <a:t>While numerous CSO networks are reported with </a:t>
            </a:r>
          </a:p>
          <a:p>
            <a:r>
              <a:rPr lang="en-IE" sz="2200" dirty="0"/>
              <a:t>Some 110 odd networks reported either nationally or spanning multiple provinces</a:t>
            </a:r>
          </a:p>
          <a:p>
            <a:r>
              <a:rPr lang="en-IE" sz="2200" dirty="0"/>
              <a:t>As well as multiple or subordinate network entities at provincial levels </a:t>
            </a:r>
          </a:p>
          <a:p>
            <a:r>
              <a:rPr lang="en-IE" sz="2200" dirty="0"/>
              <a:t>They can be generally clustered into  or manifest themselves through a range of entities for example</a:t>
            </a:r>
          </a:p>
          <a:p>
            <a:pPr marL="0" indent="0">
              <a:buNone/>
            </a:pPr>
            <a:r>
              <a:rPr lang="en-IE" sz="2200" dirty="0"/>
              <a:t> </a:t>
            </a:r>
          </a:p>
        </p:txBody>
      </p:sp>
      <p:sp>
        <p:nvSpPr>
          <p:cNvPr id="4" name="TextBox 3"/>
          <p:cNvSpPr txBox="1"/>
          <p:nvPr/>
        </p:nvSpPr>
        <p:spPr>
          <a:xfrm>
            <a:off x="370368" y="731804"/>
            <a:ext cx="11474302" cy="830997"/>
          </a:xfrm>
          <a:prstGeom prst="rect">
            <a:avLst/>
          </a:prstGeom>
          <a:noFill/>
        </p:spPr>
        <p:txBody>
          <a:bodyPr wrap="square" rtlCol="0">
            <a:spAutoFit/>
          </a:bodyPr>
          <a:lstStyle/>
          <a:p>
            <a:r>
              <a:rPr lang="en-US" sz="2400" b="1" dirty="0">
                <a:solidFill>
                  <a:prstClr val="black"/>
                </a:solidFill>
              </a:rPr>
              <a:t>Objective 2: Assess the performance and function of CSOs, Networks and Technical Working Groups toward the development of the country; </a:t>
            </a:r>
            <a:endParaRPr lang="en-IE" sz="2400" b="1" dirty="0">
              <a:solidFill>
                <a:prstClr val="black"/>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3929588718"/>
              </p:ext>
            </p:extLst>
          </p:nvPr>
        </p:nvGraphicFramePr>
        <p:xfrm>
          <a:off x="785038" y="3566160"/>
          <a:ext cx="10754920" cy="3291840"/>
        </p:xfrm>
        <a:graphic>
          <a:graphicData uri="http://schemas.openxmlformats.org/drawingml/2006/table">
            <a:tbl>
              <a:tblPr firstRow="1" bandRow="1">
                <a:tableStyleId>{5C22544A-7EE6-4342-B048-85BDC9FD1C3A}</a:tableStyleId>
              </a:tblPr>
              <a:tblGrid>
                <a:gridCol w="2688730">
                  <a:extLst>
                    <a:ext uri="{9D8B030D-6E8A-4147-A177-3AD203B41FA5}">
                      <a16:colId xmlns:a16="http://schemas.microsoft.com/office/drawing/2014/main" val="20000"/>
                    </a:ext>
                  </a:extLst>
                </a:gridCol>
                <a:gridCol w="2688730">
                  <a:extLst>
                    <a:ext uri="{9D8B030D-6E8A-4147-A177-3AD203B41FA5}">
                      <a16:colId xmlns:a16="http://schemas.microsoft.com/office/drawing/2014/main" val="20001"/>
                    </a:ext>
                  </a:extLst>
                </a:gridCol>
                <a:gridCol w="2688730">
                  <a:extLst>
                    <a:ext uri="{9D8B030D-6E8A-4147-A177-3AD203B41FA5}">
                      <a16:colId xmlns:a16="http://schemas.microsoft.com/office/drawing/2014/main" val="20002"/>
                    </a:ext>
                  </a:extLst>
                </a:gridCol>
                <a:gridCol w="2688730">
                  <a:extLst>
                    <a:ext uri="{9D8B030D-6E8A-4147-A177-3AD203B41FA5}">
                      <a16:colId xmlns:a16="http://schemas.microsoft.com/office/drawing/2014/main" val="20003"/>
                    </a:ext>
                  </a:extLst>
                </a:gridCol>
              </a:tblGrid>
              <a:tr h="542177">
                <a:tc>
                  <a:txBody>
                    <a:bodyPr/>
                    <a:lstStyle/>
                    <a:p>
                      <a:pPr algn="ctr"/>
                      <a:r>
                        <a:rPr lang="en-IE" dirty="0">
                          <a:solidFill>
                            <a:schemeClr val="tx1">
                              <a:lumMod val="95000"/>
                              <a:lumOff val="5000"/>
                            </a:schemeClr>
                          </a:solidFill>
                        </a:rPr>
                        <a:t>Membership organisations</a:t>
                      </a:r>
                      <a:r>
                        <a:rPr lang="en-IE" baseline="0" dirty="0">
                          <a:solidFill>
                            <a:schemeClr val="tx1">
                              <a:lumMod val="95000"/>
                              <a:lumOff val="5000"/>
                            </a:schemeClr>
                          </a:solidFill>
                        </a:rPr>
                        <a:t> </a:t>
                      </a:r>
                      <a:endParaRPr lang="en-IE" dirty="0">
                        <a:solidFill>
                          <a:schemeClr val="tx1">
                            <a:lumMod val="95000"/>
                            <a:lumOff val="5000"/>
                          </a:schemeClr>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E" dirty="0">
                          <a:solidFill>
                            <a:schemeClr val="tx1">
                              <a:lumMod val="95000"/>
                              <a:lumOff val="5000"/>
                            </a:schemeClr>
                          </a:solidFill>
                        </a:rPr>
                        <a:t>Sector Based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E" dirty="0">
                          <a:solidFill>
                            <a:schemeClr val="tx1">
                              <a:lumMod val="95000"/>
                              <a:lumOff val="5000"/>
                            </a:schemeClr>
                          </a:solidFill>
                        </a:rPr>
                        <a:t>Issues Based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E" dirty="0">
                          <a:solidFill>
                            <a:schemeClr val="tx1">
                              <a:lumMod val="95000"/>
                              <a:lumOff val="5000"/>
                            </a:schemeClr>
                          </a:solidFill>
                        </a:rPr>
                        <a:t>Provincial entities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246164">
                <a:tc>
                  <a:txBody>
                    <a:bodyPr/>
                    <a:lstStyle/>
                    <a:p>
                      <a:pPr marL="285750" indent="-285750">
                        <a:buFont typeface="Arial" panose="020B0604020202020204" pitchFamily="34" charset="0"/>
                        <a:buChar char="•"/>
                      </a:pPr>
                      <a:r>
                        <a:rPr lang="en-IE" sz="1400" dirty="0">
                          <a:solidFill>
                            <a:schemeClr val="tx1">
                              <a:lumMod val="95000"/>
                              <a:lumOff val="5000"/>
                            </a:schemeClr>
                          </a:solidFill>
                        </a:rPr>
                        <a:t>Cooperation</a:t>
                      </a:r>
                      <a:r>
                        <a:rPr lang="en-IE" sz="1400" baseline="0" dirty="0">
                          <a:solidFill>
                            <a:schemeClr val="tx1">
                              <a:lumMod val="95000"/>
                              <a:lumOff val="5000"/>
                            </a:schemeClr>
                          </a:solidFill>
                        </a:rPr>
                        <a:t> Committee for Cambodia –(CCC)</a:t>
                      </a:r>
                      <a:endParaRPr lang="en-IE" sz="1400" dirty="0">
                        <a:solidFill>
                          <a:schemeClr val="tx1">
                            <a:lumMod val="95000"/>
                            <a:lumOff val="5000"/>
                          </a:schemeClr>
                        </a:solidFill>
                      </a:endParaRPr>
                    </a:p>
                    <a:p>
                      <a:pPr marL="285750" indent="-285750">
                        <a:buFont typeface="Arial" panose="020B0604020202020204" pitchFamily="34" charset="0"/>
                        <a:buChar char="•"/>
                      </a:pPr>
                      <a:r>
                        <a:rPr lang="en-IE" sz="1400" dirty="0">
                          <a:solidFill>
                            <a:schemeClr val="tx1">
                              <a:lumMod val="95000"/>
                              <a:lumOff val="5000"/>
                            </a:schemeClr>
                          </a:solidFill>
                        </a:rPr>
                        <a:t>NGO Forum,</a:t>
                      </a:r>
                    </a:p>
                    <a:p>
                      <a:pPr marL="285750" indent="-285750">
                        <a:buFont typeface="Arial" panose="020B0604020202020204" pitchFamily="34" charset="0"/>
                        <a:buChar char="•"/>
                      </a:pPr>
                      <a:r>
                        <a:rPr lang="en-IE" sz="1400" dirty="0">
                          <a:solidFill>
                            <a:schemeClr val="tx1">
                              <a:lumMod val="95000"/>
                              <a:lumOff val="5000"/>
                            </a:schemeClr>
                          </a:solidFill>
                        </a:rPr>
                        <a:t>NGO</a:t>
                      </a:r>
                      <a:r>
                        <a:rPr lang="en-IE" sz="1400" baseline="0" dirty="0">
                          <a:solidFill>
                            <a:schemeClr val="tx1">
                              <a:lumMod val="95000"/>
                              <a:lumOff val="5000"/>
                            </a:schemeClr>
                          </a:solidFill>
                        </a:rPr>
                        <a:t> Education Partnership (NEP)</a:t>
                      </a:r>
                    </a:p>
                    <a:p>
                      <a:pPr marL="285750" indent="-285750">
                        <a:buFont typeface="Arial" panose="020B0604020202020204" pitchFamily="34" charset="0"/>
                        <a:buChar char="•"/>
                      </a:pPr>
                      <a:r>
                        <a:rPr lang="en-IE" sz="1400" b="0" i="0" kern="1200" dirty="0">
                          <a:solidFill>
                            <a:schemeClr val="dk1"/>
                          </a:solidFill>
                          <a:effectLst/>
                          <a:latin typeface="+mn-lt"/>
                          <a:ea typeface="+mn-ea"/>
                          <a:cs typeface="+mn-cs"/>
                        </a:rPr>
                        <a:t>Health Action Coordinating Committee (HACC)</a:t>
                      </a:r>
                      <a:endParaRPr lang="en-IE" sz="14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85750" indent="-285750">
                        <a:buFont typeface="Arial" panose="020B0604020202020204" pitchFamily="34" charset="0"/>
                        <a:buChar char="•"/>
                      </a:pPr>
                      <a:r>
                        <a:rPr lang="en-IE" sz="1400" dirty="0">
                          <a:solidFill>
                            <a:schemeClr val="tx1">
                              <a:lumMod val="95000"/>
                              <a:lumOff val="5000"/>
                            </a:schemeClr>
                          </a:solidFill>
                        </a:rPr>
                        <a:t>NGO</a:t>
                      </a:r>
                      <a:r>
                        <a:rPr lang="en-IE" sz="1400" baseline="0" dirty="0">
                          <a:solidFill>
                            <a:schemeClr val="tx1">
                              <a:lumMod val="95000"/>
                              <a:lumOff val="5000"/>
                            </a:schemeClr>
                          </a:solidFill>
                        </a:rPr>
                        <a:t> Education Partnership (NEP)</a:t>
                      </a:r>
                    </a:p>
                    <a:p>
                      <a:pPr marL="285750" indent="-285750">
                        <a:buFont typeface="Arial" panose="020B0604020202020204" pitchFamily="34" charset="0"/>
                        <a:buChar char="•"/>
                      </a:pPr>
                      <a:r>
                        <a:rPr lang="en-IE" sz="1400" b="0" i="0" kern="1200" dirty="0">
                          <a:solidFill>
                            <a:schemeClr val="dk1"/>
                          </a:solidFill>
                          <a:effectLst/>
                          <a:latin typeface="+mn-lt"/>
                          <a:ea typeface="+mn-ea"/>
                          <a:cs typeface="+mn-cs"/>
                        </a:rPr>
                        <a:t>Health Action Coordinating Committee (HACC)</a:t>
                      </a:r>
                    </a:p>
                    <a:p>
                      <a:pPr marL="285750" indent="-285750">
                        <a:buFont typeface="Arial" panose="020B0604020202020204" pitchFamily="34" charset="0"/>
                        <a:buChar char="•"/>
                      </a:pPr>
                      <a:r>
                        <a:rPr lang="en-US" sz="1400" b="0" i="0" kern="1200" dirty="0">
                          <a:solidFill>
                            <a:schemeClr val="dk1"/>
                          </a:solidFill>
                          <a:effectLst/>
                          <a:latin typeface="+mn-lt"/>
                          <a:ea typeface="+mn-ea"/>
                          <a:cs typeface="+mn-cs"/>
                        </a:rPr>
                        <a:t>Working Group for Partnership in Decentralization (WGPD), </a:t>
                      </a:r>
                    </a:p>
                    <a:p>
                      <a:pPr marL="285750" indent="-285750">
                        <a:buFont typeface="Arial" panose="020B0604020202020204" pitchFamily="34" charset="0"/>
                        <a:buChar char="•"/>
                      </a:pPr>
                      <a:r>
                        <a:rPr lang="en-US" sz="1400" b="0" i="0" kern="1200" dirty="0">
                          <a:solidFill>
                            <a:schemeClr val="dk1"/>
                          </a:solidFill>
                          <a:effectLst/>
                          <a:latin typeface="+mn-lt"/>
                          <a:ea typeface="+mn-ea"/>
                          <a:cs typeface="+mn-cs"/>
                        </a:rPr>
                        <a:t>Gender and Development Networking (GADNet)</a:t>
                      </a:r>
                      <a:endParaRPr lang="en-IE" sz="1400" b="0" i="0" kern="1200" dirty="0">
                        <a:solidFill>
                          <a:schemeClr val="dk1"/>
                        </a:solidFill>
                        <a:effectLst/>
                        <a:latin typeface="+mn-lt"/>
                        <a:ea typeface="+mn-ea"/>
                        <a:cs typeface="+mn-cs"/>
                      </a:endParaRPr>
                    </a:p>
                    <a:p>
                      <a:pPr marL="0" indent="0">
                        <a:buFont typeface="Arial" panose="020B0604020202020204" pitchFamily="34" charset="0"/>
                        <a:buNone/>
                      </a:pPr>
                      <a:endParaRPr lang="en-IE" sz="1400" b="0" i="0" kern="1200" dirty="0">
                        <a:solidFill>
                          <a:schemeClr val="dk1"/>
                        </a:solidFill>
                        <a:effectLst/>
                        <a:latin typeface="+mn-lt"/>
                        <a:ea typeface="+mn-ea"/>
                        <a:cs typeface="+mn-cs"/>
                      </a:endParaRPr>
                    </a:p>
                    <a:p>
                      <a:pPr marL="285750" indent="-285750">
                        <a:buFont typeface="Arial" panose="020B0604020202020204" pitchFamily="34" charset="0"/>
                        <a:buChar char="•"/>
                      </a:pPr>
                      <a:endParaRPr lang="en-IE" sz="1400" dirty="0">
                        <a:solidFill>
                          <a:schemeClr val="tx1">
                            <a:lumMod val="95000"/>
                            <a:lumOff val="5000"/>
                          </a:schemeClr>
                        </a:solidFill>
                      </a:endParaRPr>
                    </a:p>
                    <a:p>
                      <a:pPr marL="285750" indent="-285750">
                        <a:buFont typeface="Arial" panose="020B0604020202020204" pitchFamily="34" charset="0"/>
                        <a:buChar char="•"/>
                      </a:pPr>
                      <a:endParaRPr lang="en-IE" sz="14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E" sz="1400" kern="1200" baseline="0" dirty="0">
                          <a:solidFill>
                            <a:schemeClr val="tx1">
                              <a:lumMod val="95000"/>
                              <a:lumOff val="5000"/>
                            </a:schemeClr>
                          </a:solidFill>
                          <a:latin typeface="+mn-lt"/>
                          <a:ea typeface="+mn-ea"/>
                          <a:cs typeface="+mn-cs"/>
                        </a:rPr>
                        <a:t>Land and Housing Rights Network (LAHRiN) </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E" sz="1400" kern="1200" baseline="0" dirty="0">
                          <a:solidFill>
                            <a:schemeClr val="tx1">
                              <a:lumMod val="95000"/>
                              <a:lumOff val="5000"/>
                            </a:schemeClr>
                          </a:solidFill>
                          <a:latin typeface="+mn-lt"/>
                          <a:ea typeface="+mn-ea"/>
                          <a:cs typeface="+mn-cs"/>
                        </a:rPr>
                        <a:t>Humanitarian Relief Forum</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E" sz="1400" dirty="0">
                          <a:solidFill>
                            <a:schemeClr val="tx1">
                              <a:lumMod val="95000"/>
                              <a:lumOff val="5000"/>
                            </a:schemeClr>
                          </a:solidFill>
                        </a:rPr>
                        <a:t>Cambodian Humanitarian</a:t>
                      </a:r>
                      <a:r>
                        <a:rPr lang="en-IE" sz="1400" baseline="0" dirty="0">
                          <a:solidFill>
                            <a:schemeClr val="tx1">
                              <a:lumMod val="95000"/>
                              <a:lumOff val="5000"/>
                            </a:schemeClr>
                          </a:solidFill>
                        </a:rPr>
                        <a:t> Forum</a:t>
                      </a:r>
                      <a:endParaRPr lang="en-IE" sz="1400" kern="1200" baseline="0" dirty="0">
                        <a:solidFill>
                          <a:schemeClr val="tx1">
                            <a:lumMod val="95000"/>
                            <a:lumOff val="5000"/>
                          </a:schemeClr>
                        </a:solidFill>
                        <a:latin typeface="+mn-lt"/>
                        <a:ea typeface="+mn-ea"/>
                        <a:cs typeface="+mn-cs"/>
                      </a:endParaRP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kern="1200" baseline="0" dirty="0">
                          <a:solidFill>
                            <a:schemeClr val="tx1">
                              <a:lumMod val="95000"/>
                              <a:lumOff val="5000"/>
                            </a:schemeClr>
                          </a:solidFill>
                          <a:latin typeface="+mn-lt"/>
                          <a:ea typeface="+mn-ea"/>
                          <a:cs typeface="+mn-cs"/>
                        </a:rPr>
                        <a:t>NGO Committee on the Rights of the Child (NGO CRC)</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r-FR" sz="1400" kern="1200" baseline="0" dirty="0">
                          <a:solidFill>
                            <a:schemeClr val="tx1">
                              <a:lumMod val="95000"/>
                              <a:lumOff val="5000"/>
                            </a:schemeClr>
                          </a:solidFill>
                          <a:latin typeface="+mn-lt"/>
                          <a:ea typeface="+mn-ea"/>
                          <a:cs typeface="+mn-cs"/>
                        </a:rPr>
                        <a:t>NGO’s </a:t>
                      </a:r>
                      <a:r>
                        <a:rPr lang="en-IE" sz="1400" kern="1200" baseline="0" noProof="0" dirty="0">
                          <a:solidFill>
                            <a:schemeClr val="tx1">
                              <a:lumMod val="95000"/>
                              <a:lumOff val="5000"/>
                            </a:schemeClr>
                          </a:solidFill>
                          <a:latin typeface="+mn-lt"/>
                          <a:ea typeface="+mn-ea"/>
                          <a:cs typeface="+mn-cs"/>
                        </a:rPr>
                        <a:t>Environment</a:t>
                      </a:r>
                      <a:r>
                        <a:rPr lang="fr-FR" sz="1400" kern="1200" baseline="0" dirty="0">
                          <a:solidFill>
                            <a:schemeClr val="tx1">
                              <a:lumMod val="95000"/>
                              <a:lumOff val="5000"/>
                            </a:schemeClr>
                          </a:solidFill>
                          <a:latin typeface="+mn-lt"/>
                          <a:ea typeface="+mn-ea"/>
                          <a:cs typeface="+mn-cs"/>
                        </a:rPr>
                        <a:t> Climate Change Alliance NECA</a:t>
                      </a:r>
                      <a:endParaRPr lang="en-IE" sz="14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85750" indent="-285750">
                        <a:buFont typeface="Arial" panose="020B0604020202020204" pitchFamily="34" charset="0"/>
                        <a:buChar char="•"/>
                      </a:pPr>
                      <a:r>
                        <a:rPr lang="en-IE" sz="1400" kern="1200" baseline="0" dirty="0">
                          <a:solidFill>
                            <a:schemeClr val="tx1">
                              <a:lumMod val="95000"/>
                              <a:lumOff val="5000"/>
                            </a:schemeClr>
                          </a:solidFill>
                          <a:latin typeface="+mn-lt"/>
                          <a:ea typeface="+mn-ea"/>
                          <a:cs typeface="+mn-cs"/>
                        </a:rPr>
                        <a:t>Cambodian Humanitarian Forum-provincial Networks</a:t>
                      </a:r>
                    </a:p>
                    <a:p>
                      <a:pPr marL="285750" indent="-285750">
                        <a:buFont typeface="Arial" panose="020B0604020202020204" pitchFamily="34" charset="0"/>
                        <a:buChar char="•"/>
                      </a:pPr>
                      <a:r>
                        <a:rPr lang="en-IE" sz="1400" kern="1200" baseline="0" dirty="0">
                          <a:solidFill>
                            <a:schemeClr val="tx1">
                              <a:lumMod val="95000"/>
                              <a:lumOff val="5000"/>
                            </a:schemeClr>
                          </a:solidFill>
                          <a:latin typeface="+mn-lt"/>
                          <a:ea typeface="+mn-ea"/>
                          <a:cs typeface="+mn-cs"/>
                        </a:rPr>
                        <a:t>Provincial Education Working Groups </a:t>
                      </a:r>
                    </a:p>
                    <a:p>
                      <a:pPr marL="285750" indent="-285750">
                        <a:buFont typeface="Arial" panose="020B0604020202020204" pitchFamily="34" charset="0"/>
                        <a:buChar char="•"/>
                      </a:pPr>
                      <a:r>
                        <a:rPr lang="en-IE" sz="1400" kern="1200" baseline="0" dirty="0">
                          <a:solidFill>
                            <a:schemeClr val="tx1">
                              <a:lumMod val="95000"/>
                              <a:lumOff val="5000"/>
                            </a:schemeClr>
                          </a:solidFill>
                          <a:latin typeface="+mn-lt"/>
                          <a:ea typeface="+mn-ea"/>
                          <a:cs typeface="+mn-cs"/>
                        </a:rPr>
                        <a:t>Provincial NGO Networks</a:t>
                      </a:r>
                    </a:p>
                    <a:p>
                      <a:pPr marL="285750" indent="-285750">
                        <a:buFont typeface="Arial" panose="020B0604020202020204" pitchFamily="34" charset="0"/>
                        <a:buChar char="•"/>
                      </a:pPr>
                      <a:r>
                        <a:rPr lang="en-IE" sz="1400" kern="1200" baseline="0" dirty="0">
                          <a:solidFill>
                            <a:schemeClr val="tx1">
                              <a:lumMod val="95000"/>
                              <a:lumOff val="5000"/>
                            </a:schemeClr>
                          </a:solidFill>
                          <a:latin typeface="+mn-lt"/>
                          <a:ea typeface="+mn-ea"/>
                          <a:cs typeface="+mn-cs"/>
                        </a:rPr>
                        <a:t>Provincial Child Rights Networks.</a:t>
                      </a:r>
                    </a:p>
                    <a:p>
                      <a:pPr marL="285750" indent="-285750">
                        <a:buFont typeface="Arial" panose="020B0604020202020204" pitchFamily="34" charset="0"/>
                        <a:buChar char="•"/>
                      </a:pPr>
                      <a:r>
                        <a:rPr lang="en-IE" sz="1400" kern="1200" baseline="0" dirty="0" err="1">
                          <a:solidFill>
                            <a:schemeClr val="tx1">
                              <a:lumMod val="95000"/>
                              <a:lumOff val="5000"/>
                            </a:schemeClr>
                          </a:solidFill>
                          <a:latin typeface="+mn-lt"/>
                          <a:ea typeface="+mn-ea"/>
                          <a:cs typeface="+mn-cs"/>
                        </a:rPr>
                        <a:t>Etc</a:t>
                      </a:r>
                      <a:r>
                        <a:rPr lang="en-IE" sz="1400" kern="1200" baseline="0" dirty="0">
                          <a:solidFill>
                            <a:schemeClr val="tx1">
                              <a:lumMod val="95000"/>
                              <a:lumOff val="5000"/>
                            </a:schemeClr>
                          </a:solidFill>
                          <a:latin typeface="+mn-lt"/>
                          <a:ea typeface="+mn-ea"/>
                          <a:cs typeface="+mn-cs"/>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6" name="Slide Number Placeholder 5"/>
          <p:cNvSpPr>
            <a:spLocks noGrp="1"/>
          </p:cNvSpPr>
          <p:nvPr>
            <p:ph type="sldNum" sz="quarter" idx="12"/>
          </p:nvPr>
        </p:nvSpPr>
        <p:spPr/>
        <p:txBody>
          <a:bodyPr/>
          <a:lstStyle/>
          <a:p>
            <a:fld id="{6DA61F43-0B9D-4B08-9A8A-3C9A326A1757}" type="slidenum">
              <a:rPr lang="en-IE" smtClean="0">
                <a:solidFill>
                  <a:prstClr val="black">
                    <a:tint val="75000"/>
                  </a:prstClr>
                </a:solidFill>
              </a:rPr>
              <a:pPr/>
              <a:t>15</a:t>
            </a:fld>
            <a:endParaRPr lang="en-IE" dirty="0">
              <a:solidFill>
                <a:prstClr val="black">
                  <a:tint val="75000"/>
                </a:prstClr>
              </a:solidFill>
            </a:endParaRPr>
          </a:p>
        </p:txBody>
      </p:sp>
    </p:spTree>
    <p:extLst>
      <p:ext uri="{BB962C8B-B14F-4D97-AF65-F5344CB8AC3E}">
        <p14:creationId xmlns:p14="http://schemas.microsoft.com/office/powerpoint/2010/main" val="10172722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0368" y="99312"/>
            <a:ext cx="11474302" cy="730028"/>
          </a:xfrm>
        </p:spPr>
        <p:txBody>
          <a:bodyPr>
            <a:normAutofit/>
          </a:bodyPr>
          <a:lstStyle/>
          <a:p>
            <a:r>
              <a:rPr lang="en-IE" sz="4000" dirty="0"/>
              <a:t>Findings  2.2 </a:t>
            </a:r>
          </a:p>
        </p:txBody>
      </p:sp>
      <p:sp>
        <p:nvSpPr>
          <p:cNvPr id="3" name="Content Placeholder 2"/>
          <p:cNvSpPr>
            <a:spLocks noGrp="1"/>
          </p:cNvSpPr>
          <p:nvPr>
            <p:ph idx="1"/>
          </p:nvPr>
        </p:nvSpPr>
        <p:spPr>
          <a:xfrm>
            <a:off x="370368" y="1562800"/>
            <a:ext cx="11559362" cy="5191567"/>
          </a:xfrm>
        </p:spPr>
        <p:txBody>
          <a:bodyPr>
            <a:noAutofit/>
          </a:bodyPr>
          <a:lstStyle/>
          <a:p>
            <a:pPr>
              <a:lnSpc>
                <a:spcPct val="100000"/>
              </a:lnSpc>
            </a:pPr>
            <a:r>
              <a:rPr lang="en-IE" sz="2200" dirty="0"/>
              <a:t>However as with CSOs there is (as yet) </a:t>
            </a:r>
            <a:r>
              <a:rPr lang="en-IE" sz="2200" b="1" dirty="0"/>
              <a:t>no consolidated inventory of networks, in terms of the 4Ws (Who? Is doing What?, Where? and at What scale?)</a:t>
            </a:r>
          </a:p>
          <a:p>
            <a:pPr marL="0" indent="0">
              <a:lnSpc>
                <a:spcPct val="100000"/>
              </a:lnSpc>
              <a:buNone/>
            </a:pPr>
            <a:r>
              <a:rPr lang="en-IE" sz="2200" dirty="0"/>
              <a:t>As mentioned our approach used a mixed methods approach  including an online assessment </a:t>
            </a:r>
          </a:p>
          <a:p>
            <a:pPr>
              <a:lnSpc>
                <a:spcPct val="100000"/>
              </a:lnSpc>
            </a:pPr>
            <a:r>
              <a:rPr lang="en-IE" sz="2200" dirty="0"/>
              <a:t>Our assessment asked respondent organisations (~75) about their involvement and participation in networks and their perceptions on the networks </a:t>
            </a:r>
          </a:p>
          <a:p>
            <a:pPr lvl="1">
              <a:lnSpc>
                <a:spcPct val="100000"/>
              </a:lnSpc>
              <a:spcAft>
                <a:spcPts val="600"/>
              </a:spcAft>
            </a:pPr>
            <a:r>
              <a:rPr lang="en-IE" sz="2200" dirty="0"/>
              <a:t>In terms of  commenting on what they perceived as a “strong” network and a weak network (and analysis of the data is still ongoing)</a:t>
            </a:r>
          </a:p>
          <a:p>
            <a:pPr lvl="1">
              <a:lnSpc>
                <a:spcPct val="100000"/>
              </a:lnSpc>
              <a:spcAft>
                <a:spcPts val="600"/>
              </a:spcAft>
            </a:pPr>
            <a:r>
              <a:rPr lang="en-IE" sz="2200" dirty="0"/>
              <a:t>Over 96% of respondent organisations (72) stated that their organisations participate in some form of network, while three organisations stated they did not.</a:t>
            </a:r>
          </a:p>
          <a:p>
            <a:pPr lvl="1">
              <a:lnSpc>
                <a:spcPct val="100000"/>
              </a:lnSpc>
              <a:spcAft>
                <a:spcPts val="600"/>
              </a:spcAft>
            </a:pPr>
            <a:r>
              <a:rPr lang="en-IE" sz="2200" dirty="0"/>
              <a:t>Many organisations reported being a member of  multiple networks, dependent on the sectors their activities spanned.</a:t>
            </a:r>
          </a:p>
          <a:p>
            <a:pPr lvl="1">
              <a:lnSpc>
                <a:spcPct val="100000"/>
              </a:lnSpc>
              <a:spcAft>
                <a:spcPts val="600"/>
              </a:spcAft>
            </a:pPr>
            <a:r>
              <a:rPr lang="en-IE" sz="2200" dirty="0"/>
              <a:t>Most respondents reported being members of “national” or “multi-levelled” networks, as these were seen as being the strongest and best organised.</a:t>
            </a:r>
          </a:p>
        </p:txBody>
      </p:sp>
      <p:sp>
        <p:nvSpPr>
          <p:cNvPr id="4" name="TextBox 3"/>
          <p:cNvSpPr txBox="1"/>
          <p:nvPr/>
        </p:nvSpPr>
        <p:spPr>
          <a:xfrm>
            <a:off x="370368" y="731804"/>
            <a:ext cx="11474302" cy="830997"/>
          </a:xfrm>
          <a:prstGeom prst="rect">
            <a:avLst/>
          </a:prstGeom>
          <a:noFill/>
        </p:spPr>
        <p:txBody>
          <a:bodyPr wrap="square" rtlCol="0">
            <a:spAutoFit/>
          </a:bodyPr>
          <a:lstStyle/>
          <a:p>
            <a:r>
              <a:rPr lang="en-US" sz="2400" b="1" dirty="0">
                <a:solidFill>
                  <a:prstClr val="black"/>
                </a:solidFill>
              </a:rPr>
              <a:t>Objective 2: Assess the performance and function of CSOs, Networks and Technical Working Groups toward the development of the country; </a:t>
            </a:r>
            <a:endParaRPr lang="en-IE" sz="2400" b="1" dirty="0">
              <a:solidFill>
                <a:prstClr val="black"/>
              </a:solidFill>
            </a:endParaRPr>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16</a:t>
            </a:fld>
            <a:endParaRPr lang="en-IE" dirty="0">
              <a:solidFill>
                <a:prstClr val="black">
                  <a:tint val="75000"/>
                </a:prstClr>
              </a:solidFill>
            </a:endParaRPr>
          </a:p>
        </p:txBody>
      </p:sp>
    </p:spTree>
    <p:extLst>
      <p:ext uri="{BB962C8B-B14F-4D97-AF65-F5344CB8AC3E}">
        <p14:creationId xmlns:p14="http://schemas.microsoft.com/office/powerpoint/2010/main" val="19708555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3031" y="196683"/>
            <a:ext cx="11397915" cy="657559"/>
          </a:xfrm>
        </p:spPr>
        <p:txBody>
          <a:bodyPr>
            <a:normAutofit fontScale="90000"/>
          </a:bodyPr>
          <a:lstStyle/>
          <a:p>
            <a:r>
              <a:rPr lang="en-IE" dirty="0"/>
              <a:t>Findings 2.3</a:t>
            </a:r>
          </a:p>
        </p:txBody>
      </p:sp>
      <p:sp>
        <p:nvSpPr>
          <p:cNvPr id="3" name="Content Placeholder 2"/>
          <p:cNvSpPr>
            <a:spLocks noGrp="1"/>
          </p:cNvSpPr>
          <p:nvPr>
            <p:ph idx="1"/>
          </p:nvPr>
        </p:nvSpPr>
        <p:spPr>
          <a:xfrm>
            <a:off x="393031" y="1730570"/>
            <a:ext cx="11397915" cy="4446393"/>
          </a:xfrm>
        </p:spPr>
        <p:txBody>
          <a:bodyPr>
            <a:normAutofit/>
          </a:bodyPr>
          <a:lstStyle/>
          <a:p>
            <a:pPr marL="0" indent="0">
              <a:buNone/>
            </a:pPr>
            <a:r>
              <a:rPr lang="en-GB" b="1" dirty="0"/>
              <a:t>Sector and issues based networks appear to perform and function better, </a:t>
            </a:r>
          </a:p>
          <a:p>
            <a:r>
              <a:rPr lang="en-GB" dirty="0"/>
              <a:t>As they often have clearer objectives and action plans on what they wish to achieve. </a:t>
            </a:r>
          </a:p>
          <a:p>
            <a:r>
              <a:rPr lang="en-GB" dirty="0"/>
              <a:t>In some instance they are readily aligned and harmonised with national development goals, objectives, and have good working relations with government entities at different levels (for some sectors). </a:t>
            </a:r>
          </a:p>
          <a:p>
            <a:r>
              <a:rPr lang="en-GB" dirty="0"/>
              <a:t>In a number of instances, the national sector/issues hubs were often a CSO in their own right, (necessary and) able to secure, manage, and disperse support to sub-national levels.</a:t>
            </a:r>
            <a:endParaRPr lang="en-IE" dirty="0"/>
          </a:p>
          <a:p>
            <a:endParaRPr lang="en-IE" dirty="0"/>
          </a:p>
        </p:txBody>
      </p:sp>
      <p:sp>
        <p:nvSpPr>
          <p:cNvPr id="4" name="TextBox 3"/>
          <p:cNvSpPr txBox="1"/>
          <p:nvPr/>
        </p:nvSpPr>
        <p:spPr>
          <a:xfrm>
            <a:off x="393031" y="938463"/>
            <a:ext cx="11189367" cy="707886"/>
          </a:xfrm>
          <a:prstGeom prst="rect">
            <a:avLst/>
          </a:prstGeom>
          <a:noFill/>
        </p:spPr>
        <p:txBody>
          <a:bodyPr wrap="square" rtlCol="0">
            <a:spAutoFit/>
          </a:bodyPr>
          <a:lstStyle/>
          <a:p>
            <a:r>
              <a:rPr lang="en-US" sz="2000" b="1" dirty="0">
                <a:solidFill>
                  <a:prstClr val="black"/>
                </a:solidFill>
              </a:rPr>
              <a:t>Objective 2: Assess the performance and function of CSOs, Networks and Technical Working Groups toward the development of the country; </a:t>
            </a:r>
            <a:endParaRPr lang="en-IE" sz="2000" b="1" dirty="0">
              <a:solidFill>
                <a:prstClr val="black"/>
              </a:solidFill>
            </a:endParaRPr>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17</a:t>
            </a:fld>
            <a:endParaRPr lang="en-IE" dirty="0">
              <a:solidFill>
                <a:prstClr val="black">
                  <a:tint val="75000"/>
                </a:prstClr>
              </a:solidFill>
            </a:endParaRPr>
          </a:p>
        </p:txBody>
      </p:sp>
    </p:spTree>
    <p:extLst>
      <p:ext uri="{BB962C8B-B14F-4D97-AF65-F5344CB8AC3E}">
        <p14:creationId xmlns:p14="http://schemas.microsoft.com/office/powerpoint/2010/main" val="24548626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0921" y="172621"/>
            <a:ext cx="11490157" cy="513180"/>
          </a:xfrm>
        </p:spPr>
        <p:txBody>
          <a:bodyPr>
            <a:normAutofit fontScale="90000"/>
          </a:bodyPr>
          <a:lstStyle/>
          <a:p>
            <a:r>
              <a:rPr lang="en-IE" dirty="0"/>
              <a:t>Findings 2.4</a:t>
            </a:r>
          </a:p>
        </p:txBody>
      </p:sp>
      <p:sp>
        <p:nvSpPr>
          <p:cNvPr id="3" name="Content Placeholder 2"/>
          <p:cNvSpPr>
            <a:spLocks noGrp="1"/>
          </p:cNvSpPr>
          <p:nvPr>
            <p:ph idx="1"/>
          </p:nvPr>
        </p:nvSpPr>
        <p:spPr>
          <a:xfrm>
            <a:off x="493295" y="1684421"/>
            <a:ext cx="11117179" cy="4716379"/>
          </a:xfrm>
        </p:spPr>
        <p:txBody>
          <a:bodyPr>
            <a:normAutofit fontScale="92500" lnSpcReduction="20000"/>
          </a:bodyPr>
          <a:lstStyle/>
          <a:p>
            <a:pPr marL="0" indent="0">
              <a:buNone/>
            </a:pPr>
            <a:r>
              <a:rPr lang="en-GB" b="1" dirty="0"/>
              <a:t>Generic coordination networks often lacked this direction, </a:t>
            </a:r>
          </a:p>
          <a:p>
            <a:r>
              <a:rPr lang="en-GB" dirty="0"/>
              <a:t>Were frequently identified as being weakly led/coordinated, with the selected/elected organisations to act as coordinators, unable and (in some instance) unwilling to provide the necessary inputs to properly facilitate their networks. </a:t>
            </a:r>
          </a:p>
          <a:p>
            <a:r>
              <a:rPr lang="en-GB" dirty="0"/>
              <a:t>Since the adoption of LANGO (August 2015), there has often not been an issue which has united and coalesced CSOs and other networks for joint actions</a:t>
            </a:r>
          </a:p>
          <a:p>
            <a:pPr marL="0" indent="0">
              <a:buNone/>
            </a:pPr>
            <a:r>
              <a:rPr lang="en-GB" dirty="0"/>
              <a:t>This is likely to continue until such issues arise. </a:t>
            </a:r>
          </a:p>
          <a:p>
            <a:pPr marL="0" indent="0">
              <a:buNone/>
            </a:pPr>
            <a:r>
              <a:rPr lang="en-GB" b="1" dirty="0"/>
              <a:t>Stakeholders consulted with, observed that multiple attempts to form generic coordination networks at different levels had universally failed</a:t>
            </a:r>
            <a:r>
              <a:rPr lang="en-GB" dirty="0"/>
              <a:t>,</a:t>
            </a:r>
          </a:p>
          <a:p>
            <a:r>
              <a:rPr lang="en-GB" dirty="0"/>
              <a:t>As such networks couldn’t come together on issues (which are likely better address by sector/issues based mechanism), lacked resources to support their networks or members.</a:t>
            </a:r>
            <a:endParaRPr lang="en-IE" dirty="0"/>
          </a:p>
        </p:txBody>
      </p:sp>
      <p:sp>
        <p:nvSpPr>
          <p:cNvPr id="4" name="TextBox 3"/>
          <p:cNvSpPr txBox="1"/>
          <p:nvPr/>
        </p:nvSpPr>
        <p:spPr>
          <a:xfrm>
            <a:off x="404060" y="770411"/>
            <a:ext cx="11383878" cy="707886"/>
          </a:xfrm>
          <a:prstGeom prst="rect">
            <a:avLst/>
          </a:prstGeom>
          <a:noFill/>
        </p:spPr>
        <p:txBody>
          <a:bodyPr wrap="square" rtlCol="0">
            <a:spAutoFit/>
          </a:bodyPr>
          <a:lstStyle/>
          <a:p>
            <a:r>
              <a:rPr lang="en-US" sz="2000" b="1" dirty="0">
                <a:solidFill>
                  <a:prstClr val="black"/>
                </a:solidFill>
              </a:rPr>
              <a:t>Objective 2: Assess the performance and function of CSOs, Networks and Technical Working Groups toward the development of the country; </a:t>
            </a:r>
            <a:endParaRPr lang="en-IE" sz="2000" b="1" dirty="0">
              <a:solidFill>
                <a:prstClr val="black"/>
              </a:solidFill>
            </a:endParaRPr>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18</a:t>
            </a:fld>
            <a:endParaRPr lang="en-IE" dirty="0">
              <a:solidFill>
                <a:prstClr val="black">
                  <a:tint val="75000"/>
                </a:prstClr>
              </a:solidFill>
            </a:endParaRPr>
          </a:p>
        </p:txBody>
      </p:sp>
    </p:spTree>
    <p:extLst>
      <p:ext uri="{BB962C8B-B14F-4D97-AF65-F5344CB8AC3E}">
        <p14:creationId xmlns:p14="http://schemas.microsoft.com/office/powerpoint/2010/main" val="15181976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917" y="172620"/>
            <a:ext cx="11454062" cy="609433"/>
          </a:xfrm>
        </p:spPr>
        <p:txBody>
          <a:bodyPr>
            <a:normAutofit fontScale="90000"/>
          </a:bodyPr>
          <a:lstStyle/>
          <a:p>
            <a:r>
              <a:rPr lang="en-IE" dirty="0"/>
              <a:t>Findings 2.5</a:t>
            </a:r>
          </a:p>
        </p:txBody>
      </p:sp>
      <p:sp>
        <p:nvSpPr>
          <p:cNvPr id="3" name="Content Placeholder 2"/>
          <p:cNvSpPr>
            <a:spLocks noGrp="1"/>
          </p:cNvSpPr>
          <p:nvPr>
            <p:ph idx="1"/>
          </p:nvPr>
        </p:nvSpPr>
        <p:spPr>
          <a:xfrm>
            <a:off x="348917" y="1825624"/>
            <a:ext cx="11454062" cy="4755649"/>
          </a:xfrm>
        </p:spPr>
        <p:txBody>
          <a:bodyPr>
            <a:normAutofit fontScale="85000" lnSpcReduction="20000"/>
          </a:bodyPr>
          <a:lstStyle/>
          <a:p>
            <a:pPr marL="0" lvl="0" indent="0">
              <a:buNone/>
            </a:pPr>
            <a:r>
              <a:rPr lang="en-GB" b="1" dirty="0"/>
              <a:t>Some systemic issues identified which affected all network were:</a:t>
            </a:r>
            <a:endParaRPr lang="en-IE" b="1" dirty="0"/>
          </a:p>
          <a:p>
            <a:pPr marL="0" lvl="0" indent="0">
              <a:buNone/>
            </a:pPr>
            <a:r>
              <a:rPr lang="en-GB" b="1" u="sng" dirty="0"/>
              <a:t>Representativeness; </a:t>
            </a:r>
          </a:p>
          <a:p>
            <a:r>
              <a:rPr lang="en-GB" dirty="0"/>
              <a:t>Did networks represent a sufficient number of CSO actors/members, to be able to claim the network spoke for them? </a:t>
            </a:r>
          </a:p>
          <a:p>
            <a:pPr lvl="1"/>
            <a:r>
              <a:rPr lang="en-GB" dirty="0"/>
              <a:t>For some sector based groups this is probably so, </a:t>
            </a:r>
          </a:p>
          <a:p>
            <a:pPr lvl="1"/>
            <a:r>
              <a:rPr lang="en-GB" dirty="0"/>
              <a:t>But for the generic coordination networks it probably wasn’t, as the number of actively involved CSOs was often small (probably the result of experiences with previous efforts to create network mechanisms), </a:t>
            </a:r>
            <a:endParaRPr lang="en-IE" dirty="0"/>
          </a:p>
          <a:p>
            <a:pPr marL="0" indent="0">
              <a:buNone/>
            </a:pPr>
            <a:r>
              <a:rPr lang="en-GB" b="1" u="sng" dirty="0"/>
              <a:t>Recognition;</a:t>
            </a:r>
            <a:r>
              <a:rPr lang="en-GB" u="sng" dirty="0"/>
              <a:t> </a:t>
            </a:r>
          </a:p>
          <a:p>
            <a:r>
              <a:rPr lang="en-GB" dirty="0"/>
              <a:t>There were increasing concerns about the recognition of networks, especially since the “Situation Room” incident after the commune elections. </a:t>
            </a:r>
          </a:p>
          <a:p>
            <a:r>
              <a:rPr lang="en-GB" dirty="0"/>
              <a:t>While some networks and membership organisations are registered CSOs in their own right, most provincial and other issue networks are not. </a:t>
            </a:r>
          </a:p>
          <a:p>
            <a:pPr lvl="1"/>
            <a:r>
              <a:rPr lang="en-GB" dirty="0"/>
              <a:t>Many of those met with, had become more apprehensive </a:t>
            </a:r>
            <a:endParaRPr lang="en-IE" dirty="0"/>
          </a:p>
        </p:txBody>
      </p:sp>
      <p:sp>
        <p:nvSpPr>
          <p:cNvPr id="4" name="TextBox 3"/>
          <p:cNvSpPr txBox="1"/>
          <p:nvPr/>
        </p:nvSpPr>
        <p:spPr>
          <a:xfrm>
            <a:off x="393031" y="938463"/>
            <a:ext cx="11189367" cy="707886"/>
          </a:xfrm>
          <a:prstGeom prst="rect">
            <a:avLst/>
          </a:prstGeom>
          <a:noFill/>
        </p:spPr>
        <p:txBody>
          <a:bodyPr wrap="square" rtlCol="0">
            <a:spAutoFit/>
          </a:bodyPr>
          <a:lstStyle/>
          <a:p>
            <a:r>
              <a:rPr lang="en-US" sz="2000" b="1" dirty="0">
                <a:solidFill>
                  <a:prstClr val="black"/>
                </a:solidFill>
              </a:rPr>
              <a:t>Objective 2: Assess the performance and function of CSOs, Networks and Technical Working Groups toward the development of the country; </a:t>
            </a:r>
            <a:endParaRPr lang="en-IE" sz="2000" b="1" dirty="0">
              <a:solidFill>
                <a:prstClr val="black"/>
              </a:solidFill>
            </a:endParaRPr>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19</a:t>
            </a:fld>
            <a:endParaRPr lang="en-IE" dirty="0">
              <a:solidFill>
                <a:prstClr val="black">
                  <a:tint val="75000"/>
                </a:prstClr>
              </a:solidFill>
            </a:endParaRPr>
          </a:p>
        </p:txBody>
      </p:sp>
    </p:spTree>
    <p:extLst>
      <p:ext uri="{BB962C8B-B14F-4D97-AF65-F5344CB8AC3E}">
        <p14:creationId xmlns:p14="http://schemas.microsoft.com/office/powerpoint/2010/main" val="20195045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905" y="124495"/>
            <a:ext cx="11458074" cy="621464"/>
          </a:xfrm>
        </p:spPr>
        <p:txBody>
          <a:bodyPr>
            <a:normAutofit fontScale="90000"/>
          </a:bodyPr>
          <a:lstStyle/>
          <a:p>
            <a:r>
              <a:rPr lang="en-IE" dirty="0"/>
              <a:t>Findings 2.6-TWGs</a:t>
            </a:r>
          </a:p>
        </p:txBody>
      </p:sp>
      <p:sp>
        <p:nvSpPr>
          <p:cNvPr id="3" name="Content Placeholder 2"/>
          <p:cNvSpPr>
            <a:spLocks noGrp="1"/>
          </p:cNvSpPr>
          <p:nvPr>
            <p:ph idx="1"/>
          </p:nvPr>
        </p:nvSpPr>
        <p:spPr>
          <a:xfrm>
            <a:off x="344905" y="1657174"/>
            <a:ext cx="11458074" cy="5200826"/>
          </a:xfrm>
        </p:spPr>
        <p:txBody>
          <a:bodyPr>
            <a:normAutofit fontScale="85000" lnSpcReduction="20000"/>
          </a:bodyPr>
          <a:lstStyle/>
          <a:p>
            <a:pPr marL="0" indent="0">
              <a:buNone/>
            </a:pPr>
            <a:r>
              <a:rPr lang="en-GB" dirty="0"/>
              <a:t>The government and development partner endorsed Technical Working Groups (TWGs) approach has been the agreed upon formal aid coordination mechanism since the mid </a:t>
            </a:r>
            <a:r>
              <a:rPr lang="en-GB" dirty="0" err="1"/>
              <a:t>2000s</a:t>
            </a:r>
            <a:r>
              <a:rPr lang="en-GB" dirty="0"/>
              <a:t>’ and forms part of the evolving aid architecture of improving national ownership, with the number of TWGs progressively increasing to 21 TWGs now. </a:t>
            </a:r>
          </a:p>
          <a:p>
            <a:pPr marL="0" indent="0">
              <a:buNone/>
            </a:pPr>
            <a:r>
              <a:rPr lang="en-GB" dirty="0"/>
              <a:t>CSO and membership organisation participation was reported on some of TWGs, but efforts to ascertain exactly whom by the study was not achieved. </a:t>
            </a:r>
          </a:p>
          <a:p>
            <a:pPr marL="0" indent="0">
              <a:buNone/>
            </a:pPr>
            <a:r>
              <a:rPr lang="en-GB" b="1" dirty="0"/>
              <a:t>Stakeholders met with (who co-chaired or participate in TWGs) mentioned that the modalities of the TWGs was very formalistic, with limited opportunities to realistically raise and influence policy or resource allocation issues</a:t>
            </a:r>
            <a:r>
              <a:rPr lang="en-GB" dirty="0"/>
              <a:t>. </a:t>
            </a:r>
          </a:p>
          <a:p>
            <a:pPr marL="0" indent="0">
              <a:buNone/>
            </a:pPr>
            <a:r>
              <a:rPr lang="en-GB" dirty="0"/>
              <a:t>They mentioned that far better opportunities for policy and other influencing exist within sector/line ministry mechanisms and approaches. </a:t>
            </a:r>
          </a:p>
          <a:p>
            <a:pPr marL="0" indent="0">
              <a:buNone/>
            </a:pPr>
            <a:r>
              <a:rPr lang="en-GB" dirty="0"/>
              <a:t>The CSO or network representatives on TWGs varied, in many instances it was individual CSOs (including membership organisations) invited to participate rather than representative sector/ issue networks, which was identified by some stakeholders as a deficiency. </a:t>
            </a:r>
          </a:p>
          <a:p>
            <a:pPr marL="0" indent="0">
              <a:buNone/>
            </a:pPr>
            <a:r>
              <a:rPr lang="en-GB" dirty="0"/>
              <a:t>As it was often unclear whether they (the CSOs on TWGs) were there represent themselves or sector actors in general.</a:t>
            </a:r>
            <a:endParaRPr lang="en-IE" dirty="0"/>
          </a:p>
        </p:txBody>
      </p:sp>
      <p:sp>
        <p:nvSpPr>
          <p:cNvPr id="4" name="TextBox 3"/>
          <p:cNvSpPr txBox="1"/>
          <p:nvPr/>
        </p:nvSpPr>
        <p:spPr>
          <a:xfrm>
            <a:off x="352926" y="847623"/>
            <a:ext cx="11450053" cy="707886"/>
          </a:xfrm>
          <a:prstGeom prst="rect">
            <a:avLst/>
          </a:prstGeom>
          <a:noFill/>
        </p:spPr>
        <p:txBody>
          <a:bodyPr wrap="square" rtlCol="0">
            <a:spAutoFit/>
          </a:bodyPr>
          <a:lstStyle/>
          <a:p>
            <a:r>
              <a:rPr lang="en-US" sz="2000" b="1" dirty="0">
                <a:solidFill>
                  <a:prstClr val="black"/>
                </a:solidFill>
              </a:rPr>
              <a:t>Objective 2: Assess the performance and function of CSOs, Networks and Technical Working Groups toward the development of the country; </a:t>
            </a:r>
            <a:endParaRPr lang="en-IE" sz="2000" b="1" dirty="0">
              <a:solidFill>
                <a:prstClr val="black"/>
              </a:solidFill>
            </a:endParaRPr>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20</a:t>
            </a:fld>
            <a:endParaRPr lang="en-IE" dirty="0">
              <a:solidFill>
                <a:prstClr val="black">
                  <a:tint val="75000"/>
                </a:prstClr>
              </a:solidFill>
            </a:endParaRPr>
          </a:p>
        </p:txBody>
      </p:sp>
    </p:spTree>
    <p:extLst>
      <p:ext uri="{BB962C8B-B14F-4D97-AF65-F5344CB8AC3E}">
        <p14:creationId xmlns:p14="http://schemas.microsoft.com/office/powerpoint/2010/main" val="23201880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6405"/>
            <a:ext cx="11494168" cy="583783"/>
          </a:xfrm>
        </p:spPr>
        <p:txBody>
          <a:bodyPr>
            <a:normAutofit fontScale="90000"/>
          </a:bodyPr>
          <a:lstStyle/>
          <a:p>
            <a:r>
              <a:rPr lang="en-IE" dirty="0"/>
              <a:t>Findings 3</a:t>
            </a:r>
          </a:p>
        </p:txBody>
      </p:sp>
      <p:sp>
        <p:nvSpPr>
          <p:cNvPr id="3" name="Content Placeholder 2"/>
          <p:cNvSpPr>
            <a:spLocks noGrp="1"/>
          </p:cNvSpPr>
          <p:nvPr>
            <p:ph idx="1"/>
          </p:nvPr>
        </p:nvSpPr>
        <p:spPr>
          <a:xfrm>
            <a:off x="381000" y="1386519"/>
            <a:ext cx="11494168" cy="4918028"/>
          </a:xfrm>
        </p:spPr>
        <p:txBody>
          <a:bodyPr>
            <a:normAutofit fontScale="85000" lnSpcReduction="10000"/>
          </a:bodyPr>
          <a:lstStyle/>
          <a:p>
            <a:pPr marL="0" lvl="0" indent="0">
              <a:buNone/>
            </a:pPr>
            <a:r>
              <a:rPr lang="en-GB" b="1" dirty="0"/>
              <a:t>The roles of CSOs/networks is changing, as is the nature of development assistance,</a:t>
            </a:r>
            <a:endParaRPr lang="en-GB" dirty="0"/>
          </a:p>
          <a:p>
            <a:r>
              <a:rPr lang="en-GB" dirty="0"/>
              <a:t>Rather than often working in parallel with deficiency institutional setups as in the past, CSOs now need to work with, in and through improved national systems. </a:t>
            </a:r>
          </a:p>
          <a:p>
            <a:r>
              <a:rPr lang="en-GB" dirty="0"/>
              <a:t>CSO’s and Networks also need to better harmonise their programmes, projects and activities with the national development framework (the Rectangular Strategy, National Strategic Development Plan-NSDP and the evolving consideration of the Cambodian Sustainable Development Goals-CSDGs). </a:t>
            </a:r>
          </a:p>
          <a:p>
            <a:pPr marL="0" indent="0">
              <a:buNone/>
            </a:pPr>
            <a:r>
              <a:rPr lang="en-GB" b="1" dirty="0"/>
              <a:t>There is also a need to consolidate CSOs and this could best be achieved through harmonising roles through sector based networks</a:t>
            </a:r>
            <a:r>
              <a:rPr lang="en-GB" dirty="0"/>
              <a:t>, </a:t>
            </a:r>
          </a:p>
          <a:p>
            <a:r>
              <a:rPr lang="en-GB" dirty="0"/>
              <a:t>These are likely to be more effective at national and provincial levels, as they are more focused and delivering results, than generic coordination network mechanisms. </a:t>
            </a:r>
          </a:p>
          <a:p>
            <a:pPr marL="0" indent="0">
              <a:buNone/>
            </a:pPr>
            <a:r>
              <a:rPr lang="en-GB" b="1" dirty="0"/>
              <a:t>Sector based planning and coordination needs to be strengthened to better target and qualify where inputs should be made and the resources required to deliver them in the most efficient and cost effective manner</a:t>
            </a:r>
            <a:r>
              <a:rPr lang="en-GB" dirty="0"/>
              <a:t>.</a:t>
            </a:r>
            <a:endParaRPr lang="en-IE" dirty="0"/>
          </a:p>
        </p:txBody>
      </p:sp>
      <p:sp>
        <p:nvSpPr>
          <p:cNvPr id="4" name="TextBox 3"/>
          <p:cNvSpPr txBox="1"/>
          <p:nvPr/>
        </p:nvSpPr>
        <p:spPr>
          <a:xfrm>
            <a:off x="381000" y="740188"/>
            <a:ext cx="11494168" cy="646331"/>
          </a:xfrm>
          <a:prstGeom prst="rect">
            <a:avLst/>
          </a:prstGeom>
          <a:noFill/>
        </p:spPr>
        <p:txBody>
          <a:bodyPr wrap="square" rtlCol="0">
            <a:spAutoFit/>
          </a:bodyPr>
          <a:lstStyle/>
          <a:p>
            <a:r>
              <a:rPr lang="en-GB" b="1" dirty="0"/>
              <a:t>Objective Three: Explore the working mechanisms, strategies and functional roles for CSOs in the new development context in Cambodia</a:t>
            </a:r>
            <a:endParaRPr lang="en-IE" dirty="0"/>
          </a:p>
        </p:txBody>
      </p:sp>
      <p:sp>
        <p:nvSpPr>
          <p:cNvPr id="5" name="Slide Number Placeholder 4"/>
          <p:cNvSpPr>
            <a:spLocks noGrp="1"/>
          </p:cNvSpPr>
          <p:nvPr>
            <p:ph type="sldNum" sz="quarter" idx="12"/>
          </p:nvPr>
        </p:nvSpPr>
        <p:spPr/>
        <p:txBody>
          <a:bodyPr/>
          <a:lstStyle/>
          <a:p>
            <a:fld id="{6DA61F43-0B9D-4B08-9A8A-3C9A326A1757}" type="slidenum">
              <a:rPr lang="en-IE" smtClean="0">
                <a:solidFill>
                  <a:prstClr val="black">
                    <a:tint val="75000"/>
                  </a:prstClr>
                </a:solidFill>
              </a:rPr>
              <a:pPr/>
              <a:t>21</a:t>
            </a:fld>
            <a:endParaRPr lang="en-IE" dirty="0">
              <a:solidFill>
                <a:prstClr val="black">
                  <a:tint val="75000"/>
                </a:prstClr>
              </a:solidFill>
            </a:endParaRPr>
          </a:p>
        </p:txBody>
      </p:sp>
    </p:spTree>
    <p:extLst>
      <p:ext uri="{BB962C8B-B14F-4D97-AF65-F5344CB8AC3E}">
        <p14:creationId xmlns:p14="http://schemas.microsoft.com/office/powerpoint/2010/main" val="29395276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8967" y="64331"/>
            <a:ext cx="11482137" cy="705686"/>
          </a:xfrm>
        </p:spPr>
        <p:txBody>
          <a:bodyPr>
            <a:normAutofit/>
          </a:bodyPr>
          <a:lstStyle/>
          <a:p>
            <a:r>
              <a:rPr lang="en-IE" sz="4000" dirty="0"/>
              <a:t>Conclusions</a:t>
            </a:r>
          </a:p>
        </p:txBody>
      </p:sp>
      <p:sp>
        <p:nvSpPr>
          <p:cNvPr id="3" name="Content Placeholder 2"/>
          <p:cNvSpPr>
            <a:spLocks noGrp="1"/>
          </p:cNvSpPr>
          <p:nvPr>
            <p:ph idx="1"/>
          </p:nvPr>
        </p:nvSpPr>
        <p:spPr>
          <a:xfrm>
            <a:off x="368967" y="914400"/>
            <a:ext cx="11482137" cy="5690937"/>
          </a:xfrm>
        </p:spPr>
        <p:txBody>
          <a:bodyPr>
            <a:normAutofit fontScale="77500" lnSpcReduction="20000"/>
          </a:bodyPr>
          <a:lstStyle/>
          <a:p>
            <a:pPr marL="0" lvl="0" indent="0">
              <a:buNone/>
            </a:pPr>
            <a:r>
              <a:rPr lang="en-GB" b="1" dirty="0"/>
              <a:t>While social and economic progress has and is been made, further progress is going to be increasingly difficult to better find and target poor, vulnerable, and marginalised groups across the country. </a:t>
            </a:r>
          </a:p>
          <a:p>
            <a:r>
              <a:rPr lang="en-GB" dirty="0"/>
              <a:t>As those in continuing deprived circumstances will increasingly be in smaller, more isolated and remote communities and groups and harder to reach. </a:t>
            </a:r>
          </a:p>
          <a:p>
            <a:r>
              <a:rPr lang="en-GB" dirty="0"/>
              <a:t>While capturing and delivering some of the economic benefits from the country’s impressive growth in a more equitable manner will also be a challenge.</a:t>
            </a:r>
            <a:endParaRPr lang="en-IE" dirty="0"/>
          </a:p>
          <a:p>
            <a:pPr marL="0" lvl="0" indent="0">
              <a:buNone/>
            </a:pPr>
            <a:r>
              <a:rPr lang="en-GB" b="1" dirty="0"/>
              <a:t>The shrinking political space is and will remain a matter of concern as there is an identified risk that the country is sliding into authoritarianism, and</a:t>
            </a:r>
          </a:p>
          <a:p>
            <a:r>
              <a:rPr lang="en-GB" dirty="0"/>
              <a:t>The continuing adversarial atmosphere between the “CSO sector” and state entities (at national and sub-national levels) continues to hinder and hamper joint initiatives to make progress on addressing development issues and challenges, and this will have a greater impact.</a:t>
            </a:r>
            <a:endParaRPr lang="en-IE" dirty="0"/>
          </a:p>
          <a:p>
            <a:pPr marL="0" lvl="0" indent="0">
              <a:buNone/>
            </a:pPr>
            <a:r>
              <a:rPr lang="en-GB" b="1" dirty="0"/>
              <a:t>There is a demand from development partners for greater coordination between Civil Society Organisations (CSO) and by implication of their networks. </a:t>
            </a:r>
          </a:p>
          <a:p>
            <a:r>
              <a:rPr lang="en-GB" dirty="0"/>
              <a:t>CSOs are generally perceived as being fragmented and disjointed in approaches on issues and platforms. </a:t>
            </a:r>
          </a:p>
          <a:p>
            <a:r>
              <a:rPr lang="en-GB" dirty="0"/>
              <a:t>They would like to and desire to have a single engagement (entry and exit point) entity to meet with and hear from. Rather than often having to deal with multiple individual organisations or small networks, which they feel represent an organisation’s own interests, rather than playing a representative of a network.</a:t>
            </a:r>
            <a:endParaRPr lang="en-IE" dirty="0"/>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22</a:t>
            </a:fld>
            <a:endParaRPr lang="en-IE" dirty="0">
              <a:solidFill>
                <a:prstClr val="black">
                  <a:tint val="75000"/>
                </a:prstClr>
              </a:solidFill>
            </a:endParaRPr>
          </a:p>
        </p:txBody>
      </p:sp>
    </p:spTree>
    <p:extLst>
      <p:ext uri="{BB962C8B-B14F-4D97-AF65-F5344CB8AC3E}">
        <p14:creationId xmlns:p14="http://schemas.microsoft.com/office/powerpoint/2010/main" val="36024459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8969" y="172621"/>
            <a:ext cx="11482136" cy="585370"/>
          </a:xfrm>
        </p:spPr>
        <p:txBody>
          <a:bodyPr>
            <a:normAutofit fontScale="90000"/>
          </a:bodyPr>
          <a:lstStyle/>
          <a:p>
            <a:r>
              <a:rPr lang="en-IE" dirty="0"/>
              <a:t>Conclusions</a:t>
            </a:r>
          </a:p>
        </p:txBody>
      </p:sp>
      <p:sp>
        <p:nvSpPr>
          <p:cNvPr id="3" name="Content Placeholder 2"/>
          <p:cNvSpPr>
            <a:spLocks noGrp="1"/>
          </p:cNvSpPr>
          <p:nvPr>
            <p:ph idx="1"/>
          </p:nvPr>
        </p:nvSpPr>
        <p:spPr>
          <a:xfrm>
            <a:off x="368969" y="1067635"/>
            <a:ext cx="11482136" cy="5068470"/>
          </a:xfrm>
        </p:spPr>
        <p:txBody>
          <a:bodyPr>
            <a:normAutofit/>
          </a:bodyPr>
          <a:lstStyle/>
          <a:p>
            <a:pPr marL="0" lvl="0" indent="0">
              <a:buNone/>
            </a:pPr>
            <a:r>
              <a:rPr lang="en-GB" b="1" dirty="0"/>
              <a:t>There is a sense that existing CSO networks and membership organisation only represent a portion of the CSOs active in country. </a:t>
            </a:r>
          </a:p>
          <a:p>
            <a:r>
              <a:rPr lang="en-GB" dirty="0"/>
              <a:t>Which limits and or constraints civil society organisations acceptance as being a representative of civil society, as this representativeness is often self-proclaimed, with little or evidence to back it up.</a:t>
            </a:r>
            <a:endParaRPr lang="en-IE" dirty="0"/>
          </a:p>
          <a:p>
            <a:pPr marL="0" lvl="0" indent="0">
              <a:buNone/>
            </a:pPr>
            <a:r>
              <a:rPr lang="en-GB" b="1" dirty="0"/>
              <a:t>The current lack of knowledge and information on who, is working where, on what, at what scale (“the 4Ws) stifles co-ordination and collaboration.</a:t>
            </a:r>
            <a:r>
              <a:rPr lang="en-GB" dirty="0"/>
              <a:t> </a:t>
            </a:r>
            <a:endParaRPr lang="en-IE" dirty="0"/>
          </a:p>
          <a:p>
            <a:pPr marL="0" lvl="0" indent="0">
              <a:buNone/>
            </a:pPr>
            <a:r>
              <a:rPr lang="en-GB" b="1" dirty="0"/>
              <a:t>Some stakeholders, now see the current membership organisations as “gate-keepers” and competitors for the perceived decreasing pools of funding </a:t>
            </a:r>
          </a:p>
          <a:p>
            <a:r>
              <a:rPr lang="en-GB" dirty="0"/>
              <a:t>Rather than as sector or issue facilitators.</a:t>
            </a:r>
            <a:endParaRPr lang="en-IE" dirty="0"/>
          </a:p>
          <a:p>
            <a:endParaRPr lang="en-IE" dirty="0"/>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23</a:t>
            </a:fld>
            <a:endParaRPr lang="en-IE" dirty="0">
              <a:solidFill>
                <a:prstClr val="black">
                  <a:tint val="75000"/>
                </a:prstClr>
              </a:solidFill>
            </a:endParaRPr>
          </a:p>
        </p:txBody>
      </p:sp>
    </p:spTree>
    <p:extLst>
      <p:ext uri="{BB962C8B-B14F-4D97-AF65-F5344CB8AC3E}">
        <p14:creationId xmlns:p14="http://schemas.microsoft.com/office/powerpoint/2010/main" val="14837743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6936" y="196683"/>
            <a:ext cx="11470105" cy="537243"/>
          </a:xfrm>
        </p:spPr>
        <p:txBody>
          <a:bodyPr>
            <a:noAutofit/>
          </a:bodyPr>
          <a:lstStyle/>
          <a:p>
            <a:r>
              <a:rPr lang="en-IE" sz="3200" b="1" dirty="0"/>
              <a:t>Recommendations</a:t>
            </a:r>
          </a:p>
        </p:txBody>
      </p:sp>
      <p:sp>
        <p:nvSpPr>
          <p:cNvPr id="3" name="Content Placeholder 2"/>
          <p:cNvSpPr>
            <a:spLocks noGrp="1"/>
          </p:cNvSpPr>
          <p:nvPr>
            <p:ph idx="1"/>
          </p:nvPr>
        </p:nvSpPr>
        <p:spPr>
          <a:xfrm>
            <a:off x="356936" y="1055605"/>
            <a:ext cx="11470105" cy="5381290"/>
          </a:xfrm>
        </p:spPr>
        <p:txBody>
          <a:bodyPr>
            <a:normAutofit fontScale="85000" lnSpcReduction="20000"/>
          </a:bodyPr>
          <a:lstStyle/>
          <a:p>
            <a:pPr marL="514350" lvl="0" indent="-514350">
              <a:buFont typeface="+mj-lt"/>
              <a:buAutoNum type="arabicPeriod"/>
            </a:pPr>
            <a:r>
              <a:rPr lang="en-GB" b="1" dirty="0"/>
              <a:t>Who or what entities should lead on coordination needs to be worked out, </a:t>
            </a:r>
            <a:r>
              <a:rPr lang="en-GB" dirty="0"/>
              <a:t>As current structures and membership organisations (are perceived to) only represent a portion of civil society organisations active across the country. </a:t>
            </a:r>
            <a:endParaRPr lang="en-IE" dirty="0"/>
          </a:p>
          <a:p>
            <a:pPr marL="993775" indent="-457200">
              <a:buFont typeface="Wingdings" panose="05000000000000000000" pitchFamily="2" charset="2"/>
              <a:buChar char="Ø"/>
            </a:pPr>
            <a:r>
              <a:rPr lang="en-GB" b="1" dirty="0"/>
              <a:t>A provisional measure could be to create a CSO partnership secretariat, </a:t>
            </a:r>
            <a:r>
              <a:rPr lang="en-GB" dirty="0"/>
              <a:t>led by an independent facilitator, to engage with, consult, and facilitate CSOs and networks to participate and partner on issues to be identified. This has been identified as being the priority, as the possible role of the facilitator would also be to begin to engage with CSOs and networks and ascertain their interest in collaborative approaches.</a:t>
            </a:r>
            <a:endParaRPr lang="en-IE" dirty="0"/>
          </a:p>
          <a:p>
            <a:pPr marL="993775" indent="-457200">
              <a:buFont typeface="Wingdings" panose="05000000000000000000" pitchFamily="2" charset="2"/>
              <a:buChar char="Ø"/>
            </a:pPr>
            <a:r>
              <a:rPr lang="en-GB" b="1" dirty="0"/>
              <a:t>Membership organisations should consider evolving away from (fee based) membership structures</a:t>
            </a:r>
            <a:r>
              <a:rPr lang="en-GB" dirty="0"/>
              <a:t> which is seen as limiting involvement by many local organisations. It may be best to ask organisations to contribute what they can, and give guidance on this. But of greater importance is to encourage more organisations to join and get involved.</a:t>
            </a:r>
          </a:p>
          <a:p>
            <a:pPr marL="993775" indent="-457200">
              <a:buFont typeface="Wingdings" panose="05000000000000000000" pitchFamily="2" charset="2"/>
              <a:buChar char="Ø"/>
            </a:pPr>
            <a:r>
              <a:rPr lang="en-GB" b="1" dirty="0"/>
              <a:t>It has been suggested by the consultative group to possibly consider advocating for establishing a National CSO Council</a:t>
            </a:r>
            <a:r>
              <a:rPr lang="en-GB" dirty="0"/>
              <a:t> (modelled on the experiences with the Cambodian National Council of Women) to provide a legally mandated engagement structure for better involvement and coordination with government entities.</a:t>
            </a:r>
            <a:endParaRPr lang="en-IE" dirty="0"/>
          </a:p>
          <a:p>
            <a:pPr marL="993775" indent="-457200">
              <a:buFont typeface="Wingdings" panose="05000000000000000000" pitchFamily="2" charset="2"/>
              <a:buChar char="Ø"/>
            </a:pPr>
            <a:endParaRPr lang="en-IE" dirty="0"/>
          </a:p>
          <a:p>
            <a:endParaRPr lang="en-IE" dirty="0"/>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24</a:t>
            </a:fld>
            <a:endParaRPr lang="en-IE" dirty="0">
              <a:solidFill>
                <a:prstClr val="black">
                  <a:tint val="75000"/>
                </a:prstClr>
              </a:solidFill>
            </a:endParaRPr>
          </a:p>
        </p:txBody>
      </p:sp>
    </p:spTree>
    <p:extLst>
      <p:ext uri="{BB962C8B-B14F-4D97-AF65-F5344CB8AC3E}">
        <p14:creationId xmlns:p14="http://schemas.microsoft.com/office/powerpoint/2010/main" val="19140904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7565" y="146465"/>
            <a:ext cx="11521717" cy="966718"/>
          </a:xfrm>
        </p:spPr>
        <p:txBody>
          <a:bodyPr/>
          <a:lstStyle/>
          <a:p>
            <a:r>
              <a:rPr lang="en-IE" b="1" dirty="0"/>
              <a:t>Recommendations</a:t>
            </a:r>
            <a:endParaRPr lang="en-IE" dirty="0"/>
          </a:p>
        </p:txBody>
      </p:sp>
      <p:sp>
        <p:nvSpPr>
          <p:cNvPr id="3" name="Content Placeholder 2"/>
          <p:cNvSpPr>
            <a:spLocks noGrp="1"/>
          </p:cNvSpPr>
          <p:nvPr>
            <p:ph idx="1"/>
          </p:nvPr>
        </p:nvSpPr>
        <p:spPr>
          <a:xfrm>
            <a:off x="397564" y="1460500"/>
            <a:ext cx="11521718" cy="4887495"/>
          </a:xfrm>
        </p:spPr>
        <p:txBody>
          <a:bodyPr/>
          <a:lstStyle/>
          <a:p>
            <a:pPr marL="514350" indent="-514350">
              <a:buFont typeface="+mj-lt"/>
              <a:buAutoNum type="arabicPeriod" startAt="2"/>
            </a:pPr>
            <a:r>
              <a:rPr lang="en-GB" b="1" dirty="0"/>
              <a:t>It is recommended, that network and membership organisations who claim to represent and coordinate CSOs, better engaged in collaborative approaches to better represent the CSO sector in general, by jointly organising CSO congress(</a:t>
            </a:r>
            <a:r>
              <a:rPr lang="en-GB" b="1" dirty="0" err="1"/>
              <a:t>es</a:t>
            </a:r>
            <a:r>
              <a:rPr lang="en-GB" b="1" dirty="0"/>
              <a:t>) or forum(s) around the country to hear from, and listen to CSOs and existing networks around the country. </a:t>
            </a:r>
            <a:r>
              <a:rPr lang="en-GB" dirty="0"/>
              <a:t>Based on these congresses/forums, lead on identified evolving issues, such as the application and scope of the LANGO and the recognition of CSO contributions to national development to name just two issues. </a:t>
            </a:r>
          </a:p>
          <a:p>
            <a:pPr marL="514350" indent="-514350">
              <a:buFont typeface="+mj-lt"/>
              <a:buAutoNum type="arabicPeriod" startAt="2"/>
            </a:pPr>
            <a:r>
              <a:rPr lang="en-GB" b="1" dirty="0"/>
              <a:t>Membership organisations and networks should better outline what services they currently provide, and can provide to members </a:t>
            </a:r>
            <a:r>
              <a:rPr lang="en-GB" dirty="0"/>
              <a:t>(and the costs of provision if required). To better structure and provide capacity development inputs for networks and CSOs. </a:t>
            </a:r>
            <a:endParaRPr lang="en-IE" dirty="0"/>
          </a:p>
          <a:p>
            <a:pPr marL="514350" lvl="0" indent="-514350">
              <a:buFont typeface="+mj-lt"/>
              <a:buAutoNum type="arabicPeriod" startAt="2"/>
            </a:pPr>
            <a:endParaRPr lang="en-IE" dirty="0"/>
          </a:p>
          <a:p>
            <a:pPr marL="514350" indent="-514350">
              <a:buFont typeface="+mj-lt"/>
              <a:buAutoNum type="arabicPeriod" startAt="2"/>
            </a:pPr>
            <a:endParaRPr lang="en-IE" dirty="0"/>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25</a:t>
            </a:fld>
            <a:endParaRPr lang="en-IE" dirty="0">
              <a:solidFill>
                <a:prstClr val="black">
                  <a:tint val="75000"/>
                </a:prstClr>
              </a:solidFill>
            </a:endParaRPr>
          </a:p>
        </p:txBody>
      </p:sp>
    </p:spTree>
    <p:extLst>
      <p:ext uri="{BB962C8B-B14F-4D97-AF65-F5344CB8AC3E}">
        <p14:creationId xmlns:p14="http://schemas.microsoft.com/office/powerpoint/2010/main" val="27130670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b="1" dirty="0"/>
              <a:t>Recommendations</a:t>
            </a:r>
            <a:endParaRPr lang="en-IE" dirty="0"/>
          </a:p>
        </p:txBody>
      </p:sp>
      <p:sp>
        <p:nvSpPr>
          <p:cNvPr id="3" name="Content Placeholder 2"/>
          <p:cNvSpPr>
            <a:spLocks noGrp="1"/>
          </p:cNvSpPr>
          <p:nvPr>
            <p:ph idx="1"/>
          </p:nvPr>
        </p:nvSpPr>
        <p:spPr/>
        <p:txBody>
          <a:bodyPr>
            <a:normAutofit fontScale="92500"/>
          </a:bodyPr>
          <a:lstStyle/>
          <a:p>
            <a:pPr marL="514350" lvl="0" indent="-514350">
              <a:buFont typeface="+mj-lt"/>
              <a:buAutoNum type="arabicPeriod" startAt="4"/>
            </a:pPr>
            <a:r>
              <a:rPr lang="en-GB" b="1" dirty="0"/>
              <a:t>Access to (competitive) dedicated provincial sector funding could be considered,</a:t>
            </a:r>
            <a:r>
              <a:rPr lang="en-GB" dirty="0"/>
              <a:t> but these clearly need to be better targeted at qualifiable and quantifiable poor vulnerable /marginalised groups.</a:t>
            </a:r>
          </a:p>
          <a:p>
            <a:pPr marL="514350" lvl="0" indent="-514350">
              <a:buFont typeface="+mj-lt"/>
              <a:buAutoNum type="arabicPeriod" startAt="4"/>
            </a:pPr>
            <a:r>
              <a:rPr lang="en-GB" b="1" dirty="0"/>
              <a:t>There is clearly an expressed need to continue to strengthen provincial networks and their members</a:t>
            </a:r>
            <a:r>
              <a:rPr lang="en-GB" dirty="0"/>
              <a:t>, to improve </a:t>
            </a:r>
            <a:endParaRPr lang="en-IE" dirty="0"/>
          </a:p>
          <a:p>
            <a:pPr marL="993775" lvl="0" indent="-277813"/>
            <a:r>
              <a:rPr lang="en-GB" dirty="0"/>
              <a:t>Institutional/ network governance, </a:t>
            </a:r>
            <a:endParaRPr lang="en-IE" dirty="0"/>
          </a:p>
          <a:p>
            <a:pPr marL="993775" lvl="0" indent="-277813"/>
            <a:r>
              <a:rPr lang="en-GB" dirty="0"/>
              <a:t>Improve network functioning</a:t>
            </a:r>
            <a:endParaRPr lang="en-IE" dirty="0"/>
          </a:p>
          <a:p>
            <a:pPr marL="993775" lvl="0" indent="-277813"/>
            <a:r>
              <a:rPr lang="en-GB" dirty="0"/>
              <a:t>Strengthen networks abilities to engage with local government, and</a:t>
            </a:r>
            <a:endParaRPr lang="en-IE" dirty="0"/>
          </a:p>
          <a:p>
            <a:pPr marL="993775" lvl="0" indent="-277813"/>
            <a:r>
              <a:rPr lang="en-GB" dirty="0"/>
              <a:t>Improve network horizontal and vertical engagement with national networks and platforms.</a:t>
            </a:r>
            <a:endParaRPr lang="en-IE" dirty="0"/>
          </a:p>
          <a:p>
            <a:pPr marL="993775" indent="-277813">
              <a:buFont typeface="+mj-lt"/>
              <a:buAutoNum type="arabicPeriod"/>
            </a:pPr>
            <a:endParaRPr lang="en-IE" dirty="0"/>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26</a:t>
            </a:fld>
            <a:endParaRPr lang="en-IE" dirty="0">
              <a:solidFill>
                <a:prstClr val="black">
                  <a:tint val="75000"/>
                </a:prstClr>
              </a:solidFill>
            </a:endParaRPr>
          </a:p>
        </p:txBody>
      </p:sp>
    </p:spTree>
    <p:extLst>
      <p:ext uri="{BB962C8B-B14F-4D97-AF65-F5344CB8AC3E}">
        <p14:creationId xmlns:p14="http://schemas.microsoft.com/office/powerpoint/2010/main" val="22339839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8053" y="0"/>
            <a:ext cx="11601230" cy="966718"/>
          </a:xfrm>
        </p:spPr>
        <p:txBody>
          <a:bodyPr/>
          <a:lstStyle/>
          <a:p>
            <a:r>
              <a:rPr lang="en-IE" b="1" dirty="0"/>
              <a:t>Recommendations</a:t>
            </a:r>
            <a:endParaRPr lang="en-IE" dirty="0"/>
          </a:p>
        </p:txBody>
      </p:sp>
      <p:sp>
        <p:nvSpPr>
          <p:cNvPr id="3" name="Content Placeholder 2"/>
          <p:cNvSpPr>
            <a:spLocks noGrp="1"/>
          </p:cNvSpPr>
          <p:nvPr>
            <p:ph idx="1"/>
          </p:nvPr>
        </p:nvSpPr>
        <p:spPr>
          <a:xfrm>
            <a:off x="318053" y="1288911"/>
            <a:ext cx="11601230" cy="5059083"/>
          </a:xfrm>
        </p:spPr>
        <p:txBody>
          <a:bodyPr>
            <a:normAutofit lnSpcReduction="10000"/>
          </a:bodyPr>
          <a:lstStyle/>
          <a:p>
            <a:pPr marL="514350" lvl="0" indent="-514350">
              <a:buFont typeface="+mj-lt"/>
              <a:buAutoNum type="arabicPeriod" startAt="6"/>
            </a:pPr>
            <a:r>
              <a:rPr lang="en-GB" b="1" dirty="0"/>
              <a:t>There is a need for better engagement and regular communication from CSOs/networks and membership organisations active at national levels as well as in the provinces and around the country</a:t>
            </a:r>
            <a:r>
              <a:rPr lang="en-GB" dirty="0"/>
              <a:t>? To identify and consolidate issues that CSOs/ provincial networks feel are of concerns to them; and identify ways and means to better address these issues? </a:t>
            </a:r>
            <a:endParaRPr lang="en-IE" dirty="0"/>
          </a:p>
          <a:p>
            <a:pPr marL="1073150" lvl="0" indent="-457200">
              <a:buFont typeface="Wingdings" panose="05000000000000000000" pitchFamily="2" charset="2"/>
              <a:buChar char="Ø"/>
            </a:pPr>
            <a:r>
              <a:rPr lang="en-GB" dirty="0"/>
              <a:t>Information communication technologies (ICT) allows for and enables reasonable connectivity throughout the country. </a:t>
            </a:r>
          </a:p>
          <a:p>
            <a:pPr marL="1073150" lvl="0" indent="-457200">
              <a:buFont typeface="Wingdings" panose="05000000000000000000" pitchFamily="2" charset="2"/>
              <a:buChar char="Ø"/>
            </a:pPr>
            <a:r>
              <a:rPr lang="en-GB" dirty="0"/>
              <a:t>So cloud based data storage and information engagement and sharing approaches should be promoted and supported to enable greater timely access to information being accessible and to better engage organisations/networks involved in and interested in different sectors and issues, “as being an organisation on a string is and should no longer be acceptable”. </a:t>
            </a:r>
            <a:endParaRPr lang="en-IE" dirty="0"/>
          </a:p>
          <a:p>
            <a:pPr marL="0" indent="0">
              <a:buNone/>
            </a:pPr>
            <a:endParaRPr lang="en-IE" dirty="0"/>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27</a:t>
            </a:fld>
            <a:endParaRPr lang="en-IE" dirty="0">
              <a:solidFill>
                <a:prstClr val="black">
                  <a:tint val="75000"/>
                </a:prstClr>
              </a:solidFill>
            </a:endParaRPr>
          </a:p>
        </p:txBody>
      </p:sp>
    </p:spTree>
    <p:extLst>
      <p:ext uri="{BB962C8B-B14F-4D97-AF65-F5344CB8AC3E}">
        <p14:creationId xmlns:p14="http://schemas.microsoft.com/office/powerpoint/2010/main" val="29102045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b="1" dirty="0"/>
              <a:t>Recommendations</a:t>
            </a:r>
            <a:endParaRPr lang="en-IE" dirty="0"/>
          </a:p>
        </p:txBody>
      </p:sp>
      <p:sp>
        <p:nvSpPr>
          <p:cNvPr id="3" name="Content Placeholder 2"/>
          <p:cNvSpPr>
            <a:spLocks noGrp="1"/>
          </p:cNvSpPr>
          <p:nvPr>
            <p:ph idx="1"/>
          </p:nvPr>
        </p:nvSpPr>
        <p:spPr/>
        <p:txBody>
          <a:bodyPr>
            <a:normAutofit fontScale="92500"/>
          </a:bodyPr>
          <a:lstStyle/>
          <a:p>
            <a:pPr marL="514350" lvl="0" indent="-514350">
              <a:buFont typeface="+mj-lt"/>
              <a:buAutoNum type="arabicPeriod" startAt="7"/>
            </a:pPr>
            <a:r>
              <a:rPr lang="en-GB" b="1" dirty="0"/>
              <a:t>The use of Information Communication Technologies (ICT) should also contribute to greater transparency and accountability</a:t>
            </a:r>
            <a:r>
              <a:rPr lang="en-GB" dirty="0"/>
              <a:t>, which while often demanded from government is perversely often absent from CSO/network operation and activities.</a:t>
            </a:r>
            <a:endParaRPr lang="en-IE" dirty="0"/>
          </a:p>
          <a:p>
            <a:pPr marL="514350" lvl="0" indent="-514350">
              <a:buFont typeface="+mj-lt"/>
              <a:buAutoNum type="arabicPeriod" startAt="7"/>
            </a:pPr>
            <a:r>
              <a:rPr lang="en-GB" b="1" dirty="0"/>
              <a:t>Initiate joint activities with Government’s Council for the Development of Cambodia (CDC) to jointly map out, sensitise and encourage CSO/networks, to contribute to the aid effectiveness database</a:t>
            </a:r>
            <a:r>
              <a:rPr lang="en-GB" dirty="0"/>
              <a:t>. </a:t>
            </a:r>
          </a:p>
          <a:p>
            <a:pPr marL="982663" lvl="1" indent="-446088" defTabSz="892175">
              <a:buFont typeface="Wingdings" panose="05000000000000000000" pitchFamily="2" charset="2"/>
              <a:buChar char="Ø"/>
            </a:pPr>
            <a:r>
              <a:rPr lang="en-GB" dirty="0"/>
              <a:t>The CSOs, networks and membership organisations outputs should be channelled through provincial and national level coordinating entity (such as CCC) most likely on a bi-annual basis (twice a year) to better qualify and quantify the activities, outputs and impacts which are supported by CSOs/networks.</a:t>
            </a:r>
            <a:endParaRPr lang="en-IE" dirty="0"/>
          </a:p>
          <a:p>
            <a:endParaRPr lang="en-IE" dirty="0"/>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28</a:t>
            </a:fld>
            <a:endParaRPr lang="en-IE" dirty="0">
              <a:solidFill>
                <a:prstClr val="black">
                  <a:tint val="75000"/>
                </a:prstClr>
              </a:solidFill>
            </a:endParaRPr>
          </a:p>
        </p:txBody>
      </p:sp>
    </p:spTree>
    <p:extLst>
      <p:ext uri="{BB962C8B-B14F-4D97-AF65-F5344CB8AC3E}">
        <p14:creationId xmlns:p14="http://schemas.microsoft.com/office/powerpoint/2010/main" val="101868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b="1" dirty="0"/>
              <a:t>Recommendations</a:t>
            </a:r>
            <a:endParaRPr lang="en-IE" dirty="0"/>
          </a:p>
        </p:txBody>
      </p:sp>
      <p:sp>
        <p:nvSpPr>
          <p:cNvPr id="3" name="Content Placeholder 2"/>
          <p:cNvSpPr>
            <a:spLocks noGrp="1"/>
          </p:cNvSpPr>
          <p:nvPr>
            <p:ph idx="1"/>
          </p:nvPr>
        </p:nvSpPr>
        <p:spPr/>
        <p:txBody>
          <a:bodyPr/>
          <a:lstStyle/>
          <a:p>
            <a:pPr marL="514350" indent="-514350">
              <a:buFont typeface="+mj-lt"/>
              <a:buAutoNum type="arabicPeriod" startAt="9"/>
            </a:pPr>
            <a:r>
              <a:rPr lang="en-GB" b="1" dirty="0"/>
              <a:t>Increasing transparency and accountability by all development actors, including state agencies, CSOs, networks, and the private sector is necessary</a:t>
            </a:r>
            <a:r>
              <a:rPr lang="en-GB" dirty="0"/>
              <a:t>, but will also be challenging.</a:t>
            </a:r>
            <a:endParaRPr lang="en-IE" dirty="0"/>
          </a:p>
          <a:p>
            <a:endParaRPr lang="en-IE" dirty="0"/>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29</a:t>
            </a:fld>
            <a:endParaRPr lang="en-IE" dirty="0">
              <a:solidFill>
                <a:prstClr val="black">
                  <a:tint val="75000"/>
                </a:prstClr>
              </a:solidFill>
            </a:endParaRPr>
          </a:p>
        </p:txBody>
      </p:sp>
    </p:spTree>
    <p:extLst>
      <p:ext uri="{BB962C8B-B14F-4D97-AF65-F5344CB8AC3E}">
        <p14:creationId xmlns:p14="http://schemas.microsoft.com/office/powerpoint/2010/main" val="38703590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IE"/>
          </a:p>
        </p:txBody>
      </p:sp>
      <p:sp>
        <p:nvSpPr>
          <p:cNvPr id="3" name="Content Placeholder 2"/>
          <p:cNvSpPr>
            <a:spLocks noGrp="1"/>
          </p:cNvSpPr>
          <p:nvPr>
            <p:ph idx="1"/>
          </p:nvPr>
        </p:nvSpPr>
        <p:spPr/>
        <p:txBody>
          <a:bodyPr>
            <a:noAutofit/>
          </a:bodyPr>
          <a:lstStyle/>
          <a:p>
            <a:pPr marL="0" indent="0" algn="ctr">
              <a:buNone/>
            </a:pPr>
            <a:r>
              <a:rPr lang="en-IE" sz="8800" dirty="0"/>
              <a:t>Thank You</a:t>
            </a:r>
          </a:p>
          <a:p>
            <a:pPr marL="0" indent="0" algn="ctr">
              <a:buNone/>
            </a:pPr>
            <a:r>
              <a:rPr lang="en-IE" sz="8800" dirty="0"/>
              <a:t>&amp; </a:t>
            </a:r>
          </a:p>
          <a:p>
            <a:pPr marL="0" indent="0" algn="ctr">
              <a:buNone/>
            </a:pPr>
            <a:r>
              <a:rPr lang="en-IE" sz="8800" dirty="0"/>
              <a:t>Questions </a:t>
            </a:r>
          </a:p>
        </p:txBody>
      </p:sp>
      <p:sp>
        <p:nvSpPr>
          <p:cNvPr id="4" name="Slide Number Placeholder 3"/>
          <p:cNvSpPr>
            <a:spLocks noGrp="1"/>
          </p:cNvSpPr>
          <p:nvPr>
            <p:ph type="sldNum" sz="quarter" idx="12"/>
          </p:nvPr>
        </p:nvSpPr>
        <p:spPr/>
        <p:txBody>
          <a:bodyPr/>
          <a:lstStyle/>
          <a:p>
            <a:fld id="{6DA61F43-0B9D-4B08-9A8A-3C9A326A1757}" type="slidenum">
              <a:rPr lang="en-IE" smtClean="0">
                <a:solidFill>
                  <a:prstClr val="black">
                    <a:tint val="75000"/>
                  </a:prstClr>
                </a:solidFill>
              </a:rPr>
              <a:pPr/>
              <a:t>30</a:t>
            </a:fld>
            <a:endParaRPr lang="en-IE" dirty="0">
              <a:solidFill>
                <a:prstClr val="black">
                  <a:tint val="75000"/>
                </a:prstClr>
              </a:solidFill>
            </a:endParaRPr>
          </a:p>
        </p:txBody>
      </p:sp>
    </p:spTree>
    <p:extLst>
      <p:ext uri="{BB962C8B-B14F-4D97-AF65-F5344CB8AC3E}">
        <p14:creationId xmlns:p14="http://schemas.microsoft.com/office/powerpoint/2010/main" val="5489590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867</TotalTime>
  <Words>4189</Words>
  <Application>Microsoft Office PowerPoint</Application>
  <PresentationFormat>Widescreen</PresentationFormat>
  <Paragraphs>275</Paragraphs>
  <Slides>30</Slides>
  <Notes>1</Notes>
  <HiddenSlides>0</HiddenSlides>
  <MMClips>0</MMClips>
  <ScaleCrop>false</ScaleCrop>
  <HeadingPairs>
    <vt:vector size="6" baseType="variant">
      <vt:variant>
        <vt:lpstr>Fonts Used</vt:lpstr>
      </vt:variant>
      <vt:variant>
        <vt:i4>4</vt:i4>
      </vt:variant>
      <vt:variant>
        <vt:lpstr>Theme</vt:lpstr>
      </vt:variant>
      <vt:variant>
        <vt:i4>8</vt:i4>
      </vt:variant>
      <vt:variant>
        <vt:lpstr>Slide Titles</vt:lpstr>
      </vt:variant>
      <vt:variant>
        <vt:i4>30</vt:i4>
      </vt:variant>
    </vt:vector>
  </HeadingPairs>
  <TitlesOfParts>
    <vt:vector size="42" baseType="lpstr">
      <vt:lpstr>Arial</vt:lpstr>
      <vt:lpstr>Calibri</vt:lpstr>
      <vt:lpstr>Calibri Light</vt:lpstr>
      <vt:lpstr>Wingdings</vt:lpstr>
      <vt:lpstr>Office Theme</vt:lpstr>
      <vt:lpstr>1_Office Theme</vt:lpstr>
      <vt:lpstr>2_Office Theme</vt:lpstr>
      <vt:lpstr>3_Office Theme</vt:lpstr>
      <vt:lpstr>4_Office Theme</vt:lpstr>
      <vt:lpstr>5_Office Theme</vt:lpstr>
      <vt:lpstr>6_Office Theme</vt:lpstr>
      <vt:lpstr>7_Office Theme</vt:lpstr>
      <vt:lpstr>Feasibility Study on Civil Society Organisation (CSO) Networks </vt:lpstr>
      <vt:lpstr>Contents</vt:lpstr>
      <vt:lpstr>Study Objectives</vt:lpstr>
      <vt:lpstr>Approaches &amp; Methodology</vt:lpstr>
      <vt:lpstr>Challenges Confronted </vt:lpstr>
      <vt:lpstr>CSO and Network Contexts (4Ws-Who (is)?  doing What? Where? and at What scale?) </vt:lpstr>
      <vt:lpstr>PowerPoint Presentation</vt:lpstr>
      <vt:lpstr>Findings 1.0 </vt:lpstr>
      <vt:lpstr>Findings 1.1 </vt:lpstr>
      <vt:lpstr>Findings 1.2 </vt:lpstr>
      <vt:lpstr>Findings 1.3 </vt:lpstr>
      <vt:lpstr>Findings 1.4</vt:lpstr>
      <vt:lpstr>Findings  1.5</vt:lpstr>
      <vt:lpstr>Findings 1.6</vt:lpstr>
      <vt:lpstr>Findings 2.1 </vt:lpstr>
      <vt:lpstr>Findings  2.2 </vt:lpstr>
      <vt:lpstr>Findings 2.3</vt:lpstr>
      <vt:lpstr>Findings 2.4</vt:lpstr>
      <vt:lpstr>Findings 2.5</vt:lpstr>
      <vt:lpstr>Findings 2.6-TWGs</vt:lpstr>
      <vt:lpstr>Findings 3</vt:lpstr>
      <vt:lpstr>Conclusions</vt:lpstr>
      <vt:lpstr>Conclusions</vt:lpstr>
      <vt:lpstr>Recommendations</vt:lpstr>
      <vt:lpstr>Recommendations</vt:lpstr>
      <vt:lpstr>Recommendations</vt:lpstr>
      <vt:lpstr>Recommendations</vt:lpstr>
      <vt:lpstr>Recommendations</vt:lpstr>
      <vt:lpstr>Recommendations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Feasibility Study on Civil Society Organisation (CSO) Networks</dc:title>
  <dc:creator>Declan O'Leary</dc:creator>
  <cp:lastModifiedBy>LENOVO</cp:lastModifiedBy>
  <cp:revision>32</cp:revision>
  <dcterms:created xsi:type="dcterms:W3CDTF">2017-10-19T03:58:48Z</dcterms:created>
  <dcterms:modified xsi:type="dcterms:W3CDTF">2017-12-06T14:49:56Z</dcterms:modified>
</cp:coreProperties>
</file>