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12"/>
  </p:notesMasterIdLst>
  <p:handoutMasterIdLst>
    <p:handoutMasterId r:id="rId13"/>
  </p:handoutMasterIdLst>
  <p:sldIdLst>
    <p:sldId id="262" r:id="rId3"/>
    <p:sldId id="267" r:id="rId4"/>
    <p:sldId id="274" r:id="rId5"/>
    <p:sldId id="277" r:id="rId6"/>
    <p:sldId id="287" r:id="rId7"/>
    <p:sldId id="341" r:id="rId8"/>
    <p:sldId id="302" r:id="rId9"/>
    <p:sldId id="337" r:id="rId10"/>
    <p:sldId id="261" r:id="rId11"/>
  </p:sldIdLst>
  <p:sldSz cx="9144000" cy="6858000" type="screen4x3"/>
  <p:notesSz cx="9601200" cy="7315200"/>
  <p:defaultTextStyle>
    <a:defPPr>
      <a:defRPr lang="en-US"/>
    </a:defPPr>
    <a:lvl1pPr marL="0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846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696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0550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7398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4245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1098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7941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4795" algn="l" defTabSz="91369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4"/>
    <a:srgbClr val="00A44A"/>
    <a:srgbClr val="320BC1"/>
    <a:srgbClr val="0000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58" autoAdjust="0"/>
    <p:restoredTop sz="89343" autoAdjust="0"/>
  </p:normalViewPr>
  <p:slideViewPr>
    <p:cSldViewPr>
      <p:cViewPr>
        <p:scale>
          <a:sx n="81" d="100"/>
          <a:sy n="81" d="100"/>
        </p:scale>
        <p:origin x="-1134" y="-72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174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438459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r">
              <a:defRPr sz="1200"/>
            </a:lvl1pPr>
          </a:lstStyle>
          <a:p>
            <a:fld id="{DB9CA855-1C4C-421A-98CA-507C70E70156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438459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r">
              <a:defRPr sz="1200"/>
            </a:lvl1pPr>
          </a:lstStyle>
          <a:p>
            <a:fld id="{F989F70D-A761-4912-9AB8-241AB71E07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78679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438459" y="0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/>
          <a:lstStyle>
            <a:lvl1pPr algn="r">
              <a:defRPr sz="1200"/>
            </a:lvl1pPr>
          </a:lstStyle>
          <a:p>
            <a:fld id="{72072FD4-90E6-4302-B648-80007B90EF47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71800" y="549275"/>
            <a:ext cx="3659188" cy="27432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65" tIns="45482" rIns="90965" bIns="4548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60121" y="3474720"/>
            <a:ext cx="7680960" cy="3291840"/>
          </a:xfrm>
          <a:prstGeom prst="rect">
            <a:avLst/>
          </a:prstGeom>
        </p:spPr>
        <p:txBody>
          <a:bodyPr vert="horz" lIns="90965" tIns="45482" rIns="90965" bIns="4548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438459" y="6948171"/>
            <a:ext cx="4160520" cy="365760"/>
          </a:xfrm>
          <a:prstGeom prst="rect">
            <a:avLst/>
          </a:prstGeom>
        </p:spPr>
        <p:txBody>
          <a:bodyPr vert="horz" lIns="90965" tIns="45482" rIns="90965" bIns="45482" rtlCol="0" anchor="b"/>
          <a:lstStyle>
            <a:lvl1pPr algn="r">
              <a:defRPr sz="1200"/>
            </a:lvl1pPr>
          </a:lstStyle>
          <a:p>
            <a:fld id="{4B42602C-FD3F-418C-8E56-85555F8F8F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690977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846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696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550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398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245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098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7941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4795" algn="l" defTabSz="91369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971800" y="550863"/>
            <a:ext cx="3659188" cy="27432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461124" indent="-461124">
              <a:spcBef>
                <a:spcPct val="0"/>
              </a:spcBef>
              <a:buFontTx/>
              <a:buChar char="•"/>
            </a:pPr>
            <a:endParaRPr lang="en-US" dirty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0BCE278-A4FE-4B76-AFFD-C2CAB73203BC}" type="slidenum">
              <a:rPr lang="en-US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quarter" idx="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2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7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4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315DD-E431-4BA0-B0C2-2A087F62B5D1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1pPr>
            <a:lvl2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2pPr>
            <a:lvl3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3pPr>
            <a:lvl4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4pPr>
            <a:lvl5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4B352-AFAE-4929-A50E-478CF7E92F19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1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2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6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5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3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2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0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79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47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506DD-BA83-4DE7-BE9C-3A6F136C1A7B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1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1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C2F1D-C652-4242-8957-8C4D301F12A8}" type="datetime1">
              <a:rPr lang="en-US" smtClean="0"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46" indent="0">
              <a:buNone/>
              <a:defRPr sz="2000" b="1"/>
            </a:lvl2pPr>
            <a:lvl3pPr marL="913696" indent="0">
              <a:buNone/>
              <a:defRPr sz="1800" b="1"/>
            </a:lvl3pPr>
            <a:lvl4pPr marL="1370550" indent="0">
              <a:buNone/>
              <a:defRPr sz="1600" b="1"/>
            </a:lvl4pPr>
            <a:lvl5pPr marL="1827398" indent="0">
              <a:buNone/>
              <a:defRPr sz="1600" b="1"/>
            </a:lvl5pPr>
            <a:lvl6pPr marL="2284245" indent="0">
              <a:buNone/>
              <a:defRPr sz="1600" b="1"/>
            </a:lvl6pPr>
            <a:lvl7pPr marL="2741098" indent="0">
              <a:buNone/>
              <a:defRPr sz="1600" b="1"/>
            </a:lvl7pPr>
            <a:lvl8pPr marL="3197941" indent="0">
              <a:buNone/>
              <a:defRPr sz="1600" b="1"/>
            </a:lvl8pPr>
            <a:lvl9pPr marL="3654795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46" indent="0">
              <a:buNone/>
              <a:defRPr sz="2000" b="1"/>
            </a:lvl2pPr>
            <a:lvl3pPr marL="913696" indent="0">
              <a:buNone/>
              <a:defRPr sz="1800" b="1"/>
            </a:lvl3pPr>
            <a:lvl4pPr marL="1370550" indent="0">
              <a:buNone/>
              <a:defRPr sz="1600" b="1"/>
            </a:lvl4pPr>
            <a:lvl5pPr marL="1827398" indent="0">
              <a:buNone/>
              <a:defRPr sz="1600" b="1"/>
            </a:lvl5pPr>
            <a:lvl6pPr marL="2284245" indent="0">
              <a:buNone/>
              <a:defRPr sz="1600" b="1"/>
            </a:lvl6pPr>
            <a:lvl7pPr marL="2741098" indent="0">
              <a:buNone/>
              <a:defRPr sz="1600" b="1"/>
            </a:lvl7pPr>
            <a:lvl8pPr marL="3197941" indent="0">
              <a:buNone/>
              <a:defRPr sz="1600" b="1"/>
            </a:lvl8pPr>
            <a:lvl9pPr marL="3654795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71C70-B8B4-4025-BFC8-73426F06D598}" type="datetime1">
              <a:rPr lang="en-US" smtClean="0"/>
              <a:t>7/18/2019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B01B2-F4D9-4F2E-9610-9EFE0570B272}" type="datetime1">
              <a:rPr lang="en-US" smtClean="0"/>
              <a:t>7/18/2019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4AFA3-678D-4454-817A-9859F99D815D}" type="datetime1">
              <a:rPr lang="en-US" smtClean="0"/>
              <a:t>7/18/2019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65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846" indent="0">
              <a:buNone/>
              <a:defRPr sz="1200"/>
            </a:lvl2pPr>
            <a:lvl3pPr marL="913696" indent="0">
              <a:buNone/>
              <a:defRPr sz="1000"/>
            </a:lvl3pPr>
            <a:lvl4pPr marL="1370550" indent="0">
              <a:buNone/>
              <a:defRPr sz="900"/>
            </a:lvl4pPr>
            <a:lvl5pPr marL="1827398" indent="0">
              <a:buNone/>
              <a:defRPr sz="900"/>
            </a:lvl5pPr>
            <a:lvl6pPr marL="2284245" indent="0">
              <a:buNone/>
              <a:defRPr sz="900"/>
            </a:lvl6pPr>
            <a:lvl7pPr marL="2741098" indent="0">
              <a:buNone/>
              <a:defRPr sz="900"/>
            </a:lvl7pPr>
            <a:lvl8pPr marL="3197941" indent="0">
              <a:buNone/>
              <a:defRPr sz="900"/>
            </a:lvl8pPr>
            <a:lvl9pPr marL="3654795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B6636-2A06-4B42-9B33-3C634F4E1A57}" type="datetime1">
              <a:rPr lang="en-US" smtClean="0"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846" indent="0">
              <a:buNone/>
              <a:defRPr sz="2800"/>
            </a:lvl2pPr>
            <a:lvl3pPr marL="913696" indent="0">
              <a:buNone/>
              <a:defRPr sz="2400"/>
            </a:lvl3pPr>
            <a:lvl4pPr marL="1370550" indent="0">
              <a:buNone/>
              <a:defRPr sz="2000"/>
            </a:lvl4pPr>
            <a:lvl5pPr marL="1827398" indent="0">
              <a:buNone/>
              <a:defRPr sz="2000"/>
            </a:lvl5pPr>
            <a:lvl6pPr marL="2284245" indent="0">
              <a:buNone/>
              <a:defRPr sz="2000"/>
            </a:lvl6pPr>
            <a:lvl7pPr marL="2741098" indent="0">
              <a:buNone/>
              <a:defRPr sz="2000"/>
            </a:lvl7pPr>
            <a:lvl8pPr marL="3197941" indent="0">
              <a:buNone/>
              <a:defRPr sz="2000"/>
            </a:lvl8pPr>
            <a:lvl9pPr marL="3654795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6846" indent="0">
              <a:buNone/>
              <a:defRPr sz="1200"/>
            </a:lvl2pPr>
            <a:lvl3pPr marL="913696" indent="0">
              <a:buNone/>
              <a:defRPr sz="1000"/>
            </a:lvl3pPr>
            <a:lvl4pPr marL="1370550" indent="0">
              <a:buNone/>
              <a:defRPr sz="900"/>
            </a:lvl4pPr>
            <a:lvl5pPr marL="1827398" indent="0">
              <a:buNone/>
              <a:defRPr sz="900"/>
            </a:lvl5pPr>
            <a:lvl6pPr marL="2284245" indent="0">
              <a:buNone/>
              <a:defRPr sz="900"/>
            </a:lvl6pPr>
            <a:lvl7pPr marL="2741098" indent="0">
              <a:buNone/>
              <a:defRPr sz="900"/>
            </a:lvl7pPr>
            <a:lvl8pPr marL="3197941" indent="0">
              <a:buNone/>
              <a:defRPr sz="900"/>
            </a:lvl8pPr>
            <a:lvl9pPr marL="3654795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7EF60-7CC1-4380-B1B5-E9EA5BBA3252}" type="datetime1">
              <a:rPr lang="en-US" smtClean="0"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291E5-34A4-4BCC-A8BE-50E064FBEE89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53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53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B7C22-881F-41EC-B7CC-4D5480150586}" type="datetime1">
              <a:rPr lang="en-US" smtClean="0"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369" tIns="45685" rIns="91369" bIns="45685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15"/>
            <a:ext cx="8229600" cy="4525963"/>
          </a:xfrm>
          <a:prstGeom prst="rect">
            <a:avLst/>
          </a:prstGeom>
        </p:spPr>
        <p:txBody>
          <a:bodyPr vert="horz" lIns="91369" tIns="45685" rIns="91369" bIns="4568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65"/>
            <a:ext cx="2133600" cy="365125"/>
          </a:xfrm>
          <a:prstGeom prst="rect">
            <a:avLst/>
          </a:prstGeom>
        </p:spPr>
        <p:txBody>
          <a:bodyPr vert="horz" lIns="91369" tIns="45685" rIns="91369" bIns="4568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1CB02-8272-4DA2-89C3-FB76833D1028}" type="datetime1">
              <a:rPr lang="en-US" smtClean="0"/>
              <a:t>7/18/2019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6356365"/>
            <a:ext cx="2895600" cy="365125"/>
          </a:xfrm>
          <a:prstGeom prst="rect">
            <a:avLst/>
          </a:prstGeom>
        </p:spPr>
        <p:txBody>
          <a:bodyPr vert="horz" lIns="91369" tIns="45685" rIns="91369" bIns="4568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65"/>
            <a:ext cx="2133600" cy="365125"/>
          </a:xfrm>
          <a:prstGeom prst="rect">
            <a:avLst/>
          </a:prstGeom>
        </p:spPr>
        <p:txBody>
          <a:bodyPr vert="horz" lIns="91369" tIns="45685" rIns="91369" bIns="4568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3B9D8-E77B-412C-A7BA-1B9D86FB1B5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369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40" indent="-342640" algn="l" defTabSz="913696" rtl="0" eaLnBrk="1" latinLnBrk="0" hangingPunct="1">
        <a:spcBef>
          <a:spcPct val="20000"/>
        </a:spcBef>
        <a:buFont typeface="Arial" pitchFamily="34" charset="0"/>
        <a:buNone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380" indent="-285532" algn="l" defTabSz="913696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120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970" indent="-228422" algn="l" defTabSz="913696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25" indent="-228422" algn="l" defTabSz="913696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673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520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372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6" indent="-228422" algn="l" defTabSz="91369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46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96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50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98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245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098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941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795" algn="l" defTabSz="9136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14339" y="6367478"/>
            <a:ext cx="633412" cy="263525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073CF"/>
                </a:solidFill>
                <a:latin typeface="Univers" charset="0"/>
              </a:defRPr>
            </a:lvl1pPr>
          </a:lstStyle>
          <a:p>
            <a:pPr>
              <a:defRPr/>
            </a:pPr>
            <a:fld id="{BBF36208-46EE-4809-97A6-2FC909EFB0C3}" type="datetime1">
              <a:rPr lang="en-US" smtClean="0"/>
              <a:t>7/18/2019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1217613" y="6367478"/>
            <a:ext cx="5607050" cy="263525"/>
          </a:xfrm>
          <a:prstGeom prst="rect">
            <a:avLst/>
          </a:prstGeom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0073CF"/>
                </a:solidFill>
                <a:latin typeface="Univers" charset="0"/>
              </a:defRPr>
            </a:lvl1pPr>
          </a:lstStyle>
          <a:p>
            <a:pPr>
              <a:defRPr/>
            </a:pPr>
            <a:endParaRPr lang="en-US"/>
          </a:p>
        </p:txBody>
      </p:sp>
      <p:pic>
        <p:nvPicPr>
          <p:cNvPr id="2052" name="Picture 4" descr="Plan Powerpoint template inside page v5.jp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hf hdr="0" ftr="0" dt="0"/>
  <p:txStyles>
    <p:titleStyle>
      <a:lvl1pPr algn="ctr" defTabSz="456846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ヒラギノ角ゴ Pro W3" charset="-128"/>
          <a:cs typeface="ヒラギノ角ゴ Pro W3" charset="-128"/>
        </a:defRPr>
      </a:lvl1pPr>
      <a:lvl2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2pPr>
      <a:lvl3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3pPr>
      <a:lvl4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4pPr>
      <a:lvl5pPr algn="ctr" defTabSz="456846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5pPr>
      <a:lvl6pPr marL="456846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6pPr>
      <a:lvl7pPr marL="913696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7pPr>
      <a:lvl8pPr marL="1370550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8pPr>
      <a:lvl9pPr marL="1827398" algn="ctr" defTabSz="456846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 W3" charset="-128"/>
          <a:cs typeface="ヒラギノ角ゴ Pro W3" charset="-128"/>
        </a:defRPr>
      </a:lvl9pPr>
    </p:titleStyle>
    <p:bodyStyle>
      <a:lvl1pPr marL="342640" indent="-342640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1pPr>
      <a:lvl2pPr marL="742380" indent="-28553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2pPr>
      <a:lvl3pPr marL="1142120" indent="-22842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3pPr>
      <a:lvl4pPr marL="1598970" indent="-22842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4pPr>
      <a:lvl5pPr marL="2055825" indent="-228422" algn="l" defTabSz="45684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00" kern="1200">
          <a:solidFill>
            <a:schemeClr val="tx1"/>
          </a:solidFill>
          <a:latin typeface="Univers 45 Light"/>
          <a:ea typeface="ヒラギノ角ゴ Pro W3" charset="-128"/>
          <a:cs typeface="Univers 45 Light"/>
        </a:defRPr>
      </a:lvl5pPr>
      <a:lvl6pPr marL="2512673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520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372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216" indent="-228422" algn="l" defTabSz="45684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46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696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550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398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245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098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941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795" algn="l" defTabSz="45684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Review </a:t>
            </a:r>
            <a:r>
              <a:rPr 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Session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295400"/>
            <a:ext cx="6684006" cy="3920429"/>
          </a:xfrm>
          <a:prstGeom prst="rect">
            <a:avLst/>
          </a:prstGeom>
          <a:noFill/>
          <a:ln>
            <a:noFill/>
          </a:ln>
          <a:effectLst/>
          <a:extLst/>
        </p:spPr>
      </p:pic>
      <p:sp>
        <p:nvSpPr>
          <p:cNvPr id="6" name="TextBox 5"/>
          <p:cNvSpPr txBox="1"/>
          <p:nvPr/>
        </p:nvSpPr>
        <p:spPr>
          <a:xfrm>
            <a:off x="0" y="5215829"/>
            <a:ext cx="9144000" cy="1384995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m-KH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</a:t>
            </a:r>
            <a:r>
              <a:rPr lang="km-KH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គ្រប់គ្រងការធ្វើការងារ</a:t>
            </a:r>
          </a:p>
          <a:p>
            <a:pPr algn="ctr">
              <a:lnSpc>
                <a:spcPct val="150000"/>
              </a:lnSpc>
            </a:pPr>
            <a:r>
              <a:rPr lang="en-US" sz="1600" b="1" dirty="0" smtClean="0">
                <a:ln/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19 July 2019, </a:t>
            </a:r>
            <a:r>
              <a:rPr lang="en-US" sz="1600" b="1" dirty="0" err="1" smtClean="0">
                <a:ln/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Diakonia</a:t>
            </a:r>
            <a:r>
              <a:rPr lang="en-US" sz="1600" b="1" dirty="0" smtClean="0">
                <a:ln/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600" b="1" dirty="0">
                <a:ln/>
                <a:solidFill>
                  <a:srgbClr val="0000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Center</a:t>
            </a:r>
          </a:p>
          <a:p>
            <a:pPr algn="ctr">
              <a:lnSpc>
                <a:spcPct val="150000"/>
              </a:lnSpc>
            </a:pPr>
            <a:r>
              <a:rPr lang="en-US" sz="1600" b="1" dirty="0" smtClean="0">
                <a:cs typeface="Arial" pitchFamily="34" charset="0"/>
              </a:rPr>
              <a:t>Ms. Soeung </a:t>
            </a:r>
            <a:r>
              <a:rPr lang="en-US" sz="1600" b="1" dirty="0" err="1" smtClean="0">
                <a:cs typeface="Arial" pitchFamily="34" charset="0"/>
              </a:rPr>
              <a:t>Satya</a:t>
            </a:r>
            <a:r>
              <a:rPr lang="en-US" sz="1600" b="1" dirty="0" smtClean="0">
                <a:cs typeface="Arial" pitchFamily="34" charset="0"/>
              </a:rPr>
              <a:t>, HRS</a:t>
            </a:r>
            <a:endParaRPr lang="en-US" sz="1600" b="1" dirty="0"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1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102079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34761" y="1366595"/>
            <a:ext cx="2192651" cy="7032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វដ្តនៃការគ្រប់គ្រងការធ្វើការងារ</a:t>
            </a:r>
            <a:endParaRPr lang="km-KH" sz="32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  <a:p>
            <a:pPr marL="342900" indent="-342900" algn="ctr" eaLnBrk="0" hangingPunct="0">
              <a:spcBef>
                <a:spcPct val="20000"/>
              </a:spcBef>
            </a:pP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pic>
        <p:nvPicPr>
          <p:cNvPr id="5" name="Content Placeholder 3" descr="E:\Cord\Dropbox (Asia)\Pheap Docs\Folder CCC\CCC 2nd HR Learning Forum-230916\PM CIRCLE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183" y="1895942"/>
            <a:ext cx="4267201" cy="42672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629400" y="6422876"/>
            <a:ext cx="2133600" cy="365125"/>
          </a:xfrm>
        </p:spPr>
        <p:txBody>
          <a:bodyPr/>
          <a:lstStyle/>
          <a:p>
            <a:fld id="{E723B9D8-E77B-412C-A7BA-1B9D86FB1B59}" type="slidenum">
              <a:rPr lang="en-US" b="1" smtClean="0"/>
              <a:pPr/>
              <a:t>2</a:t>
            </a:fld>
            <a:endParaRPr lang="en-US" b="1" dirty="0"/>
          </a:p>
        </p:txBody>
      </p:sp>
      <p:sp>
        <p:nvSpPr>
          <p:cNvPr id="3" name="Rectangular Callout 2"/>
          <p:cNvSpPr/>
          <p:nvPr/>
        </p:nvSpPr>
        <p:spPr>
          <a:xfrm>
            <a:off x="234761" y="2306069"/>
            <a:ext cx="2209799" cy="914638"/>
          </a:xfrm>
          <a:prstGeom prst="wedgeRectCallout">
            <a:avLst>
              <a:gd name="adj1" fmla="val 100254"/>
              <a:gd name="adj2" fmla="val -6189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ular Callout 6"/>
          <p:cNvSpPr/>
          <p:nvPr/>
        </p:nvSpPr>
        <p:spPr>
          <a:xfrm>
            <a:off x="262635" y="3690309"/>
            <a:ext cx="1981201" cy="1050918"/>
          </a:xfrm>
          <a:prstGeom prst="wedgeRectCallout">
            <a:avLst>
              <a:gd name="adj1" fmla="val 68644"/>
              <a:gd name="adj2" fmla="val -7197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ular Callout 7"/>
          <p:cNvSpPr/>
          <p:nvPr/>
        </p:nvSpPr>
        <p:spPr>
          <a:xfrm>
            <a:off x="7081831" y="2817701"/>
            <a:ext cx="1811960" cy="1034575"/>
          </a:xfrm>
          <a:prstGeom prst="wedgeRectCallout">
            <a:avLst>
              <a:gd name="adj1" fmla="val -140286"/>
              <a:gd name="adj2" fmla="val 728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ular Callout 8"/>
          <p:cNvSpPr/>
          <p:nvPr/>
        </p:nvSpPr>
        <p:spPr>
          <a:xfrm>
            <a:off x="6902411" y="1459996"/>
            <a:ext cx="1981201" cy="1050918"/>
          </a:xfrm>
          <a:prstGeom prst="wedgeRectCallout">
            <a:avLst>
              <a:gd name="adj1" fmla="val -80507"/>
              <a:gd name="adj2" fmla="val 6632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ular Callout 9"/>
          <p:cNvSpPr/>
          <p:nvPr/>
        </p:nvSpPr>
        <p:spPr>
          <a:xfrm>
            <a:off x="7031190" y="5400794"/>
            <a:ext cx="1865007" cy="1050918"/>
          </a:xfrm>
          <a:prstGeom prst="wedgeRectCallout">
            <a:avLst>
              <a:gd name="adj1" fmla="val -123072"/>
              <a:gd name="adj2" fmla="val -1061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ular Callout 10"/>
          <p:cNvSpPr/>
          <p:nvPr/>
        </p:nvSpPr>
        <p:spPr>
          <a:xfrm>
            <a:off x="6901781" y="4076398"/>
            <a:ext cx="1991251" cy="1050918"/>
          </a:xfrm>
          <a:prstGeom prst="wedgeRectCallout">
            <a:avLst>
              <a:gd name="adj1" fmla="val -78375"/>
              <a:gd name="adj2" fmla="val 2419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ular Callout 12"/>
          <p:cNvSpPr/>
          <p:nvPr/>
        </p:nvSpPr>
        <p:spPr>
          <a:xfrm>
            <a:off x="267236" y="5349882"/>
            <a:ext cx="1981201" cy="1050918"/>
          </a:xfrm>
          <a:prstGeom prst="wedgeRectCallout">
            <a:avLst>
              <a:gd name="adj1" fmla="val 93907"/>
              <a:gd name="adj2" fmla="val -5274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457199" y="1545932"/>
            <a:ext cx="18178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ចំណុចចាប់ផ្តើម</a:t>
            </a:r>
            <a:endParaRPr lang="en-US" sz="2400" dirty="0"/>
          </a:p>
        </p:txBody>
      </p:sp>
      <p:sp>
        <p:nvSpPr>
          <p:cNvPr id="16" name="Rectangle 15"/>
          <p:cNvSpPr/>
          <p:nvPr/>
        </p:nvSpPr>
        <p:spPr>
          <a:xfrm>
            <a:off x="6901781" y="1580210"/>
            <a:ext cx="199125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ប្រគល់អោយនូវ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ការទទួលខុសត្រូវ</a:t>
            </a:r>
            <a:endParaRPr lang="en-US" sz="2400" dirty="0"/>
          </a:p>
        </p:txBody>
      </p:sp>
      <p:sp>
        <p:nvSpPr>
          <p:cNvPr id="17" name="Rectangle 16"/>
          <p:cNvSpPr/>
          <p:nvPr/>
        </p:nvSpPr>
        <p:spPr>
          <a:xfrm>
            <a:off x="6863747" y="4268338"/>
            <a:ext cx="208981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ផ្តល់ការបង្វឹកដើម្បី មានការតាំងចិត្ត</a:t>
            </a:r>
            <a:endParaRPr lang="en-US" sz="2400" dirty="0"/>
          </a:p>
        </p:txBody>
      </p:sp>
      <p:sp>
        <p:nvSpPr>
          <p:cNvPr id="20" name="Rectangle 19"/>
          <p:cNvSpPr/>
          <p:nvPr/>
        </p:nvSpPr>
        <p:spPr>
          <a:xfrm>
            <a:off x="7086522" y="5543378"/>
            <a:ext cx="18117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លើកទឹកចិត្ត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និងទទួលស្គាល់</a:t>
            </a:r>
            <a:endParaRPr lang="en-US" sz="2400" dirty="0"/>
          </a:p>
        </p:txBody>
      </p:sp>
      <p:sp>
        <p:nvSpPr>
          <p:cNvPr id="21" name="Rectangle 20"/>
          <p:cNvSpPr/>
          <p:nvPr/>
        </p:nvSpPr>
        <p:spPr>
          <a:xfrm>
            <a:off x="355696" y="3829362"/>
            <a:ext cx="181171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ធ្វើផែនការ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អភិវឌ្ឍន៍មុខរបរ</a:t>
            </a:r>
            <a:endParaRPr lang="en-US" sz="2400" dirty="0"/>
          </a:p>
        </p:txBody>
      </p:sp>
      <p:sp>
        <p:nvSpPr>
          <p:cNvPr id="22" name="Rectangle 21"/>
          <p:cNvSpPr/>
          <p:nvPr/>
        </p:nvSpPr>
        <p:spPr>
          <a:xfrm>
            <a:off x="266730" y="5501364"/>
            <a:ext cx="198964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វាយតម្លៃ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ការបំពេញការងារ</a:t>
            </a:r>
            <a:endParaRPr lang="en-US" sz="2400" dirty="0"/>
          </a:p>
        </p:txBody>
      </p:sp>
      <p:sp>
        <p:nvSpPr>
          <p:cNvPr id="23" name="Rectangle 22"/>
          <p:cNvSpPr/>
          <p:nvPr/>
        </p:nvSpPr>
        <p:spPr>
          <a:xfrm>
            <a:off x="7103444" y="2942275"/>
            <a:ext cx="152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ការគ្រប់គ្រង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ការធ្វើការងារ</a:t>
            </a:r>
            <a:endParaRPr lang="en-US" sz="2400" dirty="0"/>
          </a:p>
        </p:txBody>
      </p:sp>
      <p:sp>
        <p:nvSpPr>
          <p:cNvPr id="24" name="Rectangle 23"/>
          <p:cNvSpPr/>
          <p:nvPr/>
        </p:nvSpPr>
        <p:spPr>
          <a:xfrm>
            <a:off x="328079" y="2423929"/>
            <a:ext cx="20794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កំណត់គោលដៅ</a:t>
            </a: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ការងារដែលត្រូវធ្វើ</a:t>
            </a:r>
            <a:endParaRPr lang="en-US" sz="2400" dirty="0"/>
          </a:p>
        </p:txBody>
      </p:sp>
      <p:sp>
        <p:nvSpPr>
          <p:cNvPr id="14" name="Striped Right Arrow 13"/>
          <p:cNvSpPr/>
          <p:nvPr/>
        </p:nvSpPr>
        <p:spPr>
          <a:xfrm rot="1273562">
            <a:off x="2652733" y="1461832"/>
            <a:ext cx="921422" cy="838200"/>
          </a:xfrm>
          <a:prstGeom prst="stripedRightArrow">
            <a:avLst>
              <a:gd name="adj1" fmla="val 33924"/>
              <a:gd name="adj2" fmla="val 63780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4333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225425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ការណែនាំគ្រាដំបូងគេណែនាំពីអ្វីខ្លះ?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4200" y="1524000"/>
            <a:ext cx="3695700" cy="1138773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endParaRPr lang="km-KH" sz="10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04813" indent="-40481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១.​ អោយស្គាល់ពីរចនាសម្ព័ន្ធ របស់ស្ថាប័ន</a:t>
            </a:r>
            <a:endParaRPr lang="en-US" sz="1000" dirty="0"/>
          </a:p>
          <a:p>
            <a:pPr algn="ctr"/>
            <a:endParaRPr lang="en-US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4927600" y="1524000"/>
            <a:ext cx="3683000" cy="1200329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6075" indent="-346075">
              <a:spcBef>
                <a:spcPts val="600"/>
              </a:spcBef>
            </a:pPr>
            <a:endParaRPr lang="km-KH" sz="9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>
              <a:spcBef>
                <a:spcPts val="600"/>
              </a:spcBef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២.​ ណែនាំអោយស្គាល់ និយោជិតផ្សេងៗទៀត នៅក្នុងស្ថាប័ន</a:t>
            </a:r>
            <a:endParaRPr lang="en-US" sz="2400" dirty="0"/>
          </a:p>
          <a:p>
            <a:pPr algn="ctr"/>
            <a:endParaRPr lang="en-US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601044" y="3124200"/>
            <a:ext cx="3714750" cy="1415772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km-KH" sz="1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៣.​ ពន្យល់ពីមុខងារ នៃផ្នែកការងារទាំងឡាយ នៅក្នុង​   ស្ថាប័ន</a:t>
            </a:r>
            <a:r>
              <a:rPr lang="en-US" sz="2400" dirty="0"/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80610" y="3124200"/>
            <a:ext cx="3701415" cy="1384995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km-KH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៤.​ ទស្សនកិច្ចតាមផ្នែកនានា</a:t>
            </a:r>
          </a:p>
          <a:p>
            <a:endParaRPr lang="km-KH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endParaRPr lang="en-US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552450" y="5001400"/>
            <a:ext cx="3727450" cy="136960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61963" indent="-461963"/>
            <a:endParaRPr lang="km-KH" sz="11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៥.​  ពន្យល់ពីទស្សនវិជ្ជា គោលបំណង និងគោលដៅផ្សេងៗរបស់ស្ថាប័ន</a:t>
            </a:r>
            <a:endParaRPr lang="en-US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4867275" y="5001400"/>
            <a:ext cx="3714750" cy="1354217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61963" indent="-461963"/>
            <a:endParaRPr lang="km-KH" sz="10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  <a:p>
            <a:pPr marL="461963" indent="-461963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៦.​  ពន្យល់ពី វិធាន គោលការណ៍ និង បណ្តាគោលនយោបាយទាំងអស់របស់ស្ថាប័ន</a:t>
            </a:r>
            <a:r>
              <a:rPr lang="en-US" sz="2400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9220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ដំណាក់កាលសាកល្បង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16042" y="1559293"/>
            <a:ext cx="8839200" cy="5162197"/>
          </a:xfrm>
        </p:spPr>
        <p:txBody>
          <a:bodyPr>
            <a:normAutofit/>
          </a:bodyPr>
          <a:lstStyle/>
          <a:p>
            <a:pPr marL="109728">
              <a:lnSpc>
                <a:spcPts val="3000"/>
              </a:lnSpc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ដំណាក់កាលសាកល្បង គឺជាដំណាក់កាលដំបូងនៃការធ្វើការងារ ដែលអ្នកទទួលខុសត្រូវសង្កេតពិចារណាដោយហ្មត់ចត់ ថាតើនិយោជិតអាចធ្វើការបានដល់កំរិតបទដ្ឋាន និងការរំពឹងទុកនៃតួនាទីការងារនោះដែរឫទេ? និងអង្គភាពគួររក្សាទុកនិយោជិតនោះអោយចូលជានិយោជិតពេញសិទ្ធិក្នុងក្របខ័ណ្ឌដែរឫទេ? ក្នុងអំឡុងពេលសាកល្បងការងារអ្នកគ្រប់គ្រង/និយោជក វាយតម្លៃនិយោជិតអំពី៖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លទ្ធភាពក្នុងការរៀនធ្វើ និងក្នុងការបំពេញភារកិច្ចក្នុងតួនាទីនោះ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គុណភាពការងារ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ទិន្នផលការងារ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ទម្លាប់ធ្វើការងារ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សហប្រតិបត្តិការជាមួយអ្នកទាំងឡាយ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ការគោរពពេលម៉ោង</a:t>
            </a:r>
          </a:p>
          <a:p>
            <a:pPr marL="461963" indent="-230188">
              <a:lnSpc>
                <a:spcPts val="3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បទដ្ឋាន និងការរំពឹងទុកផ្សេងៗពាក់ព័ន្ធនឹងស្ថានភាពការងារនៃនិយោជិតនោះ។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4</a:t>
            </a:fld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355342916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ជំហ៊ាននៃការវាយតម្លៃការធ្វើការងារ</a:t>
            </a:r>
            <a:endParaRPr lang="en-US" sz="32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24200" y="1295400"/>
            <a:ext cx="3200400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ផ្តើមធ្វើផែនការ</a:t>
            </a:r>
          </a:p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សម្រាប់ការវាយតម្លៃឆ្នាំក្រោយ</a:t>
            </a:r>
            <a:endParaRPr lang="en-US" sz="2000" dirty="0"/>
          </a:p>
        </p:txBody>
      </p:sp>
      <p:sp>
        <p:nvSpPr>
          <p:cNvPr id="11" name="Down Arrow 10"/>
          <p:cNvSpPr/>
          <p:nvPr/>
        </p:nvSpPr>
        <p:spPr>
          <a:xfrm>
            <a:off x="6858000" y="3505200"/>
            <a:ext cx="457200" cy="368658"/>
          </a:xfrm>
          <a:prstGeom prst="downArrow">
            <a:avLst>
              <a:gd name="adj1" fmla="val 50000"/>
              <a:gd name="adj2" fmla="val 552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6781800" y="4953000"/>
            <a:ext cx="533400" cy="3886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Arrow 13"/>
          <p:cNvSpPr/>
          <p:nvPr/>
        </p:nvSpPr>
        <p:spPr>
          <a:xfrm>
            <a:off x="4343400" y="5638800"/>
            <a:ext cx="539015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Up Arrow 14"/>
          <p:cNvSpPr/>
          <p:nvPr/>
        </p:nvSpPr>
        <p:spPr>
          <a:xfrm>
            <a:off x="1919836" y="4938715"/>
            <a:ext cx="441111" cy="39528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Up Arrow 15"/>
          <p:cNvSpPr/>
          <p:nvPr/>
        </p:nvSpPr>
        <p:spPr>
          <a:xfrm>
            <a:off x="1905000" y="3490915"/>
            <a:ext cx="455948" cy="33337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Bent Arrow 17"/>
          <p:cNvSpPr/>
          <p:nvPr/>
        </p:nvSpPr>
        <p:spPr>
          <a:xfrm>
            <a:off x="1979949" y="1626676"/>
            <a:ext cx="991851" cy="735524"/>
          </a:xfrm>
          <a:prstGeom prst="bentArrow">
            <a:avLst>
              <a:gd name="adj1" fmla="val 32154"/>
              <a:gd name="adj2" fmla="val 26164"/>
              <a:gd name="adj3" fmla="val 39395"/>
              <a:gd name="adj4" fmla="val 2672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5</a:t>
            </a:fld>
            <a:endParaRPr lang="en-US" b="1" dirty="0"/>
          </a:p>
        </p:txBody>
      </p:sp>
      <p:sp>
        <p:nvSpPr>
          <p:cNvPr id="17" name="Down Arrow 16"/>
          <p:cNvSpPr/>
          <p:nvPr/>
        </p:nvSpPr>
        <p:spPr>
          <a:xfrm>
            <a:off x="6705600" y="1770453"/>
            <a:ext cx="514308" cy="515547"/>
          </a:xfrm>
          <a:prstGeom prst="downArrow">
            <a:avLst>
              <a:gd name="adj1" fmla="val 34842"/>
              <a:gd name="adj2" fmla="val 50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5143500" y="2438400"/>
            <a:ext cx="3695700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ចាប់ផ្តើមពី និយោជិតធ្វើ(បំពេញឯកសារ) វាយតម្លៃខ្លួនឯង</a:t>
            </a:r>
            <a:endParaRPr lang="en-US" sz="2000" dirty="0"/>
          </a:p>
        </p:txBody>
      </p:sp>
      <p:sp>
        <p:nvSpPr>
          <p:cNvPr id="20" name="Rectangle 19"/>
          <p:cNvSpPr/>
          <p:nvPr/>
        </p:nvSpPr>
        <p:spPr>
          <a:xfrm>
            <a:off x="5143500" y="3886200"/>
            <a:ext cx="3695700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អ្នកគ្រប់គ្រង ពិនិត្យឯកសារវាយតម្លៃខ្លួនឯង របស់និយោជិត</a:t>
            </a:r>
            <a:endParaRPr lang="en-US" sz="2000" dirty="0"/>
          </a:p>
        </p:txBody>
      </p:sp>
      <p:sp>
        <p:nvSpPr>
          <p:cNvPr id="21" name="Rectangle 20"/>
          <p:cNvSpPr/>
          <p:nvPr/>
        </p:nvSpPr>
        <p:spPr>
          <a:xfrm>
            <a:off x="5126656" y="5410200"/>
            <a:ext cx="3712544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អ្នកគ្រប់គ្រង ប្រមូលទិន្នន័យពាក់ព័ន្ធនិងការធ្វើការងារ របស់និយោជិត ហើយបំពេញក្នុងឯកសារវាយតម្លៃ</a:t>
            </a:r>
            <a:endParaRPr lang="en-US" sz="2000" dirty="0"/>
          </a:p>
        </p:txBody>
      </p:sp>
      <p:sp>
        <p:nvSpPr>
          <p:cNvPr id="22" name="Rectangle 21"/>
          <p:cNvSpPr/>
          <p:nvPr/>
        </p:nvSpPr>
        <p:spPr>
          <a:xfrm>
            <a:off x="278968" y="5410200"/>
            <a:ext cx="3912032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ការប្រជុំវាយតម្លៃរវាងអ្នកគ្រប់គ្រង និងនិយោជិត(យោងតាមឯកសារវាយតម្លៃ)</a:t>
            </a:r>
            <a:endParaRPr lang="en-US" sz="2000" dirty="0"/>
          </a:p>
        </p:txBody>
      </p:sp>
      <p:sp>
        <p:nvSpPr>
          <p:cNvPr id="23" name="Rectangle 22"/>
          <p:cNvSpPr/>
          <p:nvPr/>
        </p:nvSpPr>
        <p:spPr>
          <a:xfrm>
            <a:off x="278967" y="3886200"/>
            <a:ext cx="3912033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យោបល់ចុងក្រោយ ឫការកែសម្រួលឡើងវិញ របស់និយោជិត ឫអ្នកគ្រប់គ្រង</a:t>
            </a:r>
            <a:endParaRPr lang="en-US" sz="2000" dirty="0"/>
          </a:p>
        </p:txBody>
      </p:sp>
      <p:sp>
        <p:nvSpPr>
          <p:cNvPr id="24" name="Rectangle 23"/>
          <p:cNvSpPr/>
          <p:nvPr/>
        </p:nvSpPr>
        <p:spPr>
          <a:xfrm>
            <a:off x="236154" y="2438400"/>
            <a:ext cx="3954846" cy="9906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000" dirty="0">
                <a:solidFill>
                  <a:schemeClr val="bg1"/>
                </a:solidFill>
                <a:latin typeface="Khmer OS Bokor" pitchFamily="2" charset="0"/>
                <a:cs typeface="Khmer OS Bokor" pitchFamily="2" charset="0"/>
              </a:rPr>
              <a:t>អ្នកគ្រប់គ្រង និងនិយោជិត ចុះហត្ថលេខា ហើយចម្លងឯកសារទុក ម្នាក់មួយច្បាប់ រីឯឯកសារដើម​ រក្សាទុកនៅផ្នែកធនធានមនុស្ស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43304010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E:\Cord\Dropbox (Asia)\Pheap Docs\Folder CCC\CCC 2nd HR Learning Forum-230916\360-apraisal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219200"/>
            <a:ext cx="5638800" cy="56388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ការវាយតម្លៃ ៣៦០</a:t>
            </a:r>
            <a:r>
              <a:rPr lang="en-US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 </a:t>
            </a: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អង្សារ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1339607"/>
            <a:ext cx="3048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200"/>
              </a:lnSpc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ប៉ុន្តែមានស្ថាប័នអង្គភាពកាន់តែច្រើនឡើងៗបានអនុវត្តការវាយតម្លៃ ៣៦០អង្សារ សម្រាប់វាយតម្លៃការធ្វើការងារ និងជាមូលដ្ឋានក្នុងការសម្រេចចិត្តផ្សេងៗ (ដូចជាក្នុងការកំណត់ប្រាក់ឈ្នួលនិងការតម្លើងតួនាទី។ល។) ពេលនោះគេហៅថាជា ការពិនិត្យ ៣៦០ អង្សារ(ដោយផ្អែកលើមតិត្រឡប់ពីគ្រប់ភាគីពាក់ព័ន្ធទាំងអស់)។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215506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28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វិធីដោះស្រាយករណីធ្វើការងារខ្សោយ</a:t>
            </a:r>
            <a:endParaRPr lang="en-US" sz="2800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7" name="Content Placeholder 1"/>
          <p:cNvSpPr>
            <a:spLocks noGrp="1"/>
          </p:cNvSpPr>
          <p:nvPr>
            <p:ph idx="1"/>
          </p:nvPr>
        </p:nvSpPr>
        <p:spPr>
          <a:xfrm>
            <a:off x="250257" y="1296201"/>
            <a:ext cx="8893743" cy="5256999"/>
          </a:xfrm>
        </p:spPr>
        <p:txBody>
          <a:bodyPr>
            <a:noAutofit/>
          </a:bodyPr>
          <a:lstStyle/>
          <a:p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អ្នកគ្រប់គ្រង(ផ្ទាល់) ត្រូវមានការពិភាក្សាគ្នាមួយ ក្នុងលក្ខណៈមិនផ្លូវការ ជាមួយនិយោ ជិតដែលមានបញ្ហា៖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រកពេលល្អណាមួយ ណាត់ជួបពិភាក្សាដោះស្រាយបញ្ហាដែលមាន ជាឯកជន។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លើកឡើងពីបញ្ហា ដោយចំៗច្បាស់ៗ និងពីកម្រិតបទដ្ឋានដែលស្ថាប័នចង់បាន។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សុំអោយនិយោជិត រៀបរាប់ពីការយល់ឃើញពីការធ្វើការងាររបស់គាត់(ដោយយើងដឹងរួចហើយថា កន្លងមកគាត់មិនបានធ្វើការងារបានល្អទេ)។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សុំអោយគាត់លើកសំណើ ថាតទៅគាត់នឹងធ្វើយ៉ាងណាខ្លះ។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ពិភាក្សា ឯកភាពលើផែនការ(កែលម្អ) ​មួយ។</a:t>
            </a:r>
          </a:p>
          <a:p>
            <a:pPr marL="452628" indent="-342900">
              <a:buFont typeface="Wingdings" panose="05000000000000000000" pitchFamily="2" charset="2"/>
              <a:buChar char="Ø"/>
            </a:pPr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អ្នកគ្រប់គ្រងត្រូវកត់ត្រាពីពេលវេលាត្រូវពិនិត្យឡើងវិញ ពីការរីកចម្រើន និងត្រូវលើកទឹកចិត្ត និយោជិតដែលមានបញ្ហា អោយគេខិតខំព្យាយាមធ្វើអោយមានការផ្លាស់ប្តូរជាវិជ្ជមាន។</a:t>
            </a:r>
            <a:endParaRPr lang="en-US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7</a:t>
            </a:fld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153164251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144000" cy="1143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km-KH" sz="3200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mer OS Muol Light" pitchFamily="2" charset="0"/>
                <a:cs typeface="Khmer OS Muol Light" pitchFamily="2" charset="0"/>
              </a:rPr>
              <a:t>វដ្តនៃការអភិវឌ្ឍន៍ក្នុងការធ្វើការងារ</a:t>
            </a:r>
            <a:endParaRPr lang="en-US" sz="3200" b="1" dirty="0">
              <a:solidFill>
                <a:prstClr val="white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pic>
        <p:nvPicPr>
          <p:cNvPr id="5" name="Picture 4" descr="E:\Cord\Dropbox (Asia)\Pheap Docs\Folder CCC\CCC 2nd HR Learning Forum 2016-230916\pms-cycle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291" y="1098565"/>
            <a:ext cx="5410200" cy="52578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8</a:t>
            </a:fld>
            <a:endParaRPr lang="en-US" b="1" dirty="0"/>
          </a:p>
        </p:txBody>
      </p:sp>
      <p:sp>
        <p:nvSpPr>
          <p:cNvPr id="8" name="Rectangular Callout 7"/>
          <p:cNvSpPr/>
          <p:nvPr/>
        </p:nvSpPr>
        <p:spPr>
          <a:xfrm>
            <a:off x="152400" y="1447800"/>
            <a:ext cx="1904999" cy="914638"/>
          </a:xfrm>
          <a:prstGeom prst="wedgeRectCallout">
            <a:avLst>
              <a:gd name="adj1" fmla="val 54119"/>
              <a:gd name="adj2" fmla="val 13384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ការទទួលស្គាល់និងអោយតម្លៃ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9" name="Rectangular Callout 8"/>
          <p:cNvSpPr/>
          <p:nvPr/>
        </p:nvSpPr>
        <p:spPr>
          <a:xfrm>
            <a:off x="152400" y="5714999"/>
            <a:ext cx="2743200" cy="1088917"/>
          </a:xfrm>
          <a:prstGeom prst="wedgeRectCallout">
            <a:avLst>
              <a:gd name="adj1" fmla="val 82090"/>
              <a:gd name="adj2" fmla="val -2078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ការវាយតម្លៃការអភិវឌ្ឍន៍ក្នុងការធ្វើការងារ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0" name="Rectangular Callout 9"/>
          <p:cNvSpPr/>
          <p:nvPr/>
        </p:nvSpPr>
        <p:spPr>
          <a:xfrm>
            <a:off x="6986739" y="4934266"/>
            <a:ext cx="1904999" cy="1335624"/>
          </a:xfrm>
          <a:prstGeom prst="wedgeRectCallout">
            <a:avLst>
              <a:gd name="adj1" fmla="val -68661"/>
              <a:gd name="adj2" fmla="val -61468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ការពិភាក្សាជាបន្តបន្ទាប់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  <p:sp>
        <p:nvSpPr>
          <p:cNvPr id="11" name="Rectangular Callout 10"/>
          <p:cNvSpPr/>
          <p:nvPr/>
        </p:nvSpPr>
        <p:spPr>
          <a:xfrm>
            <a:off x="6781799" y="1456623"/>
            <a:ext cx="2239879" cy="1286577"/>
          </a:xfrm>
          <a:prstGeom prst="wedgeRectCallout">
            <a:avLst>
              <a:gd name="adj1" fmla="val -63292"/>
              <a:gd name="adj2" fmla="val -501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2400" dirty="0">
                <a:solidFill>
                  <a:srgbClr val="002060"/>
                </a:solidFill>
                <a:latin typeface="Khmer OS Bokor" pitchFamily="2" charset="0"/>
                <a:cs typeface="Khmer OS Bokor" pitchFamily="2" charset="0"/>
              </a:rPr>
              <a:t>ការធ្វើផែនការនៃការអភិវឌ្ឍន៍ក្នុងការធ្វើការងារ</a:t>
            </a:r>
            <a:endParaRPr lang="en-US" sz="2400" dirty="0">
              <a:solidFill>
                <a:srgbClr val="002060"/>
              </a:solidFill>
              <a:latin typeface="Khmer OS Bokor" pitchFamily="2" charset="0"/>
              <a:cs typeface="Khmer OS Bokor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9885067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xQSEhUUEhQUFRUVFRYUFRQUFBUVFxUdFhQZGhwVFxYYHCghGBolHhwYITEhJSksLi4uFx8zODMsNygtLisBCgoKDg0OGhAQGywkHyQsLDQsLCwsLywsLCwsLC0sLCwsLCwsLCwsLCwsLCwsLCwsLCwsLCwsLCwsLCwsLCwsLP/AABEIAMwAzAMBEQACEQEDEQH/xAAcAAEAAQUBAQAAAAAAAAAAAAAABwEEBQYIAwL/xABHEAACAQMBBQMGCwUIAQUBAAABAgMABBESBQYTITEiQVEHF2FxkbIUMjQ1UnJ0gZLR0iNik6GxFjNCU3Ois8EIJUNUgvAk/8QAGwEBAAIDAQEAAAAAAAAAAAAAAAEFAgMEBgf/xAA0EQEAAQICBA0FAQEAAwAAAAAAAQIDBBETFCExBRIVMjNBUVJTcZGhsWFygaLhNMEiQtH/2gAMAwEAAhEDEQA/AJxoFAoFAoFAoFAoFAoFAoFAoFAoFAoFAoFAoFAoFAoFAoFAoFAoFAoFAoFAoFAoFAoFAoFAoFAoFAoFAoFAoFAoFAoFAoFAoFAoFAoFAoFAoFAoFAoFAoFAoFAoFAoFAoFAoFAoFAoFAoFAoFAoFAoFAoFAoFAoFBQ0Gqbqb3rcxXUs2iJLeeRNRJC8NeayknuI76DMLvFbEwjjpm5zwBnnLjqVHXFBSHeS1cSlbiJhA2mYhgeGScYbw5gj7jQUv95LWFC8s8aKHaIszYGtASyesYPsoKPvJbCcQGVdZhNwOfLhj/Fq6Yxz9VBjNq76W6RQXEc0TW8lwIpJSTpQaGOcjochevjQe2394DDFLLDJC4SzkuUj5ln04w+oHHD7unUig+7zeSO3SaW4lj4cQiJVAdaGRej8+eT09AoMlDtiBiFWVCxfhgA89XDEmnHjoIb1Ggv6BQeVzOsas7kKqgszE4AAGSTQYaLey2ZGcGTCaMgwShjxM6dKlct8U9OmKCh3vteGsoZyrF1GmGVmBjOH1KFyuCcc++guY94bdgGVyVMInDBWIKHGDkDqcjs9edBbWm99pIFKy/Hl4K6kdSXwDjBHLqOfTmKD2XeW3IB1NgrIw/ZydIzg93f3fS7s0Hnc72W0ZAZn5qrdmGVtOsZUMVXssfonnQfB3wtBGsmttLl1GIpCQYzhgyhcrg8ueOdBmbG6SWNJIzqR1Dqw7wwyDQe9AoFBTNAzQeN6W4b8MAvobQCcAtg4BPdzxQRts3cS6gt5IhIJMwWLKHKqvEtZCzQHSP7thhdRyfXQbNFbXIvY7rgLpmgWCVDKNVvpkZtQOMOCG5gY5qKDXLPc67W2uIisepbSO0hPEz8I4czycR+z+zyCBg55k/eGQXd65eMF40Rzc3k5TiBtInhkVBqxzOWGfvoLi12PdRPGUSM/+mLbFmYFUlj5gMuO2hJxn0emgxdhsO+RNbQh5RfLd6GuFJkBtuGwL6AAQ3djGCB3UH0u5lwlsIRoZhsmSzzqwOIzggc/8PXnQX+1N3rhkvSiqzS/BGiUvjUYANQJx2emM0HpYWIfbMsvaHDtYmdOqrLNlcgjkW4cYBPpFBueaBmgx+8MTPazrGMu0MioMA5YocDB5dfGg0Jt370QsqxBZEksJYF4rSpHIjHjMrNghSuNQGAcsO80F5YbJulvFLW4EYkv3E4kBYiY8o2THIMdLDmfi88YoLKDd67jhVUiBzsuGKRCxBaeNjowVYYZRntd3Kg9LHY1zGgaS2P7C/aRY0kWV2heHS7K5CcTUxJIYZOO8gUGMvbExwMkqGEpY3sOl3AabQySW/CAYlhGurn/AINWO+gzl3s64a6hmhWXJWzZ5NQCkK668EHLZQuGVgfiqQaD5j2HcrLFIkYB4+0uIx68KZyyAYPVjpI8KDbd0rVobK2ikGHjgjRh4EIARQZbNAzQzVoMRvRtNra3aVACwKjDZxzOO6tN+5NujjQ5MbiKrFmblMbYaV5wLj6EXsb864tcufRRcuXu7B5wbj6EXsb86a5c+hy7e7sHnAuPoRexvzprlz6HLl7uwecC4+hF7G/OmuXPocuXe7B5wLj6EXsb86a5c+ieXL3dg84Fx9CL2N+dRrlz6HLl7uwzu0Nq38ELzOlvojQu2CxOAM8hnnXTTOJq3RC24+O7tPrLSPPSPor/AA3/ADrp1bGdlPqx0mP7tPqeen91f4b/AJ01bG9keppMf3afU89H7q/w3/OmrY3sp9TSY/u0+rxh8ryIzsscYaQguRE+WIGATz8OVNWxvZHqaTH92n1e/np/dX+G/wCdNWxvZHqaTH92n1PPT+6v8N/zpq2N7I9TSY/u0+qnnp/dX+G/501bG9keppMf3afU88/7q/w3/OmrY3sp9TSY/u0+p56P3V/hv+dNWxvZHqaTH92n1PPR+6v8N/zpq2N7I9TSY/u0+p56P3V/hv8AnTVsZ2R6mkx/dp9WO2r5TYLkqZolYqGUELKp0vjWhw3NGwMqeXIU1bGd2n1NJj+7T6sgnlmAAAVAAMACN+QHQdaatjeyPU0mP7tPqr56P3V/hv8AnTVsb2R6mkx/dp9Tz0/ur/Df86atjeyPU0mP7tPqr56f3V/hv+dNWxvZHqaTH92n1ZbdfymNeTpEipgsobssMBiRyyfRWm5rFmqmLkRlMsdZxNu5RTdpjKqctiTq6Fq1zygfIn+snvCuXGdFKs4W/wAtX4+UU1VvHlAoFAoKN0qJ3SmEtb7fNl19mf3K9DZ3w+gRucpLVvIrQUBBoK0CgoTigrQCakAagKBQKBQUBB6UFTTIUBz0oN68kXywfXh95qqOFeda81bjemsfdPw6TrFaNc3/APkT/WT3hXLjOilWcLf5avx8opqrePKBQKkXOz7J5pBHGMs3QeHpPgKUxNU5U72+xYru18SmNrYt4tmwWUIiwJLhxkuc9geIHd4D21vv0UWqYp31fC1xlixhLUUZZ1z19jbd9vmy6+zP7lW9nfD0sbnL2x7ITzRRF1jEjhTI/wAVM9WPMf1FW9dWUTKIbd5vyjoTMMm7EAV4M5XOVkZRJkq2CAOhz8YVpi/E9XUnJn99t2jcNDquLQHjvFrjiRAgMZcIxEpxjSQFOOZ64rXauRTE7JGtS7m24IHw1wHkaCNjanlKhw0UoWQlfQwBHfWzS1dg+LbchGijZrtI5JFSTS0f7JVeUR44wf8AvAe4gZ7qnTTxtxk2LdLdtrV7wrcW+lHji4s0CEFdIfWCZcIrBsciwOkcxWq5c40QQxtxuEjyzk3cceLkRrHHCOQfSQ2kzdhe0McyOXXpWcXsoiMjJZ7obGaPaE6hoz8EWQkyQ8RnA5Zjh1jL45jtcuvOpuV50R9SF/tvdhbm6kc3MKotuk7NDEnEkyTyEXF0mTAycN0A5VjTd4tP5/CVpbeT5XuJY/ha8OJIpDIqITiUsMsDKFGnTlsMeR5VlN/ZnltRktr7cuONjGLxWlUox/ZYiaKRwomSZXIwM5IbHSkXpnqMlbrcYI0o+FL+zuorcFkUZWUIeO37Q4XtgDGQcHmKnTZ5bOqTJdS+T8I6BLpZD8JWIqYg2FOCHdVkJ0np4EEcxWOm7Y6jJsO+e7Pwh4RJcWq//wBBi4kUKJoVoy4RsTYGNJAU459DWu3cimNkJYOw3H4dzakTpLqnkVlaEMqcHJAkUSdWCnkxA5Hma2VXs4nYjJTyp7OKcGVpIJGZpYi0EYQHThhqIkbmAcYIBGT1xSxVnnBLz8kPywfXh95q4eFOda85/wCK3G9NY+7/AI6TrBaNc3/+RP8AWT3hXLjOilWcLf5avx8opqrePKBQfUaEkAAkk4AHUk9BRlRTM1ZQk7ZOz02datLJgyEZc+nujH31ZW6IsUTVVvetw9ijA2Jrq39f/wARvtG8aZ2kc5ZiSfR6B6BVbVM1ZzO95e/equ3Jqq3ylDfb5suvsz+5XoLPOh7uNzle0uWidJIzpdGDq3gVOQat5jPZLGGdbfa8JJMoOZ/hOCgID6cch3Lj/DWvQ0JzJd9LxmVjKAVnNwpVFGlyunly+LgkYPjUxapM3v8A2+vAyuphRkdnBjhRAS6aW1AfGyPHnWOgpyyQ8bLfS7iRY1aMxrGIdDxI6sqksNYPxmBJwfSambNM7ckrYb0XOmRda/tJUmY6E1BoypXScdlRpXsjlyqdHCGw7tb8ANcNfOXEzpNwxbxyIzAAMQG/u20gAHmOea13LMzlxYS1623jlguJZrWWQGYMrNJpZyH5nJHLIPQjHTp3Vs4kTERVG5D3i3yulmMwaIM0fDdOFHwnXOcNHjBycknvJqJs05ZDJ2Ee0rqC4miVDHMhhYBEUlYwSUgQDs4DHpjr31hOjiYplLFXO+t5IJNcwxKIg/YUZ4PxGHLk3prPRU9gzW7l6doTTiXi/DJikq3MKoQiwFWIMbMoXBVTqBPhisK40eWW4fG+e2r2K4TiFIzkTJpSIPJglQ8xRRrJ7Rx0waWqKJichjLrfe9kYM03aWf4QpCKNL6dHLl8XHLFbIs0xA9bXfKY3UE0zKqRyanWCKNMhvjsUxh2I7z6cVhNmnizED7333mS84Sx6wqNO5D/AEpJMhgevNcEjoCcCpt25pzzJZDyRfLB9eH3mqu4V51rzlW43prH3T8Q6TrBaNc3/wDkT/WT3hXLjOilWcLf5avx8opqrePKBQbv5PNjamNw45L2Y/Se9vu6e2uzB2s5mqd3U9DwNhM501UeS28oW1+JKIVPZj5t6WP5D+tY4u7xquLHU1cM4nj1xap3Rv8ANqDVyTulSdaWt9vmy6+zP7legs86H0GNzlJauUK0Ge3IaL4Tpmi4okR40GkMEZhykKnqF5+2tV3Pi7BuNna2ZsYZTDb6TZujya4WaKTA7bqSHZsgjGMjPXnWjOrjZfUXc9tYC24Yht+KdnNLxC0OVIUcsZJkct2uoIz31jnXnnn1pW28FrZraSSLDbqslrFwpEeFirjOU5HWXbI56cjHPNZUzVxskLiKwtRPdhY7KRhDbmMSGKOIBtYK41HOezlwdQ5cu6sc5mmN4srp0laVr1dn6YZ7ZX4ZzICzKCC4P7WPTyY+g1lGezi5jONsq11azaW4CTGQ/tbQ60dSuoDX2VXk2Oh7udYRVVGzNK13ZsrM2yOPghAkk1StoGgdscRlZssCNHY5EDGDU11VZ7cxZbJdIrG3ntoLLOmXjSzOo0EAZOMhjkEjhkEYA5ipq215TMj52Fb27S27yx2Jkls5HQRMiRghxo1xudJk05XTkeulUzFMxGeWZC52WqXFy6XcdkHjtkSOAOsioNT5jEhbr07zpGBUTMxTExmhrG+drEHm4McBCJahmidVMDNr1RlUOmcnGCwAxgchmttqZ2ZktOFdIUG8+SL5YPrw+81VHCvOtecq3G9NY+6fiHSdYLRrm/8A8if6ye8K5cZ0Uqzhb/LV+PlFNVbx5QXFjatLIka/Gdgo9Ge/7utTFM1TER1t1i1N2uKI3ylm/nSxtCVxiNdKDxPQe01bVzFq3s6nsr1dOFw+cdUbEQSOSSSSSSSSe8nqaqPN4quqapznrfBqJ3SwhLW+3zZdfZn9yvQWedD6FG5yktXKFaC92PtWW1kEsDaWwVOQGDKwwVZTyIPhWNVMVRlI+dqbRe4YFxGunkqxxrGi56kKvefH0UppinchZaRWSTTQNA9FA00DQPAeyiDSPRQZe02/LHbm3AiaPUzqXjDtGzDBZGJ5HGawmiJq4yWI0DwrMNA8B7KgV01IqKBQbz5Ivlg+vD7zVUcK8615yrcb01j7p+IdJ1gtGub/APyJ/rJ7wrlxnRSrOFv8tX4+UU1VvHlBu3k12bqd52HJRoT1nmx+4YH3muzB0Z1TXPU9BwJY21XZ8oPKVtHU6QA8kGtvWeQH3DPtpjK86opjqOG7+cxajq2z/wAaTXG8+oaTukhLW+3zZdfZn9yr+zzofQo3OUlq5QrUCjHHWiGSs9gXcwBitrhweYZYn0n1MRisZrpjfKXxtDYtzAMz280Y+k8ThfxYx/Opiumd0iwBrIAeeBzPgOZ9gqEMlBsC7f4lrcsPEQSY9uMVHHp7Urht0b8DJs7nH+kx/kKx0tHaZMVdWzxNplR42+jIjIfYwFZRMTuHmakIwWOFBY+CgsfYKIZODdy8f4tpcn08CQD2kVjpKe1L1l3TvlGTZ3OPREzfyHOoi5RPWMTNGyMVdWVh1VgVYesHnWcTnuHzQbz5Ivlg+vD7zVU8K8615yrcb01j7p+IdJ1gtGub/wDyJ/rJ7wrlxfRSreFv8tX4+UWyQsoDEEBslT9IA4JFVfZ9XkardVMRMxsnc86MYTFu5ZC3tY1PIhdb+s8zVvYo4luIe4wlqLNimn6bUUbUvTNLJKf8bEj0DuHsxVVVVxqpq7XjsVe012queuVpWLnUNJ3SQlrfb5suvsz+5V/Z50PoUbnKS1coZrdLdmbaM4hgwOWp5G+LGucaj4+gd9a7lyKIzkShtWXZ27yrHFCLq9K51SYyv77HB4Y8FUZ/rXJTpL878oTuau/lj2kWyDAB9HhZHt1ZrdqtH1Rm3HdDyyxzNw79FgyOUykmM+hgRlP5j1VorwsxtoTmjTyi7Ytrq7L2cKRxqCupV08Y5/vCo5Adw9FdViiqinKpC+3N38urbgW0IhVDKiM/CBkYPIM5bPprG5YpnOTNOPlI2jLbbOuJoXKSIoKsMHHaHjXDZpiquIlMoLtPKltRDn4QH9DxoR/LFd84e3PUjOUp7ib6w7ZR7a8gj4qrqKEB45F6Fk1c1I7x6etcd21NrbCYlGXlY3JXZ0yNDngT6tAPMxsuMpnvGDkeo+FdeHvTXGU70SzXk038unu7SzAhSE/s20RAMwSNiCWz15Ctd6xTFM1ES37yx7cns7JJLaQxuZ0QsADyKty5j0CtGHoiqrKUyiWw8q204yCZllH0ZI15+jK4rrnDW5Rmlndfbdpt+2dbiBOJHgSRN2tOrOHjfAODg+oiuOumqzVsTvQt5Qt1Ds27MIJaN14kTHrpJI0t4kHlnvrus3NJTmhk/JF8sH14feaq7hXnWvOVbjemsfdPxDpOsFowO+tu0lqUX4zyRqPvcc/u61zYqmareUODhGibljiR1zHytd5d3Ve0VIx2oFzH6cDtD76xv2M7eUb4a8bgYrw/Ep30xsaBu5Zca5iTqCwLepeZ/pj76r7VPGriHnMDY0t+mmd3WknfS84VpJ4v+zH/ANuv8s1Z4qvi25+r1HCN3R4eqfwiSql4ooKGk7pIS1vt82XX2Z/cq/s86H0KNzlEHlVyh0n5MNjps/ZYlYduRDczHvPZ1BfUF/rVXeq49eSYc77U2i9zNJPKcvKxdvRnoo9AGB91WVMcWnKELasgqAoLzYfyq3/14f8AlWoq3SOkPK5803X1R7wqtsdJHmmdzmMVaMW+eRO0d9qI6A6Yo3aQ9wDDAB9Z/pXNiZiKMkw2r/yG2kpFrbjBcM8zfujTpXPrJP4a1YOmdtSZaH5K/na0/wBRv+J66L/RyiEq+X/5vj+0x+61cmF56ZQBmrFCV/8Ax6tXNzcygHhrEsZPcWL5C+sAE+jI8a48XVGUQmFn5e9opLfRRKcmCEh/QXbVp9gHtqcJTlTmiWN8kXywfXh95q4+Feda85VuN6ax90/EOk6wWjAb7ztHal0OGV0II7u0K5sXMxbzjthwcJXKreHmqnfEx8q7o7bN1ES2BIh0uB09DY9P/VTh703Kdu+E8H4vWLec743rfZe73BvZZQOwyZX0M7dofy/nWFuxxL01dXU12MFFrE1XI3TDEeU+6/uY/rSH3R/3WnHVbaaXDw5c2UUflodcTzhQUNJ3SQlrfb5suvsz+5V/Z50PoUbnJ7/FPqq4lDrHa0WrZcir32bAfwaqY5/5ZOUI+g9Q/pVvv2sV3s1YjKouDIsWe2YgC4GOWkNyPPFY1Z5f+O8STutuFsraBK219dF1GpkdEVgM4zgrzGfCuau9co50QbHhv1uJs7ZqDXdXTTOrGKMLGckdCx08lzgUt367m6IMmgbC+VW/+vD/AMi101bp8h0l5VyBsu5JGQFUkZxkaxkZ7s+NVljpITKH4NnbvudRu72Ne+Jk5j0agh/rXZNV+OqEbGd85Vjs+Ew7ItixPMyygoCcfGbPbkPoOK16Cuuc65M0XbT2jLcStNO5eRzlmP8AQDuA7hXXTTFMZQNg8lfztZ/Xb/ietd/o5IS/5a2iFpAbhWaH4UnECHDaSjjKnxBwfuriw+fGni70yji12bu9nU15eFf8tkKn1ZVM/wA66pqv7soRsZbaflWhtoPg2yLbhqAQJZBpwT/iWPqzelj91YU4aZnOuTNFU0rOzO7FmYlmZjksT1JPjXXEZRkN28kXywfXh95qqeFeda85VuN6ax90/EOk6wWjXPKB8if6ye8K5cZ0Uqzhb/LV+Plpe420eDcgE9mXEZ9eeyfb/WuLDV8S5HZKk4Jv6O/lO6rYlbNWz1yKt/rjXeMPoKq/yz/3VTias7s/R5LhivjYiY7Ia5WhUlBQ0ndJCWt9vmy6+zP7lX9nnQ+hRucogZFXModM+SneJb2wjBIMkKiGVep5DCt6mX/uqu/RNFcphB3lB3TfZt0yYPBkJaB+4rn4n1lzjHhg13WbsV0/VDWc1tEmeQD5wl+zn31rlxfNghc/+Q3yu1/0H/5KjB7pTKNth/Krf/Xh/wCVa6qt0odIeVz5puvqD3hVbY6SEzucxCrRjCtEq0G0+Sz52tPrt/xNWm/0ckJV8v8A83x/aU91q5MJz0ygCrFBQKDefJF8sH14feaqjhXnWvOVbjemsfdPxDpOsFo1zygfIn+snvCuXGdFKs4W/wAtX4+UVBvDl6fD01V+TyMTlOxM+wdofCII5O9h2vWOR/nVzZuceiJe5wt6L1qmuOtE23ptdzM3jI38jj/qqiuc65n6vHY2vjX65+qwrFylBQ0ndJCWt9vmy6+zP7lX9nnQ+hRucpLVyhlt2t4Z7CYTW7YbGGU81deulx3j+la67dNcZSJlsPKhs2/i4N/GItXxklXiRE+KuBy+8A1xTh7lE50pzY+fdLd1jqF0qDrpW55D1A5NZaW92GxbJvZsfZGo7Oia4nZdOvU2nHXtSN3ZxyUVlort3nIRrvTvLPtCbi3DAkDSiqMKi5zpX8zXTbtxRGUDK7m2Wzg0c97etGySBxAkLE9hsjMnMYOB0FYXJubqaRK28u/uyL22kt5LplWQYLLG+RzzkZXFctFi7TOcQlCu8WzrWEr8EvPhIYnUDC0RjwBgkk4bPoA6V20VVVc6MkZMPWwKCQfJ+NmWksN3cXzGZBqEKwMqoSpBDNz1YyemK5rukqiaYp2Jhum++9myNpW4gkvHjw4kVkiYkEAjmCvMc60W7V2ic4glDe3bKCFwLa5+EoRkvwmiKnPxSCTk455FdtEzMbYyQxwrMKDefJF8sH14feaqjhXnWvOVbjemsfdPxDpOsFo1zf8A+RP9ZPeFcuM6KVZwt/lq/Hyimqt5Bm9h7zS2qsqBWDHOGz2TjqMePh6K22r9VrOKVhhOEbmHpmmN0sNI+SSepJJ+85rU4a6uNM1Tvl80YFBQ1E7pISzvt82XX2Z/cr0FnfD6FG5ymtXKFaClAxTNBQyVqElEFMhSpFc0SUCoCpFKIVzRJmg3nyRfLB9eH3mqn4U51rzVuN6ax90/EOk6xWjBb52jy2rJGpZiykAdeTVz4mmareUQ4OEbVd3DzTRGco7/ALL3f+Q/+386rtBc7svNcm4ruT7H9lrv/If/AG/nTQ3O7Jybiu5Psf2Wu/8AIf8A2/nTQ3O7Jybiu5Psf2Xu/wDIf/b+dNDc7snJuK7k+x/Ze7/yH/2/nTQ3O7Jybiu5PsHda7/yH/2/nSbFyf8A1k5NxXcn2bVtq7vLi2lt/gTLxI2j1cRTjIxnFd1OIu0zE6P3X8YvFRHQ+/8AEWeaW68JPwJ+qu3lO74Xua3i/A/b+HmluvCT8Cfqpynd8L3Ncxfgft/DzS3XhJ+BP1U5Tu+F7muYvwP2/h5pbrwk/An6qcp3fC9zW8X4H7HmluvCT8Cfqpynd8L3NbxfgfseaW68JPwJ+qnKd3wvc1vF+B+38PNLdeEn4E/VTlO74Xua5i/A/b+HmluvCT8Cfqpynd8L3Ncxfgft/DzS3XhJ+BP1U5Tu+F7mt4vwP2PNLdeEn4E/VTlO74Xua3i/A/b+HmluvCT8Cfqpynd8L3Ncxfgft/DzS3XhJ+BP1U5Tu+F7muYvwP2/h5pbrwk/An6qcp3fC9zXMX4H7fw80t14SfgT9VOU7vhe5rmL8D9v4eaW68JPwJ+qnKd3wvc1vF+B+38PNLdeEn4E/VTlO74Xua5i/A/b+Nh3H3DubO5R2RypdMkhRpCk8+TemuXEX7mIqozoyynza6pxF+7bmq3xYpntiU0E10Ll9UGG3u2w1patMiqSGRcuSETW4XiORz0LnUfQKD3j2qiKBPLCJFISQK2FD6NZADcx2QWwe4UFlLvZasj8G4gkkCSsiLIpLGJckcj6vbQfOy97raSzS6eeBU0oJG4g0I7KCYyT0IJxigudlbWMtxcxYXTDwSjKc6hKhbJ7u7ljxoPTaO3oIS6NKnESJpjFrAfQoyWx4emg8Ng7QmubKOccHiyxCRQCxiBYZCk9TjoT6KDG7r71GSFXvXtoWkdliRHbtBH0E9vr2sdPGgzUu8FsqhmuIgp4eCXAH7XOj8WDjxwaD72XtmG4aVYnDNBIYpAD8Vh3f/vA0HxvHOyW0rI/DfThH4bSkMTgaY15u3go6mg0nZe1J5rEIl/qlkmdUuPgsnZSMBmDD/CBkDiHlkgczQZzZm8yw28AuXmmmeMuTFazayFONZiVSyjPIEgZxQZT+0cPGEIErOdOSsMjImtcgSOBpjOPpY60FvPvfbooYicg68aLeZjiM4L4Vc6CejdGxyoPBN/LMnAaU/3RyLebGmY4R86caCeWrpQYrd7avwKO4Nwz8BZ2jhRUeTSFLMzqwQExc158wuk9rnyDOyb3W4WNhxm4sfFURwSuwTOA7qqkoCemfA+FBRd8LcqzYnGiQRsht5hJqK6uUenURp55AxQfN1vnaxwrOxkCMXH9zJqXhtpbWuMphsDnjmcUHtNvTArqmJmZljbEcEsmkSfF4mlToz1545A+FBgodo3Em0gUuX+DamQxfA5RGQqnpcHsE6ge0D3YoNh2NvHDdHEIlIKllkaGRI3GQMpIyhWByMYNBmaBQKDG7xRa7eRODxw6lGi1KupWGDzbl0oI9tN3ZmuEjkfXPHsscdQRpMxSSGF9X0tJlGfRQXEu6NydGEUYeAntDomzJYD7JHA/nQfFru5dqscxtl1RPbj4NxEzIIbKWBn1fF5tIDz7lNBsW4uwJbPiLLg/sbSMODnUYoSrH0DPKgxm1t2biS7lKqNDTNciXUP/AIL2/AK9fjMGz0oNw3ftmitYI3GGSGNGA54KoAefrFBqGxN1pleBpEUcO3vY85B0tPMrJj1rnn3UGLtN3r5YdS2+meNbFYDxYyEe2jkRpGPfGwcqQOelzQbru1ZyRNdK6aQ1y8sb5Uh1fB6DmCOnOg9N7bFp7V440V2YpgOcAYcHVqHNSOZyOYxyoNOXdm5EMJaHtQXUvYidJH4EkZQoplADozaWKsQcDvIoLHbuxZIbe2imaJTDs+ZAWkYMk2qPhvG4wV0kKNZwBy8aDNbT2Fcm5kuljR2RrVomVgJnVP7+NW5DQy8grdST0oMdLsKS3a1xwogF2kugkahHOVaOBFHePAZC4NB6bOsGnWXgsjk2myVGlh/7UkrM2fo4zhu/B8KD7v8AdW5KyqsMLob2aaKMu0RSN4mJ7acwXkxyxjBOetB87Z3eu5ra1BjZriO0kQuHXEchClcHkUcMq6XXl8YEdKDI7X2Bcu7vGqcT4ZaTRyPghRHGqyv4jlqHLrmgsdr7ty8JC0IYLJfsSrhZI+NLribUSAYhjLqc9FODiguJ9hTzScfk7BNncCZXxzR3Nwyt10srDr1FB7bO3dlS9RtDJHDcXMwKuohdLkE8kHPihgOoxgnnzoLLyZWjRyKC8Rf4KDcCJ+TuZuxKV6M2jUC68u6gkegUCgpig8IrJFkeRVAeQKHbvYJnSCfAZPtNB74oGKBigYoK0FMUDFAxQMUDFBYX2xYJm1yxq7cN4cn6EmNSeo4FBfhccu7woLa/2dHMFEqhtLa1J6q2CNSnuOCRn00Hls3ZEUBJjBGVROZzhY86VHgBqPtoL7FAxQMUHncQK6sjDKspVh4gjBHsoKwwhFCqMKoCqB0AAwAKD7xQY/Zmw4LcKIYlTQhjXSOiltRUejVzoMjQKBQKBQKBQKBQKBQKBQKBQKBQKBQKBQKBQKBQKBQKBQKBQKBQKBQKBQKBQKBQKBQKBQKBQKBQKBQKBQKBQKBQKBQKBQKBQKBQKBQKBQKBQKBQKBQKBQKBQKD/2Q=="/>
          <p:cNvSpPr>
            <a:spLocks noChangeAspect="1" noChangeArrowheads="1"/>
          </p:cNvSpPr>
          <p:nvPr/>
        </p:nvSpPr>
        <p:spPr bwMode="auto">
          <a:xfrm>
            <a:off x="155577" y="-1165225"/>
            <a:ext cx="242887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6" name="Picture 4" descr="AG00013_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200400"/>
            <a:ext cx="35179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304800" y="838200"/>
            <a:ext cx="5410200" cy="1981200"/>
          </a:xfrm>
          <a:prstGeom prst="wedgeRoundRectCallout">
            <a:avLst>
              <a:gd name="adj1" fmla="val 53790"/>
              <a:gd name="adj2" fmla="val 108419"/>
              <a:gd name="adj3" fmla="val 166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5000"/>
              </a:lnSpc>
              <a:defRPr/>
            </a:pPr>
            <a:r>
              <a:rPr lang="en-US" sz="4800" kern="0" dirty="0">
                <a:solidFill>
                  <a:srgbClr val="FF0000"/>
                </a:solidFill>
                <a:latin typeface="Brush Script MT" pitchFamily="66" charset="0"/>
                <a:ea typeface="Gungsuh" pitchFamily="18" charset="-127"/>
                <a:cs typeface="Arial" pitchFamily="34" charset="0"/>
              </a:rPr>
              <a:t>Thank you for your attention</a:t>
            </a:r>
            <a:r>
              <a:rPr lang="en-US" sz="4800" kern="0" dirty="0" smtClean="0">
                <a:solidFill>
                  <a:srgbClr val="FF0000"/>
                </a:solidFill>
                <a:latin typeface="Brush Script MT" pitchFamily="66" charset="0"/>
                <a:ea typeface="Gungsuh" pitchFamily="18" charset="-127"/>
                <a:cs typeface="Arial" pitchFamily="34" charset="0"/>
              </a:rPr>
              <a:t>!</a:t>
            </a:r>
            <a:endParaRPr lang="en-US" sz="4800" kern="0" dirty="0">
              <a:solidFill>
                <a:srgbClr val="FF0000"/>
              </a:solidFill>
              <a:latin typeface="Brush Script MT" pitchFamily="66" charset="0"/>
              <a:ea typeface="Gungsuh" pitchFamily="18" charset="-127"/>
              <a:cs typeface="Arial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3B9D8-E77B-412C-A7BA-1B9D86FB1B59}" type="slidenum">
              <a:rPr lang="en-US" b="1" smtClean="0"/>
              <a:pPr/>
              <a:t>9</a:t>
            </a:fld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54528506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CC PPT Standard">
      <a:majorFont>
        <a:latin typeface="Lucida Sans Unicode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Office Theme">
  <a:themeElements>
    <a:clrScheme name="Plan Colors">
      <a:dk1>
        <a:sysClr val="windowText" lastClr="000000"/>
      </a:dk1>
      <a:lt1>
        <a:sysClr val="window" lastClr="FFFFFF"/>
      </a:lt1>
      <a:dk2>
        <a:srgbClr val="005D9D"/>
      </a:dk2>
      <a:lt2>
        <a:srgbClr val="EEA420"/>
      </a:lt2>
      <a:accent1>
        <a:srgbClr val="DD5D26"/>
      </a:accent1>
      <a:accent2>
        <a:srgbClr val="291017"/>
      </a:accent2>
      <a:accent3>
        <a:srgbClr val="209688"/>
      </a:accent3>
      <a:accent4>
        <a:srgbClr val="CA1925"/>
      </a:accent4>
      <a:accent5>
        <a:srgbClr val="46A536"/>
      </a:accent5>
      <a:accent6>
        <a:srgbClr val="0073CF"/>
      </a:accent6>
      <a:hlink>
        <a:srgbClr val="005D9D"/>
      </a:hlink>
      <a:folHlink>
        <a:srgbClr val="00569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3205</TotalTime>
  <Words>761</Words>
  <Application>Microsoft Office PowerPoint</Application>
  <PresentationFormat>On-screen Show (4:3)</PresentationFormat>
  <Paragraphs>77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blank</vt:lpstr>
      <vt:lpstr>5_Office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esophara</dc:creator>
  <cp:lastModifiedBy>Soeung Satya</cp:lastModifiedBy>
  <cp:revision>898</cp:revision>
  <cp:lastPrinted>2016-09-22T10:52:58Z</cp:lastPrinted>
  <dcterms:created xsi:type="dcterms:W3CDTF">2012-05-02T09:31:32Z</dcterms:created>
  <dcterms:modified xsi:type="dcterms:W3CDTF">2019-07-18T09:00:31Z</dcterms:modified>
</cp:coreProperties>
</file>