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1"/>
    <p:sldMasterId id="2147483655" r:id="rId2"/>
  </p:sldMasterIdLst>
  <p:notesMasterIdLst>
    <p:notesMasterId r:id="rId19"/>
  </p:notesMasterIdLst>
  <p:handoutMasterIdLst>
    <p:handoutMasterId r:id="rId20"/>
  </p:handoutMasterIdLst>
  <p:sldIdLst>
    <p:sldId id="267" r:id="rId3"/>
    <p:sldId id="1009" r:id="rId4"/>
    <p:sldId id="1040" r:id="rId5"/>
    <p:sldId id="1042" r:id="rId6"/>
    <p:sldId id="1043" r:id="rId7"/>
    <p:sldId id="1041" r:id="rId8"/>
    <p:sldId id="1044" r:id="rId9"/>
    <p:sldId id="1039" r:id="rId10"/>
    <p:sldId id="1036" r:id="rId11"/>
    <p:sldId id="1037" r:id="rId12"/>
    <p:sldId id="1038" r:id="rId13"/>
    <p:sldId id="1030" r:id="rId14"/>
    <p:sldId id="1033" r:id="rId15"/>
    <p:sldId id="1046" r:id="rId16"/>
    <p:sldId id="1045" r:id="rId17"/>
    <p:sldId id="934" r:id="rId18"/>
  </p:sldIdLst>
  <p:sldSz cx="9144000" cy="6858000" type="screen4x3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FDB7C2C-9DF1-4915-A000-8808BB8E90F6}">
          <p14:sldIdLst>
            <p14:sldId id="267"/>
            <p14:sldId id="1009"/>
            <p14:sldId id="1040"/>
            <p14:sldId id="1042"/>
            <p14:sldId id="1043"/>
            <p14:sldId id="1041"/>
            <p14:sldId id="1044"/>
            <p14:sldId id="1039"/>
            <p14:sldId id="1036"/>
            <p14:sldId id="1037"/>
            <p14:sldId id="1038"/>
            <p14:sldId id="1030"/>
            <p14:sldId id="1033"/>
            <p14:sldId id="1046"/>
            <p14:sldId id="1045"/>
            <p14:sldId id="93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08" userDrawn="1">
          <p15:clr>
            <a:srgbClr val="A4A3A4"/>
          </p15:clr>
        </p15:guide>
        <p15:guide id="2" pos="292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 Sotheary" initials="ES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FFFFFF"/>
    <a:srgbClr val="00FFFF"/>
    <a:srgbClr val="CC66FF"/>
    <a:srgbClr val="00FF00"/>
    <a:srgbClr val="339966"/>
    <a:srgbClr val="00FF99"/>
    <a:srgbClr val="CCFF66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89969" autoAdjust="0"/>
  </p:normalViewPr>
  <p:slideViewPr>
    <p:cSldViewPr>
      <p:cViewPr varScale="1">
        <p:scale>
          <a:sx n="88" d="100"/>
          <a:sy n="88" d="100"/>
        </p:scale>
        <p:origin x="108" y="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1262" y="77"/>
      </p:cViewPr>
      <p:guideLst>
        <p:guide orient="horz" pos="2208"/>
        <p:guide pos="292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D6486EB-A15A-4F9B-9F1F-92FD57C79E10}" type="datetime1">
              <a:rPr lang="en-US" smtClean="0"/>
              <a:t>5/10/2023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45DB24E-5D6C-40A2-870F-814D442B4C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46676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29940"/>
            <a:ext cx="7437120" cy="31546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4BC6409-78A4-4EAF-9252-A841F5C56F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7372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009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038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2705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88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360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8058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4747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863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800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525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471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D97CBE95-4A3C-400F-A4AA-BB92CD7EAEEE}" type="datetime1">
              <a:rPr lang="en-US" smtClean="0"/>
              <a:t>5/10/2023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4991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fld id="{1A1EA1A6-950B-4D3C-8394-A4CA54A4B42C}" type="datetime1">
              <a:rPr lang="en-US" smtClean="0"/>
              <a:t>5/10/2023</a:t>
            </a:fld>
            <a:endParaRPr lang="en-US" dirty="0"/>
          </a:p>
        </p:txBody>
      </p:sp>
      <p:sp>
        <p:nvSpPr>
          <p:cNvPr id="15365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7A30603-B14A-424A-87C1-3B514AE3E0C2}" type="slidenum">
              <a:rPr lang="en-US" altLang="en-US">
                <a:latin typeface="Calibri" panose="020F0502020204030204" pitchFamily="34" charset="0"/>
                <a:ea typeface="MS PGothic" panose="020B0600070205080204" pitchFamily="34" charset="-128"/>
              </a:rPr>
              <a:pPr/>
              <a:t>16</a:t>
            </a:fld>
            <a:endParaRPr lang="en-US" altLang="en-US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5762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5089192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01472" y="6423585"/>
            <a:ext cx="4191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2400" y="6423585"/>
            <a:ext cx="1277468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60042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A4F34-CDA8-4F9A-91D3-594C499671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848586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01472" y="6423585"/>
            <a:ext cx="4191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2400" y="6423585"/>
            <a:ext cx="1277468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86730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 userDrawn="1"/>
        </p:nvSpPr>
        <p:spPr bwMode="auto">
          <a:xfrm>
            <a:off x="0" y="0"/>
            <a:ext cx="9144000" cy="6096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0" y="6239435"/>
            <a:ext cx="9144000" cy="609600"/>
            <a:chOff x="0" y="5715000"/>
            <a:chExt cx="9144000" cy="609600"/>
          </a:xfrm>
        </p:grpSpPr>
        <p:grpSp>
          <p:nvGrpSpPr>
            <p:cNvPr id="9" name="Group 14"/>
            <p:cNvGrpSpPr/>
            <p:nvPr/>
          </p:nvGrpSpPr>
          <p:grpSpPr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12" name="Picture 10" descr="CCC-logo-small.jp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2286000" y="5864711"/>
              <a:ext cx="45316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baseline="30000" dirty="0">
                  <a:solidFill>
                    <a:srgbClr val="0033CC"/>
                  </a:solidFill>
                  <a:latin typeface="Calibri" pitchFamily="34" charset="0"/>
                </a:rPr>
                <a:t>Vision: Sustainable and Democratic Development for Cambodia</a:t>
              </a:r>
              <a:endParaRPr lang="en-US" dirty="0"/>
            </a:p>
          </p:txBody>
        </p:sp>
      </p:grpSp>
      <p:sp>
        <p:nvSpPr>
          <p:cNvPr id="19" name="Title 1"/>
          <p:cNvSpPr txBox="1">
            <a:spLocks/>
          </p:cNvSpPr>
          <p:nvPr userDrawn="1"/>
        </p:nvSpPr>
        <p:spPr>
          <a:xfrm>
            <a:off x="0" y="762000"/>
            <a:ext cx="9144000" cy="5334000"/>
          </a:xfrm>
          <a:prstGeom prst="rect">
            <a:avLst/>
          </a:prstGeom>
          <a:solidFill>
            <a:srgbClr val="0033CC"/>
          </a:solidFill>
        </p:spPr>
        <p:txBody>
          <a:bodyPr lIns="82296" tIns="41148" rIns="82296" bIns="41148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75"/>
              </a:spcBef>
            </a:pPr>
            <a:br>
              <a:rPr lang="en-GB" sz="3600">
                <a:solidFill>
                  <a:srgbClr val="1807B5"/>
                </a:solidFill>
              </a:rPr>
            </a:br>
            <a:r>
              <a:rPr lang="en-US" sz="3600">
                <a:latin typeface="Chalkboard"/>
              </a:rPr>
              <a:t> </a:t>
            </a: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2900" b="1"/>
            </a:br>
            <a:br>
              <a:rPr lang="en-US" sz="160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600">
                <a:latin typeface="Lucida Sans Unicode" pitchFamily="34" charset="0"/>
                <a:cs typeface="Lucida Sans Unicode" pitchFamily="34" charset="0"/>
              </a:rPr>
            </a:br>
            <a:endParaRPr lang="en-US" sz="36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636" y="6250709"/>
            <a:ext cx="914398" cy="60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44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 spd="slow">
    <p:push dir="u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 userDrawn="1"/>
        </p:nvSpPr>
        <p:spPr bwMode="auto">
          <a:xfrm>
            <a:off x="0" y="0"/>
            <a:ext cx="9144000" cy="6096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0" y="5791200"/>
            <a:ext cx="9144000" cy="609600"/>
            <a:chOff x="0" y="5715000"/>
            <a:chExt cx="9144000" cy="609600"/>
          </a:xfrm>
        </p:grpSpPr>
        <p:grpSp>
          <p:nvGrpSpPr>
            <p:cNvPr id="9" name="Group 14"/>
            <p:cNvGrpSpPr/>
            <p:nvPr/>
          </p:nvGrpSpPr>
          <p:grpSpPr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12" name="Picture 10" descr="CCC-logo-small.jpg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2133600" y="5864711"/>
              <a:ext cx="46840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baseline="30000" dirty="0">
                  <a:solidFill>
                    <a:srgbClr val="0033CC"/>
                  </a:solidFill>
                  <a:latin typeface="Calibri" pitchFamily="34" charset="0"/>
                </a:rPr>
                <a:t>Vision: Sustainable and Democratic Development for Cambodia</a:t>
              </a:r>
              <a:endParaRPr lang="en-US" dirty="0"/>
            </a:p>
          </p:txBody>
        </p:sp>
      </p:grp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38400" y="6423585"/>
            <a:ext cx="48006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Presented by: Mr. Sar Mory, Policy, Legal &amp; Advocacy Manager</a:t>
            </a: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6423585"/>
            <a:ext cx="1277468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Page  1</a:t>
            </a:r>
          </a:p>
        </p:txBody>
      </p:sp>
      <p:sp>
        <p:nvSpPr>
          <p:cNvPr id="3" name="TextBox 2"/>
          <p:cNvSpPr txBox="1"/>
          <p:nvPr userDrawn="1"/>
        </p:nvSpPr>
        <p:spPr>
          <a:xfrm>
            <a:off x="12700" y="6436360"/>
            <a:ext cx="32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rgbClr val="FFFF00"/>
                </a:solidFill>
              </a:rPr>
              <a:t>11 May 2023</a:t>
            </a:r>
          </a:p>
          <a:p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161" y="5809543"/>
            <a:ext cx="914398" cy="60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81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60" r:id="rId3"/>
  </p:sldLayoutIdLst>
  <p:transition spd="slow">
    <p:push dir="u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vodenglish.news/cambodia-pursues-foreign-interference-law-inspired-by-singapore-angkorian-era-invasions/" TargetMode="External"/><Relationship Id="rId2" Type="http://schemas.openxmlformats.org/officeDocument/2006/relationships/hyperlink" Target="https://thmeythmey.com/?page=detail&amp;id=111985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2900" y="1066800"/>
            <a:ext cx="845820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km-KH" sz="2400" dirty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បទបង្ហាញ</a:t>
            </a:r>
            <a:br>
              <a:rPr lang="km-KH" sz="2400" dirty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</a:br>
            <a:r>
              <a:rPr lang="km-KH" dirty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ស្តីពី</a:t>
            </a:r>
          </a:p>
          <a:p>
            <a:pPr algn="ctr">
              <a:lnSpc>
                <a:spcPct val="200000"/>
              </a:lnSpc>
              <a:defRPr/>
            </a:pPr>
            <a:r>
              <a:rPr lang="km-KH" sz="2400" b="1" dirty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ច្បាប់ស្តីពីសមាគម និងអង្គការមិនមែនរដ្ឋាភិបាល</a:t>
            </a:r>
            <a:r>
              <a:rPr lang="en-US" sz="2400" b="1" dirty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en-US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(LANGO)</a:t>
            </a:r>
            <a:r>
              <a:rPr lang="km-KH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Khmer OS Muol Light" pitchFamily="2" charset="0"/>
              </a:rPr>
              <a:t> </a:t>
            </a:r>
            <a:r>
              <a:rPr lang="km-KH" sz="2400" b="1" dirty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និងទំនាក់ទំនងជាមួយច្បាប់ និងបទប្បញ្ញត្តិផ្សេងទៀត</a:t>
            </a:r>
            <a:endParaRPr lang="en-US" sz="2000" b="1" dirty="0">
              <a:solidFill>
                <a:srgbClr val="FFFF00"/>
              </a:solidFill>
              <a:latin typeface="Calibri" pitchFamily="34" charset="0"/>
              <a:cs typeface="Tahoma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38EE24-3D45-4917-BC27-68B9B99FA696}"/>
              </a:ext>
            </a:extLst>
          </p:cNvPr>
          <p:cNvSpPr txBox="1"/>
          <p:nvPr/>
        </p:nvSpPr>
        <p:spPr>
          <a:xfrm>
            <a:off x="0" y="4114800"/>
            <a:ext cx="9144000" cy="15081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km-KH" sz="1600" dirty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លោក ស ម៉ូរី</a:t>
            </a:r>
            <a:r>
              <a:rPr lang="km-KH" sz="1600" dirty="0">
                <a:solidFill>
                  <a:schemeClr val="bg1"/>
                </a:solidFill>
                <a:latin typeface="Khmer OS Content"/>
                <a:cs typeface="Khmer OS Content"/>
              </a:rPr>
              <a:t> </a:t>
            </a:r>
            <a:br>
              <a:rPr lang="km-KH" sz="2400" dirty="0">
                <a:solidFill>
                  <a:srgbClr val="FFFFFF"/>
                </a:solidFill>
                <a:latin typeface="Khmer OS Content"/>
                <a:cs typeface="Khmer OS Content"/>
              </a:rPr>
            </a:br>
            <a:r>
              <a:rPr lang="km-KH" sz="1600" dirty="0">
                <a:solidFill>
                  <a:srgbClr val="FFFFFF"/>
                </a:solidFill>
                <a:latin typeface="Khmer OS Content"/>
                <a:cs typeface="Khmer OS Content"/>
              </a:rPr>
              <a:t>ប្រធានផ្នែកគោលនយោបាយ ច្បាប់ និងការតស៊ូមតិនៃអង្គការគណៈកម្មាធិការសហប្រតិបត្តិការដើម្បីកម្ពុជា</a:t>
            </a:r>
            <a:endParaRPr lang="en-US" sz="1600" dirty="0">
              <a:solidFill>
                <a:srgbClr val="FFFFFF"/>
              </a:solidFill>
              <a:latin typeface="Khmer OS Content"/>
              <a:cs typeface="Khmer OS Content"/>
            </a:endParaRPr>
          </a:p>
          <a:p>
            <a:pPr algn="ctr">
              <a:lnSpc>
                <a:spcPct val="200000"/>
              </a:lnSpc>
            </a:pPr>
            <a:r>
              <a:rPr lang="km-KH" sz="1600" dirty="0">
                <a:solidFill>
                  <a:srgbClr val="FFFFFF"/>
                </a:solidFill>
                <a:latin typeface="Khmer OS Content"/>
                <a:cs typeface="Khmer OS Content"/>
              </a:rPr>
              <a:t>ថ្ងៃទី១១ ខែមិថុនា ២០២៣</a:t>
            </a:r>
          </a:p>
        </p:txBody>
      </p:sp>
    </p:spTree>
    <p:extLst>
      <p:ext uri="{BB962C8B-B14F-4D97-AF65-F5344CB8AC3E}">
        <p14:creationId xmlns:p14="http://schemas.microsoft.com/office/powerpoint/2010/main" val="2395188766"/>
      </p:ext>
    </p:extLst>
  </p:cSld>
  <p:clrMapOvr>
    <a:masterClrMapping/>
  </p:clrMapOvr>
  <p:transition spd="slow">
    <p:randomBa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684803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អំពី​ ច្បាប់ស្តីពីសមាគម និងអង្គការមិនមែនរដ្ឋាភិបាល (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LANGO)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2FA6F1-C962-42AE-B28C-1812C3312C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576" t="37469" r="24548" b="25494"/>
          <a:stretch/>
        </p:blipFill>
        <p:spPr>
          <a:xfrm>
            <a:off x="359944" y="1905000"/>
            <a:ext cx="4286250" cy="1905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5C7A7F9-80CE-4F4C-8221-DAC7916C8748}"/>
              </a:ext>
            </a:extLst>
          </p:cNvPr>
          <p:cNvSpPr txBox="1"/>
          <p:nvPr/>
        </p:nvSpPr>
        <p:spPr>
          <a:xfrm>
            <a:off x="4612176" y="1066800"/>
            <a:ext cx="424607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ប្រកាសឱ្យប្រើថ្ងៃទី០៨ ខែសីហា ២០១៥</a:t>
            </a:r>
          </a:p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ច្បាប់នេះមាន ០៩ ជំពូក និង៣៩ មាត្រា</a:t>
            </a:r>
          </a:p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b="1" u="sng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គោលបំណង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៖ ធានាសេរីភាពក្នុងការបង្កើតសមាគម និងអង្គការមិនមែនរដ្ឋាភិបាល។ </a:t>
            </a:r>
          </a:p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b="1" u="sng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គោលដៅ៖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ទទួលស្គាល់តាមផ្លូវច្បាប់ដល់សមាគម និងអង្គការមិនមែនរដ្ឋាភិបាល និងទំនាក់ទំនងរវាងសមាគម និងអង្គការមិនមែន​រដ្ឋាភិបាលជាមួយអាជ្ញាធរសាធារណៈ។</a:t>
            </a:r>
          </a:p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វិសាលភាព៖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អនុវត្តចំពោះសមាគម និងអង្គការមិន​មែន​រដ្ឋាភិបាល​ដែលធ្វើសកម្មភាពនៅ​ក្នុង​</a:t>
            </a:r>
            <a:r>
              <a:rPr lang="en-US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       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ព្រះរាជា​ណាចក្រ​កម្ពុជា។ </a:t>
            </a:r>
            <a:endParaRPr lang="en-US" sz="16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407891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ច្បាប់ 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Khmer OS Content" panose="02000500000000020004" pitchFamily="2" charset="0"/>
              </a:rPr>
              <a:t>LANGO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 </a:t>
            </a: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និងទំនាក់ទំនងជាមួយច្បាប់ និងបទប្បញ្ញត្តិ       ផ្សេងទៀត</a:t>
            </a:r>
            <a:endParaRPr lang="en-U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C7A7F9-80CE-4F4C-8221-DAC7916C8748}"/>
              </a:ext>
            </a:extLst>
          </p:cNvPr>
          <p:cNvSpPr txBox="1"/>
          <p:nvPr/>
        </p:nvSpPr>
        <p:spPr>
          <a:xfrm>
            <a:off x="3962400" y="1447800"/>
            <a:ext cx="45720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8275" indent="-168275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មាត្រា ២០ </a:t>
            </a:r>
            <a:r>
              <a:rPr lang="en-US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-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សមាគម ឬអង្គការមិនមែនរដ្ឋាភិបាល​ដែលបានចុះបញ្ជី​ ឬអនុស្សរណៈ ​ត្រូវស្ថិតនៅ​ក្រោម​ 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នីតិរួមនៃរបបសារពើពន្ធ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ជាធរមាន និងទទួលបាន​ការលើកទឹកចិត្ត និងការអនុគ្រោះនានា ​ស្របតាម​ច្បាប់ និងបទប្បញ្ញត្តិ​ជាធរមាន។ </a:t>
            </a:r>
          </a:p>
          <a:p>
            <a:pPr marL="7429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កាតព្វកិច្ចពន្ធនៅក្រោមច្បាប់ស្តីពីសារពើពន្ធ និងលិខិតបទដ្ឋានគតិយុទ្ធពាក់ព័ន្ធ។ </a:t>
            </a:r>
          </a:p>
          <a:p>
            <a:pPr marL="7429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កាតព្វកិច្ចក្នុងការអនុវត្តច្បាប់ស្តីពី​ គណនេយ្យ និងសវនកម្ម។ </a:t>
            </a:r>
          </a:p>
          <a:p>
            <a:pPr marL="7429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6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CCD01B-9F6B-449B-93EA-301085AA7747}"/>
              </a:ext>
            </a:extLst>
          </p:cNvPr>
          <p:cNvSpPr txBox="1"/>
          <p:nvPr/>
        </p:nvSpPr>
        <p:spPr>
          <a:xfrm>
            <a:off x="381000" y="2362200"/>
            <a:ext cx="340787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ជំពូកទី៥ </a:t>
            </a:r>
          </a:p>
          <a:p>
            <a:pPr algn="ctr">
              <a:lnSpc>
                <a:spcPct val="200000"/>
              </a:lnSpc>
            </a:pP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ផលប្រយោជន៍ និងកាតព្វកិច្ចរបស់សមាគម ឬអង្គការមិនមែនរដ្ឋាភិបាល</a:t>
            </a:r>
            <a:endParaRPr lang="en-US" sz="16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03856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ច្បាប់ 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Khmer OS Content" panose="02000500000000020004" pitchFamily="2" charset="0"/>
              </a:rPr>
              <a:t>LANGO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 </a:t>
            </a: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និងទំនាក់ទំនងជាមួយច្បាប់ និងបទប្បញ្ញត្តិ       ផ្សេងទៀត</a:t>
            </a:r>
            <a:endParaRPr lang="en-U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C7A7F9-80CE-4F4C-8221-DAC7916C8748}"/>
              </a:ext>
            </a:extLst>
          </p:cNvPr>
          <p:cNvSpPr txBox="1"/>
          <p:nvPr/>
        </p:nvSpPr>
        <p:spPr>
          <a:xfrm>
            <a:off x="272375" y="1763449"/>
            <a:ext cx="23946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ឧទាហរណ៍ទី១៖ 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1C2302F-A3ED-488D-9DB2-52AA0B232B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667" t="12964" r="24167" b="44135"/>
          <a:stretch/>
        </p:blipFill>
        <p:spPr>
          <a:xfrm>
            <a:off x="52924" y="2307077"/>
            <a:ext cx="4731929" cy="232250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8D5421E5-0116-4E2F-921B-9BA6507A5356}"/>
              </a:ext>
            </a:extLst>
          </p:cNvPr>
          <p:cNvSpPr/>
          <p:nvPr/>
        </p:nvSpPr>
        <p:spPr>
          <a:xfrm>
            <a:off x="381000" y="3468329"/>
            <a:ext cx="4267200" cy="11612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B097065-E956-4423-A873-0C1B47187F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167" t="12962" r="23333" b="28529"/>
          <a:stretch/>
        </p:blipFill>
        <p:spPr>
          <a:xfrm>
            <a:off x="5034698" y="1371601"/>
            <a:ext cx="3646606" cy="228599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3263F55-56C6-4C43-AE02-EDC041AD067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166" t="12963" r="10833" b="5517"/>
          <a:stretch/>
        </p:blipFill>
        <p:spPr>
          <a:xfrm>
            <a:off x="5445552" y="3733800"/>
            <a:ext cx="3317448" cy="2028289"/>
          </a:xfrm>
          <a:prstGeom prst="rect">
            <a:avLst/>
          </a:prstGeom>
        </p:spPr>
      </p:pic>
      <p:sp>
        <p:nvSpPr>
          <p:cNvPr id="27" name="Arrow: Right 26">
            <a:extLst>
              <a:ext uri="{FF2B5EF4-FFF2-40B4-BE49-F238E27FC236}">
                <a16:creationId xmlns:a16="http://schemas.microsoft.com/office/drawing/2014/main" id="{3AC7D18F-CCDB-4A01-BC82-D3AECD0851FB}"/>
              </a:ext>
            </a:extLst>
          </p:cNvPr>
          <p:cNvSpPr/>
          <p:nvPr/>
        </p:nvSpPr>
        <p:spPr>
          <a:xfrm>
            <a:off x="4784853" y="3855789"/>
            <a:ext cx="401424" cy="241330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3035CAC-BFF1-412E-A798-6EBA8FD8E681}"/>
              </a:ext>
            </a:extLst>
          </p:cNvPr>
          <p:cNvCxnSpPr/>
          <p:nvPr/>
        </p:nvCxnSpPr>
        <p:spPr>
          <a:xfrm>
            <a:off x="5562600" y="4191000"/>
            <a:ext cx="5334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842854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ច្បាប់ 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Khmer OS Content" panose="02000500000000020004" pitchFamily="2" charset="0"/>
              </a:rPr>
              <a:t>LANGO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 </a:t>
            </a: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និងទំនាក់ទំនងជាមួយច្បាប់ និងបទប្បញ្ញត្តិ       ផ្សេងទៀត</a:t>
            </a:r>
            <a:endParaRPr lang="en-U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C7A7F9-80CE-4F4C-8221-DAC7916C8748}"/>
              </a:ext>
            </a:extLst>
          </p:cNvPr>
          <p:cNvSpPr txBox="1"/>
          <p:nvPr/>
        </p:nvSpPr>
        <p:spPr>
          <a:xfrm>
            <a:off x="295882" y="1409581"/>
            <a:ext cx="587631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ឧទាហរណ៍ទី២៖ កាតព្វអនុវត្តប្រកាសលេខ ៤៦៤ របស់ក្រសួងសេដ្ឋកិច្ច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55BDED-42DF-4292-B490-90424AAB41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00" t="11481" r="13971" b="5517"/>
          <a:stretch/>
        </p:blipFill>
        <p:spPr>
          <a:xfrm>
            <a:off x="375826" y="1981200"/>
            <a:ext cx="4304153" cy="28291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BF6864-DB32-4F7C-9942-25830D3367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167" t="11481" r="24167" b="10739"/>
          <a:stretch/>
        </p:blipFill>
        <p:spPr>
          <a:xfrm>
            <a:off x="4759921" y="1981200"/>
            <a:ext cx="4231679" cy="3583383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9E25466B-D006-42EF-BDB7-5A8198DEEDE8}"/>
              </a:ext>
            </a:extLst>
          </p:cNvPr>
          <p:cNvSpPr/>
          <p:nvPr/>
        </p:nvSpPr>
        <p:spPr>
          <a:xfrm>
            <a:off x="4227229" y="2062958"/>
            <a:ext cx="532692" cy="223042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ADA0C9-7220-4CE8-9B5F-DF1310CB52C9}"/>
              </a:ext>
            </a:extLst>
          </p:cNvPr>
          <p:cNvSpPr/>
          <p:nvPr/>
        </p:nvSpPr>
        <p:spPr>
          <a:xfrm>
            <a:off x="4956742" y="4953001"/>
            <a:ext cx="3962400" cy="609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28BAB17-A293-4709-9610-9469CF8A4B26}"/>
              </a:ext>
            </a:extLst>
          </p:cNvPr>
          <p:cNvCxnSpPr>
            <a:cxnSpLocks/>
          </p:cNvCxnSpPr>
          <p:nvPr/>
        </p:nvCxnSpPr>
        <p:spPr>
          <a:xfrm>
            <a:off x="5562600" y="2209800"/>
            <a:ext cx="31242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8588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ច្បាប់ 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Khmer OS Content" panose="02000500000000020004" pitchFamily="2" charset="0"/>
              </a:rPr>
              <a:t>LANGO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 </a:t>
            </a: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និងទំនាក់ទំនងជាមួយច្បាប់ និងបទប្បញ្ញត្តិ       ផ្សេងទៀត</a:t>
            </a:r>
            <a:endParaRPr lang="en-U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C7A7F9-80CE-4F4C-8221-DAC7916C8748}"/>
              </a:ext>
            </a:extLst>
          </p:cNvPr>
          <p:cNvSpPr txBox="1"/>
          <p:nvPr/>
        </p:nvSpPr>
        <p:spPr>
          <a:xfrm>
            <a:off x="3788873" y="1295400"/>
            <a:ext cx="4897927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8275" indent="-168275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មាត្រា ២២ </a:t>
            </a:r>
            <a:r>
              <a:rPr lang="en-US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-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សមាគម ឬអង្គការមិនមែនរដ្ឋាភិបាល​ដែលបានចុះបញ្ជី​ ឬអនុស្សរណៈ ​មានសិទ្ធិ​ជ្រើសរើស​បុគ្គលិក ឬកម្មករដើម្បីបម្រើការងារ។ ការជ្រើសរើស​នេះ ត្រូវអនុវត្តតាមច្បាប់ស្តីពី អន្តោប្រវេសន៍ និងច្បាប់ស្តីពីការងារ និងលិខិតបទដ្ឋានគតិយុត្តនានា។</a:t>
            </a:r>
          </a:p>
          <a:p>
            <a:pPr marL="7429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ច្បាប់ស្តីពីការងារ</a:t>
            </a:r>
          </a:p>
          <a:p>
            <a:pPr marL="7429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ច្បាប់ស្តីពីអន្តោប្រវេសន៍</a:t>
            </a:r>
          </a:p>
          <a:p>
            <a:pPr marL="7429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ច្បាបស្តីពីរបបសន្តិសុខសង្គម </a:t>
            </a:r>
          </a:p>
          <a:p>
            <a:pPr marL="7429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ប្រកាសអន្តរក្រសួង ស្តីពីការ​ដាក់ឱ្យ​អនុវត្តរបប​សន្តិសុខសង្គម​ផ្នែកប្រាក់សោធនសម្រាប់បុគ្គល...</a:t>
            </a:r>
          </a:p>
          <a:p>
            <a:pPr marL="7429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6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CCD01B-9F6B-449B-93EA-301085AA7747}"/>
              </a:ext>
            </a:extLst>
          </p:cNvPr>
          <p:cNvSpPr txBox="1"/>
          <p:nvPr/>
        </p:nvSpPr>
        <p:spPr>
          <a:xfrm>
            <a:off x="381000" y="2362200"/>
            <a:ext cx="340787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ជំពូកទី៥ </a:t>
            </a:r>
          </a:p>
          <a:p>
            <a:pPr algn="ctr">
              <a:lnSpc>
                <a:spcPct val="200000"/>
              </a:lnSpc>
            </a:pP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ផលប្រយោជន៍ និងកាតព្វកិច្ចរបស់សមាគម ឬអង្គការមិនមែនរដ្ឋាភិបាល</a:t>
            </a:r>
            <a:endParaRPr lang="en-US" sz="16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7294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Page | </a:t>
            </a:r>
            <a:fld id="{E723B9D8-E77B-412C-A7BA-1B9D86FB1B5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50313E-741C-47D9-A508-92C4B448088E}"/>
              </a:ext>
            </a:extLst>
          </p:cNvPr>
          <p:cNvSpPr txBox="1"/>
          <p:nvPr/>
        </p:nvSpPr>
        <p:spPr>
          <a:xfrm>
            <a:off x="1143000" y="1524000"/>
            <a:ext cx="7054125" cy="3244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en-US" sz="2400" dirty="0">
              <a:solidFill>
                <a:srgbClr val="0066FF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m-KH" sz="2800" dirty="0">
                <a:solidFill>
                  <a:srgbClr val="0066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បច្ចុប្បន្នភាពស្តីពីដំណើការនៃការធ្វើវិសោធនកម្មច្បាប់ ស្តីពី​សមាគម និងអង្គការមិនមែនរដ្ឋាភិបាល </a:t>
            </a:r>
            <a:r>
              <a:rPr lang="km-KH" sz="2800" dirty="0">
                <a:solidFill>
                  <a:srgbClr val="0066FF"/>
                </a:solidFill>
                <a:latin typeface="Cambria" panose="02040503050406030204" pitchFamily="18" charset="0"/>
                <a:ea typeface="Cambria" panose="02040503050406030204" pitchFamily="18" charset="0"/>
                <a:cs typeface="Khmer OS Muol Light" panose="02000500000000020004" pitchFamily="2" charset="0"/>
              </a:rPr>
              <a:t>(</a:t>
            </a:r>
            <a:r>
              <a:rPr lang="en-US" sz="2800" dirty="0">
                <a:solidFill>
                  <a:srgbClr val="0066FF"/>
                </a:solidFill>
                <a:latin typeface="Cambria" panose="02040503050406030204" pitchFamily="18" charset="0"/>
                <a:ea typeface="Cambria" panose="02040503050406030204" pitchFamily="18" charset="0"/>
                <a:cs typeface="Khmer OS Muol Light" panose="02000500000000020004" pitchFamily="2" charset="0"/>
              </a:rPr>
              <a:t>LANGO)</a:t>
            </a: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rgbClr val="0066FF"/>
              </a:solidFill>
              <a:latin typeface="Cambria" panose="02040503050406030204" pitchFamily="18" charset="0"/>
              <a:ea typeface="Cambria" panose="02040503050406030204" pitchFamily="18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9694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បច្ចុប្បន្នភាពស្តីពីដំណើការនៃការធ្វើវិសោធនកម្មច្បាប់ ស្តីពី​សមាគម និងអង្គការមិនមែនរដ្ឋាភិបាល (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LANGO)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A7A0A2-4C21-4FE9-9558-0C0A0F621B5C}"/>
              </a:ext>
            </a:extLst>
          </p:cNvPr>
          <p:cNvSpPr txBox="1"/>
          <p:nvPr/>
        </p:nvSpPr>
        <p:spPr>
          <a:xfrm>
            <a:off x="304800" y="1514594"/>
            <a:ext cx="85344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នៅក្នុងវេទិកាភាពជាដៃគូ កាលពីថ្ងៃទី </a:t>
            </a:r>
            <a:r>
              <a:rPr lang="km-KH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២៩ ខែសីហា ២០១៩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តំណាងអង្គការ </a:t>
            </a:r>
            <a:r>
              <a:rPr lang="km-KH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សង្គមស៊ីវិលប្រមាណ ៥០០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ស្នើឱ្យរាជរដ្ឋាភិបាលធ្វើ​ការ​ពិនិត្យ និងពិចារណាលើសំណើរសុំធ្វើវិសោធនកម្មច្បាប់ស្តីពី​ សមាគម និងអង្គការមិនមែនរដ្ឋាភិបាល។</a:t>
            </a:r>
          </a:p>
          <a:p>
            <a:pPr>
              <a:lnSpc>
                <a:spcPct val="150000"/>
              </a:lnSpc>
            </a:pPr>
            <a:endParaRPr lang="km-KH" sz="10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ចាប់ពីខែវិច្ឆិកា </a:t>
            </a:r>
            <a:r>
              <a:rPr lang="km-KH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២០១៩ ដល់ថ្ងៃទី ០៦ ខែកក្កដា ឆ្នាំ២០២០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ក្រុមការងារអង្គការសង្គមស៊ីវិល បានជួប​ប្រជុំ​ជាមួយ​ក្រុមការងាររបស់រាជរដ្ឋាភិបាល ចំនួន </a:t>
            </a: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០៦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ដង។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កិច្ចប្រជុំចំនួន ០៦ ដងខាងលើ បានពិភាក្សា និងពិគ្រោះយោបល់លើ</a:t>
            </a:r>
            <a:r>
              <a:rPr lang="km-KH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មាត្រាចំនួន១៧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រួមមាន៖ មាត្រា ១, មាត្រា៣, មាត្រា​៤, មាត្រា ៧, មាត្រា៩, មាត្រា១០, មាត្រា១១, មាត្រា ២០, មាត្រា២៥, មាត្រា ២៦, មាត្រា២៧, មាត្រា៣០, មាត្រា៣១, មាត្រា៣២, និងមាត្រា៣៥។ </a:t>
            </a:r>
          </a:p>
          <a:p>
            <a:pPr>
              <a:lnSpc>
                <a:spcPct val="150000"/>
              </a:lnSpc>
            </a:pPr>
            <a:endParaRPr lang="km-KH" sz="10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Arial Rounded MT Bold" panose="020F0704030504030204" pitchFamily="34" charset="0"/>
                <a:cs typeface="Khmer OS Content" panose="02000500000000020004" pitchFamily="2" charset="0"/>
              </a:rPr>
              <a:t>ប៉ុន្តែ​ដោយសារបញ្ហាកូវីដ១៩ ក្រុមការងារសង្គមស៊ីវិល ក្រុមការងាររបស់រដ្ឋាភិបាល​បានខកខានប្រជុំរហូត​ដល់​</a:t>
            </a:r>
            <a:r>
              <a:rPr lang="km-KH" sz="1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Khmer OS Content" panose="02000500000000020004" pitchFamily="2" charset="0"/>
              </a:rPr>
              <a:t>ថ្ងៃទី២៧ ខែតុលា ឆ្នាំ២០២២ ទើបមានកិច្ចប្រជុំលើកទី០៧</a:t>
            </a:r>
            <a:r>
              <a:rPr lang="km-KH" sz="1600" dirty="0">
                <a:latin typeface="Arial Rounded MT Bold" panose="020F0704030504030204" pitchFamily="34" charset="0"/>
                <a:cs typeface="Khmer OS Content" panose="02000500000000020004" pitchFamily="2" charset="0"/>
              </a:rPr>
              <a:t>។</a:t>
            </a:r>
          </a:p>
        </p:txBody>
      </p:sp>
    </p:spTree>
    <p:extLst>
      <p:ext uri="{BB962C8B-B14F-4D97-AF65-F5344CB8AC3E}">
        <p14:creationId xmlns:p14="http://schemas.microsoft.com/office/powerpoint/2010/main" val="2069709320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បច្ចុប្បន្នភាពស្តីពីដំណើការនៃការធ្វើវិសោធនកម្មច្បាប់ ស្តីពី​សមាគម និងអង្គការមិនមែនរដ្ឋាភិបាល (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LANGO)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A7A0A2-4C21-4FE9-9558-0C0A0F621B5C}"/>
              </a:ext>
            </a:extLst>
          </p:cNvPr>
          <p:cNvSpPr txBox="1"/>
          <p:nvPr/>
        </p:nvSpPr>
        <p:spPr>
          <a:xfrm>
            <a:off x="304800" y="1528748"/>
            <a:ext cx="8534400" cy="4839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កាលពី</a:t>
            </a:r>
            <a:r>
              <a:rPr lang="km-KH" sz="1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កិច្ចប្រជុំនៅថ្ងៃទី ២៧ ខែតុលា ឆ្នាំ២០២២ 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ក្រុមការងាររាជរដ្ឋាភិបាលបានធ្វើការឆ្លើយតបជាមួយ​សំណើរ​សង្គមស៊ីវិល (ទស្សនៈក្រុមការងារបច្ចេកទេស)។</a:t>
            </a:r>
          </a:p>
          <a:p>
            <a:pPr>
              <a:lnSpc>
                <a:spcPct val="150000"/>
              </a:lnSpc>
            </a:pPr>
            <a:endParaRPr lang="km-KH" sz="12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សំណើរមួយចំនួន ក្រុមការងាររបស់រាជរដ្ឋាភិបាលបានទទួលយក។ </a:t>
            </a:r>
          </a:p>
          <a:p>
            <a:pPr lvl="1">
              <a:lnSpc>
                <a:spcPct val="150000"/>
              </a:lnSpc>
            </a:pPr>
            <a:endParaRPr lang="km-KH" sz="12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សំណើរមួយចំនួនធំ ក្រុមការងាររបស់រាជរដ្ឋាភិបាលបានបដិសេធ និងរក្សាខ្លឹមសារដដែល។ </a:t>
            </a:r>
          </a:p>
          <a:p>
            <a:pPr lvl="1">
              <a:lnSpc>
                <a:spcPct val="150000"/>
              </a:lnSpc>
            </a:pPr>
            <a:endParaRPr lang="km-KH" sz="12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ប៉ុន្តែ ក្រុមការងាររបស់រាជរដ្ឋាភិបាល បានបន្ថែមខ្លឹមសារថ្មីទៅលើមាត្រាមួយចំនួន ដូចជា</a:t>
            </a: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មាត្រា ២១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, </a:t>
            </a: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មាត្រា ២៤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,</a:t>
            </a: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 មាត្រា ២៥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, </a:t>
            </a: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មាត្រា២៦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, និង</a:t>
            </a:r>
            <a:r>
              <a:rPr lang="km-KH" sz="1600" b="1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មាត្រា ៣៦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 ។</a:t>
            </a:r>
          </a:p>
          <a:p>
            <a:pPr lvl="1">
              <a:lnSpc>
                <a:spcPct val="150000"/>
              </a:lnSpc>
            </a:pPr>
            <a:endParaRPr lang="km-KH" sz="11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ប្រសិនបើវិសោធនកម្មច្បាប់ត្រូវបានអនុម័ត​​នៅក្នុងទម្រង់ និងខ្លឹមសារដែលបានបន្ថែមដោយ​ក្រុមការងារ​រាជរដ្ឋាភិបាល </a:t>
            </a:r>
            <a:r>
              <a:rPr lang="km-KH" sz="1600" b="1" u="sng" dirty="0">
                <a:solidFill>
                  <a:srgbClr val="FF0000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វាអាចនឹង​ជះ​ឥទ្ធិពលដល់បរិយាកាសអំណោយផល​របស់សង្គមស៊ីវិល</a:t>
            </a: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។  </a:t>
            </a:r>
          </a:p>
          <a:p>
            <a:pPr>
              <a:lnSpc>
                <a:spcPct val="150000"/>
              </a:lnSpc>
            </a:pPr>
            <a:endParaRPr lang="km-KH" sz="16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km-KH" sz="16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538099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បច្ចុប្បន្នភាពស្តីពីដំណើការនៃការធ្វើវិសោធនកម្មច្បាប់ ស្តីពី​សមាគម និងអង្គការមិនមែនរដ្ឋាភិបាល (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LANGO)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C1B206F-6463-4A3A-9B1B-76B54B04FE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719920"/>
              </p:ext>
            </p:extLst>
          </p:nvPr>
        </p:nvGraphicFramePr>
        <p:xfrm>
          <a:off x="381000" y="1447800"/>
          <a:ext cx="8458200" cy="394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139123454"/>
                    </a:ext>
                  </a:extLst>
                </a:gridCol>
                <a:gridCol w="6934200">
                  <a:extLst>
                    <a:ext uri="{9D8B030D-6E8A-4147-A177-3AD203B41FA5}">
                      <a16:colId xmlns:a16="http://schemas.microsoft.com/office/drawing/2014/main" val="3630602319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km-KH" dirty="0"/>
                        <a:t>មាត្រា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dirty="0"/>
                        <a:t>ខ្លឹមបន្ថែមថ្មី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4196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m-KH" sz="1600" b="1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មាត្រា ២១</a:t>
                      </a:r>
                      <a:endParaRPr lang="en-US" sz="1600" b="1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ការចុះរាល់ទម្រង់នៃកិច្ចព្រមព្រៀងសហការជាមួយដៃគូនានាដើម្បីអនុវត្តគម្រោងសកម្មភាពស្របច្បាប់ណាមួយ ឬការបង្កើតបណ្តាញការងារ ឬក្រុមការងារដើម្បី​ធ្វើការ​តស៊ូមតិ ឬចែកចាយបទពិសោធន៍ ឬព័ត៌មានផ្សេងទៅវិញទៅមក....ត្រូវ​ជូន​ដំណឹងជាលាយលក្ខណ៍អក្សរទៅក្រសួងមហាផ្ទៃ។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km-KH" sz="1600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លក្ខខណ្ឌ បែបបទ និងនីតិវិធីនៃការបង្កើតបណ្តាញការងារ ឬបង្កើតជាក្រុមការងារ....ត្រូវកំណត់ដោយ​ប្រកាសអន្តរក្រសួងរវាងក្រសួងមហាផ្ទៃ និងក្រសួងការបរទេស។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7198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m-KH" sz="1600" b="1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មាត្រា ២៤</a:t>
                      </a:r>
                      <a:endParaRPr lang="en-US" sz="1600" b="1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អង្គការ សមាគម ត្រូវប្រកាន់ជំហរអព្យាក្រឹត្យចំពោះគ្រប់គណបក្សនយោបាយ...និង</a:t>
                      </a:r>
                      <a:r>
                        <a:rPr lang="km-KH" sz="16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មិនត្រូវធ្វើសកម្មភាពនយោបាយឡើយ</a:t>
                      </a: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។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921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4523515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1331134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បច្ចុប្បន្នភាពស្តីពីដំណើការនៃការធ្វើវិសោធនកម្មច្បាប់ ស្តីពី​សមាគម និងអង្គការមិនមែនរដ្ឋាភិបាល (</a:t>
            </a:r>
            <a:r>
              <a:rPr 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LANGO)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C1B206F-6463-4A3A-9B1B-76B54B04FE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9589"/>
              </p:ext>
            </p:extLst>
          </p:nvPr>
        </p:nvGraphicFramePr>
        <p:xfrm>
          <a:off x="381000" y="1524000"/>
          <a:ext cx="8458200" cy="400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139123454"/>
                    </a:ext>
                  </a:extLst>
                </a:gridCol>
                <a:gridCol w="6477000">
                  <a:extLst>
                    <a:ext uri="{9D8B030D-6E8A-4147-A177-3AD203B41FA5}">
                      <a16:colId xmlns:a16="http://schemas.microsoft.com/office/drawing/2014/main" val="3630602319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km-KH" dirty="0"/>
                        <a:t>មាត្រា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dirty="0"/>
                        <a:t>ខ្លឹមបន្ថែមថ្មី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4196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m-KH" sz="1600" b="1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មាត្រា ២៥</a:t>
                      </a:r>
                      <a:endParaRPr lang="en-US" sz="1600" b="1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ក្រសួងមហាផ្ទៃ​ ត្រូវរៀបចំទម្រង់នូវទម្រង់គំរូរបាយការណ៍​បូកសរុបសកម្មភាពការងារ និងរបាយការណ៍ហិរញ្ញវត្ថុ​ប្រចាំឆ្នាំសម្រាប់សមាគម និងអង្គការ​មិន​មែន​រដ្ឋាភិបាលក្នុងស្រុក​ដោយ...។</a:t>
                      </a:r>
                      <a:endParaRPr lang="en-US" sz="1600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10031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m-KH" sz="1600" b="1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មាត្រា ២៦</a:t>
                      </a:r>
                      <a:endParaRPr lang="en-US" sz="1600" b="1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សមាគម ឬអង្គការមិនមែនរដ្ឋាភិបាលក្នុងស្រុកអាចផ្អាកសកម្មភាព​របស់​ខ្លួន​</a:t>
                      </a:r>
                      <a:r>
                        <a:rPr lang="km-KH" sz="1600" b="1" dirty="0">
                          <a:solidFill>
                            <a:srgbClr val="FF0000"/>
                          </a:solidFill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ក្នុង​រយៈពេលយ៉ាងយូរ ២ ឆ្នាំ </a:t>
                      </a:r>
                      <a:r>
                        <a:rPr lang="km-KH" sz="1600" b="0" dirty="0">
                          <a:solidFill>
                            <a:schemeClr val="tx1"/>
                          </a:solidFill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និងត្រូវជូនដំណឹងទៅក្រសួងមហាផ្ទៃ....និងភ្ជាប់​មក​ជាមួយនូវរបាយការណ៍សកម្មភាព និងរបាយការណ៍ហិរញ្ញវត្ថុ។ 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21661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m-KH" sz="1600" b="1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មាត្រា ៣៦</a:t>
                      </a:r>
                      <a:endParaRPr lang="en-US" sz="1600" b="1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សមាគម និងអង្គការ....ដែលធ្វើសកម្មភាព...មានការពាក់ព័ន្ធនឹងការសម្អាតប្រាក់ ឬ</a:t>
                      </a:r>
                      <a:r>
                        <a:rPr lang="km-KH" sz="1600" b="1" dirty="0">
                          <a:solidFill>
                            <a:srgbClr val="FF0000"/>
                          </a:solidFill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ហិរញ្ញប្បទានដល់ការរីកសាយភាយអាវុធមហាប្រល័យ</a:t>
                      </a: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...ត្រូវទទួលទោសតាម</a:t>
                      </a:r>
                      <a:r>
                        <a:rPr lang="km-KH" sz="1600" b="1" dirty="0">
                          <a:solidFill>
                            <a:srgbClr val="FF0000"/>
                          </a:solidFill>
                          <a:effectLst/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ច្បាប់ស្តីពីការប្រឆាំងការសម្អាតប្រាក់ និងហិរញ្ញប្បទាន​ភេរវកម្ម</a:t>
                      </a:r>
                      <a:r>
                        <a:rPr lang="km-KH" sz="1600" dirty="0">
                          <a:latin typeface="Khmer OS Content" panose="02000500000000020004" pitchFamily="2" charset="0"/>
                          <a:cs typeface="Khmer OS Content" panose="02000500000000020004" pitchFamily="2" charset="0"/>
                        </a:rPr>
                        <a:t>...។</a:t>
                      </a:r>
                      <a:endParaRPr lang="en-US" sz="1600" dirty="0">
                        <a:latin typeface="Khmer OS Content" panose="02000500000000020004" pitchFamily="2" charset="0"/>
                        <a:cs typeface="Khmer OS Content" panose="02000500000000020004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1260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444436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Page | </a:t>
            </a:r>
            <a:fld id="{E723B9D8-E77B-412C-A7BA-1B9D86FB1B59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50B641-8A36-42B3-A07E-8A7ED70BA1F5}"/>
              </a:ext>
            </a:extLst>
          </p:cNvPr>
          <p:cNvSpPr txBox="1"/>
          <p:nvPr/>
        </p:nvSpPr>
        <p:spPr>
          <a:xfrm>
            <a:off x="1143000" y="1905000"/>
            <a:ext cx="7054125" cy="1977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2800" dirty="0">
                <a:solidFill>
                  <a:srgbClr val="0066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ការវិវត្តន៍</a:t>
            </a:r>
            <a:r>
              <a:rPr lang="en-US" sz="2800" dirty="0">
                <a:solidFill>
                  <a:srgbClr val="0066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800" dirty="0">
                <a:solidFill>
                  <a:srgbClr val="0066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និងដំណើរការនៃ​រៀបចំតាក់តែងច្បាប់ថ្មីៗដែលអាចជះឥទ្ធិ​ដល់លំហរ​សង្គមស៊ីវិល</a:t>
            </a:r>
          </a:p>
        </p:txBody>
      </p:sp>
    </p:spTree>
    <p:extLst>
      <p:ext uri="{BB962C8B-B14F-4D97-AF65-F5344CB8AC3E}">
        <p14:creationId xmlns:p14="http://schemas.microsoft.com/office/powerpoint/2010/main" val="187470755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684803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សេចក្តីព្រាងច្បាប់ស្តីពីសន្តិសុខសាយប័រ</a:t>
            </a:r>
            <a:endParaRPr lang="en-U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147BF1-CF7F-4A21-962E-5A2D469BE3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33" t="11482" r="20000" b="10957"/>
          <a:stretch/>
        </p:blipFill>
        <p:spPr>
          <a:xfrm>
            <a:off x="0" y="1219200"/>
            <a:ext cx="4236878" cy="3124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5CC4C0-0D4A-4959-8ED9-3A8DA4F59001}"/>
              </a:ext>
            </a:extLst>
          </p:cNvPr>
          <p:cNvSpPr txBox="1"/>
          <p:nvPr/>
        </p:nvSpPr>
        <p:spPr>
          <a:xfrm>
            <a:off x="4430872" y="1219200"/>
            <a:ext cx="4713128" cy="3872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សេចក្តីព្រាងច្បាប់នេះមាន ១០ ជំពូក និង៤៧ មាត្រា។</a:t>
            </a:r>
            <a:endParaRPr lang="en-US" sz="15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5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500" b="1" u="sng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គោលបំណង</a:t>
            </a: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៖ កំណត់អំពីគោលការណ៍ វិធាន និងយន្តការ ដើម្បីគ្រប់គ្រង និងថែករក្សា​សន្តិសុខ​សាយ​ប័រ​នៃហេដ្ឋារចនាសម្ព័ន្ធ​ព័ត៌មាន​សំខាន់ៗ ក្នុងគោល​បំណង​ធានាបានសេវា​សារវន្ត​របស់ជាតិ ប្រកប​ដោយ​សុវត្ថិភាព និងនិរន្តរភាព។ </a:t>
            </a:r>
            <a:endParaRPr lang="en-US" sz="15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km-KH" sz="15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  <a:p>
            <a:pPr marL="168275" indent="-1682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វិសាលភាព៖ </a:t>
            </a: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អនុវត្តលើហេដ្ឋារចនាសម្ព័ន្ធព័ត៌មានសំខាន់ៗ និងកុំព្យូទ័រ ឬប្រព័ន្ធកុំព្យូទ័រដែល​ពាក់ព័ន្ធនឹងហេដ្ឋារចនា     សម្ព័ន្ធ​ព័ត៌មានសំខាន់ៗ ដែលស្ថិតនៅទាំងស្រុង ឬដោយ​ផ្នែក​នៅ​ក្នុងព្រះរាជាណាចក្រកម្ពុជា។ </a:t>
            </a:r>
            <a:endParaRPr lang="en-US" sz="15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355137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684803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សេចក្តីព្រាងច្បាប់ស្តីពីសន្តិសុខសាយប័រ (ត)</a:t>
            </a:r>
            <a:endParaRPr lang="en-U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5CC4C0-0D4A-4959-8ED9-3A8DA4F59001}"/>
              </a:ext>
            </a:extLst>
          </p:cNvPr>
          <p:cNvSpPr txBox="1"/>
          <p:nvPr/>
        </p:nvSpPr>
        <p:spPr>
          <a:xfrm>
            <a:off x="1143000" y="2236280"/>
            <a:ext cx="6705600" cy="2342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8275" indent="-168275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ការកំណត់និយមន័យហេដ្ឋារចនាសម្ព័ន្ធព័ត៌មាន និងអង្គភាពហេដ្ឋារចនាសម្ព័ន្ធព័ត៌មាន</a:t>
            </a:r>
          </a:p>
          <a:p>
            <a:pPr marL="168275" indent="-168275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រចនាសម្ព័ន្ធគ្រប់គ្រងៈ សិទ្ធិអំណាច និងឯករាជ្យភាព</a:t>
            </a:r>
          </a:p>
          <a:p>
            <a:pPr marL="168275" indent="-168275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អំណាចក្នុងការតាមដាន ការគោរពសិទ្ធិមនុស្ស និងកង្វះការត្រួតពិនិត្យ​តាមផ្លូវតុលាការ</a:t>
            </a:r>
          </a:p>
          <a:p>
            <a:pPr marL="168275" indent="-168275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ការការពារទិន្នន័យបុគ្គល និងសិទ្ធិឯកជនភាព</a:t>
            </a:r>
          </a:p>
          <a:p>
            <a:pPr marL="168275" indent="-168275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m-KH" sz="15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បន្ទុកបន្ថែមលើនីតិបុគ្គលឯកជន និងទណ្ឌកម្ម</a:t>
            </a:r>
            <a:endParaRPr lang="en-US" sz="15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B10939-0223-44FE-A2A7-0AB498A06152}"/>
              </a:ext>
            </a:extLst>
          </p:cNvPr>
          <p:cNvSpPr txBox="1"/>
          <p:nvPr/>
        </p:nvSpPr>
        <p:spPr>
          <a:xfrm>
            <a:off x="381000" y="838200"/>
            <a:ext cx="6705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m-KH" sz="16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Content" panose="02000500000000020004" pitchFamily="2" charset="0"/>
                <a:cs typeface="Khmer OS Content" panose="02000500000000020004" pitchFamily="2" charset="0"/>
              </a:rPr>
              <a:t>ផ្នែកសំខាន់៥ នៃសេចក្តីព្រាងច្បាប់ដែលអង្គការសង្គមស៊ីវិលយកមកធ្វើការវិភាគដោយភ្ជាប់ជាមួយអនុសាសន៍៖ </a:t>
            </a:r>
          </a:p>
        </p:txBody>
      </p:sp>
    </p:spTree>
    <p:extLst>
      <p:ext uri="{BB962C8B-B14F-4D97-AF65-F5344CB8AC3E}">
        <p14:creationId xmlns:p14="http://schemas.microsoft.com/office/powerpoint/2010/main" val="1162636800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1BBE311-19D2-423D-9A1C-43179A6033B4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E15A593-A2ED-4D76-901E-CABE72D12CC0}"/>
              </a:ext>
            </a:extLst>
          </p:cNvPr>
          <p:cNvSpPr txBox="1">
            <a:spLocks/>
          </p:cNvSpPr>
          <p:nvPr/>
        </p:nvSpPr>
        <p:spPr>
          <a:xfrm>
            <a:off x="7866532" y="6463342"/>
            <a:ext cx="1277468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Page | </a:t>
            </a:r>
            <a:fld id="{E723B9D8-E77B-412C-A7BA-1B9D86FB1B59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EFE534-9E7E-460C-8661-6C88F2B05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Presented by: Mr. Sar Mory, Policy, Legal &amp; Advocacy Manager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72B06-DBC6-4D87-A6FE-DA6584721380}"/>
              </a:ext>
            </a:extLst>
          </p:cNvPr>
          <p:cNvSpPr txBox="1"/>
          <p:nvPr/>
        </p:nvSpPr>
        <p:spPr>
          <a:xfrm>
            <a:off x="0" y="0"/>
            <a:ext cx="9144000" cy="684803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km-KH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Khmer OS Content" panose="02000500000000020004" pitchFamily="2" charset="0"/>
                <a:cs typeface="Khmer OS Content" panose="02000500000000020004" pitchFamily="2" charset="0"/>
              </a:rPr>
              <a:t>ការរៀបចំសេចក្តីព្រាងច្បាប់​ប្រឆាំង​ការ​ជ្រៀត​ជ្រែក​ពី​បរទេស</a:t>
            </a:r>
            <a:endParaRPr lang="en-US" sz="28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A7A0A2-4C21-4FE9-9558-0C0A0F621B5C}"/>
              </a:ext>
            </a:extLst>
          </p:cNvPr>
          <p:cNvSpPr txBox="1"/>
          <p:nvPr/>
        </p:nvSpPr>
        <p:spPr>
          <a:xfrm>
            <a:off x="800100" y="1164002"/>
            <a:ext cx="80772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ក្រសួងមហាផ្ទៃកំពុងប្រមូលសមាសធាតុក្នុងការរៀបចំ</a:t>
            </a:r>
            <a:r>
              <a:rPr lang="km-KH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anose="02000500000000020004" pitchFamily="2" charset="0"/>
                <a:cs typeface="Khmer OS Muol Light" panose="02000500000000020004" pitchFamily="2" charset="0"/>
              </a:rPr>
              <a:t>សេចក្តីព្រាងច្បាប់​ប្រឆាំង​ការ​ជ្រៀត​ជ្រែក​ពី​បរទេស​</a:t>
            </a:r>
            <a:r>
              <a:rPr lang="en-US" sz="16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 | </a:t>
            </a:r>
            <a:r>
              <a:rPr lang="en-US" sz="1600" dirty="0">
                <a:latin typeface="Arial Rounded MT Bold" panose="020F0704030504030204" pitchFamily="34" charset="0"/>
                <a:cs typeface="Khmer OS Content" panose="02000500000000020004" pitchFamily="2" charset="0"/>
              </a:rPr>
              <a:t>Law on Countering Foreign Interference</a:t>
            </a:r>
            <a:r>
              <a:rPr lang="km-KH" sz="1600" dirty="0">
                <a:latin typeface="Arial Rounded MT Bold" panose="020F0704030504030204" pitchFamily="34" charset="0"/>
                <a:cs typeface="Khmer OS Content" panose="02000500000000020004" pitchFamily="2" charset="0"/>
              </a:rPr>
              <a:t>។</a:t>
            </a:r>
          </a:p>
          <a:p>
            <a:pPr>
              <a:lnSpc>
                <a:spcPct val="150000"/>
              </a:lnSpc>
            </a:pPr>
            <a:endParaRPr lang="km-KH" sz="1600" dirty="0">
              <a:latin typeface="Arial Rounded MT Bold" panose="020F0704030504030204" pitchFamily="34" charset="0"/>
              <a:cs typeface="Khmer OS Content" panose="02000500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Arial Rounded MT Bold" panose="020F0704030504030204" pitchFamily="34" charset="0"/>
                <a:cs typeface="Khmer OS Content" panose="02000500000000020004" pitchFamily="2" charset="0"/>
              </a:rPr>
              <a:t>​គោលបំណង នៃការបង្កើតច្បាប់នេះ គឺដើម្បីប្រឆាំង និងទប់ស្កាត់ការជ្រៀតជ្រែកពីសំណាក់បរទេស ចូលមកផ្ទៃក្នុងរបស់កម្ពុជា (យោងសារព័ត៌មានថ្មីៗ)។ </a:t>
            </a:r>
          </a:p>
          <a:p>
            <a:pPr>
              <a:lnSpc>
                <a:spcPct val="150000"/>
              </a:lnSpc>
            </a:pPr>
            <a:endParaRPr lang="km-KH" sz="1600" dirty="0">
              <a:latin typeface="Arial Rounded MT Bold" panose="020F0704030504030204" pitchFamily="34" charset="0"/>
              <a:cs typeface="Khmer OS Content" panose="02000500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Arial Rounded MT Bold" panose="020F0704030504030204" pitchFamily="34" charset="0"/>
                <a:cs typeface="Khmer OS Content" panose="02000500000000020004" pitchFamily="2" charset="0"/>
              </a:rPr>
              <a:t>ច្បាប់របស់ប្រទេសសិង្ហបុរី ត្រូវបានកម្ពុជា ជ្រើសរើសយកមកសិក្សាមុនគេ។</a:t>
            </a:r>
          </a:p>
          <a:p>
            <a:pPr>
              <a:lnSpc>
                <a:spcPct val="150000"/>
              </a:lnSpc>
            </a:pPr>
            <a:endParaRPr lang="km-KH" sz="1600" dirty="0">
              <a:latin typeface="Arial Rounded MT Bold" panose="020F0704030504030204" pitchFamily="34" charset="0"/>
              <a:cs typeface="Khmer OS Content" panose="02000500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m-KH" sz="1600" dirty="0">
                <a:latin typeface="Arial Rounded MT Bold" panose="020F0704030504030204" pitchFamily="34" charset="0"/>
                <a:cs typeface="Khmer OS Content" panose="02000500000000020004" pitchFamily="2" charset="0"/>
              </a:rPr>
              <a:t>ការបង្កើតច្បាប់នេះ នឹងអាចក្លាយជាក្តីបារម្ភថ្មី សម្រាប់អង្គការសង្គមស៊ីវិល​ ជាពិសេស​ក្រុម អង្គការ​សមាគមដែលធ្វើការផ្តោតលើ បញ្ហាសិទ្ធិមនុស្ស ប្រជាធិបតេយ្យ និងការការពារព្រៃឈើ។ </a:t>
            </a:r>
          </a:p>
          <a:p>
            <a:pPr>
              <a:lnSpc>
                <a:spcPct val="150000"/>
              </a:lnSpc>
            </a:pPr>
            <a:endParaRPr lang="km-KH" sz="1600" dirty="0">
              <a:latin typeface="Arial Rounded MT Bold" panose="020F0704030504030204" pitchFamily="34" charset="0"/>
              <a:cs typeface="Khmer OS Conten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227B69-7116-43E7-81F5-03CB15F82939}"/>
              </a:ext>
            </a:extLst>
          </p:cNvPr>
          <p:cNvSpPr txBox="1"/>
          <p:nvPr/>
        </p:nvSpPr>
        <p:spPr>
          <a:xfrm>
            <a:off x="587829" y="5309979"/>
            <a:ext cx="8267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12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ប្រភព៖ </a:t>
            </a:r>
            <a:r>
              <a:rPr lang="en-US" sz="1200" dirty="0">
                <a:latin typeface="Khmer OS Content" panose="02000500000000020004" pitchFamily="2" charset="0"/>
                <a:cs typeface="Khmer OS Content" panose="02000500000000020004" pitchFamily="2" charset="0"/>
                <a:hlinkClick r:id="rId2"/>
              </a:rPr>
              <a:t>https://thmeythmey.com/?page=detail&amp;id=111985</a:t>
            </a:r>
            <a:r>
              <a:rPr lang="km-KH" sz="12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 </a:t>
            </a:r>
            <a:r>
              <a:rPr lang="en-US" sz="12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| </a:t>
            </a:r>
            <a:r>
              <a:rPr lang="en-US" sz="1200" dirty="0" err="1">
                <a:latin typeface="Khmer OS Content" panose="02000500000000020004" pitchFamily="2" charset="0"/>
                <a:cs typeface="Khmer OS Content" panose="02000500000000020004" pitchFamily="2" charset="0"/>
              </a:rPr>
              <a:t>VoD</a:t>
            </a:r>
            <a:r>
              <a:rPr lang="en-US" sz="12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: </a:t>
            </a:r>
            <a:r>
              <a:rPr lang="en-US" sz="1200" dirty="0">
                <a:latin typeface="Khmer OS Content" panose="02000500000000020004" pitchFamily="2" charset="0"/>
                <a:cs typeface="Khmer OS Content" panose="02000500000000020004" pitchFamily="2" charset="0"/>
                <a:hlinkClick r:id="rId3"/>
              </a:rPr>
              <a:t>https://vodenglish.news/cambodia-pursues-foreign-interference-law-inspired-by-singapore-angkorian-era-invasions/</a:t>
            </a:r>
            <a:r>
              <a:rPr lang="en-US" sz="12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 </a:t>
            </a:r>
            <a:r>
              <a:rPr lang="km-KH" sz="1200" dirty="0">
                <a:latin typeface="Khmer OS Content" panose="02000500000000020004" pitchFamily="2" charset="0"/>
                <a:cs typeface="Khmer OS Content" panose="02000500000000020004" pitchFamily="2" charset="0"/>
              </a:rPr>
              <a:t>​​</a:t>
            </a:r>
            <a:endParaRPr lang="en-US" sz="1200" dirty="0">
              <a:latin typeface="Khmer OS Content" panose="02000500000000020004" pitchFamily="2" charset="0"/>
              <a:cs typeface="Khmer OS Conten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588657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0" t="30952" r="15333" b="40476"/>
          <a:stretch/>
        </p:blipFill>
        <p:spPr>
          <a:xfrm>
            <a:off x="2654300" y="1676400"/>
            <a:ext cx="3835400" cy="9204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652" y="3048000"/>
            <a:ext cx="2895600" cy="12604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24560F-155C-4BB8-AFDB-4B1A000D5359}"/>
              </a:ext>
            </a:extLst>
          </p:cNvPr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6142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26444</TotalTime>
  <Words>2134</Words>
  <Application>Microsoft Office PowerPoint</Application>
  <PresentationFormat>On-screen Show (4:3)</PresentationFormat>
  <Paragraphs>142</Paragraphs>
  <Slides>16</Slides>
  <Notes>13</Notes>
  <HiddenSlides>1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MS PGothic</vt:lpstr>
      <vt:lpstr>Arial</vt:lpstr>
      <vt:lpstr>Arial Rounded MT Bold</vt:lpstr>
      <vt:lpstr>Calibri</vt:lpstr>
      <vt:lpstr>Cambria</vt:lpstr>
      <vt:lpstr>Chalkboard</vt:lpstr>
      <vt:lpstr>Khmer OS Content</vt:lpstr>
      <vt:lpstr>Khmer OS Muol Light</vt:lpstr>
      <vt:lpstr>Lucida Sans Unicode</vt:lpstr>
      <vt:lpstr>Tahoma</vt:lpstr>
      <vt:lpstr>Wingdings</vt:lpstr>
      <vt:lpstr>1_Custom Design</vt:lpstr>
      <vt:lpstr>2_Custom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Chhorn Vatanak</dc:creator>
  <cp:lastModifiedBy>Sar Mory</cp:lastModifiedBy>
  <cp:revision>1692</cp:revision>
  <cp:lastPrinted>2019-11-22T04:33:52Z</cp:lastPrinted>
  <dcterms:created xsi:type="dcterms:W3CDTF">2015-03-15T15:42:17Z</dcterms:created>
  <dcterms:modified xsi:type="dcterms:W3CDTF">2023-05-10T05:04:32Z</dcterms:modified>
</cp:coreProperties>
</file>