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06" r:id="rId2"/>
    <p:sldMasterId id="2147483719" r:id="rId3"/>
  </p:sldMasterIdLst>
  <p:notesMasterIdLst>
    <p:notesMasterId r:id="rId24"/>
  </p:notesMasterIdLst>
  <p:handoutMasterIdLst>
    <p:handoutMasterId r:id="rId25"/>
  </p:handoutMasterIdLst>
  <p:sldIdLst>
    <p:sldId id="558" r:id="rId4"/>
    <p:sldId id="560" r:id="rId5"/>
    <p:sldId id="564" r:id="rId6"/>
    <p:sldId id="635" r:id="rId7"/>
    <p:sldId id="636" r:id="rId8"/>
    <p:sldId id="632" r:id="rId9"/>
    <p:sldId id="574" r:id="rId10"/>
    <p:sldId id="617" r:id="rId11"/>
    <p:sldId id="618" r:id="rId12"/>
    <p:sldId id="623" r:id="rId13"/>
    <p:sldId id="624" r:id="rId14"/>
    <p:sldId id="625" r:id="rId15"/>
    <p:sldId id="626" r:id="rId16"/>
    <p:sldId id="627" r:id="rId17"/>
    <p:sldId id="628" r:id="rId18"/>
    <p:sldId id="629" r:id="rId19"/>
    <p:sldId id="631" r:id="rId20"/>
    <p:sldId id="638" r:id="rId21"/>
    <p:sldId id="640" r:id="rId22"/>
    <p:sldId id="559" r:id="rId23"/>
  </p:sldIdLst>
  <p:sldSz cx="9906000" cy="6858000" type="A4"/>
  <p:notesSz cx="9296400" cy="7010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haela Prokop" initials="MP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426" autoAdjust="0"/>
    <p:restoredTop sz="88810" autoAdjust="0"/>
  </p:normalViewPr>
  <p:slideViewPr>
    <p:cSldViewPr snapToGrid="0">
      <p:cViewPr varScale="1">
        <p:scale>
          <a:sx n="61" d="100"/>
          <a:sy n="61" d="100"/>
        </p:scale>
        <p:origin x="1416" y="5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8440" cy="35173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65810" y="0"/>
            <a:ext cx="4028440" cy="35173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B63BC5-B607-4C34-8C99-C05DE76DA24A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658664"/>
            <a:ext cx="4028440" cy="351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65810" y="6658664"/>
            <a:ext cx="4028440" cy="351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A58370-ECCD-456E-9E36-3205CCCC2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37170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8440" cy="35173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5810" y="0"/>
            <a:ext cx="4028440" cy="35173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84D2BC-5355-47E6-ADC2-1BCED01BDA62}" type="datetimeFigureOut">
              <a:rPr lang="en-US" smtClean="0"/>
              <a:t>10/5/2017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41638" y="877888"/>
            <a:ext cx="3413125" cy="23637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9641" y="3373756"/>
            <a:ext cx="7437120" cy="276034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658664"/>
            <a:ext cx="4028440" cy="351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5810" y="6658664"/>
            <a:ext cx="4028440" cy="3517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951923-2AF3-49AD-9479-33855FB64E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58050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41638" y="877888"/>
            <a:ext cx="3413125" cy="23637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033CE4-EEE5-4D9D-826F-232937CF21ED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865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951923-2AF3-49AD-9479-33855FB64E8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6491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951923-2AF3-49AD-9479-33855FB64E8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8217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Cover all aspects</a:t>
            </a:r>
            <a:r>
              <a:rPr lang="en-US" baseline="0" dirty="0" smtClean="0"/>
              <a:t> unlike CMDGs.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951923-2AF3-49AD-9479-33855FB64E8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1353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941638" y="877888"/>
            <a:ext cx="3413125" cy="23637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quarter" idx="1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31749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eaLnBrk="1" hangingPunct="1"/>
            <a:fld id="{748650C5-4FDB-4C3C-9647-397CE0B43263}" type="slidenum">
              <a:rPr lang="en-US" smtClean="0">
                <a:latin typeface="Calibri" pitchFamily="34" charset="0"/>
              </a:rPr>
              <a:pPr eaLnBrk="1" hangingPunct="1"/>
              <a:t>20</a:t>
            </a:fld>
            <a:endParaRPr lang="en-US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42608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CE21C-78D5-4027-B371-1837161C0AA9}" type="datetime1">
              <a:rPr lang="en-IN" smtClean="0">
                <a:solidFill>
                  <a:prstClr val="black">
                    <a:tint val="75000"/>
                  </a:prstClr>
                </a:solidFill>
              </a:rPr>
              <a:t>05-10-2017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583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366DE-0E91-4E61-A1E5-1B0B099FF57E}" type="datetime1">
              <a:rPr lang="en-IN" smtClean="0">
                <a:solidFill>
                  <a:prstClr val="black">
                    <a:tint val="75000"/>
                  </a:prstClr>
                </a:solidFill>
              </a:rPr>
              <a:t>05-10-2017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406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2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D3802-5DC5-4A01-8D5B-EB4345FF9D18}" type="datetime1">
              <a:rPr lang="en-IN" smtClean="0">
                <a:solidFill>
                  <a:prstClr val="black">
                    <a:tint val="75000"/>
                  </a:prstClr>
                </a:solidFill>
              </a:rPr>
              <a:t>05-10-2017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2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2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36BFB-84E5-4685-9142-AC8504FEDE48}" type="datetime1">
              <a:rPr lang="en-IN" smtClean="0">
                <a:solidFill>
                  <a:prstClr val="black">
                    <a:tint val="75000"/>
                  </a:prstClr>
                </a:solidFill>
              </a:rPr>
              <a:t>05-10-2017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4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24A6A1-70C9-49F3-90A9-B710DCF827CA}" type="datetime1">
              <a:rPr lang="en-IN" smtClean="0">
                <a:solidFill>
                  <a:prstClr val="black">
                    <a:tint val="75000"/>
                  </a:prstClr>
                </a:solidFill>
              </a:rPr>
              <a:t>05-10-2017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681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BF98A-03D2-4C6C-9171-BC9050700FC8}" type="datetime1">
              <a:rPr lang="en-IN" smtClean="0">
                <a:solidFill>
                  <a:prstClr val="black">
                    <a:tint val="75000"/>
                  </a:prstClr>
                </a:solidFill>
              </a:rPr>
              <a:t>05-10-2017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175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FB154-9A1C-4B49-AD71-908427AE2970}" type="datetime1">
              <a:rPr lang="en-IN" smtClean="0">
                <a:solidFill>
                  <a:prstClr val="black">
                    <a:tint val="75000"/>
                  </a:prstClr>
                </a:solidFill>
              </a:rPr>
              <a:t>05-10-2017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981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2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BDD50-EA66-496B-A8F4-049C9E55EF17}" type="datetime1">
              <a:rPr lang="en-IN" smtClean="0">
                <a:solidFill>
                  <a:prstClr val="black">
                    <a:tint val="75000"/>
                  </a:prstClr>
                </a:solidFill>
              </a:rPr>
              <a:t>05-10-2017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768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A445D-0730-4651-890B-F8D0911D51A5}" type="datetime1">
              <a:rPr lang="en-IN" smtClean="0">
                <a:solidFill>
                  <a:prstClr val="black">
                    <a:tint val="75000"/>
                  </a:prstClr>
                </a:solidFill>
              </a:rPr>
              <a:t>05-10-2017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297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BDFA9-BC4C-45BD-8A39-4DF43C0AA042}" type="datetime1">
              <a:rPr lang="en-IN" smtClean="0">
                <a:solidFill>
                  <a:prstClr val="black">
                    <a:tint val="75000"/>
                  </a:prstClr>
                </a:solidFill>
              </a:rPr>
              <a:t>05-10-2017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4066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40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40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E062B-FEDA-41C9-8667-B84F2FB2990F}" type="datetime1">
              <a:rPr lang="en-IN" smtClean="0">
                <a:solidFill>
                  <a:prstClr val="black">
                    <a:tint val="75000"/>
                  </a:prstClr>
                </a:solidFill>
              </a:rPr>
              <a:t>05-10-2017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48425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457700" y="1600202"/>
            <a:ext cx="4953000" cy="4525963"/>
          </a:xfrm>
        </p:spPr>
        <p:txBody>
          <a:bodyPr>
            <a:normAutofit/>
          </a:bodyPr>
          <a:lstStyle>
            <a:lvl1pPr algn="just">
              <a:defRPr sz="2000" baseline="0"/>
            </a:lvl1pPr>
          </a:lstStyle>
          <a:p>
            <a:pPr lvl="0"/>
            <a:r>
              <a:rPr lang="en-US" dirty="0" smtClean="0"/>
              <a:t>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11150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1196752"/>
          </a:xfrm>
          <a:solidFill>
            <a:srgbClr val="FFC000"/>
          </a:solidFill>
        </p:spPr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6E09C-C776-43E3-AA1C-3C8E8CB9F4DE}" type="datetime1">
              <a:rPr lang="en-IN" smtClean="0">
                <a:solidFill>
                  <a:prstClr val="black">
                    <a:tint val="75000"/>
                  </a:prstClr>
                </a:solidFill>
              </a:rPr>
              <a:t>05-10-2017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2830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53874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76" name="PlaceHolder 2"/>
          <p:cNvSpPr>
            <a:spLocks noGrp="1"/>
          </p:cNvSpPr>
          <p:nvPr>
            <p:ph type="subTitle"/>
          </p:nvPr>
        </p:nvSpPr>
        <p:spPr>
          <a:xfrm>
            <a:off x="494478" y="1604314"/>
            <a:ext cx="8914842" cy="397698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4396121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494478" y="1604314"/>
            <a:ext cx="8914842" cy="3976988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014320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494477" y="1604314"/>
            <a:ext cx="4350189" cy="3976988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1" name="PlaceHolder 3"/>
          <p:cNvSpPr>
            <a:spLocks noGrp="1"/>
          </p:cNvSpPr>
          <p:nvPr>
            <p:ph type="body"/>
          </p:nvPr>
        </p:nvSpPr>
        <p:spPr>
          <a:xfrm>
            <a:off x="5062423" y="1604314"/>
            <a:ext cx="4350189" cy="3976988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366943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1827940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subTitle"/>
          </p:nvPr>
        </p:nvSpPr>
        <p:spPr>
          <a:xfrm>
            <a:off x="494478" y="272915"/>
            <a:ext cx="8914842" cy="5307629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4893662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85" name="PlaceHolder 2"/>
          <p:cNvSpPr>
            <a:spLocks noGrp="1"/>
          </p:cNvSpPr>
          <p:nvPr>
            <p:ph type="body"/>
          </p:nvPr>
        </p:nvSpPr>
        <p:spPr>
          <a:xfrm>
            <a:off x="494477" y="1604314"/>
            <a:ext cx="4350189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6" name="PlaceHolder 3"/>
          <p:cNvSpPr>
            <a:spLocks noGrp="1"/>
          </p:cNvSpPr>
          <p:nvPr>
            <p:ph type="body"/>
          </p:nvPr>
        </p:nvSpPr>
        <p:spPr>
          <a:xfrm>
            <a:off x="494477" y="3681797"/>
            <a:ext cx="4350189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7" name="PlaceHolder 4"/>
          <p:cNvSpPr>
            <a:spLocks noGrp="1"/>
          </p:cNvSpPr>
          <p:nvPr>
            <p:ph type="body"/>
          </p:nvPr>
        </p:nvSpPr>
        <p:spPr>
          <a:xfrm>
            <a:off x="5062423" y="1604314"/>
            <a:ext cx="4350189" cy="3976988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646069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494477" y="1604314"/>
            <a:ext cx="4350189" cy="3976988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5062423" y="1604314"/>
            <a:ext cx="4350189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1" name="PlaceHolder 4"/>
          <p:cNvSpPr>
            <a:spLocks noGrp="1"/>
          </p:cNvSpPr>
          <p:nvPr>
            <p:ph type="body"/>
          </p:nvPr>
        </p:nvSpPr>
        <p:spPr>
          <a:xfrm>
            <a:off x="5062423" y="3681797"/>
            <a:ext cx="4350189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718957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494477" y="1604314"/>
            <a:ext cx="4350189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5062423" y="1604314"/>
            <a:ext cx="4350189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5" name="PlaceHolder 4"/>
          <p:cNvSpPr>
            <a:spLocks noGrp="1"/>
          </p:cNvSpPr>
          <p:nvPr>
            <p:ph type="body"/>
          </p:nvPr>
        </p:nvSpPr>
        <p:spPr>
          <a:xfrm>
            <a:off x="494478" y="3681797"/>
            <a:ext cx="8914842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87032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494478" y="1604314"/>
            <a:ext cx="8914842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494478" y="3681797"/>
            <a:ext cx="8914842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948430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494477" y="1604314"/>
            <a:ext cx="4350189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5062423" y="1604314"/>
            <a:ext cx="4350189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2" name="PlaceHolder 4"/>
          <p:cNvSpPr>
            <a:spLocks noGrp="1"/>
          </p:cNvSpPr>
          <p:nvPr>
            <p:ph type="body"/>
          </p:nvPr>
        </p:nvSpPr>
        <p:spPr>
          <a:xfrm>
            <a:off x="5062423" y="3681797"/>
            <a:ext cx="4350189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3" name="PlaceHolder 5"/>
          <p:cNvSpPr>
            <a:spLocks noGrp="1"/>
          </p:cNvSpPr>
          <p:nvPr>
            <p:ph type="body"/>
          </p:nvPr>
        </p:nvSpPr>
        <p:spPr>
          <a:xfrm>
            <a:off x="494477" y="3681797"/>
            <a:ext cx="4350189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745465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494478" y="1604314"/>
            <a:ext cx="8914842" cy="3976988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494478" y="1604314"/>
            <a:ext cx="8914842" cy="3976988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107" name="Picture 106"/>
          <p:cNvPicPr/>
          <p:nvPr/>
        </p:nvPicPr>
        <p:blipFill>
          <a:blip r:embed="rId2" cstate="print"/>
          <a:stretch/>
        </p:blipFill>
        <p:spPr>
          <a:xfrm>
            <a:off x="2252161" y="1604061"/>
            <a:ext cx="5399478" cy="3976988"/>
          </a:xfrm>
          <a:prstGeom prst="rect">
            <a:avLst/>
          </a:prstGeom>
          <a:ln>
            <a:noFill/>
          </a:ln>
        </p:spPr>
      </p:pic>
      <p:pic>
        <p:nvPicPr>
          <p:cNvPr id="108" name="Picture 107"/>
          <p:cNvPicPr/>
          <p:nvPr/>
        </p:nvPicPr>
        <p:blipFill>
          <a:blip r:embed="rId2" cstate="print"/>
          <a:stretch/>
        </p:blipFill>
        <p:spPr>
          <a:xfrm>
            <a:off x="2252161" y="1604061"/>
            <a:ext cx="5399478" cy="3976988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480126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774995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76" name="PlaceHolder 2"/>
          <p:cNvSpPr>
            <a:spLocks noGrp="1"/>
          </p:cNvSpPr>
          <p:nvPr>
            <p:ph type="subTitle"/>
          </p:nvPr>
        </p:nvSpPr>
        <p:spPr>
          <a:xfrm>
            <a:off x="494478" y="1604314"/>
            <a:ext cx="8914842" cy="397698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4496611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494478" y="1604314"/>
            <a:ext cx="8914842" cy="3976988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5527217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494477" y="1604314"/>
            <a:ext cx="4350189" cy="3976988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1" name="PlaceHolder 3"/>
          <p:cNvSpPr>
            <a:spLocks noGrp="1"/>
          </p:cNvSpPr>
          <p:nvPr>
            <p:ph type="body"/>
          </p:nvPr>
        </p:nvSpPr>
        <p:spPr>
          <a:xfrm>
            <a:off x="5062423" y="1604314"/>
            <a:ext cx="4350189" cy="3976988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93455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4897303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subTitle"/>
          </p:nvPr>
        </p:nvSpPr>
        <p:spPr>
          <a:xfrm>
            <a:off x="494478" y="272915"/>
            <a:ext cx="8914842" cy="5307629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052614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85" name="PlaceHolder 2"/>
          <p:cNvSpPr>
            <a:spLocks noGrp="1"/>
          </p:cNvSpPr>
          <p:nvPr>
            <p:ph type="body"/>
          </p:nvPr>
        </p:nvSpPr>
        <p:spPr>
          <a:xfrm>
            <a:off x="494477" y="1604314"/>
            <a:ext cx="4350189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6" name="PlaceHolder 3"/>
          <p:cNvSpPr>
            <a:spLocks noGrp="1"/>
          </p:cNvSpPr>
          <p:nvPr>
            <p:ph type="body"/>
          </p:nvPr>
        </p:nvSpPr>
        <p:spPr>
          <a:xfrm>
            <a:off x="494477" y="3681797"/>
            <a:ext cx="4350189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7" name="PlaceHolder 4"/>
          <p:cNvSpPr>
            <a:spLocks noGrp="1"/>
          </p:cNvSpPr>
          <p:nvPr>
            <p:ph type="body"/>
          </p:nvPr>
        </p:nvSpPr>
        <p:spPr>
          <a:xfrm>
            <a:off x="5062423" y="1604314"/>
            <a:ext cx="4350189" cy="3976988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1436169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494477" y="1604314"/>
            <a:ext cx="4350189" cy="3976988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5062423" y="1604314"/>
            <a:ext cx="4350189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1" name="PlaceHolder 4"/>
          <p:cNvSpPr>
            <a:spLocks noGrp="1"/>
          </p:cNvSpPr>
          <p:nvPr>
            <p:ph type="body"/>
          </p:nvPr>
        </p:nvSpPr>
        <p:spPr>
          <a:xfrm>
            <a:off x="5062423" y="3681797"/>
            <a:ext cx="4350189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979267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494477" y="1604314"/>
            <a:ext cx="4350189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5062423" y="1604314"/>
            <a:ext cx="4350189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5" name="PlaceHolder 4"/>
          <p:cNvSpPr>
            <a:spLocks noGrp="1"/>
          </p:cNvSpPr>
          <p:nvPr>
            <p:ph type="body"/>
          </p:nvPr>
        </p:nvSpPr>
        <p:spPr>
          <a:xfrm>
            <a:off x="494478" y="3681797"/>
            <a:ext cx="8914842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0970969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494478" y="1604314"/>
            <a:ext cx="8914842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494478" y="3681797"/>
            <a:ext cx="8914842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507322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494477" y="1604314"/>
            <a:ext cx="4350189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5062423" y="1604314"/>
            <a:ext cx="4350189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2" name="PlaceHolder 4"/>
          <p:cNvSpPr>
            <a:spLocks noGrp="1"/>
          </p:cNvSpPr>
          <p:nvPr>
            <p:ph type="body"/>
          </p:nvPr>
        </p:nvSpPr>
        <p:spPr>
          <a:xfrm>
            <a:off x="5062423" y="3681797"/>
            <a:ext cx="4350189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3" name="PlaceHolder 5"/>
          <p:cNvSpPr>
            <a:spLocks noGrp="1"/>
          </p:cNvSpPr>
          <p:nvPr>
            <p:ph type="body"/>
          </p:nvPr>
        </p:nvSpPr>
        <p:spPr>
          <a:xfrm>
            <a:off x="494477" y="3681797"/>
            <a:ext cx="4350189" cy="1896974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2378944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05" name="PlaceHolder 2"/>
          <p:cNvSpPr>
            <a:spLocks noGrp="1"/>
          </p:cNvSpPr>
          <p:nvPr>
            <p:ph type="body"/>
          </p:nvPr>
        </p:nvSpPr>
        <p:spPr>
          <a:xfrm>
            <a:off x="494478" y="1604314"/>
            <a:ext cx="8914842" cy="3976988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6" name="PlaceHolder 3"/>
          <p:cNvSpPr>
            <a:spLocks noGrp="1"/>
          </p:cNvSpPr>
          <p:nvPr>
            <p:ph type="body"/>
          </p:nvPr>
        </p:nvSpPr>
        <p:spPr>
          <a:xfrm>
            <a:off x="494478" y="1604314"/>
            <a:ext cx="8914842" cy="3976988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107" name="Picture 106"/>
          <p:cNvPicPr/>
          <p:nvPr/>
        </p:nvPicPr>
        <p:blipFill>
          <a:blip r:embed="rId2" cstate="print"/>
          <a:stretch/>
        </p:blipFill>
        <p:spPr>
          <a:xfrm>
            <a:off x="2252161" y="1604061"/>
            <a:ext cx="5399478" cy="3976988"/>
          </a:xfrm>
          <a:prstGeom prst="rect">
            <a:avLst/>
          </a:prstGeom>
          <a:ln>
            <a:noFill/>
          </a:ln>
        </p:spPr>
      </p:pic>
      <p:pic>
        <p:nvPicPr>
          <p:cNvPr id="108" name="Picture 107"/>
          <p:cNvPicPr/>
          <p:nvPr/>
        </p:nvPicPr>
        <p:blipFill>
          <a:blip r:embed="rId2" cstate="print"/>
          <a:stretch/>
        </p:blipFill>
        <p:spPr>
          <a:xfrm>
            <a:off x="2252161" y="1604061"/>
            <a:ext cx="5399478" cy="3976988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37598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2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2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ECD3B-8270-4568-8F18-7B1B034EC14C}" type="datetime1">
              <a:rPr lang="en-IN" smtClean="0">
                <a:solidFill>
                  <a:prstClr val="black">
                    <a:tint val="75000"/>
                  </a:prstClr>
                </a:solidFill>
              </a:rPr>
              <a:t>05-10-2017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2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2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865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bg1"/>
            </a:gs>
            <a:gs pos="100000">
              <a:schemeClr val="bg1">
                <a:lumMod val="9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Picture 2"/>
          <p:cNvPicPr/>
          <p:nvPr/>
        </p:nvPicPr>
        <p:blipFill>
          <a:blip r:embed="rId14" cstate="print"/>
          <a:stretch/>
        </p:blipFill>
        <p:spPr>
          <a:xfrm>
            <a:off x="-618438" y="0"/>
            <a:ext cx="1972696" cy="1572922"/>
          </a:xfrm>
          <a:prstGeom prst="rect">
            <a:avLst/>
          </a:prstGeom>
          <a:ln>
            <a:noFill/>
          </a:ln>
        </p:spPr>
      </p:pic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CA" sz="3094" dirty="0">
                <a:latin typeface="Arial"/>
              </a:rPr>
              <a:t>Click to edit the title text format</a:t>
            </a:r>
            <a:endParaRPr dirty="0"/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494478" y="1604314"/>
            <a:ext cx="8914842" cy="3976988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en-CA" sz="2250" dirty="0">
                <a:latin typeface="Arial"/>
              </a:rPr>
              <a:t>Click to edit the outline text format</a:t>
            </a:r>
            <a:endParaRPr dirty="0"/>
          </a:p>
          <a:p>
            <a:pPr lvl="1">
              <a:buSzPct val="75000"/>
              <a:buFont typeface="StarSymbol"/>
              <a:buChar char=""/>
            </a:pPr>
            <a:r>
              <a:rPr lang="en-CA" sz="1969" dirty="0">
                <a:latin typeface="Arial"/>
              </a:rPr>
              <a:t>Second Outline Level</a:t>
            </a:r>
            <a:endParaRPr dirty="0"/>
          </a:p>
          <a:p>
            <a:pPr lvl="2">
              <a:buSzPct val="45000"/>
              <a:buFont typeface="StarSymbol"/>
              <a:buChar char=""/>
            </a:pPr>
            <a:r>
              <a:rPr lang="en-CA" sz="1688" dirty="0">
                <a:latin typeface="Arial"/>
              </a:rPr>
              <a:t>Third Outline Level</a:t>
            </a:r>
            <a:endParaRPr dirty="0"/>
          </a:p>
          <a:p>
            <a:pPr lvl="3">
              <a:buSzPct val="75000"/>
              <a:buFont typeface="StarSymbol"/>
              <a:buChar char=""/>
            </a:pPr>
            <a:r>
              <a:rPr lang="en-CA" sz="1406" dirty="0">
                <a:latin typeface="Arial"/>
              </a:rPr>
              <a:t>Fourth Outline Level</a:t>
            </a:r>
            <a:endParaRPr dirty="0"/>
          </a:p>
          <a:p>
            <a:pPr lvl="4">
              <a:buSzPct val="45000"/>
              <a:buFont typeface="StarSymbol"/>
              <a:buChar char=""/>
            </a:pPr>
            <a:r>
              <a:rPr lang="en-CA" sz="1406" dirty="0">
                <a:latin typeface="Arial"/>
              </a:rPr>
              <a:t>Fifth Outline Level</a:t>
            </a:r>
            <a:endParaRPr dirty="0"/>
          </a:p>
          <a:p>
            <a:pPr lvl="5">
              <a:buSzPct val="45000"/>
              <a:buFont typeface="StarSymbol"/>
              <a:buChar char=""/>
            </a:pPr>
            <a:r>
              <a:rPr lang="en-CA" sz="1406" dirty="0">
                <a:latin typeface="Arial"/>
              </a:rPr>
              <a:t>Sixth Outline Level</a:t>
            </a:r>
            <a:endParaRPr dirty="0"/>
          </a:p>
          <a:p>
            <a:pPr lvl="6">
              <a:buSzPct val="45000"/>
              <a:buFont typeface="StarSymbol"/>
              <a:buChar char=""/>
            </a:pPr>
            <a:r>
              <a:rPr lang="en-CA" sz="1406" dirty="0">
                <a:latin typeface="Arial"/>
              </a:rPr>
              <a:t>Seventh Outline Level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1120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eaLnBrk="1" hangingPunct="1">
        <a:defRPr>
          <a:latin typeface="Lato" pitchFamily="34" charset="0"/>
        </a:defRPr>
      </a:lvl1pPr>
    </p:titleStyle>
    <p:bodyStyle>
      <a:lvl1pPr eaLnBrk="1" hangingPunct="1">
        <a:defRPr>
          <a:latin typeface="Lato" pitchFamily="34" charset="0"/>
        </a:defRPr>
      </a:lvl1pPr>
      <a:lvl2pPr eaLnBrk="1" hangingPunct="1">
        <a:defRPr>
          <a:latin typeface="Lato" pitchFamily="34" charset="0"/>
        </a:defRPr>
      </a:lvl2pPr>
      <a:lvl3pPr eaLnBrk="1" hangingPunct="1">
        <a:defRPr>
          <a:latin typeface="Lato" pitchFamily="34" charset="0"/>
        </a:defRPr>
      </a:lvl3pPr>
      <a:lvl4pPr eaLnBrk="1" hangingPunct="1">
        <a:defRPr>
          <a:latin typeface="Lato" pitchFamily="34" charset="0"/>
        </a:defRPr>
      </a:lvl4pPr>
      <a:lvl5pPr eaLnBrk="1" hangingPunct="1">
        <a:defRPr>
          <a:latin typeface="Lato" pitchFamily="34" charset="0"/>
        </a:defRPr>
      </a:lvl5pPr>
      <a:lvl6pPr eaLnBrk="1" hangingPunct="1">
        <a:defRPr>
          <a:latin typeface="Lato" pitchFamily="34" charset="0"/>
        </a:defRPr>
      </a:lvl6pPr>
      <a:lvl7pPr eaLnBrk="1" hangingPunct="1">
        <a:defRPr>
          <a:latin typeface="Lato" pitchFamily="34" charset="0"/>
        </a:defRPr>
      </a:lvl7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bg1"/>
            </a:gs>
            <a:gs pos="100000">
              <a:schemeClr val="bg1">
                <a:lumMod val="9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Picture 2"/>
          <p:cNvPicPr/>
          <p:nvPr/>
        </p:nvPicPr>
        <p:blipFill>
          <a:blip r:embed="rId14" cstate="print"/>
          <a:stretch/>
        </p:blipFill>
        <p:spPr>
          <a:xfrm>
            <a:off x="-618438" y="0"/>
            <a:ext cx="1972696" cy="1572922"/>
          </a:xfrm>
          <a:prstGeom prst="rect">
            <a:avLst/>
          </a:prstGeom>
          <a:ln>
            <a:noFill/>
          </a:ln>
        </p:spPr>
      </p:pic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494478" y="272913"/>
            <a:ext cx="8914842" cy="1144818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en-CA" sz="3094" dirty="0">
                <a:latin typeface="Arial"/>
              </a:rPr>
              <a:t>Click to edit the title text format</a:t>
            </a:r>
            <a:endParaRPr dirty="0"/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494478" y="1604314"/>
            <a:ext cx="8914842" cy="3976988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en-CA" sz="2250" dirty="0">
                <a:latin typeface="Arial"/>
              </a:rPr>
              <a:t>Click to edit the outline text format</a:t>
            </a:r>
            <a:endParaRPr dirty="0"/>
          </a:p>
          <a:p>
            <a:pPr lvl="1">
              <a:buSzPct val="75000"/>
              <a:buFont typeface="StarSymbol"/>
              <a:buChar char=""/>
            </a:pPr>
            <a:r>
              <a:rPr lang="en-CA" sz="1969" dirty="0">
                <a:latin typeface="Arial"/>
              </a:rPr>
              <a:t>Second Outline Level</a:t>
            </a:r>
            <a:endParaRPr dirty="0"/>
          </a:p>
          <a:p>
            <a:pPr lvl="2">
              <a:buSzPct val="45000"/>
              <a:buFont typeface="StarSymbol"/>
              <a:buChar char=""/>
            </a:pPr>
            <a:r>
              <a:rPr lang="en-CA" sz="1688" dirty="0">
                <a:latin typeface="Arial"/>
              </a:rPr>
              <a:t>Third Outline Level</a:t>
            </a:r>
            <a:endParaRPr dirty="0"/>
          </a:p>
          <a:p>
            <a:pPr lvl="3">
              <a:buSzPct val="75000"/>
              <a:buFont typeface="StarSymbol"/>
              <a:buChar char=""/>
            </a:pPr>
            <a:r>
              <a:rPr lang="en-CA" sz="1406" dirty="0">
                <a:latin typeface="Arial"/>
              </a:rPr>
              <a:t>Fourth Outline Level</a:t>
            </a:r>
            <a:endParaRPr dirty="0"/>
          </a:p>
          <a:p>
            <a:pPr lvl="4">
              <a:buSzPct val="45000"/>
              <a:buFont typeface="StarSymbol"/>
              <a:buChar char=""/>
            </a:pPr>
            <a:r>
              <a:rPr lang="en-CA" sz="1406" dirty="0">
                <a:latin typeface="Arial"/>
              </a:rPr>
              <a:t>Fifth Outline Level</a:t>
            </a:r>
            <a:endParaRPr dirty="0"/>
          </a:p>
          <a:p>
            <a:pPr lvl="5">
              <a:buSzPct val="45000"/>
              <a:buFont typeface="StarSymbol"/>
              <a:buChar char=""/>
            </a:pPr>
            <a:r>
              <a:rPr lang="en-CA" sz="1406" dirty="0">
                <a:latin typeface="Arial"/>
              </a:rPr>
              <a:t>Sixth Outline Level</a:t>
            </a:r>
            <a:endParaRPr dirty="0"/>
          </a:p>
          <a:p>
            <a:pPr lvl="6">
              <a:buSzPct val="45000"/>
              <a:buFont typeface="StarSymbol"/>
              <a:buChar char=""/>
            </a:pPr>
            <a:r>
              <a:rPr lang="en-CA" sz="1406" dirty="0">
                <a:latin typeface="Arial"/>
              </a:rPr>
              <a:t>Seventh Outline Level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30415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eaLnBrk="1" hangingPunct="1">
        <a:defRPr>
          <a:latin typeface="Lato" pitchFamily="34" charset="0"/>
        </a:defRPr>
      </a:lvl1pPr>
    </p:titleStyle>
    <p:bodyStyle>
      <a:lvl1pPr eaLnBrk="1" hangingPunct="1">
        <a:defRPr>
          <a:latin typeface="Lato" pitchFamily="34" charset="0"/>
        </a:defRPr>
      </a:lvl1pPr>
      <a:lvl2pPr eaLnBrk="1" hangingPunct="1">
        <a:defRPr>
          <a:latin typeface="Lato" pitchFamily="34" charset="0"/>
        </a:defRPr>
      </a:lvl2pPr>
      <a:lvl3pPr eaLnBrk="1" hangingPunct="1">
        <a:defRPr>
          <a:latin typeface="Lato" pitchFamily="34" charset="0"/>
        </a:defRPr>
      </a:lvl3pPr>
      <a:lvl4pPr eaLnBrk="1" hangingPunct="1">
        <a:defRPr>
          <a:latin typeface="Lato" pitchFamily="34" charset="0"/>
        </a:defRPr>
      </a:lvl4pPr>
      <a:lvl5pPr eaLnBrk="1" hangingPunct="1">
        <a:defRPr>
          <a:latin typeface="Lato" pitchFamily="34" charset="0"/>
        </a:defRPr>
      </a:lvl5pPr>
      <a:lvl6pPr eaLnBrk="1" hangingPunct="1">
        <a:defRPr>
          <a:latin typeface="Lato" pitchFamily="34" charset="0"/>
        </a:defRPr>
      </a:lvl6pPr>
      <a:lvl7pPr eaLnBrk="1" hangingPunct="1">
        <a:defRPr>
          <a:latin typeface="Lato" pitchFamily="34" charset="0"/>
        </a:defRPr>
      </a:lvl7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0" y="533400"/>
            <a:ext cx="9906000" cy="2362200"/>
          </a:xfrm>
          <a:prstGeom prst="rect">
            <a:avLst/>
          </a:prstGeom>
          <a:solidFill>
            <a:srgbClr val="1807B8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sz="1600" b="1" dirty="0" smtClean="0">
              <a:solidFill>
                <a:srgbClr val="FFFF00"/>
              </a:solidFill>
            </a:endParaRPr>
          </a:p>
          <a:p>
            <a:pPr algn="ctr">
              <a:defRPr/>
            </a:pPr>
            <a:r>
              <a:rPr lang="en-US" sz="4400" b="1" dirty="0" smtClean="0">
                <a:solidFill>
                  <a:srgbClr val="FFFF00"/>
                </a:solidFill>
              </a:rPr>
              <a:t>Cambodian Sustainable Development Goals (CSDGs): Progress of the Localization</a:t>
            </a:r>
            <a:endParaRPr lang="en-US" sz="4400" b="1" dirty="0">
              <a:solidFill>
                <a:srgbClr val="FFFF00"/>
              </a:solidFill>
              <a:latin typeface="Tahoma" pitchFamily="-84" charset="0"/>
              <a:ea typeface="Tahoma" pitchFamily="-84" charset="0"/>
              <a:cs typeface="Tahoma" pitchFamily="-8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0" y="0"/>
            <a:ext cx="9906000" cy="5334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endParaRPr lang="en-US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0" y="2895600"/>
            <a:ext cx="9906000" cy="3233996"/>
          </a:xfrm>
          <a:prstGeom prst="rect">
            <a:avLst/>
          </a:prstGeom>
          <a:solidFill>
            <a:srgbClr val="1807B8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Lucida Sans" pitchFamily="34" charset="0"/>
              </a:rPr>
              <a:t>CCC Bi-Monthly Member Meeting</a:t>
            </a:r>
          </a:p>
          <a:p>
            <a:pPr algn="ctr">
              <a:lnSpc>
                <a:spcPct val="150000"/>
              </a:lnSpc>
            </a:pPr>
            <a:endParaRPr lang="en-US" sz="1200" b="1" dirty="0" smtClean="0">
              <a:solidFill>
                <a:schemeClr val="bg1"/>
              </a:solidFill>
              <a:latin typeface="Lucida Sans" pitchFamily="34" charset="0"/>
              <a:cs typeface="Lucida Sans Unicode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2800" b="1" dirty="0" err="1">
                <a:solidFill>
                  <a:schemeClr val="bg1"/>
                </a:solidFill>
                <a:latin typeface="Lucida Sans" pitchFamily="34" charset="0"/>
                <a:cs typeface="Lucida Sans Unicode" pitchFamily="34" charset="0"/>
              </a:rPr>
              <a:t>D</a:t>
            </a:r>
            <a:r>
              <a:rPr lang="en-US" sz="2800" b="1" dirty="0" err="1" smtClean="0">
                <a:solidFill>
                  <a:schemeClr val="bg1"/>
                </a:solidFill>
                <a:latin typeface="Lucida Sans" pitchFamily="34" charset="0"/>
                <a:cs typeface="Lucida Sans Unicode" pitchFamily="34" charset="0"/>
              </a:rPr>
              <a:t>iakonia</a:t>
            </a:r>
            <a:r>
              <a:rPr lang="en-US" sz="2800" b="1" dirty="0" smtClean="0">
                <a:solidFill>
                  <a:schemeClr val="bg1"/>
                </a:solidFill>
                <a:latin typeface="Lucida Sans" pitchFamily="34" charset="0"/>
                <a:cs typeface="Lucida Sans Unicode" pitchFamily="34" charset="0"/>
              </a:rPr>
              <a:t> Center,  05 October 2017</a:t>
            </a:r>
          </a:p>
          <a:p>
            <a:pPr algn="ctr"/>
            <a:endParaRPr lang="en-US" b="1" dirty="0" smtClean="0">
              <a:solidFill>
                <a:srgbClr val="00FF00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/>
            <a:endParaRPr lang="en-US" sz="400" b="1" dirty="0">
              <a:solidFill>
                <a:srgbClr val="00FF00"/>
              </a:solidFill>
              <a:latin typeface="Lucida Sans Unicode" pitchFamily="34" charset="0"/>
              <a:cs typeface="Lucida Sans Unicode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sz="2800" b="1" dirty="0" smtClean="0">
                <a:solidFill>
                  <a:srgbClr val="00FF00"/>
                </a:solidFill>
                <a:latin typeface="Lucida Sans Unicode" pitchFamily="34" charset="0"/>
                <a:cs typeface="Lucida Sans Unicode" pitchFamily="34" charset="0"/>
              </a:rPr>
              <a:t>CHEN Sochoeun</a:t>
            </a:r>
          </a:p>
          <a:p>
            <a:pPr algn="ctr">
              <a:lnSpc>
                <a:spcPct val="150000"/>
              </a:lnSpc>
            </a:pPr>
            <a:r>
              <a:rPr lang="en-US" sz="2800" b="1" dirty="0" smtClean="0">
                <a:solidFill>
                  <a:srgbClr val="00FF00"/>
                </a:solidFill>
                <a:latin typeface="Lucida Sans Unicode" pitchFamily="34" charset="0"/>
                <a:cs typeface="Lucida Sans Unicode" pitchFamily="34" charset="0"/>
              </a:rPr>
              <a:t>Research &amp;Member Development Manager, CCC</a:t>
            </a:r>
          </a:p>
        </p:txBody>
      </p:sp>
      <p:sp>
        <p:nvSpPr>
          <p:cNvPr id="7" name="TextBox 3"/>
          <p:cNvSpPr txBox="1">
            <a:spLocks noChangeArrowheads="1"/>
          </p:cNvSpPr>
          <p:nvPr/>
        </p:nvSpPr>
        <p:spPr bwMode="auto">
          <a:xfrm>
            <a:off x="0" y="6129597"/>
            <a:ext cx="9906000" cy="72840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en-US" b="1" baseline="30000" dirty="0">
              <a:solidFill>
                <a:srgbClr val="0033CC"/>
              </a:solidFill>
            </a:endParaRPr>
          </a:p>
          <a:p>
            <a:pPr algn="ctr"/>
            <a:endParaRPr lang="en-US" sz="200" b="1" baseline="30000" dirty="0" smtClean="0">
              <a:solidFill>
                <a:srgbClr val="0033CC"/>
              </a:solidFill>
            </a:endParaRPr>
          </a:p>
          <a:p>
            <a:pPr algn="ctr"/>
            <a:r>
              <a:rPr lang="en-US" sz="2800" b="1" baseline="30000" dirty="0" smtClean="0">
                <a:solidFill>
                  <a:srgbClr val="0033CC"/>
                </a:solidFill>
              </a:rPr>
              <a:t>Vision</a:t>
            </a:r>
            <a:r>
              <a:rPr lang="en-US" sz="2800" b="1" baseline="30000" dirty="0">
                <a:solidFill>
                  <a:srgbClr val="0033CC"/>
                </a:solidFill>
              </a:rPr>
              <a:t>:</a:t>
            </a:r>
            <a:r>
              <a:rPr lang="en-US" sz="2800" b="1" dirty="0">
                <a:solidFill>
                  <a:srgbClr val="0033CC"/>
                </a:solidFill>
              </a:rPr>
              <a:t>  </a:t>
            </a:r>
            <a:r>
              <a:rPr lang="en-US" sz="2800" b="1" baseline="30000" dirty="0">
                <a:solidFill>
                  <a:srgbClr val="0033CC"/>
                </a:solidFill>
              </a:rPr>
              <a:t>S</a:t>
            </a:r>
            <a:r>
              <a:rPr lang="en-US" sz="2800" b="1" baseline="30000" dirty="0" smtClean="0">
                <a:solidFill>
                  <a:srgbClr val="0033CC"/>
                </a:solidFill>
              </a:rPr>
              <a:t>ustainable </a:t>
            </a:r>
            <a:r>
              <a:rPr lang="en-US" sz="2800" b="1" baseline="30000" dirty="0">
                <a:solidFill>
                  <a:srgbClr val="0033CC"/>
                </a:solidFill>
              </a:rPr>
              <a:t>D</a:t>
            </a:r>
            <a:r>
              <a:rPr lang="en-US" sz="2800" b="1" baseline="30000" dirty="0" smtClean="0">
                <a:solidFill>
                  <a:srgbClr val="0033CC"/>
                </a:solidFill>
              </a:rPr>
              <a:t>evelopment for Cambodia</a:t>
            </a:r>
            <a:endParaRPr lang="en-US" sz="1400" dirty="0">
              <a:solidFill>
                <a:srgbClr val="0033CC"/>
              </a:solidFill>
            </a:endParaRPr>
          </a:p>
        </p:txBody>
      </p:sp>
      <p:pic>
        <p:nvPicPr>
          <p:cNvPr id="8" name="Picture 10" descr="CCC-logo-smal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0387" y="6195704"/>
            <a:ext cx="1282964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GPP-Small.jpg"/>
          <p:cNvPicPr>
            <a:picLocks noChangeAspect="1"/>
          </p:cNvPicPr>
          <p:nvPr/>
        </p:nvPicPr>
        <p:blipFill>
          <a:blip r:embed="rId4" cstate="print"/>
          <a:srcRect t="903" b="803"/>
          <a:stretch>
            <a:fillRect/>
          </a:stretch>
        </p:blipFill>
        <p:spPr bwMode="auto">
          <a:xfrm>
            <a:off x="8585200" y="6143409"/>
            <a:ext cx="1238250" cy="687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498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AB925F-A435-4428-A481-E6B7EDB7D3CB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0" y="0"/>
            <a:ext cx="9906000" cy="9906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 eaLnBrk="0" hangingPunct="0">
              <a:spcBef>
                <a:spcPct val="20000"/>
              </a:spcBef>
            </a:pPr>
            <a:r>
              <a:rPr lang="en-US" sz="2800" b="1" dirty="0" smtClean="0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rPr>
              <a:t>Presentation Outlines</a:t>
            </a:r>
            <a:endParaRPr lang="en-US" sz="2800" b="1" dirty="0">
              <a:solidFill>
                <a:schemeClr val="bg1"/>
              </a:solidFill>
              <a:latin typeface="Lucida Sans Unicode" pitchFamily="34" charset="0"/>
              <a:ea typeface="ＭＳ Ｐゴシック" pitchFamily="34" charset="-128"/>
              <a:cs typeface="Lucida Sans Unicode" pitchFamily="34" charset="0"/>
            </a:endParaRPr>
          </a:p>
        </p:txBody>
      </p:sp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220133" y="1524000"/>
            <a:ext cx="9465733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514350" indent="-5143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600" dirty="0" smtClean="0">
                <a:latin typeface="Calibri"/>
                <a:ea typeface="Calibri"/>
              </a:rPr>
              <a:t>Global SDGs and Progress of localization for CSDGs</a:t>
            </a:r>
          </a:p>
          <a:p>
            <a:pPr marL="514350" indent="-5143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600" dirty="0" smtClean="0">
                <a:latin typeface="Calibri"/>
                <a:ea typeface="Calibri"/>
              </a:rPr>
              <a:t>Key discussion points and ways forward</a:t>
            </a:r>
          </a:p>
        </p:txBody>
      </p:sp>
    </p:spTree>
    <p:extLst>
      <p:ext uri="{BB962C8B-B14F-4D97-AF65-F5344CB8AC3E}">
        <p14:creationId xmlns:p14="http://schemas.microsoft.com/office/powerpoint/2010/main" val="281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n.org.au/files/2015/09/09-09-E-SDG-Poster-1024x68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7"/>
          <a:stretch/>
        </p:blipFill>
        <p:spPr bwMode="auto">
          <a:xfrm>
            <a:off x="-41275" y="388882"/>
            <a:ext cx="9906000" cy="5602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2"/>
          <p:cNvSpPr txBox="1">
            <a:spLocks noChangeArrowheads="1"/>
          </p:cNvSpPr>
          <p:nvPr/>
        </p:nvSpPr>
        <p:spPr bwMode="auto">
          <a:xfrm>
            <a:off x="1485900" y="6404297"/>
            <a:ext cx="68516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90575" indent="-5143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276225" lvl="1" indent="0" algn="ctr" eaLnBrk="1" hangingPunct="1">
              <a:spcBef>
                <a:spcPts val="1200"/>
              </a:spcBef>
            </a:pPr>
            <a:r>
              <a:rPr lang="en-US" sz="2400" dirty="0" smtClean="0">
                <a:solidFill>
                  <a:srgbClr val="FF6600"/>
                </a:solidFill>
                <a:latin typeface="Khmer OS Muol Light" pitchFamily="2" charset="0"/>
                <a:cs typeface="Khmer OS Muol Light" pitchFamily="2" charset="0"/>
              </a:rPr>
              <a:t>17 Goals, 169 Targets, 230 Indicators</a:t>
            </a:r>
            <a:endParaRPr lang="en-US" sz="2400" dirty="0">
              <a:solidFill>
                <a:srgbClr val="FF6600"/>
              </a:solidFill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1193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5426106"/>
              </p:ext>
            </p:extLst>
          </p:nvPr>
        </p:nvGraphicFramePr>
        <p:xfrm>
          <a:off x="58056" y="1165528"/>
          <a:ext cx="9773391" cy="52933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93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15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624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2643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b="1" dirty="0"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Times</a:t>
                      </a:r>
                      <a:endParaRPr lang="en-US" sz="17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b="1" dirty="0"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Activities</a:t>
                      </a:r>
                      <a:endParaRPr lang="en-US" sz="17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b="1" dirty="0"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Expected </a:t>
                      </a:r>
                      <a:r>
                        <a:rPr lang="en-GB" sz="1700" b="1" dirty="0" smtClean="0"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outputs</a:t>
                      </a:r>
                      <a:endParaRPr lang="en-US" sz="17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5534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 June 2016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WS </a:t>
                      </a:r>
                      <a:r>
                        <a:rPr lang="en-GB" sz="17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after </a:t>
                      </a: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receive final list from Inter-Agency Expert Group (IAEG) of </a:t>
                      </a:r>
                      <a:r>
                        <a:rPr lang="en-GB" sz="17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SDGs. </a:t>
                      </a: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(the pre-localize process)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 of all indicators (result from WS on 19-20 </a:t>
                      </a: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Nov. 2015) </a:t>
                      </a: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reviewed and </a:t>
                      </a: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considered </a:t>
                      </a: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including into national-sectorial priorities.</a:t>
                      </a:r>
                      <a:endParaRPr lang="en-US" sz="170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Source </a:t>
                      </a: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of data and responsible agency for each </a:t>
                      </a: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indicator has been identified. </a:t>
                      </a:r>
                      <a:endParaRPr lang="en-US" sz="170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5355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11-12 August  </a:t>
                      </a: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WS to define definition, and define base line and target of indicators. (the pre-localize process)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Standard </a:t>
                      </a: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of definition </a:t>
                      </a: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and calculation of </a:t>
                      </a: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each </a:t>
                      </a: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indicator has been identified and set</a:t>
                      </a:r>
                      <a:r>
                        <a:rPr lang="en-GB" sz="1700" baseline="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up</a:t>
                      </a: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</a:t>
                      </a:r>
                      <a:endParaRPr lang="en-US" sz="170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Targets </a:t>
                      </a: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of each indicator by year have been identified.</a:t>
                      </a:r>
                      <a:endParaRPr lang="en-US" sz="170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8709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August - September  </a:t>
                      </a: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Sub-national level WSs to get input for SDG localization (4 regional WSs) 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Input from the sub-national level WSs for contributing to </a:t>
                      </a: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SDGs </a:t>
                      </a: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localization  </a:t>
                      </a:r>
                      <a:endParaRPr lang="en-US" sz="170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18709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October </a:t>
                      </a: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WS to define final list of indicators, based on </a:t>
                      </a:r>
                      <a:r>
                        <a:rPr lang="en-GB" sz="17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endorsement.(</a:t>
                      </a: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pre-localize process)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 of indicators </a:t>
                      </a: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(definition</a:t>
                      </a: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sources of </a:t>
                      </a: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data, </a:t>
                      </a: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responsible agency, and </a:t>
                      </a: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calculation </a:t>
                      </a: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indicator) has been </a:t>
                      </a: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adopted.</a:t>
                      </a:r>
                      <a:endParaRPr lang="en-US" sz="170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0" y="0"/>
            <a:ext cx="9906000" cy="10668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342900" indent="-342900" algn="ctr" eaLnBrk="0" hangingPunct="0">
              <a:spcBef>
                <a:spcPct val="20000"/>
              </a:spcBef>
              <a:defRPr sz="2800" b="1" i="1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defRPr>
            </a:lvl1pPr>
          </a:lstStyle>
          <a:p>
            <a:r>
              <a:rPr lang="en-US" i="0" dirty="0" smtClean="0"/>
              <a:t>Proposed Timeline for localization*</a:t>
            </a:r>
            <a:endParaRPr lang="en-US" i="0" dirty="0"/>
          </a:p>
        </p:txBody>
      </p:sp>
      <p:sp>
        <p:nvSpPr>
          <p:cNvPr id="7" name="TextBox 6"/>
          <p:cNvSpPr txBox="1"/>
          <p:nvPr/>
        </p:nvSpPr>
        <p:spPr>
          <a:xfrm>
            <a:off x="6092031" y="6584018"/>
            <a:ext cx="361009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>
                <a:latin typeface="Myriad Pro"/>
              </a:rPr>
              <a:t>* Timeline Extracted from UNDP, 21 </a:t>
            </a:r>
            <a:r>
              <a:rPr lang="en-US" sz="1100" dirty="0">
                <a:latin typeface="Myriad Pro"/>
              </a:rPr>
              <a:t>July </a:t>
            </a:r>
            <a:r>
              <a:rPr lang="en-US" sz="1100" dirty="0" smtClean="0">
                <a:latin typeface="Myriad Pro"/>
              </a:rPr>
              <a:t>2016</a:t>
            </a:r>
            <a:endParaRPr lang="en-US" sz="1100" dirty="0">
              <a:latin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396747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0" y="0"/>
            <a:ext cx="9906000" cy="10668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342900" indent="-342900" algn="ctr" eaLnBrk="0" hangingPunct="0">
              <a:spcBef>
                <a:spcPct val="20000"/>
              </a:spcBef>
              <a:defRPr sz="2800" b="1" i="1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defRPr>
            </a:lvl1pPr>
          </a:lstStyle>
          <a:p>
            <a:r>
              <a:rPr lang="en-US" i="0" dirty="0" smtClean="0"/>
              <a:t>Proposed Timeline for localization</a:t>
            </a:r>
            <a:endParaRPr lang="en-US" i="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8469286"/>
              </p:ext>
            </p:extLst>
          </p:nvPr>
        </p:nvGraphicFramePr>
        <p:xfrm>
          <a:off x="0" y="1139371"/>
          <a:ext cx="9906001" cy="53036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06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32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421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8532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b="1" dirty="0"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Times</a:t>
                      </a:r>
                      <a:endParaRPr lang="en-US" sz="17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b="1" dirty="0"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Activities</a:t>
                      </a:r>
                      <a:endParaRPr lang="en-US" sz="17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b="1" dirty="0"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Expected </a:t>
                      </a:r>
                      <a:r>
                        <a:rPr lang="en-GB" sz="1700" b="1" dirty="0" smtClean="0">
                          <a:solidFill>
                            <a:srgbClr val="FFFF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outputs</a:t>
                      </a:r>
                      <a:endParaRPr lang="en-US" sz="17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3987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November 2016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WS to validate list of Goals, targets, and indicators of </a:t>
                      </a:r>
                      <a:r>
                        <a:rPr lang="en-GB" sz="17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CSDGs.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List of indicators (including definition, sources of data support, responsible agency, and how to calculation the value of based line indicator) </a:t>
                      </a: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endorsed</a:t>
                      </a:r>
                      <a:endParaRPr lang="en-US" sz="170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0199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Late </a:t>
                      </a:r>
                      <a:r>
                        <a:rPr lang="en-GB" sz="17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November</a:t>
                      </a:r>
                      <a:r>
                        <a:rPr lang="en-GB" sz="1700" baseline="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December </a:t>
                      </a:r>
                      <a:r>
                        <a:rPr lang="en-GB" sz="17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2016 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SNEC (high level) </a:t>
                      </a: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en-GB" sz="17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eeting </a:t>
                      </a: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provide political guideline on the list of Goals, targets, and indicators   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CSDGs </a:t>
                      </a: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Framework </a:t>
                      </a: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provided </a:t>
                      </a: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political guideline for mainstream into National Priority next step.</a:t>
                      </a:r>
                      <a:endParaRPr lang="en-US" sz="170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5551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December </a:t>
                      </a: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Localize all indicators into national priority and mainstream into national and </a:t>
                      </a:r>
                      <a:r>
                        <a:rPr lang="en-GB" sz="1700" dirty="0" err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sectoral</a:t>
                      </a: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plans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 indicators has been mainstreamed into national and </a:t>
                      </a:r>
                      <a:r>
                        <a:rPr lang="en-GB" sz="1700" dirty="0" err="1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sectoral</a:t>
                      </a: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plans (</a:t>
                      </a: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CSDGs </a:t>
                      </a: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Frame </a:t>
                      </a: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</a:t>
                      </a: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  <a:endParaRPr lang="en-US" sz="170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3406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January 2017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CSDGs </a:t>
                      </a: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Frame </a:t>
                      </a: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</a:t>
                      </a: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sends to Government for endorsement.</a:t>
                      </a:r>
                      <a:endParaRPr lang="en-US" sz="170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5984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January-March  2017 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CSDGs </a:t>
                      </a: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frame work endorse by </a:t>
                      </a:r>
                      <a:r>
                        <a:rPr lang="en-GB" sz="17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RGC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CSDGs Frame Work </a:t>
                      </a: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endorse by Cabinet </a:t>
                      </a: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Meeting and published </a:t>
                      </a:r>
                      <a:endParaRPr lang="en-US" sz="170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7772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May-June </a:t>
                      </a: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GB" sz="17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Launching and </a:t>
                      </a:r>
                      <a:r>
                        <a:rPr lang="en-GB" sz="17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disseminating</a:t>
                      </a:r>
                      <a:endParaRPr lang="en-US" sz="1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Published </a:t>
                      </a: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CSDGs </a:t>
                      </a:r>
                      <a:r>
                        <a:rPr lang="en-GB" sz="1700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launch at national </a:t>
                      </a:r>
                      <a:r>
                        <a:rPr lang="en-GB" sz="1700" dirty="0" smtClean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level and sub-national level</a:t>
                      </a:r>
                      <a:endParaRPr lang="en-US" sz="170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9218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n.org.au/files/2015/09/09-09-E-SDG-Poster-1024x68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97"/>
          <a:stretch/>
        </p:blipFill>
        <p:spPr bwMode="auto">
          <a:xfrm>
            <a:off x="0" y="1494978"/>
            <a:ext cx="9906000" cy="4840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2"/>
          <p:cNvSpPr txBox="1">
            <a:spLocks noChangeArrowheads="1"/>
          </p:cNvSpPr>
          <p:nvPr/>
        </p:nvSpPr>
        <p:spPr bwMode="auto">
          <a:xfrm>
            <a:off x="0" y="6277685"/>
            <a:ext cx="9906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90575" indent="-5143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276225" lvl="1" indent="0" algn="ctr" eaLnBrk="1" hangingPunct="1">
              <a:spcBef>
                <a:spcPts val="1200"/>
              </a:spcBef>
            </a:pPr>
            <a:r>
              <a:rPr lang="en-US" sz="2400" dirty="0" smtClean="0">
                <a:solidFill>
                  <a:srgbClr val="FF6600"/>
                </a:solidFill>
                <a:latin typeface="Khmer OS Muol Light" pitchFamily="2" charset="0"/>
                <a:cs typeface="Khmer OS Muol Light" pitchFamily="2" charset="0"/>
              </a:rPr>
              <a:t>18 Goals, </a:t>
            </a:r>
            <a:r>
              <a:rPr lang="en-US" sz="2400" dirty="0" smtClean="0">
                <a:solidFill>
                  <a:srgbClr val="FF0000"/>
                </a:solidFill>
                <a:latin typeface="Khmer OS Muol Light" pitchFamily="2" charset="0"/>
                <a:cs typeface="Khmer OS Muol Light" pitchFamily="2" charset="0"/>
              </a:rPr>
              <a:t>171 Targets, 416 Indicators </a:t>
            </a:r>
            <a:r>
              <a:rPr lang="en-US" sz="1200" dirty="0" smtClean="0">
                <a:latin typeface="Khmer OS Muol Light" pitchFamily="2" charset="0"/>
                <a:cs typeface="Khmer OS Muol Light" pitchFamily="2" charset="0"/>
              </a:rPr>
              <a:t>(up on document  shared for discuss on 29 Sep 2017)</a:t>
            </a:r>
            <a:endParaRPr lang="en-US" sz="1200" dirty="0">
              <a:latin typeface="Khmer OS Muol Light" pitchFamily="2" charset="0"/>
              <a:cs typeface="Khmer OS Muol Light" pitchFamily="2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337550" y="4650579"/>
            <a:ext cx="1568450" cy="13908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18 Demining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0" y="-1"/>
            <a:ext cx="9906000" cy="1066801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342900" indent="-342900" algn="ctr" eaLnBrk="0" hangingPunct="0">
              <a:spcBef>
                <a:spcPct val="20000"/>
              </a:spcBef>
              <a:defRPr sz="2800" b="1" i="1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defRPr>
            </a:lvl1pPr>
          </a:lstStyle>
          <a:p>
            <a:r>
              <a:rPr lang="en-US" i="0" dirty="0" smtClean="0"/>
              <a:t>CSDGs </a:t>
            </a:r>
            <a:r>
              <a:rPr lang="en-US" i="0" dirty="0"/>
              <a:t>at a Glance</a:t>
            </a:r>
          </a:p>
        </p:txBody>
      </p:sp>
    </p:spTree>
    <p:extLst>
      <p:ext uri="{BB962C8B-B14F-4D97-AF65-F5344CB8AC3E}">
        <p14:creationId xmlns:p14="http://schemas.microsoft.com/office/powerpoint/2010/main" val="1854393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4842815"/>
              </p:ext>
            </p:extLst>
          </p:nvPr>
        </p:nvGraphicFramePr>
        <p:xfrm>
          <a:off x="0" y="1"/>
          <a:ext cx="9937620" cy="71921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7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2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979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883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362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18643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# Local Target/Global</a:t>
                      </a:r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# Indicators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Resp. Institution</a:t>
                      </a:r>
                      <a:r>
                        <a:rPr lang="en-US" sz="2400" baseline="0" dirty="0" smtClean="0"/>
                        <a:t>s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Others</a:t>
                      </a:r>
                      <a:endParaRPr lang="en-U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89670">
                <a:tc gridSpan="5">
                  <a:txBody>
                    <a:bodyPr/>
                    <a:lstStyle/>
                    <a:p>
                      <a:endParaRPr lang="ca-ES" sz="2400" dirty="0" smtClean="0">
                        <a:latin typeface="Khmer OS" pitchFamily="2" charset="0"/>
                        <a:cs typeface="Khmer OS" pitchFamily="2" charset="0"/>
                      </a:endParaRPr>
                    </a:p>
                    <a:p>
                      <a:r>
                        <a:rPr lang="ca-ES" sz="2400" dirty="0" smtClean="0">
                          <a:latin typeface="Khmer OS" pitchFamily="2" charset="0"/>
                          <a:cs typeface="Khmer OS" pitchFamily="2" charset="0"/>
                        </a:rPr>
                        <a:t>​​១៖</a:t>
                      </a:r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 បញ្ចប់ភាពក្រីក្រ គ្រប់ទម្រង់ នៅគ្រប់ទី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កន្លែង</a:t>
                      </a:r>
                    </a:p>
                    <a:p>
                      <a:endParaRPr lang="en-US" sz="2400" dirty="0" smtClean="0">
                        <a:latin typeface="Khmer OS" pitchFamily="2" charset="0"/>
                        <a:cs typeface="Khmer OS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5630">
                <a:tc>
                  <a:txBody>
                    <a:bodyPr/>
                    <a:lstStyle/>
                    <a:p>
                      <a:pPr algn="ctr"/>
                      <a:r>
                        <a:rPr lang="ca-ES" sz="2400" dirty="0" smtClean="0"/>
                        <a:t>7/7</a:t>
                      </a:r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34</a:t>
                      </a:r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MEF, </a:t>
                      </a:r>
                      <a:r>
                        <a:rPr lang="en-US" sz="2000" dirty="0" err="1" smtClean="0"/>
                        <a:t>MoP</a:t>
                      </a:r>
                      <a:r>
                        <a:rPr lang="en-US" sz="2000" dirty="0" smtClean="0"/>
                        <a:t>/NIS,</a:t>
                      </a:r>
                      <a:r>
                        <a:rPr lang="en-US" sz="2000" baseline="0" dirty="0" smtClean="0"/>
                        <a:t> MAFF, NCDM, MoI, Red Cross, </a:t>
                      </a:r>
                      <a:r>
                        <a:rPr lang="en-US" sz="2000" baseline="0" dirty="0" err="1" smtClean="0"/>
                        <a:t>MoE</a:t>
                      </a:r>
                      <a:r>
                        <a:rPr lang="en-US" sz="2000" baseline="0" dirty="0" smtClean="0"/>
                        <a:t>, CNMC, </a:t>
                      </a:r>
                      <a:r>
                        <a:rPr lang="en-US" sz="2000" baseline="0" dirty="0" err="1" smtClean="0"/>
                        <a:t>MoH</a:t>
                      </a:r>
                      <a:r>
                        <a:rPr lang="en-US" sz="2000" baseline="0" dirty="0" smtClean="0"/>
                        <a:t>, </a:t>
                      </a:r>
                      <a:r>
                        <a:rPr lang="en-US" sz="2000" baseline="0" dirty="0" err="1" smtClean="0"/>
                        <a:t>MoEYS</a:t>
                      </a:r>
                      <a:r>
                        <a:rPr lang="en-US" sz="2000" baseline="0" dirty="0" smtClean="0"/>
                        <a:t>, MLMUPC, </a:t>
                      </a:r>
                      <a:r>
                        <a:rPr lang="en-US" sz="2000" baseline="0" dirty="0" err="1" smtClean="0"/>
                        <a:t>MoLVT</a:t>
                      </a:r>
                      <a:r>
                        <a:rPr lang="en-US" sz="2000" baseline="0" dirty="0" smtClean="0"/>
                        <a:t>, NSSF, CARD, </a:t>
                      </a:r>
                      <a:r>
                        <a:rPr lang="en-US" sz="2000" baseline="0" dirty="0" err="1" smtClean="0"/>
                        <a:t>MoSVY</a:t>
                      </a:r>
                      <a:endParaRPr 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79243">
                <a:tc gridSpan="5">
                  <a:txBody>
                    <a:bodyPr/>
                    <a:lstStyle/>
                    <a:p>
                      <a:r>
                        <a:rPr lang="ca-ES" sz="2400" dirty="0" smtClean="0">
                          <a:latin typeface="Khmer OS" pitchFamily="2" charset="0"/>
                          <a:cs typeface="Khmer OS" pitchFamily="2" charset="0"/>
                        </a:rPr>
                        <a:t>​​២៖</a:t>
                      </a:r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 បញ្ចប់ភាពអត់ឃ្លាន សម្រេចឲ្យបានសន្តិសុខស្បៀង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 ធ្វើឲ្យប្រសើរឡើងនូវអាហាររូបត្ថម្ភ និងលើកកម្ពស់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កសិកម្មប្រកបដោយចីរភាព​</a:t>
                      </a:r>
                      <a:endParaRPr lang="en-US" sz="2400" dirty="0" smtClean="0">
                        <a:latin typeface="Khmer OS" pitchFamily="2" charset="0"/>
                        <a:cs typeface="Khmer OS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8967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8/8</a:t>
                      </a:r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31</a:t>
                      </a:r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MoP</a:t>
                      </a:r>
                      <a:r>
                        <a:rPr lang="en-US" sz="2400" dirty="0" smtClean="0"/>
                        <a:t>/NIS, MAFF, </a:t>
                      </a:r>
                      <a:r>
                        <a:rPr lang="en-US" sz="2400" dirty="0" err="1" smtClean="0"/>
                        <a:t>MoH</a:t>
                      </a:r>
                      <a:r>
                        <a:rPr lang="en-US" sz="2400" dirty="0" smtClean="0"/>
                        <a:t>,</a:t>
                      </a:r>
                      <a:r>
                        <a:rPr lang="en-US" sz="2400" baseline="0" dirty="0" smtClean="0"/>
                        <a:t> CARD, </a:t>
                      </a:r>
                      <a:r>
                        <a:rPr lang="en-US" sz="2400" baseline="0" dirty="0" err="1" smtClean="0"/>
                        <a:t>MoE</a:t>
                      </a:r>
                      <a:r>
                        <a:rPr lang="en-US" sz="2400" baseline="0" dirty="0" smtClean="0"/>
                        <a:t>/GDLC, CRDB/CDC, </a:t>
                      </a:r>
                      <a:r>
                        <a:rPr lang="en-US" sz="2400" baseline="0" dirty="0" err="1" smtClean="0"/>
                        <a:t>MoC</a:t>
                      </a:r>
                      <a:r>
                        <a:rPr lang="en-US" sz="2400" baseline="0" dirty="0" smtClean="0"/>
                        <a:t>, 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FAO, WFP, SIDA, SUN-CSA, CAM, USAID, UNICEF, </a:t>
                      </a:r>
                    </a:p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77" t="36525" r="27440" b="6250"/>
          <a:stretch/>
        </p:blipFill>
        <p:spPr bwMode="auto">
          <a:xfrm>
            <a:off x="7369827" y="838200"/>
            <a:ext cx="2536174" cy="1687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77" t="25000" r="27257" b="13961"/>
          <a:stretch/>
        </p:blipFill>
        <p:spPr bwMode="auto">
          <a:xfrm>
            <a:off x="7360002" y="3674532"/>
            <a:ext cx="2545998" cy="1884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0036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0796313"/>
              </p:ext>
            </p:extLst>
          </p:nvPr>
        </p:nvGraphicFramePr>
        <p:xfrm>
          <a:off x="0" y="-2"/>
          <a:ext cx="9905999" cy="68580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7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7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20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280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7642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81707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# Local Target/Global</a:t>
                      </a:r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# Indicators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Resp. Institution</a:t>
                      </a:r>
                      <a:r>
                        <a:rPr lang="en-US" sz="2400" baseline="0" dirty="0" smtClean="0"/>
                        <a:t>s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Others</a:t>
                      </a:r>
                      <a:endParaRPr lang="en-U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2981">
                <a:tc gridSpan="5">
                  <a:txBody>
                    <a:bodyPr/>
                    <a:lstStyle/>
                    <a:p>
                      <a:r>
                        <a:rPr lang="ca-ES" sz="2400" dirty="0" smtClean="0">
                          <a:latin typeface="Khmer OS" pitchFamily="2" charset="0"/>
                          <a:cs typeface="Khmer OS" pitchFamily="2" charset="0"/>
                        </a:rPr>
                        <a:t>៣​​៖</a:t>
                      </a:r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 ធានាឲ្យជីវភាពរស់នៅរបស់ប្រជាជន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ប្រកបដោយសុខភាពល្អ និងលើកកម្ពស់សុខុមាលភាព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របស់មនុស្សគ្រប់រូបនិងគ្រប់វ័យ</a:t>
                      </a:r>
                      <a:endParaRPr lang="en-US" sz="2400" dirty="0" smtClean="0">
                        <a:latin typeface="Khmer OS" pitchFamily="2" charset="0"/>
                        <a:cs typeface="Khmer OS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9125">
                <a:tc>
                  <a:txBody>
                    <a:bodyPr/>
                    <a:lstStyle/>
                    <a:p>
                      <a:pPr algn="ctr"/>
                      <a:r>
                        <a:rPr lang="ca-ES" sz="2400" dirty="0" smtClean="0"/>
                        <a:t>14/13</a:t>
                      </a:r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56</a:t>
                      </a:r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MoH</a:t>
                      </a:r>
                      <a:r>
                        <a:rPr lang="en-US" sz="2400" dirty="0" smtClean="0"/>
                        <a:t>, NAA,</a:t>
                      </a:r>
                      <a:r>
                        <a:rPr lang="en-US" sz="2400" baseline="0" dirty="0" smtClean="0"/>
                        <a:t> CRDB/CDC, MoI/NRSC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46463">
                <a:tc gridSpan="5">
                  <a:txBody>
                    <a:bodyPr/>
                    <a:lstStyle/>
                    <a:p>
                      <a:r>
                        <a:rPr lang="ca-ES" sz="2400" dirty="0" smtClean="0">
                          <a:latin typeface="Khmer OS" pitchFamily="2" charset="0"/>
                          <a:cs typeface="Khmer OS" pitchFamily="2" charset="0"/>
                        </a:rPr>
                        <a:t>​​៤៖</a:t>
                      </a:r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 ធានាការអប់រំប្រកបដោយគុណភាព 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បរិយាប័ន្ន និងសមធម៌ និងលើកកម្ពស់កាលានុវត្តភាព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សិក្សាពេញមួយជីវិតសម្រាប់មនុស្សគ្រប់រូប</a:t>
                      </a:r>
                      <a:endParaRPr lang="en-US" sz="2400" dirty="0" smtClean="0">
                        <a:latin typeface="Khmer OS" pitchFamily="2" charset="0"/>
                        <a:cs typeface="Khmer OS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07726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10/10</a:t>
                      </a:r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37</a:t>
                      </a:r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MoEYS</a:t>
                      </a:r>
                      <a:r>
                        <a:rPr lang="en-US" sz="2400" dirty="0" smtClean="0"/>
                        <a:t>,</a:t>
                      </a:r>
                      <a:r>
                        <a:rPr lang="en-US" sz="2400" baseline="0" dirty="0" smtClean="0"/>
                        <a:t> MRD, </a:t>
                      </a:r>
                      <a:r>
                        <a:rPr lang="en-US" sz="2400" baseline="0" dirty="0" err="1" smtClean="0"/>
                        <a:t>MoE</a:t>
                      </a:r>
                      <a:r>
                        <a:rPr lang="en-US" sz="2400" baseline="0" dirty="0" smtClean="0"/>
                        <a:t>, </a:t>
                      </a:r>
                      <a:r>
                        <a:rPr lang="en-US" sz="2400" baseline="0" dirty="0" err="1" smtClean="0"/>
                        <a:t>MoCulture</a:t>
                      </a:r>
                      <a:r>
                        <a:rPr lang="en-US" sz="2400" baseline="0" dirty="0" smtClean="0"/>
                        <a:t>?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77" t="34253" r="27623" b="8766"/>
          <a:stretch/>
        </p:blipFill>
        <p:spPr bwMode="auto">
          <a:xfrm>
            <a:off x="7644184" y="1041400"/>
            <a:ext cx="2261816" cy="1575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23" t="22201" r="27309" b="16232"/>
          <a:stretch/>
        </p:blipFill>
        <p:spPr bwMode="auto">
          <a:xfrm>
            <a:off x="7644184" y="3901568"/>
            <a:ext cx="2263495" cy="16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7364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0760755"/>
              </p:ext>
            </p:extLst>
          </p:nvPr>
        </p:nvGraphicFramePr>
        <p:xfrm>
          <a:off x="0" y="1"/>
          <a:ext cx="9906000" cy="68655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16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866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55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32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2673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# Local Target/Global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# Indicators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Resp. Institution</a:t>
                      </a:r>
                      <a:r>
                        <a:rPr lang="en-US" sz="2400" baseline="0" dirty="0" smtClean="0"/>
                        <a:t>s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Others</a:t>
                      </a:r>
                      <a:endParaRPr lang="en-U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8123">
                <a:tc gridSpan="4">
                  <a:txBody>
                    <a:bodyPr/>
                    <a:lstStyle/>
                    <a:p>
                      <a:r>
                        <a:rPr lang="ca-ES" sz="2400" dirty="0" smtClean="0">
                          <a:latin typeface="Khmer OS" pitchFamily="2" charset="0"/>
                          <a:cs typeface="Khmer OS" pitchFamily="2" charset="0"/>
                        </a:rPr>
                        <a:t>​​៥៖</a:t>
                      </a:r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 សម្រេចឲ្យបានសមភាពយេនឌ័រ និងពង្រឹង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ភាពអង់អាច របស់ស្រ្តី និងកុមារីគ្រប់រូប</a:t>
                      </a:r>
                      <a:endParaRPr lang="en-US" sz="2400" dirty="0" smtClean="0">
                        <a:latin typeface="Khmer OS" pitchFamily="2" charset="0"/>
                        <a:cs typeface="Khmer OS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98318">
                <a:tc>
                  <a:txBody>
                    <a:bodyPr/>
                    <a:lstStyle/>
                    <a:p>
                      <a:pPr algn="ctr"/>
                      <a:r>
                        <a:rPr lang="ca-ES" sz="2400" dirty="0" smtClean="0"/>
                        <a:t>9/9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31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MoWA</a:t>
                      </a:r>
                      <a:r>
                        <a:rPr lang="en-US" sz="2400" dirty="0" smtClean="0"/>
                        <a:t>, MEF, </a:t>
                      </a:r>
                      <a:r>
                        <a:rPr lang="en-US" sz="2400" dirty="0" err="1" smtClean="0"/>
                        <a:t>MoP</a:t>
                      </a:r>
                      <a:r>
                        <a:rPr lang="en-US" sz="2400" dirty="0" smtClean="0"/>
                        <a:t>,</a:t>
                      </a:r>
                      <a:r>
                        <a:rPr lang="en-US" sz="2400" baseline="0" dirty="0" smtClean="0"/>
                        <a:t> MAFF, MLMUPC, MCS, </a:t>
                      </a:r>
                      <a:r>
                        <a:rPr lang="en-US" sz="2400" baseline="0" dirty="0" err="1" smtClean="0"/>
                        <a:t>MoLVT</a:t>
                      </a:r>
                      <a:r>
                        <a:rPr lang="en-US" sz="2400" baseline="0" dirty="0" smtClean="0"/>
                        <a:t> 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NCDD</a:t>
                      </a:r>
                      <a:endParaRPr lang="en-U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83657">
                <a:tc gridSpan="4">
                  <a:txBody>
                    <a:bodyPr/>
                    <a:lstStyle/>
                    <a:p>
                      <a:r>
                        <a:rPr lang="ca-ES" sz="2400" dirty="0" smtClean="0">
                          <a:latin typeface="Khmer OS" pitchFamily="2" charset="0"/>
                          <a:cs typeface="Khmer OS" pitchFamily="2" charset="0"/>
                        </a:rPr>
                        <a:t>​​៦៖</a:t>
                      </a:r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 ធានាឲ្យមានទឹកនិងអនាម័យ​ និងការគ្រប់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គ្រងទឹក និង​អនាម័យប្រកបដោយចីរភាពសម្រាប់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ប្រជាជនគ្រប់រូប</a:t>
                      </a:r>
                      <a:endParaRPr lang="en-US" sz="2400" dirty="0" smtClean="0">
                        <a:latin typeface="Khmer OS" pitchFamily="2" charset="0"/>
                        <a:cs typeface="Khmer OS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9598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8/8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22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MRD, MoI/NCDD, CRDB/CDC,</a:t>
                      </a:r>
                      <a:r>
                        <a:rPr lang="en-US" sz="2400" baseline="0" dirty="0" smtClean="0"/>
                        <a:t> MORWAM, </a:t>
                      </a:r>
                      <a:r>
                        <a:rPr lang="en-US" sz="2400" baseline="0" dirty="0" err="1" smtClean="0"/>
                        <a:t>MoE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23" t="16231" r="27519" b="25933"/>
          <a:stretch/>
        </p:blipFill>
        <p:spPr bwMode="auto">
          <a:xfrm>
            <a:off x="7350761" y="845400"/>
            <a:ext cx="2555239" cy="1517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28" t="20149" r="27310" b="16978"/>
          <a:stretch/>
        </p:blipFill>
        <p:spPr bwMode="auto">
          <a:xfrm>
            <a:off x="7345587" y="3962406"/>
            <a:ext cx="2560414" cy="1664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785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7127264"/>
              </p:ext>
            </p:extLst>
          </p:nvPr>
        </p:nvGraphicFramePr>
        <p:xfrm>
          <a:off x="0" y="0"/>
          <a:ext cx="9905999" cy="67331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16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16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37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7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921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3242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# Local Target/Global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# Indicators</a:t>
                      </a:r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Resp. Institution</a:t>
                      </a:r>
                      <a:r>
                        <a:rPr lang="en-US" sz="2400" baseline="0" dirty="0" smtClean="0"/>
                        <a:t>s</a:t>
                      </a:r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Others</a:t>
                      </a:r>
                      <a:endParaRPr lang="en-U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32684">
                <a:tc gridSpan="5">
                  <a:txBody>
                    <a:bodyPr/>
                    <a:lstStyle/>
                    <a:p>
                      <a:r>
                        <a:rPr lang="ca-ES" sz="2400" dirty="0" smtClean="0">
                          <a:latin typeface="Khmer OS" pitchFamily="2" charset="0"/>
                          <a:cs typeface="Khmer OS" pitchFamily="2" charset="0"/>
                        </a:rPr>
                        <a:t>​​៧៖</a:t>
                      </a:r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 ធានាឲ្យទទួលបានថាមពលដែលមាន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បច្ចេកទេសទំនើប ប្រកបដោយចីរភាព អាចជឿជាក់បាន 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និងមានតម្លៃសមរ្យសម្រាប់ប្រជាជនគ្រប់រូប</a:t>
                      </a:r>
                      <a:endParaRPr lang="en-US" sz="2400" dirty="0" smtClean="0">
                        <a:latin typeface="Khmer OS" pitchFamily="2" charset="0"/>
                        <a:cs typeface="Khmer OS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3125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5/5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9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MME, </a:t>
                      </a:r>
                      <a:r>
                        <a:rPr lang="en-US" sz="2400" dirty="0" err="1" smtClean="0"/>
                        <a:t>MoE</a:t>
                      </a:r>
                      <a:r>
                        <a:rPr lang="en-US" sz="2400" dirty="0" smtClean="0"/>
                        <a:t>, </a:t>
                      </a:r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56228">
                <a:tc gridSpan="5">
                  <a:txBody>
                    <a:bodyPr/>
                    <a:lstStyle/>
                    <a:p>
                      <a:r>
                        <a:rPr lang="ca-ES" sz="2400" dirty="0" smtClean="0">
                          <a:latin typeface="Khmer OS" pitchFamily="2" charset="0"/>
                          <a:cs typeface="Khmer OS" pitchFamily="2" charset="0"/>
                        </a:rPr>
                        <a:t>​៨៖</a:t>
                      </a:r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 ធានាកំណើនសេដ្ឋកិច្ចប្រកបដោយចីរភាព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និងបរិយាប័ន្ន មានមុខរបរពេញលេញនិងផលិតភាព និង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មានការការងារសមរម្យសម្រាប់ប្រជាជនគ្រប់រូប</a:t>
                      </a:r>
                      <a:endParaRPr lang="en-US" sz="2400" dirty="0" smtClean="0">
                        <a:latin typeface="Khmer OS" pitchFamily="2" charset="0"/>
                        <a:cs typeface="Khmer OS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0763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12/12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33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MEF, </a:t>
                      </a:r>
                      <a:r>
                        <a:rPr lang="en-US" sz="2400" dirty="0" err="1" smtClean="0"/>
                        <a:t>MoC</a:t>
                      </a:r>
                      <a:r>
                        <a:rPr lang="en-US" sz="2400" dirty="0" smtClean="0"/>
                        <a:t>,</a:t>
                      </a:r>
                      <a:r>
                        <a:rPr lang="en-US" sz="2400" baseline="0" dirty="0" smtClean="0"/>
                        <a:t> CRDB/CDC, NBC, MLVT, </a:t>
                      </a:r>
                      <a:r>
                        <a:rPr lang="en-US" sz="2400" baseline="0" dirty="0" err="1" smtClean="0"/>
                        <a:t>MoE</a:t>
                      </a:r>
                      <a:r>
                        <a:rPr lang="en-US" sz="2400" baseline="0" dirty="0" smtClean="0"/>
                        <a:t>, </a:t>
                      </a:r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19" t="28731" r="27309" b="9328"/>
          <a:stretch/>
        </p:blipFill>
        <p:spPr bwMode="auto">
          <a:xfrm>
            <a:off x="7389281" y="1041398"/>
            <a:ext cx="2479713" cy="185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24" t="16045" r="27204" b="17350"/>
          <a:stretch/>
        </p:blipFill>
        <p:spPr bwMode="auto">
          <a:xfrm>
            <a:off x="7391213" y="3767611"/>
            <a:ext cx="2459254" cy="1760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1345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1233233"/>
              </p:ext>
            </p:extLst>
          </p:nvPr>
        </p:nvGraphicFramePr>
        <p:xfrm>
          <a:off x="0" y="0"/>
          <a:ext cx="9905999" cy="68140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16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16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37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7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921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9566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# Local Target/Global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# Indicators</a:t>
                      </a:r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Resp. Institution</a:t>
                      </a:r>
                      <a:r>
                        <a:rPr lang="en-US" sz="2400" baseline="0" dirty="0" smtClean="0"/>
                        <a:t>s</a:t>
                      </a:r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Others</a:t>
                      </a:r>
                      <a:endParaRPr lang="en-U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52340">
                <a:tc gridSpan="5">
                  <a:txBody>
                    <a:bodyPr/>
                    <a:lstStyle/>
                    <a:p>
                      <a:r>
                        <a:rPr lang="ca-ES" sz="2400" dirty="0" smtClean="0">
                          <a:latin typeface="Khmer OS" pitchFamily="2" charset="0"/>
                          <a:cs typeface="Khmer OS" pitchFamily="2" charset="0"/>
                        </a:rPr>
                        <a:t>​​៩៖</a:t>
                      </a:r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 កសាងហេដ្ឋារចនាសម្ព័ន្ធដែលធន់នឹង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បម្រែបម្រួលអាកាសធាតុ លើកកម្ពស់ឧស្សហូបនីយកម្ម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ប្រកបដោយចីរភាព និង​បរិយាប័ន្ននិងលើកកម្ពស់នវានុវត្តន៍</a:t>
                      </a:r>
                      <a:endParaRPr lang="en-US" sz="2400" dirty="0" smtClean="0">
                        <a:latin typeface="Khmer OS" pitchFamily="2" charset="0"/>
                        <a:cs typeface="Khmer OS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96937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8/8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11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MPTC, CRDB/CDC, MIH, MEF,</a:t>
                      </a:r>
                      <a:r>
                        <a:rPr lang="en-US" sz="2400" baseline="0" dirty="0" smtClean="0"/>
                        <a:t> SSCA, MPWT</a:t>
                      </a:r>
                      <a:r>
                        <a:rPr lang="en-US" sz="2400" dirty="0" smtClean="0"/>
                        <a:t> </a:t>
                      </a:r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94971">
                <a:tc gridSpan="5">
                  <a:txBody>
                    <a:bodyPr/>
                    <a:lstStyle/>
                    <a:p>
                      <a:r>
                        <a:rPr lang="ca-ES" sz="2400" dirty="0" smtClean="0">
                          <a:latin typeface="Khmer OS" pitchFamily="2" charset="0"/>
                          <a:cs typeface="Khmer OS" pitchFamily="2" charset="0"/>
                        </a:rPr>
                        <a:t>​១០៖</a:t>
                      </a:r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 កាត់បន្ថយវិសមភាពនៅក្នុងប្រទេស 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និងក្នុងចំណោម បណ្តាប្រទេសនានា</a:t>
                      </a:r>
                      <a:endParaRPr lang="en-US" sz="2400" dirty="0" smtClean="0">
                        <a:latin typeface="Khmer OS" pitchFamily="2" charset="0"/>
                        <a:cs typeface="Khmer OS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74161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10/10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15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NBC, CRDB/CDC, </a:t>
                      </a:r>
                      <a:r>
                        <a:rPr lang="en-US" sz="2400" dirty="0" err="1" smtClean="0"/>
                        <a:t>MoSVY</a:t>
                      </a:r>
                      <a:r>
                        <a:rPr lang="en-US" sz="2400" dirty="0" smtClean="0"/>
                        <a:t>, </a:t>
                      </a:r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08" t="22948" r="27309" b="10074"/>
          <a:stretch/>
        </p:blipFill>
        <p:spPr bwMode="auto">
          <a:xfrm>
            <a:off x="7768011" y="905827"/>
            <a:ext cx="2149863" cy="1730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14" t="16045" r="26994" b="24999"/>
          <a:stretch/>
        </p:blipFill>
        <p:spPr bwMode="auto">
          <a:xfrm>
            <a:off x="7286390" y="4465927"/>
            <a:ext cx="2607732" cy="1470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326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6249865"/>
              </p:ext>
            </p:extLst>
          </p:nvPr>
        </p:nvGraphicFramePr>
        <p:xfrm>
          <a:off x="0" y="1"/>
          <a:ext cx="9905999" cy="6937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16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16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37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7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921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0745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# Local Target/Global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# Indicators</a:t>
                      </a:r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Resp. Institution</a:t>
                      </a:r>
                      <a:r>
                        <a:rPr lang="en-US" sz="2400" baseline="0" dirty="0" smtClean="0"/>
                        <a:t>s</a:t>
                      </a:r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Others</a:t>
                      </a:r>
                      <a:endParaRPr lang="en-U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20239">
                <a:tc gridSpan="5">
                  <a:txBody>
                    <a:bodyPr/>
                    <a:lstStyle/>
                    <a:p>
                      <a:r>
                        <a:rPr lang="ca-ES" sz="2400" dirty="0" smtClean="0">
                          <a:latin typeface="Khmer OS" pitchFamily="2" charset="0"/>
                          <a:cs typeface="Khmer OS" pitchFamily="2" charset="0"/>
                        </a:rPr>
                        <a:t>១១៖</a:t>
                      </a:r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 ធ្វើឲ្យទីក្រុងនិងទីកន្លែងតាំងទីលំនៅ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ថ្មីសម្រាប់ប្រជាជន មានលក្ខណៈបរិយាប័ន្ន​ សុវត្ថិភាព 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ធន់នឹងបម្រែបម្រួលអាកាសធាតុ និងចីរភាព</a:t>
                      </a:r>
                      <a:endParaRPr lang="en-US" sz="2400" dirty="0" smtClean="0">
                        <a:latin typeface="Khmer OS" pitchFamily="2" charset="0"/>
                        <a:cs typeface="Khmer OS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501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10/10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21</a:t>
                      </a:r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NCDM,</a:t>
                      </a:r>
                      <a:r>
                        <a:rPr lang="en-US" sz="2400" baseline="0" dirty="0" smtClean="0"/>
                        <a:t> MLMUPC, MOWA, </a:t>
                      </a:r>
                      <a:r>
                        <a:rPr lang="en-US" sz="2400" baseline="0" dirty="0" err="1" smtClean="0"/>
                        <a:t>MoE</a:t>
                      </a:r>
                      <a:r>
                        <a:rPr lang="en-US" sz="2400" baseline="0" dirty="0" smtClean="0"/>
                        <a:t>, </a:t>
                      </a:r>
                    </a:p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17319">
                <a:tc gridSpan="5">
                  <a:txBody>
                    <a:bodyPr/>
                    <a:lstStyle/>
                    <a:p>
                      <a:r>
                        <a:rPr lang="ca-ES" sz="2400" dirty="0" smtClean="0">
                          <a:latin typeface="Khmer OS" pitchFamily="2" charset="0"/>
                          <a:cs typeface="Khmer OS" pitchFamily="2" charset="0"/>
                        </a:rPr>
                        <a:t>​១២៖</a:t>
                      </a:r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 ធានាឲ្យមានចីរភាពក្នុងទម្រង់នៃ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ការប្រើប្រាស់​ និង ផលិតកម្ម</a:t>
                      </a:r>
                      <a:endParaRPr lang="en-US" sz="2400" dirty="0" smtClean="0">
                        <a:latin typeface="Khmer OS" pitchFamily="2" charset="0"/>
                        <a:cs typeface="Khmer OS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96691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11/11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17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MME,</a:t>
                      </a:r>
                      <a:r>
                        <a:rPr lang="en-US" sz="2400" baseline="0" dirty="0" smtClean="0"/>
                        <a:t> NCSD, </a:t>
                      </a:r>
                      <a:r>
                        <a:rPr lang="en-US" sz="2400" baseline="0" dirty="0" err="1" smtClean="0"/>
                        <a:t>MoE</a:t>
                      </a:r>
                      <a:r>
                        <a:rPr lang="en-US" sz="2400" baseline="0" dirty="0" smtClean="0"/>
                        <a:t>, MAFF, </a:t>
                      </a:r>
                    </a:p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14" t="18843" r="27309" b="18719"/>
          <a:stretch/>
        </p:blipFill>
        <p:spPr bwMode="auto">
          <a:xfrm>
            <a:off x="7057736" y="821269"/>
            <a:ext cx="2848264" cy="1851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33" t="19963" r="27520" b="22575"/>
          <a:stretch/>
        </p:blipFill>
        <p:spPr bwMode="auto">
          <a:xfrm>
            <a:off x="7057736" y="3924738"/>
            <a:ext cx="2843596" cy="1814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675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3982558"/>
              </p:ext>
            </p:extLst>
          </p:nvPr>
        </p:nvGraphicFramePr>
        <p:xfrm>
          <a:off x="0" y="0"/>
          <a:ext cx="9905999" cy="62351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16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16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37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7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921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87189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# Local Target/Global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# Indicators</a:t>
                      </a:r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Resp. Institution</a:t>
                      </a:r>
                      <a:r>
                        <a:rPr lang="en-US" sz="2400" baseline="0" dirty="0" smtClean="0"/>
                        <a:t>s</a:t>
                      </a:r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Others</a:t>
                      </a:r>
                      <a:endParaRPr lang="en-U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21311">
                <a:tc gridSpan="5">
                  <a:txBody>
                    <a:bodyPr/>
                    <a:lstStyle/>
                    <a:p>
                      <a:r>
                        <a:rPr lang="ca-ES" sz="2400" dirty="0" smtClean="0">
                          <a:latin typeface="Khmer OS" pitchFamily="2" charset="0"/>
                          <a:cs typeface="Khmer OS" pitchFamily="2" charset="0"/>
                        </a:rPr>
                        <a:t>១៣៖</a:t>
                      </a:r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 ចាត់វិធានការជាបន្ទាន់ ដើម្បីប្រយុទ្ធ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ប្រឆាំងនឹងបម្រែ បម្រួលអាកាសធាតុ និងផលប៉ះពាល់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របស់វា</a:t>
                      </a:r>
                      <a:endParaRPr lang="en-US" sz="2400" dirty="0" smtClean="0">
                        <a:latin typeface="Khmer OS" pitchFamily="2" charset="0"/>
                        <a:cs typeface="Khmer OS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6308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4/5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13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MORWAM, MAFF,</a:t>
                      </a:r>
                      <a:r>
                        <a:rPr lang="en-US" sz="2400" baseline="0" dirty="0" smtClean="0"/>
                        <a:t> MOEYS, NCSD, NCDM, </a:t>
                      </a:r>
                      <a:r>
                        <a:rPr lang="en-US" sz="2400" baseline="0" dirty="0" err="1" smtClean="0"/>
                        <a:t>MoH</a:t>
                      </a:r>
                      <a:r>
                        <a:rPr lang="en-US" sz="2400" baseline="0" dirty="0" smtClean="0"/>
                        <a:t>, </a:t>
                      </a:r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73613">
                <a:tc gridSpan="5">
                  <a:txBody>
                    <a:bodyPr/>
                    <a:lstStyle/>
                    <a:p>
                      <a:r>
                        <a:rPr lang="ca-ES" sz="2400" dirty="0" smtClean="0">
                          <a:latin typeface="Khmer OS" pitchFamily="2" charset="0"/>
                          <a:cs typeface="Khmer OS" pitchFamily="2" charset="0"/>
                        </a:rPr>
                        <a:t>​១៤៖</a:t>
                      </a:r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 អភិរក្ស និងប្រើប្រាស់ប្រកបដោយចីរភាព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នូវមហាសមុទ្រ សមុទ្រនិងធនធានសមុទ្រសម្រាប់ការ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អភិវឌ្ឍប្រកបដោយចីរភាព</a:t>
                      </a:r>
                      <a:endParaRPr lang="en-US" sz="2400" dirty="0" smtClean="0">
                        <a:latin typeface="Khmer OS" pitchFamily="2" charset="0"/>
                        <a:cs typeface="Khmer OS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28592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10/10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15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MAFF, MEF, </a:t>
                      </a:r>
                      <a:r>
                        <a:rPr lang="en-US" sz="2400" dirty="0" err="1" smtClean="0"/>
                        <a:t>MoE</a:t>
                      </a:r>
                      <a:r>
                        <a:rPr lang="en-US" sz="2400" dirty="0" smtClean="0"/>
                        <a:t>, </a:t>
                      </a:r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23" t="23508" r="27624" b="18470"/>
          <a:stretch/>
        </p:blipFill>
        <p:spPr bwMode="auto">
          <a:xfrm>
            <a:off x="7400771" y="798285"/>
            <a:ext cx="2505229" cy="1770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19" t="15672" r="27414" b="22575"/>
          <a:stretch/>
        </p:blipFill>
        <p:spPr bwMode="auto">
          <a:xfrm>
            <a:off x="7400772" y="3727938"/>
            <a:ext cx="2505226" cy="1463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714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198728"/>
              </p:ext>
            </p:extLst>
          </p:nvPr>
        </p:nvGraphicFramePr>
        <p:xfrm>
          <a:off x="-1" y="14515"/>
          <a:ext cx="9906000" cy="69363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16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416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37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67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921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59494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# Local Target/Global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# Indicators</a:t>
                      </a:r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Resp. Institution</a:t>
                      </a:r>
                      <a:r>
                        <a:rPr lang="en-US" sz="2400" baseline="0" dirty="0" smtClean="0"/>
                        <a:t>s</a:t>
                      </a:r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Others</a:t>
                      </a:r>
                      <a:endParaRPr lang="en-U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2810">
                <a:tc gridSpan="5">
                  <a:txBody>
                    <a:bodyPr/>
                    <a:lstStyle/>
                    <a:p>
                      <a:r>
                        <a:rPr lang="ca-ES" sz="2400" dirty="0" smtClean="0">
                          <a:latin typeface="Khmer OS" pitchFamily="2" charset="0"/>
                          <a:cs typeface="Khmer OS" pitchFamily="2" charset="0"/>
                        </a:rPr>
                        <a:t>១៥៖</a:t>
                      </a:r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 ការពារ ស្តារនិងជម្រុញការប្រើប្រាស់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ប្រកបដោយចីរភាពនូវប្រព័ន្ធអេកូឡូស៊ីនៅលើដែនគោក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 គ្រប់គ្រងព្រៃឈើ.......</a:t>
                      </a:r>
                      <a:endParaRPr lang="en-US" sz="2400" dirty="0" smtClean="0">
                        <a:latin typeface="Khmer OS" pitchFamily="2" charset="0"/>
                        <a:cs typeface="Khmer OS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0754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12/12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27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MAFF,</a:t>
                      </a:r>
                      <a:r>
                        <a:rPr lang="en-US" sz="2400" baseline="0" dirty="0" smtClean="0"/>
                        <a:t> CRDB/CDC, </a:t>
                      </a:r>
                      <a:r>
                        <a:rPr lang="en-US" sz="2400" baseline="0" dirty="0" err="1" smtClean="0"/>
                        <a:t>MoE</a:t>
                      </a:r>
                      <a:r>
                        <a:rPr lang="en-US" sz="2400" baseline="0" dirty="0" smtClean="0"/>
                        <a:t>, </a:t>
                      </a:r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08926">
                <a:tc gridSpan="5">
                  <a:txBody>
                    <a:bodyPr/>
                    <a:lstStyle/>
                    <a:p>
                      <a:r>
                        <a:rPr lang="ca-ES" sz="2400" dirty="0" smtClean="0">
                          <a:latin typeface="Khmer OS" pitchFamily="2" charset="0"/>
                          <a:cs typeface="Khmer OS" pitchFamily="2" charset="0"/>
                        </a:rPr>
                        <a:t>១៦៖</a:t>
                      </a:r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 លើកកម្ពស់សង្គមដែលមានសន្តិភាព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ប្រកបដោយបរិយាប័ន្នដើម្បីការអភិវឌ្ឍប្រកបដោយ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ចីរភាព ផ្តល់នូវការទទួលបានយុត្តិធម៌សម្រាប់ប្រជាជន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គ្រប់កម្រិតនិងកសាងស្ថាប័នដែលមាន.......</a:t>
                      </a:r>
                      <a:endParaRPr lang="en-US" sz="2400" dirty="0" smtClean="0">
                        <a:latin typeface="Khmer OS" pitchFamily="2" charset="0"/>
                        <a:cs typeface="Khmer OS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4126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11/12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14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MoI, MEF, </a:t>
                      </a:r>
                      <a:r>
                        <a:rPr lang="en-US" sz="2400" dirty="0" err="1" smtClean="0"/>
                        <a:t>MoJ</a:t>
                      </a:r>
                      <a:r>
                        <a:rPr lang="en-US" sz="2400" dirty="0" smtClean="0"/>
                        <a:t>, ACU, MCS, </a:t>
                      </a:r>
                      <a:r>
                        <a:rPr lang="en-US" sz="2400" dirty="0" err="1" smtClean="0"/>
                        <a:t>MoFAIC</a:t>
                      </a:r>
                      <a:r>
                        <a:rPr lang="en-US" sz="2400" dirty="0" smtClean="0"/>
                        <a:t>, </a:t>
                      </a:r>
                      <a:r>
                        <a:rPr lang="en-US" sz="2400" dirty="0" err="1" smtClean="0"/>
                        <a:t>MoWA</a:t>
                      </a:r>
                      <a:r>
                        <a:rPr lang="en-US" sz="2400" dirty="0" smtClean="0"/>
                        <a:t>, </a:t>
                      </a:r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19" t="19403" r="27099" b="6250"/>
          <a:stretch/>
        </p:blipFill>
        <p:spPr bwMode="auto">
          <a:xfrm>
            <a:off x="7393543" y="829473"/>
            <a:ext cx="2512458" cy="1984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14" t="14366" r="27100" b="10448"/>
          <a:stretch/>
        </p:blipFill>
        <p:spPr bwMode="auto">
          <a:xfrm>
            <a:off x="7430868" y="3699802"/>
            <a:ext cx="2489200" cy="2011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229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9518192"/>
              </p:ext>
            </p:extLst>
          </p:nvPr>
        </p:nvGraphicFramePr>
        <p:xfrm>
          <a:off x="0" y="0"/>
          <a:ext cx="9652001" cy="64755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93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93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928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99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7205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66583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# Local Target/Global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# Indicators</a:t>
                      </a:r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Resp. Institution</a:t>
                      </a:r>
                      <a:r>
                        <a:rPr lang="en-US" sz="2400" baseline="0" dirty="0" smtClean="0"/>
                        <a:t>s</a:t>
                      </a:r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Others</a:t>
                      </a:r>
                      <a:endParaRPr lang="en-U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5538">
                <a:tc gridSpan="5">
                  <a:txBody>
                    <a:bodyPr/>
                    <a:lstStyle/>
                    <a:p>
                      <a:r>
                        <a:rPr lang="ca-ES" sz="2400" dirty="0" smtClean="0">
                          <a:latin typeface="Khmer OS" pitchFamily="2" charset="0"/>
                          <a:cs typeface="Khmer OS" pitchFamily="2" charset="0"/>
                        </a:rPr>
                        <a:t>​​១៧៖</a:t>
                      </a:r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 ពង្រឹងមធ្យោបាយអនុវត្តនានា និងបង្កើត 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ភាពរវើកនៃ ភាពជាដៃគូសកល សម្រាប់ការ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អភិវឌ្ឍប្រកបដោយចីរភាព</a:t>
                      </a:r>
                      <a:endParaRPr lang="en-US" sz="2400" dirty="0" smtClean="0">
                        <a:latin typeface="Khmer OS" pitchFamily="2" charset="0"/>
                        <a:cs typeface="Khmer OS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4531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19/19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26</a:t>
                      </a:r>
                      <a:endParaRPr lang="en-US" sz="2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MoP</a:t>
                      </a:r>
                      <a:r>
                        <a:rPr lang="en-US" sz="2400" dirty="0" smtClean="0"/>
                        <a:t>, NIS,</a:t>
                      </a:r>
                      <a:r>
                        <a:rPr lang="en-US" sz="2400" baseline="0" dirty="0" smtClean="0"/>
                        <a:t> MoI, CRDB/CDC, </a:t>
                      </a:r>
                      <a:r>
                        <a:rPr lang="en-US" sz="2400" baseline="0" dirty="0" err="1" smtClean="0"/>
                        <a:t>MoC</a:t>
                      </a:r>
                      <a:r>
                        <a:rPr lang="en-US" sz="2400" baseline="0" dirty="0" smtClean="0"/>
                        <a:t>, MPTC, NBC, </a:t>
                      </a:r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0119">
                <a:tc gridSpan="5">
                  <a:txBody>
                    <a:bodyPr/>
                    <a:lstStyle/>
                    <a:p>
                      <a:r>
                        <a:rPr lang="ca-ES" sz="2400" dirty="0" smtClean="0">
                          <a:latin typeface="Khmer OS" pitchFamily="2" charset="0"/>
                          <a:cs typeface="Khmer OS" pitchFamily="2" charset="0"/>
                        </a:rPr>
                        <a:t>​១៨៖</a:t>
                      </a:r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 បោសសម្អាតមីន/សំណល់ជាតិផ្ទុះពីសង្រ្គាមនិង</a:t>
                      </a:r>
                    </a:p>
                    <a:p>
                      <a:r>
                        <a:rPr lang="ca-ES" sz="2400" baseline="0" dirty="0" smtClean="0">
                          <a:latin typeface="Khmer OS" pitchFamily="2" charset="0"/>
                          <a:cs typeface="Khmer OS" pitchFamily="2" charset="0"/>
                        </a:rPr>
                        <a:t>ការ​សង្រ្គោះជនរងគ្រោះ</a:t>
                      </a:r>
                      <a:endParaRPr lang="en-US" sz="2400" dirty="0" smtClean="0">
                        <a:latin typeface="Khmer OS" pitchFamily="2" charset="0"/>
                        <a:cs typeface="Khmer OS" pitchFamily="2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48182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4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MCAA, </a:t>
                      </a:r>
                      <a:endParaRPr lang="en-US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14" t="17537" r="27100" b="15858"/>
          <a:stretch/>
        </p:blipFill>
        <p:spPr bwMode="auto">
          <a:xfrm>
            <a:off x="7119198" y="825236"/>
            <a:ext cx="2580187" cy="206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7119198" y="4166958"/>
            <a:ext cx="2487940" cy="14601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atin typeface="Arial" pitchFamily="34" charset="0"/>
                <a:cs typeface="Arial" pitchFamily="34" charset="0"/>
              </a:rPr>
              <a:t>18 Demining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463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9190809"/>
              </p:ext>
            </p:extLst>
          </p:nvPr>
        </p:nvGraphicFramePr>
        <p:xfrm>
          <a:off x="-1" y="88093"/>
          <a:ext cx="9869215" cy="68329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3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79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90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79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09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52470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6528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92845">
                <a:tc rowSpan="2"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Goal</a:t>
                      </a:r>
                      <a:endParaRPr lang="en-US" sz="1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Target</a:t>
                      </a:r>
                      <a:endParaRPr 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Indicator</a:t>
                      </a:r>
                      <a:endParaRPr 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Responsible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Other</a:t>
                      </a:r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845">
                <a:tc vMerge="1"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Global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Local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Global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Local 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783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7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7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34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MEF, </a:t>
                      </a:r>
                      <a:r>
                        <a:rPr lang="en-US" sz="1400" dirty="0" err="1" smtClean="0"/>
                        <a:t>MoP</a:t>
                      </a:r>
                      <a:r>
                        <a:rPr lang="en-US" sz="1400" dirty="0" smtClean="0"/>
                        <a:t>/NIS,</a:t>
                      </a:r>
                      <a:r>
                        <a:rPr lang="en-US" sz="1400" baseline="0" dirty="0" smtClean="0"/>
                        <a:t> MAFF,NCDM, MoI, Red Cross, </a:t>
                      </a:r>
                      <a:r>
                        <a:rPr lang="en-US" sz="1400" baseline="0" dirty="0" err="1" smtClean="0"/>
                        <a:t>MoE</a:t>
                      </a:r>
                      <a:r>
                        <a:rPr lang="en-US" sz="1400" baseline="0" dirty="0" smtClean="0"/>
                        <a:t>, CNMC, </a:t>
                      </a:r>
                      <a:r>
                        <a:rPr lang="en-US" sz="1400" baseline="0" dirty="0" err="1" smtClean="0"/>
                        <a:t>MoH</a:t>
                      </a:r>
                      <a:r>
                        <a:rPr lang="en-US" sz="1400" baseline="0" dirty="0" smtClean="0"/>
                        <a:t>, </a:t>
                      </a:r>
                      <a:r>
                        <a:rPr lang="en-US" sz="1400" baseline="0" dirty="0" err="1" smtClean="0"/>
                        <a:t>MoEYS</a:t>
                      </a:r>
                      <a:r>
                        <a:rPr lang="en-US" sz="1400" baseline="0" dirty="0" smtClean="0"/>
                        <a:t>, MLMUPC, </a:t>
                      </a:r>
                      <a:r>
                        <a:rPr lang="en-US" sz="1400" baseline="0" dirty="0" err="1" smtClean="0"/>
                        <a:t>MoLVT</a:t>
                      </a:r>
                      <a:r>
                        <a:rPr lang="en-US" sz="1400" baseline="0" dirty="0" smtClean="0"/>
                        <a:t>, NSSF, CARD, </a:t>
                      </a:r>
                      <a:r>
                        <a:rPr lang="en-US" sz="1400" baseline="0" dirty="0" err="1" smtClean="0"/>
                        <a:t>MoSVY</a:t>
                      </a:r>
                      <a:endParaRPr lang="en-US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783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2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8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31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 smtClean="0"/>
                        <a:t>MoP</a:t>
                      </a:r>
                      <a:r>
                        <a:rPr lang="en-US" sz="1400" dirty="0" smtClean="0"/>
                        <a:t>/NIS, MAFF, </a:t>
                      </a:r>
                      <a:r>
                        <a:rPr lang="en-US" sz="1400" dirty="0" err="1" smtClean="0"/>
                        <a:t>MoH</a:t>
                      </a:r>
                      <a:r>
                        <a:rPr lang="en-US" sz="1400" dirty="0" smtClean="0"/>
                        <a:t>,</a:t>
                      </a:r>
                      <a:r>
                        <a:rPr lang="en-US" sz="1400" baseline="0" dirty="0" smtClean="0"/>
                        <a:t> CARD, </a:t>
                      </a:r>
                      <a:r>
                        <a:rPr lang="en-US" sz="1400" baseline="0" dirty="0" err="1" smtClean="0"/>
                        <a:t>MoE</a:t>
                      </a:r>
                      <a:r>
                        <a:rPr lang="en-US" sz="1400" baseline="0" dirty="0" smtClean="0"/>
                        <a:t>/GDLC, CRDB/CDC, </a:t>
                      </a:r>
                      <a:r>
                        <a:rPr lang="en-US" sz="1400" baseline="0" dirty="0" err="1" smtClean="0"/>
                        <a:t>MoC</a:t>
                      </a:r>
                      <a:r>
                        <a:rPr lang="en-US" sz="1400" baseline="0" dirty="0" smtClean="0"/>
                        <a:t>, </a:t>
                      </a:r>
                      <a:endParaRPr lang="en-US" sz="1400" dirty="0" smtClean="0"/>
                    </a:p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FAO, WFP, SIDA, SUN-CSA, CAM, USAID, UNICEF,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284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3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13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14*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56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 smtClean="0"/>
                        <a:t>MoH</a:t>
                      </a:r>
                      <a:r>
                        <a:rPr lang="en-US" sz="1400" dirty="0" smtClean="0"/>
                        <a:t>, NAA,</a:t>
                      </a:r>
                      <a:r>
                        <a:rPr lang="en-US" sz="1400" baseline="0" dirty="0" smtClean="0"/>
                        <a:t> CRDB/CDC, MoI/NRSC</a:t>
                      </a:r>
                      <a:endParaRPr lang="en-US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284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4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10*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37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 smtClean="0"/>
                        <a:t>MoEYS</a:t>
                      </a:r>
                      <a:r>
                        <a:rPr lang="en-US" sz="1400" dirty="0" smtClean="0"/>
                        <a:t>,</a:t>
                      </a:r>
                      <a:r>
                        <a:rPr lang="en-US" sz="1400" baseline="0" dirty="0" smtClean="0"/>
                        <a:t> MRD, </a:t>
                      </a:r>
                      <a:r>
                        <a:rPr lang="en-US" sz="1400" baseline="0" dirty="0" err="1" smtClean="0"/>
                        <a:t>MoE</a:t>
                      </a:r>
                      <a:r>
                        <a:rPr lang="en-US" sz="1400" baseline="0" dirty="0" smtClean="0"/>
                        <a:t>, </a:t>
                      </a:r>
                      <a:r>
                        <a:rPr lang="en-US" sz="1400" baseline="0" dirty="0" err="1" smtClean="0"/>
                        <a:t>MoCulture</a:t>
                      </a:r>
                      <a:r>
                        <a:rPr lang="en-US" sz="1400" baseline="0" dirty="0" smtClean="0"/>
                        <a:t>?</a:t>
                      </a:r>
                      <a:endParaRPr lang="en-US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284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5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9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31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 smtClean="0"/>
                        <a:t>MoWA</a:t>
                      </a:r>
                      <a:r>
                        <a:rPr lang="en-US" sz="1400" dirty="0" smtClean="0"/>
                        <a:t>, MEF, </a:t>
                      </a:r>
                      <a:r>
                        <a:rPr lang="en-US" sz="1400" dirty="0" err="1" smtClean="0"/>
                        <a:t>MoP</a:t>
                      </a:r>
                      <a:r>
                        <a:rPr lang="en-US" sz="1400" dirty="0" smtClean="0"/>
                        <a:t>,</a:t>
                      </a:r>
                      <a:r>
                        <a:rPr lang="en-US" sz="1400" baseline="0" dirty="0" smtClean="0"/>
                        <a:t> MAFF, MLMUPC, MCS, </a:t>
                      </a:r>
                      <a:r>
                        <a:rPr lang="en-US" sz="1400" baseline="0" dirty="0" err="1" smtClean="0"/>
                        <a:t>MoLVT</a:t>
                      </a:r>
                      <a:endParaRPr lang="en-US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284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6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8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22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MRD, MoI/NCDD, CRDB/CDC,</a:t>
                      </a:r>
                      <a:r>
                        <a:rPr lang="en-US" sz="1400" baseline="0" dirty="0" smtClean="0"/>
                        <a:t> MORWAM, </a:t>
                      </a:r>
                      <a:r>
                        <a:rPr lang="en-US" sz="1400" baseline="0" dirty="0" err="1" smtClean="0"/>
                        <a:t>MoE</a:t>
                      </a:r>
                      <a:endParaRPr lang="en-US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284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7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5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9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MME, </a:t>
                      </a:r>
                      <a:r>
                        <a:rPr lang="en-US" sz="1400" dirty="0" err="1" smtClean="0"/>
                        <a:t>MoE</a:t>
                      </a:r>
                      <a:r>
                        <a:rPr lang="en-US" sz="1400" dirty="0" smtClean="0"/>
                        <a:t>,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284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8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12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33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MEF, </a:t>
                      </a:r>
                      <a:r>
                        <a:rPr lang="en-US" sz="1400" dirty="0" err="1" smtClean="0"/>
                        <a:t>MoC</a:t>
                      </a:r>
                      <a:r>
                        <a:rPr lang="en-US" sz="1400" dirty="0" smtClean="0"/>
                        <a:t>,</a:t>
                      </a:r>
                      <a:r>
                        <a:rPr lang="en-US" sz="1400" baseline="0" dirty="0" smtClean="0"/>
                        <a:t> CRDB/CDC, NBC, MLVT, </a:t>
                      </a:r>
                      <a:r>
                        <a:rPr lang="en-US" sz="1400" baseline="0" dirty="0" err="1" smtClean="0"/>
                        <a:t>MoE</a:t>
                      </a:r>
                      <a:r>
                        <a:rPr lang="en-US" sz="1400" baseline="0" dirty="0" smtClean="0"/>
                        <a:t>, </a:t>
                      </a:r>
                      <a:endParaRPr lang="en-US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84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9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8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MPTC, CRDB/CDC, MIH, MEF,</a:t>
                      </a:r>
                      <a:r>
                        <a:rPr lang="en-US" sz="1400" baseline="0" dirty="0" smtClean="0"/>
                        <a:t> SSCA, MPWT</a:t>
                      </a:r>
                      <a:r>
                        <a:rPr lang="en-US" sz="1400" dirty="0" smtClean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84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10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15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NBC, CRDB/CDC, </a:t>
                      </a:r>
                      <a:r>
                        <a:rPr lang="en-US" sz="1400" dirty="0" err="1" smtClean="0"/>
                        <a:t>MoSVY</a:t>
                      </a:r>
                      <a:r>
                        <a:rPr lang="en-US" sz="1400" dirty="0" smtClean="0"/>
                        <a:t>,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284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11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21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NCDM,</a:t>
                      </a:r>
                      <a:r>
                        <a:rPr lang="en-US" sz="1400" baseline="0" dirty="0" smtClean="0"/>
                        <a:t> MLMUPC, MOWA, </a:t>
                      </a:r>
                      <a:r>
                        <a:rPr lang="en-US" sz="1400" baseline="0" dirty="0" err="1" smtClean="0"/>
                        <a:t>MoE</a:t>
                      </a:r>
                      <a:r>
                        <a:rPr lang="en-US" sz="1400" baseline="0" dirty="0" smtClean="0"/>
                        <a:t>, </a:t>
                      </a:r>
                      <a:endParaRPr lang="en-US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284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12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11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17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MME,</a:t>
                      </a:r>
                      <a:r>
                        <a:rPr lang="en-US" sz="1400" baseline="0" dirty="0" smtClean="0"/>
                        <a:t> NCSD, </a:t>
                      </a:r>
                      <a:r>
                        <a:rPr lang="en-US" sz="1400" baseline="0" dirty="0" err="1" smtClean="0"/>
                        <a:t>MoE</a:t>
                      </a:r>
                      <a:r>
                        <a:rPr lang="en-US" sz="1400" baseline="0" dirty="0" smtClean="0"/>
                        <a:t>, MAFF, </a:t>
                      </a:r>
                      <a:endParaRPr lang="en-US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9284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13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5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4*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13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MORWAM, MAFF,</a:t>
                      </a:r>
                      <a:r>
                        <a:rPr lang="en-US" sz="1400" baseline="0" dirty="0" smtClean="0"/>
                        <a:t> MOEYS, NCSD, NCDM, </a:t>
                      </a:r>
                      <a:r>
                        <a:rPr lang="en-US" sz="1400" baseline="0" dirty="0" err="1" smtClean="0"/>
                        <a:t>MoH</a:t>
                      </a:r>
                      <a:r>
                        <a:rPr lang="en-US" sz="1400" baseline="0" dirty="0" smtClean="0"/>
                        <a:t>, </a:t>
                      </a:r>
                      <a:endParaRPr lang="en-US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9284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14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10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15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MAFF, MEF, </a:t>
                      </a:r>
                      <a:r>
                        <a:rPr lang="en-US" sz="1400" dirty="0" err="1" smtClean="0"/>
                        <a:t>MoE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9284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15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12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27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MAFF,</a:t>
                      </a:r>
                      <a:r>
                        <a:rPr lang="en-US" sz="1400" baseline="0" dirty="0" smtClean="0"/>
                        <a:t> CRDB/CDC, </a:t>
                      </a:r>
                      <a:r>
                        <a:rPr lang="en-US" sz="1400" baseline="0" dirty="0" err="1" smtClean="0"/>
                        <a:t>MoE</a:t>
                      </a:r>
                      <a:r>
                        <a:rPr lang="en-US" sz="1400" baseline="0" dirty="0" smtClean="0"/>
                        <a:t>, </a:t>
                      </a:r>
                      <a:endParaRPr lang="en-US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9284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16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12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11*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14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MoI, MEF, </a:t>
                      </a:r>
                      <a:r>
                        <a:rPr lang="en-US" sz="1400" dirty="0" err="1" smtClean="0"/>
                        <a:t>MoJ</a:t>
                      </a:r>
                      <a:r>
                        <a:rPr lang="en-US" sz="1400" dirty="0" smtClean="0"/>
                        <a:t>, ACU, MCS, </a:t>
                      </a:r>
                      <a:r>
                        <a:rPr lang="en-US" sz="1400" dirty="0" err="1" smtClean="0"/>
                        <a:t>MoFAIC</a:t>
                      </a:r>
                      <a:r>
                        <a:rPr lang="en-US" sz="1400" dirty="0" smtClean="0"/>
                        <a:t>, </a:t>
                      </a:r>
                      <a:r>
                        <a:rPr lang="en-US" sz="1400" dirty="0" err="1" smtClean="0"/>
                        <a:t>MoWA</a:t>
                      </a:r>
                      <a:r>
                        <a:rPr lang="en-US" sz="1400" dirty="0" smtClean="0"/>
                        <a:t>,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9284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17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19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26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 smtClean="0"/>
                        <a:t>MoP</a:t>
                      </a:r>
                      <a:r>
                        <a:rPr lang="en-US" sz="1400" dirty="0" smtClean="0"/>
                        <a:t>, NIS,</a:t>
                      </a:r>
                      <a:r>
                        <a:rPr lang="en-US" sz="1400" baseline="0" dirty="0" smtClean="0"/>
                        <a:t> MoI, CRDB/CDC, </a:t>
                      </a:r>
                      <a:r>
                        <a:rPr lang="en-US" sz="1400" baseline="0" dirty="0" err="1" smtClean="0"/>
                        <a:t>MoC</a:t>
                      </a:r>
                      <a:r>
                        <a:rPr lang="en-US" sz="1400" baseline="0" dirty="0" smtClean="0"/>
                        <a:t>, MPTC, NBC, </a:t>
                      </a:r>
                      <a:endParaRPr lang="en-US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9284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18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4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MCAA,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3102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/>
                        <a:t>Total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169</a:t>
                      </a:r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solidFill>
                            <a:schemeClr val="tx1"/>
                          </a:solidFill>
                        </a:rPr>
                        <a:t>171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230</a:t>
                      </a:r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/>
                        <a:t>416</a:t>
                      </a:r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047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906000" cy="9906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342900" indent="-342900" algn="ctr" eaLnBrk="0" hangingPunct="0">
              <a:spcBef>
                <a:spcPct val="20000"/>
              </a:spcBef>
              <a:defRPr sz="2800" b="1" i="1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defRPr>
            </a:lvl1pPr>
          </a:lstStyle>
          <a:p>
            <a:r>
              <a:rPr lang="en-US" i="0" dirty="0" smtClean="0"/>
              <a:t>Challenges along the Localization</a:t>
            </a:r>
            <a:endParaRPr lang="en-US" i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13784" y="1193801"/>
            <a:ext cx="9493250" cy="5460995"/>
          </a:xfrm>
        </p:spPr>
        <p:txBody>
          <a:bodyPr>
            <a:noAutofit/>
          </a:bodyPr>
          <a:lstStyle/>
          <a:p>
            <a:pPr lvl="0"/>
            <a:r>
              <a:rPr lang="en-US" sz="2700" dirty="0" smtClean="0"/>
              <a:t>Some </a:t>
            </a:r>
            <a:r>
              <a:rPr lang="en-US" sz="2700" dirty="0"/>
              <a:t>indicators are not </a:t>
            </a:r>
            <a:r>
              <a:rPr lang="en-US" sz="2700" dirty="0" smtClean="0"/>
              <a:t>relevant or </a:t>
            </a:r>
            <a:r>
              <a:rPr lang="en-US" sz="2700" dirty="0"/>
              <a:t>are not reflected </a:t>
            </a:r>
            <a:r>
              <a:rPr lang="en-US" sz="2700" dirty="0" smtClean="0"/>
              <a:t>within </a:t>
            </a:r>
            <a:r>
              <a:rPr lang="en-US" sz="2700" dirty="0"/>
              <a:t>the target. </a:t>
            </a:r>
            <a:endParaRPr lang="en-US" sz="2700" dirty="0" smtClean="0"/>
          </a:p>
          <a:p>
            <a:pPr lvl="0"/>
            <a:r>
              <a:rPr lang="en-US" sz="2700" dirty="0" smtClean="0"/>
              <a:t>Some ministries are responsible for too many indicators while some other ministries are not. </a:t>
            </a:r>
            <a:endParaRPr lang="en-US" sz="2700" dirty="0"/>
          </a:p>
          <a:p>
            <a:pPr lvl="0"/>
            <a:r>
              <a:rPr lang="en-US" sz="2700" dirty="0"/>
              <a:t>Some proposed responsibility (policy and technical</a:t>
            </a:r>
            <a:r>
              <a:rPr lang="en-US" sz="2700" dirty="0" smtClean="0"/>
              <a:t>) </a:t>
            </a:r>
            <a:r>
              <a:rPr lang="en-US" sz="2700" dirty="0"/>
              <a:t>is suggested to take out, and may suggest to other </a:t>
            </a:r>
            <a:r>
              <a:rPr lang="en-US" sz="2700" dirty="0" smtClean="0"/>
              <a:t>relevant ministry.</a:t>
            </a:r>
          </a:p>
          <a:p>
            <a:pPr lvl="0"/>
            <a:r>
              <a:rPr lang="en-US" sz="2700" dirty="0"/>
              <a:t>Too many indicators, even more than the neighboring countries. </a:t>
            </a:r>
          </a:p>
          <a:p>
            <a:pPr lvl="1"/>
            <a:r>
              <a:rPr lang="en-US" sz="2700" dirty="0"/>
              <a:t>Newly proposed indicators, no clear measurement, no baseline information</a:t>
            </a:r>
          </a:p>
          <a:p>
            <a:pPr lvl="1"/>
            <a:r>
              <a:rPr lang="en-US" sz="2700" dirty="0"/>
              <a:t>Data is not available, particularly in the national statistics</a:t>
            </a:r>
          </a:p>
          <a:p>
            <a:pPr lvl="1"/>
            <a:r>
              <a:rPr lang="en-US" sz="2700" dirty="0"/>
              <a:t>No clear definition, no common understanding</a:t>
            </a:r>
          </a:p>
          <a:p>
            <a:pPr lvl="0"/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2983657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906000" cy="9906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342900" indent="-342900" algn="ctr" eaLnBrk="0" hangingPunct="0">
              <a:spcBef>
                <a:spcPct val="20000"/>
              </a:spcBef>
              <a:defRPr sz="2800" b="1" i="1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defRPr>
            </a:lvl1pPr>
          </a:lstStyle>
          <a:p>
            <a:r>
              <a:rPr lang="en-US" i="0" dirty="0" smtClean="0"/>
              <a:t>From Now Till the Adoption of CSDGs</a:t>
            </a:r>
            <a:endParaRPr lang="en-US" i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06375" y="990600"/>
            <a:ext cx="9493250" cy="548902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US" sz="1200" b="1" i="1" dirty="0" smtClean="0"/>
          </a:p>
          <a:p>
            <a:pPr lvl="0"/>
            <a:r>
              <a:rPr lang="en-US" dirty="0" smtClean="0"/>
              <a:t>All indicators need to come along with:</a:t>
            </a:r>
          </a:p>
          <a:p>
            <a:pPr lvl="1"/>
            <a:r>
              <a:rPr lang="en-US" dirty="0" smtClean="0"/>
              <a:t>Definition and method</a:t>
            </a:r>
          </a:p>
          <a:p>
            <a:pPr lvl="1"/>
            <a:r>
              <a:rPr lang="en-US" dirty="0" smtClean="0"/>
              <a:t>Rational and interpretation</a:t>
            </a:r>
          </a:p>
          <a:p>
            <a:pPr lvl="1"/>
            <a:r>
              <a:rPr lang="en-US" dirty="0" smtClean="0"/>
              <a:t>Source and data collection</a:t>
            </a:r>
          </a:p>
          <a:p>
            <a:pPr lvl="1"/>
            <a:r>
              <a:rPr lang="en-US" dirty="0" smtClean="0"/>
              <a:t>Comment and limitation</a:t>
            </a:r>
            <a:endParaRPr lang="en-US" dirty="0"/>
          </a:p>
          <a:p>
            <a:pPr lvl="0"/>
            <a:r>
              <a:rPr lang="en-US" dirty="0"/>
              <a:t>One week deadline from the </a:t>
            </a:r>
            <a:r>
              <a:rPr lang="en-US" dirty="0" smtClean="0"/>
              <a:t>meeting of 29 September 2017 for relevant ministries to send the revised version to </a:t>
            </a:r>
            <a:r>
              <a:rPr lang="en-US" dirty="0" err="1" smtClean="0"/>
              <a:t>MoP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MoP</a:t>
            </a:r>
            <a:r>
              <a:rPr lang="en-US" dirty="0" smtClean="0"/>
              <a:t> will review and get back for validity and measurability of the indicators</a:t>
            </a:r>
          </a:p>
          <a:p>
            <a:pPr lvl="0"/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2968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4C465-CF19-4294-8050-A30DC68D464F}" type="slidenum">
              <a:rPr lang="en-IN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IN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0" y="0"/>
            <a:ext cx="9906000" cy="9906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en-US"/>
            </a:defPPr>
            <a:lvl1pPr marL="342900" indent="-342900" algn="ctr" eaLnBrk="0" hangingPunct="0">
              <a:spcBef>
                <a:spcPct val="20000"/>
              </a:spcBef>
              <a:defRPr sz="2800" b="1" i="1">
                <a:solidFill>
                  <a:schemeClr val="bg1"/>
                </a:solidFill>
                <a:latin typeface="Lucida Sans Unicode" pitchFamily="34" charset="0"/>
                <a:ea typeface="ＭＳ Ｐゴシック" pitchFamily="34" charset="-128"/>
                <a:cs typeface="Lucida Sans Unicode" pitchFamily="34" charset="0"/>
              </a:defRPr>
            </a:lvl1pPr>
          </a:lstStyle>
          <a:p>
            <a:r>
              <a:rPr lang="en-US" i="0" dirty="0" smtClean="0"/>
              <a:t>Actions for CSOs</a:t>
            </a:r>
            <a:endParaRPr lang="en-US" i="0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06375" y="990600"/>
            <a:ext cx="9493250" cy="548902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US" sz="1200" b="1" i="1" dirty="0" smtClean="0"/>
          </a:p>
          <a:p>
            <a:pPr lvl="0"/>
            <a:r>
              <a:rPr lang="en-US" dirty="0" smtClean="0"/>
              <a:t>Consolidate comments and channel them to:</a:t>
            </a:r>
          </a:p>
          <a:p>
            <a:pPr lvl="1"/>
            <a:r>
              <a:rPr lang="en-US" dirty="0" smtClean="0"/>
              <a:t>Focal contact of relevant ministries</a:t>
            </a:r>
          </a:p>
          <a:p>
            <a:pPr lvl="1"/>
            <a:r>
              <a:rPr lang="en-US" dirty="0" smtClean="0"/>
              <a:t>Consolidate overall comments and specific comments for </a:t>
            </a:r>
            <a:r>
              <a:rPr lang="en-US" dirty="0" err="1" smtClean="0"/>
              <a:t>MoP</a:t>
            </a:r>
          </a:p>
          <a:p>
            <a:r>
              <a:rPr lang="en-US" dirty="0" smtClean="0"/>
              <a:t>Familiarize with the final version of the CSDGs and align the programs according to </a:t>
            </a:r>
            <a:r>
              <a:rPr lang="en-US" smtClean="0"/>
              <a:t>the priorities</a:t>
            </a: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85238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8" descr="http://www.bestpicturegallery.com/Angkor-Wat-Cambodia-alidarbac-best-picture-galler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52400"/>
            <a:ext cx="89154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Slide Number Placeholder 3"/>
          <p:cNvSpPr>
            <a:spLocks noGrp="1"/>
          </p:cNvSpPr>
          <p:nvPr>
            <p:ph type="sldNum" sz="quarter" idx="12"/>
          </p:nvPr>
        </p:nvSpPr>
        <p:spPr bwMode="auto">
          <a:xfrm>
            <a:off x="3384550" y="6356352"/>
            <a:ext cx="31369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/>
            <a:fld id="{BB6FDDE1-0CDF-48D6-A3A4-74EC5CAAD73D}" type="slidenum">
              <a:rPr lang="en-US" smtClean="0">
                <a:solidFill>
                  <a:srgbClr val="FFFFFF"/>
                </a:solidFill>
                <a:latin typeface="Georgia" pitchFamily="18" charset="0"/>
              </a:rPr>
              <a:pPr algn="ctr" eaLnBrk="1" hangingPunct="1"/>
              <a:t>20</a:t>
            </a:fld>
            <a:endParaRPr lang="en-US" smtClean="0">
              <a:solidFill>
                <a:srgbClr val="FFFFFF"/>
              </a:solidFill>
              <a:latin typeface="Georgia" pitchFamily="18" charset="0"/>
            </a:endParaRPr>
          </a:p>
        </p:txBody>
      </p:sp>
      <p:sp>
        <p:nvSpPr>
          <p:cNvPr id="21508" name="Content Placeholder 2"/>
          <p:cNvSpPr txBox="1">
            <a:spLocks/>
          </p:cNvSpPr>
          <p:nvPr/>
        </p:nvSpPr>
        <p:spPr bwMode="auto">
          <a:xfrm>
            <a:off x="3879850" y="3352800"/>
            <a:ext cx="4953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en-US" sz="4000" b="1">
                <a:solidFill>
                  <a:schemeClr val="bg1"/>
                </a:solidFill>
                <a:latin typeface="Lucida Sans Unicode" pitchFamily="34" charset="0"/>
              </a:rPr>
              <a:t>THANK YOU!</a:t>
            </a:r>
          </a:p>
        </p:txBody>
      </p:sp>
      <p:sp>
        <p:nvSpPr>
          <p:cNvPr id="21510" name="Rectangle 2"/>
          <p:cNvSpPr txBox="1">
            <a:spLocks noChangeArrowheads="1"/>
          </p:cNvSpPr>
          <p:nvPr/>
        </p:nvSpPr>
        <p:spPr bwMode="auto">
          <a:xfrm>
            <a:off x="165100" y="5029200"/>
            <a:ext cx="93281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lang="en-US" sz="2000" b="1" dirty="0">
                <a:latin typeface="Lucida Sans Unicode" pitchFamily="34" charset="0"/>
              </a:rPr>
              <a:t>Please visit </a:t>
            </a:r>
            <a:r>
              <a:rPr lang="en-US" sz="2000" b="1" dirty="0" smtClean="0">
                <a:latin typeface="Lucida Sans Unicode" pitchFamily="34" charset="0"/>
              </a:rPr>
              <a:t>CCC </a:t>
            </a:r>
            <a:r>
              <a:rPr lang="en-US" sz="2000" b="1" dirty="0">
                <a:latin typeface="Lucida Sans Unicode" pitchFamily="34" charset="0"/>
              </a:rPr>
              <a:t>website:</a:t>
            </a:r>
          </a:p>
          <a:p>
            <a:pPr algn="ctr" eaLnBrk="1" hangingPunct="1">
              <a:lnSpc>
                <a:spcPct val="80000"/>
              </a:lnSpc>
            </a:pPr>
            <a:endParaRPr lang="en-US" sz="2400" b="1" dirty="0">
              <a:latin typeface="Lucida Sans Unicode" pitchFamily="34" charset="0"/>
            </a:endParaRPr>
          </a:p>
          <a:p>
            <a:pPr algn="ctr" eaLnBrk="1" hangingPunct="1">
              <a:lnSpc>
                <a:spcPct val="80000"/>
              </a:lnSpc>
            </a:pPr>
            <a:r>
              <a:rPr lang="en-AU" sz="2800" u="sng" dirty="0"/>
              <a:t>http://www.ccc-cambodia.org</a:t>
            </a:r>
          </a:p>
        </p:txBody>
      </p:sp>
    </p:spTree>
    <p:extLst>
      <p:ext uri="{BB962C8B-B14F-4D97-AF65-F5344CB8AC3E}">
        <p14:creationId xmlns:p14="http://schemas.microsoft.com/office/powerpoint/2010/main" val="42333108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P2015 Mai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P2015 Mai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11704</TotalTime>
  <Words>1820</Words>
  <Application>Microsoft Office PowerPoint</Application>
  <PresentationFormat>A4 Paper (210x297 mm)</PresentationFormat>
  <Paragraphs>362</Paragraphs>
  <Slides>20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20</vt:i4>
      </vt:variant>
    </vt:vector>
  </HeadingPairs>
  <TitlesOfParts>
    <vt:vector size="39" baseType="lpstr">
      <vt:lpstr>ＭＳ Ｐゴシック</vt:lpstr>
      <vt:lpstr>ＭＳ Ｐゴシック</vt:lpstr>
      <vt:lpstr>宋体</vt:lpstr>
      <vt:lpstr>Arial</vt:lpstr>
      <vt:lpstr>Calibri</vt:lpstr>
      <vt:lpstr>Georgia</vt:lpstr>
      <vt:lpstr>Khmer OS</vt:lpstr>
      <vt:lpstr>Khmer OS Muol Light</vt:lpstr>
      <vt:lpstr>Lato</vt:lpstr>
      <vt:lpstr>Lucida Sans</vt:lpstr>
      <vt:lpstr>Lucida Sans Unicode</vt:lpstr>
      <vt:lpstr>Myriad Pro</vt:lpstr>
      <vt:lpstr>StarSymbol</vt:lpstr>
      <vt:lpstr>Symbol</vt:lpstr>
      <vt:lpstr>Tahoma</vt:lpstr>
      <vt:lpstr>Times New Roman</vt:lpstr>
      <vt:lpstr>1_Office Theme</vt:lpstr>
      <vt:lpstr>1_P2015 Main</vt:lpstr>
      <vt:lpstr>2_P2015 Main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UNDP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Hannie Meesters</dc:creator>
  <cp:lastModifiedBy>Sreng Sophorn Lakhena</cp:lastModifiedBy>
  <cp:revision>478</cp:revision>
  <cp:lastPrinted>2016-02-19T03:43:05Z</cp:lastPrinted>
  <dcterms:created xsi:type="dcterms:W3CDTF">2015-10-23T03:03:59Z</dcterms:created>
  <dcterms:modified xsi:type="dcterms:W3CDTF">2017-10-05T05:15:27Z</dcterms:modified>
</cp:coreProperties>
</file>