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72" r:id="rId2"/>
    <p:sldId id="308" r:id="rId3"/>
    <p:sldId id="310" r:id="rId4"/>
    <p:sldId id="270" r:id="rId5"/>
    <p:sldId id="260" r:id="rId6"/>
    <p:sldId id="269" r:id="rId7"/>
    <p:sldId id="262" r:id="rId8"/>
    <p:sldId id="264" r:id="rId9"/>
    <p:sldId id="265" r:id="rId10"/>
    <p:sldId id="266" r:id="rId11"/>
    <p:sldId id="302" r:id="rId12"/>
    <p:sldId id="291" r:id="rId13"/>
    <p:sldId id="273" r:id="rId14"/>
    <p:sldId id="275" r:id="rId15"/>
    <p:sldId id="276" r:id="rId16"/>
    <p:sldId id="277" r:id="rId17"/>
    <p:sldId id="305" r:id="rId18"/>
    <p:sldId id="282" r:id="rId19"/>
    <p:sldId id="287" r:id="rId20"/>
    <p:sldId id="292" r:id="rId21"/>
    <p:sldId id="304" r:id="rId22"/>
    <p:sldId id="306" r:id="rId23"/>
    <p:sldId id="289" r:id="rId24"/>
    <p:sldId id="293" r:id="rId25"/>
    <p:sldId id="294" r:id="rId26"/>
    <p:sldId id="295" r:id="rId27"/>
    <p:sldId id="299" r:id="rId28"/>
    <p:sldId id="301" r:id="rId29"/>
    <p:sldId id="267" r:id="rId30"/>
  </p:sldIdLst>
  <p:sldSz cx="9144000" cy="6858000" type="screen4x3"/>
  <p:notesSz cx="6811963" cy="99425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>
      <p:cViewPr varScale="1">
        <p:scale>
          <a:sx n="70" d="100"/>
          <a:sy n="70" d="100"/>
        </p:scale>
        <p:origin x="15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63B3F6-4EDB-4D0A-88C9-E5D5566CD6B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CA142E-DE92-4CB1-B20D-8C6248055D67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00B0F0"/>
          </a:solidFill>
        </a:ln>
      </dgm:spPr>
      <dgm:t>
        <a:bodyPr/>
        <a:lstStyle/>
        <a:p>
          <a:r>
            <a:rPr lang="ca-ES" sz="1600" dirty="0" smtClean="0">
              <a:solidFill>
                <a:srgbClr val="00B0F0"/>
              </a:solidFill>
              <a:latin typeface="Khmer OS Niroth" pitchFamily="2" charset="0"/>
              <a:cs typeface="Khmer OS Niroth" pitchFamily="2" charset="0"/>
            </a:rPr>
            <a:t>មុនពេលប្រើប្រាស់សេវា</a:t>
          </a:r>
          <a:endParaRPr lang="en-US" sz="1600" dirty="0">
            <a:solidFill>
              <a:srgbClr val="00B0F0"/>
            </a:solidFill>
            <a:latin typeface="Khmer OS Niroth" pitchFamily="2" charset="0"/>
            <a:cs typeface="Khmer OS Niroth" pitchFamily="2" charset="0"/>
          </a:endParaRPr>
        </a:p>
      </dgm:t>
    </dgm:pt>
    <dgm:pt modelId="{1FC99D31-8FCB-41CF-8305-1584FD9CE1F5}" type="parTrans" cxnId="{E980208C-EDD3-493E-952E-75068DDC4874}">
      <dgm:prSet/>
      <dgm:spPr/>
      <dgm:t>
        <a:bodyPr/>
        <a:lstStyle/>
        <a:p>
          <a:endParaRPr lang="en-US"/>
        </a:p>
      </dgm:t>
    </dgm:pt>
    <dgm:pt modelId="{CA0792EC-9D63-49B8-A199-2903F90E0ED6}" type="sibTrans" cxnId="{E980208C-EDD3-493E-952E-75068DDC4874}">
      <dgm:prSet/>
      <dgm:spPr/>
      <dgm:t>
        <a:bodyPr/>
        <a:lstStyle/>
        <a:p>
          <a:endParaRPr lang="en-US"/>
        </a:p>
      </dgm:t>
    </dgm:pt>
    <dgm:pt modelId="{DDDB484F-DFDB-4B9F-8247-A5FD20967CC5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>
        <a:ln>
          <a:solidFill>
            <a:srgbClr val="00B0F0"/>
          </a:solidFill>
        </a:ln>
      </dgm:spPr>
      <dgm:t>
        <a:bodyPr/>
        <a:lstStyle/>
        <a:p>
          <a:r>
            <a:rPr lang="ca-ES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ត្រូវភ្ជាប់ជាមួ</a:t>
          </a:r>
          <a:r>
            <a:rPr lang="km-KH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យប័ណ្ណ</a:t>
          </a:r>
          <a:r>
            <a:rPr lang="ca-ES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សមាជិក ប.ស.ស ឬអត្តសញ្ញាណប</a:t>
          </a:r>
          <a:r>
            <a:rPr lang="km-KH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័</a:t>
          </a:r>
          <a:r>
            <a:rPr lang="ca-ES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ណ្ណ​ ឬឯកសារផ្សេងៗទៀតដែលអាចកំណត់អត្តសញ្ញាណសមាជិក</a:t>
          </a:r>
          <a:r>
            <a:rPr lang="km-KH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 </a:t>
          </a:r>
          <a:r>
            <a:rPr lang="ca-ES" sz="14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ប.ស.ស​ បាន។</a:t>
          </a:r>
          <a:endParaRPr lang="en-US" sz="1400" dirty="0">
            <a:solidFill>
              <a:srgbClr val="00B0F0"/>
            </a:solidFill>
            <a:latin typeface="Khmer OS Battambang" pitchFamily="2" charset="0"/>
            <a:cs typeface="Khmer OS Battambang" pitchFamily="2" charset="0"/>
          </a:endParaRPr>
        </a:p>
      </dgm:t>
    </dgm:pt>
    <dgm:pt modelId="{F538488A-9086-4602-AEF6-8F2E5BB7E3B3}" type="parTrans" cxnId="{E79DD218-8778-4B78-98CA-5510B5955C62}">
      <dgm:prSet/>
      <dgm:spPr/>
      <dgm:t>
        <a:bodyPr/>
        <a:lstStyle/>
        <a:p>
          <a:endParaRPr lang="en-US"/>
        </a:p>
      </dgm:t>
    </dgm:pt>
    <dgm:pt modelId="{33A30833-E567-40D7-A14C-A783FD18D28B}" type="sibTrans" cxnId="{E79DD218-8778-4B78-98CA-5510B5955C62}">
      <dgm:prSet/>
      <dgm:spPr/>
      <dgm:t>
        <a:bodyPr/>
        <a:lstStyle/>
        <a:p>
          <a:endParaRPr lang="en-US"/>
        </a:p>
      </dgm:t>
    </dgm:pt>
    <dgm:pt modelId="{506D873B-2755-4BE3-BA06-41446A94B18C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r>
            <a:rPr lang="ca-ES" sz="1600" dirty="0" smtClean="0">
              <a:solidFill>
                <a:srgbClr val="FF0000"/>
              </a:solidFill>
              <a:latin typeface="Khmer OS Niroth" pitchFamily="2" charset="0"/>
              <a:cs typeface="Khmer OS Niroth" pitchFamily="2" charset="0"/>
            </a:rPr>
            <a:t>កំព</a:t>
          </a:r>
          <a:r>
            <a:rPr lang="km-KH" sz="1600" dirty="0" smtClean="0">
              <a:solidFill>
                <a:srgbClr val="FF0000"/>
              </a:solidFill>
              <a:latin typeface="Khmer OS Niroth" pitchFamily="2" charset="0"/>
              <a:cs typeface="Khmer OS Niroth" pitchFamily="2" charset="0"/>
            </a:rPr>
            <a:t>ុង</a:t>
          </a:r>
          <a:r>
            <a:rPr lang="ca-ES" sz="1600" dirty="0" smtClean="0">
              <a:solidFill>
                <a:srgbClr val="FF0000"/>
              </a:solidFill>
              <a:latin typeface="Khmer OS Niroth" pitchFamily="2" charset="0"/>
              <a:cs typeface="Khmer OS Niroth" pitchFamily="2" charset="0"/>
            </a:rPr>
            <a:t>ប្រើប្រាស់សេវា</a:t>
          </a:r>
          <a:endParaRPr lang="en-US" sz="1600" dirty="0">
            <a:solidFill>
              <a:srgbClr val="FF0000"/>
            </a:solidFill>
            <a:latin typeface="Khmer OS Niroth" pitchFamily="2" charset="0"/>
            <a:cs typeface="Khmer OS Niroth" pitchFamily="2" charset="0"/>
          </a:endParaRPr>
        </a:p>
      </dgm:t>
    </dgm:pt>
    <dgm:pt modelId="{07609A77-122D-4463-8EB0-290FAAC4C798}" type="parTrans" cxnId="{ABA31EA4-73ED-4FED-BFF9-7EA8B2E0A095}">
      <dgm:prSet/>
      <dgm:spPr/>
      <dgm:t>
        <a:bodyPr/>
        <a:lstStyle/>
        <a:p>
          <a:endParaRPr lang="en-US"/>
        </a:p>
      </dgm:t>
    </dgm:pt>
    <dgm:pt modelId="{F79F282A-D0BB-4476-898E-77D06036B987}" type="sibTrans" cxnId="{ABA31EA4-73ED-4FED-BFF9-7EA8B2E0A095}">
      <dgm:prSet/>
      <dgm:spPr/>
      <dgm:t>
        <a:bodyPr/>
        <a:lstStyle/>
        <a:p>
          <a:endParaRPr lang="en-US"/>
        </a:p>
      </dgm:t>
    </dgm:pt>
    <dgm:pt modelId="{7CED065C-B23E-41C5-B911-1AEE1B89AFFD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pPr algn="l"/>
          <a:r>
            <a:rPr lang="ca-ES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ជួបជាមួយភ្នាក់ងារ ប.ស.ស ឬបុគ្គលិកពេទ្យដែលទទួលបន្ទុក</a:t>
          </a:r>
          <a:r>
            <a:rPr lang="km-KH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 </a:t>
          </a:r>
          <a:r>
            <a:rPr lang="ca-ES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ប.ស.ស ដើម្បីរៀបចំឯកសារជូន</a:t>
          </a:r>
          <a:endParaRPr lang="en-US" sz="1400" dirty="0">
            <a:solidFill>
              <a:srgbClr val="FF0000"/>
            </a:solidFill>
            <a:latin typeface="Khmer OS Battambang" pitchFamily="2" charset="0"/>
            <a:cs typeface="Khmer OS Battambang" pitchFamily="2" charset="0"/>
          </a:endParaRPr>
        </a:p>
      </dgm:t>
    </dgm:pt>
    <dgm:pt modelId="{B559F584-A2CE-4A7D-B222-D72BEFCA77A9}" type="parTrans" cxnId="{F18E335D-58B7-4689-A8D8-6088C8ED2D67}">
      <dgm:prSet/>
      <dgm:spPr/>
      <dgm:t>
        <a:bodyPr/>
        <a:lstStyle/>
        <a:p>
          <a:endParaRPr lang="en-US"/>
        </a:p>
      </dgm:t>
    </dgm:pt>
    <dgm:pt modelId="{CB0726E2-A4E2-427B-BEE1-A020A5231DD7}" type="sibTrans" cxnId="{F18E335D-58B7-4689-A8D8-6088C8ED2D67}">
      <dgm:prSet/>
      <dgm:spPr/>
      <dgm:t>
        <a:bodyPr/>
        <a:lstStyle/>
        <a:p>
          <a:endParaRPr lang="en-US"/>
        </a:p>
      </dgm:t>
    </dgm:pt>
    <dgm:pt modelId="{87F9AC85-284A-4E41-A8FE-32D0DC58920C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>
          <a:solidFill>
            <a:srgbClr val="FF0000"/>
          </a:solidFill>
        </a:ln>
      </dgm:spPr>
      <dgm:t>
        <a:bodyPr/>
        <a:lstStyle/>
        <a:p>
          <a:pPr algn="l"/>
          <a:r>
            <a:rPr lang="ca-ES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ករណី</a:t>
          </a:r>
          <a:r>
            <a:rPr lang="km-KH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មានបញ្</a:t>
          </a:r>
          <a:r>
            <a:rPr lang="ca-ES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ហាផ្សេង</a:t>
          </a:r>
          <a:r>
            <a:rPr lang="km-KH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ៗ ក្នុង</a:t>
          </a:r>
          <a:r>
            <a:rPr lang="ca-ES" sz="14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មន្ទីពេទ្យ សូមទាក់ទងទៅកាន់មន្ត្រី ប.ស.ស នៅទីនោះផ្ទាល់ ឬទាក់ទងទៅលេខ ១២៨៦ ។</a:t>
          </a:r>
          <a:endParaRPr lang="en-US" sz="1400" dirty="0">
            <a:solidFill>
              <a:srgbClr val="FF0000"/>
            </a:solidFill>
            <a:latin typeface="Khmer OS Battambang" pitchFamily="2" charset="0"/>
            <a:cs typeface="Khmer OS Battambang" pitchFamily="2" charset="0"/>
          </a:endParaRPr>
        </a:p>
      </dgm:t>
    </dgm:pt>
    <dgm:pt modelId="{63F01C7B-B9E9-45C6-AF93-EEBCF148606B}" type="parTrans" cxnId="{A98417BF-B5A7-4C92-8AC6-28FE69F5EEA2}">
      <dgm:prSet/>
      <dgm:spPr/>
      <dgm:t>
        <a:bodyPr/>
        <a:lstStyle/>
        <a:p>
          <a:endParaRPr lang="en-US"/>
        </a:p>
      </dgm:t>
    </dgm:pt>
    <dgm:pt modelId="{C9DC4F2D-07A6-40D0-AEC0-FB3319B6340F}" type="sibTrans" cxnId="{A98417BF-B5A7-4C92-8AC6-28FE69F5EEA2}">
      <dgm:prSet/>
      <dgm:spPr/>
      <dgm:t>
        <a:bodyPr/>
        <a:lstStyle/>
        <a:p>
          <a:endParaRPr lang="en-US"/>
        </a:p>
      </dgm:t>
    </dgm:pt>
    <dgm:pt modelId="{D4EE8BF9-0C0E-4D99-8C70-8C412E785D27}" type="pres">
      <dgm:prSet presAssocID="{AD63B3F6-4EDB-4D0A-88C9-E5D5566CD6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E712DF-6306-4897-BA9B-FC117344F8D7}" type="pres">
      <dgm:prSet presAssocID="{DBCA142E-DE92-4CB1-B20D-8C6248055D67}" presName="composite" presStyleCnt="0"/>
      <dgm:spPr/>
    </dgm:pt>
    <dgm:pt modelId="{9D7826FC-6CFD-409D-98DA-13079C77ECDA}" type="pres">
      <dgm:prSet presAssocID="{DBCA142E-DE92-4CB1-B20D-8C6248055D67}" presName="parTx" presStyleLbl="alignNode1" presStyleIdx="0" presStyleCnt="2" custScaleX="108643" custScaleY="108495" custLinFactNeighborX="-7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175258-F180-45F0-AF68-4FD5B71178F5}" type="pres">
      <dgm:prSet presAssocID="{DBCA142E-DE92-4CB1-B20D-8C6248055D67}" presName="desTx" presStyleLbl="alignAccFollowNode1" presStyleIdx="0" presStyleCnt="2" custScaleX="107594" custLinFactNeighborX="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BD2C3E-7FBB-4BBB-84B6-B618D734874E}" type="pres">
      <dgm:prSet presAssocID="{CA0792EC-9D63-49B8-A199-2903F90E0ED6}" presName="space" presStyleCnt="0"/>
      <dgm:spPr/>
    </dgm:pt>
    <dgm:pt modelId="{329783E9-1A7D-455E-9338-48E830CD5EFD}" type="pres">
      <dgm:prSet presAssocID="{506D873B-2755-4BE3-BA06-41446A94B18C}" presName="composite" presStyleCnt="0"/>
      <dgm:spPr/>
    </dgm:pt>
    <dgm:pt modelId="{99788DB1-5734-4068-8E76-EB8DEBA6ED8A}" type="pres">
      <dgm:prSet presAssocID="{506D873B-2755-4BE3-BA06-41446A94B18C}" presName="parTx" presStyleLbl="alignNode1" presStyleIdx="1" presStyleCnt="2" custScaleX="109867" custScaleY="100000" custLinFactNeighborX="109" custLinFactNeighborY="30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01220C-BF8E-49B3-A778-82E8C3C5017C}" type="pres">
      <dgm:prSet presAssocID="{506D873B-2755-4BE3-BA06-41446A94B18C}" presName="desTx" presStyleLbl="alignAccFollowNode1" presStyleIdx="1" presStyleCnt="2" custScaleX="109981" custScaleY="99853" custLinFactNeighborX="-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8E335D-58B7-4689-A8D8-6088C8ED2D67}" srcId="{506D873B-2755-4BE3-BA06-41446A94B18C}" destId="{7CED065C-B23E-41C5-B911-1AEE1B89AFFD}" srcOrd="0" destOrd="0" parTransId="{B559F584-A2CE-4A7D-B222-D72BEFCA77A9}" sibTransId="{CB0726E2-A4E2-427B-BEE1-A020A5231DD7}"/>
    <dgm:cxn modelId="{A98417BF-B5A7-4C92-8AC6-28FE69F5EEA2}" srcId="{506D873B-2755-4BE3-BA06-41446A94B18C}" destId="{87F9AC85-284A-4E41-A8FE-32D0DC58920C}" srcOrd="1" destOrd="0" parTransId="{63F01C7B-B9E9-45C6-AF93-EEBCF148606B}" sibTransId="{C9DC4F2D-07A6-40D0-AEC0-FB3319B6340F}"/>
    <dgm:cxn modelId="{E980208C-EDD3-493E-952E-75068DDC4874}" srcId="{AD63B3F6-4EDB-4D0A-88C9-E5D5566CD6B7}" destId="{DBCA142E-DE92-4CB1-B20D-8C6248055D67}" srcOrd="0" destOrd="0" parTransId="{1FC99D31-8FCB-41CF-8305-1584FD9CE1F5}" sibTransId="{CA0792EC-9D63-49B8-A199-2903F90E0ED6}"/>
    <dgm:cxn modelId="{4E771AD7-99F8-4650-B1B3-BBD47A40D075}" type="presOf" srcId="{DDDB484F-DFDB-4B9F-8247-A5FD20967CC5}" destId="{60175258-F180-45F0-AF68-4FD5B71178F5}" srcOrd="0" destOrd="0" presId="urn:microsoft.com/office/officeart/2005/8/layout/hList1"/>
    <dgm:cxn modelId="{3234A414-DF09-4E9D-8EC6-76CF61FFBECE}" type="presOf" srcId="{AD63B3F6-4EDB-4D0A-88C9-E5D5566CD6B7}" destId="{D4EE8BF9-0C0E-4D99-8C70-8C412E785D27}" srcOrd="0" destOrd="0" presId="urn:microsoft.com/office/officeart/2005/8/layout/hList1"/>
    <dgm:cxn modelId="{E79DD218-8778-4B78-98CA-5510B5955C62}" srcId="{DBCA142E-DE92-4CB1-B20D-8C6248055D67}" destId="{DDDB484F-DFDB-4B9F-8247-A5FD20967CC5}" srcOrd="0" destOrd="0" parTransId="{F538488A-9086-4602-AEF6-8F2E5BB7E3B3}" sibTransId="{33A30833-E567-40D7-A14C-A783FD18D28B}"/>
    <dgm:cxn modelId="{962A89A3-A9B8-4072-A165-42F326FE2E05}" type="presOf" srcId="{506D873B-2755-4BE3-BA06-41446A94B18C}" destId="{99788DB1-5734-4068-8E76-EB8DEBA6ED8A}" srcOrd="0" destOrd="0" presId="urn:microsoft.com/office/officeart/2005/8/layout/hList1"/>
    <dgm:cxn modelId="{CACF6272-7E17-4626-9CBB-B4BFB9599227}" type="presOf" srcId="{DBCA142E-DE92-4CB1-B20D-8C6248055D67}" destId="{9D7826FC-6CFD-409D-98DA-13079C77ECDA}" srcOrd="0" destOrd="0" presId="urn:microsoft.com/office/officeart/2005/8/layout/hList1"/>
    <dgm:cxn modelId="{ABA31EA4-73ED-4FED-BFF9-7EA8B2E0A095}" srcId="{AD63B3F6-4EDB-4D0A-88C9-E5D5566CD6B7}" destId="{506D873B-2755-4BE3-BA06-41446A94B18C}" srcOrd="1" destOrd="0" parTransId="{07609A77-122D-4463-8EB0-290FAAC4C798}" sibTransId="{F79F282A-D0BB-4476-898E-77D06036B987}"/>
    <dgm:cxn modelId="{0EB493C1-63CE-40CD-8C78-D17CA3C6E550}" type="presOf" srcId="{7CED065C-B23E-41C5-B911-1AEE1B89AFFD}" destId="{D601220C-BF8E-49B3-A778-82E8C3C5017C}" srcOrd="0" destOrd="0" presId="urn:microsoft.com/office/officeart/2005/8/layout/hList1"/>
    <dgm:cxn modelId="{A73BC7CE-A312-41FD-9CF2-01C9A6B515A4}" type="presOf" srcId="{87F9AC85-284A-4E41-A8FE-32D0DC58920C}" destId="{D601220C-BF8E-49B3-A778-82E8C3C5017C}" srcOrd="0" destOrd="1" presId="urn:microsoft.com/office/officeart/2005/8/layout/hList1"/>
    <dgm:cxn modelId="{85D60134-EB2A-4152-9D14-3E933E78051E}" type="presParOf" srcId="{D4EE8BF9-0C0E-4D99-8C70-8C412E785D27}" destId="{83E712DF-6306-4897-BA9B-FC117344F8D7}" srcOrd="0" destOrd="0" presId="urn:microsoft.com/office/officeart/2005/8/layout/hList1"/>
    <dgm:cxn modelId="{FC351721-91FD-4AEF-98C8-8FDAB5B02878}" type="presParOf" srcId="{83E712DF-6306-4897-BA9B-FC117344F8D7}" destId="{9D7826FC-6CFD-409D-98DA-13079C77ECDA}" srcOrd="0" destOrd="0" presId="urn:microsoft.com/office/officeart/2005/8/layout/hList1"/>
    <dgm:cxn modelId="{882D393B-81BD-4AFB-8993-607485E46060}" type="presParOf" srcId="{83E712DF-6306-4897-BA9B-FC117344F8D7}" destId="{60175258-F180-45F0-AF68-4FD5B71178F5}" srcOrd="1" destOrd="0" presId="urn:microsoft.com/office/officeart/2005/8/layout/hList1"/>
    <dgm:cxn modelId="{D38F5A1A-C33E-4D2A-958A-3D60F96CAD77}" type="presParOf" srcId="{D4EE8BF9-0C0E-4D99-8C70-8C412E785D27}" destId="{ADBD2C3E-7FBB-4BBB-84B6-B618D734874E}" srcOrd="1" destOrd="0" presId="urn:microsoft.com/office/officeart/2005/8/layout/hList1"/>
    <dgm:cxn modelId="{9A393A24-EB14-4846-AD2F-8B04E1120F5E}" type="presParOf" srcId="{D4EE8BF9-0C0E-4D99-8C70-8C412E785D27}" destId="{329783E9-1A7D-455E-9338-48E830CD5EFD}" srcOrd="2" destOrd="0" presId="urn:microsoft.com/office/officeart/2005/8/layout/hList1"/>
    <dgm:cxn modelId="{5B2A7514-09AC-4BBA-A08C-C3CA1CB3DE26}" type="presParOf" srcId="{329783E9-1A7D-455E-9338-48E830CD5EFD}" destId="{99788DB1-5734-4068-8E76-EB8DEBA6ED8A}" srcOrd="0" destOrd="0" presId="urn:microsoft.com/office/officeart/2005/8/layout/hList1"/>
    <dgm:cxn modelId="{B79F8630-D3A2-44AD-82F6-A1576FF01FB9}" type="presParOf" srcId="{329783E9-1A7D-455E-9338-48E830CD5EFD}" destId="{D601220C-BF8E-49B3-A778-82E8C3C5017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7826FC-6CFD-409D-98DA-13079C77ECDA}">
      <dsp:nvSpPr>
        <dsp:cNvPr id="0" name=""/>
        <dsp:cNvSpPr/>
      </dsp:nvSpPr>
      <dsp:spPr>
        <a:xfrm>
          <a:off x="0" y="281995"/>
          <a:ext cx="3770642" cy="1388268"/>
        </a:xfrm>
        <a:prstGeom prst="rect">
          <a:avLst/>
        </a:prstGeom>
        <a:solidFill>
          <a:schemeClr val="lt1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dirty="0" smtClean="0">
              <a:solidFill>
                <a:srgbClr val="00B0F0"/>
              </a:solidFill>
              <a:latin typeface="Khmer OS Niroth" pitchFamily="2" charset="0"/>
              <a:cs typeface="Khmer OS Niroth" pitchFamily="2" charset="0"/>
            </a:rPr>
            <a:t>មុនពេលប្រើប្រាស់សេវា</a:t>
          </a:r>
          <a:endParaRPr lang="en-US" sz="1600" kern="1200" dirty="0">
            <a:solidFill>
              <a:srgbClr val="00B0F0"/>
            </a:solidFill>
            <a:latin typeface="Khmer OS Niroth" pitchFamily="2" charset="0"/>
            <a:cs typeface="Khmer OS Niroth" pitchFamily="2" charset="0"/>
          </a:endParaRPr>
        </a:p>
      </dsp:txBody>
      <dsp:txXfrm>
        <a:off x="0" y="281995"/>
        <a:ext cx="3770642" cy="1388268"/>
      </dsp:txXfrm>
    </dsp:sp>
    <dsp:sp modelId="{60175258-F180-45F0-AF68-4FD5B71178F5}">
      <dsp:nvSpPr>
        <dsp:cNvPr id="0" name=""/>
        <dsp:cNvSpPr/>
      </dsp:nvSpPr>
      <dsp:spPr>
        <a:xfrm>
          <a:off x="23258" y="1615914"/>
          <a:ext cx="3734234" cy="2788390"/>
        </a:xfrm>
        <a:prstGeom prst="rect">
          <a:avLst/>
        </a:prstGeom>
        <a:solidFill>
          <a:schemeClr val="lt1"/>
        </a:solidFill>
        <a:ln w="25400" cap="flat" cmpd="sng" algn="ctr">
          <a:solidFill>
            <a:srgbClr val="00B0F0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a-ES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ត្រូវភ្ជាប់ជាមួ</a:t>
          </a:r>
          <a:r>
            <a:rPr lang="km-KH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យប័ណ្ណ</a:t>
          </a:r>
          <a:r>
            <a:rPr lang="ca-ES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សមាជិក ប.ស.ស ឬអត្តសញ្ញាណប</a:t>
          </a:r>
          <a:r>
            <a:rPr lang="km-KH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័</a:t>
          </a:r>
          <a:r>
            <a:rPr lang="ca-ES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ណ្ណ​ ឬឯកសារផ្សេងៗទៀតដែលអាចកំណត់អត្តសញ្ញាណសមាជិក</a:t>
          </a:r>
          <a:r>
            <a:rPr lang="km-KH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 </a:t>
          </a:r>
          <a:r>
            <a:rPr lang="ca-ES" sz="1400" kern="1200" dirty="0" smtClean="0">
              <a:solidFill>
                <a:srgbClr val="00B0F0"/>
              </a:solidFill>
              <a:latin typeface="Khmer OS Battambang" pitchFamily="2" charset="0"/>
              <a:cs typeface="Khmer OS Battambang" pitchFamily="2" charset="0"/>
            </a:rPr>
            <a:t>ប.ស.ស​ បាន។</a:t>
          </a:r>
          <a:endParaRPr lang="en-US" sz="1400" kern="1200" dirty="0">
            <a:solidFill>
              <a:srgbClr val="00B0F0"/>
            </a:solidFill>
            <a:latin typeface="Khmer OS Battambang" pitchFamily="2" charset="0"/>
            <a:cs typeface="Khmer OS Battambang" pitchFamily="2" charset="0"/>
          </a:endParaRPr>
        </a:p>
      </dsp:txBody>
      <dsp:txXfrm>
        <a:off x="23258" y="1615914"/>
        <a:ext cx="3734234" cy="2788390"/>
      </dsp:txXfrm>
    </dsp:sp>
    <dsp:sp modelId="{99788DB1-5734-4068-8E76-EB8DEBA6ED8A}">
      <dsp:nvSpPr>
        <dsp:cNvPr id="0" name=""/>
        <dsp:cNvSpPr/>
      </dsp:nvSpPr>
      <dsp:spPr>
        <a:xfrm>
          <a:off x="4264076" y="300832"/>
          <a:ext cx="3813123" cy="1388268"/>
        </a:xfrm>
        <a:prstGeom prst="rect">
          <a:avLst/>
        </a:prstGeom>
        <a:solidFill>
          <a:schemeClr val="lt1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a-ES" sz="1600" kern="1200" dirty="0" smtClean="0">
              <a:solidFill>
                <a:srgbClr val="FF0000"/>
              </a:solidFill>
              <a:latin typeface="Khmer OS Niroth" pitchFamily="2" charset="0"/>
              <a:cs typeface="Khmer OS Niroth" pitchFamily="2" charset="0"/>
            </a:rPr>
            <a:t>កំព</a:t>
          </a:r>
          <a:r>
            <a:rPr lang="km-KH" sz="1600" kern="1200" dirty="0" smtClean="0">
              <a:solidFill>
                <a:srgbClr val="FF0000"/>
              </a:solidFill>
              <a:latin typeface="Khmer OS Niroth" pitchFamily="2" charset="0"/>
              <a:cs typeface="Khmer OS Niroth" pitchFamily="2" charset="0"/>
            </a:rPr>
            <a:t>ុង</a:t>
          </a:r>
          <a:r>
            <a:rPr lang="ca-ES" sz="1600" kern="1200" dirty="0" smtClean="0">
              <a:solidFill>
                <a:srgbClr val="FF0000"/>
              </a:solidFill>
              <a:latin typeface="Khmer OS Niroth" pitchFamily="2" charset="0"/>
              <a:cs typeface="Khmer OS Niroth" pitchFamily="2" charset="0"/>
            </a:rPr>
            <a:t>ប្រើប្រាស់សេវា</a:t>
          </a:r>
          <a:endParaRPr lang="en-US" sz="1600" kern="1200" dirty="0">
            <a:solidFill>
              <a:srgbClr val="FF0000"/>
            </a:solidFill>
            <a:latin typeface="Khmer OS Niroth" pitchFamily="2" charset="0"/>
            <a:cs typeface="Khmer OS Niroth" pitchFamily="2" charset="0"/>
          </a:endParaRPr>
        </a:p>
      </dsp:txBody>
      <dsp:txXfrm>
        <a:off x="4264076" y="300832"/>
        <a:ext cx="3813123" cy="1388268"/>
      </dsp:txXfrm>
    </dsp:sp>
    <dsp:sp modelId="{D601220C-BF8E-49B3-A778-82E8C3C5017C}">
      <dsp:nvSpPr>
        <dsp:cNvPr id="0" name=""/>
        <dsp:cNvSpPr/>
      </dsp:nvSpPr>
      <dsp:spPr>
        <a:xfrm>
          <a:off x="4258050" y="1648208"/>
          <a:ext cx="3817079" cy="2780198"/>
        </a:xfrm>
        <a:prstGeom prst="rect">
          <a:avLst/>
        </a:prstGeom>
        <a:solidFill>
          <a:schemeClr val="lt1"/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a-ES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ជួបជាមួយភ្នាក់ងារ ប.ស.ស ឬបុគ្គលិកពេទ្យដែលទទួលបន្ទុក</a:t>
          </a:r>
          <a:r>
            <a:rPr lang="km-KH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 </a:t>
          </a:r>
          <a:r>
            <a:rPr lang="ca-ES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ប.ស.ស ដើម្បីរៀបចំឯកសារជូន</a:t>
          </a:r>
          <a:endParaRPr lang="en-US" sz="1400" kern="1200" dirty="0">
            <a:solidFill>
              <a:srgbClr val="FF0000"/>
            </a:solidFill>
            <a:latin typeface="Khmer OS Battambang" pitchFamily="2" charset="0"/>
            <a:cs typeface="Khmer OS Battambang" pitchFamily="2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a-ES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ករណី</a:t>
          </a:r>
          <a:r>
            <a:rPr lang="km-KH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មានបញ្</a:t>
          </a:r>
          <a:r>
            <a:rPr lang="ca-ES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ហាផ្សេង</a:t>
          </a:r>
          <a:r>
            <a:rPr lang="km-KH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ៗ ក្នុង</a:t>
          </a:r>
          <a:r>
            <a:rPr lang="ca-ES" sz="1400" kern="1200" dirty="0" smtClean="0">
              <a:solidFill>
                <a:srgbClr val="FF0000"/>
              </a:solidFill>
              <a:latin typeface="Khmer OS Battambang" pitchFamily="2" charset="0"/>
              <a:cs typeface="Khmer OS Battambang" pitchFamily="2" charset="0"/>
            </a:rPr>
            <a:t>មន្ទីពេទ្យ សូមទាក់ទងទៅកាន់មន្ត្រី ប.ស.ស នៅទីនោះផ្ទាល់ ឬទាក់ទងទៅលេខ ១២៨៦ ។</a:t>
          </a:r>
          <a:endParaRPr lang="en-US" sz="1400" kern="1200" dirty="0">
            <a:solidFill>
              <a:srgbClr val="FF0000"/>
            </a:solidFill>
            <a:latin typeface="Khmer OS Battambang" pitchFamily="2" charset="0"/>
            <a:cs typeface="Khmer OS Battambang" pitchFamily="2" charset="0"/>
          </a:endParaRPr>
        </a:p>
      </dsp:txBody>
      <dsp:txXfrm>
        <a:off x="4258050" y="1648208"/>
        <a:ext cx="3817079" cy="2780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338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8003" y="0"/>
            <a:ext cx="2952337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r">
              <a:defRPr sz="1200"/>
            </a:lvl1pPr>
          </a:lstStyle>
          <a:p>
            <a:fld id="{37EDD024-E77F-48FD-8B50-A4F5DE79F2B8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3794"/>
            <a:ext cx="2952338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8003" y="9443794"/>
            <a:ext cx="2952337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r">
              <a:defRPr sz="1200"/>
            </a:lvl1pPr>
          </a:lstStyle>
          <a:p>
            <a:fld id="{2D1499BC-7BCE-49C9-B596-F049B235B7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934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8536" y="0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r">
              <a:defRPr sz="1200"/>
            </a:lvl1pPr>
          </a:lstStyle>
          <a:p>
            <a:fld id="{804D6D44-3773-43A6-923F-AED89E75D6F9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64" tIns="46232" rIns="92464" bIns="4623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197" y="4722694"/>
            <a:ext cx="5449570" cy="4474131"/>
          </a:xfrm>
          <a:prstGeom prst="rect">
            <a:avLst/>
          </a:prstGeom>
        </p:spPr>
        <p:txBody>
          <a:bodyPr vert="horz" lIns="92464" tIns="46232" rIns="92464" bIns="4623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8536" y="9443662"/>
            <a:ext cx="2951850" cy="497126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r">
              <a:defRPr sz="1200"/>
            </a:lvl1pPr>
          </a:lstStyle>
          <a:p>
            <a:fld id="{5739302D-4223-4A87-AB3A-902247F043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33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539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589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9302D-4223-4A87-AB3A-902247F04363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154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62E09D4-32ED-4684-A55F-E3CE73C2BDBE}" type="datetimeFigureOut">
              <a:rPr lang="en-US" smtClean="0"/>
              <a:pPr/>
              <a:t>5/22/2018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103E8-7032-4CC0-9A76-D390B7F94F9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NSSF%20Occuaptional%20Risk.docx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Injuries.docx" TargetMode="External"/><Relationship Id="rId4" Type="http://schemas.openxmlformats.org/officeDocument/2006/relationships/image" Target="../media/image4.jpeg"/><Relationship Id="rId9" Type="http://schemas.openxmlformats.org/officeDocument/2006/relationships/hyperlink" Target="Accident%20Spot%20of%20NSSF.mp4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NSSF%20Benefit.docx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hyperlink" Target="Original%20(%20Employment%20Injury%20Insurance%20of%20NSSF).m4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More%2020%25.xls" TargetMode="External"/><Relationship Id="rId7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hyperlink" Target="Less%2020%25.xls" TargetMode="External"/><Relationship Id="rId4" Type="http://schemas.openxmlformats.org/officeDocument/2006/relationships/image" Target="../media/image13.jpeg"/><Relationship Id="rId9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Weding%20lettercopy.doc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hyperlink" Target="Benifit.xls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nssfpage" TargetMode="External"/><Relationship Id="rId2" Type="http://schemas.openxmlformats.org/officeDocument/2006/relationships/hyperlink" Target="http://www.nssf.gov.kh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mailto:Hotline@nssf.gov.kh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382000" cy="6019800"/>
          </a:xfrm>
        </p:spPr>
        <p:txBody>
          <a:bodyPr>
            <a:noAutofit/>
          </a:bodyPr>
          <a:lstStyle/>
          <a:p>
            <a:pPr algn="ctr"/>
            <a:r>
              <a:rPr lang="km-KH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ក្រសួងការងារ និងបណ្តុះបណ្តាលវិជ្ជាជីវៈ</a:t>
            </a:r>
            <a:r>
              <a:rPr lang="en-US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/>
            </a:r>
            <a:br>
              <a:rPr lang="en-US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</a:br>
            <a:r>
              <a:rPr lang="km-KH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បេឡាជាតិរបបសន្តិសុខសង្គម</a:t>
            </a:r>
            <a:br>
              <a:rPr lang="km-KH" sz="32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បទបង្ហាញស្តីពី</a:t>
            </a:r>
            <a:b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2400" dirty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/>
            </a:r>
            <a:br>
              <a:rPr lang="km-KH" sz="2400" dirty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</a:br>
            <a:r>
              <a:rPr lang="km-KH" sz="2400" dirty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គោលនយោបាយនៃការអនុវត្តរបបសន្តិសុខសង្គម</a:t>
            </a:r>
            <a:r>
              <a:rPr lang="km-KH" sz="32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b="1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/>
            </a:r>
            <a:b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</a:b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  </a:t>
            </a:r>
            <a:r>
              <a:rPr lang="km-KH" sz="2400" dirty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ឧទ្ទេសនាមដោយ៖ </a:t>
            </a:r>
            <a:r>
              <a:rPr lang="km-KH" sz="24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 លោក</a:t>
            </a: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 </a:t>
            </a:r>
            <a:r>
              <a:rPr lang="km-KH" sz="2400" dirty="0" smtClean="0">
                <a:latin typeface="Khmer OS Muol Light" pitchFamily="2" charset="0"/>
                <a:ea typeface="MS PGothic" pitchFamily="34" charset="-128"/>
                <a:cs typeface="Khmer OS Muol Light" pitchFamily="2" charset="0"/>
              </a:rPr>
              <a:t>ពៅ ពន្លឹង</a:t>
            </a: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/>
            </a:r>
            <a:b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</a:b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/>
            </a:r>
            <a:b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</a:br>
            <a:r>
              <a:rPr lang="km-KH" sz="20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លេខ</a:t>
            </a:r>
            <a:r>
              <a:rPr lang="km-KH" sz="2000" dirty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ទំនាក់ទំនង ៖ </a:t>
            </a:r>
            <a:r>
              <a:rPr lang="km-KH" sz="20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០១១ ២២២ ០២៤/០៩៦ ៩០០០ ៧៨៧</a:t>
            </a: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/>
            </a:r>
            <a:b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</a:b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/>
            </a:r>
            <a:b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</a:br>
            <a:r>
              <a:rPr lang="km-KH" sz="32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   </a:t>
            </a:r>
            <a:r>
              <a:rPr lang="km-KH" sz="28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អ្នកសម្របសម្រួលប.ស.សសាខាខេត្ត</a:t>
            </a:r>
            <a:r>
              <a:rPr lang="en-US" sz="28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-</a:t>
            </a:r>
            <a:r>
              <a:rPr lang="km-KH" sz="2800" dirty="0" smtClean="0">
                <a:latin typeface="Khmer OS Muol Light" panose="02000500000000020004" pitchFamily="2" charset="0"/>
                <a:ea typeface="MS PGothic" pitchFamily="34" charset="-128"/>
                <a:cs typeface="Khmer OS Muol Light" panose="02000500000000020004" pitchFamily="2" charset="0"/>
              </a:rPr>
              <a:t>ខណ្ឌ</a:t>
            </a:r>
            <a:r>
              <a:rPr lang="km-KH" sz="3200" dirty="0" smtClean="0">
                <a:latin typeface="Khmer OS Siemreap" panose="02000500000000020004" pitchFamily="2" charset="0"/>
                <a:ea typeface="MS PGothic" pitchFamily="34" charset="-128"/>
                <a:cs typeface="Khmer OS Siemreap" panose="02000500000000020004" pitchFamily="2" charset="0"/>
              </a:rPr>
              <a:t>   </a:t>
            </a:r>
            <a:endParaRPr lang="en-US" sz="3200" dirty="0">
              <a:latin typeface="Khmer Nettra" pitchFamily="2" charset="0"/>
              <a:ea typeface="MS PGothic" pitchFamily="34" charset="-128"/>
              <a:cs typeface="Khmer Nettra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a-ES" sz="4000" b="0" dirty="0" smtClean="0">
                <a:latin typeface="Khmer OS Muol Light" pitchFamily="2" charset="0"/>
                <a:cs typeface="Khmer OS Muol Light" pitchFamily="2" charset="0"/>
              </a:rPr>
              <a:t>មាតិកា</a:t>
            </a:r>
            <a:endParaRPr lang="en-US" sz="4000" b="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I</a:t>
            </a:r>
            <a:r>
              <a:rPr lang="km-KH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.អំពីបេឡា</a:t>
            </a:r>
            <a:r>
              <a:rPr lang="km-KH" sz="2400" dirty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ជាតិរបបសន្តិសុខ</a:t>
            </a:r>
            <a:r>
              <a:rPr lang="km-KH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សង្គម</a:t>
            </a:r>
            <a:endParaRPr lang="km-KH" sz="2400" dirty="0">
              <a:solidFill>
                <a:srgbClr val="002060"/>
              </a:solidFill>
              <a:latin typeface="Khmer OS Muol Light" pitchFamily="2" charset="0"/>
              <a:cs typeface="Khmer OS Muol Ligh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II</a:t>
            </a:r>
            <a:r>
              <a:rPr lang="km-KH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.</a:t>
            </a:r>
            <a:r>
              <a:rPr lang="ca-ES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ផ្នែកហានិភ័យការងារ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III</a:t>
            </a:r>
            <a:r>
              <a:rPr lang="km-KH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.</a:t>
            </a:r>
            <a:r>
              <a:rPr lang="ca-ES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ផ្នែកថែទាំសុខភាព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IV</a:t>
            </a:r>
            <a:r>
              <a:rPr lang="km-KH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.</a:t>
            </a:r>
            <a:r>
              <a:rPr lang="ca-ES" sz="24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ផ្នែកប្រាក់សោធន</a:t>
            </a:r>
            <a:endParaRPr lang="km-KH" sz="2400" dirty="0" smtClean="0">
              <a:solidFill>
                <a:srgbClr val="002060"/>
              </a:solidFill>
              <a:latin typeface="Khmer OS Muol Light" pitchFamily="2" charset="0"/>
              <a:cs typeface="Khmer OS Muol Light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>
              <a:solidFill>
                <a:srgbClr val="002060"/>
              </a:solidFill>
              <a:latin typeface="Khmer OS Muol Light" pitchFamily="2" charset="0"/>
              <a:cs typeface="Khmer OS Muol 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6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I</a:t>
            </a:r>
            <a:r>
              <a:rPr lang="km-KH" sz="2800" dirty="0" smtClean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.អំពី</a:t>
            </a:r>
            <a:r>
              <a:rPr lang="km-KH" sz="2800" dirty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  <a:t>បេឡាជាតិរបបសន្តិសុខសង្គម</a:t>
            </a:r>
            <a:br>
              <a:rPr lang="km-KH" sz="2800" dirty="0">
                <a:solidFill>
                  <a:srgbClr val="002060"/>
                </a:solidFill>
                <a:latin typeface="Khmer OS Muol Light" pitchFamily="2" charset="0"/>
                <a:cs typeface="Khmer OS Muol Light" pitchFamily="2" charset="0"/>
              </a:rPr>
            </a:br>
            <a:endParaRPr lang="en-US" sz="2800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3434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km-KH" sz="2800" dirty="0">
                <a:latin typeface="Khmer OS Siemreap" pitchFamily="2" charset="0"/>
                <a:cs typeface="Khmer OS Siemreap" pitchFamily="2" charset="0"/>
              </a:rPr>
              <a:t>ប.ស</a:t>
            </a:r>
            <a:r>
              <a:rPr lang="km-KH" sz="2800" dirty="0" smtClean="0">
                <a:latin typeface="Khmer OS Siemreap" pitchFamily="2" charset="0"/>
                <a:cs typeface="Khmer OS Siemreap" pitchFamily="2" charset="0"/>
              </a:rPr>
              <a:t>.ស   គឺ</a:t>
            </a:r>
            <a:r>
              <a:rPr lang="km-KH" sz="2800" dirty="0">
                <a:latin typeface="Khmer OS Siemreap" pitchFamily="2" charset="0"/>
                <a:cs typeface="Khmer OS Siemreap" pitchFamily="2" charset="0"/>
              </a:rPr>
              <a:t>ជាគ្រឹះស្ថានសាធារណៈរដ្ឋបាលស្ថិតក្រោមក្រសួង</a:t>
            </a:r>
            <a:r>
              <a:rPr lang="km-KH" sz="2800" dirty="0" smtClean="0">
                <a:latin typeface="Khmer OS Siemreap" pitchFamily="2" charset="0"/>
                <a:cs typeface="Khmer OS Siemreap" pitchFamily="2" charset="0"/>
              </a:rPr>
              <a:t>ការងារ ជា</a:t>
            </a:r>
            <a:r>
              <a:rPr lang="km-KH" sz="2800" dirty="0">
                <a:latin typeface="Khmer OS Siemreap" pitchFamily="2" charset="0"/>
                <a:cs typeface="Khmer OS Siemreap" pitchFamily="2" charset="0"/>
              </a:rPr>
              <a:t>អាណាព្យាបាលផ្នែកបច្ចេកទេស និងក្រសួងសេដ្ឋកិច្ចនិងហិរញ្ញ</a:t>
            </a:r>
            <a:r>
              <a:rPr lang="km-KH" sz="2800" dirty="0" smtClean="0">
                <a:latin typeface="Khmer OS Siemreap" pitchFamily="2" charset="0"/>
                <a:cs typeface="Khmer OS Siemreap" pitchFamily="2" charset="0"/>
              </a:rPr>
              <a:t>វត្ថុ ផ្នែក</a:t>
            </a:r>
            <a:r>
              <a:rPr lang="km-KH" sz="2800" dirty="0">
                <a:latin typeface="Khmer OS Siemreap" pitchFamily="2" charset="0"/>
                <a:cs typeface="Khmer OS Siemreap" pitchFamily="2" charset="0"/>
              </a:rPr>
              <a:t>ហិរញ្ញវត្</a:t>
            </a:r>
            <a:r>
              <a:rPr lang="km-KH" sz="2800" dirty="0" smtClean="0">
                <a:latin typeface="Khmer OS Siemreap" pitchFamily="2" charset="0"/>
                <a:cs typeface="Khmer OS Siemreap" pitchFamily="2" charset="0"/>
              </a:rPr>
              <a:t>ថុ។</a:t>
            </a:r>
          </a:p>
          <a:p>
            <a:pPr marL="0" indent="0">
              <a:buNone/>
            </a:pPr>
            <a:endParaRPr lang="km-KH" sz="2400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buFont typeface="Wingdings" pitchFamily="2" charset="2"/>
              <a:buChar char="v"/>
            </a:pPr>
            <a:r>
              <a:rPr lang="km-KH" sz="2800" dirty="0" smtClean="0">
                <a:latin typeface="Khmer OS Siemreap" pitchFamily="2" charset="0"/>
                <a:cs typeface="Khmer OS Siemreap" pitchFamily="2" charset="0"/>
              </a:rPr>
              <a:t>ប.ស.ស ដឹកនាំដោយក្រុមប្រឹក្សាភិបាលដែលមានសមាសភាពត្រីភាគី៖</a:t>
            </a:r>
          </a:p>
          <a:p>
            <a:pPr lvl="1">
              <a:buFontTx/>
              <a:buChar char="-"/>
            </a:pPr>
            <a:r>
              <a:rPr lang="km-KH" dirty="0">
                <a:latin typeface="Khmer OS Siemreap" pitchFamily="2" charset="0"/>
                <a:cs typeface="Khmer OS Siemreap" pitchFamily="2" charset="0"/>
              </a:rPr>
              <a:t>តំណាងភាគីរាជរដ្ឋាភិបា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ល	(០៥ រូប)</a:t>
            </a:r>
            <a:endParaRPr lang="km-KH" dirty="0">
              <a:latin typeface="Khmer OS Siemreap" pitchFamily="2" charset="0"/>
              <a:cs typeface="Khmer OS Siemreap" pitchFamily="2" charset="0"/>
            </a:endParaRPr>
          </a:p>
          <a:p>
            <a:pPr lvl="1">
              <a:buFontTx/>
              <a:buChar char="-"/>
            </a:pPr>
            <a:r>
              <a:rPr lang="km-KH" dirty="0">
                <a:latin typeface="Khmer OS Siemreap" pitchFamily="2" charset="0"/>
                <a:cs typeface="Khmer OS Siemreap" pitchFamily="2" charset="0"/>
              </a:rPr>
              <a:t>តំណាងភាគី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និយោជក		(០២ រូប)</a:t>
            </a:r>
            <a:endParaRPr lang="km-KH" dirty="0">
              <a:latin typeface="Khmer OS Siemreap" pitchFamily="2" charset="0"/>
              <a:cs typeface="Khmer OS Siemreap" pitchFamily="2" charset="0"/>
            </a:endParaRPr>
          </a:p>
          <a:p>
            <a:pPr lvl="1">
              <a:buFontTx/>
              <a:buChar char="-"/>
            </a:pPr>
            <a:r>
              <a:rPr lang="km-KH" dirty="0">
                <a:latin typeface="Khmer OS Siemreap" pitchFamily="2" charset="0"/>
                <a:cs typeface="Khmer OS Siemreap" pitchFamily="2" charset="0"/>
              </a:rPr>
              <a:t>តំណាងភាគី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និយោជិត		(០២ រូប)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  <a:p>
            <a:pPr>
              <a:buFont typeface="Wingdings" pitchFamily="2" charset="2"/>
              <a:buChar char="v"/>
            </a:pPr>
            <a:endParaRPr lang="km-KH" sz="2800" dirty="0" smtClean="0">
              <a:latin typeface="Khmer OS Siemreap" pitchFamily="2" charset="0"/>
              <a:cs typeface="Khmer OS Siemreap" pitchFamily="2" charset="0"/>
            </a:endParaRPr>
          </a:p>
          <a:p>
            <a:pPr marL="0" indent="0" algn="just">
              <a:buNone/>
            </a:pPr>
            <a:endParaRPr lang="km-KH" sz="2800" dirty="0">
              <a:latin typeface="Khmer OS Siemreap" pitchFamily="2" charset="0"/>
              <a:cs typeface="Khmer OS Siemreap" pitchFamily="2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938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400" y="2362200"/>
            <a:ext cx="2009775" cy="1733550"/>
          </a:xfrm>
        </p:spPr>
      </p:pic>
      <p:sp>
        <p:nvSpPr>
          <p:cNvPr id="5" name="Oval Callout 4"/>
          <p:cNvSpPr/>
          <p:nvPr/>
        </p:nvSpPr>
        <p:spPr>
          <a:xfrm>
            <a:off x="457200" y="5029200"/>
            <a:ext cx="7162800" cy="1828800"/>
          </a:xfrm>
          <a:prstGeom prst="wedgeEllipseCallout">
            <a:avLst>
              <a:gd name="adj1" fmla="val -30265"/>
              <a:gd name="adj2" fmla="val -1403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" pitchFamily="2" charset="0"/>
                <a:cs typeface="Khmer OS" pitchFamily="2" charset="0"/>
              </a:rPr>
              <a:t>ជម្ងឺវិជ្ជាជីវៈ</a:t>
            </a:r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pic>
        <p:nvPicPr>
          <p:cNvPr id="6" name="Picture 2" descr="D:\Documents\NSSF\7959678558_16393b8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6400" y="5410200"/>
            <a:ext cx="1676400" cy="1166496"/>
          </a:xfrm>
          <a:prstGeom prst="rect">
            <a:avLst/>
          </a:prstGeom>
          <a:noFill/>
        </p:spPr>
      </p:pic>
      <p:sp>
        <p:nvSpPr>
          <p:cNvPr id="7" name="Right Arrow 6"/>
          <p:cNvSpPr/>
          <p:nvPr/>
        </p:nvSpPr>
        <p:spPr>
          <a:xfrm>
            <a:off x="3429000" y="5791200"/>
            <a:ext cx="1219200" cy="5334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 descr="D:\Documents\NSSF\lung injur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93356" y="5334000"/>
            <a:ext cx="1707444" cy="1213184"/>
          </a:xfrm>
          <a:prstGeom prst="rect">
            <a:avLst/>
          </a:prstGeom>
          <a:noFill/>
        </p:spPr>
      </p:pic>
      <p:sp>
        <p:nvSpPr>
          <p:cNvPr id="9" name="Oval Callout 8">
            <a:hlinkClick r:id="rId5" action="ppaction://hlinkfile"/>
          </p:cNvPr>
          <p:cNvSpPr/>
          <p:nvPr/>
        </p:nvSpPr>
        <p:spPr>
          <a:xfrm>
            <a:off x="2514600" y="457200"/>
            <a:ext cx="6477000" cy="2514600"/>
          </a:xfrm>
          <a:prstGeom prst="wedgeEllipseCallout">
            <a:avLst>
              <a:gd name="adj1" fmla="val -59681"/>
              <a:gd name="adj2" fmla="val 679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slip_and_fall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572000" y="609600"/>
            <a:ext cx="2286000" cy="1371600"/>
          </a:xfrm>
          <a:prstGeom prst="rect">
            <a:avLst/>
          </a:prstGeom>
        </p:spPr>
      </p:pic>
      <p:sp>
        <p:nvSpPr>
          <p:cNvPr id="11" name="Oval Callout 10"/>
          <p:cNvSpPr/>
          <p:nvPr/>
        </p:nvSpPr>
        <p:spPr>
          <a:xfrm>
            <a:off x="3505200" y="2743200"/>
            <a:ext cx="5638800" cy="2438400"/>
          </a:xfrm>
          <a:prstGeom prst="wedgeEllipseCallout">
            <a:avLst>
              <a:gd name="adj1" fmla="val -78194"/>
              <a:gd name="adj2" fmla="val -226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124200" y="2020669"/>
            <a:ext cx="56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គ្រោះថ្នាក់ធ្លាក់លើរូបកាយកម្មករនិយោជិតទោះដោយហេតុណាក៏ដោយពេលបំពេញការងារឲ្យនិយោជក</a:t>
            </a:r>
            <a:endParaRPr lang="en-US" dirty="0">
              <a:solidFill>
                <a:schemeClr val="bg1"/>
              </a:solidFill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33800" y="3905071"/>
            <a:ext cx="541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គ្រោះថ្នាក់ពេលធ្វើដំណើរពីលំនៅស្ថានខ្លួនត្រង់ឆ្ពោះទៅកន្លែងធ្វើការ ឬវិលមកវិញដោយគ្មានឈប់ឬ វាងទៅកន្លែងផ្សេងជាប្រយោជន៍ផ្ទាល់ខ្លួន ឬក្រៅពី </a:t>
            </a:r>
          </a:p>
          <a:p>
            <a:pPr algn="ctr"/>
            <a:r>
              <a:rPr lang="km-KH" dirty="0" smtClean="0">
                <a:solidFill>
                  <a:schemeClr val="bg1"/>
                </a:solidFill>
                <a:latin typeface="Khmer OS" pitchFamily="2" charset="0"/>
                <a:cs typeface="Khmer OS" pitchFamily="2" charset="0"/>
              </a:rPr>
              <a:t>ការងារ ដែលគេតម្រូវឲ្យទៅ។</a:t>
            </a:r>
            <a:endParaRPr lang="en-US" dirty="0">
              <a:solidFill>
                <a:schemeClr val="bg1"/>
              </a:solidFill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62000" y="1290935"/>
            <a:ext cx="419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2400" dirty="0" smtClean="0">
                <a:latin typeface="Khmer OS Muol Light" pitchFamily="2" charset="0"/>
                <a:cs typeface="Khmer OS Muol Light" pitchFamily="2" charset="0"/>
                <a:hlinkClick r:id="rId7" action="ppaction://hlinkfile"/>
              </a:rPr>
              <a:t>តើអ្វីជាហានិភ័យការងារ?</a:t>
            </a:r>
            <a:endParaRPr lang="km-KH" sz="2400" dirty="0" smtClean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1026" name="Picture 2" descr="D:\Documents\NSSF\P1040834-1024x768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62600" y="2819400"/>
            <a:ext cx="1422400" cy="10668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847253" y="1611868"/>
            <a:ext cx="3422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5" action="ppaction://hlinkfile"/>
              </a:rPr>
              <a:t>(Kind of  employment Injury)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086600" y="3440668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hlinkClick r:id="rId9" action="ppaction://hlinkfile"/>
              </a:rPr>
              <a:t>(Accident spot)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152400" y="152400"/>
            <a:ext cx="624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Khmer OS Muol Light" pitchFamily="2" charset="0"/>
                <a:cs typeface="Khmer OS Muol Light" pitchFamily="2" charset="0"/>
              </a:rPr>
              <a:t>II</a:t>
            </a:r>
            <a:r>
              <a:rPr lang="km-KH" sz="2800" dirty="0" smtClean="0">
                <a:latin typeface="Khmer OS Muol Light" pitchFamily="2" charset="0"/>
                <a:cs typeface="Khmer OS Muol Light" pitchFamily="2" charset="0"/>
              </a:rPr>
              <a:t>.ផ្នែកហានិភ័យការងារ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28575" y="1600200"/>
            <a:ext cx="2009775" cy="1733550"/>
          </a:xfrm>
        </p:spPr>
      </p:pic>
      <p:sp>
        <p:nvSpPr>
          <p:cNvPr id="7" name="Oval Callout 6"/>
          <p:cNvSpPr/>
          <p:nvPr/>
        </p:nvSpPr>
        <p:spPr>
          <a:xfrm>
            <a:off x="2133600" y="457200"/>
            <a:ext cx="6705600" cy="1981200"/>
          </a:xfrm>
          <a:prstGeom prst="wedgeEllipseCallout">
            <a:avLst>
              <a:gd name="adj1" fmla="val -60379"/>
              <a:gd name="adj2" fmla="val 6267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dirty="0" smtClean="0">
                <a:latin typeface="Khmer OS" pitchFamily="2" charset="0"/>
                <a:cs typeface="Khmer OS" pitchFamily="2" charset="0"/>
              </a:rPr>
              <a:t>                                                            </a:t>
            </a: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 Muol" pitchFamily="2" charset="0"/>
              <a:cs typeface="Khmer OS Muol" pitchFamily="2" charset="0"/>
            </a:endParaRPr>
          </a:p>
          <a:p>
            <a:pPr algn="ctr"/>
            <a:r>
              <a:rPr lang="en-US" dirty="0" smtClean="0">
                <a:latin typeface="Khmer OS Muol" pitchFamily="2" charset="0"/>
                <a:cs typeface="Khmer OS Muol" pitchFamily="2" charset="0"/>
              </a:rPr>
              <a:t>-</a:t>
            </a:r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pic>
        <p:nvPicPr>
          <p:cNvPr id="9" name="Picture 8" descr="images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29200" y="533400"/>
            <a:ext cx="1796143" cy="1143000"/>
          </a:xfrm>
          <a:prstGeom prst="rect">
            <a:avLst/>
          </a:prstGeom>
        </p:spPr>
      </p:pic>
      <p:sp>
        <p:nvSpPr>
          <p:cNvPr id="13" name="Oval Callout 12"/>
          <p:cNvSpPr/>
          <p:nvPr/>
        </p:nvSpPr>
        <p:spPr>
          <a:xfrm>
            <a:off x="3810000" y="2514600"/>
            <a:ext cx="5334000" cy="1905000"/>
          </a:xfrm>
          <a:prstGeom prst="wedgeEllipseCallout">
            <a:avLst>
              <a:gd name="adj1" fmla="val -59988"/>
              <a:gd name="adj2" fmla="val 622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/>
          </a:p>
          <a:p>
            <a:pPr algn="ctr"/>
            <a:r>
              <a:rPr lang="km-KH" dirty="0" smtClean="0">
                <a:latin typeface="Khmer OS" pitchFamily="2" charset="0"/>
                <a:cs typeface="Khmer OS" pitchFamily="2" charset="0"/>
              </a:rPr>
              <a:t> </a:t>
            </a:r>
          </a:p>
          <a:p>
            <a:pPr algn="ctr"/>
            <a:endParaRPr lang="km-KH" dirty="0" smtClean="0"/>
          </a:p>
          <a:p>
            <a:pPr algn="ctr"/>
            <a:endParaRPr lang="km-KH" dirty="0"/>
          </a:p>
          <a:p>
            <a:pPr algn="ctr"/>
            <a:endParaRPr lang="km-KH" dirty="0" smtClean="0"/>
          </a:p>
          <a:p>
            <a:pPr algn="ctr"/>
            <a:endParaRPr lang="km-KH" dirty="0"/>
          </a:p>
          <a:p>
            <a:pPr algn="ctr"/>
            <a:endParaRPr lang="km-KH" dirty="0" smtClean="0"/>
          </a:p>
          <a:p>
            <a:pPr algn="r"/>
            <a:r>
              <a:rPr lang="en-US" sz="2000" dirty="0" smtClean="0">
                <a:latin typeface="Khmer OS Muol" pitchFamily="2" charset="0"/>
                <a:cs typeface="Khmer OS Muol" pitchFamily="2" charset="0"/>
              </a:rPr>
              <a:t>-</a:t>
            </a:r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ពេទ្យឯកជន</a:t>
            </a: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(ជនរងគ្រោះត្រូវចេញលុយមុនទើប</a:t>
            </a:r>
            <a:r>
              <a:rPr lang="en-US" sz="2000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ទូទាត់តាមតម្លៃពេទ្យដៃគូ )</a:t>
            </a:r>
          </a:p>
          <a:p>
            <a:pPr algn="ctr"/>
            <a:endParaRPr lang="km-KH" dirty="0"/>
          </a:p>
          <a:p>
            <a:pPr algn="ctr"/>
            <a:endParaRPr lang="km-KH" dirty="0" smtClean="0"/>
          </a:p>
          <a:p>
            <a:pPr algn="ctr"/>
            <a:endParaRPr lang="km-KH" dirty="0"/>
          </a:p>
          <a:p>
            <a:pPr algn="ctr"/>
            <a:endParaRPr lang="en-US" dirty="0"/>
          </a:p>
        </p:txBody>
      </p:sp>
      <p:sp>
        <p:nvSpPr>
          <p:cNvPr id="14" name="Oval Callout 13"/>
          <p:cNvSpPr/>
          <p:nvPr/>
        </p:nvSpPr>
        <p:spPr>
          <a:xfrm>
            <a:off x="4038600" y="4495800"/>
            <a:ext cx="5029200" cy="1981200"/>
          </a:xfrm>
          <a:prstGeom prst="wedgeEllipseCallout">
            <a:avLst>
              <a:gd name="adj1" fmla="val -63528"/>
              <a:gd name="adj2" fmla="val -443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3200" dirty="0" smtClean="0"/>
          </a:p>
          <a:p>
            <a:pPr algn="ctr"/>
            <a:endParaRPr lang="km-KH" sz="3200" dirty="0" smtClean="0"/>
          </a:p>
          <a:p>
            <a:pPr algn="r"/>
            <a:r>
              <a:rPr lang="en-US" dirty="0" smtClean="0">
                <a:latin typeface="Khmer OS Muol" pitchFamily="2" charset="0"/>
                <a:cs typeface="Khmer OS Muol" pitchFamily="2" charset="0"/>
              </a:rPr>
              <a:t>-</a:t>
            </a: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ពេទ្យដៃគូ</a:t>
            </a: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(ជនរងគ្រោះមិនចាំបាច់បង់លុយ)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5" name="Picture 14" descr="pic_cp_job_pic_45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48200" y="2667000"/>
            <a:ext cx="1905000" cy="990600"/>
          </a:xfrm>
          <a:prstGeom prst="rect">
            <a:avLst/>
          </a:prstGeom>
        </p:spPr>
      </p:pic>
      <p:pic>
        <p:nvPicPr>
          <p:cNvPr id="12" name="Picture 11" descr="5000-thumb-cambodia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9200" y="4648200"/>
            <a:ext cx="1905000" cy="1219200"/>
          </a:xfrm>
          <a:prstGeom prst="rect">
            <a:avLst/>
          </a:prstGeom>
        </p:spPr>
      </p:pic>
      <p:sp>
        <p:nvSpPr>
          <p:cNvPr id="16" name="Oval Callout 15"/>
          <p:cNvSpPr/>
          <p:nvPr/>
        </p:nvSpPr>
        <p:spPr>
          <a:xfrm>
            <a:off x="0" y="3581400"/>
            <a:ext cx="3429000" cy="2133600"/>
          </a:xfrm>
          <a:prstGeom prst="wedgeEllipseCallout">
            <a:avLst>
              <a:gd name="adj1" fmla="val -7844"/>
              <a:gd name="adj2" fmla="val -935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1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sz="1400" dirty="0" smtClean="0">
                <a:latin typeface="Khmer OS Muol" pitchFamily="2" charset="0"/>
                <a:cs typeface="Khmer OS Muol" pitchFamily="2" charset="0"/>
              </a:rPr>
              <a:t>-</a:t>
            </a:r>
            <a:r>
              <a:rPr lang="km-KH" sz="1400" dirty="0" smtClean="0">
                <a:latin typeface="Khmer OS Muol Light" pitchFamily="2" charset="0"/>
                <a:cs typeface="Khmer OS Muol Light" pitchFamily="2" charset="0"/>
              </a:rPr>
              <a:t>សេវាថែទាំ និងព្យាបាល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(ព្យាបាលរហូតដល់ជាសៈស្បើយ)</a:t>
            </a:r>
            <a:endParaRPr lang="en-US" sz="14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8" name="Picture 17" descr="088truyen-dich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0600" y="3657600"/>
            <a:ext cx="1371600" cy="10668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0" y="762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solidFill>
                  <a:srgbClr val="FF0000"/>
                </a:solidFill>
                <a:latin typeface="Khmer OS Muol Light" pitchFamily="2" charset="0"/>
                <a:cs typeface="Khmer OS Muol Light" pitchFamily="2" charset="0"/>
                <a:hlinkClick r:id="rId8" action="ppaction://hlinkfile"/>
              </a:rPr>
              <a:t>តើបេឡាជាតិរបបសន្តិសុខសង្គមផ្តល់អត្ថប្រយោជន៍អ្វីខ្លះ បន្ទាប់ពីកម្មករនិយោជិតទទួលហានិភ័យការងារ?</a:t>
            </a:r>
            <a:r>
              <a:rPr lang="en-US" sz="2000" dirty="0" smtClean="0">
                <a:solidFill>
                  <a:srgbClr val="FF0000"/>
                </a:solidFill>
                <a:latin typeface="Khmer OS Muol Light" pitchFamily="2" charset="0"/>
                <a:cs typeface="Khmer OS Muol Light" pitchFamily="2" charset="0"/>
                <a:hlinkClick r:id="rId8" action="ppaction://hlinkfile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Kh Muol" pitchFamily="2" charset="0"/>
                <a:cs typeface="Kh Muol" pitchFamily="2" charset="0"/>
                <a:hlinkClick r:id="rId9" action="ppaction://hlinkfile"/>
              </a:rPr>
              <a:t>Employment injury benefits</a:t>
            </a:r>
            <a:endParaRPr lang="km-KH" sz="2000" b="1" dirty="0" smtClean="0">
              <a:solidFill>
                <a:srgbClr val="FF0000"/>
              </a:solidFill>
              <a:latin typeface="Kh Muol" pitchFamily="2" charset="0"/>
              <a:cs typeface="Kh Muol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62200" y="1219200"/>
            <a:ext cx="64770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សេវាសង្គ្រោះ</a:t>
            </a:r>
            <a:r>
              <a:rPr lang="km-KH" sz="2000" dirty="0" smtClean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បន្ទាន់</a:t>
            </a:r>
          </a:p>
          <a:p>
            <a:r>
              <a:rPr lang="km-KH" sz="2000" dirty="0" smtClean="0">
                <a:solidFill>
                  <a:schemeClr val="bg1"/>
                </a:solidFill>
                <a:latin typeface="Khmer OS Muol" pitchFamily="2" charset="0"/>
                <a:cs typeface="Khmer OS Muol" pitchFamily="2" charset="0"/>
              </a:rPr>
              <a:t> </a:t>
            </a:r>
            <a:r>
              <a:rPr lang="km-KH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(កន្លែងសង្គ្រោះនៅជិតកន្លែងគ្រោះថ្នាក់)   </a:t>
            </a:r>
          </a:p>
          <a:p>
            <a:pPr algn="ctr"/>
            <a:r>
              <a:rPr lang="km-KH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ការចំណាយជាបន្ទុកទាំងស្រុងរបស់ ប.ស.ស</a:t>
            </a:r>
          </a:p>
        </p:txBody>
      </p:sp>
      <p:sp>
        <p:nvSpPr>
          <p:cNvPr id="25" name="Oval 24"/>
          <p:cNvSpPr/>
          <p:nvPr/>
        </p:nvSpPr>
        <p:spPr>
          <a:xfrm>
            <a:off x="2057400" y="21336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1</a:t>
            </a:r>
            <a:endParaRPr lang="en-US" sz="3600" dirty="0"/>
          </a:p>
        </p:txBody>
      </p:sp>
      <p:sp>
        <p:nvSpPr>
          <p:cNvPr id="26" name="Oval 25"/>
          <p:cNvSpPr/>
          <p:nvPr/>
        </p:nvSpPr>
        <p:spPr>
          <a:xfrm>
            <a:off x="1295400" y="3048000"/>
            <a:ext cx="5334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2</a:t>
            </a:r>
            <a:endParaRPr lang="en-US" sz="3600" dirty="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5" y="2209800"/>
            <a:ext cx="2009775" cy="1733550"/>
          </a:xfrm>
        </p:spPr>
      </p:pic>
      <p:sp>
        <p:nvSpPr>
          <p:cNvPr id="5" name="Oval Callout 4"/>
          <p:cNvSpPr/>
          <p:nvPr/>
        </p:nvSpPr>
        <p:spPr>
          <a:xfrm>
            <a:off x="2819400" y="76200"/>
            <a:ext cx="6172200" cy="3429000"/>
          </a:xfrm>
          <a:prstGeom prst="wedgeEllipseCallout">
            <a:avLst>
              <a:gd name="adj1" fmla="val -63492"/>
              <a:gd name="adj2" fmla="val 349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ការឈប់សម្រាកចាប់ពីថ្ងៃទី២របស់ជនរង</a:t>
            </a:r>
            <a:r>
              <a:rPr lang="km-KH" sz="2000" spc="-80" dirty="0" smtClean="0">
                <a:latin typeface="Khmer OS Siemreap" pitchFamily="2" charset="0"/>
                <a:cs typeface="Khmer OS Siemreap" pitchFamily="2" charset="0"/>
              </a:rPr>
              <a:t>គ្រោះ</a:t>
            </a:r>
            <a:r>
              <a:rPr lang="en-US" sz="2000" spc="-80" dirty="0" smtClean="0">
                <a:latin typeface="Khmer OS Siemreap" pitchFamily="2" charset="0"/>
                <a:cs typeface="Khmer OS Siemreap" pitchFamily="2" charset="0"/>
              </a:rPr>
              <a:t>(</a:t>
            </a:r>
            <a:r>
              <a:rPr lang="km-KH" sz="2000" spc="-80" dirty="0" smtClean="0">
                <a:latin typeface="Khmer OS Siemreap" pitchFamily="2" charset="0"/>
                <a:cs typeface="Khmer OS Siemreap" pitchFamily="2" charset="0"/>
              </a:rPr>
              <a:t>នៅមន្ទីរពេទ្យ ឬនៅផ្ទះរបស់ជនរង) </a:t>
            </a:r>
          </a:p>
          <a:p>
            <a:pPr algn="ctr"/>
            <a:r>
              <a:rPr lang="km-KH" sz="2000" dirty="0" smtClean="0">
                <a:latin typeface="Khmer OS Muol" pitchFamily="2" charset="0"/>
                <a:cs typeface="Khmer OS Muol" pitchFamily="2" charset="0"/>
              </a:rPr>
              <a:t>ប.ស.ស</a:t>
            </a:r>
            <a:r>
              <a:rPr lang="km-KH" sz="2000" dirty="0" smtClean="0">
                <a:latin typeface="Khmer OS" pitchFamily="2" charset="0"/>
                <a:cs typeface="Khmer OS" pitchFamily="2" charset="0"/>
              </a:rPr>
              <a:t>ផ្ត</a:t>
            </a:r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ល់ប្រាក់ឧបត្ថមប្រចាំថ្ងៃ៧០%នៃប្រាក់ឈ្នួលជាប់វិភាគទានរហូតដល់ជាសះស្បើយ</a:t>
            </a:r>
            <a:endParaRPr lang="en-US" sz="20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km-KH" sz="2000" dirty="0" smtClean="0"/>
          </a:p>
          <a:p>
            <a:pPr algn="ctr"/>
            <a:endParaRPr lang="en-US" sz="2000" dirty="0"/>
          </a:p>
        </p:txBody>
      </p:sp>
      <p:pic>
        <p:nvPicPr>
          <p:cNvPr id="8" name="Content Placeholder 9" descr="woman-patient-sleeping-in-hospital-bed-thumb170566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76800" y="285075"/>
            <a:ext cx="1877283" cy="1391325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286000" y="3581400"/>
            <a:ext cx="6400800" cy="3200400"/>
          </a:xfrm>
          <a:prstGeom prst="wedgeEllipseCallout">
            <a:avLst>
              <a:gd name="adj1" fmla="val -50877"/>
              <a:gd name="adj2" fmla="val -67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5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ករណីធ្ងន់ធ្ងរតម្រូវឲ្យមានអ្នកថែទាំ</a:t>
            </a:r>
          </a:p>
          <a:p>
            <a:pPr algn="ctr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ប.ស.ស ឧបត្ថម្ភដល់អ្នកថែទាំ ៥០% នៃ ៧០%នៃប្រាក់ឈ្នួលជាប់វិភាគទាន របស់ជនរងគ្រោះ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endParaRPr lang="km-KH" dirty="0" smtClean="0">
              <a:latin typeface="Khmer OS Muol" pitchFamily="2" charset="0"/>
              <a:cs typeface="Khmer OS Muol" pitchFamily="2" charset="0"/>
            </a:endParaRPr>
          </a:p>
          <a:p>
            <a:pPr algn="ctr"/>
            <a:endParaRPr lang="en-US" dirty="0">
              <a:latin typeface="Khmer OS" pitchFamily="2" charset="0"/>
              <a:cs typeface="Khmer OS" pitchFamily="2" charset="0"/>
            </a:endParaRPr>
          </a:p>
        </p:txBody>
      </p:sp>
      <p:pic>
        <p:nvPicPr>
          <p:cNvPr id="10" name="Content Placeholder 3" descr="rehableg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42318" y="3810000"/>
            <a:ext cx="2539482" cy="17526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828800" y="2667000"/>
            <a:ext cx="60960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3</a:t>
            </a:r>
            <a:endParaRPr lang="en-US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-76200" y="76201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mer OS Muol" pitchFamily="2" charset="0"/>
              <a:cs typeface="Khmer OS Muo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57800"/>
            <a:ext cx="5410200" cy="1066800"/>
          </a:xfrm>
        </p:spPr>
        <p:txBody>
          <a:bodyPr>
            <a:normAutofit/>
          </a:bodyPr>
          <a:lstStyle/>
          <a:p>
            <a:pPr algn="ctr"/>
            <a:r>
              <a:rPr lang="km-KH" sz="1800" dirty="0" smtClean="0">
                <a:latin typeface="Khmer OS Muol" pitchFamily="2" charset="0"/>
                <a:cs typeface="Khmer OS Muol" pitchFamily="2" charset="0"/>
              </a:rPr>
              <a:t/>
            </a:r>
            <a:br>
              <a:rPr lang="km-KH" sz="1800" dirty="0" smtClean="0">
                <a:latin typeface="Khmer OS Muol" pitchFamily="2" charset="0"/>
                <a:cs typeface="Khmer OS Muol" pitchFamily="2" charset="0"/>
              </a:rPr>
            </a:br>
            <a:endParaRPr lang="en-US" sz="1800" dirty="0">
              <a:latin typeface="Khmer OS Muol" pitchFamily="2" charset="0"/>
              <a:cs typeface="Khmer OS Muol" pitchFamily="2" charset="0"/>
            </a:endParaRPr>
          </a:p>
        </p:txBody>
      </p:sp>
      <p:pic>
        <p:nvPicPr>
          <p:cNvPr id="9" name="Content Placeholder 8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514600"/>
            <a:ext cx="1933575" cy="1733550"/>
          </a:xfrm>
        </p:spPr>
      </p:pic>
      <p:sp>
        <p:nvSpPr>
          <p:cNvPr id="10" name="Notched Right Arrow 9"/>
          <p:cNvSpPr/>
          <p:nvPr/>
        </p:nvSpPr>
        <p:spPr>
          <a:xfrm>
            <a:off x="1752600" y="2895600"/>
            <a:ext cx="1066800" cy="8382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1" name="Oval 10"/>
          <p:cNvSpPr/>
          <p:nvPr/>
        </p:nvSpPr>
        <p:spPr>
          <a:xfrm>
            <a:off x="2743200" y="2057400"/>
            <a:ext cx="35814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Callout 11"/>
          <p:cNvSpPr/>
          <p:nvPr/>
        </p:nvSpPr>
        <p:spPr>
          <a:xfrm>
            <a:off x="4724400" y="3962400"/>
            <a:ext cx="4419600" cy="2819400"/>
          </a:xfrm>
          <a:prstGeom prst="wedgeEllipseCallout">
            <a:avLst>
              <a:gd name="adj1" fmla="val -67953"/>
              <a:gd name="adj2" fmla="val -398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marL="285750" indent="-285750" algn="ctr"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3" action="ppaction://hlinkfile"/>
              </a:rPr>
              <a:t>ប្រសិនបើបាត់បង់</a:t>
            </a:r>
            <a:r>
              <a:rPr lang="en-US" dirty="0">
                <a:latin typeface="Khmer OS Siemreap" pitchFamily="2" charset="0"/>
                <a:cs typeface="Khmer OS Siemreap" pitchFamily="2" charset="0"/>
                <a:hlinkClick r:id="rId3" action="ppaction://hlinkfile"/>
              </a:rPr>
              <a:t>≥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3" action="ppaction://hlinkfile"/>
              </a:rPr>
              <a:t>២០ % 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 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</a:rPr>
              <a:t>            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ប.ស.ស នឹងផ្តល់ប្រាក់ធនលាភ(ផ្តល់ឲ្យជនរងគ្រោះ៣ខែម្តងមួយជីវិតបើកនៅធនាគារអេស៊ីលីដា)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3" name="Picture 6" descr="D:\Documents\NSSF\ecleda card pay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3136" y="4267200"/>
            <a:ext cx="1148864" cy="938464"/>
          </a:xfrm>
          <a:prstGeom prst="rect">
            <a:avLst/>
          </a:prstGeom>
          <a:noFill/>
        </p:spPr>
      </p:pic>
      <p:sp>
        <p:nvSpPr>
          <p:cNvPr id="14" name="Oval Callout 13"/>
          <p:cNvSpPr/>
          <p:nvPr/>
        </p:nvSpPr>
        <p:spPr>
          <a:xfrm>
            <a:off x="4876800" y="76200"/>
            <a:ext cx="4191000" cy="2362200"/>
          </a:xfrm>
          <a:prstGeom prst="wedgeEllipseCallout">
            <a:avLst>
              <a:gd name="adj1" fmla="val -67321"/>
              <a:gd name="adj2" fmla="val 354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en-US" dirty="0" smtClean="0">
                <a:latin typeface="Khmer OS" pitchFamily="2" charset="0"/>
                <a:cs typeface="Khmer OS" pitchFamily="2" charset="0"/>
              </a:rPr>
              <a:t>-</a:t>
            </a:r>
            <a:r>
              <a:rPr lang="km-KH" dirty="0" smtClean="0">
                <a:latin typeface="Khmer OS" pitchFamily="2" charset="0"/>
                <a:cs typeface="Khmer OS" pitchFamily="2" charset="0"/>
              </a:rPr>
              <a:t>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5" action="ppaction://hlinkfile"/>
              </a:rPr>
              <a:t>ប្រសិនបើបាត់បង់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  <a:hlinkClick r:id="rId5" action="ppaction://hlinkfile"/>
              </a:rPr>
              <a:t>&lt;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5" action="ppaction://hlinkfile"/>
              </a:rPr>
              <a:t>២០ % 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ប.ស.ស នឹងបង់ផ្តាច់ឲ្យជនរងគ្រោះ( ប្រាក់វិភាជន៍)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5" name="Picture 3" descr="D:\MY PICTURES\Inj's photo\ញក់ លាស់១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8800" y="380999"/>
            <a:ext cx="1163783" cy="914401"/>
          </a:xfrm>
          <a:prstGeom prst="rect">
            <a:avLst/>
          </a:prstGeom>
          <a:noFill/>
        </p:spPr>
      </p:pic>
      <p:sp>
        <p:nvSpPr>
          <p:cNvPr id="16" name="Right Arrow 15"/>
          <p:cNvSpPr/>
          <p:nvPr/>
        </p:nvSpPr>
        <p:spPr>
          <a:xfrm>
            <a:off x="6858000" y="685800"/>
            <a:ext cx="457200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5" descr="D:\Documents\NSSF\cashpaymen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34250" y="457200"/>
            <a:ext cx="1200150" cy="888923"/>
          </a:xfrm>
          <a:prstGeom prst="rect">
            <a:avLst/>
          </a:prstGeom>
          <a:noFill/>
        </p:spPr>
      </p:pic>
      <p:pic>
        <p:nvPicPr>
          <p:cNvPr id="18" name="Content Placeholder 3" descr="ca03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7308" y="2286000"/>
            <a:ext cx="1832892" cy="1447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276600" y="37338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ការណីជនរងគ្រោះបាត់បង់កាយសម្បទាអចិន្ត្រៃយ៍</a:t>
            </a:r>
            <a:endParaRPr lang="en-US" sz="1400" dirty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1524000" y="3048000"/>
            <a:ext cx="609600" cy="533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/>
              <a:t>4</a:t>
            </a:r>
            <a:endParaRPr lang="en-US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152400" y="124361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6781800" y="4572000"/>
            <a:ext cx="457200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D:\Documents\NSSF\PLAN NSSF\p102065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62600" y="4191000"/>
            <a:ext cx="1143000" cy="9144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Callout 4"/>
          <p:cNvSpPr/>
          <p:nvPr/>
        </p:nvSpPr>
        <p:spPr>
          <a:xfrm>
            <a:off x="3352800" y="76200"/>
            <a:ext cx="5562600" cy="2971800"/>
          </a:xfrm>
          <a:prstGeom prst="wedgeEllipseCallout">
            <a:avLst>
              <a:gd name="adj1" fmla="val -63410"/>
              <a:gd name="adj2" fmla="val 494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4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ផ្តល់សេវាបុននីតិសម្បទា (ឧបករណ៍សិប្បនិម្មិត )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6" name="Content Placeholder 3" descr="Children+Undergo+Rehabilitation+After+Losing+FLQ1OPfiRW6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228600"/>
            <a:ext cx="1949996" cy="1432291"/>
          </a:xfrm>
          <a:prstGeom prst="rect">
            <a:avLst/>
          </a:prstGeom>
        </p:spPr>
      </p:pic>
      <p:pic>
        <p:nvPicPr>
          <p:cNvPr id="8" name="Content Placeholder 7" descr="NSSF 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76225" y="2383146"/>
            <a:ext cx="2162175" cy="1865004"/>
          </a:xfrm>
        </p:spPr>
      </p:pic>
      <p:sp>
        <p:nvSpPr>
          <p:cNvPr id="9" name="Oval Callout 8"/>
          <p:cNvSpPr/>
          <p:nvPr/>
        </p:nvSpPr>
        <p:spPr>
          <a:xfrm>
            <a:off x="2743200" y="3276600"/>
            <a:ext cx="5867400" cy="2743200"/>
          </a:xfrm>
          <a:prstGeom prst="wedgeEllipseCallout">
            <a:avLst>
              <a:gd name="adj1" fmla="val -51496"/>
              <a:gd name="adj2" fmla="val -518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8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en-US" sz="24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000" dirty="0" smtClean="0">
                <a:latin typeface="Khmer OS Siemreap" pitchFamily="2" charset="0"/>
                <a:cs typeface="Khmer OS Siemreap" pitchFamily="2" charset="0"/>
              </a:rPr>
              <a:t>ប.ស.ស ផ្តល់ការបណ្តុះ បណ្តាលវិជ្ជាជីវៈ (ស្តារយុវនីតិសម្បទា)</a:t>
            </a:r>
            <a:endParaRPr lang="en-US" sz="20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2050" name="Picture 2" descr="D:\Documents\NSSF\clw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505200"/>
            <a:ext cx="2578371" cy="1295400"/>
          </a:xfrm>
          <a:prstGeom prst="rect">
            <a:avLst/>
          </a:prstGeom>
          <a:noFill/>
        </p:spPr>
      </p:pic>
      <p:sp>
        <p:nvSpPr>
          <p:cNvPr id="12" name="Oval 11"/>
          <p:cNvSpPr/>
          <p:nvPr/>
        </p:nvSpPr>
        <p:spPr>
          <a:xfrm>
            <a:off x="2209800" y="2743200"/>
            <a:ext cx="838200" cy="685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5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0" y="124361"/>
            <a:ext cx="541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mer OS Muol Light" pitchFamily="2" charset="0"/>
              <a:cs typeface="Khmer OS Muol Light" pitchFamily="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3581400"/>
            <a:ext cx="2514600" cy="2168991"/>
          </a:xfrm>
        </p:spPr>
      </p:pic>
      <p:sp>
        <p:nvSpPr>
          <p:cNvPr id="5" name="Oval Callout 4"/>
          <p:cNvSpPr/>
          <p:nvPr/>
        </p:nvSpPr>
        <p:spPr>
          <a:xfrm>
            <a:off x="914400" y="1219200"/>
            <a:ext cx="8229600" cy="2514600"/>
          </a:xfrm>
          <a:prstGeom prst="wedgeEllipseCallout">
            <a:avLst>
              <a:gd name="adj1" fmla="val -35298"/>
              <a:gd name="adj2" fmla="val 764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4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sz="2400" dirty="0" smtClean="0">
                <a:latin typeface="Khmer OS Siemreap" pitchFamily="2" charset="0"/>
                <a:cs typeface="Khmer OS Siemreap" pitchFamily="2" charset="0"/>
              </a:rPr>
              <a:t>ផ្តល់សោហ៊ុយដឹកជញ្ជូនសពរហូតដល់ផ្ទះជន   រងគ្រោះ</a:t>
            </a:r>
            <a:endParaRPr lang="en-US" sz="2400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6200" y="6858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ករណីគ្រោះថ្នាក់ឈានដល់ការបាត់បង់ជីវិតប.ស.ស ផ្តល់នូវចំនុចខាងក្រោម៖</a:t>
            </a:r>
            <a:endParaRPr lang="en-US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8" name="Picture 7" descr="Donald_Ramirez cambodia_us_death_hs103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92474" y="1447800"/>
            <a:ext cx="1527126" cy="1219200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4416474" y="2057400"/>
            <a:ext cx="990600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Picture 9" descr="1-1226235900-typical-cambodian-house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07074" y="1447800"/>
            <a:ext cx="1527126" cy="1295400"/>
          </a:xfrm>
          <a:prstGeom prst="rect">
            <a:avLst/>
          </a:prstGeom>
        </p:spPr>
      </p:pic>
      <p:sp>
        <p:nvSpPr>
          <p:cNvPr id="11" name="Oval Callout 10"/>
          <p:cNvSpPr/>
          <p:nvPr/>
        </p:nvSpPr>
        <p:spPr>
          <a:xfrm>
            <a:off x="3048000" y="3886200"/>
            <a:ext cx="5943600" cy="2971800"/>
          </a:xfrm>
          <a:prstGeom prst="wedgeEllipseCallout">
            <a:avLst>
              <a:gd name="adj1" fmla="val -65191"/>
              <a:gd name="adj2" fmla="val -368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endParaRPr lang="km-KH" sz="2000" dirty="0" smtClean="0">
              <a:latin typeface="Khmer OS" pitchFamily="2" charset="0"/>
              <a:cs typeface="Khmer OS" pitchFamily="2" charset="0"/>
            </a:endParaRPr>
          </a:p>
          <a:p>
            <a:pPr algn="ctr"/>
            <a:r>
              <a:rPr lang="km-KH" sz="2400" dirty="0" smtClean="0">
                <a:latin typeface="Khmer OS Siemreap" pitchFamily="2" charset="0"/>
                <a:cs typeface="Khmer OS Siemreap" pitchFamily="2" charset="0"/>
              </a:rPr>
              <a:t>ផ្តល់ប្រាក់វិភាជន៍បូជាសព</a:t>
            </a:r>
            <a:r>
              <a:rPr lang="en-US" sz="2400" dirty="0" smtClean="0">
                <a:latin typeface="Khmer OS Siemreap" pitchFamily="2" charset="0"/>
                <a:cs typeface="Khmer OS Siemreap" pitchFamily="2" charset="0"/>
              </a:rPr>
              <a:t> </a:t>
            </a:r>
            <a:endParaRPr lang="km-KH" sz="2400" dirty="0" smtClean="0">
              <a:latin typeface="Khmer OS Siemreap" pitchFamily="2" charset="0"/>
              <a:cs typeface="Khmer OS Siemreap" pitchFamily="2" charset="0"/>
            </a:endParaRPr>
          </a:p>
          <a:p>
            <a:pPr algn="ctr"/>
            <a:r>
              <a:rPr lang="km-KH" sz="2400" dirty="0" smtClean="0">
                <a:latin typeface="Khmer OS Siemreap" pitchFamily="2" charset="0"/>
                <a:cs typeface="Khmer OS Siemreap" pitchFamily="2" charset="0"/>
              </a:rPr>
              <a:t>៤,០០០,០០០ រៀល</a:t>
            </a:r>
            <a:endParaRPr lang="en-US" sz="2400" dirty="0"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12" name="Picture 11" descr="Texas-Note-Stack-of-100-Bills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987736" y="4267200"/>
            <a:ext cx="1524000" cy="1524000"/>
          </a:xfrm>
          <a:prstGeom prst="rect">
            <a:avLst/>
          </a:prstGeom>
        </p:spPr>
      </p:pic>
      <p:sp>
        <p:nvSpPr>
          <p:cNvPr id="13" name="Right Arrow 12"/>
          <p:cNvSpPr/>
          <p:nvPr/>
        </p:nvSpPr>
        <p:spPr>
          <a:xfrm>
            <a:off x="5562600" y="4876800"/>
            <a:ext cx="812864" cy="304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4" name="Picture 13" descr="funeral-C-1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00800" y="4343400"/>
            <a:ext cx="1676400" cy="144780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1981200" y="3962400"/>
            <a:ext cx="838200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/>
              <a:t>6</a:t>
            </a:r>
            <a:endParaRPr lang="en-US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124361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(ត)</a:t>
            </a:r>
          </a:p>
          <a:p>
            <a:pPr algn="ctr"/>
            <a:endParaRPr lang="km-KH" sz="2000" dirty="0" smtClean="0">
              <a:latin typeface="Kh Muol" pitchFamily="2" charset="0"/>
              <a:cs typeface="Kh Muol" pitchFamily="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3825" y="1219200"/>
            <a:ext cx="2009775" cy="1733550"/>
          </a:xfrm>
        </p:spPr>
      </p:pic>
      <p:sp>
        <p:nvSpPr>
          <p:cNvPr id="5" name="TextBox 4"/>
          <p:cNvSpPr txBox="1"/>
          <p:nvPr/>
        </p:nvSpPr>
        <p:spPr>
          <a:xfrm>
            <a:off x="-76200" y="2895600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ផ្តល់ឧត្តរជីវីនៃជនរងគ្រោះ</a:t>
            </a:r>
            <a:endParaRPr lang="en-US" dirty="0" smtClean="0">
              <a:latin typeface="Khmer OS Muol Light" pitchFamily="2" charset="0"/>
              <a:cs typeface="Khmer OS Muol Light" pitchFamily="2" charset="0"/>
            </a:endParaRPr>
          </a:p>
          <a:p>
            <a:r>
              <a:rPr lang="km-KH" dirty="0" smtClean="0">
                <a:latin typeface="Khmer OS Siemreap" pitchFamily="2" charset="0"/>
                <a:cs typeface="Khmer OS Siemreap" pitchFamily="2" charset="0"/>
                <a:hlinkClick r:id="rId4" action="ppaction://hlinkfile"/>
              </a:rPr>
              <a:t>(អ្នកនៅក្នុងបន្ទុករបស់ជនរងគ្រោះ)</a:t>
            </a:r>
            <a:endParaRPr lang="en-US" dirty="0">
              <a:latin typeface="Khmer OS Siemreap" pitchFamily="2" charset="0"/>
              <a:cs typeface="Khmer OS Siemreap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2438400" y="76200"/>
            <a:ext cx="6705600" cy="1752600"/>
          </a:xfrm>
          <a:prstGeom prst="wedgeEllipseCallout">
            <a:avLst>
              <a:gd name="adj1" fmla="val -58114"/>
              <a:gd name="adj2" fmla="val 607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m-KH" sz="3600" dirty="0" smtClean="0"/>
          </a:p>
          <a:p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នៅលីវ</a:t>
            </a:r>
          </a:p>
          <a:p>
            <a:endParaRPr lang="km-KH" sz="3600" dirty="0" smtClean="0"/>
          </a:p>
          <a:p>
            <a:endParaRPr lang="en-US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5867400" y="457200"/>
            <a:ext cx="281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-</a:t>
            </a:r>
            <a:r>
              <a:rPr lang="km-KH" sz="1600" dirty="0" smtClean="0">
                <a:solidFill>
                  <a:schemeClr val="bg1"/>
                </a:solidFill>
                <a:latin typeface="Khmer OS Siemreap" pitchFamily="2" charset="0"/>
                <a:cs typeface="Khmer OS Siemreap" pitchFamily="2" charset="0"/>
              </a:rPr>
              <a:t>ឪពុកម្តាយ ឬចាស់ជរាក្នុងបន្ទុករបស់ជនរងគ្រោះត្រូវមានសៀវភៅប័ណ្ណគ្រួសារ និង សៀវភៅស្នាក់នៅត្រឹមត្រូវ(មានអាយុចាប់ពី៥៥ឆ្នាំឡើងទៅ )</a:t>
            </a:r>
            <a:endParaRPr lang="en-US" sz="1600" dirty="0">
              <a:solidFill>
                <a:schemeClr val="bg1"/>
              </a:solidFill>
              <a:latin typeface="Khmer OS Siemreap" pitchFamily="2" charset="0"/>
              <a:cs typeface="Khmer OS Siemreap" pitchFamily="2" charset="0"/>
            </a:endParaRPr>
          </a:p>
        </p:txBody>
      </p:sp>
      <p:pic>
        <p:nvPicPr>
          <p:cNvPr id="8" name="Picture 7" descr="cashpayment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419600" y="360485"/>
            <a:ext cx="1371600" cy="1239715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3429000" y="1981200"/>
            <a:ext cx="5486400" cy="1981200"/>
          </a:xfrm>
          <a:prstGeom prst="wedgeEllipseCallout">
            <a:avLst>
              <a:gd name="adj1" fmla="val -75069"/>
              <a:gd name="adj2" fmla="val -5158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m-KH" sz="4000" dirty="0" smtClean="0"/>
          </a:p>
          <a:p>
            <a:pPr algn="ctr"/>
            <a:endParaRPr lang="km-KH" sz="4000" dirty="0" smtClean="0"/>
          </a:p>
          <a:p>
            <a:pPr algn="ctr"/>
            <a:endParaRPr lang="km-KH" sz="4000" dirty="0" smtClean="0"/>
          </a:p>
          <a:p>
            <a:pPr algn="ctr"/>
            <a:endParaRPr lang="km-KH" sz="4000" dirty="0" smtClean="0"/>
          </a:p>
          <a:p>
            <a:pPr algn="ctr"/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រៀបការរួច</a:t>
            </a:r>
          </a:p>
          <a:p>
            <a:pPr algn="ctr"/>
            <a:endParaRPr lang="km-KH" sz="2400" dirty="0" smtClean="0"/>
          </a:p>
          <a:p>
            <a:pPr algn="ctr"/>
            <a:endParaRPr lang="en-US" sz="2400" dirty="0"/>
          </a:p>
        </p:txBody>
      </p:sp>
      <p:pic>
        <p:nvPicPr>
          <p:cNvPr id="10" name="Picture 9" descr="Khmer_Wedding32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181600" y="2057400"/>
            <a:ext cx="1981200" cy="1524000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152400" y="3810000"/>
            <a:ext cx="4267200" cy="2895600"/>
          </a:xfrm>
          <a:prstGeom prst="wedgeRoundRectCallout">
            <a:avLst>
              <a:gd name="adj1" fmla="val 64129"/>
              <a:gd name="adj2" fmla="val -4759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dirty="0" smtClean="0"/>
          </a:p>
          <a:p>
            <a:pPr algn="ctr"/>
            <a:endParaRPr lang="en-US" sz="3600" dirty="0" smtClean="0">
              <a:latin typeface="Kh Muol" pitchFamily="2" charset="0"/>
              <a:cs typeface="Kh Muol" pitchFamily="2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km-KH" sz="2000" dirty="0" smtClean="0">
                <a:latin typeface="Khmer OS Muol Light" pitchFamily="2" charset="0"/>
                <a:cs typeface="Khmer OS Muol Light" pitchFamily="2" charset="0"/>
                <a:hlinkClick r:id="rId7" action="ppaction://hlinkfile"/>
              </a:rPr>
              <a:t>មានសំបុត្រអាពាហ៍ពិពាហ៍</a:t>
            </a:r>
            <a:endParaRPr lang="km-KH" sz="2000" dirty="0" smtClean="0">
              <a:latin typeface="Khmer OS Muol Light" pitchFamily="2" charset="0"/>
              <a:cs typeface="Khmer OS Muol Light" pitchFamily="2" charset="0"/>
            </a:endParaRP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ប្តី ឬប្រពន្ធ(ឧបត្ថម្ភមួយជីវិតប្រសិនបើរក្សាភាពជាមេម៉ាយ ឬ ពោះម៉ាយ )</a:t>
            </a: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កូន(​ឧបត្ថម្ភដល់អាយុ១៨ ឆ្នាំ បើនៅរៀនត្រឹមអាយុ ២១ ឆ្នាំ )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 lvl="0"/>
            <a:r>
              <a:rPr lang="en-US" dirty="0" smtClean="0">
                <a:latin typeface="Khmer OS Siemreap" pitchFamily="2" charset="0"/>
                <a:cs typeface="Khmer OS Siemreap" pitchFamily="2" charset="0"/>
              </a:rPr>
              <a:t>-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ឪពុកម្តាយ ឬចាស់ជរារស់នៅក្នុងបន្ទុករបស់ជនរងគ្រោះកាលនៅរស់</a:t>
            </a:r>
          </a:p>
          <a:p>
            <a:pPr lvl="0"/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  (មានអាយុចាប់ពី៥៥ឆ្នាំឡើង)</a:t>
            </a: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km-KH" sz="1200" dirty="0" smtClean="0">
              <a:latin typeface="Khmer OS" pitchFamily="2" charset="0"/>
              <a:cs typeface="Khmer OS" pitchFamily="2" charset="0"/>
            </a:endParaRPr>
          </a:p>
          <a:p>
            <a:pPr lvl="0"/>
            <a:endParaRPr lang="en-US" sz="1200" dirty="0" smtClean="0"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105400" y="4191000"/>
            <a:ext cx="3886200" cy="2590800"/>
          </a:xfrm>
          <a:prstGeom prst="wedgeRoundRectCallout">
            <a:avLst>
              <a:gd name="adj1" fmla="val -53033"/>
              <a:gd name="adj2" fmla="val -6210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មិនមានសំបុត្រអាពាហ៍ពិពាហ៍</a:t>
            </a: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មិនឲ្យប្តី ឬប្រពន្ធ និង កូន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pPr>
              <a:buFontTx/>
              <a:buChar char="-"/>
            </a:pP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 ឲ្យឪពុកម្តាយ ឬ ចាស់ជរា រស់នៅក្នុង  បន្ទុករបស់ជនរងគ្រោះ។</a:t>
            </a:r>
            <a:endParaRPr lang="en-US" dirty="0" smtClean="0">
              <a:latin typeface="Khmer OS Siemreap" pitchFamily="2" charset="0"/>
              <a:cs typeface="Khmer OS Siemreap" pitchFamily="2" charset="0"/>
            </a:endParaRPr>
          </a:p>
          <a:p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(មានអាយុ ចាប់ពី៥៥ឆ្នាំឡើងទៅ</a:t>
            </a:r>
            <a:r>
              <a:rPr lang="en-US" dirty="0" smtClean="0">
                <a:latin typeface="Khmer OS Siemreap" pitchFamily="2" charset="0"/>
                <a:cs typeface="Khmer OS Siemreap" pitchFamily="2" charset="0"/>
              </a:rPr>
              <a:t> </a:t>
            </a:r>
            <a:r>
              <a:rPr lang="km-KH" dirty="0" smtClean="0">
                <a:latin typeface="Khmer OS Siemreap" pitchFamily="2" charset="0"/>
                <a:cs typeface="Khmer OS Siemreap" pitchFamily="2" charset="0"/>
              </a:rPr>
              <a:t>)</a:t>
            </a:r>
          </a:p>
          <a:p>
            <a:pPr algn="ctr"/>
            <a:endParaRPr lang="en-US" sz="1400" dirty="0">
              <a:latin typeface="Khmer OS" pitchFamily="2" charset="0"/>
              <a:cs typeface="Khmer OS" pitchFamily="2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828800" y="1600200"/>
            <a:ext cx="685800" cy="60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7</a:t>
            </a:r>
            <a:endParaRPr lang="en-US" sz="32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9F8AAA-604F-4038-A0E6-6F3C68BA70F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 bwMode="auto">
          <a:xfrm>
            <a:off x="3440113" y="3181152"/>
            <a:ext cx="1998662" cy="5078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ca-ES" b="1" u="sng" dirty="0" smtClean="0">
                <a:solidFill>
                  <a:srgbClr val="FFFFFF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ផ្នែកធនធានមនុស្ស</a:t>
            </a:r>
            <a:endParaRPr lang="en-US" b="1" u="sng" dirty="0">
              <a:solidFill>
                <a:srgbClr val="FFFFFF"/>
              </a:solidFill>
              <a:latin typeface="Khmer OS Battambang" panose="02000500000000020004" pitchFamily="2" charset="0"/>
              <a:ea typeface="Khmer OS Siemreap" pitchFamily="2" charset="0"/>
              <a:cs typeface="Khmer OS Battambang" panose="02000500000000020004" pitchFamily="2" charset="0"/>
            </a:endParaRPr>
          </a:p>
        </p:txBody>
      </p:sp>
      <p:sp>
        <p:nvSpPr>
          <p:cNvPr id="7" name="TextBox 6"/>
          <p:cNvSpPr txBox="1"/>
          <p:nvPr/>
        </p:nvSpPr>
        <p:spPr bwMode="auto">
          <a:xfrm>
            <a:off x="3151188" y="1600200"/>
            <a:ext cx="2411412" cy="92333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ca-ES" u="sng" dirty="0">
                <a:solidFill>
                  <a:srgbClr val="FFFFFF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និយោជិតរងគ្រោះ </a:t>
            </a:r>
            <a:r>
              <a:rPr lang="ca-ES" u="sng" dirty="0" smtClean="0">
                <a:solidFill>
                  <a:srgbClr val="FFFFFF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ឬ</a:t>
            </a:r>
            <a:r>
              <a:rPr lang="km-KH" u="sng" dirty="0" smtClean="0">
                <a:solidFill>
                  <a:srgbClr val="FFFFFF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        </a:t>
            </a:r>
            <a:r>
              <a:rPr lang="ca-ES" u="sng" dirty="0" smtClean="0">
                <a:solidFill>
                  <a:srgbClr val="FFFFFF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អ្នក</a:t>
            </a:r>
            <a:r>
              <a:rPr lang="ca-ES" u="sng" dirty="0">
                <a:solidFill>
                  <a:srgbClr val="FFFFFF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តំណាងជនរងគ្រោះ</a:t>
            </a:r>
            <a:endParaRPr lang="en-US" u="sng" dirty="0">
              <a:solidFill>
                <a:srgbClr val="FFFFFF"/>
              </a:solidFill>
              <a:latin typeface="Khmer OS Battambang" panose="02000500000000020004" pitchFamily="2" charset="0"/>
              <a:ea typeface="Khmer OS Siemreap" pitchFamily="2" charset="0"/>
              <a:cs typeface="Khmer OS Battambang" panose="02000500000000020004" pitchFamily="2" charset="0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6197600" y="3267872"/>
            <a:ext cx="2767012" cy="5078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ca-ES" u="sng" dirty="0">
                <a:solidFill>
                  <a:srgbClr val="000000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បញ្ជូជនរងគ្រោះទៅមន្ទីពេទ្យ</a:t>
            </a:r>
            <a:endParaRPr lang="en-US" u="sng" dirty="0">
              <a:solidFill>
                <a:srgbClr val="000000"/>
              </a:solidFill>
              <a:latin typeface="Khmer OS Battambang" panose="02000500000000020004" pitchFamily="2" charset="0"/>
              <a:ea typeface="Khmer OS Siemreap" pitchFamily="2" charset="0"/>
              <a:cs typeface="Khmer OS Battambang" panose="02000500000000020004" pitchFamily="2" charset="0"/>
            </a:endParaRPr>
          </a:p>
        </p:txBody>
      </p:sp>
      <p:sp>
        <p:nvSpPr>
          <p:cNvPr id="11" name="TextBox 10"/>
          <p:cNvSpPr txBox="1"/>
          <p:nvPr/>
        </p:nvSpPr>
        <p:spPr bwMode="auto">
          <a:xfrm>
            <a:off x="228600" y="3290649"/>
            <a:ext cx="2459038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a-ES" u="sng" dirty="0">
                <a:solidFill>
                  <a:srgbClr val="000000"/>
                </a:solidFill>
                <a:latin typeface="Khmer OS Battambang" panose="02000500000000020004" pitchFamily="2" charset="0"/>
                <a:ea typeface="Khmer OS Siemreap" pitchFamily="2" charset="0"/>
                <a:cs typeface="Khmer OS Battambang" panose="02000500000000020004" pitchFamily="2" charset="0"/>
              </a:rPr>
              <a:t>រាយការណ៍ជូនប.ស.ស</a:t>
            </a:r>
            <a:endParaRPr lang="en-US" u="sng" dirty="0">
              <a:solidFill>
                <a:srgbClr val="000000"/>
              </a:solidFill>
              <a:latin typeface="Khmer OS Battambang" panose="02000500000000020004" pitchFamily="2" charset="0"/>
              <a:ea typeface="Khmer OS Siemreap" pitchFamily="2" charset="0"/>
              <a:cs typeface="Khmer OS Battambang" panose="02000500000000020004" pitchFamily="2" charset="0"/>
            </a:endParaRPr>
          </a:p>
        </p:txBody>
      </p:sp>
      <p:sp>
        <p:nvSpPr>
          <p:cNvPr id="12" name="Right Arrow 11"/>
          <p:cNvSpPr/>
          <p:nvPr/>
        </p:nvSpPr>
        <p:spPr bwMode="auto">
          <a:xfrm>
            <a:off x="5456238" y="3512343"/>
            <a:ext cx="741362" cy="809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u="sng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3" name="Down Arrow 12"/>
          <p:cNvSpPr/>
          <p:nvPr/>
        </p:nvSpPr>
        <p:spPr bwMode="auto">
          <a:xfrm>
            <a:off x="4341019" y="2514600"/>
            <a:ext cx="76994" cy="6373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u="sng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6" name="Left Arrow 15"/>
          <p:cNvSpPr/>
          <p:nvPr/>
        </p:nvSpPr>
        <p:spPr bwMode="auto">
          <a:xfrm>
            <a:off x="2687638" y="3431381"/>
            <a:ext cx="723900" cy="12144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u="sng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838200" y="838200"/>
            <a:ext cx="7620000" cy="381000"/>
          </a:xfrm>
        </p:spPr>
        <p:txBody>
          <a:bodyPr>
            <a:noAutofit/>
          </a:bodyPr>
          <a:lstStyle/>
          <a:p>
            <a:pPr algn="ctr"/>
            <a:r>
              <a:rPr lang="km-KH" sz="2000" dirty="0" smtClean="0">
                <a:latin typeface="Khmer OS Muol Light" pitchFamily="2" charset="0"/>
                <a:cs typeface="Khmer OS Muol Light" pitchFamily="2" charset="0"/>
              </a:rPr>
              <a:t>នីតិវិធីរាយការណ៍៍ជនរងគ្រោះផ្នែក</a:t>
            </a:r>
            <a:r>
              <a:rPr lang="ca-ES" sz="2000" b="0" dirty="0" smtClean="0">
                <a:latin typeface="Khmer OS Muol Light" pitchFamily="2" charset="0"/>
                <a:cs typeface="Khmer OS Muol Light" pitchFamily="2" charset="0"/>
              </a:rPr>
              <a:t>ហានិភ័យការងារ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5201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19200"/>
            <a:ext cx="8229600" cy="1143000"/>
          </a:xfrm>
        </p:spPr>
        <p:txBody>
          <a:bodyPr>
            <a:noAutofit/>
          </a:bodyPr>
          <a:lstStyle/>
          <a:p>
            <a: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km-KH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លទ្ធ</a:t>
            </a:r>
            <a:r>
              <a:rPr lang="km-KH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ផល</a:t>
            </a:r>
            <a:r>
              <a:rPr lang="en-US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3600" dirty="0">
                <a:solidFill>
                  <a:srgbClr val="1D06AA"/>
                </a:solidFill>
                <a:latin typeface="Khmer OS Battambang" pitchFamily="2" charset="0"/>
                <a:cs typeface="Khmer OS Battambang" pitchFamily="2" charset="0"/>
              </a:rPr>
              <a:t>(ចាប់ពីចុងឆ្នាំ២០០៨ រហូតដល់បច្ចុប្បន្ន</a:t>
            </a:r>
            <a:r>
              <a:rPr lang="km-KH" sz="3600" dirty="0" smtClean="0">
                <a:solidFill>
                  <a:srgbClr val="1D06AA"/>
                </a:solidFill>
                <a:latin typeface="Khmer OS Battambang" pitchFamily="2" charset="0"/>
                <a:cs typeface="Khmer OS Battambang" pitchFamily="2" charset="0"/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468880"/>
            <a:ext cx="8229600" cy="4389120"/>
          </a:xfrm>
        </p:spPr>
        <p:txBody>
          <a:bodyPr>
            <a:normAutofit fontScale="70000" lnSpcReduction="20000"/>
          </a:bodyPr>
          <a:lstStyle/>
          <a:p>
            <a:pPr marL="914400" lvl="1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សហ</a:t>
            </a: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គ្រាស គ្រឹះស្ថាន</a:t>
            </a:r>
            <a:r>
              <a:rPr lang="en-US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បានចុះបញ្ជិកានៅ</a:t>
            </a:r>
            <a:r>
              <a:rPr lang="en-US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ប.ស.ស</a:t>
            </a:r>
            <a:r>
              <a:rPr lang="en-US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ទូទាំងប្រទេស </a:t>
            </a:r>
            <a:r>
              <a:rPr lang="km-KH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១១,៦៩៦ </a:t>
            </a: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សហគ្រាស និងមានសមាជិកសរុប </a:t>
            </a:r>
            <a:r>
              <a:rPr lang="km-KH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១,៤៥២,៣៤១ </a:t>
            </a: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</a:t>
            </a:r>
            <a:r>
              <a:rPr lang="km-KH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i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ក្នុងនោះ៖</a:t>
            </a:r>
          </a:p>
          <a:p>
            <a:pPr lvl="2" algn="ctr">
              <a:lnSpc>
                <a:spcPct val="155000"/>
              </a:lnSpc>
            </a:pPr>
            <a:r>
              <a:rPr lang="km-KH" sz="2000" b="1" i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(ទិន្នន័យការិយាល័យបញ្ជិកា និងភាគទាន)</a:t>
            </a:r>
          </a:p>
          <a:p>
            <a:pPr marL="914400" lvl="1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គ្រោះថ្នាក់ការងារទូទាំងប្រទេសសរុបចំនួន</a:t>
            </a:r>
            <a:r>
              <a:rPr lang="km-KH" b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១៩០,៦៧០ </a:t>
            </a:r>
            <a:r>
              <a:rPr lang="km-KH" b="1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 </a:t>
            </a:r>
            <a:endParaRPr lang="km-KH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914400" lvl="1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ចំណាយតាវកាលិកអស់ចំនួន ជាង</a:t>
            </a:r>
            <a:r>
              <a:rPr lang="km-KH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៧៨ </a:t>
            </a:r>
            <a:r>
              <a:rPr lang="km-KH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ពាន់លានរៀល </a:t>
            </a:r>
          </a:p>
          <a:p>
            <a:pPr marL="1371600" lvl="2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sz="20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តាវកាលិកបាត់បង់សមត្ថភាពការងារអចិន្ត្រៃយ៍ ក្រោម២០% ស្មើនឹង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20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៤៦០ 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</a:t>
            </a:r>
          </a:p>
          <a:p>
            <a:pPr marL="1371600" lvl="2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sz="20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តាវកាលិកបាត់បង់សមត្ថភាពការងារអចិន្ត្រៃយ៍ ចាប់ពី២០%ឡើង ស្មើនឹង </a:t>
            </a:r>
            <a:r>
              <a:rPr lang="km-KH" sz="20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៣៣៧ 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</a:t>
            </a:r>
          </a:p>
          <a:p>
            <a:pPr marL="1371600" lvl="2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sz="20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តាវកាលិកឧត្តរជីវីស្មើនឹង </a:t>
            </a:r>
            <a:r>
              <a:rPr lang="km-KH" sz="20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៥៤០ 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គ្រួសារ</a:t>
            </a:r>
          </a:p>
          <a:p>
            <a:pPr marL="1371600" lvl="2" indent="-457200">
              <a:lnSpc>
                <a:spcPct val="155000"/>
              </a:lnSpc>
              <a:buFont typeface="Wingdings" panose="05000000000000000000" pitchFamily="2" charset="2"/>
              <a:buChar char="q"/>
            </a:pPr>
            <a:r>
              <a:rPr lang="km-KH" sz="20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ចំណាយវិភាជន៍បូជាសព </a:t>
            </a:r>
            <a:r>
              <a:rPr lang="km-KH" sz="20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៩៣៩ 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សព(នាក់) </a:t>
            </a:r>
            <a:r>
              <a:rPr lang="km-KH" sz="20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ស្មើនឹង 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ជាង</a:t>
            </a:r>
            <a:r>
              <a:rPr lang="km-KH" sz="2000" b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៣ </a:t>
            </a:r>
            <a:r>
              <a:rPr lang="km-KH" sz="20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ពាន់លានរៀល</a:t>
            </a:r>
          </a:p>
          <a:p>
            <a:pPr lvl="1" algn="ctr">
              <a:lnSpc>
                <a:spcPct val="155000"/>
              </a:lnSpc>
            </a:pPr>
            <a:r>
              <a:rPr lang="km-KH" b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km-KH" b="1" i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ទិន្នន័យការិយាល័យតាវកាលិក)</a:t>
            </a:r>
          </a:p>
          <a:p>
            <a:pPr lvl="1" algn="ctr">
              <a:lnSpc>
                <a:spcPct val="155000"/>
              </a:lnSpc>
            </a:pPr>
            <a:r>
              <a:rPr lang="en-US" sz="2300" b="1" dirty="0">
                <a:solidFill>
                  <a:schemeClr val="accent1">
                    <a:lumMod val="50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km-KH" sz="2300" b="1" dirty="0">
                <a:solidFill>
                  <a:schemeClr val="accent1">
                    <a:lumMod val="50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គិតត្រឹម</a:t>
            </a:r>
            <a:r>
              <a:rPr lang="km-KH" sz="2300" b="1" dirty="0" smtClean="0">
                <a:solidFill>
                  <a:schemeClr val="accent1">
                    <a:lumMod val="50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ខែមេសា ឆ្នាំ២០១៨)</a:t>
            </a:r>
            <a:endParaRPr lang="km-KH" sz="2300" b="1" dirty="0">
              <a:solidFill>
                <a:schemeClr val="accent1">
                  <a:lumMod val="50000"/>
                </a:schemeClr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endParaRPr lang="en-US" dirty="0"/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477"/>
            <a:ext cx="1219200" cy="107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51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799"/>
            <a:ext cx="8229600" cy="1365740"/>
          </a:xfrm>
        </p:spPr>
        <p:txBody>
          <a:bodyPr>
            <a:normAutofit fontScale="90000"/>
          </a:bodyPr>
          <a:lstStyle/>
          <a:p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/>
            </a:r>
            <a:br>
              <a:rPr lang="km-KH" dirty="0" smtClean="0">
                <a:latin typeface="Khmer OS Muol Light" pitchFamily="2" charset="0"/>
                <a:cs typeface="Khmer OS Muol Light" pitchFamily="2" charset="0"/>
              </a:rPr>
            </a:br>
            <a:r>
              <a:rPr lang="en-US" dirty="0" smtClean="0">
                <a:latin typeface="Khmer OS Muol Light" pitchFamily="2" charset="0"/>
                <a:cs typeface="Khmer OS Muol Light" pitchFamily="2" charset="0"/>
              </a:rPr>
              <a:t>III</a:t>
            </a:r>
            <a:r>
              <a:rPr lang="km-KH" dirty="0" smtClean="0">
                <a:latin typeface="Khmer OS Muol Light" pitchFamily="2" charset="0"/>
                <a:cs typeface="Khmer OS Muol Light" pitchFamily="2" charset="0"/>
              </a:rPr>
              <a:t>.ផ្នែកថែទាំសុខភាព</a:t>
            </a:r>
            <a:endParaRPr lang="en-US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8153400" cy="2590800"/>
          </a:xfrm>
        </p:spPr>
        <p:txBody>
          <a:bodyPr>
            <a:normAutofit/>
          </a:bodyPr>
          <a:lstStyle/>
          <a:p>
            <a:pPr marL="0" indent="0">
              <a:buFont typeface="Wingdings 2"/>
              <a:buNone/>
            </a:pPr>
            <a:r>
              <a:rPr lang="km-KH" sz="24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និយមន័យ៖</a:t>
            </a:r>
          </a:p>
          <a:p>
            <a:pPr marL="0" indent="0">
              <a:buFont typeface="Wingdings 2"/>
              <a:buNone/>
            </a:pP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សំដៅ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ដល់ការផ្តល់ការព្យាបាល និងថែទាំវេជ្ជសាស្ត្រ សេវាបង្ការ និងប្រាក់បំណាច់ប្រចាំថ្ងៃដោយមានជំងឺ ឬគ្រោះថ្នាក់ជាយថាហេតុ និងសម្រាកមាតុភាព។</a:t>
            </a: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4799"/>
            <a:ext cx="1219200" cy="107852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648200" y="3258206"/>
            <a:ext cx="3723290" cy="3142594"/>
            <a:chOff x="1066800" y="2612571"/>
            <a:chExt cx="5867400" cy="3287488"/>
          </a:xfrm>
        </p:grpSpPr>
        <p:pic>
          <p:nvPicPr>
            <p:cNvPr id="6" name="Picture 3" descr="E:\Channthou\ការងារ ប្រជុំផ្សព្វផ្សាយ\ការងារ ប្រជុំជាមួយនិយោជក\2018\Photo\1493183730-26042017M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8546" y="2612572"/>
              <a:ext cx="1880931" cy="1754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E:\Channthou\ការងារ ប្រជុំផ្សព្វផ្សាយ\ការងារ ប្រជុំជាមួយនិយោជក\2018\Photo\imagesCAYAMJZU3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1549" y="2612571"/>
              <a:ext cx="2031451" cy="17542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F:\Library\Hopital (4)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4355957"/>
              <a:ext cx="1890080" cy="15223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F:\Library\Hopital (3)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2845" y="4366843"/>
              <a:ext cx="2000155" cy="15332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7" descr="F:\Library\Hopital (1)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3000" y="2612571"/>
              <a:ext cx="1981200" cy="17433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9" descr="E:\Channthou\ការងារ ប្រជុំផ្សព្វផ្សាយ\ការងារ ប្រជុំជាមួយនិយោជក\2018\Photo\ច-8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53000" y="4366841"/>
              <a:ext cx="1981200" cy="1533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1079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762000" y="838200"/>
            <a:ext cx="7924800" cy="5486400"/>
          </a:xfrm>
        </p:spPr>
        <p:txBody>
          <a:bodyPr>
            <a:normAutofit/>
          </a:bodyPr>
          <a:lstStyle/>
          <a:p>
            <a:r>
              <a:rPr lang="km-KH" sz="3200" dirty="0" smtClean="0">
                <a:solidFill>
                  <a:srgbClr val="FF0000"/>
                </a:solidFill>
                <a:latin typeface="Khmer OS System" pitchFamily="2" charset="0"/>
                <a:cs typeface="Khmer OS System" pitchFamily="2" charset="0"/>
              </a:rPr>
              <a:t>ទទួលការព្យាបាល សមាជិក ប.ស.ស២៤ម៉ោង លើ២៤ ម៉ោង ក្នុងករណីមិនមែនគ្រោះថ្នាក់ការងារ និងជំងឺ </a:t>
            </a:r>
            <a:endParaRPr lang="en-US" sz="3200" dirty="0" smtClean="0">
              <a:solidFill>
                <a:srgbClr val="FF0000"/>
              </a:solidFill>
              <a:latin typeface="Khmer OS System" pitchFamily="2" charset="0"/>
              <a:cs typeface="Khmer OS System" pitchFamily="2" charset="0"/>
            </a:endParaRPr>
          </a:p>
          <a:p>
            <a:pPr marL="0" indent="0">
              <a:buNone/>
            </a:pPr>
            <a:endParaRPr lang="km-KH" sz="1800" dirty="0" smtClean="0">
              <a:solidFill>
                <a:schemeClr val="accent1"/>
              </a:solidFill>
              <a:latin typeface="Khmer OS System" pitchFamily="2" charset="0"/>
              <a:cs typeface="Khmer OS System" pitchFamily="2" charset="0"/>
            </a:endParaRPr>
          </a:p>
          <a:p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ចូលព្យាបាលមូល</a:t>
            </a:r>
            <a:r>
              <a:rPr lang="km-KH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ដ្ឋានសុខាភិបាល ដែលចុះកិច្ចព្រមព្រៀង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ជាមួយ ប</a:t>
            </a:r>
            <a:r>
              <a:rPr lang="km-KH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.ស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.ស (</a:t>
            </a:r>
            <a:r>
              <a:rPr lang="km-KH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មន្ទីរពេទ្យរដ្ឋ ចាប់ពីមណ្ឌលសុខភាព មន្ទីរពេទ្យបង្អែកស្រុក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/</a:t>
            </a:r>
            <a:r>
              <a:rPr lang="km-KH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ខណ្ឌ មន្ទីរពេទ្យបង្អែកខេត្ត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/</a:t>
            </a:r>
            <a:r>
              <a:rPr lang="km-KH" sz="2400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រាជធានី មន្ទីរពេទ្យថ្នាក់ជាតិ និងមន្ទីរពេទ្យឯកជនមួយចំនួន</a:t>
            </a:r>
            <a:r>
              <a:rPr lang="km-KH" sz="2400" dirty="0" smtClean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)។​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3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13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685800" y="914400"/>
            <a:ext cx="8229600" cy="5867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m-KH" sz="2800" b="1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នៅពេលមានសមាជិក ប.ស.ស មកទទួលសេវា        តើសមាជិក</a:t>
            </a:r>
            <a:r>
              <a:rPr lang="en-US" sz="2800" b="1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2800" b="1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ប.ស.ស</a:t>
            </a:r>
            <a:r>
              <a:rPr lang="en-US" sz="2800" b="1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2800" b="1" dirty="0" smtClean="0">
                <a:solidFill>
                  <a:srgbClr val="7030A0"/>
                </a:solidFill>
                <a:latin typeface="Khmer OS System" pitchFamily="2" charset="0"/>
                <a:cs typeface="Khmer OS System" pitchFamily="2" charset="0"/>
              </a:rPr>
              <a:t>ទទួលបានអត្ថប្រយោជន៍អ្វីខ្លះ?</a:t>
            </a:r>
          </a:p>
          <a:p>
            <a:pPr marL="0" indent="0">
              <a:buNone/>
            </a:pPr>
            <a:endParaRPr lang="km-KH" sz="2400" b="1" dirty="0" smtClean="0">
              <a:solidFill>
                <a:schemeClr val="accent1">
                  <a:lumMod val="75000"/>
                </a:schemeClr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None/>
            </a:pPr>
            <a:r>
              <a:rPr lang="km-KH" sz="2400" b="1" dirty="0" smtClean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១.</a:t>
            </a:r>
            <a:r>
              <a:rPr lang="km-KH" sz="2400" b="1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សេវាព្យាបាល និងថែទំវេជ្ជសាស្ត្រ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ក.សេវាពិគ្រោះជំងឺក្រៅ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ខ.ការព្យាបាលដោយសម្រាកក្នុងមន្ទីរពេទ្យ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គ. សេវាសង្គ្រោះបន្ទាន់ (ចូលមន្ទីរពេទ្យដៃគូរប.ស.ស និងមិនមែនដៃគូរប.ស.ស ចូលមន្ទីរពេទ្យណាដែលនៅជិត)</a:t>
            </a:r>
            <a:endParaRPr lang="en-US" sz="24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3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  <p:pic>
        <p:nvPicPr>
          <p:cNvPr id="4" name="Picture 9" descr="C:\Users\User\Desktop\Theara\Document  for NSSF\Theara Presentation\Photo\outpatie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733924"/>
            <a:ext cx="2434441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User\Desktop\Theara\Document  for NSSF\Theara Presentation\Photo\opera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705" y="4733923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F:\Library\Hopital (4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666701"/>
            <a:ext cx="2654080" cy="181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42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867400"/>
          </a:xfrm>
        </p:spPr>
        <p:txBody>
          <a:bodyPr/>
          <a:lstStyle/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</a:t>
            </a:r>
            <a:endParaRPr lang="km-KH" sz="2400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None/>
            </a:pP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​​    ឃ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.សេវាព្យាបាលដោយស្អំ និងដោយចលនា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ង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. សេវាសម្រាលកូន និងសេវាថែទាំមុន និងក្រោយសម្រាលកូន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ច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. សេវាស្តារនីតិសម្បទា </a:t>
            </a:r>
          </a:p>
          <a:p>
            <a:pPr marL="0" indent="0">
              <a:buNone/>
            </a:pPr>
            <a:r>
              <a:rPr lang="km-KH" sz="2400" b="1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២.ប្រាក់បំណាច់ប្រចាំថ្ងៃ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ក.</a:t>
            </a:r>
            <a:r>
              <a:rPr lang="en-US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សមាជិកប.ស.សមានជំងឺ ឬគ្រោះថ្នាក់ជាយថាហេតុបណ្តាលឲ្យអាកខានការងារចាប់ពី០៨ថ្ងៃឡើទៅ(អនុវត្តគិតចាប់ពីថ្ងៃទី១ឡើងវិញ....)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ខ. សម្រាកមាតុភាព ត្រូវបង់ភាគទានយ៉ាងតិចបានចំនួន០៩</a:t>
            </a: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ខែក្នុងកំឡុង១២ ខែចុងក្រោយ គិតចាប់ពីកាលបរិច្ឆេទនៃការសម្រាលកូន។</a:t>
            </a:r>
            <a:endParaRPr lang="en-US" sz="24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  <p:pic>
        <p:nvPicPr>
          <p:cNvPr id="5" name="Picture 8" descr="C:\Users\User\Desktop\Theara\Document  for NSSF\Theara Presentation\Photo\brighton-physiotherapy-and-sports-injury-centre-im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100428"/>
            <a:ext cx="2517569" cy="1728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E:\Channthou\ការងារ ប្រជុំផ្សព្វផ្សាយ\ការងារ ប្រជុំជាមួយនិយោជក\2018\Photo\1493183730-26042017M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979511"/>
            <a:ext cx="2514600" cy="184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Theara\Document  for NSSF\Theara Presentation\Photo\FB_IMG_152168920410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4760568"/>
            <a:ext cx="2517568" cy="209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733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1143000"/>
          </a:xfrm>
        </p:spPr>
        <p:txBody>
          <a:bodyPr>
            <a:normAutofit/>
          </a:bodyPr>
          <a:lstStyle/>
          <a:p>
            <a:r>
              <a:rPr lang="ca-ES" sz="3600" dirty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អត្ថប្រយោជន៍បន្ថែមពីរាជរដ្ឋាភិបាល</a:t>
            </a:r>
            <a:r>
              <a:rPr lang="en-US" sz="3600" dirty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/>
            </a:r>
            <a:br>
              <a:rPr lang="en-US" sz="3600" dirty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</a:br>
            <a:endParaRPr lang="en-US" sz="3600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397001"/>
            <a:ext cx="8458200" cy="187959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ca-ES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សម្រាល</a:t>
            </a:r>
            <a:r>
              <a:rPr lang="ca-ES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បានកូន១ ទទួលបានទឹកប្រាក់ ៤០០,០០០​ រៀល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ca-ES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សម្រាលកូនភ្លោះ២ ទទួលបានទឹកប្រាក់ ៨០០,០០០​ រៀល</a:t>
            </a:r>
          </a:p>
          <a:p>
            <a:pPr>
              <a:lnSpc>
                <a:spcPct val="150000"/>
              </a:lnSpc>
              <a:buClr>
                <a:srgbClr val="FF0000"/>
              </a:buClr>
              <a:buFont typeface="Wingdings" pitchFamily="2" charset="2"/>
              <a:buChar char="§"/>
            </a:pPr>
            <a:r>
              <a:rPr lang="ca-ES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សម្រាលបានកូនភ្លោះ៣ ទទួលបានទឹកប្រាក់ ១,២០០,០០០ </a:t>
            </a:r>
            <a:r>
              <a:rPr lang="ca-ES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រៀល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​ </a:t>
            </a:r>
            <a:endParaRPr lang="ca-ES" sz="1800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Clr>
                <a:srgbClr val="FF0000"/>
              </a:buClr>
              <a:buNone/>
            </a:pPr>
            <a:endParaRPr lang="en-US" sz="1400" dirty="0">
              <a:latin typeface="Khmer OS Battambang" pitchFamily="2" charset="0"/>
              <a:cs typeface="Khmer OS Battambang" pitchFamily="2" charset="0"/>
            </a:endParaRPr>
          </a:p>
        </p:txBody>
      </p:sp>
      <p:pic>
        <p:nvPicPr>
          <p:cNvPr id="2051" name="Picture 3" descr="C:\Users\User\Desktop\Theara\Document  for NSSF\Theara Presentation\IMG_20180509_1123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95600"/>
            <a:ext cx="8305800" cy="3668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9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1896"/>
            <a:ext cx="8229600" cy="972312"/>
          </a:xfrm>
        </p:spPr>
        <p:txBody>
          <a:bodyPr>
            <a:normAutofit fontScale="90000"/>
          </a:bodyPr>
          <a:lstStyle/>
          <a:p>
            <a:r>
              <a:rPr lang="km-KH" sz="2700" b="1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ea typeface="+mn-ea"/>
                <a:cs typeface="Khmer OS Battambang" panose="02000500000000020004" pitchFamily="2" charset="0"/>
              </a:rPr>
              <a:t>៣</a:t>
            </a:r>
            <a:r>
              <a:rPr lang="km-KH" sz="2700" b="1" dirty="0" smtClean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ea typeface="+mn-ea"/>
                <a:cs typeface="Khmer OS Battambang" panose="02000500000000020004" pitchFamily="2" charset="0"/>
              </a:rPr>
              <a:t>.</a:t>
            </a:r>
            <a:r>
              <a:rPr lang="km-KH" sz="2700" b="1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ea typeface="+mn-ea"/>
                <a:cs typeface="Khmer OS Battambang" panose="02000500000000020004" pitchFamily="2" charset="0"/>
              </a:rPr>
              <a:t>សេវាបង្ការសុខភាព</a:t>
            </a:r>
            <a:r>
              <a:rPr lang="km-KH" sz="3600" dirty="0">
                <a:solidFill>
                  <a:srgbClr val="FF0000"/>
                </a:solidFill>
              </a:rPr>
              <a:t/>
            </a:r>
            <a:br>
              <a:rPr lang="km-KH" sz="3600" dirty="0">
                <a:solidFill>
                  <a:srgbClr val="FF0000"/>
                </a:solidFill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676400"/>
            <a:ext cx="8229600" cy="461772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ដើម្បីការពារកុំឲ្យមានបញ្ញាសុខភាព ការស្រាវជ្រាវរកជំងឺ ការអប់រំសុខភាពនិងកម្មវិធីចាក់ថ្នាំបង្គារ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មាន៖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១.សេវាចាក់វ៉ាក់សាំង</a:t>
            </a:r>
            <a:r>
              <a:rPr lang="km-KH" sz="20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ការពារ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ជំងឺឆ្កែឆ្កួត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២.សេវាចាក់សេរ៉ូមប្រឆាំងជំងឺឆ្កែឆ្កួត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៣.សេវាចាក់សេរ៉ូមប្រឆាំងជំងឺតេតាណួស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៤.សេវាចាក់សេរ៉ូម ប្រឆាំងពិសពស់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៥.សេវាពិនិត្យឈាមរកជំងឺពក ក មាន៖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TSH(Thyroid Stimulating Hormone 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Free T3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( 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Free </a:t>
            </a:r>
            <a:r>
              <a:rPr lang="en-US" sz="2000" dirty="0" err="1">
                <a:latin typeface="Khmer OS Battambang" panose="02000500000000020004" pitchFamily="2" charset="0"/>
                <a:cs typeface="Khmer OS Battambang" panose="02000500000000020004" pitchFamily="2" charset="0"/>
              </a:rPr>
              <a:t>triiodothyronine</a:t>
            </a:r>
            <a:r>
              <a:rPr lang="en-US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) Free T4 (Free </a:t>
            </a:r>
            <a:r>
              <a:rPr lang="en-US" sz="2000" dirty="0" err="1">
                <a:latin typeface="Khmer OS Battambang" panose="02000500000000020004" pitchFamily="2" charset="0"/>
                <a:cs typeface="Khmer OS Battambang" panose="02000500000000020004" pitchFamily="2" charset="0"/>
              </a:rPr>
              <a:t>Thyroxine</a:t>
            </a:r>
            <a:r>
              <a:rPr lang="en-US" sz="20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	</a:t>
            </a:r>
            <a:r>
              <a:rPr lang="km-KH" sz="20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៦. </a:t>
            </a:r>
            <a:r>
              <a:rPr lang="km-KH" sz="20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សេវាពិនិត្យឈាម កំណត់អំបោធាតុមហារីក ក្រោយការព្យាបាលជំងឺមហារីកដោយវះកាត់ និង/ឬក្រោយការព្យាបាល ជំងឺមហារីកដោយចាក់គីមី.......</a:t>
            </a:r>
            <a:endParaRPr lang="en-US" sz="20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None/>
            </a:pPr>
            <a:endParaRPr lang="en-US" sz="24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71" y="152400"/>
            <a:ext cx="990600" cy="876300"/>
          </a:xfrm>
          <a:prstGeom prst="rect">
            <a:avLst/>
          </a:prstGeom>
        </p:spPr>
      </p:pic>
      <p:pic>
        <p:nvPicPr>
          <p:cNvPr id="5" name="Picture 5" descr="C:\Users\User\Desktop\Theara\Document  for NSSF\Theara Presentation\Photo\01health-care-reform-wellness-and-prevention-article-37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362200"/>
            <a:ext cx="2256311" cy="173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8041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71500" y="929759"/>
            <a:ext cx="8229600" cy="822841"/>
          </a:xfrm>
        </p:spPr>
        <p:txBody>
          <a:bodyPr>
            <a:normAutofit/>
          </a:bodyPr>
          <a:lstStyle/>
          <a:p>
            <a:r>
              <a:rPr lang="km-KH" sz="2400" b="1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ea typeface="+mn-ea"/>
                <a:cs typeface="Khmer OS Battambang" panose="02000500000000020004" pitchFamily="2" charset="0"/>
              </a:rPr>
              <a:t>៤.សេវាបញ្ជូនអ្នកជំងឺ ឬជនរងគ្រោះ និងសេវាបញ្ជូនសព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Khmer OS Battambang" panose="02000500000000020004" pitchFamily="2" charset="0"/>
              <a:ea typeface="+mn-ea"/>
              <a:cs typeface="Khmer OS Battambang" panose="02000500000000020004" pitchFamily="2" charset="0"/>
            </a:endParaRPr>
          </a:p>
        </p:txBody>
      </p:sp>
      <p:pic>
        <p:nvPicPr>
          <p:cNvPr id="6" name="Picture 5" descr="Donald_Ramirez cambodia_us_death_hs103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05400" y="2057400"/>
            <a:ext cx="333243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5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09800"/>
            <a:ext cx="7408333" cy="3916363"/>
          </a:xfrm>
        </p:spPr>
        <p:txBody>
          <a:bodyPr/>
          <a:lstStyle/>
          <a:p>
            <a:pPr lvl="0"/>
            <a:endParaRPr lang="en-US" dirty="0"/>
          </a:p>
          <a:p>
            <a:pPr lvl="0"/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94784" y="0"/>
            <a:ext cx="8229600" cy="1252728"/>
          </a:xfrm>
        </p:spPr>
        <p:txBody>
          <a:bodyPr>
            <a:normAutofit fontScale="90000"/>
          </a:bodyPr>
          <a:lstStyle/>
          <a:p>
            <a:pPr algn="ctr"/>
            <a:r>
              <a:rPr lang="km-KH" sz="4000" dirty="0" smtClean="0">
                <a:latin typeface="Khmer OS Muol" pitchFamily="2" charset="0"/>
                <a:cs typeface="Khmer OS Muol" pitchFamily="2" charset="0"/>
              </a:rPr>
              <a:t/>
            </a:r>
            <a:br>
              <a:rPr lang="km-KH" sz="4000" dirty="0" smtClean="0">
                <a:latin typeface="Khmer OS Muol" pitchFamily="2" charset="0"/>
                <a:cs typeface="Khmer OS Muol" pitchFamily="2" charset="0"/>
              </a:rPr>
            </a:br>
            <a:r>
              <a:rPr lang="km-KH" sz="4400" b="1" dirty="0">
                <a:solidFill>
                  <a:schemeClr val="accent1">
                    <a:lumMod val="75000"/>
                  </a:schemeClr>
                </a:solidFill>
                <a:latin typeface="Khmer OS Battambang" panose="02000500000000020004" pitchFamily="2" charset="0"/>
                <a:ea typeface="+mn-ea"/>
                <a:cs typeface="Khmer OS Battambang" panose="02000500000000020004" pitchFamily="2" charset="0"/>
              </a:rPr>
              <a:t>ប្រភេទជម្ងឺរាំរ៉ៃ និងជម្ងឺលើកលែង</a:t>
            </a:r>
            <a:endParaRPr lang="en-US" sz="4400" b="1" dirty="0">
              <a:solidFill>
                <a:schemeClr val="accent1">
                  <a:lumMod val="75000"/>
                </a:schemeClr>
              </a:solidFill>
              <a:latin typeface="Khmer OS Battambang" panose="02000500000000020004" pitchFamily="2" charset="0"/>
              <a:ea typeface="+mn-ea"/>
              <a:cs typeface="Khmer OS Battambang" panose="02000500000000020004" pitchFamily="2" charset="0"/>
            </a:endParaRPr>
          </a:p>
        </p:txBody>
      </p:sp>
      <p:pic>
        <p:nvPicPr>
          <p:cNvPr id="7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  <p:pic>
        <p:nvPicPr>
          <p:cNvPr id="1027" name="Picture 3" descr="C:\Users\User\Desktop\Theara\Document  for NSSF\Theara Presentation\09 05 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641" y="1498274"/>
            <a:ext cx="5069188" cy="528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0" y="1498275"/>
            <a:ext cx="4724400" cy="5131125"/>
          </a:xfrm>
          <a:prstGeom prst="rect">
            <a:avLst/>
          </a:prstGeom>
          <a:blipFill rotWithShape="0">
            <a:blip r:embed="rId4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331021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7848600" cy="609600"/>
          </a:xfrm>
        </p:spPr>
        <p:txBody>
          <a:bodyPr>
            <a:noAutofit/>
          </a:bodyPr>
          <a:lstStyle/>
          <a:p>
            <a:pPr algn="ctr"/>
            <a:r>
              <a:rPr lang="ca-ES" sz="3600" b="0" dirty="0" smtClean="0">
                <a:latin typeface="Khmer OS Muol Light" pitchFamily="2" charset="0"/>
                <a:cs typeface="Khmer OS Muol Light" pitchFamily="2" charset="0"/>
              </a:rPr>
              <a:t>ផ្នែក</a:t>
            </a:r>
            <a:r>
              <a:rPr lang="ca-ES" sz="3600" b="0" dirty="0">
                <a:latin typeface="Khmer OS Muol Light" pitchFamily="2" charset="0"/>
                <a:cs typeface="Khmer OS Muol Light" pitchFamily="2" charset="0"/>
              </a:rPr>
              <a:t>ថែទាំសុខភាព(បន្ត)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1"/>
            <a:ext cx="8229600" cy="48307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a-ES" sz="1800" dirty="0" smtClean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៣. នីតិវិធីនៃការប្រើប្រាស់សេវាថែទាំ និងព្យាបាលសុខភាពរបស់ ប.ស.ស</a:t>
            </a:r>
          </a:p>
          <a:p>
            <a:pPr lvl="1">
              <a:buFont typeface="Wingdings" pitchFamily="2" charset="2"/>
              <a:buChar char="§"/>
            </a:pPr>
            <a:endParaRPr lang="en-US" sz="1400" dirty="0">
              <a:solidFill>
                <a:srgbClr val="1D06AA"/>
              </a:solidFill>
              <a:latin typeface="Khmer OS Niroth" pitchFamily="2" charset="0"/>
              <a:cs typeface="Khmer OS Niroth" pitchFamily="2" charset="0"/>
            </a:endParaRPr>
          </a:p>
          <a:p>
            <a:endParaRPr lang="en-US" sz="18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87300741"/>
              </p:ext>
            </p:extLst>
          </p:nvPr>
        </p:nvGraphicFramePr>
        <p:xfrm>
          <a:off x="457200" y="1892301"/>
          <a:ext cx="8077200" cy="468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6139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81000"/>
            <a:ext cx="7848600" cy="609600"/>
          </a:xfrm>
        </p:spPr>
        <p:txBody>
          <a:bodyPr>
            <a:noAutofit/>
          </a:bodyPr>
          <a:lstStyle/>
          <a:p>
            <a:pPr algn="ctr"/>
            <a:r>
              <a:rPr lang="ca-ES" sz="3600" b="0" dirty="0" smtClean="0">
                <a:latin typeface="Khmer OS Muol Light" pitchFamily="2" charset="0"/>
                <a:cs typeface="Khmer OS Muol Light" pitchFamily="2" charset="0"/>
              </a:rPr>
              <a:t>ផ្នែក</a:t>
            </a:r>
            <a:r>
              <a:rPr lang="ca-ES" sz="3600" b="0" dirty="0">
                <a:latin typeface="Khmer OS Muol Light" pitchFamily="2" charset="0"/>
                <a:cs typeface="Khmer OS Muol Light" pitchFamily="2" charset="0"/>
              </a:rPr>
              <a:t>ថែទាំសុខភាព(បន្ត)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674" y="1384301"/>
            <a:ext cx="8467726" cy="4830764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ca-ES" sz="2000" dirty="0" smtClean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នីតិ</a:t>
            </a:r>
            <a:r>
              <a:rPr lang="ca-ES" sz="2000" dirty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វិធីនៃការប្រើប្រាស់សេវាថែទាំ និងព្យាបាលសុខភាព</a:t>
            </a:r>
            <a:r>
              <a:rPr lang="ca-ES" sz="2000" dirty="0" smtClean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របស់</a:t>
            </a:r>
            <a:r>
              <a:rPr lang="km-KH" sz="2000" dirty="0" smtClean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 </a:t>
            </a:r>
            <a:r>
              <a:rPr lang="ca-ES" sz="2000" dirty="0" smtClean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ប</a:t>
            </a:r>
            <a:r>
              <a:rPr lang="ca-ES" sz="2000" dirty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.ស</a:t>
            </a:r>
            <a:r>
              <a:rPr lang="ca-ES" sz="2000" dirty="0" smtClean="0">
                <a:solidFill>
                  <a:srgbClr val="1D06AA"/>
                </a:solidFill>
                <a:latin typeface="Khmer OS Niroth" pitchFamily="2" charset="0"/>
                <a:cs typeface="Khmer OS Niroth" pitchFamily="2" charset="0"/>
              </a:rPr>
              <a:t>.ស </a:t>
            </a:r>
            <a:endParaRPr lang="ca-ES" sz="2000" dirty="0">
              <a:solidFill>
                <a:srgbClr val="1D06AA"/>
              </a:solidFill>
              <a:latin typeface="Khmer OS Niroth" pitchFamily="2" charset="0"/>
              <a:cs typeface="Khmer OS Niroth" pitchFamily="2" charset="0"/>
            </a:endParaRPr>
          </a:p>
          <a:p>
            <a:pPr marL="342900" lvl="1" indent="-342900">
              <a:lnSpc>
                <a:spcPct val="200000"/>
              </a:lnSpc>
              <a:buFont typeface="Wingdings" pitchFamily="2" charset="2"/>
              <a:buChar char="§"/>
            </a:pP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ក្នុងករណីសង្គ្រោះប​ន្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ទាន់</a:t>
            </a:r>
            <a:r>
              <a:rPr lang="km-KH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​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ឬចាំបាច់ និយោជិតអាចចំណាយថវិកាផ្ទាល់ខ្លួនបាន សម្រាប់ថែទាំ និង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ព្យាបាល</a:t>
            </a:r>
            <a:r>
              <a:rPr lang="km-KH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ជាមួយ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គ្រឹះស្ថានសុខភាពដែលមិនមែនជាដៃគូ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របស់</a:t>
            </a:r>
            <a:r>
              <a:rPr lang="km-KH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.ស.ស </a:t>
            </a:r>
            <a:r>
              <a:rPr lang="km-KH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និយោជិត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ត្រូវទាក់ទងទៅកាន់ភ្នាក់ងារ ប.ស.ស ឬតាមរយៈទូរស័ព្ទលេខ </a:t>
            </a:r>
            <a:r>
              <a:rPr lang="ca-ES" sz="1600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១២៨៦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ក្នុងរយៈពេលយ៉ាងយូរ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បំផុត៤៨ 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ម៉ោង បន្ទាប់ពីទទួលបានការព្យាបាល ដើម្បីទូទាត់សំណង ។ </a:t>
            </a:r>
          </a:p>
          <a:p>
            <a:pPr marL="342900" lvl="1" indent="-342900">
              <a:lnSpc>
                <a:spcPct val="200000"/>
              </a:lnSpc>
              <a:buFont typeface="Wingdings" pitchFamily="2" charset="2"/>
              <a:buChar char="§"/>
            </a:pP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ករណីយឺត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យ៉ា</a:t>
            </a:r>
            <a:r>
              <a:rPr lang="km-KH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វ</a:t>
            </a:r>
            <a:r>
              <a:rPr lang="ca-ES" sz="16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លើស</a:t>
            </a:r>
            <a:r>
              <a:rPr lang="ca-E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ពី ៤៨ ម៉ោង  ត្រូវចាត់ទុកជាមោឃៈ ។</a:t>
            </a:r>
            <a:endParaRPr lang="en-US" sz="1600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23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m-KH" sz="3600" dirty="0" smtClean="0">
                <a:latin typeface="Khmer OS Muol Light" pitchFamily="2" charset="0"/>
                <a:cs typeface="Khmer OS Muol Light" pitchFamily="2" charset="0"/>
              </a:rPr>
              <a:t>ការបង់ភាគទានមក ប.ស.ស</a:t>
            </a:r>
            <a:endParaRPr lang="en-US" sz="360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និយោជក ឬម្ចាស់សហគ្រាស គ្រឹះស្ថាន ជាអ្នកបង់ភាគទានទាំងស្រុងជូនកម្មករនិយោជិត ទាំងផែ្នកហានិភ័យការងារ និងថែទាំសុខភាព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</a:t>
            </a: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១.ហា</a:t>
            </a: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និភ័យការងារបង់ ០.៨ភាគរយ នៃប្រាក់ឈ្នួលជាប់ភាគទាន</a:t>
            </a: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២.ថែទាំសុខភាពបង់ ២.៦ភាគរយ នៃប្រាក់ឈ្នួលជាប់ភាគ</a:t>
            </a:r>
            <a:r>
              <a:rPr lang="km-KH" sz="24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ទាន</a:t>
            </a:r>
          </a:p>
          <a:p>
            <a:pPr marL="0" indent="0">
              <a:buNone/>
            </a:pPr>
            <a:endParaRPr lang="km-KH" sz="2400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buNone/>
            </a:pPr>
            <a:r>
              <a:rPr lang="km-KH" sz="2400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	</a:t>
            </a:r>
            <a:r>
              <a:rPr lang="km-KH" sz="24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សរុបនិយោជកបង់ជូនកម្មករនិយោជិត </a:t>
            </a:r>
            <a:r>
              <a:rPr lang="en-US" sz="24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=</a:t>
            </a:r>
            <a:r>
              <a:rPr lang="km-KH" sz="24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 ៣.៤ភាគរយ</a:t>
            </a:r>
            <a:endParaRPr lang="en-US" sz="2400" b="1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01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85800"/>
            <a:ext cx="7508890" cy="5973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Content Placeholder 3" descr="NSSF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8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1447800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km-KH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km-KH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36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លទ្ធ</a:t>
            </a:r>
            <a:r>
              <a:rPr lang="km-KH" sz="36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ផលនៃការអនុវត្តរបបសន្តិសុខសង្គមផ្នែកថែទាំសុខភាព</a:t>
            </a:r>
            <a:r>
              <a:rPr lang="km-KH" sz="5400" dirty="0">
                <a:solidFill>
                  <a:srgbClr val="002060"/>
                </a:solidFill>
                <a:latin typeface="Khmer M1" panose="02000500000000020004" pitchFamily="2" charset="0"/>
                <a:cs typeface="Khmer M1" panose="02000500000000020004" pitchFamily="2" charset="0"/>
              </a:rPr>
              <a:t/>
            </a:r>
            <a:br>
              <a:rPr lang="km-KH" sz="5400" dirty="0">
                <a:solidFill>
                  <a:srgbClr val="002060"/>
                </a:solidFill>
                <a:latin typeface="Khmer M1" panose="02000500000000020004" pitchFamily="2" charset="0"/>
                <a:cs typeface="Khmer M1" panose="02000500000000020004" pitchFamily="2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229600" cy="4389120"/>
          </a:xfrm>
        </p:spPr>
        <p:txBody>
          <a:bodyPr>
            <a:normAutofit/>
          </a:bodyPr>
          <a:lstStyle/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កំណត់</a:t>
            </a: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អត្តសញ្ញាណកម្មករនិយោជិតបំពេញតាមទម្រង់សលាកប័ត្រ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សរុប </a:t>
            </a:r>
            <a:r>
              <a:rPr lang="km-KH" sz="18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៦,១៦៣ 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សហ</a:t>
            </a: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គ្រាស និងបានចេញលេខ</a:t>
            </a:r>
            <a:r>
              <a:rPr lang="en-US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ID </a:t>
            </a: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ស្មើ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នឹង </a:t>
            </a:r>
            <a:r>
              <a:rPr lang="km-KH" sz="1800" b="1" spc="-10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១,៣៤៨,៨១៨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</a:t>
            </a:r>
            <a:r>
              <a:rPr lang="en-US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ស្រី</a:t>
            </a:r>
            <a:r>
              <a:rPr lang="km-KH" sz="1800" b="1" spc="-10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៩៨៣,២១៧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</a:t>
            </a:r>
            <a:r>
              <a:rPr lang="en-US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en-US" sz="1800" b="1" i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km-KH" sz="1800" b="1" i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ទិន្នន័យការិយាល័យបញ្ជិកា និងភាគទា​ន)​</a:t>
            </a:r>
            <a:endParaRPr lang="km-KH" sz="1800" dirty="0">
              <a:solidFill>
                <a:srgbClr val="00206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បានបណ្តុះបណ្តាលភ្នាក់ងារផ្នែកថែទាំសុភាពសម្រាប់សម្របសម្រួលតាមមូលដ្ឋានសុខាភិបាល</a:t>
            </a:r>
            <a:endParaRPr lang="en-US" sz="1800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មូលដ្ឋានសុខាភិបាលចុះកិច្ចព្រមព្រៀងជាមួយ ប.ស.ស </a:t>
            </a:r>
            <a:r>
              <a:rPr lang="km-KH" sz="1800" b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សរុបចំនួន </a:t>
            </a:r>
            <a:r>
              <a:rPr lang="km-KH" sz="18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១,៣១៧</a:t>
            </a:r>
            <a:endParaRPr lang="km-KH" sz="1800" b="1" dirty="0">
              <a:solidFill>
                <a:srgbClr val="FF000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ចំនួនសមាជិកប.ស.ស ចូលទទួលសេវាថែទាំសុខភាពនៅមូលដ្ឋានសុខាភិបាល 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សរុបមធម្យមចំនួន </a:t>
            </a:r>
            <a:r>
              <a:rPr lang="km-KH" sz="1800" b="1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១៤០០</a:t>
            </a:r>
            <a:r>
              <a:rPr lang="km-KH" sz="18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នាក់​ ក្នុងមួយ</a:t>
            </a: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ថ្ងៃ</a:t>
            </a:r>
            <a:endParaRPr lang="km-KH" sz="1800" b="1" i="1" dirty="0">
              <a:solidFill>
                <a:srgbClr val="00206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393192" lvl="1" indent="0" algn="ctr">
              <a:lnSpc>
                <a:spcPct val="140000"/>
              </a:lnSpc>
              <a:spcBef>
                <a:spcPts val="0"/>
              </a:spcBef>
              <a:buNone/>
            </a:pPr>
            <a:endParaRPr lang="km-KH" sz="1800" dirty="0" smtClean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393192" lvl="1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km-KH" sz="1800" dirty="0" smtClean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en-US" sz="1800" b="1" i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km-KH" sz="1800" b="1" i="1" dirty="0">
                <a:solidFill>
                  <a:srgbClr val="00206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ទិន្នន័យការិយាល័យថែទាំសុខភាព)</a:t>
            </a:r>
          </a:p>
          <a:p>
            <a:endParaRPr lang="en-US" dirty="0"/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8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IV</a:t>
            </a:r>
            <a:r>
              <a:rPr lang="km-KH" sz="4400" dirty="0" smtClean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.ផ្នែក</a:t>
            </a:r>
            <a:r>
              <a:rPr lang="km-KH" sz="4400" dirty="0">
                <a:solidFill>
                  <a:srgbClr val="00206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ប្រាក់សោធន</a:t>
            </a:r>
            <a:endParaRPr lang="en-US" sz="44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389120"/>
          </a:xfrm>
        </p:spPr>
        <p:txBody>
          <a:bodyPr/>
          <a:lstStyle/>
          <a:p>
            <a:pPr marL="274320" lvl="1" indent="-274320">
              <a:buClr>
                <a:schemeClr val="accent3"/>
              </a:buClr>
              <a:buSzPct val="95000"/>
            </a:pPr>
            <a:endParaRPr lang="km-KH" sz="1800" dirty="0" smtClean="0">
              <a:solidFill>
                <a:srgbClr val="1D06AA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marL="274320" lvl="1" indent="-274320" algn="just">
              <a:buClr>
                <a:schemeClr val="accent3"/>
              </a:buClr>
              <a:buSzPct val="95000"/>
            </a:pPr>
            <a:r>
              <a:rPr lang="km-KH" sz="2000" dirty="0" smtClean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កំពុង</a:t>
            </a:r>
            <a:r>
              <a:rPr lang="km-KH" sz="2000" dirty="0">
                <a:solidFill>
                  <a:srgbClr val="1D06AA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រៀបចំលិខិតបទដ្ឋាន និងត្រៀមដាក់ឲ្យដំណើរការនៅក្នុងពេលឆាប់ៗខាងមុខ</a:t>
            </a:r>
            <a:endParaRPr lang="en-US" sz="2000" dirty="0">
              <a:solidFill>
                <a:srgbClr val="1D06AA"/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2725378" y="3131204"/>
            <a:ext cx="3370622" cy="2583796"/>
            <a:chOff x="4409090" y="1306285"/>
            <a:chExt cx="2751976" cy="2985884"/>
          </a:xfrm>
        </p:grpSpPr>
        <p:pic>
          <p:nvPicPr>
            <p:cNvPr id="8" name="Picture 2" descr="Image result for រូបភាពចាស់ជរា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09090" y="1306285"/>
              <a:ext cx="2751976" cy="15406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9090" y="2846974"/>
              <a:ext cx="2751976" cy="1445195"/>
            </a:xfrm>
            <a:prstGeom prst="rect">
              <a:avLst/>
            </a:prstGeom>
          </p:spPr>
        </p:pic>
      </p:grpSp>
      <p:pic>
        <p:nvPicPr>
          <p:cNvPr id="10" name="Content Placeholder 3" descr="NSSF 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5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876" y="379140"/>
            <a:ext cx="6921062" cy="4820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524000" y="5199993"/>
            <a:ext cx="6858000" cy="13532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m-KH" sz="1800" dirty="0" smtClean="0">
                <a:solidFill>
                  <a:srgbClr val="000099"/>
                </a:solidFill>
                <a:latin typeface="Khmer OS Muol Light" pitchFamily="2" charset="0"/>
                <a:cs typeface="Khmer OS Muol Light" pitchFamily="2" charset="0"/>
              </a:rPr>
              <a:t>អាសយដ្ឋាន៖ អគារលេខ ៣ មហាវិថីសហព័ន្ធរុស្សី សង្កាត់ទឹកល្អក់១ ខណ្ឌទួលគោក រាជធានីភ្នំពេញ (បរិវេណក្រសួងការងារ និងបណ្តុះបណ្តាលវិជ្ជាជីវៈ) </a:t>
            </a:r>
            <a:endParaRPr lang="en-US" sz="1800" dirty="0" smtClean="0">
              <a:solidFill>
                <a:srgbClr val="000099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>
              <a:lnSpc>
                <a:spcPct val="120000"/>
              </a:lnSpc>
            </a:pPr>
            <a:r>
              <a:rPr lang="km-KH" sz="1400" dirty="0" smtClean="0">
                <a:solidFill>
                  <a:srgbClr val="FF0000"/>
                </a:solidFill>
                <a:latin typeface="Khmer OS Muol Light" pitchFamily="2" charset="0"/>
                <a:cs typeface="Khmer OS Muol Light" pitchFamily="2" charset="0"/>
              </a:rPr>
              <a:t>ទូរស័ព្ទៈ ០២៣ ៨៨២ ៤៣៤, ០២៣ ៨៨១ ០១៥, ០២៣ ៨៨១ ០១៦, ០២៣ ៨០ ៤១៧</a:t>
            </a:r>
            <a:endParaRPr lang="en-US" sz="1400" dirty="0" smtClean="0">
              <a:solidFill>
                <a:srgbClr val="FF0000"/>
              </a:solidFill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6" name="Content Placeholder 3" descr="NSSF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74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229600" cy="1143000"/>
          </a:xfrm>
        </p:spPr>
        <p:txBody>
          <a:bodyPr>
            <a:noAutofit/>
          </a:bodyPr>
          <a:lstStyle/>
          <a:p>
            <a:r>
              <a:rPr lang="km-KH" sz="2800" dirty="0">
                <a:solidFill>
                  <a:srgbClr val="00B05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ព័ត៌មាន និងលេខទូរស័ព្ទស្នាក់ការកណ្តាលរបស់</a:t>
            </a:r>
            <a:br>
              <a:rPr lang="km-KH" sz="2800" dirty="0">
                <a:solidFill>
                  <a:srgbClr val="00B05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km-KH" sz="2800" dirty="0">
                <a:solidFill>
                  <a:srgbClr val="00B050"/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បេឡជាតិរបបសន្តិសុខសង្គម (ប.ស.ស)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164080"/>
            <a:ext cx="8229600" cy="4389120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គេហទំព័រៈ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2"/>
              </a:rPr>
              <a:t>www.nssf.gov.kh</a:t>
            </a:r>
            <a:endParaRPr lang="en-US" sz="1600" b="1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Facebook Page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ប.ស.សៈ 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3"/>
              </a:rPr>
              <a:t>www.facebook.com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3"/>
              </a:rPr>
              <a:t>  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3"/>
              </a:rPr>
              <a:t>/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3"/>
              </a:rPr>
              <a:t> </a:t>
            </a:r>
            <a:r>
              <a:rPr lang="en-US" sz="1600" b="1" dirty="0" err="1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3"/>
              </a:rPr>
              <a:t>nssfpage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( បេឡាជាតិរបបសន្តិសុខសង្គម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)</a:t>
            </a:r>
            <a:endParaRPr lang="en-US" sz="1600" b="1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សារអេឡិចត្រូនិចៈ 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  <a:hlinkClick r:id="rId4"/>
              </a:rPr>
              <a:t>Hotline@nssf.gov.kh</a:t>
            </a:r>
            <a:endParaRPr lang="en-US" sz="1600" b="1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លេខទូរស័ព្ទព័ត៌មានបន្ទាន់ៈ </a:t>
            </a:r>
            <a:r>
              <a:rPr lang="en-US" sz="2200" b="1" i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1286</a:t>
            </a:r>
            <a:r>
              <a:rPr lang="en-US" sz="2200" b="1" i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24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ម៉ោង/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7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ថ្ងៃ)</a:t>
            </a: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មជ្ឈមណ្ឌលទទួលទូរស័ព្ទ </a:t>
            </a:r>
            <a:r>
              <a:rPr lang="en-U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(Call Center)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៖ 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០២៣ ៨៨២ ៤៣៤</a:t>
            </a:r>
            <a:r>
              <a:rPr lang="en-US" sz="1600" b="1" i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អាចហៅចូលបានក្នុងពេលតែមួយ (២៤ម៉ោង/៧ថ្ងៃ)។</a:t>
            </a:r>
          </a:p>
          <a:p>
            <a:pPr defTabSz="342900">
              <a:lnSpc>
                <a:spcPct val="140000"/>
              </a:lnSpc>
              <a:spcBef>
                <a:spcPts val="0"/>
              </a:spcBef>
            </a:pP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	សេចក្តីណែនាំៈ</a:t>
            </a: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+mj-lt"/>
              <a:buAutoNum type="romanU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អ្នកត្រូវរក្សាទុក </a:t>
            </a:r>
            <a:r>
              <a:rPr lang="en-U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(Save)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លេខទូរស័ព្ទ </a:t>
            </a:r>
            <a:r>
              <a:rPr lang="km-KH" sz="1700" b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១២៨៦</a:t>
            </a:r>
            <a:r>
              <a:rPr lang="km-KH" sz="1600" b="1" dirty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សម្រាប់អន្តរាគមន៍បន្ទាន់ ហើយលេខ </a:t>
            </a:r>
            <a:r>
              <a:rPr lang="km-KH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០២៣ ៨៨២ ៤៣៤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ដើម្បីសាកសួរព័ត៌មាន និងសុំអន្តរាគមន៍បន្ទាន់</a:t>
            </a:r>
          </a:p>
          <a:p>
            <a:pPr marL="342900" indent="-342900">
              <a:lnSpc>
                <a:spcPct val="140000"/>
              </a:lnSpc>
              <a:spcBef>
                <a:spcPts val="0"/>
              </a:spcBef>
              <a:buFont typeface="+mj-lt"/>
              <a:buAutoNum type="romanU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នៅក្នុងគេហទំព័រ និង</a:t>
            </a:r>
            <a:r>
              <a:rPr lang="en-U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en-US" sz="1600" b="1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Facebook page 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ប.ស.ស មានព័ត៌មានជាច្រើន</a:t>
            </a:r>
            <a:r>
              <a:rPr lang="en-U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endParaRPr lang="km-KH" sz="1600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+mj-lt"/>
              <a:buAutoNum type="arabi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លិខិតបទដ្ឋានគតិយុត្តរបស់ ប.ស.ស ទាំងអស់</a:t>
            </a: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+mj-lt"/>
              <a:buAutoNum type="arabi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មូលដ្ឋានសុខាភិបាលចុះកិច្ចព្រមព្រៀងជាមួយ ប.ស.ស ទាំង ២៥ រាជធានី</a:t>
            </a:r>
            <a:r>
              <a:rPr lang="en-US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/</a:t>
            </a: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ខេត្ត</a:t>
            </a: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+mj-lt"/>
              <a:buAutoNum type="arabi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លេខទូរស័ព្ទភ្នាក់ងារ ប.ស.ស សម្រាប់មន្ទីរពេទ្យធំៗ</a:t>
            </a: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+mj-lt"/>
              <a:buAutoNum type="arabi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លេខទូរស័ព្ទរបស់មន្ទីរពេទ្យ និងរថយន្តសង្រ្គោះបន្ទាន់</a:t>
            </a:r>
          </a:p>
          <a:p>
            <a:pPr marL="800100" lvl="1" indent="-342900">
              <a:lnSpc>
                <a:spcPct val="140000"/>
              </a:lnSpc>
              <a:spcBef>
                <a:spcPts val="0"/>
              </a:spcBef>
              <a:buFont typeface="+mj-lt"/>
              <a:buAutoNum type="arabicPeriod"/>
            </a:pPr>
            <a:r>
              <a:rPr lang="km-KH" sz="1600" dirty="0">
                <a:solidFill>
                  <a:srgbClr val="1D06AA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ព័ត៌មានផ្សេងៗទៀតដែលពាក់ព័ន្ធនឹងការងារ ប.ស.ស</a:t>
            </a:r>
            <a:endParaRPr lang="en-US" sz="1800" dirty="0">
              <a:solidFill>
                <a:srgbClr val="1D06AA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endParaRPr lang="en-US" dirty="0"/>
          </a:p>
        </p:txBody>
      </p:sp>
      <p:pic>
        <p:nvPicPr>
          <p:cNvPr id="4" name="Content Placeholder 3" descr="NSSF 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" y="21772"/>
            <a:ext cx="990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609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0" y="5486400"/>
            <a:ext cx="2743200" cy="685800"/>
          </a:xfrm>
        </p:spPr>
        <p:txBody>
          <a:bodyPr>
            <a:normAutofit/>
          </a:bodyPr>
          <a:lstStyle/>
          <a:p>
            <a:r>
              <a:rPr lang="km-KH" sz="3200" dirty="0" smtClean="0">
                <a:latin typeface="Khmer OS Muol Light" pitchFamily="2" charset="0"/>
                <a:cs typeface="Khmer OS Muol Light" pitchFamily="2" charset="0"/>
              </a:rPr>
              <a:t>សូមអរគុណ!</a:t>
            </a:r>
            <a:endParaRPr lang="en-US" sz="3200" dirty="0">
              <a:latin typeface="Khmer OS Muol Light" pitchFamily="2" charset="0"/>
              <a:cs typeface="Khmer OS Muol Light" pitchFamily="2" charset="0"/>
            </a:endParaRPr>
          </a:p>
        </p:txBody>
      </p:sp>
      <p:pic>
        <p:nvPicPr>
          <p:cNvPr id="4" name="Content Placeholder 3" descr="NSSF LOG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6600" y="800957"/>
            <a:ext cx="2605088" cy="2247043"/>
          </a:xfrm>
        </p:spPr>
      </p:pic>
      <p:pic>
        <p:nvPicPr>
          <p:cNvPr id="5122" name="Picture 2" descr="D:\Documents\NSSF\hand-shak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3726853"/>
            <a:ext cx="2540000" cy="1905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24000" y="2718137"/>
            <a:ext cx="594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6000" dirty="0" smtClean="0"/>
              <a:t>សំណួរ និងចម្លើយ</a:t>
            </a:r>
            <a:endParaRPr lang="en-US" sz="6000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3129</TotalTime>
  <Words>1733</Words>
  <Application>Microsoft Office PowerPoint</Application>
  <PresentationFormat>On-screen Show (4:3)</PresentationFormat>
  <Paragraphs>253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8" baseType="lpstr">
      <vt:lpstr>MS PGothic</vt:lpstr>
      <vt:lpstr>Arial</vt:lpstr>
      <vt:lpstr>Calibri</vt:lpstr>
      <vt:lpstr>Constantia</vt:lpstr>
      <vt:lpstr>DaunPenh</vt:lpstr>
      <vt:lpstr>Kh Muol</vt:lpstr>
      <vt:lpstr>Khmer M1</vt:lpstr>
      <vt:lpstr>Khmer Nettra</vt:lpstr>
      <vt:lpstr>Khmer OS</vt:lpstr>
      <vt:lpstr>Khmer OS Battambang</vt:lpstr>
      <vt:lpstr>Khmer OS Muol</vt:lpstr>
      <vt:lpstr>Khmer OS Muol Light</vt:lpstr>
      <vt:lpstr>Khmer OS Niroth</vt:lpstr>
      <vt:lpstr>Khmer OS Siemreap</vt:lpstr>
      <vt:lpstr>Khmer OS System</vt:lpstr>
      <vt:lpstr>MoolBoran</vt:lpstr>
      <vt:lpstr>Wingdings</vt:lpstr>
      <vt:lpstr>Wingdings 2</vt:lpstr>
      <vt:lpstr>Flow</vt:lpstr>
      <vt:lpstr>ក្រសួងការងារ និងបណ្តុះបណ្តាលវិជ្ជាជីវៈ បេឡាជាតិរបបសន្តិសុខសង្គម  បទបង្ហាញស្តីពី  គោលនយោបាយនៃការអនុវត្តរបបសន្តិសុខសង្គម    ឧទ្ទេសនាមដោយ៖  លោក ពៅ ពន្លឹង  លេខទំនាក់ទំនង ៖ ០១១ ២២២ ០២៤/០៩៦ ៩០០០ ៧៨៧     អ្នកសម្របសម្រួលប.ស.សសាខាខេត្ត-ខណ្ឌ   </vt:lpstr>
      <vt:lpstr>មាតិកា</vt:lpstr>
      <vt:lpstr>I.អំពីបេឡាជាតិរបបសន្តិសុខសង្គម 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នីតិវិធីរាយការណ៍៍ជនរងគ្រោះផ្នែកហានិភ័យការងារ </vt:lpstr>
      <vt:lpstr>   លទ្ធផល (ចាប់ពីចុងឆ្នាំ២០០៨ រហូតដល់បច្ចុប្បន្ន)</vt:lpstr>
      <vt:lpstr> III.ផ្នែកថែទាំសុខភាព</vt:lpstr>
      <vt:lpstr>PowerPoint Presentation</vt:lpstr>
      <vt:lpstr>PowerPoint Presentation</vt:lpstr>
      <vt:lpstr>PowerPoint Presentation</vt:lpstr>
      <vt:lpstr>អត្ថប្រយោជន៍បន្ថែមពីរាជរដ្ឋាភិបាល </vt:lpstr>
      <vt:lpstr>៣.សេវាបង្ការសុខភាព </vt:lpstr>
      <vt:lpstr>៤.សេវាបញ្ជូនអ្នកជំងឺ ឬជនរងគ្រោះ និងសេវាបញ្ជូនសព</vt:lpstr>
      <vt:lpstr> ប្រភេទជម្ងឺរាំរ៉ៃ និងជម្ងឺលើកលែង</vt:lpstr>
      <vt:lpstr>ផ្នែកថែទាំសុខភាព(បន្ត)</vt:lpstr>
      <vt:lpstr>ផ្នែកថែទាំសុខភាព(បន្ត)</vt:lpstr>
      <vt:lpstr>ការបង់ភាគទានមក ប.ស.ស</vt:lpstr>
      <vt:lpstr>PowerPoint Presentation</vt:lpstr>
      <vt:lpstr>  លទ្ធផលនៃការអនុវត្តរបបសន្តិសុខសង្គមផ្នែកថែទាំសុខភាព </vt:lpstr>
      <vt:lpstr>IV.ផ្នែកប្រាក់សោធន</vt:lpstr>
      <vt:lpstr>PowerPoint Presentation</vt:lpstr>
      <vt:lpstr>ព័ត៌មាន និងលេខទូរស័ព្ទស្នាក់ការកណ្តាលរបស់ បេឡជាតិរបបសន្តិសុខសង្គម (ប.ស.ស)</vt:lpstr>
      <vt:lpstr>សូមអរគុណ!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ក្រសួងការងារ និងបណ្ដុះបណ្តាលវិជ្ជាជីវៈ</dc:title>
  <dc:creator>Mr.THUONG SAMNANG</dc:creator>
  <cp:lastModifiedBy>sotheara Yoeurng</cp:lastModifiedBy>
  <cp:revision>387</cp:revision>
  <cp:lastPrinted>2014-03-25T06:48:46Z</cp:lastPrinted>
  <dcterms:created xsi:type="dcterms:W3CDTF">2012-10-30T02:50:08Z</dcterms:created>
  <dcterms:modified xsi:type="dcterms:W3CDTF">2018-05-22T07:11:16Z</dcterms:modified>
</cp:coreProperties>
</file>