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65" r:id="rId2"/>
    <p:sldId id="286" r:id="rId3"/>
    <p:sldId id="266" r:id="rId4"/>
    <p:sldId id="267" r:id="rId5"/>
    <p:sldId id="268" r:id="rId6"/>
    <p:sldId id="269" r:id="rId7"/>
    <p:sldId id="283" r:id="rId8"/>
    <p:sldId id="257" r:id="rId9"/>
    <p:sldId id="284" r:id="rId10"/>
    <p:sldId id="285" r:id="rId11"/>
    <p:sldId id="258" r:id="rId12"/>
    <p:sldId id="260" r:id="rId13"/>
    <p:sldId id="278" r:id="rId14"/>
    <p:sldId id="287"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5" autoAdjust="0"/>
    <p:restoredTop sz="82362" autoAdjust="0"/>
  </p:normalViewPr>
  <p:slideViewPr>
    <p:cSldViewPr>
      <p:cViewPr>
        <p:scale>
          <a:sx n="100" d="100"/>
          <a:sy n="100" d="100"/>
        </p:scale>
        <p:origin x="-1048" y="304"/>
      </p:cViewPr>
      <p:guideLst>
        <p:guide orient="horz" pos="2160"/>
        <p:guide pos="2880"/>
      </p:guideLst>
    </p:cSldViewPr>
  </p:slideViewPr>
  <p:outlineViewPr>
    <p:cViewPr>
      <p:scale>
        <a:sx n="33" d="100"/>
        <a:sy n="33" d="100"/>
      </p:scale>
      <p:origin x="0" y="5912"/>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theme" Target="theme/theme1.xml"/><Relationship Id="rId21"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notesMaster" Target="notesMasters/notesMaster1.xml"/><Relationship Id="rId17" Type="http://schemas.openxmlformats.org/officeDocument/2006/relationships/printerSettings" Target="printerSettings/printerSettings1.bin"/><Relationship Id="rId18" Type="http://schemas.openxmlformats.org/officeDocument/2006/relationships/presProps" Target="presProps.xml"/><Relationship Id="rId19" Type="http://schemas.openxmlformats.org/officeDocument/2006/relationships/viewProps" Target="viewProp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F5F36F1-08DD-5744-8259-A107101B2DBB}" type="doc">
      <dgm:prSet loTypeId="urn:microsoft.com/office/officeart/2005/8/layout/radial5" loCatId="" qsTypeId="urn:microsoft.com/office/officeart/2005/8/quickstyle/simple4" qsCatId="simple" csTypeId="urn:microsoft.com/office/officeart/2005/8/colors/accent1_2" csCatId="accent1" phldr="1"/>
      <dgm:spPr/>
      <dgm:t>
        <a:bodyPr/>
        <a:lstStyle/>
        <a:p>
          <a:endParaRPr lang="en-US"/>
        </a:p>
      </dgm:t>
    </dgm:pt>
    <dgm:pt modelId="{30058551-012C-BD45-908B-045AE9AFD056}">
      <dgm:prSet phldrT="[Text]"/>
      <dgm:spPr/>
      <dgm:t>
        <a:bodyPr/>
        <a:lstStyle/>
        <a:p>
          <a:r>
            <a:rPr lang="en-US" dirty="0" smtClean="0"/>
            <a:t>University course 2020</a:t>
          </a:r>
          <a:endParaRPr lang="en-US" dirty="0"/>
        </a:p>
      </dgm:t>
    </dgm:pt>
    <dgm:pt modelId="{1667B548-AFF3-704D-B5FE-8D63AD7837F6}" type="parTrans" cxnId="{DC1B22E9-EB62-AE40-ADB1-BDBC02EF961A}">
      <dgm:prSet/>
      <dgm:spPr/>
      <dgm:t>
        <a:bodyPr/>
        <a:lstStyle/>
        <a:p>
          <a:endParaRPr lang="en-US"/>
        </a:p>
      </dgm:t>
    </dgm:pt>
    <dgm:pt modelId="{1E60B6E0-1578-3E4B-815B-7FCEBA32263D}" type="sibTrans" cxnId="{DC1B22E9-EB62-AE40-ADB1-BDBC02EF961A}">
      <dgm:prSet/>
      <dgm:spPr/>
      <dgm:t>
        <a:bodyPr/>
        <a:lstStyle/>
        <a:p>
          <a:endParaRPr lang="en-US"/>
        </a:p>
      </dgm:t>
    </dgm:pt>
    <dgm:pt modelId="{6CA3389B-F7F0-9143-82D2-49C29FF1484A}">
      <dgm:prSet phldrT="[Text]" custT="1"/>
      <dgm:spPr/>
      <dgm:t>
        <a:bodyPr/>
        <a:lstStyle/>
        <a:p>
          <a:r>
            <a:rPr lang="en-US" sz="1200" dirty="0" smtClean="0"/>
            <a:t>Governments;</a:t>
          </a:r>
        </a:p>
        <a:p>
          <a:r>
            <a:rPr lang="en-US" sz="1100" dirty="0" err="1" smtClean="0"/>
            <a:t>MoEYs</a:t>
          </a:r>
          <a:r>
            <a:rPr lang="en-US" sz="1100" dirty="0" smtClean="0"/>
            <a:t>, </a:t>
          </a:r>
          <a:r>
            <a:rPr lang="en-US" sz="1100" dirty="0" err="1" smtClean="0"/>
            <a:t>MoH</a:t>
          </a:r>
          <a:r>
            <a:rPr lang="en-US" sz="1100" dirty="0" smtClean="0"/>
            <a:t>, </a:t>
          </a:r>
          <a:r>
            <a:rPr lang="en-US" sz="1100" dirty="0" err="1" smtClean="0"/>
            <a:t>MoSVYs</a:t>
          </a:r>
          <a:endParaRPr lang="en-US" sz="1100" dirty="0"/>
        </a:p>
      </dgm:t>
    </dgm:pt>
    <dgm:pt modelId="{1B2836C2-31BA-D14F-9380-C80E3CB9F490}" type="parTrans" cxnId="{ECD8169A-146D-4D4E-B089-2895E382325E}">
      <dgm:prSet/>
      <dgm:spPr/>
      <dgm:t>
        <a:bodyPr/>
        <a:lstStyle/>
        <a:p>
          <a:endParaRPr lang="en-US"/>
        </a:p>
      </dgm:t>
    </dgm:pt>
    <dgm:pt modelId="{44E229D3-F7AC-684E-ACA1-859152EE6C39}" type="sibTrans" cxnId="{ECD8169A-146D-4D4E-B089-2895E382325E}">
      <dgm:prSet/>
      <dgm:spPr/>
      <dgm:t>
        <a:bodyPr/>
        <a:lstStyle/>
        <a:p>
          <a:endParaRPr lang="en-US"/>
        </a:p>
      </dgm:t>
    </dgm:pt>
    <dgm:pt modelId="{2116569C-684C-5E4B-9B1D-9A5A2EBCADCA}">
      <dgm:prSet phldrT="[Text]"/>
      <dgm:spPr/>
      <dgm:t>
        <a:bodyPr/>
        <a:lstStyle/>
        <a:p>
          <a:r>
            <a:rPr lang="en-US" dirty="0" smtClean="0"/>
            <a:t>Stakeholders/</a:t>
          </a:r>
        </a:p>
        <a:p>
          <a:r>
            <a:rPr lang="en-US" dirty="0" smtClean="0"/>
            <a:t>NGOs partners </a:t>
          </a:r>
          <a:endParaRPr lang="en-US" dirty="0"/>
        </a:p>
      </dgm:t>
    </dgm:pt>
    <dgm:pt modelId="{2D5798A3-87A7-F349-BB36-DA6A5021A382}" type="parTrans" cxnId="{1EACF08B-362C-984F-AEF8-1ACBE137B40D}">
      <dgm:prSet/>
      <dgm:spPr/>
      <dgm:t>
        <a:bodyPr/>
        <a:lstStyle/>
        <a:p>
          <a:endParaRPr lang="en-US"/>
        </a:p>
      </dgm:t>
    </dgm:pt>
    <dgm:pt modelId="{95BF0243-3AF0-CE47-951F-3C7E421CE13E}" type="sibTrans" cxnId="{1EACF08B-362C-984F-AEF8-1ACBE137B40D}">
      <dgm:prSet/>
      <dgm:spPr/>
      <dgm:t>
        <a:bodyPr/>
        <a:lstStyle/>
        <a:p>
          <a:endParaRPr lang="en-US"/>
        </a:p>
      </dgm:t>
    </dgm:pt>
    <dgm:pt modelId="{7CE4F8D8-3ED2-8A48-A543-3EC015C52328}">
      <dgm:prSet phldrT="[Text]"/>
      <dgm:spPr/>
      <dgm:t>
        <a:bodyPr/>
        <a:lstStyle/>
        <a:p>
          <a:r>
            <a:rPr lang="en-US" dirty="0" smtClean="0"/>
            <a:t>Donor agencies </a:t>
          </a:r>
          <a:endParaRPr lang="en-US" dirty="0"/>
        </a:p>
      </dgm:t>
    </dgm:pt>
    <dgm:pt modelId="{82BD7409-B60E-0A45-8553-0CA0753A9722}" type="parTrans" cxnId="{973A72E4-BA74-4343-880C-5DD6394DFB31}">
      <dgm:prSet/>
      <dgm:spPr/>
      <dgm:t>
        <a:bodyPr/>
        <a:lstStyle/>
        <a:p>
          <a:endParaRPr lang="en-US"/>
        </a:p>
      </dgm:t>
    </dgm:pt>
    <dgm:pt modelId="{9C4609BA-C15E-AF4C-9882-7495E4B0A9A4}" type="sibTrans" cxnId="{973A72E4-BA74-4343-880C-5DD6394DFB31}">
      <dgm:prSet/>
      <dgm:spPr/>
      <dgm:t>
        <a:bodyPr/>
        <a:lstStyle/>
        <a:p>
          <a:endParaRPr lang="en-US"/>
        </a:p>
      </dgm:t>
    </dgm:pt>
    <dgm:pt modelId="{621BF041-3976-EE4D-A616-7FEEB16A7984}">
      <dgm:prSet phldrT="[Text]"/>
      <dgm:spPr/>
      <dgm:t>
        <a:bodyPr/>
        <a:lstStyle/>
        <a:p>
          <a:r>
            <a:rPr lang="en-US" dirty="0" smtClean="0"/>
            <a:t>Teachers, parents, CWCDs, </a:t>
          </a:r>
          <a:endParaRPr lang="en-US" dirty="0"/>
        </a:p>
      </dgm:t>
    </dgm:pt>
    <dgm:pt modelId="{3F88BB5C-1AB7-1447-9EB7-6B6B64D63690}" type="parTrans" cxnId="{19B2335A-36D2-2946-8532-9D15314DBEC0}">
      <dgm:prSet/>
      <dgm:spPr/>
      <dgm:t>
        <a:bodyPr/>
        <a:lstStyle/>
        <a:p>
          <a:endParaRPr lang="en-US"/>
        </a:p>
      </dgm:t>
    </dgm:pt>
    <dgm:pt modelId="{2FE7D2FD-0FF3-114B-B475-1E14831C8BE8}" type="sibTrans" cxnId="{19B2335A-36D2-2946-8532-9D15314DBEC0}">
      <dgm:prSet/>
      <dgm:spPr/>
      <dgm:t>
        <a:bodyPr/>
        <a:lstStyle/>
        <a:p>
          <a:endParaRPr lang="en-US"/>
        </a:p>
      </dgm:t>
    </dgm:pt>
    <dgm:pt modelId="{E921BDB8-A77D-8F49-BE0E-FF67970CFA9E}">
      <dgm:prSet phldrT="[Text]"/>
      <dgm:spPr/>
      <dgm:t>
        <a:bodyPr/>
        <a:lstStyle/>
        <a:p>
          <a:r>
            <a:rPr lang="en-US" dirty="0" smtClean="0"/>
            <a:t>Private sectors</a:t>
          </a:r>
        </a:p>
      </dgm:t>
    </dgm:pt>
    <dgm:pt modelId="{5C4D9F62-EC7F-6E4A-A890-316A64CCBFA7}" type="parTrans" cxnId="{4A69B777-279D-8140-9824-7F4D91DF4F50}">
      <dgm:prSet/>
      <dgm:spPr/>
      <dgm:t>
        <a:bodyPr/>
        <a:lstStyle/>
        <a:p>
          <a:endParaRPr lang="en-US"/>
        </a:p>
      </dgm:t>
    </dgm:pt>
    <dgm:pt modelId="{8DC3BE17-523E-F648-89DC-4192AAA538FF}" type="sibTrans" cxnId="{4A69B777-279D-8140-9824-7F4D91DF4F50}">
      <dgm:prSet/>
      <dgm:spPr/>
      <dgm:t>
        <a:bodyPr/>
        <a:lstStyle/>
        <a:p>
          <a:endParaRPr lang="en-US"/>
        </a:p>
      </dgm:t>
    </dgm:pt>
    <dgm:pt modelId="{069A9C8F-0E95-6F49-B2AA-663AE28F52A0}" type="pres">
      <dgm:prSet presAssocID="{5F5F36F1-08DD-5744-8259-A107101B2DBB}" presName="Name0" presStyleCnt="0">
        <dgm:presLayoutVars>
          <dgm:chMax val="1"/>
          <dgm:dir/>
          <dgm:animLvl val="ctr"/>
          <dgm:resizeHandles val="exact"/>
        </dgm:presLayoutVars>
      </dgm:prSet>
      <dgm:spPr/>
      <dgm:t>
        <a:bodyPr/>
        <a:lstStyle/>
        <a:p>
          <a:endParaRPr lang="en-US"/>
        </a:p>
      </dgm:t>
    </dgm:pt>
    <dgm:pt modelId="{1FEC688C-37AA-6648-9448-41211F69D2F4}" type="pres">
      <dgm:prSet presAssocID="{30058551-012C-BD45-908B-045AE9AFD056}" presName="centerShape" presStyleLbl="node0" presStyleIdx="0" presStyleCnt="1"/>
      <dgm:spPr/>
      <dgm:t>
        <a:bodyPr/>
        <a:lstStyle/>
        <a:p>
          <a:endParaRPr lang="en-US"/>
        </a:p>
      </dgm:t>
    </dgm:pt>
    <dgm:pt modelId="{97133847-7E53-BA40-A646-B057F31C2354}" type="pres">
      <dgm:prSet presAssocID="{1B2836C2-31BA-D14F-9380-C80E3CB9F490}" presName="parTrans" presStyleLbl="sibTrans2D1" presStyleIdx="0" presStyleCnt="5"/>
      <dgm:spPr/>
      <dgm:t>
        <a:bodyPr/>
        <a:lstStyle/>
        <a:p>
          <a:endParaRPr lang="en-US"/>
        </a:p>
      </dgm:t>
    </dgm:pt>
    <dgm:pt modelId="{58E2E0D8-F7A5-7445-A0A2-C693064C0D59}" type="pres">
      <dgm:prSet presAssocID="{1B2836C2-31BA-D14F-9380-C80E3CB9F490}" presName="connectorText" presStyleLbl="sibTrans2D1" presStyleIdx="0" presStyleCnt="5"/>
      <dgm:spPr/>
      <dgm:t>
        <a:bodyPr/>
        <a:lstStyle/>
        <a:p>
          <a:endParaRPr lang="en-US"/>
        </a:p>
      </dgm:t>
    </dgm:pt>
    <dgm:pt modelId="{3C9A7DE2-76A0-1043-9C62-7328AE14B1BE}" type="pres">
      <dgm:prSet presAssocID="{6CA3389B-F7F0-9143-82D2-49C29FF1484A}" presName="node" presStyleLbl="node1" presStyleIdx="0" presStyleCnt="5">
        <dgm:presLayoutVars>
          <dgm:bulletEnabled val="1"/>
        </dgm:presLayoutVars>
      </dgm:prSet>
      <dgm:spPr/>
      <dgm:t>
        <a:bodyPr/>
        <a:lstStyle/>
        <a:p>
          <a:endParaRPr lang="en-US"/>
        </a:p>
      </dgm:t>
    </dgm:pt>
    <dgm:pt modelId="{6EA8CA4B-23DF-2D47-9882-783B9F1576D6}" type="pres">
      <dgm:prSet presAssocID="{2D5798A3-87A7-F349-BB36-DA6A5021A382}" presName="parTrans" presStyleLbl="sibTrans2D1" presStyleIdx="1" presStyleCnt="5"/>
      <dgm:spPr/>
      <dgm:t>
        <a:bodyPr/>
        <a:lstStyle/>
        <a:p>
          <a:endParaRPr lang="en-US"/>
        </a:p>
      </dgm:t>
    </dgm:pt>
    <dgm:pt modelId="{17C4889D-B5A1-9C47-8F54-02A12D15277C}" type="pres">
      <dgm:prSet presAssocID="{2D5798A3-87A7-F349-BB36-DA6A5021A382}" presName="connectorText" presStyleLbl="sibTrans2D1" presStyleIdx="1" presStyleCnt="5"/>
      <dgm:spPr/>
      <dgm:t>
        <a:bodyPr/>
        <a:lstStyle/>
        <a:p>
          <a:endParaRPr lang="en-US"/>
        </a:p>
      </dgm:t>
    </dgm:pt>
    <dgm:pt modelId="{3929AEB1-D3F7-E948-90E5-7FA710B5620A}" type="pres">
      <dgm:prSet presAssocID="{2116569C-684C-5E4B-9B1D-9A5A2EBCADCA}" presName="node" presStyleLbl="node1" presStyleIdx="1" presStyleCnt="5">
        <dgm:presLayoutVars>
          <dgm:bulletEnabled val="1"/>
        </dgm:presLayoutVars>
      </dgm:prSet>
      <dgm:spPr/>
      <dgm:t>
        <a:bodyPr/>
        <a:lstStyle/>
        <a:p>
          <a:endParaRPr lang="en-US"/>
        </a:p>
      </dgm:t>
    </dgm:pt>
    <dgm:pt modelId="{05BC6214-6A4C-EB46-8AA0-3CD258C5AB47}" type="pres">
      <dgm:prSet presAssocID="{82BD7409-B60E-0A45-8553-0CA0753A9722}" presName="parTrans" presStyleLbl="sibTrans2D1" presStyleIdx="2" presStyleCnt="5"/>
      <dgm:spPr/>
      <dgm:t>
        <a:bodyPr/>
        <a:lstStyle/>
        <a:p>
          <a:endParaRPr lang="en-US"/>
        </a:p>
      </dgm:t>
    </dgm:pt>
    <dgm:pt modelId="{09F50065-A4C8-F647-8E66-742099A349DA}" type="pres">
      <dgm:prSet presAssocID="{82BD7409-B60E-0A45-8553-0CA0753A9722}" presName="connectorText" presStyleLbl="sibTrans2D1" presStyleIdx="2" presStyleCnt="5"/>
      <dgm:spPr/>
      <dgm:t>
        <a:bodyPr/>
        <a:lstStyle/>
        <a:p>
          <a:endParaRPr lang="en-US"/>
        </a:p>
      </dgm:t>
    </dgm:pt>
    <dgm:pt modelId="{EB833525-52BF-A342-8E94-36E280CDAA16}" type="pres">
      <dgm:prSet presAssocID="{7CE4F8D8-3ED2-8A48-A543-3EC015C52328}" presName="node" presStyleLbl="node1" presStyleIdx="2" presStyleCnt="5">
        <dgm:presLayoutVars>
          <dgm:bulletEnabled val="1"/>
        </dgm:presLayoutVars>
      </dgm:prSet>
      <dgm:spPr/>
      <dgm:t>
        <a:bodyPr/>
        <a:lstStyle/>
        <a:p>
          <a:endParaRPr lang="en-US"/>
        </a:p>
      </dgm:t>
    </dgm:pt>
    <dgm:pt modelId="{02C49DB5-901F-274D-8233-C1A6C6C94292}" type="pres">
      <dgm:prSet presAssocID="{3F88BB5C-1AB7-1447-9EB7-6B6B64D63690}" presName="parTrans" presStyleLbl="sibTrans2D1" presStyleIdx="3" presStyleCnt="5"/>
      <dgm:spPr/>
      <dgm:t>
        <a:bodyPr/>
        <a:lstStyle/>
        <a:p>
          <a:endParaRPr lang="en-US"/>
        </a:p>
      </dgm:t>
    </dgm:pt>
    <dgm:pt modelId="{0538EC9E-0098-7148-8B2D-BDE9BBB3B13B}" type="pres">
      <dgm:prSet presAssocID="{3F88BB5C-1AB7-1447-9EB7-6B6B64D63690}" presName="connectorText" presStyleLbl="sibTrans2D1" presStyleIdx="3" presStyleCnt="5"/>
      <dgm:spPr/>
      <dgm:t>
        <a:bodyPr/>
        <a:lstStyle/>
        <a:p>
          <a:endParaRPr lang="en-US"/>
        </a:p>
      </dgm:t>
    </dgm:pt>
    <dgm:pt modelId="{EAB393C7-F63E-CD4E-A000-4F2E6AB45CFD}" type="pres">
      <dgm:prSet presAssocID="{621BF041-3976-EE4D-A616-7FEEB16A7984}" presName="node" presStyleLbl="node1" presStyleIdx="3" presStyleCnt="5">
        <dgm:presLayoutVars>
          <dgm:bulletEnabled val="1"/>
        </dgm:presLayoutVars>
      </dgm:prSet>
      <dgm:spPr/>
      <dgm:t>
        <a:bodyPr/>
        <a:lstStyle/>
        <a:p>
          <a:endParaRPr lang="en-US"/>
        </a:p>
      </dgm:t>
    </dgm:pt>
    <dgm:pt modelId="{FAF7DB8B-AA2D-CE43-AF74-EC1DBCEEEB96}" type="pres">
      <dgm:prSet presAssocID="{5C4D9F62-EC7F-6E4A-A890-316A64CCBFA7}" presName="parTrans" presStyleLbl="sibTrans2D1" presStyleIdx="4" presStyleCnt="5"/>
      <dgm:spPr/>
      <dgm:t>
        <a:bodyPr/>
        <a:lstStyle/>
        <a:p>
          <a:endParaRPr lang="en-US"/>
        </a:p>
      </dgm:t>
    </dgm:pt>
    <dgm:pt modelId="{524E93EE-D071-2D4E-A4F8-6C3DDDF69230}" type="pres">
      <dgm:prSet presAssocID="{5C4D9F62-EC7F-6E4A-A890-316A64CCBFA7}" presName="connectorText" presStyleLbl="sibTrans2D1" presStyleIdx="4" presStyleCnt="5"/>
      <dgm:spPr/>
      <dgm:t>
        <a:bodyPr/>
        <a:lstStyle/>
        <a:p>
          <a:endParaRPr lang="en-US"/>
        </a:p>
      </dgm:t>
    </dgm:pt>
    <dgm:pt modelId="{58F1445E-3A4B-5B41-B5DA-9D875D947D4D}" type="pres">
      <dgm:prSet presAssocID="{E921BDB8-A77D-8F49-BE0E-FF67970CFA9E}" presName="node" presStyleLbl="node1" presStyleIdx="4" presStyleCnt="5">
        <dgm:presLayoutVars>
          <dgm:bulletEnabled val="1"/>
        </dgm:presLayoutVars>
      </dgm:prSet>
      <dgm:spPr/>
      <dgm:t>
        <a:bodyPr/>
        <a:lstStyle/>
        <a:p>
          <a:endParaRPr lang="en-US"/>
        </a:p>
      </dgm:t>
    </dgm:pt>
  </dgm:ptLst>
  <dgm:cxnLst>
    <dgm:cxn modelId="{9DBC23E6-F32E-F74A-B66D-205A43F58982}" type="presOf" srcId="{82BD7409-B60E-0A45-8553-0CA0753A9722}" destId="{05BC6214-6A4C-EB46-8AA0-3CD258C5AB47}" srcOrd="0" destOrd="0" presId="urn:microsoft.com/office/officeart/2005/8/layout/radial5"/>
    <dgm:cxn modelId="{AC288FAC-4B38-E648-84F5-28F510BD7EED}" type="presOf" srcId="{7CE4F8D8-3ED2-8A48-A543-3EC015C52328}" destId="{EB833525-52BF-A342-8E94-36E280CDAA16}" srcOrd="0" destOrd="0" presId="urn:microsoft.com/office/officeart/2005/8/layout/radial5"/>
    <dgm:cxn modelId="{B351F4DF-9D6A-C34A-8EC7-2C5238CFC10A}" type="presOf" srcId="{6CA3389B-F7F0-9143-82D2-49C29FF1484A}" destId="{3C9A7DE2-76A0-1043-9C62-7328AE14B1BE}" srcOrd="0" destOrd="0" presId="urn:microsoft.com/office/officeart/2005/8/layout/radial5"/>
    <dgm:cxn modelId="{FAEF1F79-AF32-CD45-9E14-6F9223FFBA16}" type="presOf" srcId="{1B2836C2-31BA-D14F-9380-C80E3CB9F490}" destId="{97133847-7E53-BA40-A646-B057F31C2354}" srcOrd="0" destOrd="0" presId="urn:microsoft.com/office/officeart/2005/8/layout/radial5"/>
    <dgm:cxn modelId="{78D8F144-D6BD-6243-A1DD-892F3D9BF462}" type="presOf" srcId="{3F88BB5C-1AB7-1447-9EB7-6B6B64D63690}" destId="{0538EC9E-0098-7148-8B2D-BDE9BBB3B13B}" srcOrd="1" destOrd="0" presId="urn:microsoft.com/office/officeart/2005/8/layout/radial5"/>
    <dgm:cxn modelId="{62D1D2CC-D51C-E941-BF9B-D1515F95B8F2}" type="presOf" srcId="{82BD7409-B60E-0A45-8553-0CA0753A9722}" destId="{09F50065-A4C8-F647-8E66-742099A349DA}" srcOrd="1" destOrd="0" presId="urn:microsoft.com/office/officeart/2005/8/layout/radial5"/>
    <dgm:cxn modelId="{D3E29C1F-F4BF-954B-93A4-724EA6F34233}" type="presOf" srcId="{1B2836C2-31BA-D14F-9380-C80E3CB9F490}" destId="{58E2E0D8-F7A5-7445-A0A2-C693064C0D59}" srcOrd="1" destOrd="0" presId="urn:microsoft.com/office/officeart/2005/8/layout/radial5"/>
    <dgm:cxn modelId="{4A69B777-279D-8140-9824-7F4D91DF4F50}" srcId="{30058551-012C-BD45-908B-045AE9AFD056}" destId="{E921BDB8-A77D-8F49-BE0E-FF67970CFA9E}" srcOrd="4" destOrd="0" parTransId="{5C4D9F62-EC7F-6E4A-A890-316A64CCBFA7}" sibTransId="{8DC3BE17-523E-F648-89DC-4192AAA538FF}"/>
    <dgm:cxn modelId="{FBC2B188-ECE1-2C4A-8A91-A1836873BF6E}" type="presOf" srcId="{5C4D9F62-EC7F-6E4A-A890-316A64CCBFA7}" destId="{FAF7DB8B-AA2D-CE43-AF74-EC1DBCEEEB96}" srcOrd="0" destOrd="0" presId="urn:microsoft.com/office/officeart/2005/8/layout/radial5"/>
    <dgm:cxn modelId="{973A72E4-BA74-4343-880C-5DD6394DFB31}" srcId="{30058551-012C-BD45-908B-045AE9AFD056}" destId="{7CE4F8D8-3ED2-8A48-A543-3EC015C52328}" srcOrd="2" destOrd="0" parTransId="{82BD7409-B60E-0A45-8553-0CA0753A9722}" sibTransId="{9C4609BA-C15E-AF4C-9882-7495E4B0A9A4}"/>
    <dgm:cxn modelId="{57F2E69F-F0B3-4846-AB6B-A2E3DBE35F76}" type="presOf" srcId="{E921BDB8-A77D-8F49-BE0E-FF67970CFA9E}" destId="{58F1445E-3A4B-5B41-B5DA-9D875D947D4D}" srcOrd="0" destOrd="0" presId="urn:microsoft.com/office/officeart/2005/8/layout/radial5"/>
    <dgm:cxn modelId="{03404C41-8A29-7A43-A563-4EE6E238F8DC}" type="presOf" srcId="{5F5F36F1-08DD-5744-8259-A107101B2DBB}" destId="{069A9C8F-0E95-6F49-B2AA-663AE28F52A0}" srcOrd="0" destOrd="0" presId="urn:microsoft.com/office/officeart/2005/8/layout/radial5"/>
    <dgm:cxn modelId="{DC1B22E9-EB62-AE40-ADB1-BDBC02EF961A}" srcId="{5F5F36F1-08DD-5744-8259-A107101B2DBB}" destId="{30058551-012C-BD45-908B-045AE9AFD056}" srcOrd="0" destOrd="0" parTransId="{1667B548-AFF3-704D-B5FE-8D63AD7837F6}" sibTransId="{1E60B6E0-1578-3E4B-815B-7FCEBA32263D}"/>
    <dgm:cxn modelId="{E1EA602C-F929-D348-9147-64107B4294F1}" type="presOf" srcId="{2D5798A3-87A7-F349-BB36-DA6A5021A382}" destId="{17C4889D-B5A1-9C47-8F54-02A12D15277C}" srcOrd="1" destOrd="0" presId="urn:microsoft.com/office/officeart/2005/8/layout/radial5"/>
    <dgm:cxn modelId="{1EACF08B-362C-984F-AEF8-1ACBE137B40D}" srcId="{30058551-012C-BD45-908B-045AE9AFD056}" destId="{2116569C-684C-5E4B-9B1D-9A5A2EBCADCA}" srcOrd="1" destOrd="0" parTransId="{2D5798A3-87A7-F349-BB36-DA6A5021A382}" sibTransId="{95BF0243-3AF0-CE47-951F-3C7E421CE13E}"/>
    <dgm:cxn modelId="{524DB227-1155-714A-88D2-663DBFCB8DAD}" type="presOf" srcId="{3F88BB5C-1AB7-1447-9EB7-6B6B64D63690}" destId="{02C49DB5-901F-274D-8233-C1A6C6C94292}" srcOrd="0" destOrd="0" presId="urn:microsoft.com/office/officeart/2005/8/layout/radial5"/>
    <dgm:cxn modelId="{19B2335A-36D2-2946-8532-9D15314DBEC0}" srcId="{30058551-012C-BD45-908B-045AE9AFD056}" destId="{621BF041-3976-EE4D-A616-7FEEB16A7984}" srcOrd="3" destOrd="0" parTransId="{3F88BB5C-1AB7-1447-9EB7-6B6B64D63690}" sibTransId="{2FE7D2FD-0FF3-114B-B475-1E14831C8BE8}"/>
    <dgm:cxn modelId="{C47C8F62-6A55-8D49-BF0F-77309462C494}" type="presOf" srcId="{621BF041-3976-EE4D-A616-7FEEB16A7984}" destId="{EAB393C7-F63E-CD4E-A000-4F2E6AB45CFD}" srcOrd="0" destOrd="0" presId="urn:microsoft.com/office/officeart/2005/8/layout/radial5"/>
    <dgm:cxn modelId="{3A95225F-BEB8-9547-8B22-243F933F7FAC}" type="presOf" srcId="{2116569C-684C-5E4B-9B1D-9A5A2EBCADCA}" destId="{3929AEB1-D3F7-E948-90E5-7FA710B5620A}" srcOrd="0" destOrd="0" presId="urn:microsoft.com/office/officeart/2005/8/layout/radial5"/>
    <dgm:cxn modelId="{ECD8169A-146D-4D4E-B089-2895E382325E}" srcId="{30058551-012C-BD45-908B-045AE9AFD056}" destId="{6CA3389B-F7F0-9143-82D2-49C29FF1484A}" srcOrd="0" destOrd="0" parTransId="{1B2836C2-31BA-D14F-9380-C80E3CB9F490}" sibTransId="{44E229D3-F7AC-684E-ACA1-859152EE6C39}"/>
    <dgm:cxn modelId="{2F9FC5D6-4C35-494A-8156-CAA049CA8F7C}" type="presOf" srcId="{5C4D9F62-EC7F-6E4A-A890-316A64CCBFA7}" destId="{524E93EE-D071-2D4E-A4F8-6C3DDDF69230}" srcOrd="1" destOrd="0" presId="urn:microsoft.com/office/officeart/2005/8/layout/radial5"/>
    <dgm:cxn modelId="{C5970C58-31A4-5B43-9F56-EA3044308A2E}" type="presOf" srcId="{30058551-012C-BD45-908B-045AE9AFD056}" destId="{1FEC688C-37AA-6648-9448-41211F69D2F4}" srcOrd="0" destOrd="0" presId="urn:microsoft.com/office/officeart/2005/8/layout/radial5"/>
    <dgm:cxn modelId="{658406A1-2BDA-114D-A304-B93D33C749B4}" type="presOf" srcId="{2D5798A3-87A7-F349-BB36-DA6A5021A382}" destId="{6EA8CA4B-23DF-2D47-9882-783B9F1576D6}" srcOrd="0" destOrd="0" presId="urn:microsoft.com/office/officeart/2005/8/layout/radial5"/>
    <dgm:cxn modelId="{C5B9A3B8-C1DA-7C41-8380-22399D19EB47}" type="presParOf" srcId="{069A9C8F-0E95-6F49-B2AA-663AE28F52A0}" destId="{1FEC688C-37AA-6648-9448-41211F69D2F4}" srcOrd="0" destOrd="0" presId="urn:microsoft.com/office/officeart/2005/8/layout/radial5"/>
    <dgm:cxn modelId="{A2B6CAB5-DD11-5E4E-9EFB-1EEA1C429254}" type="presParOf" srcId="{069A9C8F-0E95-6F49-B2AA-663AE28F52A0}" destId="{97133847-7E53-BA40-A646-B057F31C2354}" srcOrd="1" destOrd="0" presId="urn:microsoft.com/office/officeart/2005/8/layout/radial5"/>
    <dgm:cxn modelId="{DD331B9C-E6C8-5943-952A-7BC9499C459A}" type="presParOf" srcId="{97133847-7E53-BA40-A646-B057F31C2354}" destId="{58E2E0D8-F7A5-7445-A0A2-C693064C0D59}" srcOrd="0" destOrd="0" presId="urn:microsoft.com/office/officeart/2005/8/layout/radial5"/>
    <dgm:cxn modelId="{F5DC1A4A-63F3-574D-B0C3-94B672F75CBD}" type="presParOf" srcId="{069A9C8F-0E95-6F49-B2AA-663AE28F52A0}" destId="{3C9A7DE2-76A0-1043-9C62-7328AE14B1BE}" srcOrd="2" destOrd="0" presId="urn:microsoft.com/office/officeart/2005/8/layout/radial5"/>
    <dgm:cxn modelId="{2521D13D-0CE2-DC44-A669-F3A7AE64DDEA}" type="presParOf" srcId="{069A9C8F-0E95-6F49-B2AA-663AE28F52A0}" destId="{6EA8CA4B-23DF-2D47-9882-783B9F1576D6}" srcOrd="3" destOrd="0" presId="urn:microsoft.com/office/officeart/2005/8/layout/radial5"/>
    <dgm:cxn modelId="{2A73A3DD-014A-2C4D-A9DA-9A502A079E17}" type="presParOf" srcId="{6EA8CA4B-23DF-2D47-9882-783B9F1576D6}" destId="{17C4889D-B5A1-9C47-8F54-02A12D15277C}" srcOrd="0" destOrd="0" presId="urn:microsoft.com/office/officeart/2005/8/layout/radial5"/>
    <dgm:cxn modelId="{2AFC6004-9B2E-514E-93BC-C24C34CE7C8C}" type="presParOf" srcId="{069A9C8F-0E95-6F49-B2AA-663AE28F52A0}" destId="{3929AEB1-D3F7-E948-90E5-7FA710B5620A}" srcOrd="4" destOrd="0" presId="urn:microsoft.com/office/officeart/2005/8/layout/radial5"/>
    <dgm:cxn modelId="{F5367C0F-293B-A647-A679-FA7959666137}" type="presParOf" srcId="{069A9C8F-0E95-6F49-B2AA-663AE28F52A0}" destId="{05BC6214-6A4C-EB46-8AA0-3CD258C5AB47}" srcOrd="5" destOrd="0" presId="urn:microsoft.com/office/officeart/2005/8/layout/radial5"/>
    <dgm:cxn modelId="{FA836D77-4915-BD44-8635-3244285446F5}" type="presParOf" srcId="{05BC6214-6A4C-EB46-8AA0-3CD258C5AB47}" destId="{09F50065-A4C8-F647-8E66-742099A349DA}" srcOrd="0" destOrd="0" presId="urn:microsoft.com/office/officeart/2005/8/layout/radial5"/>
    <dgm:cxn modelId="{6CB01462-853C-CE42-AE13-3AA2E50C5C69}" type="presParOf" srcId="{069A9C8F-0E95-6F49-B2AA-663AE28F52A0}" destId="{EB833525-52BF-A342-8E94-36E280CDAA16}" srcOrd="6" destOrd="0" presId="urn:microsoft.com/office/officeart/2005/8/layout/radial5"/>
    <dgm:cxn modelId="{E19A6225-5427-3A44-8261-B6B0919DA4E7}" type="presParOf" srcId="{069A9C8F-0E95-6F49-B2AA-663AE28F52A0}" destId="{02C49DB5-901F-274D-8233-C1A6C6C94292}" srcOrd="7" destOrd="0" presId="urn:microsoft.com/office/officeart/2005/8/layout/radial5"/>
    <dgm:cxn modelId="{31CBDB63-192A-3D4E-A6B4-FD1858E2909B}" type="presParOf" srcId="{02C49DB5-901F-274D-8233-C1A6C6C94292}" destId="{0538EC9E-0098-7148-8B2D-BDE9BBB3B13B}" srcOrd="0" destOrd="0" presId="urn:microsoft.com/office/officeart/2005/8/layout/radial5"/>
    <dgm:cxn modelId="{49FE91B2-A0DE-2B45-B4FC-D5B0482B7C1B}" type="presParOf" srcId="{069A9C8F-0E95-6F49-B2AA-663AE28F52A0}" destId="{EAB393C7-F63E-CD4E-A000-4F2E6AB45CFD}" srcOrd="8" destOrd="0" presId="urn:microsoft.com/office/officeart/2005/8/layout/radial5"/>
    <dgm:cxn modelId="{9721245F-EDF4-F64C-B200-59CAFC902DFF}" type="presParOf" srcId="{069A9C8F-0E95-6F49-B2AA-663AE28F52A0}" destId="{FAF7DB8B-AA2D-CE43-AF74-EC1DBCEEEB96}" srcOrd="9" destOrd="0" presId="urn:microsoft.com/office/officeart/2005/8/layout/radial5"/>
    <dgm:cxn modelId="{6315AECF-C4B0-634B-9024-9B2524334010}" type="presParOf" srcId="{FAF7DB8B-AA2D-CE43-AF74-EC1DBCEEEB96}" destId="{524E93EE-D071-2D4E-A4F8-6C3DDDF69230}" srcOrd="0" destOrd="0" presId="urn:microsoft.com/office/officeart/2005/8/layout/radial5"/>
    <dgm:cxn modelId="{0331E28D-5C09-3946-9DE5-613646BA782A}" type="presParOf" srcId="{069A9C8F-0E95-6F49-B2AA-663AE28F52A0}" destId="{58F1445E-3A4B-5B41-B5DA-9D875D947D4D}" srcOrd="10"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EC688C-37AA-6648-9448-41211F69D2F4}">
      <dsp:nvSpPr>
        <dsp:cNvPr id="0" name=""/>
        <dsp:cNvSpPr/>
      </dsp:nvSpPr>
      <dsp:spPr>
        <a:xfrm>
          <a:off x="3616470" y="1805920"/>
          <a:ext cx="1287659" cy="1287659"/>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kern="1200" dirty="0" smtClean="0"/>
            <a:t>University course 2020</a:t>
          </a:r>
          <a:endParaRPr lang="en-US" sz="1600" kern="1200" dirty="0"/>
        </a:p>
      </dsp:txBody>
      <dsp:txXfrm>
        <a:off x="3805043" y="1994493"/>
        <a:ext cx="910513" cy="910513"/>
      </dsp:txXfrm>
    </dsp:sp>
    <dsp:sp modelId="{97133847-7E53-BA40-A646-B057F31C2354}">
      <dsp:nvSpPr>
        <dsp:cNvPr id="0" name=""/>
        <dsp:cNvSpPr/>
      </dsp:nvSpPr>
      <dsp:spPr>
        <a:xfrm rot="16200000">
          <a:off x="4123794" y="1337186"/>
          <a:ext cx="273011" cy="437804"/>
        </a:xfrm>
        <a:prstGeom prst="rightArrow">
          <a:avLst>
            <a:gd name="adj1" fmla="val 60000"/>
            <a:gd name="adj2" fmla="val 50000"/>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US" sz="1200" kern="1200"/>
        </a:p>
      </dsp:txBody>
      <dsp:txXfrm>
        <a:off x="4164746" y="1465699"/>
        <a:ext cx="191108" cy="262682"/>
      </dsp:txXfrm>
    </dsp:sp>
    <dsp:sp modelId="{3C9A7DE2-76A0-1043-9C62-7328AE14B1BE}">
      <dsp:nvSpPr>
        <dsp:cNvPr id="0" name=""/>
        <dsp:cNvSpPr/>
      </dsp:nvSpPr>
      <dsp:spPr>
        <a:xfrm>
          <a:off x="3616470" y="3145"/>
          <a:ext cx="1287659" cy="1287659"/>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n-US" sz="1200" kern="1200" dirty="0" smtClean="0"/>
            <a:t>Governments;</a:t>
          </a:r>
        </a:p>
        <a:p>
          <a:pPr lvl="0" algn="ctr" defTabSz="533400">
            <a:lnSpc>
              <a:spcPct val="90000"/>
            </a:lnSpc>
            <a:spcBef>
              <a:spcPct val="0"/>
            </a:spcBef>
            <a:spcAft>
              <a:spcPct val="35000"/>
            </a:spcAft>
          </a:pPr>
          <a:r>
            <a:rPr lang="en-US" sz="1100" kern="1200" dirty="0" err="1" smtClean="0"/>
            <a:t>MoEYs</a:t>
          </a:r>
          <a:r>
            <a:rPr lang="en-US" sz="1100" kern="1200" dirty="0" smtClean="0"/>
            <a:t>, </a:t>
          </a:r>
          <a:r>
            <a:rPr lang="en-US" sz="1100" kern="1200" dirty="0" err="1" smtClean="0"/>
            <a:t>MoH</a:t>
          </a:r>
          <a:r>
            <a:rPr lang="en-US" sz="1100" kern="1200" dirty="0" smtClean="0"/>
            <a:t>, </a:t>
          </a:r>
          <a:r>
            <a:rPr lang="en-US" sz="1100" kern="1200" dirty="0" err="1" smtClean="0"/>
            <a:t>MoSVYs</a:t>
          </a:r>
          <a:endParaRPr lang="en-US" sz="1100" kern="1200" dirty="0"/>
        </a:p>
      </dsp:txBody>
      <dsp:txXfrm>
        <a:off x="3805043" y="191718"/>
        <a:ext cx="910513" cy="910513"/>
      </dsp:txXfrm>
    </dsp:sp>
    <dsp:sp modelId="{6EA8CA4B-23DF-2D47-9882-783B9F1576D6}">
      <dsp:nvSpPr>
        <dsp:cNvPr id="0" name=""/>
        <dsp:cNvSpPr/>
      </dsp:nvSpPr>
      <dsp:spPr>
        <a:xfrm rot="20520000">
          <a:off x="4973716" y="1954691"/>
          <a:ext cx="273011" cy="437804"/>
        </a:xfrm>
        <a:prstGeom prst="rightArrow">
          <a:avLst>
            <a:gd name="adj1" fmla="val 60000"/>
            <a:gd name="adj2" fmla="val 50000"/>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US" sz="1200" kern="1200"/>
        </a:p>
      </dsp:txBody>
      <dsp:txXfrm>
        <a:off x="4975720" y="2054907"/>
        <a:ext cx="191108" cy="262682"/>
      </dsp:txXfrm>
    </dsp:sp>
    <dsp:sp modelId="{3929AEB1-D3F7-E948-90E5-7FA710B5620A}">
      <dsp:nvSpPr>
        <dsp:cNvPr id="0" name=""/>
        <dsp:cNvSpPr/>
      </dsp:nvSpPr>
      <dsp:spPr>
        <a:xfrm>
          <a:off x="5331011" y="1248832"/>
          <a:ext cx="1287659" cy="1287659"/>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n-US" sz="1200" kern="1200" dirty="0" smtClean="0"/>
            <a:t>Stakeholders/</a:t>
          </a:r>
        </a:p>
        <a:p>
          <a:pPr lvl="0" algn="ctr" defTabSz="533400">
            <a:lnSpc>
              <a:spcPct val="90000"/>
            </a:lnSpc>
            <a:spcBef>
              <a:spcPct val="0"/>
            </a:spcBef>
            <a:spcAft>
              <a:spcPct val="35000"/>
            </a:spcAft>
          </a:pPr>
          <a:r>
            <a:rPr lang="en-US" sz="1200" kern="1200" dirty="0" smtClean="0"/>
            <a:t>NGOs partners </a:t>
          </a:r>
          <a:endParaRPr lang="en-US" sz="1200" kern="1200" dirty="0"/>
        </a:p>
      </dsp:txBody>
      <dsp:txXfrm>
        <a:off x="5519584" y="1437405"/>
        <a:ext cx="910513" cy="910513"/>
      </dsp:txXfrm>
    </dsp:sp>
    <dsp:sp modelId="{05BC6214-6A4C-EB46-8AA0-3CD258C5AB47}">
      <dsp:nvSpPr>
        <dsp:cNvPr id="0" name=""/>
        <dsp:cNvSpPr/>
      </dsp:nvSpPr>
      <dsp:spPr>
        <a:xfrm rot="3240000">
          <a:off x="4649074" y="2953834"/>
          <a:ext cx="273011" cy="437804"/>
        </a:xfrm>
        <a:prstGeom prst="rightArrow">
          <a:avLst>
            <a:gd name="adj1" fmla="val 60000"/>
            <a:gd name="adj2" fmla="val 50000"/>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US" sz="1200" kern="1200"/>
        </a:p>
      </dsp:txBody>
      <dsp:txXfrm>
        <a:off x="4665955" y="3008265"/>
        <a:ext cx="191108" cy="262682"/>
      </dsp:txXfrm>
    </dsp:sp>
    <dsp:sp modelId="{EB833525-52BF-A342-8E94-36E280CDAA16}">
      <dsp:nvSpPr>
        <dsp:cNvPr id="0" name=""/>
        <dsp:cNvSpPr/>
      </dsp:nvSpPr>
      <dsp:spPr>
        <a:xfrm>
          <a:off x="4676114" y="3264395"/>
          <a:ext cx="1287659" cy="1287659"/>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n-US" sz="1200" kern="1200" dirty="0" smtClean="0"/>
            <a:t>Donor agencies </a:t>
          </a:r>
          <a:endParaRPr lang="en-US" sz="1200" kern="1200" dirty="0"/>
        </a:p>
      </dsp:txBody>
      <dsp:txXfrm>
        <a:off x="4864687" y="3452968"/>
        <a:ext cx="910513" cy="910513"/>
      </dsp:txXfrm>
    </dsp:sp>
    <dsp:sp modelId="{02C49DB5-901F-274D-8233-C1A6C6C94292}">
      <dsp:nvSpPr>
        <dsp:cNvPr id="0" name=""/>
        <dsp:cNvSpPr/>
      </dsp:nvSpPr>
      <dsp:spPr>
        <a:xfrm rot="7560000">
          <a:off x="3598513" y="2953834"/>
          <a:ext cx="273011" cy="437804"/>
        </a:xfrm>
        <a:prstGeom prst="rightArrow">
          <a:avLst>
            <a:gd name="adj1" fmla="val 60000"/>
            <a:gd name="adj2" fmla="val 50000"/>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US" sz="1200" kern="1200"/>
        </a:p>
      </dsp:txBody>
      <dsp:txXfrm rot="10800000">
        <a:off x="3663535" y="3008265"/>
        <a:ext cx="191108" cy="262682"/>
      </dsp:txXfrm>
    </dsp:sp>
    <dsp:sp modelId="{EAB393C7-F63E-CD4E-A000-4F2E6AB45CFD}">
      <dsp:nvSpPr>
        <dsp:cNvPr id="0" name=""/>
        <dsp:cNvSpPr/>
      </dsp:nvSpPr>
      <dsp:spPr>
        <a:xfrm>
          <a:off x="2556826" y="3264395"/>
          <a:ext cx="1287659" cy="1287659"/>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n-US" sz="1200" kern="1200" dirty="0" smtClean="0"/>
            <a:t>Teachers, parents, CWCDs, </a:t>
          </a:r>
          <a:endParaRPr lang="en-US" sz="1200" kern="1200" dirty="0"/>
        </a:p>
      </dsp:txBody>
      <dsp:txXfrm>
        <a:off x="2745399" y="3452968"/>
        <a:ext cx="910513" cy="910513"/>
      </dsp:txXfrm>
    </dsp:sp>
    <dsp:sp modelId="{FAF7DB8B-AA2D-CE43-AF74-EC1DBCEEEB96}">
      <dsp:nvSpPr>
        <dsp:cNvPr id="0" name=""/>
        <dsp:cNvSpPr/>
      </dsp:nvSpPr>
      <dsp:spPr>
        <a:xfrm rot="11880000">
          <a:off x="3273872" y="1954691"/>
          <a:ext cx="273011" cy="437804"/>
        </a:xfrm>
        <a:prstGeom prst="rightArrow">
          <a:avLst>
            <a:gd name="adj1" fmla="val 60000"/>
            <a:gd name="adj2" fmla="val 50000"/>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US" sz="1200" kern="1200"/>
        </a:p>
      </dsp:txBody>
      <dsp:txXfrm rot="10800000">
        <a:off x="3353771" y="2054907"/>
        <a:ext cx="191108" cy="262682"/>
      </dsp:txXfrm>
    </dsp:sp>
    <dsp:sp modelId="{58F1445E-3A4B-5B41-B5DA-9D875D947D4D}">
      <dsp:nvSpPr>
        <dsp:cNvPr id="0" name=""/>
        <dsp:cNvSpPr/>
      </dsp:nvSpPr>
      <dsp:spPr>
        <a:xfrm>
          <a:off x="1901929" y="1248832"/>
          <a:ext cx="1287659" cy="1287659"/>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n-US" sz="1200" kern="1200" dirty="0" smtClean="0"/>
            <a:t>Private sectors</a:t>
          </a:r>
        </a:p>
      </dsp:txBody>
      <dsp:txXfrm>
        <a:off x="2090502" y="1437405"/>
        <a:ext cx="910513" cy="910513"/>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ECD0A0F-87CB-4973-8B16-1F83BF6EB539}" type="datetimeFigureOut">
              <a:rPr lang="en-US" smtClean="0"/>
              <a:t>12/6/18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A70D0B8-D51D-4F75-AE1F-B58CDB9665AB}" type="slidenum">
              <a:rPr lang="en-US" smtClean="0"/>
              <a:t>‹#›</a:t>
            </a:fld>
            <a:endParaRPr lang="en-US"/>
          </a:p>
        </p:txBody>
      </p:sp>
    </p:spTree>
    <p:extLst>
      <p:ext uri="{BB962C8B-B14F-4D97-AF65-F5344CB8AC3E}">
        <p14:creationId xmlns:p14="http://schemas.microsoft.com/office/powerpoint/2010/main" val="20319564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Shape 6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4" name="Shape 64"/>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Shape 7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71" name="Shape 71"/>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r>
              <a:rPr lang="en" dirty="0"/>
              <a:t>It’s an image that gets used to symbolise all kinds of things, but what we are trying to do at OIC Cambodia does feel like we are growing a tree, with the ultimate goal </a:t>
            </a:r>
            <a:r>
              <a:rPr lang="en" dirty="0" smtClean="0"/>
              <a:t>having</a:t>
            </a:r>
            <a:r>
              <a:rPr lang="en" baseline="0" dirty="0" smtClean="0"/>
              <a:t> </a:t>
            </a:r>
            <a:r>
              <a:rPr lang="en-US" sz="1200" kern="1200" dirty="0" smtClean="0">
                <a:solidFill>
                  <a:schemeClr val="tx1"/>
                </a:solidFill>
                <a:effectLst/>
                <a:latin typeface="+mn-lt"/>
                <a:ea typeface="+mn-ea"/>
                <a:cs typeface="+mn-cs"/>
              </a:rPr>
              <a:t>100 Cambodian university qualified speech therapists are integrated into Cambodia’s public sector by 2030 after which OIC will exit Cambodia.</a:t>
            </a:r>
            <a:r>
              <a:rPr lang="en-US" dirty="0" smtClean="0">
                <a:effectLst/>
              </a:rPr>
              <a:t> </a:t>
            </a:r>
          </a:p>
          <a:p>
            <a:pPr marL="0" lvl="0" indent="0">
              <a:spcBef>
                <a:spcPts val="0"/>
              </a:spcBef>
              <a:spcAft>
                <a:spcPts val="0"/>
              </a:spcAft>
              <a:buNone/>
            </a:pPr>
            <a:endParaRPr lang="x-none"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 dirty="0" smtClean="0"/>
              <a:t>Vision:</a:t>
            </a:r>
            <a:r>
              <a:rPr lang="en" baseline="0" dirty="0" smtClean="0"/>
              <a:t> ST is lead by Cambodians and available to who need it in Cambodia</a:t>
            </a:r>
          </a:p>
          <a:p>
            <a:pPr marL="0" marR="0" lvl="0" indent="0" algn="l" defTabSz="914400" rtl="0" eaLnBrk="1" fontAlgn="auto" latinLnBrk="0" hangingPunct="1">
              <a:lnSpc>
                <a:spcPct val="100000"/>
              </a:lnSpc>
              <a:spcBef>
                <a:spcPts val="0"/>
              </a:spcBef>
              <a:spcAft>
                <a:spcPts val="0"/>
              </a:spcAft>
              <a:buClrTx/>
              <a:buSzTx/>
              <a:buFontTx/>
              <a:buNone/>
              <a:tabLst/>
              <a:defRPr/>
            </a:pPr>
            <a:r>
              <a:rPr lang="en" baseline="0" dirty="0" smtClean="0"/>
              <a:t>Mission: </a:t>
            </a:r>
            <a:r>
              <a:rPr lang="en-US" sz="1200" kern="1200" dirty="0" smtClean="0">
                <a:solidFill>
                  <a:schemeClr val="tx1"/>
                </a:solidFill>
                <a:effectLst/>
                <a:latin typeface="+mn-lt"/>
                <a:ea typeface="+mn-ea"/>
                <a:cs typeface="+mn-cs"/>
              </a:rPr>
              <a:t>To establish speech therapy university courses and jobs for Cambodians, raise awareness, and influence government policy. </a:t>
            </a:r>
          </a:p>
          <a:p>
            <a:pPr marL="0" lvl="0" indent="0">
              <a:spcBef>
                <a:spcPts val="0"/>
              </a:spcBef>
              <a:spcAft>
                <a:spcPts val="0"/>
              </a:spcAft>
              <a:buNone/>
            </a:pPr>
            <a:endParaRPr dirty="0"/>
          </a:p>
          <a:p>
            <a:pPr marL="0" lvl="0" indent="0">
              <a:spcBef>
                <a:spcPts val="0"/>
              </a:spcBef>
              <a:spcAft>
                <a:spcPts val="0"/>
              </a:spcAft>
              <a:buNone/>
            </a:pPr>
            <a:r>
              <a:rPr lang="en" dirty="0"/>
              <a:t>We would love to see speech therapists employed in the Health Sector, in the education sector as well in the disability and rehabilitation </a:t>
            </a:r>
            <a:r>
              <a:rPr lang="en" dirty="0" smtClean="0"/>
              <a:t>sector</a:t>
            </a:r>
          </a:p>
          <a:p>
            <a:pPr marL="0" lvl="0" indent="0">
              <a:spcBef>
                <a:spcPts val="0"/>
              </a:spcBef>
              <a:spcAft>
                <a:spcPts val="0"/>
              </a:spcAft>
              <a:buNone/>
            </a:pPr>
            <a:endParaRPr lang="en"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Shape 7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78" name="Shape 7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r>
              <a:rPr lang="en" dirty="0"/>
              <a:t>The roots of the OIC tree are mostly completed.</a:t>
            </a:r>
            <a:endParaRPr dirty="0"/>
          </a:p>
          <a:p>
            <a:pPr marL="0" lvl="0" indent="0">
              <a:spcBef>
                <a:spcPts val="0"/>
              </a:spcBef>
              <a:spcAft>
                <a:spcPts val="0"/>
              </a:spcAft>
              <a:buNone/>
            </a:pPr>
            <a:endParaRPr dirty="0"/>
          </a:p>
          <a:p>
            <a:pPr marL="0" lvl="0" indent="0">
              <a:spcBef>
                <a:spcPts val="0"/>
              </a:spcBef>
              <a:spcAft>
                <a:spcPts val="0"/>
              </a:spcAft>
              <a:buNone/>
            </a:pPr>
            <a:r>
              <a:rPr lang="en" dirty="0"/>
              <a:t>We like to think that we have a good knowledge of doing development well. Four members of our management team have qualifications and/or extensive experience working in the development sector, three of them in Cambodia for many years. </a:t>
            </a:r>
            <a:endParaRPr dirty="0"/>
          </a:p>
          <a:p>
            <a:pPr marL="0" lvl="0" indent="0">
              <a:spcBef>
                <a:spcPts val="0"/>
              </a:spcBef>
              <a:spcAft>
                <a:spcPts val="0"/>
              </a:spcAft>
              <a:buNone/>
            </a:pPr>
            <a:r>
              <a:rPr lang="en" dirty="0"/>
              <a:t>A situational analysis about speech therapy was completed in 2013 through CABDICO, who was our umbrella organisation until July </a:t>
            </a:r>
            <a:r>
              <a:rPr lang="en" dirty="0" smtClean="0"/>
              <a:t>2017.</a:t>
            </a:r>
            <a:endParaRPr dirty="0"/>
          </a:p>
          <a:p>
            <a:pPr marL="0" lvl="0" indent="0">
              <a:spcBef>
                <a:spcPts val="0"/>
              </a:spcBef>
              <a:spcAft>
                <a:spcPts val="0"/>
              </a:spcAft>
              <a:buNone/>
            </a:pPr>
            <a:r>
              <a:rPr lang="en" dirty="0"/>
              <a:t>Partnerships are key to moving forward and we are really excited by the Cambodian Speech Therapy Network and the opportunities that has given us to work with other individuals and organisations, such as Speech Therapy Cambodia.</a:t>
            </a:r>
            <a:endParaRPr dirty="0"/>
          </a:p>
          <a:p>
            <a:pPr marL="0" lvl="0" indent="0">
              <a:spcBef>
                <a:spcPts val="0"/>
              </a:spcBef>
              <a:spcAft>
                <a:spcPts val="0"/>
              </a:spcAft>
              <a:buNone/>
            </a:pPr>
            <a:r>
              <a:rPr lang="en" dirty="0"/>
              <a:t>We are an organisation that values learning and so as much as possible, we monitor and evaluate our work, to make sure we are making good decisions.</a:t>
            </a:r>
            <a:endParaRPr dirty="0"/>
          </a:p>
          <a:p>
            <a:pPr marL="0" lvl="0" indent="0">
              <a:spcBef>
                <a:spcPts val="0"/>
              </a:spcBef>
              <a:spcAft>
                <a:spcPts val="0"/>
              </a:spcAft>
              <a:buNone/>
            </a:pPr>
            <a:r>
              <a:rPr lang="en" dirty="0"/>
              <a:t>We have recently done an updated team mapping exercise, identifying all of the sectors and people who are involved or have the potential to be involved in the journey of establishing speech therapy in Cambodia.</a:t>
            </a:r>
            <a:endParaRPr dirty="0"/>
          </a:p>
          <a:p>
            <a:pPr marL="0" lvl="0" indent="0">
              <a:spcBef>
                <a:spcPts val="0"/>
              </a:spcBef>
              <a:spcAft>
                <a:spcPts val="0"/>
              </a:spcAft>
              <a:buNone/>
            </a:pPr>
            <a:r>
              <a:rPr lang="en" dirty="0"/>
              <a:t>(these include mixture of government and Non Government, grassroots and sector leaders, public and private  Many of you are here today so we look forward to learning together with you about how best to develop speech therapy.</a:t>
            </a:r>
            <a:endParaRPr dirty="0"/>
          </a:p>
          <a:p>
            <a:pPr marL="0" lvl="0" indent="0">
              <a:spcBef>
                <a:spcPts val="0"/>
              </a:spcBef>
              <a:spcAft>
                <a:spcPts val="0"/>
              </a:spcAft>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Shape 84"/>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5" name="Shape 85"/>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70D0B8-D51D-4F75-AE1F-B58CDB9665AB}" type="slidenum">
              <a:rPr lang="en-US" smtClean="0"/>
              <a:t>7</a:t>
            </a:fld>
            <a:endParaRPr lang="en-US"/>
          </a:p>
        </p:txBody>
      </p:sp>
    </p:spTree>
    <p:extLst>
      <p:ext uri="{BB962C8B-B14F-4D97-AF65-F5344CB8AC3E}">
        <p14:creationId xmlns:p14="http://schemas.microsoft.com/office/powerpoint/2010/main" val="22031260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Shape 13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39" name="Shape 139"/>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r>
              <a:rPr lang="en" dirty="0" smtClean="0"/>
              <a:t>HKC </a:t>
            </a:r>
            <a:r>
              <a:rPr lang="en" dirty="0"/>
              <a:t>was established as a social enterprise of OIC in June 2016.</a:t>
            </a:r>
            <a:endParaRPr dirty="0"/>
          </a:p>
          <a:p>
            <a:pPr marL="0" lvl="0" indent="0">
              <a:spcBef>
                <a:spcPts val="0"/>
              </a:spcBef>
              <a:spcAft>
                <a:spcPts val="0"/>
              </a:spcAft>
              <a:buNone/>
            </a:pPr>
            <a:r>
              <a:rPr lang="en" dirty="0" smtClean="0"/>
              <a:t>provide </a:t>
            </a:r>
            <a:r>
              <a:rPr lang="en" dirty="0"/>
              <a:t>user pays speech therapy and occupational therapy services.</a:t>
            </a:r>
            <a:endParaRPr dirty="0"/>
          </a:p>
          <a:p>
            <a:pPr marL="0" lvl="0" indent="0">
              <a:spcBef>
                <a:spcPts val="0"/>
              </a:spcBef>
              <a:spcAft>
                <a:spcPts val="0"/>
              </a:spcAft>
              <a:buNone/>
            </a:pPr>
            <a:endParaRPr dirty="0"/>
          </a:p>
          <a:p>
            <a:pPr marL="0" lvl="0" indent="0">
              <a:spcBef>
                <a:spcPts val="0"/>
              </a:spcBef>
              <a:spcAft>
                <a:spcPts val="0"/>
              </a:spcAft>
              <a:buNone/>
            </a:pPr>
            <a:r>
              <a:rPr lang="en" dirty="0"/>
              <a:t>We have </a:t>
            </a:r>
            <a:r>
              <a:rPr lang="en" dirty="0" smtClean="0"/>
              <a:t>3 </a:t>
            </a:r>
            <a:r>
              <a:rPr lang="en" dirty="0"/>
              <a:t>STs, </a:t>
            </a:r>
            <a:r>
              <a:rPr lang="en" dirty="0" smtClean="0"/>
              <a:t>oand </a:t>
            </a:r>
            <a:r>
              <a:rPr lang="en" dirty="0"/>
              <a:t>two Khmer therapy assistants and provide services in clinic, home and school.</a:t>
            </a:r>
            <a:endParaRPr dirty="0"/>
          </a:p>
          <a:p>
            <a:pPr marL="0" lvl="0" indent="0">
              <a:spcBef>
                <a:spcPts val="0"/>
              </a:spcBef>
              <a:spcAft>
                <a:spcPts val="0"/>
              </a:spcAft>
              <a:buNone/>
            </a:pPr>
            <a:endParaRPr dirty="0"/>
          </a:p>
          <a:p>
            <a:pPr marL="0" lvl="0" indent="0">
              <a:spcBef>
                <a:spcPts val="0"/>
              </a:spcBef>
              <a:spcAft>
                <a:spcPts val="0"/>
              </a:spcAft>
              <a:buNone/>
            </a:pPr>
            <a:r>
              <a:rPr lang="en" dirty="0"/>
              <a:t>In kind support and profits go to OIC.</a:t>
            </a: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b="1" dirty="0" smtClean="0"/>
              <a:t>Foundations within OIC:</a:t>
            </a:r>
          </a:p>
          <a:p>
            <a:pPr lvl="0"/>
            <a:r>
              <a:rPr lang="en-US" sz="1200" dirty="0" smtClean="0"/>
              <a:t>Grew strong program team and team culture of learning and partnership</a:t>
            </a:r>
          </a:p>
          <a:p>
            <a:pPr lvl="0"/>
            <a:r>
              <a:rPr lang="en-US" sz="1200" dirty="0" smtClean="0"/>
              <a:t>Developed and started 18 month plan and strategy (July 18 – Dec 19)</a:t>
            </a:r>
          </a:p>
          <a:p>
            <a:pPr lvl="0"/>
            <a:endParaRPr lang="en-US" sz="1200" dirty="0" smtClean="0"/>
          </a:p>
          <a:p>
            <a:pPr lvl="0"/>
            <a:r>
              <a:rPr lang="en-US" sz="1200" b="1" dirty="0" smtClean="0"/>
              <a:t>Core relationships and resources</a:t>
            </a:r>
          </a:p>
          <a:p>
            <a:pPr lvl="0"/>
            <a:r>
              <a:rPr lang="en-US" sz="1200" dirty="0" smtClean="0"/>
              <a:t>Meetings with UHS to pursue MOU for university course in 2020 – curriculum outline and summary presented</a:t>
            </a:r>
          </a:p>
          <a:p>
            <a:pPr lvl="0"/>
            <a:r>
              <a:rPr lang="en-US" sz="1200" dirty="0" smtClean="0"/>
              <a:t>International advisory group established for university course development</a:t>
            </a:r>
          </a:p>
          <a:p>
            <a:pPr lvl="0"/>
            <a:endParaRPr lang="en-US" sz="1200" dirty="0" smtClean="0"/>
          </a:p>
          <a:p>
            <a:pPr lvl="0"/>
            <a:r>
              <a:rPr lang="en-US" sz="1200" b="1" dirty="0" smtClean="0"/>
              <a:t>Tangible projects and resources</a:t>
            </a:r>
          </a:p>
          <a:p>
            <a:pPr lvl="0"/>
            <a:r>
              <a:rPr lang="en-US" sz="1200" dirty="0" smtClean="0"/>
              <a:t>Completed 6 month coaching project in Preschool and Primary school – presented to ECD, Primary </a:t>
            </a:r>
            <a:r>
              <a:rPr lang="en-US" sz="1200" dirty="0" err="1" smtClean="0"/>
              <a:t>Dept</a:t>
            </a:r>
            <a:r>
              <a:rPr lang="en-US" sz="1200" dirty="0" smtClean="0"/>
              <a:t>, Special Ed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smtClean="0"/>
              <a:t>Literature review of Cambodian research into childhood milestones for speech, language and cognitive development comparing to international norms</a:t>
            </a:r>
          </a:p>
          <a:p>
            <a:pPr lvl="0"/>
            <a:r>
              <a:rPr lang="en-US" sz="1200" dirty="0" smtClean="0"/>
              <a:t>Draft curriculum outline</a:t>
            </a:r>
          </a:p>
          <a:p>
            <a:pPr lvl="0"/>
            <a:r>
              <a:rPr lang="en-US" sz="1200" dirty="0" smtClean="0"/>
              <a:t>Needs assessment for </a:t>
            </a:r>
            <a:r>
              <a:rPr lang="en-US" sz="1200" dirty="0" err="1" smtClean="0"/>
              <a:t>Krousar</a:t>
            </a:r>
            <a:r>
              <a:rPr lang="en-US" sz="1200" dirty="0" smtClean="0"/>
              <a:t> </a:t>
            </a:r>
            <a:r>
              <a:rPr lang="en-US" sz="1200" dirty="0" err="1" smtClean="0"/>
              <a:t>thmey</a:t>
            </a:r>
            <a:endParaRPr lang="en-US" sz="1200" dirty="0" smtClean="0"/>
          </a:p>
          <a:p>
            <a:pPr lvl="0"/>
            <a:endParaRPr lang="en-US" sz="1200" dirty="0" smtClean="0"/>
          </a:p>
          <a:p>
            <a:pPr lvl="0"/>
            <a:r>
              <a:rPr lang="en-US" sz="1200" b="1" dirty="0" smtClean="0"/>
              <a:t>Building collaboration partners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smtClean="0"/>
              <a:t>Developed relationship and common vision with key NGO in education  – </a:t>
            </a:r>
            <a:r>
              <a:rPr lang="en-US" sz="1200" dirty="0" err="1" smtClean="0"/>
              <a:t>Krousar</a:t>
            </a:r>
            <a:r>
              <a:rPr lang="en-US" sz="1200" dirty="0" smtClean="0"/>
              <a:t> </a:t>
            </a:r>
            <a:r>
              <a:rPr lang="en-US" sz="1200" dirty="0" err="1" smtClean="0"/>
              <a:t>Thmey</a:t>
            </a:r>
            <a:r>
              <a:rPr lang="en-US" sz="1200" dirty="0" smtClean="0"/>
              <a:t>, RTI, UNICEF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smtClean="0"/>
              <a:t>Attended Speech Pathology Australia conference in May 2018 applied for grant from them in Oct</a:t>
            </a:r>
          </a:p>
          <a:p>
            <a:pPr lvl="0"/>
            <a:endParaRPr lang="en-US" sz="1200" dirty="0" smtClean="0"/>
          </a:p>
          <a:p>
            <a:pPr lvl="0"/>
            <a:r>
              <a:rPr lang="en-US" sz="1200" b="1" dirty="0" smtClean="0"/>
              <a:t>Future opportunities</a:t>
            </a:r>
          </a:p>
          <a:p>
            <a:pPr lvl="0"/>
            <a:r>
              <a:rPr lang="en-US" sz="1200" dirty="0" smtClean="0"/>
              <a:t>Invitation  to work with both Special Ed department and preschool department in 2019</a:t>
            </a:r>
          </a:p>
          <a:p>
            <a:pPr lvl="0"/>
            <a:r>
              <a:rPr lang="en-US" sz="1200" dirty="0" smtClean="0"/>
              <a:t>Invitation to work with National institute of Special Education (NISE) on intellectual disability course in 2019/20</a:t>
            </a:r>
          </a:p>
          <a:p>
            <a:pPr lvl="0"/>
            <a:r>
              <a:rPr lang="en-US" sz="1200" dirty="0" smtClean="0"/>
              <a:t>Plan for MOU with UHS and working group for full curriculum development</a:t>
            </a:r>
          </a:p>
        </p:txBody>
      </p:sp>
      <p:sp>
        <p:nvSpPr>
          <p:cNvPr id="4" name="Slide Number Placeholder 3"/>
          <p:cNvSpPr>
            <a:spLocks noGrp="1"/>
          </p:cNvSpPr>
          <p:nvPr>
            <p:ph type="sldNum" sz="quarter" idx="10"/>
          </p:nvPr>
        </p:nvSpPr>
        <p:spPr/>
        <p:txBody>
          <a:bodyPr/>
          <a:lstStyle/>
          <a:p>
            <a:fld id="{CA70D0B8-D51D-4F75-AE1F-B58CDB9665AB}" type="slidenum">
              <a:rPr lang="en-US" smtClean="0"/>
              <a:t>11</a:t>
            </a:fld>
            <a:endParaRPr lang="en-US"/>
          </a:p>
        </p:txBody>
      </p:sp>
    </p:spTree>
    <p:extLst>
      <p:ext uri="{BB962C8B-B14F-4D97-AF65-F5344CB8AC3E}">
        <p14:creationId xmlns:p14="http://schemas.microsoft.com/office/powerpoint/2010/main" val="15601751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Shape 151"/>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52" name="Shape 15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58250E5-72E3-4446-8F36-3D95029907DD}" type="datetimeFigureOut">
              <a:rPr lang="en-US" smtClean="0"/>
              <a:t>12/6/18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F5BA2E-2429-46AC-9D18-9DC78AE33F74}" type="slidenum">
              <a:rPr lang="en-US" smtClean="0"/>
              <a:t>‹#›</a:t>
            </a:fld>
            <a:endParaRPr lang="en-US"/>
          </a:p>
        </p:txBody>
      </p:sp>
    </p:spTree>
    <p:extLst>
      <p:ext uri="{BB962C8B-B14F-4D97-AF65-F5344CB8AC3E}">
        <p14:creationId xmlns:p14="http://schemas.microsoft.com/office/powerpoint/2010/main" val="10712263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58250E5-72E3-4446-8F36-3D95029907DD}" type="datetimeFigureOut">
              <a:rPr lang="en-US" smtClean="0"/>
              <a:t>12/6/18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F5BA2E-2429-46AC-9D18-9DC78AE33F74}" type="slidenum">
              <a:rPr lang="en-US" smtClean="0"/>
              <a:t>‹#›</a:t>
            </a:fld>
            <a:endParaRPr lang="en-US"/>
          </a:p>
        </p:txBody>
      </p:sp>
    </p:spTree>
    <p:extLst>
      <p:ext uri="{BB962C8B-B14F-4D97-AF65-F5344CB8AC3E}">
        <p14:creationId xmlns:p14="http://schemas.microsoft.com/office/powerpoint/2010/main" val="19482378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58250E5-72E3-4446-8F36-3D95029907DD}" type="datetimeFigureOut">
              <a:rPr lang="en-US" smtClean="0"/>
              <a:t>12/6/18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F5BA2E-2429-46AC-9D18-9DC78AE33F74}" type="slidenum">
              <a:rPr lang="en-US" smtClean="0"/>
              <a:t>‹#›</a:t>
            </a:fld>
            <a:endParaRPr lang="en-US"/>
          </a:p>
        </p:txBody>
      </p:sp>
    </p:spTree>
    <p:extLst>
      <p:ext uri="{BB962C8B-B14F-4D97-AF65-F5344CB8AC3E}">
        <p14:creationId xmlns:p14="http://schemas.microsoft.com/office/powerpoint/2010/main" val="20287112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58250E5-72E3-4446-8F36-3D95029907DD}" type="datetimeFigureOut">
              <a:rPr lang="en-US" smtClean="0"/>
              <a:t>12/6/18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F5BA2E-2429-46AC-9D18-9DC78AE33F74}" type="slidenum">
              <a:rPr lang="en-US" smtClean="0"/>
              <a:t>‹#›</a:t>
            </a:fld>
            <a:endParaRPr lang="en-US"/>
          </a:p>
        </p:txBody>
      </p:sp>
    </p:spTree>
    <p:extLst>
      <p:ext uri="{BB962C8B-B14F-4D97-AF65-F5344CB8AC3E}">
        <p14:creationId xmlns:p14="http://schemas.microsoft.com/office/powerpoint/2010/main" val="6262383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58250E5-72E3-4446-8F36-3D95029907DD}" type="datetimeFigureOut">
              <a:rPr lang="en-US" smtClean="0"/>
              <a:t>12/6/18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0F5BA2E-2429-46AC-9D18-9DC78AE33F74}" type="slidenum">
              <a:rPr lang="en-US" smtClean="0"/>
              <a:t>‹#›</a:t>
            </a:fld>
            <a:endParaRPr lang="en-US"/>
          </a:p>
        </p:txBody>
      </p:sp>
    </p:spTree>
    <p:extLst>
      <p:ext uri="{BB962C8B-B14F-4D97-AF65-F5344CB8AC3E}">
        <p14:creationId xmlns:p14="http://schemas.microsoft.com/office/powerpoint/2010/main" val="528121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58250E5-72E3-4446-8F36-3D95029907DD}" type="datetimeFigureOut">
              <a:rPr lang="en-US" smtClean="0"/>
              <a:t>12/6/18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0F5BA2E-2429-46AC-9D18-9DC78AE33F74}" type="slidenum">
              <a:rPr lang="en-US" smtClean="0"/>
              <a:t>‹#›</a:t>
            </a:fld>
            <a:endParaRPr lang="en-US"/>
          </a:p>
        </p:txBody>
      </p:sp>
    </p:spTree>
    <p:extLst>
      <p:ext uri="{BB962C8B-B14F-4D97-AF65-F5344CB8AC3E}">
        <p14:creationId xmlns:p14="http://schemas.microsoft.com/office/powerpoint/2010/main" val="858498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58250E5-72E3-4446-8F36-3D95029907DD}" type="datetimeFigureOut">
              <a:rPr lang="en-US" smtClean="0"/>
              <a:t>12/6/18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0F5BA2E-2429-46AC-9D18-9DC78AE33F74}" type="slidenum">
              <a:rPr lang="en-US" smtClean="0"/>
              <a:t>‹#›</a:t>
            </a:fld>
            <a:endParaRPr lang="en-US"/>
          </a:p>
        </p:txBody>
      </p:sp>
    </p:spTree>
    <p:extLst>
      <p:ext uri="{BB962C8B-B14F-4D97-AF65-F5344CB8AC3E}">
        <p14:creationId xmlns:p14="http://schemas.microsoft.com/office/powerpoint/2010/main" val="34039286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58250E5-72E3-4446-8F36-3D95029907DD}" type="datetimeFigureOut">
              <a:rPr lang="en-US" smtClean="0"/>
              <a:t>12/6/18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F5BA2E-2429-46AC-9D18-9DC78AE33F74}" type="slidenum">
              <a:rPr lang="en-US" smtClean="0"/>
              <a:t>‹#›</a:t>
            </a:fld>
            <a:endParaRPr lang="en-US"/>
          </a:p>
        </p:txBody>
      </p:sp>
    </p:spTree>
    <p:extLst>
      <p:ext uri="{BB962C8B-B14F-4D97-AF65-F5344CB8AC3E}">
        <p14:creationId xmlns:p14="http://schemas.microsoft.com/office/powerpoint/2010/main" val="19887583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58250E5-72E3-4446-8F36-3D95029907DD}" type="datetimeFigureOut">
              <a:rPr lang="en-US" smtClean="0"/>
              <a:t>12/6/18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F5BA2E-2429-46AC-9D18-9DC78AE33F74}" type="slidenum">
              <a:rPr lang="en-US" smtClean="0"/>
              <a:t>‹#›</a:t>
            </a:fld>
            <a:endParaRPr lang="en-US"/>
          </a:p>
        </p:txBody>
      </p:sp>
    </p:spTree>
    <p:extLst>
      <p:ext uri="{BB962C8B-B14F-4D97-AF65-F5344CB8AC3E}">
        <p14:creationId xmlns:p14="http://schemas.microsoft.com/office/powerpoint/2010/main" val="23863001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58250E5-72E3-4446-8F36-3D95029907DD}" type="datetimeFigureOut">
              <a:rPr lang="en-US" smtClean="0"/>
              <a:t>12/6/18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F5BA2E-2429-46AC-9D18-9DC78AE33F74}" type="slidenum">
              <a:rPr lang="en-US" smtClean="0"/>
              <a:t>‹#›</a:t>
            </a:fld>
            <a:endParaRPr lang="en-US"/>
          </a:p>
        </p:txBody>
      </p:sp>
    </p:spTree>
    <p:extLst>
      <p:ext uri="{BB962C8B-B14F-4D97-AF65-F5344CB8AC3E}">
        <p14:creationId xmlns:p14="http://schemas.microsoft.com/office/powerpoint/2010/main" val="18052081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58250E5-72E3-4446-8F36-3D95029907DD}" type="datetimeFigureOut">
              <a:rPr lang="en-US" smtClean="0"/>
              <a:t>12/6/18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F5BA2E-2429-46AC-9D18-9DC78AE33F74}" type="slidenum">
              <a:rPr lang="en-US" smtClean="0"/>
              <a:t>‹#›</a:t>
            </a:fld>
            <a:endParaRPr lang="en-US"/>
          </a:p>
        </p:txBody>
      </p:sp>
    </p:spTree>
    <p:extLst>
      <p:ext uri="{BB962C8B-B14F-4D97-AF65-F5344CB8AC3E}">
        <p14:creationId xmlns:p14="http://schemas.microsoft.com/office/powerpoint/2010/main" val="23637577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0"/>
        <p:cNvGrpSpPr/>
        <p:nvPr/>
      </p:nvGrpSpPr>
      <p:grpSpPr>
        <a:xfrm>
          <a:off x="0" y="0"/>
          <a:ext cx="0" cy="0"/>
          <a:chOff x="0" y="0"/>
          <a:chExt cx="0" cy="0"/>
        </a:xfrm>
      </p:grpSpPr>
      <p:sp>
        <p:nvSpPr>
          <p:cNvPr id="21" name="Shape 21"/>
          <p:cNvSpPr txBox="1">
            <a:spLocks noGrp="1"/>
          </p:cNvSpPr>
          <p:nvPr>
            <p:ph type="title"/>
          </p:nvPr>
        </p:nvSpPr>
        <p:spPr>
          <a:xfrm>
            <a:off x="311700" y="593367"/>
            <a:ext cx="8520600" cy="763600"/>
          </a:xfrm>
          <a:prstGeom prst="rect">
            <a:avLst/>
          </a:prstGeom>
        </p:spPr>
        <p:txBody>
          <a:bodyPr spcFirstLastPara="1" wrap="square" lIns="91425" tIns="91425" rIns="91425" bIns="91425" anchor="t" anchorCtr="0"/>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2" name="Shape 22"/>
          <p:cNvSpPr txBox="1">
            <a:spLocks noGrp="1"/>
          </p:cNvSpPr>
          <p:nvPr>
            <p:ph type="body" idx="1"/>
          </p:nvPr>
        </p:nvSpPr>
        <p:spPr>
          <a:xfrm>
            <a:off x="311700" y="1536633"/>
            <a:ext cx="8520600" cy="4555200"/>
          </a:xfrm>
          <a:prstGeom prst="rect">
            <a:avLst/>
          </a:prstGeom>
        </p:spPr>
        <p:txBody>
          <a:bodyPr spcFirstLastPara="1" wrap="square" lIns="91425" tIns="91425" rIns="91425" bIns="91425" anchor="t" anchorCtr="0"/>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23" name="Shape 23"/>
          <p:cNvSpPr txBox="1">
            <a:spLocks noGrp="1"/>
          </p:cNvSpPr>
          <p:nvPr>
            <p:ph type="sldNum" idx="12"/>
          </p:nvPr>
        </p:nvSpPr>
        <p:spPr>
          <a:xfrm>
            <a:off x="8490250" y="6241345"/>
            <a:ext cx="5487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2968471856"/>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58250E5-72E3-4446-8F36-3D95029907DD}" type="datetimeFigureOut">
              <a:rPr lang="en-US" smtClean="0"/>
              <a:t>12/6/18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F5BA2E-2429-46AC-9D18-9DC78AE33F74}" type="slidenum">
              <a:rPr lang="en-US" smtClean="0"/>
              <a:t>‹#›</a:t>
            </a:fld>
            <a:endParaRPr lang="en-US"/>
          </a:p>
        </p:txBody>
      </p:sp>
    </p:spTree>
    <p:extLst>
      <p:ext uri="{BB962C8B-B14F-4D97-AF65-F5344CB8AC3E}">
        <p14:creationId xmlns:p14="http://schemas.microsoft.com/office/powerpoint/2010/main" val="21168989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3.png"/><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4"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4" Type="http://schemas.openxmlformats.org/officeDocument/2006/relationships/image" Target="../media/image3.png"/><Relationship Id="rId1" Type="http://schemas.openxmlformats.org/officeDocument/2006/relationships/slideLayout" Target="../slideLayouts/slideLayout12.xml"/><Relationship Id="rId2"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4" Type="http://schemas.openxmlformats.org/officeDocument/2006/relationships/image" Target="../media/image3.png"/><Relationship Id="rId1" Type="http://schemas.openxmlformats.org/officeDocument/2006/relationships/slideLayout" Target="../slideLayouts/slideLayout12.xml"/><Relationship Id="rId2"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4" Type="http://schemas.openxmlformats.org/officeDocument/2006/relationships/image" Target="../media/image3.png"/><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3.png"/><Relationship Id="rId1" Type="http://schemas.openxmlformats.org/officeDocument/2006/relationships/slideLayout" Target="../slideLayouts/slideLayout12.xml"/><Relationship Id="rId2" Type="http://schemas.openxmlformats.org/officeDocument/2006/relationships/notesSlide" Target="../notesSlides/notesSlide6.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7" Type="http://schemas.openxmlformats.org/officeDocument/2006/relationships/image" Target="../media/image3.png"/><Relationship Id="rId1" Type="http://schemas.openxmlformats.org/officeDocument/2006/relationships/slideLayout" Target="../slideLayouts/slideLayout12.xml"/><Relationship Id="rId2" Type="http://schemas.openxmlformats.org/officeDocument/2006/relationships/diagramData" Target="../diagrams/data1.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4" Type="http://schemas.openxmlformats.org/officeDocument/2006/relationships/image" Target="../media/image3.png"/><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8.xml"/><Relationship Id="rId3" Type="http://schemas.openxmlformats.org/officeDocument/2006/relationships/image" Target="../media/image1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 Id="rId3"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704975" y="1026585"/>
            <a:ext cx="5715000" cy="428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15362" name="Picture 2" descr="01_Front_Page-01.png"/>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938" y="0"/>
            <a:ext cx="966946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685800" y="1447800"/>
            <a:ext cx="5486400" cy="738664"/>
          </a:xfrm>
          <a:prstGeom prst="rect">
            <a:avLst/>
          </a:prstGeom>
        </p:spPr>
        <p:txBody>
          <a:bodyPr wrap="square">
            <a:spAutoFit/>
          </a:bodyPr>
          <a:lstStyle/>
          <a:p>
            <a:pPr algn="l">
              <a:lnSpc>
                <a:spcPct val="120000"/>
              </a:lnSpc>
            </a:pPr>
            <a:r>
              <a:rPr lang="en-US" sz="3600" dirty="0" smtClean="0">
                <a:solidFill>
                  <a:srgbClr val="000090"/>
                </a:solidFill>
                <a:latin typeface="Source Code Pro Semibold"/>
                <a:cs typeface="Source Code Pro Semibold"/>
                <a:sym typeface="Book Antiqua" charset="0"/>
              </a:rPr>
              <a:t>OIC Cambodia Overview</a:t>
            </a:r>
            <a:endParaRPr lang="en-US" sz="3600" dirty="0">
              <a:solidFill>
                <a:srgbClr val="000090"/>
              </a:solidFill>
              <a:latin typeface="Source Code Pro Semibold"/>
              <a:cs typeface="Source Code Pro Semibold"/>
              <a:sym typeface="Book Antiqua" charset="0"/>
            </a:endParaRPr>
          </a:p>
        </p:txBody>
      </p:sp>
    </p:spTree>
    <p:extLst>
      <p:ext uri="{BB962C8B-B14F-4D97-AF65-F5344CB8AC3E}">
        <p14:creationId xmlns:p14="http://schemas.microsoft.com/office/powerpoint/2010/main" val="14438396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02_Table-of-content-02.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76" y="0"/>
            <a:ext cx="9138925" cy="6858000"/>
          </a:xfrm>
          <a:prstGeom prst="rect">
            <a:avLst/>
          </a:prstGeom>
        </p:spPr>
      </p:pic>
      <p:sp>
        <p:nvSpPr>
          <p:cNvPr id="16388" name="Rectangle 5"/>
          <p:cNvSpPr>
            <a:spLocks/>
          </p:cNvSpPr>
          <p:nvPr/>
        </p:nvSpPr>
        <p:spPr bwMode="auto">
          <a:xfrm>
            <a:off x="-5080" y="1803400"/>
            <a:ext cx="8170863" cy="1123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lgn="l">
              <a:lnSpc>
                <a:spcPct val="90000"/>
              </a:lnSpc>
            </a:pPr>
            <a:endParaRPr lang="en-US" sz="2100" dirty="0">
              <a:solidFill>
                <a:srgbClr val="FFFFFF"/>
              </a:solidFill>
              <a:latin typeface="Montserrat-Bold" charset="0"/>
              <a:cs typeface="Montserrat-Bold" charset="0"/>
              <a:sym typeface="Montserrat-Bold" charset="0"/>
            </a:endParaRPr>
          </a:p>
        </p:txBody>
      </p:sp>
      <p:sp>
        <p:nvSpPr>
          <p:cNvPr id="3" name="Rectangle 2"/>
          <p:cNvSpPr/>
          <p:nvPr/>
        </p:nvSpPr>
        <p:spPr>
          <a:xfrm>
            <a:off x="609600" y="414697"/>
            <a:ext cx="4800600" cy="2002600"/>
          </a:xfrm>
          <a:prstGeom prst="rect">
            <a:avLst/>
          </a:prstGeom>
        </p:spPr>
        <p:txBody>
          <a:bodyPr wrap="square">
            <a:spAutoFit/>
          </a:bodyPr>
          <a:lstStyle/>
          <a:p>
            <a:pPr algn="l">
              <a:lnSpc>
                <a:spcPct val="120000"/>
              </a:lnSpc>
            </a:pPr>
            <a:r>
              <a:rPr lang="en-US" sz="2400" dirty="0" smtClean="0">
                <a:solidFill>
                  <a:srgbClr val="1B528E"/>
                </a:solidFill>
                <a:latin typeface="Brandon Grotesque Bold"/>
                <a:cs typeface="Brandon Grotesque Bold"/>
                <a:sym typeface="Montserrat-Bold" charset="0"/>
              </a:rPr>
              <a:t>Content:</a:t>
            </a:r>
            <a:endParaRPr lang="en-US" sz="2400" dirty="0">
              <a:solidFill>
                <a:srgbClr val="1B528E"/>
              </a:solidFill>
              <a:latin typeface="Brandon Grotesque Bold"/>
              <a:cs typeface="Brandon Grotesque Bold"/>
              <a:sym typeface="Montserrat-Bold" charset="0"/>
            </a:endParaRPr>
          </a:p>
          <a:p>
            <a:pPr marL="342900" indent="-342900" algn="l">
              <a:lnSpc>
                <a:spcPct val="120000"/>
              </a:lnSpc>
              <a:buFont typeface="Arial"/>
              <a:buChar char="•"/>
            </a:pPr>
            <a:r>
              <a:rPr lang="en-US" sz="2000" dirty="0" smtClean="0">
                <a:solidFill>
                  <a:srgbClr val="1B528E"/>
                </a:solidFill>
                <a:latin typeface="Brandon Grotesque Bold"/>
                <a:cs typeface="Brandon Grotesque Bold"/>
                <a:sym typeface="Montserrat-Bold" charset="0"/>
              </a:rPr>
              <a:t>WHO WE ARE</a:t>
            </a:r>
          </a:p>
          <a:p>
            <a:pPr marL="342900" indent="-342900" algn="l">
              <a:lnSpc>
                <a:spcPct val="120000"/>
              </a:lnSpc>
              <a:buFont typeface="Arial"/>
              <a:buChar char="•"/>
            </a:pPr>
            <a:r>
              <a:rPr lang="en-US" sz="2000" dirty="0" smtClean="0">
                <a:solidFill>
                  <a:srgbClr val="1B528E"/>
                </a:solidFill>
                <a:latin typeface="Brandon Grotesque Bold"/>
                <a:cs typeface="Brandon Grotesque Bold"/>
                <a:sym typeface="Book Antiqua" charset="0"/>
              </a:rPr>
              <a:t>Our Team and strategic activities</a:t>
            </a:r>
          </a:p>
          <a:p>
            <a:pPr marL="342900" indent="-342900" algn="l">
              <a:lnSpc>
                <a:spcPct val="120000"/>
              </a:lnSpc>
              <a:buFont typeface="Arial"/>
              <a:buChar char="•"/>
            </a:pPr>
            <a:r>
              <a:rPr lang="en-US" sz="2000" dirty="0" smtClean="0">
                <a:solidFill>
                  <a:srgbClr val="1B528E"/>
                </a:solidFill>
                <a:latin typeface="Brandon Grotesque Bold"/>
                <a:cs typeface="Brandon Grotesque Bold"/>
                <a:sym typeface="Book Antiqua" charset="0"/>
              </a:rPr>
              <a:t>How we works</a:t>
            </a:r>
          </a:p>
          <a:p>
            <a:pPr marL="342900" indent="-342900" algn="l">
              <a:lnSpc>
                <a:spcPct val="120000"/>
              </a:lnSpc>
              <a:buFont typeface="Arial"/>
              <a:buChar char="•"/>
            </a:pPr>
            <a:r>
              <a:rPr lang="en-US" sz="2000" dirty="0" smtClean="0">
                <a:solidFill>
                  <a:srgbClr val="1B528E"/>
                </a:solidFill>
                <a:latin typeface="Brandon Grotesque Bold"/>
                <a:cs typeface="Brandon Grotesque Bold"/>
                <a:sym typeface="Book Antiqua" charset="0"/>
              </a:rPr>
              <a:t>Our plan 2019</a:t>
            </a:r>
          </a:p>
        </p:txBody>
      </p:sp>
    </p:spTree>
    <p:extLst>
      <p:ext uri="{BB962C8B-B14F-4D97-AF65-F5344CB8AC3E}">
        <p14:creationId xmlns:p14="http://schemas.microsoft.com/office/powerpoint/2010/main" val="744397948"/>
      </p:ext>
    </p:extLst>
  </p:cSld>
  <p:clrMapOvr>
    <a:masterClrMapping/>
  </p:clrMapOvr>
  <p:transition xmlns:p14="http://schemas.microsoft.com/office/powerpoint/2010/main" spd="slow">
    <p:fade thruBlk="1"/>
  </p:transition>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Shape 66"/>
          <p:cNvSpPr txBox="1">
            <a:spLocks noGrp="1"/>
          </p:cNvSpPr>
          <p:nvPr>
            <p:ph type="title"/>
          </p:nvPr>
        </p:nvSpPr>
        <p:spPr>
          <a:prstGeom prst="rect">
            <a:avLst/>
          </a:prstGeom>
        </p:spPr>
        <p:txBody>
          <a:bodyPr spcFirstLastPara="1" wrap="square" lIns="91425" tIns="91425" rIns="91425" bIns="91425" anchor="t" anchorCtr="0">
            <a:noAutofit/>
          </a:bodyPr>
          <a:lstStyle/>
          <a:p>
            <a:pPr marL="0" lvl="0" indent="0" algn="l">
              <a:spcBef>
                <a:spcPts val="0"/>
              </a:spcBef>
              <a:spcAft>
                <a:spcPts val="0"/>
              </a:spcAft>
              <a:buNone/>
            </a:pPr>
            <a:r>
              <a:rPr lang="en" dirty="0"/>
              <a:t>Who we are</a:t>
            </a:r>
            <a:endParaRPr dirty="0"/>
          </a:p>
        </p:txBody>
      </p:sp>
      <p:sp>
        <p:nvSpPr>
          <p:cNvPr id="4" name="Content Placeholder 3"/>
          <p:cNvSpPr>
            <a:spLocks noGrp="1"/>
          </p:cNvSpPr>
          <p:nvPr>
            <p:ph idx="1"/>
          </p:nvPr>
        </p:nvSpPr>
        <p:spPr>
          <a:xfrm>
            <a:off x="457200" y="1524001"/>
            <a:ext cx="5105400" cy="4572000"/>
          </a:xfrm>
        </p:spPr>
        <p:txBody>
          <a:bodyPr>
            <a:normAutofit fontScale="70000" lnSpcReduction="20000"/>
          </a:bodyPr>
          <a:lstStyle/>
          <a:p>
            <a:pPr>
              <a:spcBef>
                <a:spcPts val="0"/>
              </a:spcBef>
            </a:pPr>
            <a:r>
              <a:rPr lang="en" dirty="0"/>
              <a:t>OIC is called Organisation to Improve Communication and swallowing therapy services in </a:t>
            </a:r>
            <a:r>
              <a:rPr lang="en" dirty="0" smtClean="0"/>
              <a:t>Cambodia</a:t>
            </a:r>
          </a:p>
          <a:p>
            <a:pPr>
              <a:spcBef>
                <a:spcPts val="0"/>
              </a:spcBef>
            </a:pPr>
            <a:endParaRPr lang="en" dirty="0"/>
          </a:p>
          <a:p>
            <a:pPr>
              <a:spcBef>
                <a:spcPts val="0"/>
              </a:spcBef>
            </a:pPr>
            <a:r>
              <a:rPr lang="en" dirty="0"/>
              <a:t>S</a:t>
            </a:r>
            <a:r>
              <a:rPr lang="en" dirty="0" smtClean="0"/>
              <a:t>tarted </a:t>
            </a:r>
            <a:r>
              <a:rPr lang="en" dirty="0"/>
              <a:t>in 2013 with a small team, that has grown quite rapidly, primarily from the generous individual donations of supporters, with some small grants along the way.</a:t>
            </a:r>
          </a:p>
          <a:p>
            <a:pPr>
              <a:spcBef>
                <a:spcPts val="0"/>
              </a:spcBef>
            </a:pPr>
            <a:endParaRPr lang="en" dirty="0"/>
          </a:p>
          <a:p>
            <a:pPr>
              <a:spcBef>
                <a:spcPts val="0"/>
              </a:spcBef>
            </a:pPr>
            <a:r>
              <a:rPr lang="en" dirty="0" smtClean="0"/>
              <a:t>Our </a:t>
            </a:r>
            <a:r>
              <a:rPr lang="en" dirty="0"/>
              <a:t>team is currently made up of a governing board, an advisory committee, management team, whose members work across the administration and program team. </a:t>
            </a:r>
            <a:endParaRPr lang="en-US" dirty="0"/>
          </a:p>
        </p:txBody>
      </p:sp>
      <p:pic>
        <p:nvPicPr>
          <p:cNvPr id="3" name="Picture 2" descr="Teamlunch_13 Nov 18.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95556" y="1905000"/>
            <a:ext cx="3448444" cy="2590800"/>
          </a:xfrm>
          <a:prstGeom prst="rect">
            <a:avLst/>
          </a:prstGeom>
        </p:spPr>
      </p:pic>
      <p:pic>
        <p:nvPicPr>
          <p:cNvPr id="8" name="Picture 7" descr="02_Table-of-content-02.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15275" y="-1676400"/>
            <a:ext cx="3728725" cy="2098573"/>
          </a:xfrm>
          <a:prstGeom prst="rect">
            <a:avLst/>
          </a:prstGeom>
        </p:spPr>
      </p:pic>
    </p:spTree>
    <p:extLst>
      <p:ext uri="{BB962C8B-B14F-4D97-AF65-F5344CB8AC3E}">
        <p14:creationId xmlns:p14="http://schemas.microsoft.com/office/powerpoint/2010/main" val="1995566866"/>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4" name="Shape 74"/>
          <p:cNvSpPr txBox="1">
            <a:spLocks noGrp="1"/>
          </p:cNvSpPr>
          <p:nvPr>
            <p:ph type="subTitle" idx="1"/>
          </p:nvPr>
        </p:nvSpPr>
        <p:spPr>
          <a:xfrm>
            <a:off x="5609700" y="533400"/>
            <a:ext cx="3381900" cy="4267200"/>
          </a:xfrm>
          <a:prstGeom prst="rect">
            <a:avLst/>
          </a:prstGeom>
        </p:spPr>
        <p:txBody>
          <a:bodyPr spcFirstLastPara="1" wrap="square" lIns="91425" tIns="91425" rIns="91425" bIns="91425" anchor="t" anchorCtr="0">
            <a:noAutofit/>
          </a:bodyPr>
          <a:lstStyle/>
          <a:p>
            <a:pPr lvl="0" algn="l">
              <a:spcBef>
                <a:spcPts val="0"/>
              </a:spcBef>
            </a:pPr>
            <a:r>
              <a:rPr lang="en-US" sz="2800" dirty="0">
                <a:solidFill>
                  <a:srgbClr val="0000FF"/>
                </a:solidFill>
              </a:rPr>
              <a:t>100 Cambodian university qualified speech therapists are integrated into Cambodia’s public sector by </a:t>
            </a:r>
            <a:r>
              <a:rPr lang="en-US" sz="2800" dirty="0" smtClean="0">
                <a:solidFill>
                  <a:srgbClr val="0000FF"/>
                </a:solidFill>
              </a:rPr>
              <a:t>2030.</a:t>
            </a:r>
            <a:endParaRPr sz="2800" dirty="0">
              <a:solidFill>
                <a:srgbClr val="0000FF"/>
              </a:solidFill>
            </a:endParaRPr>
          </a:p>
        </p:txBody>
      </p:sp>
      <p:pic>
        <p:nvPicPr>
          <p:cNvPr id="75" name="Shape 75" descr="Free photo: Tree, Spring, Nature, Time Of Year - Free Image on ..."/>
          <p:cNvPicPr preferRelativeResize="0"/>
          <p:nvPr/>
        </p:nvPicPr>
        <p:blipFill>
          <a:blip r:embed="rId3">
            <a:alphaModFix amt="92000"/>
          </a:blip>
          <a:stretch>
            <a:fillRect/>
          </a:stretch>
        </p:blipFill>
        <p:spPr>
          <a:xfrm>
            <a:off x="0" y="76200"/>
            <a:ext cx="5486400" cy="6756400"/>
          </a:xfrm>
          <a:prstGeom prst="rect">
            <a:avLst/>
          </a:prstGeom>
          <a:noFill/>
          <a:ln>
            <a:noFill/>
          </a:ln>
        </p:spPr>
      </p:pic>
      <p:pic>
        <p:nvPicPr>
          <p:cNvPr id="5" name="Picture 4" descr="02_Table-of-content-02.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15275" y="-1641373"/>
            <a:ext cx="3728725" cy="2098573"/>
          </a:xfrm>
          <a:prstGeom prst="rect">
            <a:avLst/>
          </a:prstGeom>
        </p:spPr>
      </p:pic>
    </p:spTree>
    <p:extLst>
      <p:ext uri="{BB962C8B-B14F-4D97-AF65-F5344CB8AC3E}">
        <p14:creationId xmlns:p14="http://schemas.microsoft.com/office/powerpoint/2010/main" val="4167670942"/>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Shape 80"/>
          <p:cNvSpPr txBox="1">
            <a:spLocks noGrp="1"/>
          </p:cNvSpPr>
          <p:nvPr>
            <p:ph type="title"/>
          </p:nvPr>
        </p:nvSpPr>
        <p:spPr>
          <a:xfrm>
            <a:off x="311700" y="593367"/>
            <a:ext cx="8520600" cy="7636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r>
              <a:rPr lang="en"/>
              <a:t>The Roots</a:t>
            </a:r>
            <a:endParaRPr/>
          </a:p>
        </p:txBody>
      </p:sp>
      <p:sp>
        <p:nvSpPr>
          <p:cNvPr id="81" name="Shape 81"/>
          <p:cNvSpPr txBox="1">
            <a:spLocks noGrp="1"/>
          </p:cNvSpPr>
          <p:nvPr>
            <p:ph type="body" idx="1"/>
          </p:nvPr>
        </p:nvSpPr>
        <p:spPr>
          <a:xfrm>
            <a:off x="311700" y="1895467"/>
            <a:ext cx="6393900" cy="3819533"/>
          </a:xfrm>
          <a:prstGeom prst="rect">
            <a:avLst/>
          </a:prstGeom>
        </p:spPr>
        <p:txBody>
          <a:bodyPr spcFirstLastPara="1" wrap="square" lIns="91425" tIns="91425" rIns="91425" bIns="91425" anchor="t" anchorCtr="0">
            <a:noAutofit/>
          </a:bodyPr>
          <a:lstStyle/>
          <a:p>
            <a:pPr marL="457200" lvl="0" indent="-342900" rtl="0">
              <a:spcBef>
                <a:spcPts val="0"/>
              </a:spcBef>
              <a:spcAft>
                <a:spcPts val="0"/>
              </a:spcAft>
              <a:buSzPts val="1800"/>
              <a:buChar char="-"/>
            </a:pPr>
            <a:r>
              <a:rPr lang="en" sz="2800" dirty="0"/>
              <a:t>A solid knowledge of how to do “development” well</a:t>
            </a:r>
            <a:endParaRPr sz="2800" dirty="0"/>
          </a:p>
          <a:p>
            <a:pPr marL="457200" lvl="0" indent="-342900" rtl="0">
              <a:spcBef>
                <a:spcPts val="0"/>
              </a:spcBef>
              <a:spcAft>
                <a:spcPts val="0"/>
              </a:spcAft>
              <a:buSzPts val="1800"/>
              <a:buChar char="-"/>
            </a:pPr>
            <a:r>
              <a:rPr lang="en" sz="2800" dirty="0"/>
              <a:t>Understanding the past and the people</a:t>
            </a:r>
            <a:endParaRPr sz="2800" dirty="0"/>
          </a:p>
          <a:p>
            <a:pPr marL="457200" lvl="0" indent="-342900" rtl="0">
              <a:spcBef>
                <a:spcPts val="0"/>
              </a:spcBef>
              <a:spcAft>
                <a:spcPts val="0"/>
              </a:spcAft>
              <a:buSzPts val="1800"/>
              <a:buChar char="-"/>
            </a:pPr>
            <a:r>
              <a:rPr lang="en" sz="2800" dirty="0"/>
              <a:t>Strong partnerships</a:t>
            </a:r>
            <a:endParaRPr sz="2800" dirty="0"/>
          </a:p>
          <a:p>
            <a:pPr marL="457200" lvl="0" indent="-342900" rtl="0">
              <a:spcBef>
                <a:spcPts val="0"/>
              </a:spcBef>
              <a:spcAft>
                <a:spcPts val="0"/>
              </a:spcAft>
              <a:buSzPts val="1800"/>
              <a:buChar char="-"/>
            </a:pPr>
            <a:r>
              <a:rPr lang="en" sz="2800" dirty="0"/>
              <a:t>Embedded monitoring and evaluation</a:t>
            </a:r>
            <a:endParaRPr sz="2800" dirty="0"/>
          </a:p>
          <a:p>
            <a:pPr marL="457200" lvl="0" indent="-342900" rtl="0">
              <a:spcBef>
                <a:spcPts val="0"/>
              </a:spcBef>
              <a:spcAft>
                <a:spcPts val="0"/>
              </a:spcAft>
              <a:buSzPts val="1800"/>
              <a:buChar char="-"/>
            </a:pPr>
            <a:r>
              <a:rPr lang="en" sz="2800" dirty="0"/>
              <a:t>Sector/stakeholder mapping</a:t>
            </a:r>
            <a:endParaRPr sz="2800" dirty="0"/>
          </a:p>
          <a:p>
            <a:pPr marL="457200" lvl="0" indent="-342900" rtl="0">
              <a:spcBef>
                <a:spcPts val="0"/>
              </a:spcBef>
              <a:spcAft>
                <a:spcPts val="0"/>
              </a:spcAft>
              <a:buSzPts val="1800"/>
              <a:buChar char="-"/>
            </a:pPr>
            <a:r>
              <a:rPr lang="en" sz="2800" dirty="0"/>
              <a:t>A diverse, complementary team which is Cambodian led</a:t>
            </a:r>
            <a:endParaRPr sz="2800" dirty="0"/>
          </a:p>
          <a:p>
            <a:pPr marL="457200" lvl="0" indent="-342900" rtl="0">
              <a:spcBef>
                <a:spcPts val="0"/>
              </a:spcBef>
              <a:spcAft>
                <a:spcPts val="0"/>
              </a:spcAft>
              <a:buSzPts val="1800"/>
              <a:buChar char="-"/>
            </a:pPr>
            <a:r>
              <a:rPr lang="en" sz="2800" dirty="0"/>
              <a:t>A plan and an exit strategy</a:t>
            </a:r>
            <a:endParaRPr sz="2800" dirty="0"/>
          </a:p>
        </p:txBody>
      </p:sp>
      <p:pic>
        <p:nvPicPr>
          <p:cNvPr id="82" name="Shape 82" descr="Free photo: Asia, Cambodia, Roots, Temple - Free Image on Pixabay ..."/>
          <p:cNvPicPr preferRelativeResize="0"/>
          <p:nvPr/>
        </p:nvPicPr>
        <p:blipFill>
          <a:blip r:embed="rId3">
            <a:alphaModFix/>
          </a:blip>
          <a:stretch>
            <a:fillRect/>
          </a:stretch>
        </p:blipFill>
        <p:spPr>
          <a:xfrm>
            <a:off x="6653950" y="1010100"/>
            <a:ext cx="2413850" cy="4837800"/>
          </a:xfrm>
          <a:prstGeom prst="rect">
            <a:avLst/>
          </a:prstGeom>
          <a:noFill/>
          <a:ln>
            <a:noFill/>
          </a:ln>
        </p:spPr>
      </p:pic>
      <p:pic>
        <p:nvPicPr>
          <p:cNvPr id="5" name="Picture 4" descr="02_Table-of-content-02.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15275" y="-1676400"/>
            <a:ext cx="3728725" cy="2098573"/>
          </a:xfrm>
          <a:prstGeom prst="rect">
            <a:avLst/>
          </a:prstGeom>
        </p:spPr>
      </p:pic>
    </p:spTree>
    <p:extLst>
      <p:ext uri="{BB962C8B-B14F-4D97-AF65-F5344CB8AC3E}">
        <p14:creationId xmlns:p14="http://schemas.microsoft.com/office/powerpoint/2010/main" val="1761396656"/>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87" name="Shape 87"/>
          <p:cNvSpPr txBox="1">
            <a:spLocks noGrp="1"/>
          </p:cNvSpPr>
          <p:nvPr>
            <p:ph type="title"/>
          </p:nvPr>
        </p:nvSpPr>
        <p:spPr>
          <a:xfrm>
            <a:off x="311700" y="593367"/>
            <a:ext cx="8520600" cy="7636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r>
              <a:rPr lang="en"/>
              <a:t>The Branches - building knowledge</a:t>
            </a:r>
            <a:endParaRPr/>
          </a:p>
        </p:txBody>
      </p:sp>
      <p:sp>
        <p:nvSpPr>
          <p:cNvPr id="88" name="Shape 88"/>
          <p:cNvSpPr txBox="1">
            <a:spLocks noGrp="1"/>
          </p:cNvSpPr>
          <p:nvPr>
            <p:ph type="body" idx="1"/>
          </p:nvPr>
        </p:nvSpPr>
        <p:spPr>
          <a:xfrm>
            <a:off x="311700" y="1752600"/>
            <a:ext cx="5860500" cy="3206400"/>
          </a:xfrm>
          <a:prstGeom prst="rect">
            <a:avLst/>
          </a:prstGeom>
        </p:spPr>
        <p:txBody>
          <a:bodyPr spcFirstLastPara="1" wrap="square" lIns="91425" tIns="91425" rIns="91425" bIns="91425" anchor="t" anchorCtr="0">
            <a:noAutofit/>
          </a:bodyPr>
          <a:lstStyle/>
          <a:p>
            <a:pPr marL="457200" lvl="0" indent="-342900" rtl="0">
              <a:spcBef>
                <a:spcPts val="0"/>
              </a:spcBef>
              <a:spcAft>
                <a:spcPts val="0"/>
              </a:spcAft>
              <a:buSzPts val="1800"/>
              <a:buChar char="-"/>
            </a:pPr>
            <a:r>
              <a:rPr lang="en" sz="2800" dirty="0"/>
              <a:t>Child development knowledge in Cambodia</a:t>
            </a:r>
            <a:endParaRPr sz="2800" dirty="0"/>
          </a:p>
          <a:p>
            <a:pPr marL="457200" lvl="0" indent="-342900" rtl="0">
              <a:spcBef>
                <a:spcPts val="0"/>
              </a:spcBef>
              <a:spcAft>
                <a:spcPts val="0"/>
              </a:spcAft>
              <a:buSzPts val="1800"/>
              <a:buChar char="-"/>
            </a:pPr>
            <a:r>
              <a:rPr lang="en" sz="2800" dirty="0"/>
              <a:t>Cultural perspectives and knowledge of disability</a:t>
            </a:r>
            <a:endParaRPr sz="2800" dirty="0"/>
          </a:p>
          <a:p>
            <a:pPr marL="457200" lvl="0" indent="-342900" rtl="0">
              <a:spcBef>
                <a:spcPts val="0"/>
              </a:spcBef>
              <a:spcAft>
                <a:spcPts val="0"/>
              </a:spcAft>
              <a:buSzPts val="1800"/>
              <a:buChar char="-"/>
            </a:pPr>
            <a:r>
              <a:rPr lang="en" sz="2800" dirty="0"/>
              <a:t>Speech therapy in other Asian countries</a:t>
            </a:r>
            <a:endParaRPr sz="2800" dirty="0"/>
          </a:p>
          <a:p>
            <a:pPr marL="457200" lvl="0" indent="-342900" rtl="0">
              <a:spcBef>
                <a:spcPts val="0"/>
              </a:spcBef>
              <a:spcAft>
                <a:spcPts val="0"/>
              </a:spcAft>
              <a:buSzPts val="1800"/>
              <a:buChar char="-"/>
            </a:pPr>
            <a:r>
              <a:rPr lang="en" sz="2800" dirty="0"/>
              <a:t>Service delivery models that work in Cambodia</a:t>
            </a:r>
            <a:endParaRPr sz="2800" dirty="0"/>
          </a:p>
          <a:p>
            <a:pPr marL="457200" lvl="0" indent="-342900" rtl="0">
              <a:spcBef>
                <a:spcPts val="0"/>
              </a:spcBef>
              <a:spcAft>
                <a:spcPts val="0"/>
              </a:spcAft>
              <a:buSzPts val="1800"/>
              <a:buChar char="-"/>
            </a:pPr>
            <a:r>
              <a:rPr lang="en" sz="2800" dirty="0"/>
              <a:t>Training approaches that work in Cambodia</a:t>
            </a:r>
            <a:endParaRPr sz="2800" dirty="0"/>
          </a:p>
          <a:p>
            <a:pPr marL="457200" lvl="0" indent="-342900">
              <a:spcBef>
                <a:spcPts val="0"/>
              </a:spcBef>
              <a:spcAft>
                <a:spcPts val="0"/>
              </a:spcAft>
              <a:buSzPts val="1800"/>
              <a:buChar char="-"/>
            </a:pPr>
            <a:r>
              <a:rPr lang="en" sz="2800" dirty="0"/>
              <a:t>Resources that work in Cambodia</a:t>
            </a:r>
            <a:endParaRPr sz="2800" dirty="0"/>
          </a:p>
        </p:txBody>
      </p:sp>
      <p:pic>
        <p:nvPicPr>
          <p:cNvPr id="89" name="Shape 89" descr="Free photo: Tree, Silhouette, Branches, Tall - Free Image on ..."/>
          <p:cNvPicPr preferRelativeResize="0"/>
          <p:nvPr/>
        </p:nvPicPr>
        <p:blipFill>
          <a:blip r:embed="rId3">
            <a:alphaModFix/>
          </a:blip>
          <a:stretch>
            <a:fillRect/>
          </a:stretch>
        </p:blipFill>
        <p:spPr>
          <a:xfrm>
            <a:off x="6172199" y="1676400"/>
            <a:ext cx="2600275" cy="4415432"/>
          </a:xfrm>
          <a:prstGeom prst="rect">
            <a:avLst/>
          </a:prstGeom>
          <a:noFill/>
          <a:ln>
            <a:noFill/>
          </a:ln>
        </p:spPr>
      </p:pic>
      <p:pic>
        <p:nvPicPr>
          <p:cNvPr id="5" name="Picture 4" descr="02_Table-of-content-02.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15275" y="-1676400"/>
            <a:ext cx="3728725" cy="2098573"/>
          </a:xfrm>
          <a:prstGeom prst="rect">
            <a:avLst/>
          </a:prstGeom>
        </p:spPr>
      </p:pic>
    </p:spTree>
    <p:extLst>
      <p:ext uri="{BB962C8B-B14F-4D97-AF65-F5344CB8AC3E}">
        <p14:creationId xmlns:p14="http://schemas.microsoft.com/office/powerpoint/2010/main" val="3360209592"/>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0761" y="304800"/>
            <a:ext cx="8229600" cy="1143000"/>
          </a:xfrm>
        </p:spPr>
        <p:txBody>
          <a:bodyPr/>
          <a:lstStyle/>
          <a:p>
            <a:r>
              <a:rPr lang="en-US" dirty="0" smtClean="0"/>
              <a:t>Who is the Program team?</a:t>
            </a:r>
            <a:endParaRPr lang="en-US" dirty="0"/>
          </a:p>
        </p:txBody>
      </p:sp>
      <p:sp>
        <p:nvSpPr>
          <p:cNvPr id="3" name="Content Placeholder 2"/>
          <p:cNvSpPr>
            <a:spLocks noGrp="1"/>
          </p:cNvSpPr>
          <p:nvPr>
            <p:ph idx="1"/>
          </p:nvPr>
        </p:nvSpPr>
        <p:spPr/>
        <p:txBody>
          <a:bodyPr>
            <a:normAutofit fontScale="92500" lnSpcReduction="20000"/>
          </a:bodyPr>
          <a:lstStyle/>
          <a:p>
            <a:pPr marL="0" indent="0">
              <a:buNone/>
            </a:pPr>
            <a:endParaRPr lang="en-US" dirty="0"/>
          </a:p>
          <a:p>
            <a:pPr marL="0" indent="0">
              <a:buNone/>
            </a:pPr>
            <a:endParaRPr lang="en-US" dirty="0" smtClean="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endParaRPr lang="en-US" dirty="0" smtClean="0"/>
          </a:p>
          <a:p>
            <a:pPr marL="0" indent="0">
              <a:buNone/>
            </a:pPr>
            <a:r>
              <a:rPr lang="en-US" dirty="0" smtClean="0"/>
              <a:t>Possibly need a restructure in 2019 to best use the skills of our team and keep the focus on university course development as core</a:t>
            </a:r>
            <a:endParaRPr lang="en-US" dirty="0"/>
          </a:p>
        </p:txBody>
      </p:sp>
      <p:pic>
        <p:nvPicPr>
          <p:cNvPr id="102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20005"/>
          <a:stretch/>
        </p:blipFill>
        <p:spPr bwMode="auto">
          <a:xfrm>
            <a:off x="551543" y="1219200"/>
            <a:ext cx="7577666" cy="34097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descr="02_Table-of-content-02.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15275" y="-1676400"/>
            <a:ext cx="3728725" cy="2098573"/>
          </a:xfrm>
          <a:prstGeom prst="rect">
            <a:avLst/>
          </a:prstGeom>
        </p:spPr>
      </p:pic>
    </p:spTree>
    <p:extLst>
      <p:ext uri="{BB962C8B-B14F-4D97-AF65-F5344CB8AC3E}">
        <p14:creationId xmlns:p14="http://schemas.microsoft.com/office/powerpoint/2010/main" val="345338578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Our key strategic activities</a:t>
            </a:r>
            <a:endParaRPr lang="en-US" dirty="0"/>
          </a:p>
        </p:txBody>
      </p:sp>
      <p:sp>
        <p:nvSpPr>
          <p:cNvPr id="3" name="Content Placeholder 2"/>
          <p:cNvSpPr>
            <a:spLocks noGrp="1"/>
          </p:cNvSpPr>
          <p:nvPr>
            <p:ph idx="1"/>
          </p:nvPr>
        </p:nvSpPr>
        <p:spPr/>
        <p:txBody>
          <a:bodyPr>
            <a:normAutofit fontScale="70000" lnSpcReduction="20000"/>
          </a:bodyPr>
          <a:lstStyle/>
          <a:p>
            <a:pPr lvl="0"/>
            <a:r>
              <a:rPr lang="en-US" sz="3400" b="1" dirty="0" smtClean="0"/>
              <a:t>University </a:t>
            </a:r>
            <a:r>
              <a:rPr lang="en-US" sz="3400" b="1" dirty="0"/>
              <a:t>and profession </a:t>
            </a:r>
            <a:r>
              <a:rPr lang="en-US" sz="3400" b="1" dirty="0" smtClean="0"/>
              <a:t>development: </a:t>
            </a:r>
          </a:p>
          <a:p>
            <a:pPr marL="0" lvl="0" indent="0">
              <a:spcAft>
                <a:spcPts val="1200"/>
              </a:spcAft>
              <a:buNone/>
            </a:pPr>
            <a:r>
              <a:rPr lang="en-US" sz="2800" i="1" dirty="0" smtClean="0"/>
              <a:t>University Partnership</a:t>
            </a:r>
            <a:r>
              <a:rPr lang="en-US" sz="2800" i="1" dirty="0"/>
              <a:t>, Curriculum Outline</a:t>
            </a:r>
          </a:p>
          <a:p>
            <a:pPr lvl="0"/>
            <a:r>
              <a:rPr lang="en-US" sz="3400" b="1" dirty="0"/>
              <a:t>Capacity Building:  </a:t>
            </a:r>
            <a:endParaRPr lang="en-US" sz="3400" b="1" dirty="0" smtClean="0"/>
          </a:p>
          <a:p>
            <a:pPr marL="0" lvl="0" indent="0">
              <a:spcAft>
                <a:spcPts val="1200"/>
              </a:spcAft>
              <a:buNone/>
            </a:pPr>
            <a:r>
              <a:rPr lang="en-US" sz="2800" i="1" dirty="0" smtClean="0"/>
              <a:t>Target </a:t>
            </a:r>
            <a:r>
              <a:rPr lang="en-US" sz="2800" i="1" dirty="0"/>
              <a:t>Early childhood and primary education</a:t>
            </a:r>
          </a:p>
          <a:p>
            <a:pPr lvl="0"/>
            <a:r>
              <a:rPr lang="en-US" sz="3400" b="1" dirty="0" smtClean="0"/>
              <a:t>Research </a:t>
            </a:r>
            <a:r>
              <a:rPr lang="en-US" sz="3400" b="1" dirty="0"/>
              <a:t>and Resource development:</a:t>
            </a:r>
            <a:r>
              <a:rPr lang="en-US" dirty="0"/>
              <a:t> </a:t>
            </a:r>
            <a:endParaRPr lang="en-US" dirty="0" smtClean="0"/>
          </a:p>
          <a:p>
            <a:pPr marL="0" lvl="0" indent="0">
              <a:spcAft>
                <a:spcPts val="1200"/>
              </a:spcAft>
              <a:buNone/>
            </a:pPr>
            <a:r>
              <a:rPr lang="en-US" sz="2800" i="1" dirty="0" smtClean="0"/>
              <a:t>Coaching </a:t>
            </a:r>
            <a:r>
              <a:rPr lang="en-US" sz="2800" i="1" dirty="0"/>
              <a:t>service </a:t>
            </a:r>
            <a:r>
              <a:rPr lang="en-US" sz="2800" i="1" dirty="0" smtClean="0"/>
              <a:t>model, Baselines for teacher KAP, </a:t>
            </a:r>
            <a:r>
              <a:rPr lang="en-US" sz="2800" i="1" dirty="0"/>
              <a:t>Speech Assessment</a:t>
            </a:r>
          </a:p>
          <a:p>
            <a:pPr lvl="0"/>
            <a:r>
              <a:rPr lang="en-US" sz="3400" b="1" dirty="0"/>
              <a:t>Awareness and advocacy:</a:t>
            </a:r>
            <a:r>
              <a:rPr lang="en-US" sz="3400" dirty="0"/>
              <a:t> </a:t>
            </a:r>
            <a:endParaRPr lang="en-US" sz="3400" dirty="0" smtClean="0"/>
          </a:p>
          <a:p>
            <a:pPr marL="0" lvl="0" indent="0">
              <a:spcAft>
                <a:spcPts val="1200"/>
              </a:spcAft>
              <a:buNone/>
            </a:pPr>
            <a:r>
              <a:rPr lang="en-US" i="1" dirty="0" smtClean="0"/>
              <a:t>Child </a:t>
            </a:r>
            <a:r>
              <a:rPr lang="en-US" i="1" dirty="0"/>
              <a:t>speech and language development; Recognition of ST </a:t>
            </a:r>
            <a:r>
              <a:rPr lang="en-US" i="1" dirty="0" smtClean="0"/>
              <a:t>profession</a:t>
            </a:r>
          </a:p>
          <a:p>
            <a:pPr lvl="0"/>
            <a:r>
              <a:rPr lang="en-US" sz="4000" b="1" dirty="0"/>
              <a:t>Direct Speech Therapy</a:t>
            </a:r>
            <a:r>
              <a:rPr lang="en-US" sz="4000" dirty="0"/>
              <a:t>: </a:t>
            </a:r>
          </a:p>
          <a:p>
            <a:pPr marL="0" lvl="0" indent="0">
              <a:spcAft>
                <a:spcPts val="1200"/>
              </a:spcAft>
              <a:buNone/>
            </a:pPr>
            <a:r>
              <a:rPr lang="en-US" i="1" dirty="0"/>
              <a:t>Coaching teachers in whole service model, Happy Kids Pediatric focus</a:t>
            </a:r>
          </a:p>
          <a:p>
            <a:pPr marL="0" lvl="0" indent="0">
              <a:spcAft>
                <a:spcPts val="1200"/>
              </a:spcAft>
              <a:buNone/>
            </a:pPr>
            <a:endParaRPr lang="en-US" i="1" dirty="0"/>
          </a:p>
        </p:txBody>
      </p:sp>
      <p:pic>
        <p:nvPicPr>
          <p:cNvPr id="4" name="Picture 3" descr="02_Table-of-content-02.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15275" y="-1676400"/>
            <a:ext cx="3728725" cy="2098573"/>
          </a:xfrm>
          <a:prstGeom prst="rect">
            <a:avLst/>
          </a:prstGeom>
        </p:spPr>
      </p:pic>
    </p:spTree>
    <p:extLst>
      <p:ext uri="{BB962C8B-B14F-4D97-AF65-F5344CB8AC3E}">
        <p14:creationId xmlns:p14="http://schemas.microsoft.com/office/powerpoint/2010/main" val="509965496"/>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Shape 141"/>
          <p:cNvSpPr txBox="1">
            <a:spLocks noGrp="1"/>
          </p:cNvSpPr>
          <p:nvPr>
            <p:ph type="title"/>
          </p:nvPr>
        </p:nvSpPr>
        <p:spPr>
          <a:xfrm>
            <a:off x="311700" y="593367"/>
            <a:ext cx="8520600" cy="7636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r>
              <a:rPr lang="en"/>
              <a:t>Happy Kids Clinic</a:t>
            </a:r>
            <a:endParaRPr/>
          </a:p>
        </p:txBody>
      </p:sp>
      <p:pic>
        <p:nvPicPr>
          <p:cNvPr id="143" name="Shape 143"/>
          <p:cNvPicPr preferRelativeResize="0"/>
          <p:nvPr/>
        </p:nvPicPr>
        <p:blipFill>
          <a:blip r:embed="rId3">
            <a:alphaModFix/>
          </a:blip>
          <a:stretch>
            <a:fillRect/>
          </a:stretch>
        </p:blipFill>
        <p:spPr>
          <a:xfrm>
            <a:off x="886400" y="1670565"/>
            <a:ext cx="7371202" cy="5026767"/>
          </a:xfrm>
          <a:prstGeom prst="rect">
            <a:avLst/>
          </a:prstGeom>
          <a:noFill/>
          <a:ln>
            <a:noFill/>
          </a:ln>
        </p:spPr>
      </p:pic>
      <p:pic>
        <p:nvPicPr>
          <p:cNvPr id="5" name="Picture 4" descr="02_Table-of-content-02.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15275" y="-1676400"/>
            <a:ext cx="3728725" cy="2098573"/>
          </a:xfrm>
          <a:prstGeom prst="rect">
            <a:avLst/>
          </a:prstGeom>
        </p:spPr>
      </p:pic>
    </p:spTree>
    <p:extLst>
      <p:ext uri="{BB962C8B-B14F-4D97-AF65-F5344CB8AC3E}">
        <p14:creationId xmlns:p14="http://schemas.microsoft.com/office/powerpoint/2010/main" val="2614448347"/>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How we works</a:t>
            </a:r>
            <a:endParaRPr lang="en-US" dirty="0"/>
          </a:p>
        </p:txBody>
      </p:sp>
      <p:graphicFrame>
        <p:nvGraphicFramePr>
          <p:cNvPr id="4" name="Diagram 3"/>
          <p:cNvGraphicFramePr/>
          <p:nvPr>
            <p:extLst>
              <p:ext uri="{D42A27DB-BD31-4B8C-83A1-F6EECF244321}">
                <p14:modId xmlns:p14="http://schemas.microsoft.com/office/powerpoint/2010/main" val="1723178665"/>
              </p:ext>
            </p:extLst>
          </p:nvPr>
        </p:nvGraphicFramePr>
        <p:xfrm>
          <a:off x="311700" y="1536633"/>
          <a:ext cx="8520600" cy="4555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descr="02_Table-of-content-02.pn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415275" y="-1676400"/>
            <a:ext cx="3728725" cy="2098573"/>
          </a:xfrm>
          <a:prstGeom prst="rect">
            <a:avLst/>
          </a:prstGeom>
        </p:spPr>
      </p:pic>
    </p:spTree>
    <p:extLst>
      <p:ext uri="{BB962C8B-B14F-4D97-AF65-F5344CB8AC3E}">
        <p14:creationId xmlns:p14="http://schemas.microsoft.com/office/powerpoint/2010/main" val="395856841"/>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dirty="0" smtClean="0"/>
              <a:t>Key outcomes:</a:t>
            </a:r>
            <a:br>
              <a:rPr lang="en-US" dirty="0" smtClean="0"/>
            </a:br>
            <a:endParaRPr lang="en-US"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04800" y="1066800"/>
            <a:ext cx="5398056" cy="5410200"/>
          </a:xfrm>
        </p:spPr>
      </p:pic>
      <p:sp>
        <p:nvSpPr>
          <p:cNvPr id="6" name="TextBox 5"/>
          <p:cNvSpPr txBox="1"/>
          <p:nvPr/>
        </p:nvSpPr>
        <p:spPr>
          <a:xfrm>
            <a:off x="6172200" y="6059269"/>
            <a:ext cx="2590800" cy="646331"/>
          </a:xfrm>
          <a:prstGeom prst="rect">
            <a:avLst/>
          </a:prstGeom>
          <a:noFill/>
          <a:ln>
            <a:solidFill>
              <a:schemeClr val="accent3">
                <a:lumMod val="50000"/>
              </a:schemeClr>
            </a:solidFill>
          </a:ln>
        </p:spPr>
        <p:txBody>
          <a:bodyPr wrap="square" rtlCol="0">
            <a:spAutoFit/>
          </a:bodyPr>
          <a:lstStyle/>
          <a:p>
            <a:r>
              <a:rPr lang="en-US" dirty="0" smtClean="0"/>
              <a:t>Strong team</a:t>
            </a:r>
          </a:p>
          <a:p>
            <a:r>
              <a:rPr lang="en-US" dirty="0" smtClean="0"/>
              <a:t>18 </a:t>
            </a:r>
            <a:r>
              <a:rPr lang="en-US" dirty="0" err="1" smtClean="0"/>
              <a:t>Mth</a:t>
            </a:r>
            <a:r>
              <a:rPr lang="en-US" dirty="0" smtClean="0"/>
              <a:t> - 2 </a:t>
            </a:r>
            <a:r>
              <a:rPr lang="en-US" dirty="0" err="1" smtClean="0"/>
              <a:t>yr</a:t>
            </a:r>
            <a:r>
              <a:rPr lang="en-US" dirty="0" smtClean="0"/>
              <a:t>  strategy</a:t>
            </a:r>
            <a:endParaRPr lang="en-US" dirty="0"/>
          </a:p>
        </p:txBody>
      </p:sp>
      <p:sp>
        <p:nvSpPr>
          <p:cNvPr id="7" name="TextBox 6"/>
          <p:cNvSpPr txBox="1"/>
          <p:nvPr/>
        </p:nvSpPr>
        <p:spPr>
          <a:xfrm>
            <a:off x="6172200" y="4191000"/>
            <a:ext cx="2571206" cy="1754326"/>
          </a:xfrm>
          <a:prstGeom prst="rect">
            <a:avLst/>
          </a:prstGeom>
          <a:noFill/>
          <a:ln>
            <a:solidFill>
              <a:schemeClr val="accent3">
                <a:lumMod val="50000"/>
              </a:schemeClr>
            </a:solidFill>
          </a:ln>
        </p:spPr>
        <p:txBody>
          <a:bodyPr wrap="square" rtlCol="0">
            <a:spAutoFit/>
          </a:bodyPr>
          <a:lstStyle/>
          <a:p>
            <a:r>
              <a:rPr lang="en-US" dirty="0" smtClean="0"/>
              <a:t>Meeting with UHS</a:t>
            </a:r>
          </a:p>
          <a:p>
            <a:r>
              <a:rPr lang="en-US" dirty="0" smtClean="0"/>
              <a:t>International Advisory group established</a:t>
            </a:r>
          </a:p>
          <a:p>
            <a:r>
              <a:rPr lang="en-US" dirty="0" smtClean="0"/>
              <a:t>Relationships with </a:t>
            </a:r>
            <a:r>
              <a:rPr lang="en-US" dirty="0" err="1" smtClean="0"/>
              <a:t>gov</a:t>
            </a:r>
            <a:r>
              <a:rPr lang="en-US" dirty="0" smtClean="0"/>
              <a:t> and  NGO stakeholders in key sectors</a:t>
            </a:r>
            <a:endParaRPr lang="en-US" dirty="0"/>
          </a:p>
        </p:txBody>
      </p:sp>
      <p:sp>
        <p:nvSpPr>
          <p:cNvPr id="8" name="TextBox 7"/>
          <p:cNvSpPr txBox="1"/>
          <p:nvPr/>
        </p:nvSpPr>
        <p:spPr>
          <a:xfrm>
            <a:off x="6191794" y="2590800"/>
            <a:ext cx="2551612" cy="1477328"/>
          </a:xfrm>
          <a:prstGeom prst="rect">
            <a:avLst/>
          </a:prstGeom>
          <a:noFill/>
          <a:ln>
            <a:solidFill>
              <a:schemeClr val="accent3">
                <a:lumMod val="50000"/>
              </a:schemeClr>
            </a:solidFill>
          </a:ln>
        </p:spPr>
        <p:txBody>
          <a:bodyPr wrap="square" rtlCol="0">
            <a:spAutoFit/>
          </a:bodyPr>
          <a:lstStyle/>
          <a:p>
            <a:r>
              <a:rPr lang="en-US" dirty="0" smtClean="0"/>
              <a:t>Draft curriculum outline</a:t>
            </a:r>
          </a:p>
          <a:p>
            <a:r>
              <a:rPr lang="en-US" dirty="0" smtClean="0"/>
              <a:t>Literature review childhood milestone research</a:t>
            </a:r>
          </a:p>
          <a:p>
            <a:r>
              <a:rPr lang="en-US" dirty="0" smtClean="0"/>
              <a:t>6 month </a:t>
            </a:r>
            <a:r>
              <a:rPr lang="en-US" dirty="0"/>
              <a:t>c</a:t>
            </a:r>
            <a:r>
              <a:rPr lang="en-US" dirty="0" smtClean="0"/>
              <a:t>oaching</a:t>
            </a:r>
          </a:p>
        </p:txBody>
      </p:sp>
      <p:sp>
        <p:nvSpPr>
          <p:cNvPr id="9" name="TextBox 8"/>
          <p:cNvSpPr txBox="1"/>
          <p:nvPr/>
        </p:nvSpPr>
        <p:spPr>
          <a:xfrm>
            <a:off x="6152606" y="990600"/>
            <a:ext cx="2590800" cy="1477328"/>
          </a:xfrm>
          <a:prstGeom prst="rect">
            <a:avLst/>
          </a:prstGeom>
          <a:noFill/>
          <a:ln>
            <a:solidFill>
              <a:schemeClr val="accent3">
                <a:lumMod val="50000"/>
              </a:schemeClr>
            </a:solidFill>
          </a:ln>
        </p:spPr>
        <p:txBody>
          <a:bodyPr wrap="square" rtlCol="0">
            <a:spAutoFit/>
          </a:bodyPr>
          <a:lstStyle/>
          <a:p>
            <a:r>
              <a:rPr lang="en-US" dirty="0" smtClean="0"/>
              <a:t>Invited to work with S.E.D, early childhood </a:t>
            </a:r>
            <a:r>
              <a:rPr lang="en-US" dirty="0" err="1" smtClean="0"/>
              <a:t>dept</a:t>
            </a:r>
            <a:r>
              <a:rPr lang="en-US" dirty="0" smtClean="0"/>
              <a:t> and NISE in 2019</a:t>
            </a:r>
          </a:p>
          <a:p>
            <a:r>
              <a:rPr lang="en-US" dirty="0" smtClean="0"/>
              <a:t>Planned curriculum development with UHS</a:t>
            </a:r>
            <a:endParaRPr lang="en-US" dirty="0"/>
          </a:p>
        </p:txBody>
      </p:sp>
      <p:pic>
        <p:nvPicPr>
          <p:cNvPr id="10" name="Picture 9" descr="02_Table-of-content-02.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15275" y="-1676400"/>
            <a:ext cx="3728725" cy="2098573"/>
          </a:xfrm>
          <a:prstGeom prst="rect">
            <a:avLst/>
          </a:prstGeom>
        </p:spPr>
      </p:pic>
    </p:spTree>
    <p:extLst>
      <p:ext uri="{BB962C8B-B14F-4D97-AF65-F5344CB8AC3E}">
        <p14:creationId xmlns:p14="http://schemas.microsoft.com/office/powerpoint/2010/main" val="126608644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5135563"/>
          </a:xfrm>
        </p:spPr>
        <p:txBody>
          <a:bodyPr>
            <a:normAutofit fontScale="25000" lnSpcReduction="20000"/>
          </a:bodyPr>
          <a:lstStyle/>
          <a:p>
            <a:pPr marL="0" lvl="0" indent="0">
              <a:buNone/>
            </a:pPr>
            <a:endParaRPr lang="en-US" dirty="0" smtClean="0"/>
          </a:p>
          <a:p>
            <a:pPr marL="0" lvl="0" indent="0" algn="ctr">
              <a:buNone/>
            </a:pPr>
            <a:r>
              <a:rPr lang="en-US" sz="6400" dirty="0" smtClean="0">
                <a:solidFill>
                  <a:schemeClr val="tx2">
                    <a:lumMod val="60000"/>
                    <a:lumOff val="40000"/>
                  </a:schemeClr>
                </a:solidFill>
              </a:rPr>
              <a:t>University course </a:t>
            </a:r>
            <a:r>
              <a:rPr lang="en-US" sz="6400" dirty="0" smtClean="0"/>
              <a:t>/ </a:t>
            </a:r>
            <a:r>
              <a:rPr lang="en-US" sz="6400" dirty="0" smtClean="0">
                <a:solidFill>
                  <a:srgbClr val="7030A0"/>
                </a:solidFill>
              </a:rPr>
              <a:t>Early childhood </a:t>
            </a:r>
            <a:r>
              <a:rPr lang="en-US" sz="6400" dirty="0" smtClean="0"/>
              <a:t>/ </a:t>
            </a:r>
            <a:r>
              <a:rPr lang="en-US" sz="6400" dirty="0" smtClean="0">
                <a:solidFill>
                  <a:schemeClr val="accent6">
                    <a:lumMod val="75000"/>
                  </a:schemeClr>
                </a:solidFill>
              </a:rPr>
              <a:t>Special education </a:t>
            </a:r>
            <a:r>
              <a:rPr lang="en-US" sz="6400" dirty="0" smtClean="0"/>
              <a:t>/</a:t>
            </a:r>
            <a:r>
              <a:rPr lang="en-US" sz="6400" dirty="0" smtClean="0">
                <a:solidFill>
                  <a:srgbClr val="00B050"/>
                </a:solidFill>
              </a:rPr>
              <a:t> Health and rehabilitation sectors</a:t>
            </a:r>
            <a:endParaRPr lang="en-US" sz="6400" dirty="0">
              <a:solidFill>
                <a:srgbClr val="00B050"/>
              </a:solidFill>
            </a:endParaRPr>
          </a:p>
          <a:p>
            <a:pPr marL="0" lvl="0" indent="0">
              <a:buNone/>
            </a:pPr>
            <a:endParaRPr lang="en-US" dirty="0" smtClean="0"/>
          </a:p>
          <a:p>
            <a:pPr marL="0" lvl="0" indent="0">
              <a:buNone/>
            </a:pPr>
            <a:r>
              <a:rPr lang="en-US" sz="5600" b="1" dirty="0" smtClean="0"/>
              <a:t>University </a:t>
            </a:r>
            <a:r>
              <a:rPr lang="en-US" sz="5600" b="1" dirty="0"/>
              <a:t>and ST profession development</a:t>
            </a:r>
            <a:r>
              <a:rPr lang="en-US" sz="5600" b="1" dirty="0">
                <a:solidFill>
                  <a:schemeClr val="tx2">
                    <a:lumMod val="60000"/>
                    <a:lumOff val="40000"/>
                  </a:schemeClr>
                </a:solidFill>
              </a:rPr>
              <a:t>: </a:t>
            </a:r>
          </a:p>
          <a:p>
            <a:r>
              <a:rPr lang="en-US" sz="5600" dirty="0">
                <a:solidFill>
                  <a:schemeClr val="tx2">
                    <a:lumMod val="60000"/>
                    <a:lumOff val="40000"/>
                  </a:schemeClr>
                </a:solidFill>
              </a:rPr>
              <a:t>Core Subject development and overall curriculum (working group with UHS)</a:t>
            </a:r>
          </a:p>
          <a:p>
            <a:r>
              <a:rPr lang="en-US" sz="5600" dirty="0">
                <a:solidFill>
                  <a:schemeClr val="tx2">
                    <a:lumMod val="60000"/>
                    <a:lumOff val="40000"/>
                  </a:schemeClr>
                </a:solidFill>
              </a:rPr>
              <a:t>Engage NGO’s in funding and </a:t>
            </a:r>
            <a:r>
              <a:rPr lang="en-US" sz="5600" dirty="0" smtClean="0">
                <a:solidFill>
                  <a:schemeClr val="tx2">
                    <a:lumMod val="60000"/>
                    <a:lumOff val="40000"/>
                  </a:schemeClr>
                </a:solidFill>
              </a:rPr>
              <a:t>design of university course</a:t>
            </a:r>
            <a:endParaRPr lang="en-US" sz="5600" dirty="0">
              <a:solidFill>
                <a:schemeClr val="tx2">
                  <a:lumMod val="60000"/>
                  <a:lumOff val="40000"/>
                </a:schemeClr>
              </a:solidFill>
            </a:endParaRPr>
          </a:p>
          <a:p>
            <a:r>
              <a:rPr lang="en-US" sz="5600" dirty="0" smtClean="0"/>
              <a:t>MOUs </a:t>
            </a:r>
            <a:r>
              <a:rPr lang="en-US" sz="5600" dirty="0"/>
              <a:t>with </a:t>
            </a:r>
            <a:r>
              <a:rPr lang="en-US" sz="5600" dirty="0" err="1"/>
              <a:t>MoH</a:t>
            </a:r>
            <a:r>
              <a:rPr lang="en-US" sz="5600" dirty="0"/>
              <a:t> and </a:t>
            </a:r>
            <a:r>
              <a:rPr lang="en-US" sz="5600" dirty="0" err="1"/>
              <a:t>MoSVY</a:t>
            </a:r>
            <a:r>
              <a:rPr lang="en-US" sz="5600" dirty="0"/>
              <a:t> (and </a:t>
            </a:r>
            <a:r>
              <a:rPr lang="en-US" sz="5600" dirty="0" err="1"/>
              <a:t>MoEYS</a:t>
            </a:r>
            <a:r>
              <a:rPr lang="en-US" sz="5600" dirty="0" smtClean="0"/>
              <a:t>)</a:t>
            </a:r>
            <a:endParaRPr lang="en-US" sz="5600" dirty="0"/>
          </a:p>
          <a:p>
            <a:pPr marL="0" lvl="0" indent="0">
              <a:buNone/>
            </a:pPr>
            <a:r>
              <a:rPr lang="en-US" sz="5600" b="1" dirty="0"/>
              <a:t>Capacity Building: </a:t>
            </a:r>
          </a:p>
          <a:p>
            <a:r>
              <a:rPr lang="en-US" sz="5600" dirty="0">
                <a:solidFill>
                  <a:srgbClr val="7030A0"/>
                </a:solidFill>
              </a:rPr>
              <a:t>Early childhood: create training packages ; review government preschool </a:t>
            </a:r>
            <a:r>
              <a:rPr lang="en-US" sz="5600" dirty="0" smtClean="0">
                <a:solidFill>
                  <a:srgbClr val="7030A0"/>
                </a:solidFill>
              </a:rPr>
              <a:t>curriculum</a:t>
            </a:r>
          </a:p>
          <a:p>
            <a:r>
              <a:rPr lang="en-US" sz="5600" dirty="0">
                <a:solidFill>
                  <a:srgbClr val="7030A0"/>
                </a:solidFill>
              </a:rPr>
              <a:t>W</a:t>
            </a:r>
            <a:r>
              <a:rPr lang="en-US" sz="5600" dirty="0" smtClean="0">
                <a:solidFill>
                  <a:srgbClr val="7030A0"/>
                </a:solidFill>
              </a:rPr>
              <a:t>rite ST </a:t>
            </a:r>
            <a:r>
              <a:rPr lang="en-US" sz="5600" dirty="0" err="1" smtClean="0">
                <a:solidFill>
                  <a:srgbClr val="7030A0"/>
                </a:solidFill>
              </a:rPr>
              <a:t>Uni</a:t>
            </a:r>
            <a:r>
              <a:rPr lang="en-US" sz="5600" dirty="0" smtClean="0">
                <a:solidFill>
                  <a:srgbClr val="7030A0"/>
                </a:solidFill>
              </a:rPr>
              <a:t> module on early childhood </a:t>
            </a:r>
            <a:r>
              <a:rPr lang="en-US" sz="5600" dirty="0" err="1" smtClean="0">
                <a:solidFill>
                  <a:srgbClr val="7030A0"/>
                </a:solidFill>
              </a:rPr>
              <a:t>devel</a:t>
            </a:r>
            <a:r>
              <a:rPr lang="en-US" sz="5600" dirty="0" smtClean="0">
                <a:solidFill>
                  <a:srgbClr val="7030A0"/>
                </a:solidFill>
              </a:rPr>
              <a:t> in </a:t>
            </a:r>
            <a:r>
              <a:rPr lang="en-US" sz="5600" dirty="0" err="1" smtClean="0">
                <a:solidFill>
                  <a:srgbClr val="7030A0"/>
                </a:solidFill>
              </a:rPr>
              <a:t>cambodia</a:t>
            </a:r>
            <a:endParaRPr lang="en-US" sz="5600" dirty="0">
              <a:solidFill>
                <a:srgbClr val="7030A0"/>
              </a:solidFill>
            </a:endParaRPr>
          </a:p>
          <a:p>
            <a:r>
              <a:rPr lang="en-US" sz="5600" dirty="0">
                <a:solidFill>
                  <a:schemeClr val="accent6">
                    <a:lumMod val="75000"/>
                  </a:schemeClr>
                </a:solidFill>
              </a:rPr>
              <a:t>Special education: pilot coaching project with KT; </a:t>
            </a:r>
            <a:r>
              <a:rPr lang="en-US" sz="5600" dirty="0" smtClean="0">
                <a:solidFill>
                  <a:schemeClr val="accent6">
                    <a:lumMod val="75000"/>
                  </a:schemeClr>
                </a:solidFill>
              </a:rPr>
              <a:t> </a:t>
            </a:r>
            <a:r>
              <a:rPr lang="en-US" sz="5600" dirty="0">
                <a:solidFill>
                  <a:schemeClr val="accent6">
                    <a:lumMod val="75000"/>
                  </a:schemeClr>
                </a:solidFill>
              </a:rPr>
              <a:t>review government Special </a:t>
            </a:r>
            <a:r>
              <a:rPr lang="en-US" sz="5600" dirty="0" err="1">
                <a:solidFill>
                  <a:schemeClr val="accent6">
                    <a:lumMod val="75000"/>
                  </a:schemeClr>
                </a:solidFill>
              </a:rPr>
              <a:t>ed</a:t>
            </a:r>
            <a:r>
              <a:rPr lang="en-US" sz="5600" dirty="0">
                <a:solidFill>
                  <a:schemeClr val="accent6">
                    <a:lumMod val="75000"/>
                  </a:schemeClr>
                </a:solidFill>
              </a:rPr>
              <a:t> curriculum </a:t>
            </a:r>
          </a:p>
          <a:p>
            <a:r>
              <a:rPr lang="en-US" sz="5600" dirty="0">
                <a:solidFill>
                  <a:srgbClr val="00B050"/>
                </a:solidFill>
              </a:rPr>
              <a:t>Rehabilitation and Health sector initiatives: work with STC to </a:t>
            </a:r>
            <a:r>
              <a:rPr lang="en-US" sz="5600" dirty="0" err="1">
                <a:solidFill>
                  <a:srgbClr val="00B050"/>
                </a:solidFill>
              </a:rPr>
              <a:t>formalise</a:t>
            </a:r>
            <a:r>
              <a:rPr lang="en-US" sz="5600" dirty="0">
                <a:solidFill>
                  <a:srgbClr val="00B050"/>
                </a:solidFill>
              </a:rPr>
              <a:t> </a:t>
            </a:r>
            <a:r>
              <a:rPr lang="en-US" sz="5600" dirty="0" smtClean="0">
                <a:solidFill>
                  <a:srgbClr val="00B050"/>
                </a:solidFill>
              </a:rPr>
              <a:t>their training </a:t>
            </a:r>
            <a:r>
              <a:rPr lang="en-US" sz="5600" dirty="0">
                <a:solidFill>
                  <a:srgbClr val="00B050"/>
                </a:solidFill>
              </a:rPr>
              <a:t>packages</a:t>
            </a:r>
          </a:p>
          <a:p>
            <a:pPr marL="0" lvl="0" indent="0">
              <a:buNone/>
            </a:pPr>
            <a:r>
              <a:rPr lang="en-US" sz="5600" b="1" dirty="0" smtClean="0"/>
              <a:t>Speech Therapy  </a:t>
            </a:r>
            <a:r>
              <a:rPr lang="en-US" sz="5600" b="1" dirty="0"/>
              <a:t>service delivery: </a:t>
            </a:r>
          </a:p>
          <a:p>
            <a:r>
              <a:rPr lang="en-US" sz="5600" dirty="0">
                <a:solidFill>
                  <a:schemeClr val="accent6">
                    <a:lumMod val="75000"/>
                  </a:schemeClr>
                </a:solidFill>
              </a:rPr>
              <a:t>Special Education support models – out of class special </a:t>
            </a:r>
            <a:r>
              <a:rPr lang="en-US" sz="5600" dirty="0" err="1">
                <a:solidFill>
                  <a:schemeClr val="accent6">
                    <a:lumMod val="75000"/>
                  </a:schemeClr>
                </a:solidFill>
              </a:rPr>
              <a:t>ed</a:t>
            </a:r>
            <a:r>
              <a:rPr lang="en-US" sz="5600" dirty="0">
                <a:solidFill>
                  <a:schemeClr val="accent6">
                    <a:lumMod val="75000"/>
                  </a:schemeClr>
                </a:solidFill>
              </a:rPr>
              <a:t> support with SED</a:t>
            </a:r>
          </a:p>
          <a:p>
            <a:r>
              <a:rPr lang="en-US" sz="5600" dirty="0">
                <a:solidFill>
                  <a:srgbClr val="00B050"/>
                </a:solidFill>
              </a:rPr>
              <a:t>work with STC to pilot provincial rehab project</a:t>
            </a:r>
          </a:p>
          <a:p>
            <a:pPr marL="0" lvl="0" indent="0">
              <a:buNone/>
            </a:pPr>
            <a:r>
              <a:rPr lang="en-US" sz="5600" b="1" dirty="0"/>
              <a:t>Research and Resource development: </a:t>
            </a:r>
          </a:p>
          <a:p>
            <a:r>
              <a:rPr lang="en-US" sz="5600" dirty="0" smtClean="0">
                <a:solidFill>
                  <a:schemeClr val="tx2">
                    <a:lumMod val="60000"/>
                    <a:lumOff val="40000"/>
                  </a:schemeClr>
                </a:solidFill>
              </a:rPr>
              <a:t>Identify the  teaching resources  that are  needed for university course  theory and practical learning</a:t>
            </a:r>
          </a:p>
          <a:p>
            <a:r>
              <a:rPr lang="en-US" sz="5600" dirty="0" smtClean="0">
                <a:solidFill>
                  <a:srgbClr val="7030A0"/>
                </a:solidFill>
              </a:rPr>
              <a:t>Complied </a:t>
            </a:r>
            <a:r>
              <a:rPr lang="en-US" sz="5600" dirty="0">
                <a:solidFill>
                  <a:srgbClr val="7030A0"/>
                </a:solidFill>
              </a:rPr>
              <a:t>Pediatric text book</a:t>
            </a:r>
          </a:p>
          <a:p>
            <a:r>
              <a:rPr lang="en-US" sz="5600" dirty="0">
                <a:solidFill>
                  <a:srgbClr val="7030A0"/>
                </a:solidFill>
              </a:rPr>
              <a:t>Produce child speech and language assessments, </a:t>
            </a:r>
            <a:r>
              <a:rPr lang="en-US" sz="5600" dirty="0"/>
              <a:t>adult language screener</a:t>
            </a:r>
          </a:p>
          <a:p>
            <a:r>
              <a:rPr lang="en-US" sz="5600" dirty="0">
                <a:solidFill>
                  <a:srgbClr val="0070C0"/>
                </a:solidFill>
              </a:rPr>
              <a:t>5 year research plan to support university curse and profession</a:t>
            </a:r>
          </a:p>
          <a:p>
            <a:pPr marL="0" lvl="0" indent="0">
              <a:buNone/>
            </a:pPr>
            <a:r>
              <a:rPr lang="en-US" sz="5600" b="1" dirty="0"/>
              <a:t>Awareness and advocacy: </a:t>
            </a:r>
          </a:p>
          <a:p>
            <a:r>
              <a:rPr lang="en-US" sz="5600" dirty="0">
                <a:solidFill>
                  <a:srgbClr val="7030A0"/>
                </a:solidFill>
              </a:rPr>
              <a:t>Early childhood public awareness fact sheets and campaigns (emphasis language and literacy link)</a:t>
            </a:r>
          </a:p>
          <a:p>
            <a:r>
              <a:rPr lang="en-US" sz="5600" dirty="0" smtClean="0">
                <a:solidFill>
                  <a:srgbClr val="00B050"/>
                </a:solidFill>
              </a:rPr>
              <a:t>Increase awareness and understanding in Health </a:t>
            </a:r>
            <a:r>
              <a:rPr lang="en-US" sz="5600" dirty="0">
                <a:solidFill>
                  <a:srgbClr val="00B050"/>
                </a:solidFill>
              </a:rPr>
              <a:t>and rehabilitation sector, </a:t>
            </a:r>
            <a:r>
              <a:rPr lang="en-US" sz="5600" dirty="0"/>
              <a:t>prospective students – create interest in </a:t>
            </a:r>
            <a:r>
              <a:rPr lang="en-US" sz="5600" dirty="0" smtClean="0"/>
              <a:t>career</a:t>
            </a:r>
          </a:p>
          <a:p>
            <a:r>
              <a:rPr lang="en-US" sz="5600" dirty="0" smtClean="0"/>
              <a:t>Day without speech campaign established in Cambodia</a:t>
            </a:r>
            <a:endParaRPr lang="en-US" sz="5600" dirty="0"/>
          </a:p>
        </p:txBody>
      </p:sp>
      <p:sp>
        <p:nvSpPr>
          <p:cNvPr id="2" name="Title 1"/>
          <p:cNvSpPr>
            <a:spLocks noGrp="1"/>
          </p:cNvSpPr>
          <p:nvPr>
            <p:ph type="title"/>
          </p:nvPr>
        </p:nvSpPr>
        <p:spPr>
          <a:xfrm>
            <a:off x="457200" y="27709"/>
            <a:ext cx="8229600" cy="1143000"/>
          </a:xfrm>
        </p:spPr>
        <p:txBody>
          <a:bodyPr>
            <a:normAutofit/>
          </a:bodyPr>
          <a:lstStyle/>
          <a:p>
            <a:pPr algn="l"/>
            <a:r>
              <a:rPr lang="en-US" dirty="0" smtClean="0"/>
              <a:t>2019 Summary Plan:</a:t>
            </a:r>
            <a:endParaRPr lang="en-US" dirty="0"/>
          </a:p>
        </p:txBody>
      </p:sp>
      <p:pic>
        <p:nvPicPr>
          <p:cNvPr id="4" name="Picture 3" descr="02_Table-of-content-02.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15275" y="-1676400"/>
            <a:ext cx="3728725" cy="2098573"/>
          </a:xfrm>
          <a:prstGeom prst="rect">
            <a:avLst/>
          </a:prstGeom>
        </p:spPr>
      </p:pic>
    </p:spTree>
    <p:extLst>
      <p:ext uri="{BB962C8B-B14F-4D97-AF65-F5344CB8AC3E}">
        <p14:creationId xmlns:p14="http://schemas.microsoft.com/office/powerpoint/2010/main" val="380100389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9" end="9"/>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10" end="10"/>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12" end="12"/>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13" end="13"/>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3">
                                            <p:txEl>
                                              <p:pRg st="15" end="15"/>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3">
                                            <p:txEl>
                                              <p:pRg st="16" end="16"/>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
                                            <p:txEl>
                                              <p:pRg st="17" end="17"/>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3">
                                            <p:txEl>
                                              <p:pRg st="18" end="18"/>
                                            </p:txEl>
                                          </p:spTgt>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3">
                                            <p:txEl>
                                              <p:pRg st="19" end="19"/>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3">
                                            <p:txEl>
                                              <p:pRg st="20" end="20"/>
                                            </p:txEl>
                                          </p:spTgt>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3">
                                            <p:txEl>
                                              <p:pRg st="21" end="21"/>
                                            </p:txEl>
                                          </p:spTgt>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3">
                                            <p:txEl>
                                              <p:pRg st="22" end="22"/>
                                            </p:txEl>
                                          </p:spTgt>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3">
                                            <p:txEl>
                                              <p:pRg st="23" end="2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Shape 154"/>
          <p:cNvSpPr txBox="1">
            <a:spLocks noGrp="1"/>
          </p:cNvSpPr>
          <p:nvPr>
            <p:ph type="title"/>
          </p:nvPr>
        </p:nvSpPr>
        <p:spPr>
          <a:xfrm>
            <a:off x="311700" y="593367"/>
            <a:ext cx="8520600" cy="7636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155" name="Shape 155"/>
          <p:cNvSpPr txBox="1">
            <a:spLocks noGrp="1"/>
          </p:cNvSpPr>
          <p:nvPr>
            <p:ph type="body" idx="1"/>
          </p:nvPr>
        </p:nvSpPr>
        <p:spPr>
          <a:xfrm>
            <a:off x="311700" y="1536633"/>
            <a:ext cx="8520600" cy="4555200"/>
          </a:xfrm>
          <a:prstGeom prst="rect">
            <a:avLst/>
          </a:prstGeom>
        </p:spPr>
        <p:txBody>
          <a:bodyPr spcFirstLastPara="1" wrap="square" lIns="91425" tIns="91425" rIns="91425" bIns="91425" anchor="t" anchorCtr="0">
            <a:noAutofit/>
          </a:bodyPr>
          <a:lstStyle/>
          <a:p>
            <a:pPr marL="0" lvl="0" indent="0">
              <a:spcBef>
                <a:spcPts val="0"/>
              </a:spcBef>
              <a:spcAft>
                <a:spcPts val="1600"/>
              </a:spcAft>
              <a:buNone/>
            </a:pPr>
            <a:endParaRPr/>
          </a:p>
        </p:txBody>
      </p:sp>
      <p:pic>
        <p:nvPicPr>
          <p:cNvPr id="156" name="Shape 156"/>
          <p:cNvPicPr preferRelativeResize="0"/>
          <p:nvPr/>
        </p:nvPicPr>
        <p:blipFill>
          <a:blip r:embed="rId3">
            <a:alphaModFix/>
          </a:blip>
          <a:stretch>
            <a:fillRect/>
          </a:stretch>
        </p:blipFill>
        <p:spPr>
          <a:xfrm>
            <a:off x="6775" y="1"/>
            <a:ext cx="9144000" cy="6868175"/>
          </a:xfrm>
          <a:prstGeom prst="rect">
            <a:avLst/>
          </a:prstGeom>
          <a:noFill/>
          <a:ln>
            <a:noFill/>
          </a:ln>
        </p:spPr>
      </p:pic>
    </p:spTree>
    <p:extLst>
      <p:ext uri="{BB962C8B-B14F-4D97-AF65-F5344CB8AC3E}">
        <p14:creationId xmlns:p14="http://schemas.microsoft.com/office/powerpoint/2010/main" val="3712713418"/>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7163" y="366184"/>
            <a:ext cx="2063750" cy="465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3" name="Picture 2" descr="04_Double_image_Pag-05.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extBox 1"/>
          <p:cNvSpPr txBox="1"/>
          <p:nvPr/>
        </p:nvSpPr>
        <p:spPr>
          <a:xfrm>
            <a:off x="3352800" y="3200400"/>
            <a:ext cx="3352800" cy="584776"/>
          </a:xfrm>
          <a:prstGeom prst="rect">
            <a:avLst/>
          </a:prstGeom>
          <a:noFill/>
        </p:spPr>
        <p:txBody>
          <a:bodyPr wrap="square" rtlCol="0">
            <a:spAutoFit/>
          </a:bodyPr>
          <a:lstStyle/>
          <a:p>
            <a:r>
              <a:rPr lang="en-US" sz="3200" dirty="0" smtClean="0"/>
              <a:t>Thank You!</a:t>
            </a:r>
            <a:endParaRPr lang="en-US" sz="3200" dirty="0"/>
          </a:p>
        </p:txBody>
      </p:sp>
    </p:spTree>
    <p:extLst>
      <p:ext uri="{BB962C8B-B14F-4D97-AF65-F5344CB8AC3E}">
        <p14:creationId xmlns:p14="http://schemas.microsoft.com/office/powerpoint/2010/main" val="1552929103"/>
      </p:ext>
    </p:extLst>
  </p:cSld>
  <p:clrMapOvr>
    <a:masterClrMapping/>
  </p:clrMapOvr>
  <p:transition xmlns:p14="http://schemas.microsoft.com/office/powerpoint/2010/main" spd="med">
    <p:fade thruBlk="1"/>
  </p:transition>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1431</TotalTime>
  <Words>1179</Words>
  <Application>Microsoft Macintosh PowerPoint</Application>
  <PresentationFormat>On-screen Show (4:3)</PresentationFormat>
  <Paragraphs>139</Paragraphs>
  <Slides>14</Slides>
  <Notes>8</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PowerPoint Presentation</vt:lpstr>
      <vt:lpstr>PowerPoint Presentation</vt:lpstr>
      <vt:lpstr>Who we are</vt:lpstr>
      <vt:lpstr>PowerPoint Presentation</vt:lpstr>
      <vt:lpstr>The Roots</vt:lpstr>
      <vt:lpstr>The Branches - building knowledge</vt:lpstr>
      <vt:lpstr>Who is the Program team?</vt:lpstr>
      <vt:lpstr>Our key strategic activities</vt:lpstr>
      <vt:lpstr>Happy Kids Clinic</vt:lpstr>
      <vt:lpstr>How we works</vt:lpstr>
      <vt:lpstr>Key outcomes: </vt:lpstr>
      <vt:lpstr>2019 Summary Plan: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Program team update</dc:title>
  <dc:creator>HP</dc:creator>
  <cp:lastModifiedBy>Chenda Net</cp:lastModifiedBy>
  <cp:revision>78</cp:revision>
  <dcterms:created xsi:type="dcterms:W3CDTF">2018-11-08T03:44:13Z</dcterms:created>
  <dcterms:modified xsi:type="dcterms:W3CDTF">2018-12-06T09:27:33Z</dcterms:modified>
</cp:coreProperties>
</file>