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7" r:id="rId3"/>
    <p:sldId id="272" r:id="rId4"/>
    <p:sldId id="268" r:id="rId5"/>
    <p:sldId id="258" r:id="rId6"/>
    <p:sldId id="270" r:id="rId7"/>
    <p:sldId id="260" r:id="rId8"/>
    <p:sldId id="269" r:id="rId9"/>
    <p:sldId id="262" r:id="rId10"/>
    <p:sldId id="264" r:id="rId11"/>
    <p:sldId id="265" r:id="rId12"/>
    <p:sldId id="266" r:id="rId13"/>
    <p:sldId id="273" r:id="rId14"/>
    <p:sldId id="275" r:id="rId15"/>
    <p:sldId id="276" r:id="rId16"/>
    <p:sldId id="277" r:id="rId17"/>
    <p:sldId id="282" r:id="rId18"/>
    <p:sldId id="287" r:id="rId19"/>
    <p:sldId id="283" r:id="rId20"/>
    <p:sldId id="285" r:id="rId21"/>
    <p:sldId id="286" r:id="rId22"/>
    <p:sldId id="288" r:id="rId23"/>
    <p:sldId id="284" r:id="rId24"/>
    <p:sldId id="289" r:id="rId25"/>
    <p:sldId id="290" r:id="rId26"/>
    <p:sldId id="291" r:id="rId27"/>
    <p:sldId id="292" r:id="rId28"/>
    <p:sldId id="267" r:id="rId29"/>
    <p:sldId id="271" r:id="rId30"/>
  </p:sldIdLst>
  <p:sldSz cx="9144000" cy="6858000" type="screen4x3"/>
  <p:notesSz cx="6811963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5" autoAdjust="0"/>
    <p:restoredTop sz="94660"/>
  </p:normalViewPr>
  <p:slideViewPr>
    <p:cSldViewPr>
      <p:cViewPr varScale="1">
        <p:scale>
          <a:sx n="70" d="100"/>
          <a:sy n="70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338" cy="497126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8003" y="0"/>
            <a:ext cx="2952337" cy="497126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r">
              <a:defRPr sz="1200"/>
            </a:lvl1pPr>
          </a:lstStyle>
          <a:p>
            <a:fld id="{37EDD024-E77F-48FD-8B50-A4F5DE79F2B8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3794"/>
            <a:ext cx="2952338" cy="497126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8003" y="9443794"/>
            <a:ext cx="2952337" cy="497126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r">
              <a:defRPr sz="1200"/>
            </a:lvl1pPr>
          </a:lstStyle>
          <a:p>
            <a:fld id="{2D1499BC-7BCE-49C9-B596-F049B235B7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9342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0" cy="497126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8536" y="0"/>
            <a:ext cx="2951850" cy="497126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r">
              <a:defRPr sz="1200"/>
            </a:lvl1pPr>
          </a:lstStyle>
          <a:p>
            <a:fld id="{804D6D44-3773-43A6-923F-AED89E75D6F9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64" tIns="46232" rIns="92464" bIns="4623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197" y="4722694"/>
            <a:ext cx="5449570" cy="4474131"/>
          </a:xfrm>
          <a:prstGeom prst="rect">
            <a:avLst/>
          </a:prstGeom>
        </p:spPr>
        <p:txBody>
          <a:bodyPr vert="horz" lIns="92464" tIns="46232" rIns="92464" bIns="4623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850" cy="497126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8536" y="9443662"/>
            <a:ext cx="2951850" cy="497126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r">
              <a:defRPr sz="1200"/>
            </a:lvl1pPr>
          </a:lstStyle>
          <a:p>
            <a:fld id="{5739302D-4223-4A87-AB3A-902247F043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233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9302D-4223-4A87-AB3A-902247F0436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539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9302D-4223-4A87-AB3A-902247F04363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5899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m-KH" smtClean="0"/>
              <a:t>គគ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9302D-4223-4A87-AB3A-902247F04363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044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62E09D4-32ED-4684-A55F-E3CE73C2BDBE}" type="datetimeFigureOut">
              <a:rPr lang="en-US" smtClean="0"/>
              <a:pPr/>
              <a:t>5/11/2018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Constitution%20and%20Labour%20Law%20of%20Cambodia.docx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8.jpeg"/><Relationship Id="rId7" Type="http://schemas.openxmlformats.org/officeDocument/2006/relationships/hyperlink" Target="NSSF%20Occuaptional%20Risk.docx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hyperlink" Target="Injuries.docx" TargetMode="External"/><Relationship Id="rId4" Type="http://schemas.openxmlformats.org/officeDocument/2006/relationships/image" Target="../media/image9.jpeg"/><Relationship Id="rId9" Type="http://schemas.openxmlformats.org/officeDocument/2006/relationships/hyperlink" Target="Accident%20Spot%20of%20NSSF.mp4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NSSF%20Benefit.docx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hyperlink" Target="Original%20(%20Employment%20Injury%20Insurance%20of%20NSSF).m4v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hyperlink" Target="More%2020%25.xls" TargetMode="External"/><Relationship Id="rId7" Type="http://schemas.openxmlformats.org/officeDocument/2006/relationships/image" Target="../media/image2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hyperlink" Target="Less%2020%25.xls" TargetMode="External"/><Relationship Id="rId4" Type="http://schemas.openxmlformats.org/officeDocument/2006/relationships/image" Target="../media/image18.jpeg"/><Relationship Id="rId9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hyperlink" Target="Weding%20lettercopy.do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hyperlink" Target="Benifit.xls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9200"/>
            <a:ext cx="8991600" cy="1371600"/>
          </a:xfrm>
        </p:spPr>
        <p:txBody>
          <a:bodyPr>
            <a:normAutofit/>
          </a:bodyPr>
          <a:lstStyle/>
          <a:p>
            <a:pPr algn="ctr"/>
            <a:r>
              <a:rPr lang="km-KH" sz="3200" dirty="0" smtClean="0">
                <a:effectLst/>
                <a:latin typeface="Khmer OS Muol Light" pitchFamily="2" charset="0"/>
                <a:cs typeface="Khmer OS Muol Light" pitchFamily="2" charset="0"/>
              </a:rPr>
              <a:t>ក្រសួងការងារ និងបណ្ដុះបណ្តាលវិជ្ជាជីវៈ</a:t>
            </a:r>
            <a:endParaRPr lang="en-US" sz="3200" dirty="0">
              <a:effectLst/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4" name="Picture 3" descr="IMAG03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278026"/>
          </a:xfrm>
          <a:prstGeom prst="rect">
            <a:avLst/>
          </a:prstGeo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102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km-KH" sz="3600" dirty="0" smtClean="0">
                <a:latin typeface="Khmer OS Muol Light" pitchFamily="2" charset="0"/>
                <a:cs typeface="Khmer OS Muol Light" pitchFamily="2" charset="0"/>
              </a:rPr>
              <a:t>បេឡាជាតិរបបសន្តិសុខសង្គម (ប.ស.ស)</a:t>
            </a:r>
            <a:endParaRPr lang="en-US" sz="3600" dirty="0"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4" name="Content Placeholder 3" descr="Untitl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200" y="50143"/>
            <a:ext cx="8991600" cy="5131457"/>
          </a:xfr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382000" cy="6248400"/>
          </a:xfrm>
        </p:spPr>
        <p:txBody>
          <a:bodyPr>
            <a:noAutofit/>
          </a:bodyPr>
          <a:lstStyle/>
          <a:p>
            <a:pPr algn="ctr"/>
            <a:r>
              <a:rPr lang="km-KH" sz="32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ក្រសួងការងារ និងបណ្តុះបណ្តាលវិជ្ជាជីវៈ</a:t>
            </a:r>
            <a:r>
              <a:rPr lang="en-US" sz="32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/>
            </a:r>
            <a:br>
              <a:rPr lang="en-US" sz="32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</a:br>
            <a:r>
              <a:rPr lang="km-KH" sz="32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បេឡាជាតិរបបសន្តិសុខសង្គម</a:t>
            </a:r>
            <a:br>
              <a:rPr lang="km-KH" sz="32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</a:b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/>
            </a:r>
            <a:b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</a:b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បទបង្ហាញស្តីពី</a:t>
            </a:r>
            <a:b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</a:br>
            <a:r>
              <a:rPr lang="km-KH" sz="3200" b="1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/>
            </a:r>
            <a:br>
              <a:rPr lang="km-KH" sz="3200" b="1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</a:br>
            <a:r>
              <a:rPr lang="km-KH" sz="2400" b="1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អត្ថប្រយោជន៍របបសន្តិសុខសង្គម សម្រាប់ជនទាំងឡាយស្ថិតក្រោមបទ   ប្បញ្ញត្តិនៃច្បាប់ស្តីពី ការងារ</a:t>
            </a:r>
            <a:r>
              <a:rPr lang="km-KH" sz="3200" b="1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/>
            </a:r>
            <a:br>
              <a:rPr lang="km-KH" sz="3200" b="1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</a:b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/>
            </a:r>
            <a:b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</a:b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  ឧទ្ទេសនាមដោយ៖ លោក </a:t>
            </a:r>
            <a: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>ស្រី សារ៉ាយ</a:t>
            </a:r>
            <a:b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</a:br>
            <a: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/>
            </a:r>
            <a:b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</a:br>
            <a: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>   </a:t>
            </a:r>
            <a:r>
              <a:rPr lang="km-KH" sz="28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>ប្រធានសម្របសម្រួលប.ស.សសាខាខេត្ត</a:t>
            </a:r>
            <a:r>
              <a:rPr lang="en-US" sz="28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>-</a:t>
            </a:r>
            <a:r>
              <a:rPr lang="km-KH" sz="28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>ខណ្ឌ</a:t>
            </a: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   </a:t>
            </a:r>
            <a:endParaRPr lang="en-US" sz="3200" dirty="0">
              <a:latin typeface="Khmer Nettra" pitchFamily="2" charset="0"/>
              <a:ea typeface="MS PGothic" pitchFamily="34" charset="-128"/>
              <a:cs typeface="Khmer Nettr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km-KH" sz="4000" dirty="0" smtClean="0">
                <a:latin typeface="Khmer OS Muol Light" pitchFamily="2" charset="0"/>
                <a:cs typeface="Khmer OS Muol Light" pitchFamily="2" charset="0"/>
              </a:rPr>
              <a:t>មាតិកា</a:t>
            </a:r>
            <a:endParaRPr lang="en-US" sz="4000" dirty="0"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5" name="Content Placeholder 4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743200"/>
            <a:ext cx="2009775" cy="1733550"/>
          </a:xfrm>
        </p:spPr>
      </p:pic>
      <p:sp>
        <p:nvSpPr>
          <p:cNvPr id="7" name="Oval Callout 6"/>
          <p:cNvSpPr/>
          <p:nvPr/>
        </p:nvSpPr>
        <p:spPr>
          <a:xfrm>
            <a:off x="838200" y="838200"/>
            <a:ext cx="8305800" cy="1828800"/>
          </a:xfrm>
          <a:prstGeom prst="wedgeEllipseCallout">
            <a:avLst>
              <a:gd name="adj1" fmla="val -39541"/>
              <a:gd name="adj2" fmla="val 956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100" dirty="0" smtClean="0">
                <a:latin typeface="Khmer OS Muol Light" pitchFamily="2" charset="0"/>
                <a:cs typeface="Khmer OS Muol Light" pitchFamily="2" charset="0"/>
              </a:rPr>
              <a:t>១. តើបេឡាជាតិរបបសន្តិសុខសង្គម</a:t>
            </a:r>
            <a:r>
              <a:rPr lang="en-US" sz="2100" dirty="0" smtClean="0">
                <a:latin typeface="Khmer OS Muol Light" pitchFamily="2" charset="0"/>
                <a:cs typeface="Khmer OS Muol Light" pitchFamily="2" charset="0"/>
              </a:rPr>
              <a:t>            </a:t>
            </a:r>
            <a:r>
              <a:rPr lang="km-KH" sz="2100" dirty="0" smtClean="0">
                <a:latin typeface="Khmer OS Muol Light" pitchFamily="2" charset="0"/>
                <a:cs typeface="Khmer OS Muol Light" pitchFamily="2" charset="0"/>
              </a:rPr>
              <a:t>(ប.ស.ស)គឺជាអ្វី?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3124200" y="2895600"/>
            <a:ext cx="6019800" cy="1752600"/>
          </a:xfrm>
          <a:prstGeom prst="wedgeEllipseCallout">
            <a:avLst>
              <a:gd name="adj1" fmla="val -73575"/>
              <a:gd name="adj2" fmla="val -153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300" dirty="0" smtClean="0">
                <a:latin typeface="Khmer OS Muol Light" pitchFamily="2" charset="0"/>
                <a:cs typeface="Khmer OS Muol Light" pitchFamily="2" charset="0"/>
              </a:rPr>
              <a:t>២.តើអ្វីជាហានិភ័យការងារ?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152400" y="4876800"/>
            <a:ext cx="8763000" cy="1981200"/>
          </a:xfrm>
          <a:prstGeom prst="wedgeEllipseCallout">
            <a:avLst>
              <a:gd name="adj1" fmla="val -32447"/>
              <a:gd name="adj2" fmla="val -1198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៣.តើបេឡាជាតិរបបសន្តិសុខសង្គមផ្តល់អត្ថប្រយោជន៍អ្វីខ្លះ បន្ទាប់ពីកម្មករនិយោជិតទទួលហានិភ័យការងារ?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allAtOnce" animBg="1"/>
      <p:bldP spid="8" grpId="0" build="allAtOnce" animBg="1"/>
      <p:bldP spid="9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905000"/>
            <a:ext cx="2009775" cy="1733550"/>
          </a:xfrm>
        </p:spPr>
      </p:pic>
      <p:sp>
        <p:nvSpPr>
          <p:cNvPr id="5" name="Oval Callout 4"/>
          <p:cNvSpPr/>
          <p:nvPr/>
        </p:nvSpPr>
        <p:spPr>
          <a:xfrm>
            <a:off x="2667000" y="533400"/>
            <a:ext cx="6477000" cy="1828800"/>
          </a:xfrm>
          <a:prstGeom prst="wedgeEllipseCallout">
            <a:avLst>
              <a:gd name="adj1" fmla="val -63171"/>
              <a:gd name="adj2" fmla="val 618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v"/>
            </a:pP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ប.ស.ស គឺជាគ្រឹះស្ថានសាធារណៈរដ្ឋបាលស្ថិតក្រោមក្រសួងការងារជាអាណាព្យាបាលផ្នែកបច្ចេកទេស និងក្រសួងសេដ្ឋកិច្ចនិងហិរញ្ញវត្ថុផ្នែកហិរញ្ញវត្ថុ</a:t>
            </a:r>
          </a:p>
          <a:p>
            <a:endParaRPr lang="en-US" dirty="0">
              <a:latin typeface="Khmer OS" pitchFamily="2" charset="0"/>
              <a:cs typeface="Khmer OS" pitchFamily="2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3048000" y="2438400"/>
            <a:ext cx="6096000" cy="1981200"/>
          </a:xfrm>
          <a:prstGeom prst="wedgeEllipseCallout">
            <a:avLst>
              <a:gd name="adj1" fmla="val -70221"/>
              <a:gd name="adj2" fmla="val -424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v"/>
            </a:pP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ប.ស.ស ដឹកនាំដោយក្រុមប្រឹក្សាភិបាលដែលមានសមាសភាពត្រីភាគី៖</a:t>
            </a:r>
          </a:p>
          <a:p>
            <a:r>
              <a:rPr lang="en-US" sz="2000" dirty="0" smtClean="0">
                <a:latin typeface="Khmer OS Siemreap" pitchFamily="2" charset="0"/>
                <a:cs typeface="Khmer OS Siemreap" pitchFamily="2" charset="0"/>
              </a:rPr>
              <a:t>     </a:t>
            </a: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       </a:t>
            </a:r>
            <a:r>
              <a:rPr lang="en-US" sz="2000" dirty="0" smtClean="0">
                <a:latin typeface="Khmer OS Siemreap" pitchFamily="2" charset="0"/>
                <a:cs typeface="Khmer OS Siemreap" pitchFamily="2" charset="0"/>
              </a:rPr>
              <a:t>- </a:t>
            </a: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តំណាងភាគីរាជរដ្ឋាភិបាល</a:t>
            </a:r>
          </a:p>
          <a:p>
            <a:pPr algn="ctr"/>
            <a:r>
              <a:rPr lang="en-US" sz="2000" dirty="0" smtClean="0">
                <a:latin typeface="Khmer OS Siemreap" pitchFamily="2" charset="0"/>
                <a:cs typeface="Khmer OS Siemreap" pitchFamily="2" charset="0"/>
              </a:rPr>
              <a:t>- </a:t>
            </a: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តំណាងភាគីនិយោជក</a:t>
            </a:r>
          </a:p>
          <a:p>
            <a:pPr algn="ctr"/>
            <a:r>
              <a:rPr lang="en-US" sz="2000" dirty="0" smtClean="0">
                <a:latin typeface="Khmer OS Siemreap" pitchFamily="2" charset="0"/>
                <a:cs typeface="Khmer OS Siemreap" pitchFamily="2" charset="0"/>
              </a:rPr>
              <a:t>-</a:t>
            </a: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 តំណាងភាគីនិយោជិត</a:t>
            </a:r>
            <a:endParaRPr lang="en-US" sz="2000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152400"/>
            <a:ext cx="7620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400" dirty="0" smtClean="0">
                <a:latin typeface="Khmer OS Muol Light" pitchFamily="2" charset="0"/>
                <a:cs typeface="Khmer OS Muol Light" pitchFamily="2" charset="0"/>
                <a:hlinkClick r:id="rId3" action="ppaction://hlinkfile"/>
              </a:rPr>
              <a:t>១. បេឡាជាតិរបបសន្តិសុខសង្គម(ប.ស.ស)គឺជាអ្វី?</a:t>
            </a:r>
            <a:endParaRPr lang="km-KH" sz="2400" dirty="0" smtClean="0">
              <a:latin typeface="Khmer OS Muol Light" pitchFamily="2" charset="0"/>
              <a:cs typeface="Khmer OS Muol Light" pitchFamily="2" charset="0"/>
            </a:endParaRPr>
          </a:p>
          <a:p>
            <a:endParaRPr lang="en-US" sz="4400" dirty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838200" y="4343400"/>
            <a:ext cx="6324600" cy="2514600"/>
          </a:xfrm>
          <a:prstGeom prst="wedgeEllipseCallout">
            <a:avLst>
              <a:gd name="adj1" fmla="val -33578"/>
              <a:gd name="adj2" fmla="val -1209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Char char="v"/>
            </a:pP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ប.ស.ស អនុវត្តទៅលើវិស័យ៖</a:t>
            </a:r>
          </a:p>
          <a:p>
            <a:pPr algn="ctr">
              <a:buFont typeface="Wingdings" pitchFamily="2" charset="2"/>
              <a:buChar char="v"/>
            </a:pPr>
            <a:endParaRPr lang="km-KH" sz="2000" dirty="0" smtClean="0">
              <a:latin typeface="Khmer OS Siemreap" pitchFamily="2" charset="0"/>
              <a:cs typeface="Khmer OS Siemreap" pitchFamily="2" charset="0"/>
            </a:endParaRPr>
          </a:p>
          <a:p>
            <a:r>
              <a:rPr lang="km-KH" dirty="0" smtClean="0">
                <a:latin typeface="Khmer OS" pitchFamily="2" charset="0"/>
                <a:cs typeface="Khmer OS" pitchFamily="2" charset="0"/>
              </a:rPr>
              <a:t>      </a:t>
            </a:r>
            <a:r>
              <a:rPr lang="en-US" dirty="0" smtClean="0"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ធានារ៉ាប់រងហានិភ័យការងារ</a:t>
            </a:r>
          </a:p>
          <a:p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        (បច្ចុប្បន្ន)</a:t>
            </a:r>
          </a:p>
          <a:p>
            <a:pPr algn="ctr">
              <a:buFontTx/>
              <a:buChar char="-"/>
            </a:pPr>
            <a:endParaRPr lang="km-KH" sz="900" dirty="0" smtClean="0">
              <a:latin typeface="Khmer OS Siemreap" pitchFamily="2" charset="0"/>
              <a:cs typeface="Khmer OS Siemreap" pitchFamily="2" charset="0"/>
            </a:endParaRPr>
          </a:p>
          <a:p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    </a:t>
            </a:r>
            <a:r>
              <a:rPr lang="en-US" dirty="0" smtClean="0">
                <a:latin typeface="Khmer OS Siemreap" pitchFamily="2" charset="0"/>
                <a:cs typeface="Khmer OS Siemreap" pitchFamily="2" charset="0"/>
              </a:rPr>
              <a:t>-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ថែទាំសុខភាព</a:t>
            </a:r>
          </a:p>
          <a:p>
            <a:pPr algn="ctr">
              <a:buFontTx/>
              <a:buChar char="-"/>
            </a:pPr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r>
              <a:rPr lang="km-KH" dirty="0" smtClean="0">
                <a:latin typeface="Khmer OS" pitchFamily="2" charset="0"/>
                <a:cs typeface="Khmer OS" pitchFamily="2" charset="0"/>
              </a:rPr>
              <a:t>     </a:t>
            </a:r>
            <a:r>
              <a:rPr lang="en-US" dirty="0" smtClean="0"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សោធននីវត្តន៍</a:t>
            </a:r>
            <a:endParaRPr lang="en-US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3074" name="Picture 2" descr="D:\Documents\NSSF\ALeqM5gHfmVFx7OKbjM23VKjwU_rNEQJD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4800600"/>
            <a:ext cx="990600" cy="763456"/>
          </a:xfrm>
          <a:prstGeom prst="rect">
            <a:avLst/>
          </a:prstGeom>
          <a:noFill/>
        </p:spPr>
      </p:pic>
      <p:pic>
        <p:nvPicPr>
          <p:cNvPr id="9" name="Picture 8" descr="health-care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81400" y="5410200"/>
            <a:ext cx="838200" cy="609600"/>
          </a:xfrm>
          <a:prstGeom prst="rect">
            <a:avLst/>
          </a:prstGeom>
        </p:spPr>
      </p:pic>
      <p:pic>
        <p:nvPicPr>
          <p:cNvPr id="10" name="Picture 9" descr="6a00d8341c863053ef00e5512341608834-800wi.jpe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581400" y="6096000"/>
            <a:ext cx="838200" cy="6858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7" grpId="0" build="allAtOnce" animBg="1"/>
      <p:bldP spid="6" grpId="0" build="allAtOnce"/>
      <p:bldP spid="8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2362200"/>
            <a:ext cx="2009775" cy="1733550"/>
          </a:xfrm>
        </p:spPr>
      </p:pic>
      <p:sp>
        <p:nvSpPr>
          <p:cNvPr id="5" name="Oval Callout 4"/>
          <p:cNvSpPr/>
          <p:nvPr/>
        </p:nvSpPr>
        <p:spPr>
          <a:xfrm>
            <a:off x="457200" y="4953000"/>
            <a:ext cx="7162800" cy="1828800"/>
          </a:xfrm>
          <a:prstGeom prst="wedgeEllipseCallout">
            <a:avLst>
              <a:gd name="adj1" fmla="val -29685"/>
              <a:gd name="adj2" fmla="val -1403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en-US" dirty="0" smtClean="0"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latin typeface="Khmer OS" pitchFamily="2" charset="0"/>
                <a:cs typeface="Khmer OS" pitchFamily="2" charset="0"/>
              </a:rPr>
              <a:t>ជម្ងឺវិជ្ជាជីវៈ</a:t>
            </a:r>
            <a:endParaRPr lang="en-US" dirty="0">
              <a:latin typeface="Khmer OS" pitchFamily="2" charset="0"/>
              <a:cs typeface="Khmer OS" pitchFamily="2" charset="0"/>
            </a:endParaRPr>
          </a:p>
        </p:txBody>
      </p:sp>
      <p:pic>
        <p:nvPicPr>
          <p:cNvPr id="6" name="Picture 2" descr="D:\Documents\NSSF\7959678558_16393b81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5181600"/>
            <a:ext cx="1676400" cy="1166496"/>
          </a:xfrm>
          <a:prstGeom prst="rect">
            <a:avLst/>
          </a:prstGeom>
          <a:noFill/>
        </p:spPr>
      </p:pic>
      <p:sp>
        <p:nvSpPr>
          <p:cNvPr id="7" name="Right Arrow 6"/>
          <p:cNvSpPr/>
          <p:nvPr/>
        </p:nvSpPr>
        <p:spPr>
          <a:xfrm>
            <a:off x="3505200" y="5562600"/>
            <a:ext cx="1219200" cy="5334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3" descr="D:\Documents\NSSF\lung injur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9556" y="5105400"/>
            <a:ext cx="1707444" cy="1213184"/>
          </a:xfrm>
          <a:prstGeom prst="rect">
            <a:avLst/>
          </a:prstGeom>
          <a:noFill/>
        </p:spPr>
      </p:pic>
      <p:sp>
        <p:nvSpPr>
          <p:cNvPr id="9" name="Oval Callout 8">
            <a:hlinkClick r:id="rId5" action="ppaction://hlinkfile"/>
          </p:cNvPr>
          <p:cNvSpPr/>
          <p:nvPr/>
        </p:nvSpPr>
        <p:spPr>
          <a:xfrm>
            <a:off x="2514600" y="0"/>
            <a:ext cx="6477000" cy="2514600"/>
          </a:xfrm>
          <a:prstGeom prst="wedgeEllipseCallout">
            <a:avLst>
              <a:gd name="adj1" fmla="val -59253"/>
              <a:gd name="adj2" fmla="val 795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slip_and_fall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572000" y="76200"/>
            <a:ext cx="2286000" cy="1371600"/>
          </a:xfrm>
          <a:prstGeom prst="rect">
            <a:avLst/>
          </a:prstGeom>
        </p:spPr>
      </p:pic>
      <p:sp>
        <p:nvSpPr>
          <p:cNvPr id="11" name="Oval Callout 10"/>
          <p:cNvSpPr/>
          <p:nvPr/>
        </p:nvSpPr>
        <p:spPr>
          <a:xfrm>
            <a:off x="3505200" y="2590800"/>
            <a:ext cx="5638800" cy="2438400"/>
          </a:xfrm>
          <a:prstGeom prst="wedgeEllipseCallout">
            <a:avLst>
              <a:gd name="adj1" fmla="val -76966"/>
              <a:gd name="adj2" fmla="val -203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124200" y="1563469"/>
            <a:ext cx="56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solidFill>
                  <a:schemeClr val="bg1"/>
                </a:solidFill>
                <a:latin typeface="Khmer OS" pitchFamily="2" charset="0"/>
                <a:cs typeface="Khmer OS" pitchFamily="2" charset="0"/>
              </a:rPr>
              <a:t>គ្រោះថ្នាក់ធ្លាក់លើរូបកាយកម្មករនិយោជិតទោះដោយហេតុណាក៏ដោយពេលបំពេញការងារឲ្យនិយោជក</a:t>
            </a:r>
            <a:endParaRPr lang="en-US" dirty="0">
              <a:solidFill>
                <a:schemeClr val="bg1"/>
              </a:solidFill>
              <a:latin typeface="Khmer OS" pitchFamily="2" charset="0"/>
              <a:cs typeface="Khmer OS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33800" y="3733800"/>
            <a:ext cx="541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solidFill>
                  <a:schemeClr val="bg1"/>
                </a:solidFill>
                <a:latin typeface="Khmer OS" pitchFamily="2" charset="0"/>
                <a:cs typeface="Khmer OS" pitchFamily="2" charset="0"/>
              </a:rPr>
              <a:t>គ្រោះថ្នាក់ពេលធ្វើដំណើរពីលំនៅស្ថានខ្លួនត្រង់ឆ្ពោះទៅកន្លែងធ្វើការ ឬវិលមកវិញដោយគ្មានឈប់ឬ វាងទៅកន្លែងផ្សេងជាប្រយោជន៍ផ្ទាល់ខ្លួន ឬក្រៅពី </a:t>
            </a:r>
          </a:p>
          <a:p>
            <a:pPr algn="ctr"/>
            <a:r>
              <a:rPr lang="km-KH" dirty="0" smtClean="0">
                <a:solidFill>
                  <a:schemeClr val="bg1"/>
                </a:solidFill>
                <a:latin typeface="Khmer OS" pitchFamily="2" charset="0"/>
                <a:cs typeface="Khmer OS" pitchFamily="2" charset="0"/>
              </a:rPr>
              <a:t>ការងារ ដែលគេតម្រូវឲ្យទៅ ។</a:t>
            </a:r>
            <a:endParaRPr lang="en-US" dirty="0">
              <a:solidFill>
                <a:schemeClr val="bg1"/>
              </a:solidFill>
              <a:latin typeface="Khmer OS" pitchFamily="2" charset="0"/>
              <a:cs typeface="Khmer OS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28600" y="147935"/>
            <a:ext cx="457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m-KH" sz="2400" dirty="0" smtClean="0">
                <a:latin typeface="Khmer OS Muol Light" pitchFamily="2" charset="0"/>
                <a:cs typeface="Khmer OS Muol Light" pitchFamily="2" charset="0"/>
                <a:hlinkClick r:id="rId7" action="ppaction://hlinkfile"/>
              </a:rPr>
              <a:t>២.តើអ្វីជាហានិភ័យការងារ?</a:t>
            </a:r>
            <a:endParaRPr lang="km-KH" sz="2400" dirty="0" smtClean="0"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1026" name="Picture 2" descr="D:\Documents\NSSF\P1040834-1024x76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62600" y="2590800"/>
            <a:ext cx="1422400" cy="1066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33400" y="545068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hlinkClick r:id="rId5" action="ppaction://hlinkfile"/>
              </a:rPr>
              <a:t>(Kind of  employment Injury)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086600" y="32004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hlinkClick r:id="rId9" action="ppaction://hlinkfile"/>
              </a:rPr>
              <a:t>(Accident spot)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7" grpId="0" animBg="1"/>
      <p:bldP spid="9" grpId="0" animBg="1"/>
      <p:bldP spid="11" grpId="0" animBg="1"/>
      <p:bldP spid="16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28575" y="1600200"/>
            <a:ext cx="2009775" cy="1733550"/>
          </a:xfrm>
        </p:spPr>
      </p:pic>
      <p:sp>
        <p:nvSpPr>
          <p:cNvPr id="7" name="Oval Callout 6"/>
          <p:cNvSpPr/>
          <p:nvPr/>
        </p:nvSpPr>
        <p:spPr>
          <a:xfrm>
            <a:off x="2133600" y="457200"/>
            <a:ext cx="6705600" cy="1981200"/>
          </a:xfrm>
          <a:prstGeom prst="wedgeEllipseCallout">
            <a:avLst>
              <a:gd name="adj1" fmla="val -60379"/>
              <a:gd name="adj2" fmla="val 626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dirty="0" smtClean="0">
                <a:latin typeface="Khmer OS" pitchFamily="2" charset="0"/>
                <a:cs typeface="Khmer OS" pitchFamily="2" charset="0"/>
              </a:rPr>
              <a:t>                                                            </a:t>
            </a:r>
          </a:p>
          <a:p>
            <a:pPr algn="ctr"/>
            <a:endParaRPr lang="km-KH" dirty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>
              <a:latin typeface="Khmer OS Muol" pitchFamily="2" charset="0"/>
              <a:cs typeface="Khmer OS Muol" pitchFamily="2" charset="0"/>
            </a:endParaRPr>
          </a:p>
          <a:p>
            <a:pPr algn="ctr"/>
            <a:r>
              <a:rPr lang="en-US" dirty="0" smtClean="0">
                <a:latin typeface="Khmer OS Muol" pitchFamily="2" charset="0"/>
                <a:cs typeface="Khmer OS Muol" pitchFamily="2" charset="0"/>
              </a:rPr>
              <a:t>-</a:t>
            </a:r>
            <a:endParaRPr lang="km-KH" dirty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dirty="0">
              <a:latin typeface="Khmer OS" pitchFamily="2" charset="0"/>
              <a:cs typeface="Khmer OS" pitchFamily="2" charset="0"/>
            </a:endParaRPr>
          </a:p>
        </p:txBody>
      </p:sp>
      <p:pic>
        <p:nvPicPr>
          <p:cNvPr id="9" name="Picture 8" descr="images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9200" y="533400"/>
            <a:ext cx="1796143" cy="1143000"/>
          </a:xfrm>
          <a:prstGeom prst="rect">
            <a:avLst/>
          </a:prstGeom>
        </p:spPr>
      </p:pic>
      <p:sp>
        <p:nvSpPr>
          <p:cNvPr id="13" name="Oval Callout 12"/>
          <p:cNvSpPr/>
          <p:nvPr/>
        </p:nvSpPr>
        <p:spPr>
          <a:xfrm>
            <a:off x="3810000" y="2514600"/>
            <a:ext cx="5334000" cy="1905000"/>
          </a:xfrm>
          <a:prstGeom prst="wedgeEllipseCallout">
            <a:avLst>
              <a:gd name="adj1" fmla="val -59988"/>
              <a:gd name="adj2" fmla="val 622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dirty="0" smtClean="0"/>
          </a:p>
          <a:p>
            <a:pPr algn="ctr"/>
            <a:r>
              <a:rPr lang="km-KH" dirty="0" smtClean="0">
                <a:latin typeface="Khmer OS" pitchFamily="2" charset="0"/>
                <a:cs typeface="Khmer OS" pitchFamily="2" charset="0"/>
              </a:rPr>
              <a:t> </a:t>
            </a:r>
          </a:p>
          <a:p>
            <a:pPr algn="ctr"/>
            <a:endParaRPr lang="km-KH" dirty="0" smtClean="0"/>
          </a:p>
          <a:p>
            <a:pPr algn="ctr"/>
            <a:endParaRPr lang="km-KH" dirty="0"/>
          </a:p>
          <a:p>
            <a:pPr algn="ctr"/>
            <a:endParaRPr lang="km-KH" dirty="0" smtClean="0"/>
          </a:p>
          <a:p>
            <a:pPr algn="ctr"/>
            <a:endParaRPr lang="km-KH" dirty="0"/>
          </a:p>
          <a:p>
            <a:pPr algn="ctr"/>
            <a:endParaRPr lang="km-KH" dirty="0" smtClean="0"/>
          </a:p>
          <a:p>
            <a:pPr algn="r"/>
            <a:r>
              <a:rPr lang="en-US" sz="2000" dirty="0" smtClean="0">
                <a:latin typeface="Khmer OS Muol" pitchFamily="2" charset="0"/>
                <a:cs typeface="Khmer OS Muol" pitchFamily="2" charset="0"/>
              </a:rPr>
              <a:t>-</a:t>
            </a:r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ពេទ្យឯកជន</a:t>
            </a:r>
          </a:p>
          <a:p>
            <a:pPr algn="ctr"/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(ជនរងគ្រោះត្រូវចេញលុយមុនទើប</a:t>
            </a:r>
            <a:r>
              <a:rPr lang="en-US" sz="2000" dirty="0" smtClean="0"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ប.ស.ស ទូទាត់តាមតម្លៃពេទ្យដៃគូ )</a:t>
            </a:r>
          </a:p>
          <a:p>
            <a:pPr algn="ctr"/>
            <a:endParaRPr lang="km-KH" dirty="0"/>
          </a:p>
          <a:p>
            <a:pPr algn="ctr"/>
            <a:endParaRPr lang="km-KH" dirty="0" smtClean="0"/>
          </a:p>
          <a:p>
            <a:pPr algn="ctr"/>
            <a:endParaRPr lang="km-KH" dirty="0"/>
          </a:p>
          <a:p>
            <a:pPr algn="ctr"/>
            <a:endParaRPr lang="en-US" dirty="0"/>
          </a:p>
        </p:txBody>
      </p:sp>
      <p:sp>
        <p:nvSpPr>
          <p:cNvPr id="14" name="Oval Callout 13"/>
          <p:cNvSpPr/>
          <p:nvPr/>
        </p:nvSpPr>
        <p:spPr>
          <a:xfrm>
            <a:off x="4038600" y="4495800"/>
            <a:ext cx="5029200" cy="1981200"/>
          </a:xfrm>
          <a:prstGeom prst="wedgeEllipseCallout">
            <a:avLst>
              <a:gd name="adj1" fmla="val -63528"/>
              <a:gd name="adj2" fmla="val -443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3200" dirty="0" smtClean="0"/>
          </a:p>
          <a:p>
            <a:pPr algn="ctr"/>
            <a:endParaRPr lang="km-KH" sz="3200" dirty="0" smtClean="0"/>
          </a:p>
          <a:p>
            <a:pPr algn="r"/>
            <a:r>
              <a:rPr lang="en-US" dirty="0" smtClean="0">
                <a:latin typeface="Khmer OS Muol" pitchFamily="2" charset="0"/>
                <a:cs typeface="Khmer OS Muol" pitchFamily="2" charset="0"/>
              </a:rPr>
              <a:t>-</a:t>
            </a:r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ពេទ្យដៃគូ</a:t>
            </a:r>
          </a:p>
          <a:p>
            <a:pPr algn="ctr"/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(ជនរងគ្រោះមិនចាំបាច់បង់លុយ)</a:t>
            </a:r>
            <a:endParaRPr lang="en-US" sz="2000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15" name="Picture 14" descr="pic_cp_job_pic_45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48200" y="2667000"/>
            <a:ext cx="1905000" cy="990600"/>
          </a:xfrm>
          <a:prstGeom prst="rect">
            <a:avLst/>
          </a:prstGeom>
        </p:spPr>
      </p:pic>
      <p:pic>
        <p:nvPicPr>
          <p:cNvPr id="12" name="Picture 11" descr="5000-thumb-cambodia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29200" y="4648200"/>
            <a:ext cx="1905000" cy="1219200"/>
          </a:xfrm>
          <a:prstGeom prst="rect">
            <a:avLst/>
          </a:prstGeom>
        </p:spPr>
      </p:pic>
      <p:sp>
        <p:nvSpPr>
          <p:cNvPr id="16" name="Oval Callout 15"/>
          <p:cNvSpPr/>
          <p:nvPr/>
        </p:nvSpPr>
        <p:spPr>
          <a:xfrm>
            <a:off x="0" y="3581400"/>
            <a:ext cx="3429000" cy="2133600"/>
          </a:xfrm>
          <a:prstGeom prst="wedgeEllipseCallout">
            <a:avLst>
              <a:gd name="adj1" fmla="val -7844"/>
              <a:gd name="adj2" fmla="val -935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1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1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1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1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1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en-US" sz="1400" dirty="0" smtClean="0">
                <a:latin typeface="Khmer OS Muol" pitchFamily="2" charset="0"/>
                <a:cs typeface="Khmer OS Muol" pitchFamily="2" charset="0"/>
              </a:rPr>
              <a:t>-</a:t>
            </a:r>
            <a:r>
              <a:rPr lang="km-KH" sz="1400" dirty="0" smtClean="0">
                <a:latin typeface="Khmer OS Muol Light" pitchFamily="2" charset="0"/>
                <a:cs typeface="Khmer OS Muol Light" pitchFamily="2" charset="0"/>
              </a:rPr>
              <a:t>សេវាថែទាំ និងព្យាបាល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(ព្យាបាលរហូតដល់ជាសៈស្បើយ)</a:t>
            </a:r>
            <a:endParaRPr lang="en-US" sz="1400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18" name="Picture 17" descr="088truyen-dich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0600" y="3657600"/>
            <a:ext cx="1371600" cy="10668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0" y="762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 smtClean="0">
                <a:latin typeface="Khmer OS Muol Light" pitchFamily="2" charset="0"/>
                <a:cs typeface="Khmer OS Muol Light" pitchFamily="2" charset="0"/>
                <a:hlinkClick r:id="rId8" action="ppaction://hlinkfile"/>
              </a:rPr>
              <a:t>៣.តើបេឡាជាតិរបបសន្តិសុខសង្គមផ្តល់អត្ថប្រយោជន៍អ្វីខ្លះ បន្ទាប់</a:t>
            </a:r>
          </a:p>
          <a:p>
            <a:r>
              <a:rPr lang="km-KH" sz="2000" dirty="0" smtClean="0">
                <a:latin typeface="Khmer OS Muol Light" pitchFamily="2" charset="0"/>
                <a:cs typeface="Khmer OS Muol Light" pitchFamily="2" charset="0"/>
                <a:hlinkClick r:id="rId8" action="ppaction://hlinkfile"/>
              </a:rPr>
              <a:t>    ពីកម្មករនិយោជិតទទួលហានិភ័យការងារ?</a:t>
            </a:r>
            <a:r>
              <a:rPr lang="en-US" sz="2000" dirty="0" smtClean="0">
                <a:latin typeface="Khmer OS Muol Light" pitchFamily="2" charset="0"/>
                <a:cs typeface="Khmer OS Muol Light" pitchFamily="2" charset="0"/>
                <a:hlinkClick r:id="rId8" action="ppaction://hlinkfile"/>
              </a:rPr>
              <a:t> </a:t>
            </a:r>
            <a:r>
              <a:rPr lang="en-US" sz="2000" b="1" dirty="0" smtClean="0">
                <a:latin typeface="Kh Muol" pitchFamily="2" charset="0"/>
                <a:cs typeface="Kh Muol" pitchFamily="2" charset="0"/>
                <a:hlinkClick r:id="rId9" action="ppaction://hlinkfile"/>
              </a:rPr>
              <a:t>Employment injury benefits</a:t>
            </a:r>
            <a:endParaRPr lang="km-KH" sz="2000" b="1" dirty="0" smtClean="0">
              <a:latin typeface="Kh Muol" pitchFamily="2" charset="0"/>
              <a:cs typeface="Kh Muol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62200" y="1219200"/>
            <a:ext cx="6477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dirty="0" smtClean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សេវាសង្គ្រោះ</a:t>
            </a:r>
            <a:r>
              <a:rPr lang="km-KH" sz="2000" dirty="0" smtClean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បន្ទាន់</a:t>
            </a:r>
          </a:p>
          <a:p>
            <a:r>
              <a:rPr lang="km-KH" sz="2000" dirty="0" smtClean="0">
                <a:solidFill>
                  <a:schemeClr val="bg1"/>
                </a:solidFill>
                <a:latin typeface="Khmer OS Muol" pitchFamily="2" charset="0"/>
                <a:cs typeface="Khmer OS Muol" pitchFamily="2" charset="0"/>
              </a:rPr>
              <a:t> </a:t>
            </a:r>
            <a:r>
              <a:rPr lang="km-KH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(កន្លែងសង្គ្រោះនៅជិតកន្លែងគ្រោះថ្នាក់)   </a:t>
            </a:r>
          </a:p>
          <a:p>
            <a:pPr algn="ctr"/>
            <a:r>
              <a:rPr lang="km-KH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ការចំណាយជាបន្ទុកទាំងស្រុងរបស់ ប.ស.ស</a:t>
            </a:r>
          </a:p>
        </p:txBody>
      </p:sp>
      <p:sp>
        <p:nvSpPr>
          <p:cNvPr id="25" name="Oval 24"/>
          <p:cNvSpPr/>
          <p:nvPr/>
        </p:nvSpPr>
        <p:spPr>
          <a:xfrm>
            <a:off x="2057400" y="2133600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1</a:t>
            </a:r>
            <a:endParaRPr lang="en-US" sz="3600" dirty="0"/>
          </a:p>
        </p:txBody>
      </p:sp>
      <p:sp>
        <p:nvSpPr>
          <p:cNvPr id="26" name="Oval 25"/>
          <p:cNvSpPr/>
          <p:nvPr/>
        </p:nvSpPr>
        <p:spPr>
          <a:xfrm>
            <a:off x="1295400" y="3048000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2</a:t>
            </a:r>
            <a:endParaRPr lang="en-US" sz="36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  <p:bldP spid="13" grpId="0" build="allAtOnce" animBg="1"/>
      <p:bldP spid="14" grpId="0" build="allAtOnce" animBg="1"/>
      <p:bldP spid="16" grpId="0" build="allAtOnce" animBg="1"/>
      <p:bldP spid="11" grpId="0" build="allAtOnce"/>
      <p:bldP spid="25" grpId="0" build="allAtOnce" animBg="1"/>
      <p:bldP spid="26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025" y="2209800"/>
            <a:ext cx="2009775" cy="1733550"/>
          </a:xfrm>
        </p:spPr>
      </p:pic>
      <p:sp>
        <p:nvSpPr>
          <p:cNvPr id="5" name="Oval Callout 4"/>
          <p:cNvSpPr/>
          <p:nvPr/>
        </p:nvSpPr>
        <p:spPr>
          <a:xfrm>
            <a:off x="2819400" y="76200"/>
            <a:ext cx="6172200" cy="3429000"/>
          </a:xfrm>
          <a:prstGeom prst="wedgeEllipseCallout">
            <a:avLst>
              <a:gd name="adj1" fmla="val -63492"/>
              <a:gd name="adj2" fmla="val 349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ការឈប់សម្រាកចាប់ពីថ្ងៃទី២របស់ជនរងគ្រោះ</a:t>
            </a:r>
            <a:r>
              <a:rPr lang="en-US" sz="2000" dirty="0" smtClean="0">
                <a:latin typeface="Khmer OS Siemreap" pitchFamily="2" charset="0"/>
                <a:cs typeface="Khmer OS Siemreap" pitchFamily="2" charset="0"/>
              </a:rPr>
              <a:t> (</a:t>
            </a: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នៅមន្ទីរពេទ្យ ឬនៅផ្ទះរបស់ជនរងគ្រោះ) </a:t>
            </a:r>
          </a:p>
          <a:p>
            <a:pPr algn="ctr"/>
            <a:r>
              <a:rPr lang="km-KH" sz="2000" dirty="0" smtClean="0">
                <a:latin typeface="Khmer OS Muol" pitchFamily="2" charset="0"/>
                <a:cs typeface="Khmer OS Muol" pitchFamily="2" charset="0"/>
              </a:rPr>
              <a:t>ប.ស.ស</a:t>
            </a:r>
            <a:r>
              <a:rPr lang="km-KH" sz="2000" dirty="0" smtClean="0">
                <a:latin typeface="Khmer OS" pitchFamily="2" charset="0"/>
                <a:cs typeface="Khmer OS" pitchFamily="2" charset="0"/>
              </a:rPr>
              <a:t>ផ្ត</a:t>
            </a: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ល់ប្រាក់ឧបត្ថមប្រចាំថ្ងៃ៧០%នៃប្រាក់ឈ្នួលជាប់វិភាគទានរហូតដល់ជាសះស្បើយ</a:t>
            </a:r>
            <a:endParaRPr lang="en-US" sz="2000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endParaRPr lang="km-KH" sz="2000" dirty="0" smtClean="0"/>
          </a:p>
          <a:p>
            <a:pPr algn="ctr"/>
            <a:endParaRPr lang="en-US" sz="2000" dirty="0"/>
          </a:p>
        </p:txBody>
      </p:sp>
      <p:pic>
        <p:nvPicPr>
          <p:cNvPr id="8" name="Content Placeholder 9" descr="woman-patient-sleeping-in-hospital-bed-thumb170566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132675"/>
            <a:ext cx="1877283" cy="1391325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2286000" y="3581400"/>
            <a:ext cx="6400800" cy="3200400"/>
          </a:xfrm>
          <a:prstGeom prst="wedgeEllipseCallout">
            <a:avLst>
              <a:gd name="adj1" fmla="val -50877"/>
              <a:gd name="adj2" fmla="val -678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ករណីធ្ងន់ធ្ងរតម្រូវឲ្យមានអ្នកថែទាំ</a:t>
            </a:r>
          </a:p>
          <a:p>
            <a:pPr algn="ctr"/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ប.ស.ស ឧបត្ថម្ភដល់អ្នកថែទាំ ៥០% នៃ ៧០%នៃប្រាក់ឈ្នួលជាប់វិភាគទាន របស់ជនរងគ្រោះ</a:t>
            </a:r>
            <a:endParaRPr lang="en-US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endParaRPr lang="km-KH" dirty="0" smtClean="0">
              <a:latin typeface="Khmer OS Muol" pitchFamily="2" charset="0"/>
              <a:cs typeface="Khmer OS Muol" pitchFamily="2" charset="0"/>
            </a:endParaRPr>
          </a:p>
          <a:p>
            <a:pPr algn="ctr"/>
            <a:endParaRPr lang="en-US" dirty="0">
              <a:latin typeface="Khmer OS" pitchFamily="2" charset="0"/>
              <a:cs typeface="Khmer OS" pitchFamily="2" charset="0"/>
            </a:endParaRPr>
          </a:p>
        </p:txBody>
      </p:sp>
      <p:pic>
        <p:nvPicPr>
          <p:cNvPr id="10" name="Content Placeholder 3" descr="rehable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42318" y="3886200"/>
            <a:ext cx="2539482" cy="175260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1828800" y="2667000"/>
            <a:ext cx="609600" cy="60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3</a:t>
            </a:r>
            <a:endParaRPr 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-76200" y="76201"/>
            <a:ext cx="541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(ត)</a:t>
            </a:r>
          </a:p>
          <a:p>
            <a:pPr algn="ctr"/>
            <a:endParaRPr lang="km-KH" sz="2000" dirty="0" smtClean="0">
              <a:latin typeface="Khmer OS Muol" pitchFamily="2" charset="0"/>
              <a:cs typeface="Khmer OS Muo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9" grpId="0" build="allAtOnce" animBg="1"/>
      <p:bldP spid="12" grpId="0" build="allAtOnce" animBg="1"/>
      <p:bldP spid="11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257800"/>
            <a:ext cx="5410200" cy="1066800"/>
          </a:xfrm>
        </p:spPr>
        <p:txBody>
          <a:bodyPr>
            <a:normAutofit/>
          </a:bodyPr>
          <a:lstStyle/>
          <a:p>
            <a:pPr algn="ctr"/>
            <a:r>
              <a:rPr lang="km-KH" sz="1800" dirty="0" smtClean="0">
                <a:latin typeface="Khmer OS Muol" pitchFamily="2" charset="0"/>
                <a:cs typeface="Khmer OS Muol" pitchFamily="2" charset="0"/>
              </a:rPr>
              <a:t/>
            </a:r>
            <a:br>
              <a:rPr lang="km-KH" sz="1800" dirty="0" smtClean="0">
                <a:latin typeface="Khmer OS Muol" pitchFamily="2" charset="0"/>
                <a:cs typeface="Khmer OS Muol" pitchFamily="2" charset="0"/>
              </a:rPr>
            </a:br>
            <a:endParaRPr lang="en-US" sz="1800" dirty="0">
              <a:latin typeface="Khmer OS Muol" pitchFamily="2" charset="0"/>
              <a:cs typeface="Khmer OS Muol" pitchFamily="2" charset="0"/>
            </a:endParaRPr>
          </a:p>
        </p:txBody>
      </p:sp>
      <p:pic>
        <p:nvPicPr>
          <p:cNvPr id="9" name="Content Placeholder 8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514600"/>
            <a:ext cx="1933575" cy="1733550"/>
          </a:xfrm>
        </p:spPr>
      </p:pic>
      <p:sp>
        <p:nvSpPr>
          <p:cNvPr id="10" name="Notched Right Arrow 9"/>
          <p:cNvSpPr/>
          <p:nvPr/>
        </p:nvSpPr>
        <p:spPr>
          <a:xfrm>
            <a:off x="1752600" y="2895600"/>
            <a:ext cx="1066800" cy="8382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11" name="Oval 10"/>
          <p:cNvSpPr/>
          <p:nvPr/>
        </p:nvSpPr>
        <p:spPr>
          <a:xfrm>
            <a:off x="2743200" y="2057400"/>
            <a:ext cx="3581400" cy="228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Callout 11"/>
          <p:cNvSpPr/>
          <p:nvPr/>
        </p:nvSpPr>
        <p:spPr>
          <a:xfrm>
            <a:off x="4724400" y="3962400"/>
            <a:ext cx="4419600" cy="2819400"/>
          </a:xfrm>
          <a:prstGeom prst="wedgeEllipseCallout">
            <a:avLst>
              <a:gd name="adj1" fmla="val -67953"/>
              <a:gd name="adj2" fmla="val -398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en-US" dirty="0" smtClean="0"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latin typeface="Khmer OS" pitchFamily="2" charset="0"/>
                <a:cs typeface="Khmer OS" pitchFamily="2" charset="0"/>
              </a:rPr>
              <a:t>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  <a:hlinkClick r:id="rId3" action="ppaction://hlinkfile"/>
              </a:rPr>
              <a:t>ប្រសិនបើបាត់បង់</a:t>
            </a:r>
            <a:r>
              <a:rPr lang="en-US" dirty="0" smtClean="0">
                <a:latin typeface="Khmer OS Siemreap" pitchFamily="2" charset="0"/>
                <a:cs typeface="Khmer OS Siemreap" pitchFamily="2" charset="0"/>
                <a:hlinkClick r:id="rId3" action="ppaction://hlinkfile"/>
              </a:rPr>
              <a:t>&gt;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  <a:hlinkClick r:id="rId3" action="ppaction://hlinkfile"/>
              </a:rPr>
              <a:t>២០ % 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  ប.ស.ស នឹងផ្តល់ប្រាក់ធនលាភ(ផ្តល់ឲ្យជនរងគ្រោះ៣ខែម្តងមួយជីវិតបើកនៅធនាគារអេស៊ីលីដា)</a:t>
            </a:r>
            <a:endParaRPr lang="en-US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13" name="Picture 6" descr="D:\Documents\NSSF\ecleda card payme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3136" y="4267200"/>
            <a:ext cx="1148864" cy="938464"/>
          </a:xfrm>
          <a:prstGeom prst="rect">
            <a:avLst/>
          </a:prstGeom>
          <a:noFill/>
        </p:spPr>
      </p:pic>
      <p:sp>
        <p:nvSpPr>
          <p:cNvPr id="14" name="Oval Callout 13"/>
          <p:cNvSpPr/>
          <p:nvPr/>
        </p:nvSpPr>
        <p:spPr>
          <a:xfrm>
            <a:off x="4876800" y="76200"/>
            <a:ext cx="4191000" cy="2362200"/>
          </a:xfrm>
          <a:prstGeom prst="wedgeEllipseCallout">
            <a:avLst>
              <a:gd name="adj1" fmla="val -67321"/>
              <a:gd name="adj2" fmla="val 354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en-US" dirty="0" smtClean="0"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latin typeface="Khmer OS" pitchFamily="2" charset="0"/>
                <a:cs typeface="Khmer OS" pitchFamily="2" charset="0"/>
              </a:rPr>
              <a:t>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  <a:hlinkClick r:id="rId5" action="ppaction://hlinkfile"/>
              </a:rPr>
              <a:t>ប្រសិនបើបាត់បង់</a:t>
            </a:r>
            <a:r>
              <a:rPr lang="en-US" dirty="0" smtClean="0">
                <a:latin typeface="Khmer OS Siemreap" pitchFamily="2" charset="0"/>
                <a:cs typeface="Khmer OS Siemreap" pitchFamily="2" charset="0"/>
                <a:hlinkClick r:id="rId5" action="ppaction://hlinkfile"/>
              </a:rPr>
              <a:t>&lt;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  <a:hlinkClick r:id="rId5" action="ppaction://hlinkfile"/>
              </a:rPr>
              <a:t>២០ % 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ប.ស.ស នឹងបង់ផ្តាច់ឲ្យជនរងគ្រោះ( ប្រាក់វិភាជន៍)</a:t>
            </a:r>
            <a:endParaRPr lang="en-US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15" name="Picture 3" descr="D:\MY PICTURES\Inj's photo\ញក់ លាស់១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38800" y="380999"/>
            <a:ext cx="1163783" cy="914401"/>
          </a:xfrm>
          <a:prstGeom prst="rect">
            <a:avLst/>
          </a:prstGeom>
          <a:noFill/>
        </p:spPr>
      </p:pic>
      <p:sp>
        <p:nvSpPr>
          <p:cNvPr id="16" name="Right Arrow 15"/>
          <p:cNvSpPr/>
          <p:nvPr/>
        </p:nvSpPr>
        <p:spPr>
          <a:xfrm>
            <a:off x="6858000" y="685800"/>
            <a:ext cx="457200" cy="3048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5" descr="D:\Documents\NSSF\cashpaymen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34250" y="457200"/>
            <a:ext cx="1200150" cy="888923"/>
          </a:xfrm>
          <a:prstGeom prst="rect">
            <a:avLst/>
          </a:prstGeom>
          <a:noFill/>
        </p:spPr>
      </p:pic>
      <p:pic>
        <p:nvPicPr>
          <p:cNvPr id="18" name="Content Placeholder 3" descr="ca03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77308" y="2286000"/>
            <a:ext cx="1832892" cy="14478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276600" y="3733800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ការណីជនរងគ្រោះបាត់បង់កាយសម្បទាអចិន្ត្រៃយ៍</a:t>
            </a:r>
            <a:endParaRPr lang="en-US" sz="1400" dirty="0">
              <a:solidFill>
                <a:schemeClr val="bg1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1524000" y="3048000"/>
            <a:ext cx="6096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4</a:t>
            </a:r>
            <a:endParaRPr 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152400" y="124361"/>
            <a:ext cx="541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(ត)</a:t>
            </a:r>
          </a:p>
          <a:p>
            <a:pPr algn="ctr"/>
            <a:endParaRPr lang="km-KH" sz="2000" dirty="0" smtClean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6781800" y="4572000"/>
            <a:ext cx="457200" cy="3048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D:\Documents\NSSF\PLAN NSSF\p102065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62600" y="4191000"/>
            <a:ext cx="1143000" cy="9144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build="allAtOnce" animBg="1"/>
      <p:bldP spid="14" grpId="0" build="allAtOnce" animBg="1"/>
      <p:bldP spid="16" grpId="0" animBg="1"/>
      <p:bldP spid="19" grpId="0" build="allAtOnce" animBg="1"/>
      <p:bldP spid="21" grpId="0" build="allAtOnce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3352800" y="76200"/>
            <a:ext cx="5562600" cy="2971800"/>
          </a:xfrm>
          <a:prstGeom prst="wedgeEllipseCallout">
            <a:avLst>
              <a:gd name="adj1" fmla="val -63410"/>
              <a:gd name="adj2" fmla="val 494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28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2400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ប.ស.ស ផ្តល់សេវាបុននីតិសម្បទា (ឧបករណ៍សិប្បនិម្មិត )</a:t>
            </a:r>
            <a:endParaRPr lang="en-US" sz="2000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6" name="Content Placeholder 3" descr="Children+Undergo+Rehabilitation+After+Losing+FLQ1OPfiRW6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53000" y="228600"/>
            <a:ext cx="1949996" cy="1432291"/>
          </a:xfrm>
          <a:prstGeom prst="rect">
            <a:avLst/>
          </a:prstGeom>
        </p:spPr>
      </p:pic>
      <p:pic>
        <p:nvPicPr>
          <p:cNvPr id="8" name="Content Placeholder 7" descr="NSSF LOG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76225" y="2383146"/>
            <a:ext cx="2162175" cy="1865004"/>
          </a:xfrm>
        </p:spPr>
      </p:pic>
      <p:sp>
        <p:nvSpPr>
          <p:cNvPr id="9" name="Oval Callout 8"/>
          <p:cNvSpPr/>
          <p:nvPr/>
        </p:nvSpPr>
        <p:spPr>
          <a:xfrm>
            <a:off x="2743200" y="3276600"/>
            <a:ext cx="5867400" cy="2743200"/>
          </a:xfrm>
          <a:prstGeom prst="wedgeEllipseCallout">
            <a:avLst>
              <a:gd name="adj1" fmla="val -51496"/>
              <a:gd name="adj2" fmla="val -518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28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2400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ប.ស.ស ផ្តល់ការបណ្តុះ បណ្តាលវិជ្ជាជីវៈ (ស្តារយុវនីតិសម្បទា)</a:t>
            </a:r>
            <a:endParaRPr lang="en-US" sz="2000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2050" name="Picture 2" descr="D:\Documents\NSSF\clw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505200"/>
            <a:ext cx="2578371" cy="1295400"/>
          </a:xfrm>
          <a:prstGeom prst="rect">
            <a:avLst/>
          </a:prstGeom>
          <a:noFill/>
        </p:spPr>
      </p:pic>
      <p:sp>
        <p:nvSpPr>
          <p:cNvPr id="12" name="Oval 11"/>
          <p:cNvSpPr/>
          <p:nvPr/>
        </p:nvSpPr>
        <p:spPr>
          <a:xfrm>
            <a:off x="2209800" y="2743200"/>
            <a:ext cx="8382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5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124361"/>
            <a:ext cx="541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(ត)</a:t>
            </a:r>
          </a:p>
          <a:p>
            <a:pPr algn="ctr"/>
            <a:endParaRPr lang="km-KH" sz="2000" dirty="0" smtClean="0">
              <a:latin typeface="Khmer OS Muol Light" pitchFamily="2" charset="0"/>
              <a:cs typeface="Khmer OS Muol Light" pitchFamily="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9" grpId="0" build="allAtOnce" animBg="1"/>
      <p:bldP spid="12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3581400"/>
            <a:ext cx="2514600" cy="2168991"/>
          </a:xfrm>
        </p:spPr>
      </p:pic>
      <p:sp>
        <p:nvSpPr>
          <p:cNvPr id="5" name="Oval Callout 4"/>
          <p:cNvSpPr/>
          <p:nvPr/>
        </p:nvSpPr>
        <p:spPr>
          <a:xfrm>
            <a:off x="914400" y="1219200"/>
            <a:ext cx="8229600" cy="2514600"/>
          </a:xfrm>
          <a:prstGeom prst="wedgeEllipseCallout">
            <a:avLst>
              <a:gd name="adj1" fmla="val -35298"/>
              <a:gd name="adj2" fmla="val 764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km-KH" sz="2400" dirty="0" smtClean="0">
                <a:latin typeface="Khmer OS Siemreap" pitchFamily="2" charset="0"/>
                <a:cs typeface="Khmer OS Siemreap" pitchFamily="2" charset="0"/>
              </a:rPr>
              <a:t>ផ្តល់សោហ៊ុយដឹកជញ្ជូនសពរហូតដល់ផ្ទះជន   រងគ្រោះ</a:t>
            </a:r>
            <a:endParaRPr lang="en-US" sz="2400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76200" y="6858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ករណីគ្រោះថ្នាក់ឈានដល់ការបាត់បង់ជីវិតប.ស.ស ផ្តល់នូវចំនុចខាងក្រោម៖</a:t>
            </a:r>
            <a:endParaRPr lang="en-US" dirty="0"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8" name="Picture 7" descr="Donald_Ramirez cambodia_us_death_hs103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92474" y="1447800"/>
            <a:ext cx="1527126" cy="1219200"/>
          </a:xfrm>
          <a:prstGeom prst="rect">
            <a:avLst/>
          </a:prstGeom>
        </p:spPr>
      </p:pic>
      <p:sp>
        <p:nvSpPr>
          <p:cNvPr id="9" name="Right Arrow 8"/>
          <p:cNvSpPr/>
          <p:nvPr/>
        </p:nvSpPr>
        <p:spPr>
          <a:xfrm>
            <a:off x="4416474" y="2057400"/>
            <a:ext cx="990600" cy="3048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" name="Picture 9" descr="1-1226235900-typical-cambodian-house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07074" y="1447800"/>
            <a:ext cx="1527126" cy="1295400"/>
          </a:xfrm>
          <a:prstGeom prst="rect">
            <a:avLst/>
          </a:prstGeom>
        </p:spPr>
      </p:pic>
      <p:sp>
        <p:nvSpPr>
          <p:cNvPr id="11" name="Oval Callout 10"/>
          <p:cNvSpPr/>
          <p:nvPr/>
        </p:nvSpPr>
        <p:spPr>
          <a:xfrm>
            <a:off x="3048000" y="3886200"/>
            <a:ext cx="5943600" cy="2971800"/>
          </a:xfrm>
          <a:prstGeom prst="wedgeEllipseCallout">
            <a:avLst>
              <a:gd name="adj1" fmla="val -65191"/>
              <a:gd name="adj2" fmla="val -368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km-KH" sz="2400" dirty="0" smtClean="0">
                <a:latin typeface="Khmer OS Siemreap" pitchFamily="2" charset="0"/>
                <a:cs typeface="Khmer OS Siemreap" pitchFamily="2" charset="0"/>
              </a:rPr>
              <a:t>ផ្តល់ប្រាក់វិភាជន៍បូជាសព</a:t>
            </a:r>
            <a:r>
              <a:rPr lang="en-US" sz="2400" dirty="0" smtClean="0">
                <a:latin typeface="Khmer OS Siemreap" pitchFamily="2" charset="0"/>
                <a:cs typeface="Khmer OS Siemreap" pitchFamily="2" charset="0"/>
              </a:rPr>
              <a:t> </a:t>
            </a:r>
            <a:endParaRPr lang="km-KH" sz="2400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r>
              <a:rPr lang="km-KH" sz="2400" dirty="0" smtClean="0">
                <a:latin typeface="Khmer OS Siemreap" pitchFamily="2" charset="0"/>
                <a:cs typeface="Khmer OS Siemreap" pitchFamily="2" charset="0"/>
              </a:rPr>
              <a:t>៤,០០០,០០០ រៀល</a:t>
            </a:r>
            <a:endParaRPr lang="en-US" sz="2400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12" name="Picture 11" descr="Texas-Note-Stack-of-100-Bills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987736" y="4267200"/>
            <a:ext cx="1524000" cy="1524000"/>
          </a:xfrm>
          <a:prstGeom prst="rect">
            <a:avLst/>
          </a:prstGeom>
        </p:spPr>
      </p:pic>
      <p:sp>
        <p:nvSpPr>
          <p:cNvPr id="13" name="Right Arrow 12"/>
          <p:cNvSpPr/>
          <p:nvPr/>
        </p:nvSpPr>
        <p:spPr>
          <a:xfrm>
            <a:off x="5562600" y="4876800"/>
            <a:ext cx="812864" cy="3048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4" name="Picture 13" descr="funeral-C-1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00800" y="4343400"/>
            <a:ext cx="1676400" cy="144780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1981200" y="3962400"/>
            <a:ext cx="838200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6</a:t>
            </a:r>
            <a:endParaRPr lang="en-US" sz="4400" dirty="0"/>
          </a:p>
        </p:txBody>
      </p:sp>
      <p:sp>
        <p:nvSpPr>
          <p:cNvPr id="16" name="TextBox 15"/>
          <p:cNvSpPr txBox="1"/>
          <p:nvPr/>
        </p:nvSpPr>
        <p:spPr>
          <a:xfrm>
            <a:off x="0" y="124361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(ត)</a:t>
            </a:r>
          </a:p>
          <a:p>
            <a:pPr algn="ctr"/>
            <a:endParaRPr lang="km-KH" sz="2000" dirty="0" smtClean="0">
              <a:latin typeface="Kh Muol" pitchFamily="2" charset="0"/>
              <a:cs typeface="Kh Muol" pitchFamily="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7" grpId="0" build="allAtOnce"/>
      <p:bldP spid="9" grpId="0" animBg="1"/>
      <p:bldP spid="11" grpId="0" build="allAtOnce" animBg="1"/>
      <p:bldP spid="13" grpId="0" animBg="1"/>
      <p:bldP spid="17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23825" y="1219200"/>
            <a:ext cx="2009775" cy="1733550"/>
          </a:xfrm>
        </p:spPr>
      </p:pic>
      <p:sp>
        <p:nvSpPr>
          <p:cNvPr id="5" name="TextBox 4"/>
          <p:cNvSpPr txBox="1"/>
          <p:nvPr/>
        </p:nvSpPr>
        <p:spPr>
          <a:xfrm>
            <a:off x="-76200" y="2895600"/>
            <a:ext cx="365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ផ្តល់ឧត្តរជីវីនៃជនរងគ្រោះ</a:t>
            </a:r>
            <a:endParaRPr lang="en-US" dirty="0" smtClean="0">
              <a:latin typeface="Khmer OS Muol Light" pitchFamily="2" charset="0"/>
              <a:cs typeface="Khmer OS Muol Light" pitchFamily="2" charset="0"/>
            </a:endParaRPr>
          </a:p>
          <a:p>
            <a:r>
              <a:rPr lang="km-KH" dirty="0" smtClean="0">
                <a:latin typeface="Khmer OS Siemreap" pitchFamily="2" charset="0"/>
                <a:cs typeface="Khmer OS Siemreap" pitchFamily="2" charset="0"/>
                <a:hlinkClick r:id="rId4" action="ppaction://hlinkfile"/>
              </a:rPr>
              <a:t>(អ្នកនៅក្នុងបន្ទុករបស់ជនរងគ្រោះ)</a:t>
            </a:r>
            <a:endParaRPr lang="en-US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2438400" y="76200"/>
            <a:ext cx="6705600" cy="1752600"/>
          </a:xfrm>
          <a:prstGeom prst="wedgeEllipseCallout">
            <a:avLst>
              <a:gd name="adj1" fmla="val -58114"/>
              <a:gd name="adj2" fmla="val 607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m-KH" sz="3600" dirty="0" smtClean="0"/>
          </a:p>
          <a:p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នៅលីវ</a:t>
            </a:r>
          </a:p>
          <a:p>
            <a:endParaRPr lang="km-KH" sz="3600" dirty="0" smtClean="0"/>
          </a:p>
          <a:p>
            <a:endParaRPr lang="en-US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5867400" y="457200"/>
            <a:ext cx="2819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-</a:t>
            </a:r>
            <a:r>
              <a:rPr lang="km-KH" sz="1600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ឪពុកម្តាយ ឬចាស់ជរាក្នុងបន្ទុករបស់ជនរងគ្រោះត្រូវមានសៀវភៅប័ណ្ណគ្រួសារ និង សៀវភៅស្នាក់នៅត្រឹមត្រូវ(មានអាយុចាប់ពី៥៥ឆ្នាំឡើងទៅ )</a:t>
            </a:r>
            <a:endParaRPr lang="en-US" sz="1600" dirty="0">
              <a:solidFill>
                <a:schemeClr val="bg1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8" name="Picture 7" descr="cashpayment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19600" y="360485"/>
            <a:ext cx="1371600" cy="1239715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3429000" y="1981200"/>
            <a:ext cx="5486400" cy="1981200"/>
          </a:xfrm>
          <a:prstGeom prst="wedgeEllipseCallout">
            <a:avLst>
              <a:gd name="adj1" fmla="val -75069"/>
              <a:gd name="adj2" fmla="val -51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4000" dirty="0" smtClean="0"/>
          </a:p>
          <a:p>
            <a:pPr algn="ctr"/>
            <a:endParaRPr lang="km-KH" sz="4000" dirty="0" smtClean="0"/>
          </a:p>
          <a:p>
            <a:pPr algn="ctr"/>
            <a:endParaRPr lang="km-KH" sz="4000" dirty="0" smtClean="0"/>
          </a:p>
          <a:p>
            <a:pPr algn="ctr"/>
            <a:endParaRPr lang="km-KH" sz="4000" dirty="0" smtClean="0"/>
          </a:p>
          <a:p>
            <a:pPr algn="ctr"/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រៀបការរួច</a:t>
            </a:r>
          </a:p>
          <a:p>
            <a:pPr algn="ctr"/>
            <a:endParaRPr lang="km-KH" sz="2400" dirty="0" smtClean="0"/>
          </a:p>
          <a:p>
            <a:pPr algn="ctr"/>
            <a:endParaRPr lang="en-US" sz="2400" dirty="0"/>
          </a:p>
        </p:txBody>
      </p:sp>
      <p:pic>
        <p:nvPicPr>
          <p:cNvPr id="10" name="Picture 9" descr="Khmer_Wedding32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181600" y="2057400"/>
            <a:ext cx="1981200" cy="152400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152400" y="3810000"/>
            <a:ext cx="4267200" cy="2895600"/>
          </a:xfrm>
          <a:prstGeom prst="wedgeRoundRectCallout">
            <a:avLst>
              <a:gd name="adj1" fmla="val 64129"/>
              <a:gd name="adj2" fmla="val -4759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 smtClean="0"/>
          </a:p>
          <a:p>
            <a:pPr algn="ctr"/>
            <a:endParaRPr lang="en-US" sz="3600" dirty="0" smtClean="0">
              <a:latin typeface="Kh Muol" pitchFamily="2" charset="0"/>
              <a:cs typeface="Kh Muol" pitchFamily="2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km-KH" sz="2000" dirty="0" smtClean="0">
                <a:latin typeface="Khmer OS Muol Light" pitchFamily="2" charset="0"/>
                <a:cs typeface="Khmer OS Muol Light" pitchFamily="2" charset="0"/>
                <a:hlinkClick r:id="rId7" action="ppaction://hlinkfile"/>
              </a:rPr>
              <a:t>មានសំបុត្រអាពាហ៍ពិពាហ៍</a:t>
            </a:r>
            <a:endParaRPr lang="km-KH" sz="2000" dirty="0" smtClean="0">
              <a:latin typeface="Khmer OS Muol Light" pitchFamily="2" charset="0"/>
              <a:cs typeface="Khmer OS Muol Light" pitchFamily="2" charset="0"/>
            </a:endParaRPr>
          </a:p>
          <a:p>
            <a:pPr>
              <a:buFontTx/>
              <a:buChar char="-"/>
            </a:pP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ប្តី ឬប្រពន្ធ(ឧបត្ថម្ភមួយជីវិតប្រសិនបើរក្សាភាពជាមេម៉ាយ ឬ ពោះម៉ាយ )</a:t>
            </a:r>
          </a:p>
          <a:p>
            <a:pPr>
              <a:buFontTx/>
              <a:buChar char="-"/>
            </a:pP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កូន(​ឧបត្ថម្ភដល់អាយុ១៨ ឆ្នាំ បើនៅរៀនត្រឹមអាយុ ២១ ឆ្នាំ )</a:t>
            </a:r>
            <a:endParaRPr lang="en-US" dirty="0" smtClean="0">
              <a:latin typeface="Khmer OS Siemreap" pitchFamily="2" charset="0"/>
              <a:cs typeface="Khmer OS Siemreap" pitchFamily="2" charset="0"/>
            </a:endParaRPr>
          </a:p>
          <a:p>
            <a:pPr lvl="0"/>
            <a:r>
              <a:rPr lang="en-US" dirty="0" smtClean="0">
                <a:latin typeface="Khmer OS Siemreap" pitchFamily="2" charset="0"/>
                <a:cs typeface="Khmer OS Siemreap" pitchFamily="2" charset="0"/>
              </a:rPr>
              <a:t>-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ឪពុកម្តាយ ឬចាស់ជរារស់នៅក្នុងបន្ទុករបស់ជនរងគ្រោះកាលនៅរស់</a:t>
            </a:r>
          </a:p>
          <a:p>
            <a:pPr lvl="0"/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  (មានអាយុចាប់ពី៥៥ឆ្នាំឡើង)</a:t>
            </a:r>
          </a:p>
          <a:p>
            <a:pPr lvl="0"/>
            <a:endParaRPr lang="km-KH" sz="1200" dirty="0" smtClean="0">
              <a:latin typeface="Khmer OS" pitchFamily="2" charset="0"/>
              <a:cs typeface="Khmer OS" pitchFamily="2" charset="0"/>
            </a:endParaRPr>
          </a:p>
          <a:p>
            <a:pPr lvl="0"/>
            <a:endParaRPr lang="km-KH" sz="1200" dirty="0" smtClean="0">
              <a:latin typeface="Khmer OS" pitchFamily="2" charset="0"/>
              <a:cs typeface="Khmer OS" pitchFamily="2" charset="0"/>
            </a:endParaRPr>
          </a:p>
          <a:p>
            <a:pPr lvl="0"/>
            <a:endParaRPr lang="km-KH" sz="1200" dirty="0" smtClean="0">
              <a:latin typeface="Khmer OS" pitchFamily="2" charset="0"/>
              <a:cs typeface="Khmer OS" pitchFamily="2" charset="0"/>
            </a:endParaRPr>
          </a:p>
          <a:p>
            <a:pPr lvl="0"/>
            <a:endParaRPr lang="km-KH" sz="1200" dirty="0" smtClean="0">
              <a:latin typeface="Khmer OS" pitchFamily="2" charset="0"/>
              <a:cs typeface="Khmer OS" pitchFamily="2" charset="0"/>
            </a:endParaRPr>
          </a:p>
          <a:p>
            <a:pPr lvl="0"/>
            <a:endParaRPr lang="km-KH" sz="1200" dirty="0" smtClean="0">
              <a:latin typeface="Khmer OS" pitchFamily="2" charset="0"/>
              <a:cs typeface="Khmer OS" pitchFamily="2" charset="0"/>
            </a:endParaRPr>
          </a:p>
          <a:p>
            <a:pPr lvl="0"/>
            <a:endParaRPr lang="en-US" sz="1200" dirty="0" smtClean="0">
              <a:latin typeface="Khmer OS" pitchFamily="2" charset="0"/>
              <a:cs typeface="Khmer OS" pitchFamily="2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5105400" y="4191000"/>
            <a:ext cx="3886200" cy="2590800"/>
          </a:xfrm>
          <a:prstGeom prst="wedgeRoundRectCallout">
            <a:avLst>
              <a:gd name="adj1" fmla="val -53033"/>
              <a:gd name="adj2" fmla="val -6210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មិនមានសំបុត្រអាពាហ៍ពិពាហ៍</a:t>
            </a:r>
          </a:p>
          <a:p>
            <a:pPr>
              <a:buFontTx/>
              <a:buChar char="-"/>
            </a:pP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មិនឲ្យប្តី ឬប្រពន្ធ និង កូន</a:t>
            </a:r>
            <a:endParaRPr lang="en-US" dirty="0" smtClean="0">
              <a:latin typeface="Khmer OS Siemreap" pitchFamily="2" charset="0"/>
              <a:cs typeface="Khmer OS Siemreap" pitchFamily="2" charset="0"/>
            </a:endParaRPr>
          </a:p>
          <a:p>
            <a:pPr>
              <a:buFontTx/>
              <a:buChar char="-"/>
            </a:pP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ឲ្យឪពុកម្តាយ ឬ ចាស់ជរា រស់នៅក្នុង  បន្ទុករបស់ជនរងគ្រោះ។</a:t>
            </a:r>
            <a:endParaRPr lang="en-US" dirty="0" smtClean="0">
              <a:latin typeface="Khmer OS Siemreap" pitchFamily="2" charset="0"/>
              <a:cs typeface="Khmer OS Siemreap" pitchFamily="2" charset="0"/>
            </a:endParaRPr>
          </a:p>
          <a:p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(មានអាយុ ចាប់ពី៥៥ឆ្នាំឡើងទៅ</a:t>
            </a:r>
            <a:r>
              <a:rPr lang="en-US" dirty="0" smtClean="0"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)</a:t>
            </a:r>
          </a:p>
          <a:p>
            <a:pPr algn="ctr"/>
            <a:endParaRPr lang="en-US" sz="1400" dirty="0">
              <a:latin typeface="Khmer OS" pitchFamily="2" charset="0"/>
              <a:cs typeface="Khmer OS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828800" y="1600200"/>
            <a:ext cx="685800" cy="60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7</a:t>
            </a:r>
            <a:endParaRPr lang="en-US" sz="32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9" grpId="0" build="allAtOnce" animBg="1"/>
      <p:bldP spid="11" grpId="0" build="allAtOnce" animBg="1"/>
      <p:bldP spid="12" grpId="0" build="allAtOnce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0"/>
            <a:ext cx="8229600" cy="1365740"/>
          </a:xfrm>
          <a:solidFill>
            <a:srgbClr val="FFFF00"/>
          </a:solidFill>
        </p:spPr>
        <p:txBody>
          <a:bodyPr/>
          <a:lstStyle/>
          <a:p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និយមន័យថែទាំសុខភាព</a:t>
            </a:r>
            <a:endParaRPr lang="en-US" dirty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73273"/>
            <a:ext cx="8305800" cy="4389120"/>
          </a:xfrm>
        </p:spPr>
        <p:txBody>
          <a:bodyPr/>
          <a:lstStyle/>
          <a:p>
            <a:pPr marL="0" indent="0">
              <a:buNone/>
            </a:pPr>
            <a:r>
              <a:rPr lang="km-KH" sz="32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សំដៅដល់ការផ្តល់ការព្យាបាល និងថែទាំវេជ្ជសាស្ត្រ សេវាបង្ការ និងប្រាក់បំណាច់ប្រចាំថ្ងៃដោយមានជំងឺ ឬគ្រោះថ្នាក់ជាយថាហេតុ និងសម្រាកមាតុភាព។</a:t>
            </a: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4799"/>
            <a:ext cx="1219200" cy="1078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799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idx="1"/>
          </p:nvPr>
        </p:nvSpPr>
        <p:spPr>
          <a:xfrm>
            <a:off x="762000" y="838200"/>
            <a:ext cx="7924800" cy="5486400"/>
          </a:xfrm>
        </p:spPr>
        <p:txBody>
          <a:bodyPr>
            <a:normAutofit fontScale="92500" lnSpcReduction="10000"/>
          </a:bodyPr>
          <a:lstStyle/>
          <a:p>
            <a:r>
              <a:rPr lang="km-KH" sz="3200" dirty="0" smtClean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ទទួលសមាជិកប.ស.ស២៤ម៉ោង លើ២៤ ម៉ោង ក្នុង</a:t>
            </a:r>
            <a:r>
              <a:rPr lang="km-KH" sz="3200" dirty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ករណីជំងឺ </a:t>
            </a:r>
            <a:r>
              <a:rPr lang="km-KH" sz="3200" dirty="0" smtClean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និងមិន</a:t>
            </a:r>
            <a:r>
              <a:rPr lang="km-KH" sz="3200" dirty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មែនគ្រោះថ្នាក់ការងារ </a:t>
            </a:r>
            <a:endParaRPr lang="en-US" sz="3200" dirty="0" smtClean="0">
              <a:solidFill>
                <a:srgbClr val="7030A0"/>
              </a:solidFill>
              <a:latin typeface="Khmer OS System" pitchFamily="2" charset="0"/>
              <a:cs typeface="Khmer OS System" pitchFamily="2" charset="0"/>
            </a:endParaRPr>
          </a:p>
          <a:p>
            <a:r>
              <a:rPr lang="km-KH" sz="3200" dirty="0" smtClean="0">
                <a:latin typeface="Khmer OS System" pitchFamily="2" charset="0"/>
                <a:cs typeface="Khmer OS System" pitchFamily="2" charset="0"/>
              </a:rPr>
              <a:t>ចូលព្យាបាលតែមូលដ្ឋានសុខាភិបាល ដែលចុះកិច្ចព្រមព្រៀងជាមួយប.ស.ស </a:t>
            </a:r>
          </a:p>
          <a:p>
            <a:pPr marL="0" indent="0">
              <a:buNone/>
            </a:pPr>
            <a:r>
              <a:rPr lang="km-KH" sz="3200" dirty="0"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sz="3200" dirty="0" smtClean="0">
                <a:latin typeface="Khmer OS System" pitchFamily="2" charset="0"/>
                <a:cs typeface="Khmer OS System" pitchFamily="2" charset="0"/>
              </a:rPr>
              <a:t>(មន្ទីរពេទ្យរដ្ឋ ចាប់ពីមណ្ឌលសុខភាព មន្ទីរពេទ្យបង្អែកស្រុក</a:t>
            </a:r>
            <a:r>
              <a:rPr lang="en-US" sz="3200" dirty="0" smtClean="0">
                <a:latin typeface="Khmer OS System" pitchFamily="2" charset="0"/>
                <a:cs typeface="Khmer OS System" pitchFamily="2" charset="0"/>
              </a:rPr>
              <a:t>/</a:t>
            </a:r>
            <a:r>
              <a:rPr lang="km-KH" sz="3200" dirty="0" smtClean="0">
                <a:latin typeface="Khmer OS System" pitchFamily="2" charset="0"/>
                <a:cs typeface="Khmer OS System" pitchFamily="2" charset="0"/>
              </a:rPr>
              <a:t>ខណ្ឌ មន្ទីរពេទ្យបង្អែកខេត្ត</a:t>
            </a:r>
            <a:r>
              <a:rPr lang="en-US" sz="3200" dirty="0" smtClean="0">
                <a:latin typeface="Khmer OS System" pitchFamily="2" charset="0"/>
                <a:cs typeface="Khmer OS System" pitchFamily="2" charset="0"/>
              </a:rPr>
              <a:t>/</a:t>
            </a:r>
            <a:r>
              <a:rPr lang="km-KH" sz="3200" dirty="0" smtClean="0">
                <a:latin typeface="Khmer OS System" pitchFamily="2" charset="0"/>
                <a:cs typeface="Khmer OS System" pitchFamily="2" charset="0"/>
              </a:rPr>
              <a:t>រាជធានី មន្ទីរពេទ្យថ្នាក់ជាតិ និងមន្ទីរពេទ្យឯកជនមួយចំនួន)</a:t>
            </a:r>
          </a:p>
          <a:p>
            <a:pPr marL="0" indent="0">
              <a:buNone/>
            </a:pPr>
            <a:endParaRPr lang="km-KH" sz="3200" dirty="0">
              <a:latin typeface="Khmer OS System" pitchFamily="2" charset="0"/>
              <a:cs typeface="Khmer OS System" pitchFamily="2" charset="0"/>
            </a:endParaRPr>
          </a:p>
          <a:p>
            <a:pPr marL="0" indent="0">
              <a:buNone/>
            </a:pPr>
            <a:endParaRPr lang="km-KH" sz="3200" dirty="0" smtClean="0">
              <a:latin typeface="Khmer OS System" pitchFamily="2" charset="0"/>
              <a:cs typeface="Khmer OS System" pitchFamily="2" charset="0"/>
            </a:endParaRPr>
          </a:p>
          <a:p>
            <a:pPr marL="0" indent="0">
              <a:buNone/>
            </a:pPr>
            <a:r>
              <a:rPr lang="km-KH" sz="3200" dirty="0" smtClean="0">
                <a:latin typeface="Khmer OS System" pitchFamily="2" charset="0"/>
                <a:cs typeface="Khmer OS System" pitchFamily="2" charset="0"/>
              </a:rPr>
              <a:t>​ </a:t>
            </a:r>
            <a:endParaRPr lang="en-US" sz="3200" dirty="0"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3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130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idx="1"/>
          </p:nvPr>
        </p:nvSpPr>
        <p:spPr>
          <a:xfrm>
            <a:off x="685800" y="914400"/>
            <a:ext cx="8229600" cy="5867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m-KH" sz="3200" dirty="0" smtClean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នៅពេលមានសមាជិកប.ស.សមកទទួលសេវា តើប.ស.សអត្ថប្រយោជន៍អ្វីខ្លះ?</a:t>
            </a:r>
          </a:p>
          <a:p>
            <a:pPr marL="0" indent="0">
              <a:buNone/>
            </a:pPr>
            <a:r>
              <a:rPr lang="km-KH" sz="3600" dirty="0" smtClean="0">
                <a:solidFill>
                  <a:srgbClr val="FF0000"/>
                </a:solidFill>
                <a:latin typeface="Khmer OS System" pitchFamily="2" charset="0"/>
                <a:cs typeface="Khmer OS System" pitchFamily="2" charset="0"/>
              </a:rPr>
              <a:t>១.សេវាព្យាបាល និងថែទំវេជ្ជសាស្ត្រ</a:t>
            </a:r>
          </a:p>
          <a:p>
            <a:pPr marL="0" indent="0">
              <a:buNone/>
            </a:pPr>
            <a:r>
              <a:rPr lang="km-KH" sz="3600" dirty="0"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sz="36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ក.សេវាពិគ្រោះជំងឺក្រៅ</a:t>
            </a:r>
          </a:p>
          <a:p>
            <a:pPr marL="0" indent="0">
              <a:buNone/>
            </a:pPr>
            <a:r>
              <a:rPr lang="km-KH" sz="3600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sz="36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ខ.ការព្យាបាលដោយសម្រាកក្នុងមន្ទីរពេទ្យ</a:t>
            </a:r>
          </a:p>
          <a:p>
            <a:pPr marL="0" indent="0">
              <a:buNone/>
            </a:pPr>
            <a:r>
              <a:rPr lang="km-KH" sz="3600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sz="36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គ. សេវាសង្គ្រោះបន្ទាន់ (ចូលមន្ទីរពេទ្យដៃគូរប.ស.ស និងមិនមែនដៃគូរប.ស.ស ចូលមន្ទីរពេទ្យណាដែលនៅជិត)</a:t>
            </a:r>
            <a:endParaRPr lang="en-US" sz="3600" dirty="0">
              <a:solidFill>
                <a:srgbClr val="002060"/>
              </a:solidFill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3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4218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867400"/>
          </a:xfrm>
        </p:spPr>
        <p:txBody>
          <a:bodyPr/>
          <a:lstStyle/>
          <a:p>
            <a:pPr marL="0" indent="0">
              <a:buNone/>
            </a:pPr>
            <a:r>
              <a:rPr lang="km-KH" sz="2800" dirty="0" smtClean="0"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ឃ.សេវាព្យាបាលដោយស្អំ និងដោយចលនា</a:t>
            </a:r>
          </a:p>
          <a:p>
            <a:pPr marL="0" indent="0">
              <a:buNone/>
            </a:pPr>
            <a:r>
              <a:rPr lang="km-KH" sz="2800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ង. សេវាសម្រាលកូន និងសេវាថែទាំមុន និងក្រោយសម្រាលកូន</a:t>
            </a:r>
          </a:p>
          <a:p>
            <a:pPr marL="0" indent="0">
              <a:buNone/>
            </a:pPr>
            <a:r>
              <a:rPr lang="km-KH" sz="2800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ច. សេវាស្តារនីតិសម្បទា </a:t>
            </a:r>
          </a:p>
          <a:p>
            <a:pPr marL="0" indent="0">
              <a:buNone/>
            </a:pPr>
            <a:r>
              <a:rPr lang="km-KH" sz="3600" dirty="0" smtClean="0">
                <a:solidFill>
                  <a:srgbClr val="FF0000"/>
                </a:solidFill>
                <a:latin typeface="Khmer OS System" pitchFamily="2" charset="0"/>
                <a:cs typeface="Khmer OS System" pitchFamily="2" charset="0"/>
              </a:rPr>
              <a:t>២.ប្រាក់បំណាច់ប្រចាំថ្ងៃ</a:t>
            </a:r>
          </a:p>
          <a:p>
            <a:pPr marL="0" indent="0">
              <a:buNone/>
            </a:pPr>
            <a:r>
              <a:rPr lang="km-KH" sz="2800" dirty="0">
                <a:solidFill>
                  <a:srgbClr val="FF000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ក.</a:t>
            </a:r>
            <a:r>
              <a:rPr lang="en-US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 </a:t>
            </a: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សមាជិកប.ស.សមានជំងឺ ឬគ្រោះថ្នាក់ជាយថាហេតុបណ្តាលឲ្យអាកខានការងារចាប់ពី០៨ថ្ងៃឡើទៅ(អនុវត្តគិតចាប់ពីថ្ងៃទី១ឡើងវិញ....)</a:t>
            </a:r>
          </a:p>
          <a:p>
            <a:pPr marL="0" indent="0">
              <a:buNone/>
            </a:pPr>
            <a:r>
              <a:rPr lang="km-KH" sz="2800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ខ. សម្រាកមាតុភាព ត្រូវបង់ភាគទានយ៉</a:t>
            </a:r>
            <a:r>
              <a:rPr lang="km-KH" sz="2800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ា</a:t>
            </a: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ងតិចបានចំនួប០៩ខែជាប់គ្នា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7339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95400"/>
            <a:ext cx="8229600" cy="972312"/>
          </a:xfrm>
        </p:spPr>
        <p:txBody>
          <a:bodyPr>
            <a:normAutofit fontScale="90000"/>
          </a:bodyPr>
          <a:lstStyle/>
          <a:p>
            <a:r>
              <a:rPr lang="km-KH" sz="3600" dirty="0">
                <a:solidFill>
                  <a:srgbClr val="FF0000"/>
                </a:solidFill>
              </a:rPr>
              <a:t>៤.សេវាបង្ការសុខភាព</a:t>
            </a:r>
            <a:br>
              <a:rPr lang="km-KH" sz="3600" dirty="0">
                <a:solidFill>
                  <a:srgbClr val="FF0000"/>
                </a:solidFill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905000"/>
            <a:ext cx="8229600" cy="4389120"/>
          </a:xfrm>
        </p:spPr>
        <p:txBody>
          <a:bodyPr/>
          <a:lstStyle/>
          <a:p>
            <a:pPr marL="0" indent="0">
              <a:buNone/>
            </a:pPr>
            <a:r>
              <a:rPr lang="km-KH" sz="2800" dirty="0">
                <a:solidFill>
                  <a:srgbClr val="FF0000"/>
                </a:solidFill>
              </a:rPr>
              <a:t>	</a:t>
            </a: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ដើម្បីការពារកុំឲ្យមានបញ្ញាសុខភាព ការស្រាវជ្រាវរកជំងឺ ការអប់រំសុខភាពនិងកម្មវិធីចាក់ថ្នាំបង្គា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រ</a:t>
            </a:r>
            <a:r>
              <a:rPr lang="en-US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 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មាន៖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១.សេវាចាក់វ៉ាក់សាំងការងារជំងឺឆ្កែឆ្កួត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២.សេវាចាក់សេរ៉ូមប្រឆាំងជំងឺឆ្កែឆ្កួត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៣.សេវាចាក់សេរ៉ូមប្រឆាំងជំងឺតេតាណួស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៤.សេវាចាក់សេរ៉ូម ប្រឆាំងពិសពស់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៥.សេវាពិនិត្យឈាមរកជំងឺពក ក មាន៖</a:t>
            </a:r>
            <a:r>
              <a:rPr lang="en-US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 TSH(Thyroid Stimulating Hormone 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និង</a:t>
            </a:r>
            <a:r>
              <a:rPr lang="en-US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 Free T3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 ( </a:t>
            </a:r>
            <a:r>
              <a:rPr lang="en-US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Free </a:t>
            </a:r>
            <a:r>
              <a:rPr lang="en-US" dirty="0" err="1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triiodothyronine</a:t>
            </a:r>
            <a:r>
              <a:rPr lang="en-US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) Free T4 (Free </a:t>
            </a:r>
            <a:r>
              <a:rPr lang="en-US" dirty="0" err="1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Thyroxine</a:t>
            </a:r>
            <a:r>
              <a:rPr lang="en-US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)</a:t>
            </a:r>
            <a:endParaRPr lang="en-US" dirty="0">
              <a:solidFill>
                <a:srgbClr val="002060"/>
              </a:solidFill>
              <a:latin typeface="Khmer OS System" pitchFamily="2" charset="0"/>
              <a:cs typeface="Khmer OS System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71" y="152400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0412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90600"/>
            <a:ext cx="8229600" cy="1676400"/>
          </a:xfrm>
        </p:spPr>
        <p:txBody>
          <a:bodyPr/>
          <a:lstStyle/>
          <a:p>
            <a:pPr marL="0" indent="0">
              <a:buNone/>
            </a:pPr>
            <a:r>
              <a:rPr lang="km-KH" dirty="0" smtClean="0">
                <a:latin typeface="Khmer OS System" pitchFamily="2" charset="0"/>
                <a:cs typeface="Khmer OS System" pitchFamily="2" charset="0"/>
              </a:rPr>
              <a:t>៦. សេវាពិនិត្យឈាម កំណត់អបោធាតុមហារីក ក្រោយការព្យាបាលជំងឺមហារីកដោយវះកាត់ និង/ឬក្រោយការព្យាបាល ជំងឺមហារីកដោយចាក់គីមី.......</a:t>
            </a:r>
            <a:endParaRPr lang="en-US" dirty="0"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38843" y="2286000"/>
            <a:ext cx="8229600" cy="1810512"/>
          </a:xfrm>
        </p:spPr>
        <p:txBody>
          <a:bodyPr>
            <a:normAutofit/>
          </a:bodyPr>
          <a:lstStyle/>
          <a:p>
            <a:r>
              <a:rPr lang="km-KH" sz="3600" dirty="0" smtClean="0">
                <a:solidFill>
                  <a:srgbClr val="FF0000"/>
                </a:solidFill>
              </a:rPr>
              <a:t>៤.</a:t>
            </a:r>
            <a:r>
              <a:rPr lang="km-KH" sz="3600" dirty="0">
                <a:solidFill>
                  <a:srgbClr val="FF0000"/>
                </a:solidFill>
              </a:rPr>
              <a:t>សេវាបញ្ជូនអ្នកជំងឺ ឬជនរងគ្រោះ និងសេវាបញ្ជូនសព</a:t>
            </a:r>
            <a:endParaRPr 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593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5029" y="685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km-KH" dirty="0" smtClean="0"/>
              <a:t>ប.ស.សមិនទទួលខុសត្រូវចំពោះសេវាមួយចំនួនដូចខាងក្រោម៖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១.ការព្យាបានដោយមិនគិតថ្លៃ ដែលមានចែងក្នុងគោលនយោបាយសុខាភិបាលសាធារណៈ</a:t>
            </a:r>
          </a:p>
          <a:p>
            <a:pPr marL="0" indent="0">
              <a:buNone/>
            </a:pP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២.ការថែទាំធ្មេញ (ការសំអាត ការប៉ះ និងការដាក់ធ្នេញ)</a:t>
            </a:r>
          </a:p>
          <a:p>
            <a:pPr marL="0" indent="0">
              <a:buNone/>
            </a:pP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៣.ការព្យាបាល និងការវះកាត់ប្តូរភេទ</a:t>
            </a:r>
          </a:p>
          <a:p>
            <a:pPr marL="0" indent="0">
              <a:buNone/>
            </a:pP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៤.ការផ្សាំ ឬ ប្តូរសរីរាង្គផ្សេងៗ</a:t>
            </a:r>
          </a:p>
          <a:p>
            <a:pPr marL="0" indent="0">
              <a:buNone/>
            </a:pP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៥.សេវាបង្កកំណើតដោយសិប្បនិម្មិត</a:t>
            </a:r>
          </a:p>
          <a:p>
            <a:pPr marL="0" indent="0">
              <a:buNone/>
            </a:pP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៦.ការព្យាបាលដោយខ្លួនឯង</a:t>
            </a:r>
          </a:p>
          <a:p>
            <a:pPr marL="0" indent="0">
              <a:buNone/>
            </a:pP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៧.ការព្យាបាល ឬវះកាត់ ដើម្បីជាប្រយោជន៍នៃការកែលម្អ</a:t>
            </a:r>
          </a:p>
          <a:p>
            <a:pPr marL="0" indent="0">
              <a:buNone/>
            </a:pPr>
            <a:r>
              <a:rPr lang="km-KH" sz="2800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ផ្នែកណាមួយនៃរាងកាយ</a:t>
            </a:r>
            <a:endParaRPr lang="en-US" sz="2800" dirty="0">
              <a:solidFill>
                <a:srgbClr val="002060"/>
              </a:solidFill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4216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990600"/>
            <a:ext cx="8229600" cy="5943600"/>
          </a:xfrm>
        </p:spPr>
        <p:txBody>
          <a:bodyPr/>
          <a:lstStyle/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៨.ឧបករណ៍ជំនួយភ្នែកសិប្បនិម្មិត និងការព្យាបាលដោយ</a:t>
            </a:r>
          </a:p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កាំរស្មីឡាស៊ែ</a:t>
            </a:r>
          </a:p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៩.ការព្យាបាលញៀនសុរា និងផ្តាច់គ្រឿងញៀន</a:t>
            </a:r>
          </a:p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១០.ការព្យាបាលអសមត្ថភាពផ្តល់កំណើត</a:t>
            </a:r>
          </a:p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១១.ការវះកាត់ដោយដាក់គ្រាប់ភ្នែកសុប្បនិម្មិត</a:t>
            </a:r>
          </a:p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១២.ការវះកាត់បេះដូច និងសរសៃឈាមបេះដូង</a:t>
            </a:r>
          </a:p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១៣.ការលាងឈាម</a:t>
            </a:r>
          </a:p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១៤</a:t>
            </a:r>
            <a:r>
              <a:rPr lang="en-US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.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ការពិនិត្យសុខភាពទូទៅ</a:t>
            </a:r>
            <a:endParaRPr lang="en-US" dirty="0" smtClean="0">
              <a:solidFill>
                <a:srgbClr val="002060"/>
              </a:solidFill>
              <a:latin typeface="Khmer OS System" pitchFamily="2" charset="0"/>
              <a:cs typeface="Khmer OS System" pitchFamily="2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---------</a:t>
            </a:r>
            <a:r>
              <a:rPr lang="km-KH" dirty="0" smtClean="0">
                <a:solidFill>
                  <a:srgbClr val="00B0F0"/>
                </a:solidFill>
                <a:latin typeface="Khmer OS System" pitchFamily="2" charset="0"/>
                <a:cs typeface="Khmer OS System" pitchFamily="2" charset="0"/>
              </a:rPr>
              <a:t>ការព្យាបាលមហារីកដោយសារធាតុគីមី (កែប្រែ ឬទទួលយកវិញ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)</a:t>
            </a:r>
          </a:p>
          <a:p>
            <a:pPr marL="0" indent="0">
              <a:buNone/>
            </a:pPr>
            <a:r>
              <a:rPr lang="km-KH" u="sng" dirty="0" smtClean="0">
                <a:solidFill>
                  <a:srgbClr val="FF0000"/>
                </a:solidFill>
                <a:latin typeface="Khmer OS System" pitchFamily="2" charset="0"/>
                <a:cs typeface="Khmer OS System" pitchFamily="2" charset="0"/>
              </a:rPr>
              <a:t>បញ្ជាក់</a:t>
            </a:r>
            <a:r>
              <a:rPr lang="km-KH" dirty="0" smtClean="0">
                <a:latin typeface="Khmer OS System" pitchFamily="2" charset="0"/>
                <a:cs typeface="Khmer OS System" pitchFamily="2" charset="0"/>
              </a:rPr>
              <a:t> </a:t>
            </a:r>
            <a:r>
              <a:rPr lang="km-KH" dirty="0" smtClean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ក្នុងករណីជំងឺខាងលើនេះ ប.ស.សនឹងផ្តល់ជូនវិញ នៅពេលសង្គ្រោះបន្ទាប់។​​​​​</a:t>
            </a:r>
            <a:endParaRPr lang="en-US" dirty="0">
              <a:solidFill>
                <a:srgbClr val="7030A0"/>
              </a:solidFill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442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3600" dirty="0" smtClean="0">
                <a:latin typeface="Khmer OS Muol Light" pitchFamily="2" charset="0"/>
                <a:cs typeface="Khmer OS Muol Light" pitchFamily="2" charset="0"/>
              </a:rPr>
              <a:t>ការផ្តល់សេវាប្រភេទជំងឺរុំារ៉ៃ</a:t>
            </a:r>
            <a:endParaRPr lang="en-US" sz="3600" dirty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ការផ្តល់សេវាពិគ្រោះជំងឺក្រៅ និងសម្រាកពេទ្យ ហើយប្រើប្រាស់តែឱសថសារវន្ត នៅមូលដ្ឋានសុខាភិបាលតែប៉ុណ្ណោះ ។ ប្រភេទជំងឺរុំារ៉ៃមាន៖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១.ជំងឺខ្សាយបេះដូង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២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.ជំងឺសាច់ដុំបេះដូង</a:t>
            </a:r>
          </a:p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៣.ជំងឺរលាកថ្លើមប្រភេទបេរុំារ៉ៃ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៤.</a:t>
            </a: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 ជំងឺរលាកថ្លើម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ប្រភេទសេរុំារ៉ៃ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៥.ជំងឺតំរងនោមរុំារ៉ៃ</a:t>
            </a:r>
          </a:p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៦.ជំងឺក្រិនថ្លើម</a:t>
            </a:r>
            <a:endParaRPr lang="km-KH" dirty="0">
              <a:solidFill>
                <a:srgbClr val="002060"/>
              </a:solidFill>
              <a:latin typeface="Khmer OS System" pitchFamily="2" charset="0"/>
              <a:cs typeface="Khmer OS System" pitchFamily="2" charset="0"/>
            </a:endParaRPr>
          </a:p>
          <a:p>
            <a:pPr marL="0" indent="0">
              <a:buNone/>
            </a:pPr>
            <a:endParaRPr lang="km-KH" dirty="0" smtClean="0"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267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10200"/>
          </a:xfrm>
        </p:spPr>
        <p:txBody>
          <a:bodyPr/>
          <a:lstStyle/>
          <a:p>
            <a:pPr marL="0" indent="0">
              <a:buNone/>
            </a:pPr>
            <a:r>
              <a:rPr lang="km-KH" dirty="0" smtClean="0"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៧.ជំងឺសរសៃឈាមក្រហមបេះដូង</a:t>
            </a:r>
          </a:p>
          <a:p>
            <a:pPr marL="0" indent="0">
              <a:buNone/>
            </a:pP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៨.ជំងឺទឹមនោមផ្អែមប្រភេទទី១ និងទី២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៩.ជំងឺវិបត្តិចង្វាក់បេះដូច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១០.ជំងឺក្រិនសរីរាង្គ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១១.ជំងឺវិកលចរិត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១២.ជំងឺលុយពុស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១៣.ជំងឺលើសឈាម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១៤.ជំងឺតាឡាសសឺមី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8670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3600" dirty="0" smtClean="0">
                <a:latin typeface="Khmer OS Muol Light" pitchFamily="2" charset="0"/>
                <a:cs typeface="Khmer OS Muol Light" pitchFamily="2" charset="0"/>
              </a:rPr>
              <a:t>លក្ខខណ្ឌដើម្បីទទួលបានតាវកាលិក</a:t>
            </a:r>
            <a:endParaRPr lang="en-US" sz="3600" dirty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m-KH" dirty="0" smtClean="0"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១.កំពុងបំពេញការងារក្នុងសហគ្រាស គ្រឹះស្ថានដែលបានចុះបញ្ជិកាក្នុងប.ស.សថ្នែកថែទាំសុខភាព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២.បានបង់ភាគទានចំនួន២ខែជាប់គ្នា ឬ បង់ភាគទាន៦ខែក្នុងកំឡុងពេល១២ខែចុងក្រោយ គិតរហូតមកទល់ខែដែលមានបញ្ហាសុខភាព ឬ មាតុភាព</a:t>
            </a:r>
            <a:endParaRPr lang="en-US" dirty="0">
              <a:solidFill>
                <a:srgbClr val="002060"/>
              </a:solidFill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8801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3600" dirty="0" smtClean="0">
                <a:latin typeface="Khmer OS Muol Light" pitchFamily="2" charset="0"/>
                <a:cs typeface="Khmer OS Muol Light" pitchFamily="2" charset="0"/>
              </a:rPr>
              <a:t>ការបង់ភាគទាន ជូនប.ស.ស</a:t>
            </a:r>
            <a:endParaRPr lang="en-US" sz="3600" dirty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និយោជក ឬម្ចាស់សហគ្រាស គ្រឹះស្ថាន ជាអ្នកបង់ភាគទានទាំងស្រុងជូនកម្មករនិយោជិត ទាំងផែ្នកហានិភ័យការងារ និងថែទាំសុខភាព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១. ហានិភ័យការងារបង់ ០.៨ភាគរយ នៃប្រាក់ឈ្នួលជាប់ភាគទាន</a:t>
            </a:r>
          </a:p>
          <a:p>
            <a:pPr marL="0" indent="0">
              <a:buNone/>
            </a:pPr>
            <a:r>
              <a:rPr lang="km-KH" dirty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dirty="0" smtClean="0">
                <a:solidFill>
                  <a:srgbClr val="002060"/>
                </a:solidFill>
                <a:latin typeface="Khmer OS System" pitchFamily="2" charset="0"/>
                <a:cs typeface="Khmer OS System" pitchFamily="2" charset="0"/>
              </a:rPr>
              <a:t>២.ថែទាំសុខភាពបង់ ២.៦ភាគរយ នៃប្រាក់ឈ្នួលជាប់ភាគទាន</a:t>
            </a:r>
          </a:p>
          <a:p>
            <a:pPr marL="0" indent="0">
              <a:buNone/>
            </a:pPr>
            <a:r>
              <a:rPr lang="km-KH" dirty="0">
                <a:latin typeface="Khmer OS System" pitchFamily="2" charset="0"/>
                <a:cs typeface="Khmer OS System" pitchFamily="2" charset="0"/>
              </a:rPr>
              <a:t>	</a:t>
            </a:r>
            <a:r>
              <a:rPr lang="km-KH" b="1" dirty="0" smtClean="0">
                <a:latin typeface="Khmer OS System" pitchFamily="2" charset="0"/>
                <a:cs typeface="Khmer OS System" pitchFamily="2" charset="0"/>
              </a:rPr>
              <a:t>សរុបនិយោជកបង់ជូនកម្មករនិយោជិត </a:t>
            </a:r>
            <a:r>
              <a:rPr lang="en-US" b="1" dirty="0" smtClean="0">
                <a:latin typeface="Khmer OS System" pitchFamily="2" charset="0"/>
                <a:cs typeface="Khmer OS System" pitchFamily="2" charset="0"/>
              </a:rPr>
              <a:t>=</a:t>
            </a:r>
            <a:r>
              <a:rPr lang="km-KH" b="1" dirty="0" smtClean="0">
                <a:latin typeface="Khmer OS System" pitchFamily="2" charset="0"/>
                <a:cs typeface="Khmer OS System" pitchFamily="2" charset="0"/>
              </a:rPr>
              <a:t> ៣.៤</a:t>
            </a:r>
            <a:r>
              <a:rPr lang="km-KH" sz="2000" b="1" dirty="0" smtClean="0">
                <a:latin typeface="Khmer OS System" pitchFamily="2" charset="0"/>
                <a:cs typeface="Khmer OS System" pitchFamily="2" charset="0"/>
              </a:rPr>
              <a:t>ភាគរយ</a:t>
            </a:r>
            <a:endParaRPr lang="en-US" sz="2000" b="1" dirty="0"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0166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172200"/>
          </a:xfrm>
        </p:spPr>
        <p:txBody>
          <a:bodyPr>
            <a:normAutofit lnSpcReduction="10000"/>
          </a:bodyPr>
          <a:lstStyle/>
          <a:p>
            <a:pPr marL="2286000" lvl="8" indent="0">
              <a:buNone/>
            </a:pPr>
            <a:endParaRPr lang="km-KH" dirty="0"/>
          </a:p>
          <a:p>
            <a:pPr marL="2286000" lvl="8" indent="0">
              <a:buNone/>
            </a:pPr>
            <a:r>
              <a:rPr lang="km-KH" sz="1200" dirty="0" smtClean="0">
                <a:latin typeface="Khmer OS System" pitchFamily="2" charset="0"/>
                <a:cs typeface="Khmer OS System" pitchFamily="2" charset="0"/>
              </a:rPr>
              <a:t>កម្រិតខ្ពស់     (1200000រ) </a:t>
            </a: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r>
              <a:rPr lang="km-KH" sz="1200" dirty="0" smtClean="0">
                <a:latin typeface="Khmer OS System" pitchFamily="2" charset="0"/>
                <a:cs typeface="Khmer OS System" pitchFamily="2" charset="0"/>
              </a:rPr>
              <a:t>		</a:t>
            </a: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r>
              <a:rPr lang="km-KH" sz="1200" dirty="0" smtClean="0">
                <a:latin typeface="Khmer OS System" pitchFamily="2" charset="0"/>
                <a:cs typeface="Khmer OS System" pitchFamily="2" charset="0"/>
              </a:rPr>
              <a:t>    កម្រិតទាប    (20000៛)</a:t>
            </a:r>
          </a:p>
          <a:p>
            <a:pPr marL="2286000" lvl="8" indent="0">
              <a:buNone/>
            </a:pPr>
            <a:endParaRPr lang="km-KH" sz="1200" dirty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  <a:p>
            <a:pPr marL="2286000" lvl="8" indent="0">
              <a:buNone/>
            </a:pPr>
            <a:endParaRPr lang="km-KH" sz="1200" dirty="0" smtClean="0">
              <a:latin typeface="Khmer OS System" pitchFamily="2" charset="0"/>
              <a:cs typeface="Khmer OS System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114800" y="990600"/>
            <a:ext cx="76200" cy="5181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2392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2800" dirty="0" smtClean="0">
                <a:solidFill>
                  <a:srgbClr val="FF0000"/>
                </a:solidFill>
              </a:rPr>
              <a:t>សម្រាប់ស្ត្រីទទួលប្រាក់ឧបត្ថមរបស់រាជរដ្ឋាភិបាល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m-KH" sz="3600" dirty="0" smtClean="0">
                <a:latin typeface="Khmer OS Battambang" pitchFamily="2" charset="0"/>
                <a:cs typeface="Khmer OS Battambang" pitchFamily="2" charset="0"/>
              </a:rPr>
              <a:t>សម្រាលបានកូន ១នាក់ ទទួលបាន </a:t>
            </a:r>
            <a:r>
              <a:rPr lang="km-KH" sz="3600" dirty="0" smtClean="0">
                <a:solidFill>
                  <a:srgbClr val="7030A0"/>
                </a:solidFill>
                <a:latin typeface="Khmer OS Battambang" pitchFamily="2" charset="0"/>
                <a:cs typeface="Khmer OS Battambang" pitchFamily="2" charset="0"/>
              </a:rPr>
              <a:t>៤០០០០០រៀល</a:t>
            </a:r>
          </a:p>
          <a:p>
            <a:r>
              <a:rPr lang="km-KH" sz="3600" dirty="0" smtClean="0">
                <a:latin typeface="Khmer OS Battambang" pitchFamily="2" charset="0"/>
                <a:cs typeface="Khmer OS Battambang" pitchFamily="2" charset="0"/>
              </a:rPr>
              <a:t>សម្រាលបានកូន ២នាក់ ទទួលបាន </a:t>
            </a:r>
            <a:r>
              <a:rPr lang="km-KH" sz="3600" dirty="0" smtClean="0">
                <a:solidFill>
                  <a:srgbClr val="7030A0"/>
                </a:solidFill>
                <a:latin typeface="Khmer OS Battambang" pitchFamily="2" charset="0"/>
                <a:cs typeface="Khmer OS Battambang" pitchFamily="2" charset="0"/>
              </a:rPr>
              <a:t>៨០០០០០រៀល</a:t>
            </a:r>
          </a:p>
          <a:p>
            <a:r>
              <a:rPr lang="km-KH" sz="3600" dirty="0" smtClean="0">
                <a:latin typeface="Khmer OS Battambang" pitchFamily="2" charset="0"/>
                <a:cs typeface="Khmer OS Battambang" pitchFamily="2" charset="0"/>
              </a:rPr>
              <a:t>សម្រាលបានកូន ៣នាក់ ទទួលបាន </a:t>
            </a:r>
            <a:r>
              <a:rPr lang="km-KH" sz="3600" dirty="0" smtClean="0">
                <a:solidFill>
                  <a:srgbClr val="7030A0"/>
                </a:solidFill>
                <a:latin typeface="Khmer OS Battambang" pitchFamily="2" charset="0"/>
                <a:cs typeface="Khmer OS Battambang" pitchFamily="2" charset="0"/>
              </a:rPr>
              <a:t>១២០០០០០រៀល</a:t>
            </a:r>
            <a:endParaRPr lang="en-US" sz="3600" dirty="0">
              <a:solidFill>
                <a:srgbClr val="7030A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168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m-KH" sz="4000" dirty="0" smtClean="0"/>
              <a:t>តើការចូលទៅទទួលសេវាព្យាបាលត្រូវយកអ្វីទៅខ្លះ និងជួបនរណា?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km-KH" sz="3200" dirty="0" smtClean="0">
              <a:latin typeface="Khmer OS Battambang" pitchFamily="2" charset="0"/>
              <a:cs typeface="Khmer OS Battambang" pitchFamily="2" charset="0"/>
            </a:endParaRPr>
          </a:p>
          <a:p>
            <a:pPr marL="0" indent="0">
              <a:buNone/>
            </a:pPr>
            <a:r>
              <a:rPr lang="km-KH" sz="3200" dirty="0" smtClean="0">
                <a:solidFill>
                  <a:srgbClr val="7030A0"/>
                </a:solidFill>
                <a:latin typeface="Khmer OS Battambang" pitchFamily="2" charset="0"/>
                <a:cs typeface="Khmer OS Battambang" pitchFamily="2" charset="0"/>
              </a:rPr>
              <a:t>១.ភ្ជាប់ជាមួយ នូវកាត់ប.ស.ស (ករណីបាត់កាត់ត្រូវបង្ហាញអត្ថសញ្ញាណប័ណ្ឌសញ្ជាតិខ្មែ...........(ដែលជាសមាជិកប.ស.ស)</a:t>
            </a:r>
          </a:p>
          <a:p>
            <a:pPr marL="0" indent="0">
              <a:buNone/>
            </a:pPr>
            <a:r>
              <a:rPr lang="km-KH" sz="3200" dirty="0" smtClean="0">
                <a:latin typeface="Khmer OS Battambang" pitchFamily="2" charset="0"/>
                <a:cs typeface="Khmer OS Battambang" pitchFamily="2" charset="0"/>
              </a:rPr>
              <a:t> </a:t>
            </a:r>
            <a:endParaRPr lang="en-US" sz="3200" dirty="0"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3357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0" y="5486400"/>
            <a:ext cx="2743200" cy="685800"/>
          </a:xfrm>
        </p:spPr>
        <p:txBody>
          <a:bodyPr>
            <a:normAutofit/>
          </a:bodyPr>
          <a:lstStyle/>
          <a:p>
            <a:r>
              <a:rPr lang="km-KH" sz="3200" dirty="0" smtClean="0">
                <a:latin typeface="Khmer OS Muol Light" pitchFamily="2" charset="0"/>
                <a:cs typeface="Khmer OS Muol Light" pitchFamily="2" charset="0"/>
              </a:rPr>
              <a:t>សូមអរគុណ!</a:t>
            </a:r>
            <a:endParaRPr lang="en-US" sz="3200" dirty="0"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76600" y="800957"/>
            <a:ext cx="2605088" cy="2247043"/>
          </a:xfrm>
        </p:spPr>
      </p:pic>
      <p:pic>
        <p:nvPicPr>
          <p:cNvPr id="5122" name="Picture 2" descr="D:\Documents\NSSF\hand-shak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3726853"/>
            <a:ext cx="2540000" cy="1905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24000" y="2718137"/>
            <a:ext cx="5943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6000" dirty="0" smtClean="0"/>
              <a:t>សំណួរ និងចម្លើយ</a:t>
            </a:r>
            <a:endParaRPr lang="en-US" sz="60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14400"/>
            <a:ext cx="8077200" cy="438912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km-KH" sz="6600" dirty="0" smtClean="0">
              <a:latin typeface="Khmer OS Siemreap" pitchFamily="2" charset="0"/>
              <a:cs typeface="Khmer OS Siemreap" pitchFamily="2" charset="0"/>
            </a:endParaRPr>
          </a:p>
          <a:p>
            <a:pPr algn="ctr">
              <a:buNone/>
            </a:pPr>
            <a:r>
              <a:rPr lang="en-US" sz="6600" dirty="0" smtClean="0">
                <a:latin typeface="Khmer OS Siemreap" pitchFamily="2" charset="0"/>
                <a:cs typeface="Khmer OS Siemreap" pitchFamily="2" charset="0"/>
              </a:rPr>
              <a:t>Hotline </a:t>
            </a:r>
            <a:r>
              <a:rPr lang="km-KH" sz="6600" dirty="0" smtClean="0">
                <a:latin typeface="Khmer OS Siemreap" pitchFamily="2" charset="0"/>
                <a:cs typeface="Khmer OS Siemreap" pitchFamily="2" charset="0"/>
              </a:rPr>
              <a:t>   </a:t>
            </a:r>
            <a:r>
              <a:rPr lang="en-US" sz="6600" dirty="0" smtClean="0">
                <a:latin typeface="Khmer OS Siemreap" pitchFamily="2" charset="0"/>
                <a:cs typeface="Khmer OS Siemreap" pitchFamily="2" charset="0"/>
              </a:rPr>
              <a:t>: 1286</a:t>
            </a:r>
          </a:p>
          <a:p>
            <a:pPr algn="ctr">
              <a:buNone/>
            </a:pPr>
            <a:r>
              <a:rPr lang="km-KH" sz="5400" dirty="0" smtClean="0">
                <a:latin typeface="Khmer OS Siemreap" pitchFamily="2" charset="0"/>
                <a:cs typeface="Khmer OS Siemreap" pitchFamily="2" charset="0"/>
              </a:rPr>
              <a:t>ទូរស័ព្ទបន្ទាន់ </a:t>
            </a:r>
            <a:r>
              <a:rPr lang="en-US" sz="5400" dirty="0" smtClean="0"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en-US" sz="4800" dirty="0" smtClean="0">
                <a:latin typeface="Khmer OS Siemreap" pitchFamily="2" charset="0"/>
                <a:cs typeface="Khmer OS Siemreap" pitchFamily="2" charset="0"/>
              </a:rPr>
              <a:t>:</a:t>
            </a:r>
            <a:r>
              <a:rPr lang="en-US" sz="5400" dirty="0" smtClean="0"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5400" dirty="0" smtClean="0">
                <a:latin typeface="Khmer OS Siemreap" pitchFamily="2" charset="0"/>
                <a:cs typeface="Khmer OS Siemreap" pitchFamily="2" charset="0"/>
              </a:rPr>
              <a:t>១២៨៦</a:t>
            </a:r>
            <a:endParaRPr lang="en-US" sz="5400" dirty="0" smtClean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1560</TotalTime>
  <Words>1470</Words>
  <Application>Microsoft Office PowerPoint</Application>
  <PresentationFormat>On-screen Show (4:3)</PresentationFormat>
  <Paragraphs>279</Paragraphs>
  <Slides>29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6" baseType="lpstr">
      <vt:lpstr>MS PGothic</vt:lpstr>
      <vt:lpstr>Arial</vt:lpstr>
      <vt:lpstr>Calibri</vt:lpstr>
      <vt:lpstr>Constantia</vt:lpstr>
      <vt:lpstr>DaunPenh</vt:lpstr>
      <vt:lpstr>Kh Muol</vt:lpstr>
      <vt:lpstr>Khmer Nettra</vt:lpstr>
      <vt:lpstr>Khmer OS</vt:lpstr>
      <vt:lpstr>Khmer OS Battambang</vt:lpstr>
      <vt:lpstr>Khmer OS Muol</vt:lpstr>
      <vt:lpstr>Khmer OS Muol Light</vt:lpstr>
      <vt:lpstr>Khmer OS Siemreap</vt:lpstr>
      <vt:lpstr>Khmer OS System</vt:lpstr>
      <vt:lpstr>MoolBoran</vt:lpstr>
      <vt:lpstr>Wingdings</vt:lpstr>
      <vt:lpstr>Wingdings 2</vt:lpstr>
      <vt:lpstr>Flow</vt:lpstr>
      <vt:lpstr>ក្រសួងការងារ និងបណ្ដុះបណ្តាលវិជ្ជាជីវៈ</vt:lpstr>
      <vt:lpstr>បេឡាជាតិរបបសន្តិសុខសង្គម (ប.ស.ស)</vt:lpstr>
      <vt:lpstr>ក្រសួងការងារ និងបណ្តុះបណ្តាលវិជ្ជាជីវៈ បេឡាជាតិរបបសន្តិសុខសង្គម  បទបង្ហាញស្តីពី  អត្ថប្រយោជន៍របបសន្តិសុខសង្គម សម្រាប់ជនទាំងឡាយស្ថិតក្រោមបទ   ប្បញ្ញត្តិនៃច្បាប់ស្តីពី ការងារ    ឧទ្ទេសនាមដោយ៖ លោក ស្រី សារ៉ាយ     ប្រធានសម្របសម្រួលប.ស.សសាខាខេត្ត-ខណ្ឌ   </vt:lpstr>
      <vt:lpstr>មាតិកា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និយមន័យថែទាំសុខភាព</vt:lpstr>
      <vt:lpstr>PowerPoint Presentation</vt:lpstr>
      <vt:lpstr>PowerPoint Presentation</vt:lpstr>
      <vt:lpstr>PowerPoint Presentation</vt:lpstr>
      <vt:lpstr>៤.សេវាបង្ការសុខភាព </vt:lpstr>
      <vt:lpstr>៤.សេវាបញ្ជូនអ្នកជំងឺ ឬជនរងគ្រោះ និងសេវាបញ្ជូនសព</vt:lpstr>
      <vt:lpstr>ប.ស.សមិនទទួលខុសត្រូវចំពោះសេវាមួយចំនួនដូចខាងក្រោម៖</vt:lpstr>
      <vt:lpstr>PowerPoint Presentation</vt:lpstr>
      <vt:lpstr>ការផ្តល់សេវាប្រភេទជំងឺរុំារ៉ៃ</vt:lpstr>
      <vt:lpstr>PowerPoint Presentation</vt:lpstr>
      <vt:lpstr>លក្ខខណ្ឌដើម្បីទទួលបានតាវកាលិក</vt:lpstr>
      <vt:lpstr>ការបង់ភាគទាន ជូនប.ស.ស</vt:lpstr>
      <vt:lpstr>PowerPoint Presentation</vt:lpstr>
      <vt:lpstr>សម្រាប់ស្ត្រីទទួលប្រាក់ឧបត្ថមរបស់រាជរដ្ឋាភិបាល</vt:lpstr>
      <vt:lpstr>តើការចូលទៅទទួលសេវាព្យាបាលត្រូវយកអ្វីទៅខ្លះ និងជួបនរណា?</vt:lpstr>
      <vt:lpstr>សូមអរគុណ!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ក្រសួងការងារ និងបណ្ដុះបណ្តាលវិជ្ជាជីវៈ</dc:title>
  <dc:creator>Mr.THUONG SAMNANG</dc:creator>
  <cp:lastModifiedBy>sotheara Yoeurng</cp:lastModifiedBy>
  <cp:revision>320</cp:revision>
  <cp:lastPrinted>2014-03-25T06:48:46Z</cp:lastPrinted>
  <dcterms:created xsi:type="dcterms:W3CDTF">2012-10-30T02:50:08Z</dcterms:created>
  <dcterms:modified xsi:type="dcterms:W3CDTF">2018-05-11T03:48:51Z</dcterms:modified>
</cp:coreProperties>
</file>