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8" r:id="rId3"/>
    <p:sldId id="273" r:id="rId4"/>
    <p:sldId id="261" r:id="rId5"/>
    <p:sldId id="272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0DC0A0-F577-4BDE-B1E9-9B89334D8CE5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5F419B-F045-4AFD-9A6A-61CE847ED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3602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CE4AE-BFDE-4B5D-9C13-2D111A5D7FD3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E65A5B-A2D9-47D7-8E41-0C56BE4F6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68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816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184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7270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0601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155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950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768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3788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3229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885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46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908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961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2107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1193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864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E65A5B-A2D9-47D7-8E41-0C56BE4F680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6680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31749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48650C5-4FDB-4C3C-9647-397CE0B43263}" type="slidenum">
              <a:rPr lang="en-US" smtClean="0">
                <a:latin typeface="Calibri" pitchFamily="34" charset="0"/>
              </a:rPr>
              <a:pPr eaLnBrk="1" hangingPunct="1"/>
              <a:t>18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67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2" descr="C:\Users\slida\Desktop\Slide ICT Forum\Manual guide KH_V1_Page_01.jp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85" b="2593"/>
          <a:stretch/>
        </p:blipFill>
        <p:spPr bwMode="auto">
          <a:xfrm>
            <a:off x="2286000" y="6362700"/>
            <a:ext cx="4851004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288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595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57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616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539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5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060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129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09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271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41E49-B03A-4166-A709-667281376F4C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353F7-8842-4531-B5AF-7C98680706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876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facebook.com/about/basics/" TargetMode="External"/><Relationship Id="rId4" Type="http://schemas.openxmlformats.org/officeDocument/2006/relationships/hyperlink" Target="https://www.facebook.com/help/4130235620821710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cc-cambodia.org/index.php/resource/practical-guidelines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acebook.com/CCCsince1990" TargetMode="External"/><Relationship Id="rId5" Type="http://schemas.openxmlformats.org/officeDocument/2006/relationships/hyperlink" Target="http://www.ccc-cambodia.org/" TargetMode="Externa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76199" y="609600"/>
            <a:ext cx="8991601" cy="5410200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rgbClr val="FFFF00"/>
                </a:solidFill>
                <a:latin typeface="+mj-lt"/>
                <a:cs typeface="Khmer OS Muol" pitchFamily="2" charset="0"/>
              </a:rPr>
              <a:t>2</a:t>
            </a:r>
            <a:r>
              <a:rPr lang="en-US" sz="3200" b="1" baseline="30000" dirty="0" smtClean="0">
                <a:solidFill>
                  <a:srgbClr val="FFFF00"/>
                </a:solidFill>
                <a:latin typeface="+mj-lt"/>
                <a:cs typeface="Khmer OS Muol" pitchFamily="2" charset="0"/>
              </a:rPr>
              <a:t>nd</a:t>
            </a:r>
            <a:r>
              <a:rPr lang="en-US" sz="3200" b="1" dirty="0" smtClean="0">
                <a:solidFill>
                  <a:srgbClr val="FFFF00"/>
                </a:solidFill>
                <a:latin typeface="+mj-lt"/>
                <a:cs typeface="Khmer OS Muol" pitchFamily="2" charset="0"/>
              </a:rPr>
              <a:t> ICT learning Forum 2016</a:t>
            </a:r>
            <a:endParaRPr lang="km-KH" sz="3200" b="1" dirty="0">
              <a:solidFill>
                <a:srgbClr val="FFFF00"/>
              </a:solidFill>
              <a:latin typeface="+mj-lt"/>
              <a:cs typeface="Khmer OS Muol" pitchFamily="2" charset="0"/>
            </a:endParaRPr>
          </a:p>
          <a:p>
            <a:pPr algn="ctr">
              <a:lnSpc>
                <a:spcPct val="150000"/>
              </a:lnSpc>
            </a:pPr>
            <a:endParaRPr lang="en-US" sz="2400" dirty="0" smtClean="0">
              <a:solidFill>
                <a:srgbClr val="FFFF00"/>
              </a:solidFill>
              <a:latin typeface="Khmer OS Muol" pitchFamily="2" charset="0"/>
              <a:cs typeface="Khmer OS Muol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km-KH" sz="2000" dirty="0" smtClean="0">
                <a:solidFill>
                  <a:srgbClr val="FFFF00"/>
                </a:solidFill>
                <a:latin typeface="Khmer OS Muol" pitchFamily="2" charset="0"/>
                <a:cs typeface="Khmer OS Muol" pitchFamily="2" charset="0"/>
              </a:rPr>
              <a:t>ការដាក់អោយប្រើប្រាស់</a:t>
            </a:r>
          </a:p>
          <a:p>
            <a:pPr algn="ctr">
              <a:lnSpc>
                <a:spcPct val="150000"/>
              </a:lnSpc>
            </a:pPr>
            <a:r>
              <a:rPr lang="km-KH" sz="2400" dirty="0" smtClean="0">
                <a:solidFill>
                  <a:srgbClr val="FFFF00"/>
                </a:solidFill>
                <a:latin typeface="Khmer OS Muol" pitchFamily="2" charset="0"/>
                <a:cs typeface="Khmer OS Muol" pitchFamily="2" charset="0"/>
              </a:rPr>
              <a:t>សៀវភៅ</a:t>
            </a:r>
            <a:r>
              <a:rPr lang="km-KH" sz="2400" dirty="0">
                <a:solidFill>
                  <a:srgbClr val="FFFF00"/>
                </a:solidFill>
                <a:latin typeface="Khmer OS Muol" pitchFamily="2" charset="0"/>
                <a:cs typeface="Khmer OS Muol" pitchFamily="2" charset="0"/>
              </a:rPr>
              <a:t>ពន្យល់ពីរបៀបប្រើ</a:t>
            </a:r>
            <a:r>
              <a:rPr lang="km-KH" sz="2400" dirty="0" smtClean="0">
                <a:solidFill>
                  <a:srgbClr val="FFFF00"/>
                </a:solidFill>
                <a:latin typeface="Khmer OS Muol" pitchFamily="2" charset="0"/>
                <a:cs typeface="Khmer OS Muol" pitchFamily="2" charset="0"/>
              </a:rPr>
              <a:t>ប្រាស់ប្រព័ន្ធផ្សព្វផ្សាយសង្គម</a:t>
            </a:r>
            <a:endParaRPr lang="en-US" sz="2400" dirty="0" smtClean="0">
              <a:solidFill>
                <a:srgbClr val="FFFF00"/>
              </a:solidFill>
              <a:latin typeface="Khmer OS Muol" pitchFamily="2" charset="0"/>
              <a:cs typeface="Khmer OS Muol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km-KH" sz="2000" dirty="0" smtClean="0">
                <a:solidFill>
                  <a:srgbClr val="FFFF00"/>
                </a:solidFill>
                <a:latin typeface="Khmer OS Muol" pitchFamily="2" charset="0"/>
                <a:cs typeface="Khmer OS Muol" pitchFamily="2" charset="0"/>
              </a:rPr>
              <a:t>ជាភាសាខ្មែរ</a:t>
            </a:r>
          </a:p>
          <a:p>
            <a:pPr algn="ctr">
              <a:lnSpc>
                <a:spcPct val="150000"/>
              </a:lnSpc>
            </a:pPr>
            <a:r>
              <a:rPr lang="en-US" altLang="en-US" sz="3200" dirty="0" smtClean="0">
                <a:solidFill>
                  <a:schemeClr val="bg1"/>
                </a:solidFill>
              </a:rPr>
              <a:t>Khmer Social </a:t>
            </a:r>
            <a:r>
              <a:rPr lang="en-US" altLang="en-US" sz="3200" dirty="0">
                <a:solidFill>
                  <a:schemeClr val="bg1"/>
                </a:solidFill>
              </a:rPr>
              <a:t>Media Handbook </a:t>
            </a:r>
            <a:r>
              <a:rPr lang="ca-ES" sz="2000" dirty="0" smtClean="0">
                <a:solidFill>
                  <a:srgbClr val="FFFF00"/>
                </a:solidFill>
                <a:latin typeface="Khmer OS Muol" pitchFamily="2" charset="0"/>
                <a:cs typeface="Khmer OS Muol" pitchFamily="2" charset="0"/>
              </a:rPr>
              <a:t>​</a:t>
            </a:r>
            <a:endParaRPr lang="en-US" sz="2000" b="1" dirty="0" smtClean="0">
              <a:solidFill>
                <a:srgbClr val="FFFF00"/>
              </a:solidFill>
              <a:latin typeface="Khmer OS Muol" pitchFamily="2" charset="0"/>
              <a:cs typeface="Khmer OS Muol" pitchFamily="2" charset="0"/>
            </a:endParaRP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76200" y="6129597"/>
            <a:ext cx="9067800" cy="728405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 smtClean="0">
              <a:solidFill>
                <a:srgbClr val="0033CC"/>
              </a:solidFill>
            </a:endParaRPr>
          </a:p>
          <a:p>
            <a:pPr algn="ctr"/>
            <a:r>
              <a:rPr lang="en-US" sz="2800" b="1" baseline="30000" dirty="0" smtClean="0">
                <a:solidFill>
                  <a:srgbClr val="0033CC"/>
                </a:solidFill>
              </a:rPr>
              <a:t>Vision</a:t>
            </a:r>
            <a:r>
              <a:rPr lang="en-US" sz="2800" b="1" baseline="30000" dirty="0">
                <a:solidFill>
                  <a:srgbClr val="0033CC"/>
                </a:solidFill>
              </a:rPr>
              <a:t>:</a:t>
            </a:r>
            <a:r>
              <a:rPr lang="en-US" sz="2800" b="1" dirty="0">
                <a:solidFill>
                  <a:srgbClr val="0033CC"/>
                </a:solidFill>
              </a:rPr>
              <a:t>  </a:t>
            </a:r>
            <a:r>
              <a:rPr lang="en-US" sz="2800" b="1" baseline="30000" dirty="0">
                <a:solidFill>
                  <a:srgbClr val="0033CC"/>
                </a:solidFill>
              </a:rPr>
              <a:t>S</a:t>
            </a:r>
            <a:r>
              <a:rPr lang="en-US" sz="2800" b="1" baseline="30000" dirty="0" smtClean="0">
                <a:solidFill>
                  <a:srgbClr val="0033CC"/>
                </a:solidFill>
              </a:rPr>
              <a:t>ustainable </a:t>
            </a:r>
            <a:r>
              <a:rPr lang="en-US" sz="2800" b="1" baseline="30000" dirty="0">
                <a:solidFill>
                  <a:srgbClr val="0033CC"/>
                </a:solidFill>
              </a:rPr>
              <a:t>D</a:t>
            </a:r>
            <a:r>
              <a:rPr lang="en-US" sz="2800" b="1" baseline="30000" dirty="0" smtClean="0">
                <a:solidFill>
                  <a:srgbClr val="0033CC"/>
                </a:solidFill>
              </a:rPr>
              <a:t>evelopment for Cambodia</a:t>
            </a:r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8" name="Picture 7" descr="CCC-logo-sma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087" y="6129597"/>
            <a:ext cx="1284514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GPP-Small.jpg"/>
          <p:cNvPicPr>
            <a:picLocks noChangeAspect="1"/>
          </p:cNvPicPr>
          <p:nvPr/>
        </p:nvPicPr>
        <p:blipFill>
          <a:blip r:embed="rId4" cstate="print"/>
          <a:srcRect t="903" b="803"/>
          <a:stretch>
            <a:fillRect/>
          </a:stretch>
        </p:blipFill>
        <p:spPr bwMode="auto">
          <a:xfrm>
            <a:off x="8001000" y="6096000"/>
            <a:ext cx="1077686" cy="68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Subtitle 2"/>
          <p:cNvSpPr txBox="1">
            <a:spLocks/>
          </p:cNvSpPr>
          <p:nvPr/>
        </p:nvSpPr>
        <p:spPr>
          <a:xfrm>
            <a:off x="457200" y="5181600"/>
            <a:ext cx="6400800" cy="76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600" b="1" dirty="0" smtClean="0">
                <a:solidFill>
                  <a:srgbClr val="FFFF00"/>
                </a:solidFill>
              </a:rPr>
              <a:t>Mr. Seang </a:t>
            </a:r>
            <a:r>
              <a:rPr lang="en-US" sz="1600" b="1" dirty="0" err="1" smtClean="0">
                <a:solidFill>
                  <a:srgbClr val="FFFF00"/>
                </a:solidFill>
              </a:rPr>
              <a:t>Lida</a:t>
            </a:r>
            <a:r>
              <a:rPr lang="en-US" sz="1600" b="1" dirty="0" smtClean="0">
                <a:solidFill>
                  <a:srgbClr val="FFFF00"/>
                </a:solidFill>
              </a:rPr>
              <a:t> </a:t>
            </a:r>
          </a:p>
          <a:p>
            <a:pPr algn="l"/>
            <a:r>
              <a:rPr lang="en-US" sz="1400" dirty="0" smtClean="0">
                <a:solidFill>
                  <a:srgbClr val="FFFF00"/>
                </a:solidFill>
              </a:rPr>
              <a:t>Communication Information of Technology Assistant </a:t>
            </a:r>
            <a:endParaRPr lang="en-US" sz="1400" dirty="0">
              <a:solidFill>
                <a:srgbClr val="FFFF00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494"/>
          <a:stretch/>
        </p:blipFill>
        <p:spPr>
          <a:xfrm>
            <a:off x="0" y="633"/>
            <a:ext cx="9147655" cy="941067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 bwMode="auto">
          <a:xfrm>
            <a:off x="0" y="941700"/>
            <a:ext cx="9144000" cy="762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4000" b="1" baseline="-25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28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5638800" cy="45259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សៀវភៅ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មួយនេះជួយឱ្យប្រជាជនខ្មែរអាចប្រើ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ប្រាស់ប្រព័ន្ធផ្សព្វផ្សាយសង្គម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ឲ្យកាន់​តែ​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ប្រសើរ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ឡើង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ដើម្បី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ផ្សព្វផ្សាយព័ត៌មានសំខាន់ៗ។ </a:t>
            </a:r>
            <a:endParaRPr lang="en-US" sz="2400" dirty="0" smtClean="0">
              <a:latin typeface="Khmer OS System" pitchFamily="2" charset="0"/>
              <a:cs typeface="Khmer OS System" pitchFamily="2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Khmer OS System" pitchFamily="2" charset="0"/>
              <a:cs typeface="Khmer OS System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សៀវភៅ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នេះមានភ្ជាប់ជាមួយនូវ​​ក្រដាសអនុវត្តដែល​ផ្តល់​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ជា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គន្លឹះ និង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មធ្យោបាយសម្រាប់ឱ្យ​បុគ្គលិក​ផ្នែក​ទំនាក់​ទំនងរបស់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អង្គការសង្គម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ស៊ីវិល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រៀបចំ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ផែន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ការ និងគ្រប់</a:t>
            </a:r>
            <a:r>
              <a:rPr lang="ca-ES" sz="24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គ្រង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ការ</a:t>
            </a:r>
            <a:r>
              <a:rPr lang="ca-ES" sz="2400" dirty="0" smtClean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ប្រព័ន្ធ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ផ្សព្វផ្សាយ​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សង្គមរបស់​ខ្លួនប្រកបដោយប្រសិទ្ធភាព។</a:t>
            </a:r>
            <a:endParaRPr lang="en-US" sz="2400" dirty="0">
              <a:latin typeface="Khmer OS System" pitchFamily="2" charset="0"/>
              <a:cs typeface="Khmer OS System" pitchFamily="2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Khmer OS System" pitchFamily="2" charset="0"/>
              <a:cs typeface="Khmer OS System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km-KH" sz="3200" dirty="0" smtClean="0">
                <a:solidFill>
                  <a:srgbClr val="FFFF00"/>
                </a:solidFill>
                <a:latin typeface="Khmer OS Muol" pitchFamily="2" charset="0"/>
                <a:cs typeface="Khmer OS Muol" pitchFamily="2" charset="0"/>
              </a:rPr>
              <a:t>គោលបំណង</a:t>
            </a:r>
            <a:endParaRPr lang="en-US" sz="3200" dirty="0">
              <a:solidFill>
                <a:srgbClr val="FFFF00"/>
              </a:solidFill>
              <a:latin typeface="Khmer OS Muol" pitchFamily="2" charset="0"/>
              <a:cs typeface="Khmer OS Muol" pitchFamily="2" charset="0"/>
            </a:endParaRPr>
          </a:p>
        </p:txBody>
      </p:sp>
      <p:pic>
        <p:nvPicPr>
          <p:cNvPr id="5" name="Picture 2" descr="C:\Users\slida\Desktop\Slide ICT Forum\Manual guide KH_V1_Page_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85" b="2593"/>
          <a:stretch/>
        </p:blipFill>
        <p:spPr bwMode="auto">
          <a:xfrm>
            <a:off x="2286000" y="6362700"/>
            <a:ext cx="4851004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1600200"/>
            <a:ext cx="3280255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25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J:\Member Service\Logo\Member Logo on website\Member logo original\lw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405" y="3980965"/>
            <a:ext cx="1984895" cy="68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J:\Member Service\Logo\Member Logo on website\Member logo original\bc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691" y="4969741"/>
            <a:ext cx="986588" cy="843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J:\Member Service\Logo\Member Logo on website\Member logo original\YRDP 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234" y="3816951"/>
            <a:ext cx="1532841" cy="84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J:\Member Service\Logo\Member Logo on website\Member logo original\nep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209" y="5063104"/>
            <a:ext cx="1334689" cy="70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J:\Member Service\Logo\Member Logo on website\Member logo original\CDP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307" y="3772493"/>
            <a:ext cx="913992" cy="1161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371600" y="2837965"/>
            <a:ext cx="5976068" cy="1143000"/>
          </a:xfrm>
        </p:spPr>
        <p:txBody>
          <a:bodyPr>
            <a:normAutofit/>
          </a:bodyPr>
          <a:lstStyle/>
          <a:p>
            <a:r>
              <a:rPr lang="km-KH" sz="2800" dirty="0" smtClean="0">
                <a:solidFill>
                  <a:srgbClr val="0070C0"/>
                </a:solidFill>
                <a:latin typeface="Kh Bokor" pitchFamily="2" charset="0"/>
                <a:cs typeface="Khmer OS Battambang" pitchFamily="2" charset="0"/>
              </a:rPr>
              <a:t>ចូលរួមសហការ</a:t>
            </a:r>
            <a:endParaRPr lang="en-US" sz="2800" dirty="0">
              <a:solidFill>
                <a:srgbClr val="0070C0"/>
              </a:solidFill>
              <a:latin typeface="Kh Bokor" pitchFamily="2" charset="0"/>
              <a:cs typeface="Khmer OS Battambang" pitchFamily="2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545866" y="135720"/>
            <a:ext cx="597606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m-KH" sz="2800" dirty="0" smtClean="0">
                <a:solidFill>
                  <a:srgbClr val="0070C0"/>
                </a:solidFill>
                <a:latin typeface="Kh Bokor" pitchFamily="2" charset="0"/>
                <a:cs typeface="Khmer OS Battambang" pitchFamily="2" charset="0"/>
              </a:rPr>
              <a:t>គ.ស.ក</a:t>
            </a:r>
            <a:r>
              <a:rPr lang="en-US" sz="2800" dirty="0" smtClean="0">
                <a:solidFill>
                  <a:srgbClr val="0070C0"/>
                </a:solidFill>
                <a:latin typeface="Kh Bokor" pitchFamily="2" charset="0"/>
                <a:cs typeface="Khmer OS Battambang" pitchFamily="2" charset="0"/>
              </a:rPr>
              <a:t>(CCC)</a:t>
            </a:r>
            <a:r>
              <a:rPr lang="km-KH" sz="2800" dirty="0" smtClean="0">
                <a:solidFill>
                  <a:srgbClr val="0070C0"/>
                </a:solidFill>
                <a:latin typeface="Kh Bokor" pitchFamily="2" charset="0"/>
                <a:cs typeface="Khmer OS Battambang" pitchFamily="2" charset="0"/>
              </a:rPr>
              <a:t> ជាដៃគូសហការជាមួយ គម្រោង </a:t>
            </a:r>
            <a:r>
              <a:rPr lang="en-US" sz="2800" dirty="0" smtClean="0">
                <a:solidFill>
                  <a:srgbClr val="0070C0"/>
                </a:solidFill>
                <a:latin typeface="Kh Bokor" pitchFamily="2" charset="0"/>
                <a:cs typeface="Khmer OS Battambang" pitchFamily="2" charset="0"/>
              </a:rPr>
              <a:t>USAID</a:t>
            </a:r>
            <a:endParaRPr lang="en-US" sz="2800" dirty="0">
              <a:solidFill>
                <a:srgbClr val="0070C0"/>
              </a:solidFill>
              <a:latin typeface="Kh Bokor" pitchFamily="2" charset="0"/>
              <a:cs typeface="Khmer OS Battambang" pitchFamily="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4" t="92494" r="4065"/>
          <a:stretch/>
        </p:blipFill>
        <p:spPr>
          <a:xfrm>
            <a:off x="63500" y="1278720"/>
            <a:ext cx="9080500" cy="100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0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67846" y="15240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endParaRPr lang="en-US" altLang="en-US" dirty="0"/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24" t="21841" r="14921" b="36187"/>
          <a:stretch/>
        </p:blipFill>
        <p:spPr bwMode="auto">
          <a:xfrm>
            <a:off x="152400" y="1543050"/>
            <a:ext cx="4419599" cy="3260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89" t="31831" r="6138" b="17884"/>
          <a:stretch/>
        </p:blipFill>
        <p:spPr bwMode="auto">
          <a:xfrm>
            <a:off x="4753067" y="1543050"/>
            <a:ext cx="4352833" cy="3041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66724" y="269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m-KH" sz="2000" dirty="0" smtClean="0">
                <a:solidFill>
                  <a:srgbClr val="FFFF00"/>
                </a:solidFill>
                <a:latin typeface="Khmer OS Muol" pitchFamily="2" charset="0"/>
                <a:cs typeface="Khmer OS Muol" pitchFamily="2" charset="0"/>
              </a:rPr>
              <a:t>ការកើនឡើងនៅចំនួនអ្នកប្រើប្រាស់ បណ្តាញសង្គម</a:t>
            </a:r>
            <a:endParaRPr lang="en-US" sz="2000" dirty="0"/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8" y="5278438"/>
            <a:ext cx="80486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428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400" dirty="0"/>
              <a:t>ការ</a:t>
            </a:r>
            <a:r>
              <a:rPr lang="km-KH" sz="2400" dirty="0" smtClean="0"/>
              <a:t>កំណត់គោល</a:t>
            </a:r>
            <a:r>
              <a:rPr lang="km-KH" sz="2400" dirty="0"/>
              <a:t>បំណងរួម គោលដៅ និងចំនួន​គោល​</a:t>
            </a:r>
            <a:r>
              <a:rPr lang="ca-ES" sz="2400" dirty="0"/>
              <a:t>​</a:t>
            </a:r>
            <a:r>
              <a:rPr lang="km-KH" sz="2400" dirty="0"/>
              <a:t>ដៅ</a:t>
            </a:r>
            <a:r>
              <a:rPr lang="ca-ES" sz="2400" dirty="0"/>
              <a:t>​​</a:t>
            </a:r>
            <a:r>
              <a:rPr lang="km-KH" sz="2400" dirty="0" smtClean="0"/>
              <a:t>នៃ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ប្រព័ន្ធផ្សព្វផ្សាយ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សង្គម</a:t>
            </a:r>
            <a:r>
              <a:rPr lang="ca-ES" sz="2400" dirty="0" smtClean="0"/>
              <a:t>​</a:t>
            </a:r>
            <a:r>
              <a:rPr lang="km-KH" sz="2400" dirty="0"/>
              <a:t>របស់</a:t>
            </a:r>
            <a:r>
              <a:rPr lang="ca-ES" sz="2400" dirty="0"/>
              <a:t>​</a:t>
            </a:r>
            <a:r>
              <a:rPr lang="km-KH" sz="2400" dirty="0" smtClean="0"/>
              <a:t>អ្នក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400" dirty="0"/>
              <a:t>ការផ្សព្វផ្សាយពីទំព័រហ្វេសប៊ុករបស់</a:t>
            </a:r>
            <a:r>
              <a:rPr lang="km-KH" sz="2400" dirty="0" smtClean="0"/>
              <a:t>អ្នក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400" dirty="0"/>
              <a:t>ការស្គាល់ពីក្រុមគោល</a:t>
            </a:r>
            <a:r>
              <a:rPr lang="km-KH" sz="2400" dirty="0" smtClean="0"/>
              <a:t>ដៅ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400" dirty="0"/>
              <a:t>ការបង្កើតសេចក្តីណែនាំ</a:t>
            </a:r>
            <a:r>
              <a:rPr lang="km-KH" sz="2400" dirty="0" smtClean="0"/>
              <a:t>ពី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ប្រព័ន្ធផ្សព្វផ្សាយ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សង្គម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400" dirty="0" smtClean="0"/>
              <a:t>ការ</a:t>
            </a:r>
            <a:r>
              <a:rPr lang="km-KH" sz="2400" dirty="0"/>
              <a:t>បង្កើតខ្លឹមសារដែលទាក់ទាញឱ្យមានការចូល</a:t>
            </a:r>
            <a:r>
              <a:rPr lang="km-KH" sz="2400" dirty="0" smtClean="0"/>
              <a:t>រួម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400" dirty="0"/>
              <a:t>ការប្រើប្រាស់ការអនុវត្តល្អបំផុតដើម្បី</a:t>
            </a:r>
            <a:r>
              <a:rPr lang="ca-ES" sz="2400" dirty="0"/>
              <a:t>​</a:t>
            </a:r>
            <a:r>
              <a:rPr lang="km-KH" sz="2400" dirty="0"/>
              <a:t>បង្ហោះ</a:t>
            </a:r>
            <a:r>
              <a:rPr lang="ca-ES" sz="2400" dirty="0"/>
              <a:t>​</a:t>
            </a:r>
            <a:r>
              <a:rPr lang="km-KH" sz="2400" dirty="0"/>
              <a:t>រូប</a:t>
            </a:r>
            <a:r>
              <a:rPr lang="ca-ES" sz="2400" dirty="0"/>
              <a:t>​</a:t>
            </a:r>
            <a:r>
              <a:rPr lang="km-KH" sz="2400" dirty="0"/>
              <a:t>ភាព វីដេអូ និងផ្សេ</a:t>
            </a:r>
            <a:r>
              <a:rPr lang="km-KH" sz="2400" dirty="0" smtClean="0"/>
              <a:t>ងៗ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400" dirty="0"/>
              <a:t>ការបង្កើតផែនការខ្លឹម</a:t>
            </a:r>
            <a:r>
              <a:rPr lang="km-KH" sz="2400" dirty="0" smtClean="0"/>
              <a:t>សារ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400" dirty="0"/>
              <a:t>ការតាមដានពីដំណើរការនៃបណ្តាញទំនាក់ទំនងសង្គម និងការធ្វើឱ្</a:t>
            </a:r>
            <a:r>
              <a:rPr lang="km-KH" sz="2400" dirty="0" smtClean="0"/>
              <a:t>ប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ប្រព័ន្ធផ្សព្វផ្សាយ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សង្គម</a:t>
            </a:r>
            <a:r>
              <a:rPr lang="ca-ES" sz="2400" dirty="0" smtClean="0"/>
              <a:t>​</a:t>
            </a:r>
            <a:r>
              <a:rPr lang="km-KH" sz="2400" dirty="0"/>
              <a:t>របស់</a:t>
            </a:r>
            <a:r>
              <a:rPr lang="ca-ES" sz="2400" dirty="0"/>
              <a:t>​​​</a:t>
            </a:r>
            <a:r>
              <a:rPr lang="km-KH" sz="2400" dirty="0"/>
              <a:t>អ្នក</a:t>
            </a:r>
            <a:r>
              <a:rPr lang="ca-ES" sz="2400" dirty="0"/>
              <a:t>​</a:t>
            </a:r>
            <a:r>
              <a:rPr lang="km-KH" sz="2400" dirty="0"/>
              <a:t>ប្រសើរជាងមុន</a:t>
            </a:r>
            <a:endParaRPr lang="en-US" sz="2400" dirty="0">
              <a:latin typeface="Khmer OS System" pitchFamily="2" charset="0"/>
              <a:cs typeface="Khmer OS System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km-KH" sz="2800" dirty="0" smtClean="0">
                <a:solidFill>
                  <a:srgbClr val="FFFF00"/>
                </a:solidFill>
                <a:latin typeface="Khmer OS Muol" pitchFamily="2" charset="0"/>
                <a:cs typeface="Khmer OS Muol" pitchFamily="2" charset="0"/>
              </a:rPr>
              <a:t>មាតិកា</a:t>
            </a:r>
            <a:endParaRPr lang="en-US" sz="2800" dirty="0">
              <a:solidFill>
                <a:srgbClr val="FFFF00"/>
              </a:solidFill>
              <a:latin typeface="Khmer OS Muol" pitchFamily="2" charset="0"/>
              <a:cs typeface="Khmer OS Muo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13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371600"/>
            <a:ext cx="8915400" cy="5334000"/>
          </a:xfrm>
        </p:spPr>
        <p:txBody>
          <a:bodyPr>
            <a:noAutofit/>
          </a:bodyPr>
          <a:lstStyle/>
          <a:p>
            <a:pPr lvl="0">
              <a:lnSpc>
                <a:spcPct val="170000"/>
              </a:lnSpc>
            </a:pPr>
            <a:r>
              <a:rPr lang="km-KH" sz="1700" dirty="0"/>
              <a:t>ផ្សព្វផ្សាយនូវអ្វីដែលប្រព័ន្ធផ្សព្វផ្សាយសង្គម អាចជួយរួមចំណែកដល់អង្គការរបស់អ្នក ដោយ </a:t>
            </a:r>
            <a:r>
              <a:rPr lang="km-KH" sz="1700" dirty="0" smtClean="0"/>
              <a:t>ធ្វើឱ្យមាន</a:t>
            </a:r>
            <a:r>
              <a:rPr lang="km-KH" sz="1700" dirty="0"/>
              <a:t>ភាពងាយស្រួល</a:t>
            </a:r>
            <a:r>
              <a:rPr lang="km-KH" sz="1700" dirty="0" smtClean="0"/>
              <a:t>ក្នុង</a:t>
            </a:r>
            <a:r>
              <a:rPr lang="km-KH" sz="1700" dirty="0"/>
              <a:t>ការ</a:t>
            </a:r>
            <a:r>
              <a:rPr lang="km-KH" sz="1700" dirty="0" smtClean="0"/>
              <a:t>ទទួល</a:t>
            </a:r>
            <a:r>
              <a:rPr lang="km-KH" sz="1700" dirty="0"/>
              <a:t>បានធន ធានពីថ្នាក់ដឹកនាំក្នុងអង្គការអ្ន</a:t>
            </a:r>
            <a:r>
              <a:rPr lang="km-KH" sz="1700" dirty="0" smtClean="0"/>
              <a:t>ក។</a:t>
            </a:r>
          </a:p>
          <a:p>
            <a:pPr lvl="0">
              <a:lnSpc>
                <a:spcPct val="170000"/>
              </a:lnSpc>
            </a:pPr>
            <a:endParaRPr lang="km-KH" sz="1700" b="1" dirty="0">
              <a:latin typeface="Khmer OS System" pitchFamily="2" charset="0"/>
              <a:cs typeface="Khmer OS System" pitchFamily="2" charset="0"/>
            </a:endParaRPr>
          </a:p>
          <a:p>
            <a:pPr lvl="0">
              <a:lnSpc>
                <a:spcPct val="170000"/>
              </a:lnSpc>
            </a:pPr>
            <a:r>
              <a:rPr lang="km-KH" sz="1700" dirty="0"/>
              <a:t>ផ្តល់ដល់ក្រុមការងារផ្នែកផ្សព្វផ្សាយព័ត៌មាន និង អង្គការរបស់អ្នកនូវចក្ខុវិស័យរួមសម្រាប់ ប្រព័ន្ធផ្សព្វផ្សាយសង្គមដែលបុគ្គលិកគ្រប់រូប អាចរួមចំណែកបាន </a:t>
            </a:r>
            <a:r>
              <a:rPr lang="km-KH" sz="1700" dirty="0" smtClean="0"/>
              <a:t>។</a:t>
            </a:r>
          </a:p>
          <a:p>
            <a:pPr lvl="0">
              <a:lnSpc>
                <a:spcPct val="170000"/>
              </a:lnSpc>
            </a:pPr>
            <a:endParaRPr lang="en-US" sz="1700" dirty="0">
              <a:latin typeface="Khmer OS System" pitchFamily="2" charset="0"/>
              <a:cs typeface="Khmer OS System" pitchFamily="2" charset="0"/>
            </a:endParaRPr>
          </a:p>
          <a:p>
            <a:pPr lvl="0">
              <a:lnSpc>
                <a:spcPct val="170000"/>
              </a:lnSpc>
            </a:pPr>
            <a:r>
              <a:rPr lang="km-KH" sz="1700" dirty="0"/>
              <a:t>អាចឱ្យអង្គការរបស់អ្នកតាមដាន និងវាស់វែងពី ភាពជោគជ័យលើអ្វីដែលអ្នក</a:t>
            </a:r>
            <a:r>
              <a:rPr lang="km-KH" sz="1700" dirty="0" smtClean="0"/>
              <a:t>ចង់</a:t>
            </a:r>
          </a:p>
          <a:p>
            <a:pPr marL="0" lvl="0" indent="0">
              <a:lnSpc>
                <a:spcPct val="170000"/>
              </a:lnSpc>
              <a:buNone/>
            </a:pPr>
            <a:r>
              <a:rPr lang="km-KH" sz="1700" dirty="0" smtClean="0"/>
              <a:t>​​​ ​​​​​    សម្រេច</a:t>
            </a:r>
            <a:r>
              <a:rPr lang="km-KH" sz="1700" dirty="0"/>
              <a:t>បាន។</a:t>
            </a:r>
            <a:endParaRPr lang="en-US" sz="1700" dirty="0">
              <a:latin typeface="Khmer OS System" pitchFamily="2" charset="0"/>
              <a:cs typeface="Khmer OS System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pPr marL="457200" indent="-457200"/>
            <a:r>
              <a:rPr lang="km-KH" sz="4000" dirty="0" smtClean="0">
                <a:solidFill>
                  <a:srgbClr val="FFFF00"/>
                </a:solidFill>
              </a:rPr>
              <a:t>១.ការកំណត់អំពីគោលបំណងរួម គោលដៅ និងចំនួន​គោល​</a:t>
            </a:r>
            <a:r>
              <a:rPr lang="ca-ES" sz="4000" dirty="0" smtClean="0">
                <a:solidFill>
                  <a:srgbClr val="FFFF00"/>
                </a:solidFill>
              </a:rPr>
              <a:t>​</a:t>
            </a:r>
            <a:r>
              <a:rPr lang="km-KH" sz="4000" dirty="0" smtClean="0">
                <a:solidFill>
                  <a:srgbClr val="FFFF00"/>
                </a:solidFill>
              </a:rPr>
              <a:t>ដៅ</a:t>
            </a:r>
          </a:p>
        </p:txBody>
      </p:sp>
      <p:pic>
        <p:nvPicPr>
          <p:cNvPr id="1026" name="Picture 2" descr="C:\Users\slida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820" y="4712198"/>
            <a:ext cx="2487180" cy="214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83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71600"/>
            <a:ext cx="5562600" cy="495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m-KH" sz="1800" b="1" dirty="0">
                <a:latin typeface="Khmer OS Battambang" pitchFamily="2" charset="0"/>
                <a:cs typeface="Khmer OS Battambang" pitchFamily="2" charset="0"/>
              </a:rPr>
              <a:t>មានវិធី </a:t>
            </a:r>
            <a:r>
              <a:rPr lang="en-US" sz="1800" b="1" dirty="0" smtClean="0">
                <a:latin typeface="Khmer OS Battambang" pitchFamily="2" charset="0"/>
                <a:cs typeface="Khmer OS Battambang" pitchFamily="2" charset="0"/>
              </a:rPr>
              <a:t>4</a:t>
            </a:r>
            <a:r>
              <a:rPr lang="km-KH" sz="1800" b="1" dirty="0" smtClean="0">
                <a:latin typeface="Khmer OS Battambang" pitchFamily="2" charset="0"/>
                <a:cs typeface="Khmer OS Battambang" pitchFamily="2" charset="0"/>
              </a:rPr>
              <a:t> </a:t>
            </a:r>
            <a:r>
              <a:rPr lang="km-KH" sz="1800" b="1" dirty="0">
                <a:latin typeface="Khmer OS Battambang" pitchFamily="2" charset="0"/>
                <a:cs typeface="Khmer OS Battambang" pitchFamily="2" charset="0"/>
              </a:rPr>
              <a:t>យ៉ាងជាចំបងក្នុងការជម្រុញ</a:t>
            </a:r>
            <a:r>
              <a:rPr lang="ca-ES" sz="1800" b="1" dirty="0">
                <a:latin typeface="Khmer OS Battambang" pitchFamily="2" charset="0"/>
                <a:cs typeface="Khmer OS Battambang" pitchFamily="2" charset="0"/>
              </a:rPr>
              <a:t>​</a:t>
            </a:r>
            <a:r>
              <a:rPr lang="km-KH" sz="1800" b="1" dirty="0">
                <a:latin typeface="Khmer OS Battambang" pitchFamily="2" charset="0"/>
                <a:cs typeface="Khmer OS Battambang" pitchFamily="2" charset="0"/>
              </a:rPr>
              <a:t>ការទាក់</a:t>
            </a:r>
            <a:r>
              <a:rPr lang="ca-ES" sz="1800" b="1" dirty="0">
                <a:latin typeface="Khmer OS Battambang" pitchFamily="2" charset="0"/>
                <a:cs typeface="Khmer OS Battambang" pitchFamily="2" charset="0"/>
              </a:rPr>
              <a:t>​</a:t>
            </a:r>
            <a:r>
              <a:rPr lang="km-KH" sz="1800" b="1" dirty="0">
                <a:latin typeface="Khmer OS Battambang" pitchFamily="2" charset="0"/>
                <a:cs typeface="Khmer OS Battambang" pitchFamily="2" charset="0"/>
              </a:rPr>
              <a:t>ទង​គ្នា</a:t>
            </a:r>
            <a:r>
              <a:rPr lang="ca-ES" sz="1800" b="1" dirty="0">
                <a:latin typeface="Khmer OS Battambang" pitchFamily="2" charset="0"/>
                <a:cs typeface="Khmer OS Battambang" pitchFamily="2" charset="0"/>
              </a:rPr>
              <a:t>​</a:t>
            </a:r>
            <a:r>
              <a:rPr lang="km-KH" sz="1800" b="1" dirty="0">
                <a:latin typeface="Khmer OS Battambang" pitchFamily="2" charset="0"/>
                <a:cs typeface="Khmer OS Battambang" pitchFamily="2" charset="0"/>
              </a:rPr>
              <a:t>ទៅវិញទៅមកដូចជា</a:t>
            </a:r>
            <a:r>
              <a:rPr lang="km-KH" sz="1800" b="1" dirty="0" smtClean="0">
                <a:latin typeface="Khmer OS Battambang" pitchFamily="2" charset="0"/>
                <a:cs typeface="Khmer OS Battambang" pitchFamily="2" charset="0"/>
              </a:rPr>
              <a:t>៖</a:t>
            </a:r>
          </a:p>
          <a:p>
            <a:pPr>
              <a:lnSpc>
                <a:spcPct val="150000"/>
              </a:lnSpc>
            </a:pPr>
            <a:endParaRPr lang="en-US" sz="1800" dirty="0"/>
          </a:p>
          <a:p>
            <a:pPr lvl="0">
              <a:lnSpc>
                <a:spcPct val="150000"/>
              </a:lnSpc>
              <a:buFont typeface="+mj-lt"/>
              <a:buAutoNum type="arabicPeriod"/>
            </a:pPr>
            <a:r>
              <a:rPr lang="km-KH" sz="1800" dirty="0"/>
              <a:t>ការធ្វើឱ្យការបង្ហោះ</a:t>
            </a:r>
            <a:r>
              <a:rPr lang="ca-ES" sz="1800" dirty="0"/>
              <a:t>​</a:t>
            </a:r>
            <a:r>
              <a:rPr lang="km-KH" sz="1800" dirty="0"/>
              <a:t>ព័ត៌មានរបស់អ្នកកាន់តែ​មាន​ប្រសិទ្ធភាពជាង</a:t>
            </a:r>
            <a:r>
              <a:rPr lang="ca-ES" sz="1800" dirty="0"/>
              <a:t>​</a:t>
            </a:r>
            <a:r>
              <a:rPr lang="km-KH" sz="1800" dirty="0"/>
              <a:t>មុន</a:t>
            </a:r>
            <a:endParaRPr lang="en-US" sz="1800" dirty="0"/>
          </a:p>
          <a:p>
            <a:pPr lvl="0">
              <a:lnSpc>
                <a:spcPct val="150000"/>
              </a:lnSpc>
              <a:buFont typeface="+mj-lt"/>
              <a:buAutoNum type="arabicPeriod"/>
            </a:pPr>
            <a:r>
              <a:rPr lang="km-KH" sz="1800" dirty="0"/>
              <a:t>ការផ្សព្វផ្សាយទំព័ររបស់អ្នកក្រៅប្រព័ន្ធ</a:t>
            </a:r>
            <a:r>
              <a:rPr lang="ca-ES" sz="1800" dirty="0"/>
              <a:t>​</a:t>
            </a:r>
            <a:r>
              <a:rPr lang="km-KH" sz="1800" dirty="0"/>
              <a:t>អ៊ិន</a:t>
            </a:r>
            <a:r>
              <a:rPr lang="ca-ES" sz="1800" dirty="0"/>
              <a:t>​</a:t>
            </a:r>
            <a:r>
              <a:rPr lang="km-KH" sz="1800" dirty="0"/>
              <a:t>ធើ</a:t>
            </a:r>
            <a:r>
              <a:rPr lang="ca-ES" sz="1800" dirty="0"/>
              <a:t>​</a:t>
            </a:r>
            <a:r>
              <a:rPr lang="km-KH" sz="1800" dirty="0"/>
              <a:t>ណិត</a:t>
            </a:r>
            <a:endParaRPr lang="en-US" sz="1800" dirty="0"/>
          </a:p>
          <a:p>
            <a:pPr lvl="0">
              <a:lnSpc>
                <a:spcPct val="150000"/>
              </a:lnSpc>
              <a:buFont typeface="+mj-lt"/>
              <a:buAutoNum type="arabicPeriod"/>
            </a:pPr>
            <a:r>
              <a:rPr lang="km-KH" sz="1800" dirty="0"/>
              <a:t>ការឱ្យបុគ្គលដែលមានប្រជាប្រិយភាពចូលរួម</a:t>
            </a:r>
            <a:endParaRPr lang="en-US" sz="1800" dirty="0"/>
          </a:p>
          <a:p>
            <a:pPr lvl="0">
              <a:lnSpc>
                <a:spcPct val="150000"/>
              </a:lnSpc>
              <a:buFont typeface="+mj-lt"/>
              <a:buAutoNum type="arabicPeriod"/>
            </a:pPr>
            <a:r>
              <a:rPr lang="km-KH" sz="1800" dirty="0"/>
              <a:t>ការបង់ប្រាក់ដើម្បីផ្សព្វផ្សាយទំព័រ និងការ​បង្ហោះ</a:t>
            </a:r>
            <a:r>
              <a:rPr lang="ca-ES" sz="1800" dirty="0"/>
              <a:t>​​​</a:t>
            </a:r>
            <a:r>
              <a:rPr lang="km-KH" sz="1800" dirty="0"/>
              <a:t>របស់</a:t>
            </a:r>
            <a:r>
              <a:rPr lang="ca-ES" sz="1800" dirty="0"/>
              <a:t>​</a:t>
            </a:r>
            <a:r>
              <a:rPr lang="km-KH" sz="1800" dirty="0"/>
              <a:t>អ្នក។</a:t>
            </a:r>
            <a:endParaRPr lang="en-US" sz="1800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pPr marL="457200" indent="-457200"/>
            <a:r>
              <a:rPr lang="km-KH" sz="4000" dirty="0" smtClean="0">
                <a:solidFill>
                  <a:srgbClr val="FFFF00"/>
                </a:solidFill>
              </a:rPr>
              <a:t>២.ការផ្សព្វផ្សាយពីទំព័រហ្វេសប៊ុករបស់អ្នក</a:t>
            </a:r>
          </a:p>
        </p:txBody>
      </p:sp>
      <p:pic>
        <p:nvPicPr>
          <p:cNvPr id="5" name="Picture 4" descr="Macintosh HD:Users:jessicaheinzelman:Downloads:photosforhandbook:Photo for designer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447800"/>
            <a:ext cx="3429000" cy="345151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Oval 1"/>
          <p:cNvSpPr/>
          <p:nvPr/>
        </p:nvSpPr>
        <p:spPr>
          <a:xfrm>
            <a:off x="6096000" y="1676400"/>
            <a:ext cx="762000" cy="152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6705600" y="1295400"/>
            <a:ext cx="533400" cy="4572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29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767" y="1447800"/>
            <a:ext cx="8077200" cy="495300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កំណត់ពីក្រុមជាក់លាក់មួយដែល</a:t>
            </a:r>
            <a:r>
              <a:rPr lang="ca-ES" sz="1800" b="1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អ្នក</a:t>
            </a:r>
            <a:r>
              <a:rPr lang="ca-ES" sz="1800" b="1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ចង់</a:t>
            </a:r>
            <a:r>
              <a:rPr lang="ca-ES" sz="1800" b="1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ផ្សព្វ​ផ្សាយ​ទៅដល់</a:t>
            </a:r>
            <a:endParaRPr lang="en-US" sz="1800" dirty="0">
              <a:latin typeface="Khmer OS System" pitchFamily="2" charset="0"/>
              <a:cs typeface="Khmer OS System" pitchFamily="2" charset="0"/>
            </a:endParaRPr>
          </a:p>
          <a:p>
            <a:pPr lvl="0">
              <a:lnSpc>
                <a:spcPct val="150000"/>
              </a:lnSpc>
            </a:pP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ប្រើប្រាស់ទិន្នន័យដើម្បីបំពេញនូវការ</a:t>
            </a:r>
            <a:r>
              <a:rPr lang="km-KH" sz="1800" dirty="0" smtClean="0">
                <a:latin typeface="Khmer OS System" pitchFamily="2" charset="0"/>
                <a:cs typeface="Khmer OS System" pitchFamily="2" charset="0"/>
              </a:rPr>
              <a:t>សន្មត់</a:t>
            </a:r>
            <a:r>
              <a:rPr lang="km-KH" sz="1800" b="1" dirty="0" smtClean="0">
                <a:latin typeface="Khmer OS System" pitchFamily="2" charset="0"/>
                <a:cs typeface="Khmer OS System" pitchFamily="2" charset="0"/>
              </a:rPr>
              <a:t> </a:t>
            </a: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ទូទៅ</a:t>
            </a:r>
            <a:endParaRPr lang="en-US" sz="1800" dirty="0">
              <a:latin typeface="Khmer OS System" pitchFamily="2" charset="0"/>
              <a:cs typeface="Khmer OS System" pitchFamily="2" charset="0"/>
            </a:endParaRPr>
          </a:p>
          <a:p>
            <a:pPr lvl="0">
              <a:lnSpc>
                <a:spcPct val="150000"/>
              </a:lnSpc>
            </a:pP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បញ្ជាក់ពីការសន្</a:t>
            </a:r>
            <a:r>
              <a:rPr lang="km-KH" sz="1800" dirty="0" smtClean="0">
                <a:latin typeface="Khmer OS System" pitchFamily="2" charset="0"/>
                <a:cs typeface="Khmer OS System" pitchFamily="2" charset="0"/>
              </a:rPr>
              <a:t>មត់</a:t>
            </a:r>
            <a:r>
              <a:rPr lang="km-KH" sz="1800" b="1" dirty="0" smtClean="0">
                <a:latin typeface="Khmer OS System" pitchFamily="2" charset="0"/>
                <a:cs typeface="Khmer OS System" pitchFamily="2" charset="0"/>
              </a:rPr>
              <a:t> </a:t>
            </a: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និងទទួល</a:t>
            </a:r>
            <a:r>
              <a:rPr lang="ca-ES" sz="1800" b="1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ព័ត៌មាន</a:t>
            </a:r>
            <a:r>
              <a:rPr lang="ca-ES" sz="1800" b="1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មាន</a:t>
            </a:r>
            <a:r>
              <a:rPr lang="ca-ES" sz="1800" b="1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1800" dirty="0">
                <a:latin typeface="Khmer OS System" pitchFamily="2" charset="0"/>
                <a:cs typeface="Khmer OS System" pitchFamily="2" charset="0"/>
              </a:rPr>
              <a:t>សារៈប្រយោជន៍ច្រើនជាងនេះអំពីក្រុមគោលដៅតាមរយៈការស្រាវជ្រាវនៅតំបន់គោលដៅ</a:t>
            </a:r>
            <a:endParaRPr lang="en-US" sz="1800" dirty="0">
              <a:latin typeface="Khmer OS System" pitchFamily="2" charset="0"/>
              <a:cs typeface="Khmer OS System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pPr marL="457200" indent="-457200"/>
            <a:r>
              <a:rPr lang="km-KH" sz="4000" dirty="0" smtClean="0">
                <a:solidFill>
                  <a:srgbClr val="FFFF00"/>
                </a:solidFill>
              </a:rPr>
              <a:t>៣.ក្រុមគោលដៅ</a:t>
            </a:r>
          </a:p>
        </p:txBody>
      </p:sp>
      <p:pic>
        <p:nvPicPr>
          <p:cNvPr id="2051" name="Picture 3" descr="C:\Users\slida\Desktop\Business-targ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093029"/>
            <a:ext cx="3048000" cy="1815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slida\Desktop\Slide ICT Forum\Pages from Manual guide KH_V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644223"/>
            <a:ext cx="6015426" cy="2679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374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pPr marL="457200" indent="-457200"/>
            <a:r>
              <a:rPr lang="km-KH" sz="4000" dirty="0" smtClean="0">
                <a:solidFill>
                  <a:srgbClr val="FFFF00"/>
                </a:solidFill>
              </a:rPr>
              <a:t>៤.ការបង្កើតសេចក្តីណែនាំពីបណ្តាញទំនាក់ទំនងសង្គម</a:t>
            </a:r>
          </a:p>
        </p:txBody>
      </p:sp>
      <p:pic>
        <p:nvPicPr>
          <p:cNvPr id="2052" name="Picture 4" descr="C:\Users\slida\Desktop\Slide ICT Forum\Pages from Manual guide KH_V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142999"/>
            <a:ext cx="7086600" cy="5690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93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897743"/>
            <a:ext cx="4876800" cy="495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m-KH" sz="2000" dirty="0"/>
              <a:t>ការប្រើពាក្យសម្</a:t>
            </a:r>
            <a:r>
              <a:rPr lang="km-KH" sz="2000" dirty="0" smtClean="0"/>
              <a:t>តី</a:t>
            </a:r>
          </a:p>
          <a:p>
            <a:pPr>
              <a:lnSpc>
                <a:spcPct val="150000"/>
              </a:lnSpc>
            </a:pPr>
            <a:r>
              <a:rPr lang="km-KH" sz="2000" dirty="0"/>
              <a:t>ការកំណត់ពីពេលវេលាបង្ហោះ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km-KH" sz="2000" dirty="0"/>
              <a:t>ការប្រើការកំណត់ពេលវេលាជាអត្ថ</a:t>
            </a:r>
            <a:r>
              <a:rPr lang="ca-ES" sz="2000" dirty="0"/>
              <a:t>​</a:t>
            </a:r>
            <a:r>
              <a:rPr lang="km-KH" sz="2000" dirty="0"/>
              <a:t>ប្រយោជន៍</a:t>
            </a:r>
            <a:r>
              <a:rPr lang="ca-ES" sz="2000" dirty="0"/>
              <a:t>​​</a:t>
            </a:r>
            <a:r>
              <a:rPr lang="km-KH" sz="2000" dirty="0"/>
              <a:t>របស់</a:t>
            </a:r>
            <a:r>
              <a:rPr lang="ca-ES" sz="2000" dirty="0"/>
              <a:t>​</a:t>
            </a:r>
            <a:r>
              <a:rPr lang="km-KH" sz="2000" dirty="0"/>
              <a:t>អ្នក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km-KH" sz="2000" dirty="0"/>
              <a:t>ការដៅទុកជាអាទិភាព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km-KH" sz="2000" dirty="0"/>
              <a:t>ការទាញឈ្មោះ </a:t>
            </a:r>
            <a:r>
              <a:rPr lang="en-US" sz="2000" b="1" dirty="0"/>
              <a:t>(tag)</a:t>
            </a:r>
            <a:r>
              <a:rPr lang="en-US" sz="2000" dirty="0"/>
              <a:t> </a:t>
            </a:r>
            <a:r>
              <a:rPr lang="km-KH" sz="2000" dirty="0"/>
              <a:t>និងលើកឡើង (</a:t>
            </a:r>
            <a:r>
              <a:rPr lang="en-US" sz="2000" b="1" dirty="0"/>
              <a:t>mention)</a:t>
            </a:r>
            <a:r>
              <a:rPr lang="en-US" sz="2000" dirty="0"/>
              <a:t> </a:t>
            </a:r>
            <a:r>
              <a:rPr lang="km-KH" sz="2000" dirty="0"/>
              <a:t>ពីបុគ្គលណា</a:t>
            </a:r>
            <a:r>
              <a:rPr lang="ca-ES" sz="2000" dirty="0"/>
              <a:t>​</a:t>
            </a:r>
            <a:r>
              <a:rPr lang="km-KH" sz="2000" dirty="0"/>
              <a:t>ម្នាក់ និង</a:t>
            </a:r>
            <a:r>
              <a:rPr lang="ca-ES" sz="2000" dirty="0"/>
              <a:t>​</a:t>
            </a:r>
            <a:r>
              <a:rPr lang="km-KH" sz="2000" dirty="0"/>
              <a:t>អង្គការ</a:t>
            </a:r>
            <a:r>
              <a:rPr lang="ca-ES" sz="2000" dirty="0"/>
              <a:t>​</a:t>
            </a:r>
            <a:r>
              <a:rPr lang="km-KH" sz="2000" dirty="0"/>
              <a:t>ណាមួយ</a:t>
            </a:r>
            <a:endParaRPr lang="en-US" sz="2000" dirty="0"/>
          </a:p>
          <a:p>
            <a:pPr>
              <a:lnSpc>
                <a:spcPct val="150000"/>
              </a:lnSpc>
            </a:pPr>
            <a:endParaRPr lang="en-US" sz="2000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pPr marL="457200" indent="-457200"/>
            <a:r>
              <a:rPr lang="km-KH" sz="4000" dirty="0" smtClean="0">
                <a:solidFill>
                  <a:srgbClr val="FFFF00"/>
                </a:solidFill>
              </a:rPr>
              <a:t>៥.ការបង្កើតខ្លឹមសារដែលទាក់ទាញឱ្យមានការចូលរួម</a:t>
            </a:r>
          </a:p>
        </p:txBody>
      </p:sp>
      <p:pic>
        <p:nvPicPr>
          <p:cNvPr id="9" name="Picture 8" descr="Macintosh HD:Users:jessicaheinzelman:Downloads:photosforhandbook:Tagging &amp; mentioning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248" y="1246052"/>
            <a:ext cx="3305321" cy="500234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Oval 9"/>
          <p:cNvSpPr/>
          <p:nvPr/>
        </p:nvSpPr>
        <p:spPr>
          <a:xfrm>
            <a:off x="5994719" y="1794056"/>
            <a:ext cx="1863405" cy="399301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596420" y="2460806"/>
            <a:ext cx="2795104" cy="665501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30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029" y="1447800"/>
            <a:ext cx="4898571" cy="495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m-KH" sz="2000" dirty="0" smtClean="0"/>
              <a:t>ការ</a:t>
            </a:r>
            <a:r>
              <a:rPr lang="km-KH" sz="2000" dirty="0"/>
              <a:t>ប្រើសញ្ញាទ្រូង</a:t>
            </a:r>
            <a:r>
              <a:rPr lang="km-KH" sz="2000" dirty="0" smtClean="0"/>
              <a:t>ជ្រូក </a:t>
            </a:r>
            <a:r>
              <a:rPr lang="en-US" sz="2000" dirty="0" err="1" smtClean="0"/>
              <a:t>hashtag</a:t>
            </a:r>
            <a:r>
              <a:rPr lang="km-KH" sz="2000" dirty="0" smtClean="0"/>
              <a:t> </a:t>
            </a:r>
            <a:r>
              <a:rPr lang="en-US" sz="2000" dirty="0"/>
              <a:t>(</a:t>
            </a:r>
            <a:r>
              <a:rPr lang="km-KH" sz="2000" dirty="0"/>
              <a:t>ឬ </a:t>
            </a:r>
            <a:r>
              <a:rPr lang="en-US" sz="2000" dirty="0"/>
              <a:t>#)</a:t>
            </a:r>
          </a:p>
          <a:p>
            <a:pPr>
              <a:lnSpc>
                <a:spcPct val="150000"/>
              </a:lnSpc>
            </a:pPr>
            <a:r>
              <a:rPr lang="km-KH" sz="2000" dirty="0"/>
              <a:t>ការទាក់ទាញឱ្យមានការចូលរួម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km-KH" sz="2000" dirty="0"/>
              <a:t>ការឆ្លើយតបនឹងមតិយោបល់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km-KH" sz="2000" dirty="0"/>
              <a:t>ការចែករំលែកខ្លឹមសារពីប្រភពផ្សេង</a:t>
            </a:r>
            <a:endParaRPr lang="en-US" sz="2000" dirty="0"/>
          </a:p>
          <a:p>
            <a:pPr>
              <a:lnSpc>
                <a:spcPct val="150000"/>
              </a:lnSpc>
            </a:pPr>
            <a:endParaRPr lang="en-US" sz="2000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pPr marL="457200" indent="-457200"/>
            <a:r>
              <a:rPr lang="km-KH" sz="4000" dirty="0" smtClean="0">
                <a:solidFill>
                  <a:srgbClr val="FFFF00"/>
                </a:solidFill>
              </a:rPr>
              <a:t>៥.ការបង្កើតខ្លឹមសារដែលទាក់ទាញឱ្យមានការចូលរួម</a:t>
            </a:r>
            <a:r>
              <a:rPr lang="km-KH" sz="4000" dirty="0">
                <a:solidFill>
                  <a:srgbClr val="FFFF00"/>
                </a:solidFill>
              </a:rPr>
              <a:t>(</a:t>
            </a:r>
            <a:r>
              <a:rPr lang="km-KH" sz="4000" dirty="0" smtClean="0">
                <a:solidFill>
                  <a:srgbClr val="FFFF00"/>
                </a:solidFill>
              </a:rPr>
              <a:t>ត)</a:t>
            </a:r>
          </a:p>
        </p:txBody>
      </p:sp>
      <p:pic>
        <p:nvPicPr>
          <p:cNvPr id="7" name="Picture 6" descr="Macintosh HD:Users:jessicaheinzelman:Downloads:photosforhandbook:Share Content from other sources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371600"/>
            <a:ext cx="3609275" cy="502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777724"/>
            <a:ext cx="3505200" cy="2849047"/>
          </a:xfrm>
          <a:prstGeom prst="rect">
            <a:avLst/>
          </a:prstGeom>
          <a:noFill/>
          <a:ln w="76200" cmpd="sng">
            <a:solidFill>
              <a:srgbClr val="4F81BD"/>
            </a:solidFill>
          </a:ln>
        </p:spPr>
      </p:pic>
    </p:spTree>
    <p:extLst>
      <p:ext uri="{BB962C8B-B14F-4D97-AF65-F5344CB8AC3E}">
        <p14:creationId xmlns:p14="http://schemas.microsoft.com/office/powerpoint/2010/main" val="1407507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970508"/>
            <a:ext cx="4876800" cy="1378857"/>
          </a:xfrm>
        </p:spPr>
        <p:txBody>
          <a:bodyPr>
            <a:noAutofit/>
          </a:bodyPr>
          <a:lstStyle/>
          <a:p>
            <a:r>
              <a:rPr lang="km-KH" sz="2000" b="1" dirty="0">
                <a:latin typeface="Khmer OS System" pitchFamily="2" charset="0"/>
                <a:cs typeface="Khmer OS System" pitchFamily="2" charset="0"/>
              </a:rPr>
              <a:t>អត្ថ</a:t>
            </a:r>
            <a:r>
              <a:rPr lang="km-KH" sz="2000" b="1" dirty="0" smtClean="0">
                <a:latin typeface="Khmer OS System" pitchFamily="2" charset="0"/>
                <a:cs typeface="Khmer OS System" pitchFamily="2" charset="0"/>
              </a:rPr>
              <a:t>បទ</a:t>
            </a: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អត្ថបទគួរតែ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ខ្លី</a:t>
            </a: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និយាយអ្វីដែលគួរឱ្យចាប់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អារម្មណ៍</a:t>
            </a: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បង្ហោះព័ត៌មានដោយប្រើភាសាសម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រម្យ</a:t>
            </a:r>
          </a:p>
          <a:p>
            <a:pPr lvl="1"/>
            <a:endParaRPr lang="km-KH" sz="1600" dirty="0" smtClean="0">
              <a:latin typeface="Khmer OS System" pitchFamily="2" charset="0"/>
              <a:cs typeface="Khmer OS System" pitchFamily="2" charset="0"/>
            </a:endParaRPr>
          </a:p>
          <a:p>
            <a:pPr lvl="1"/>
            <a:endParaRPr lang="km-KH" sz="1600" dirty="0">
              <a:latin typeface="Khmer OS System" pitchFamily="2" charset="0"/>
              <a:cs typeface="Khmer OS System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</a:pPr>
            <a:r>
              <a:rPr lang="km-KH" sz="4000" dirty="0">
                <a:solidFill>
                  <a:srgbClr val="FFFF00"/>
                </a:solidFill>
              </a:rPr>
              <a:t>៦</a:t>
            </a:r>
            <a:r>
              <a:rPr lang="km-KH" sz="4000" dirty="0" smtClean="0">
                <a:solidFill>
                  <a:srgbClr val="FFFF00"/>
                </a:solidFill>
              </a:rPr>
              <a:t>. ការប្រើប្រាស់ការអនុវត្តល្អបំផុតដើម្បី</a:t>
            </a:r>
            <a:r>
              <a:rPr lang="ca-ES" sz="4000" dirty="0" smtClean="0">
                <a:solidFill>
                  <a:srgbClr val="FFFF00"/>
                </a:solidFill>
              </a:rPr>
              <a:t>​</a:t>
            </a:r>
            <a:r>
              <a:rPr lang="km-KH" sz="4000" dirty="0" smtClean="0">
                <a:solidFill>
                  <a:srgbClr val="FFFF00"/>
                </a:solidFill>
              </a:rPr>
              <a:t>បង្ហោះ</a:t>
            </a:r>
            <a:r>
              <a:rPr lang="ca-ES" sz="4000" dirty="0" smtClean="0">
                <a:solidFill>
                  <a:srgbClr val="FFFF00"/>
                </a:solidFill>
              </a:rPr>
              <a:t>​</a:t>
            </a:r>
            <a:r>
              <a:rPr lang="km-KH" sz="4000" dirty="0" smtClean="0">
                <a:solidFill>
                  <a:srgbClr val="FFFF00"/>
                </a:solidFill>
              </a:rPr>
              <a:t>រូប</a:t>
            </a:r>
            <a:r>
              <a:rPr lang="ca-ES" sz="4000" dirty="0" smtClean="0">
                <a:solidFill>
                  <a:srgbClr val="FFFF00"/>
                </a:solidFill>
              </a:rPr>
              <a:t>​</a:t>
            </a:r>
            <a:r>
              <a:rPr lang="km-KH" sz="4000" dirty="0" smtClean="0">
                <a:solidFill>
                  <a:srgbClr val="FFFF00"/>
                </a:solidFill>
              </a:rPr>
              <a:t>ភាព វីដេអូ និងផ្សេងៗ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52400" y="3429000"/>
            <a:ext cx="4876800" cy="3352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m-KH" sz="2000" b="1" dirty="0">
                <a:latin typeface="Khmer OS System" pitchFamily="2" charset="0"/>
                <a:cs typeface="Khmer OS System" pitchFamily="2" charset="0"/>
              </a:rPr>
              <a:t>រូបភាព</a:t>
            </a:r>
            <a:endParaRPr lang="en-US" sz="2000" b="1" dirty="0">
              <a:latin typeface="Khmer OS System" pitchFamily="2" charset="0"/>
              <a:cs typeface="Khmer OS System" pitchFamily="2" charset="0"/>
            </a:endParaRP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រំលេចពី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ព្រឹត្តិការណ៍</a:t>
            </a: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ការសម្លឹងមើល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ភ្នែក</a:t>
            </a: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ស្នាមញញឹ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ម</a:t>
            </a: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ជ្រើសរូបភាពស្អាតបំផុតចំនួន ៣ ទៅ ៤ សន្លឹក</a:t>
            </a:r>
            <a:r>
              <a:rPr lang="ca-ES" sz="16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ដើម្បី</a:t>
            </a:r>
            <a:r>
              <a:rPr lang="ca-ES" sz="16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បង្ហោះ</a:t>
            </a:r>
            <a:endParaRPr lang="km-KH" sz="1600" dirty="0" smtClean="0">
              <a:latin typeface="Khmer OS System" pitchFamily="2" charset="0"/>
              <a:cs typeface="Khmer OS System" pitchFamily="2" charset="0"/>
            </a:endParaRPr>
          </a:p>
          <a:p>
            <a:pPr lvl="1"/>
            <a:endParaRPr lang="km-KH" sz="1600" dirty="0"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349" y="4953000"/>
            <a:ext cx="3076650" cy="2051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5" name="Picture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371600"/>
            <a:ext cx="3139961" cy="1790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6" name="Picture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674" y="3180443"/>
            <a:ext cx="3170926" cy="2042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35878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36914"/>
            <a:ext cx="5697471" cy="1610892"/>
          </a:xfrm>
        </p:spPr>
        <p:txBody>
          <a:bodyPr>
            <a:noAutofit/>
          </a:bodyPr>
          <a:lstStyle/>
          <a:p>
            <a:r>
              <a:rPr lang="km-KH" sz="2000" b="1" dirty="0">
                <a:latin typeface="Khmer OS System" pitchFamily="2" charset="0"/>
                <a:cs typeface="Khmer OS System" pitchFamily="2" charset="0"/>
              </a:rPr>
              <a:t>វីដេអូ</a:t>
            </a:r>
            <a:endParaRPr lang="en-US" sz="2000" b="1" dirty="0">
              <a:latin typeface="Khmer OS System" pitchFamily="2" charset="0"/>
              <a:cs typeface="Khmer OS System" pitchFamily="2" charset="0"/>
            </a:endParaRP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វីដេអូគួរតែ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ខ្លី</a:t>
            </a: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ផ្តល់មូលហេតុដែលត្រូវមើលវីដេ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អូ</a:t>
            </a: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បង្កើតជាបណ្ណាល័យវីដេអូនៅលើហ្វេសប៊ុ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ក</a:t>
            </a: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កំណត់រូបភាពតំណាង </a:t>
            </a:r>
            <a:r>
              <a:rPr lang="ca-ES" sz="1600" dirty="0">
                <a:latin typeface="Khmer OS System" pitchFamily="2" charset="0"/>
                <a:cs typeface="Khmer OS System" pitchFamily="2" charset="0"/>
              </a:rPr>
              <a:t>(</a:t>
            </a:r>
            <a:r>
              <a:rPr lang="en-US" sz="1600" dirty="0">
                <a:latin typeface="Khmer OS System" pitchFamily="2" charset="0"/>
                <a:cs typeface="Khmer OS System" pitchFamily="2" charset="0"/>
              </a:rPr>
              <a:t>thumbnail) ​</a:t>
            </a:r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វីដេអូ</a:t>
            </a:r>
            <a:r>
              <a:rPr lang="en-US" sz="1600" dirty="0">
                <a:latin typeface="Khmer OS System" pitchFamily="2" charset="0"/>
                <a:cs typeface="Khmer OS System" pitchFamily="2" charset="0"/>
              </a:rPr>
              <a:t>​</a:t>
            </a:r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របស់</a:t>
            </a:r>
            <a:r>
              <a:rPr lang="en-US" sz="1600" dirty="0">
                <a:latin typeface="Khmer OS System" pitchFamily="2" charset="0"/>
                <a:cs typeface="Khmer OS System" pitchFamily="2" charset="0"/>
              </a:rPr>
              <a:t>​​</a:t>
            </a:r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អ្នក</a:t>
            </a:r>
            <a:endParaRPr lang="km-KH" sz="1600" dirty="0" smtClean="0">
              <a:latin typeface="Khmer OS System" pitchFamily="2" charset="0"/>
              <a:cs typeface="Khmer OS System" pitchFamily="2" charset="0"/>
            </a:endParaRPr>
          </a:p>
          <a:p>
            <a:pPr marL="457200" lvl="1" indent="0">
              <a:buNone/>
            </a:pPr>
            <a:endParaRPr lang="km-KH" sz="1600" dirty="0" smtClean="0">
              <a:latin typeface="Khmer OS System" pitchFamily="2" charset="0"/>
              <a:cs typeface="Khmer OS System" pitchFamily="2" charset="0"/>
            </a:endParaRPr>
          </a:p>
          <a:p>
            <a:pPr lvl="1"/>
            <a:endParaRPr lang="km-KH" sz="1600" dirty="0">
              <a:latin typeface="Khmer OS System" pitchFamily="2" charset="0"/>
              <a:cs typeface="Khmer OS System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</a:pPr>
            <a:r>
              <a:rPr lang="km-KH" sz="3600" dirty="0">
                <a:solidFill>
                  <a:srgbClr val="FFFF00"/>
                </a:solidFill>
              </a:rPr>
              <a:t>៦</a:t>
            </a:r>
            <a:r>
              <a:rPr lang="km-KH" sz="3600" dirty="0" smtClean="0">
                <a:solidFill>
                  <a:srgbClr val="FFFF00"/>
                </a:solidFill>
              </a:rPr>
              <a:t>. ការប្រើប្រាស់ការអនុវត្តល្អបំផុតដើម្បី</a:t>
            </a:r>
            <a:r>
              <a:rPr lang="ca-ES" sz="3600" dirty="0" smtClean="0">
                <a:solidFill>
                  <a:srgbClr val="FFFF00"/>
                </a:solidFill>
              </a:rPr>
              <a:t>​</a:t>
            </a:r>
            <a:r>
              <a:rPr lang="km-KH" sz="3600" dirty="0" smtClean="0">
                <a:solidFill>
                  <a:srgbClr val="FFFF00"/>
                </a:solidFill>
              </a:rPr>
              <a:t>បង្ហោះ</a:t>
            </a:r>
            <a:r>
              <a:rPr lang="ca-ES" sz="3600" dirty="0" smtClean="0">
                <a:solidFill>
                  <a:srgbClr val="FFFF00"/>
                </a:solidFill>
              </a:rPr>
              <a:t>​</a:t>
            </a:r>
            <a:r>
              <a:rPr lang="km-KH" sz="3600" dirty="0" smtClean="0">
                <a:solidFill>
                  <a:srgbClr val="FFFF00"/>
                </a:solidFill>
              </a:rPr>
              <a:t>រូប</a:t>
            </a:r>
            <a:r>
              <a:rPr lang="ca-ES" sz="3600" dirty="0" smtClean="0">
                <a:solidFill>
                  <a:srgbClr val="FFFF00"/>
                </a:solidFill>
              </a:rPr>
              <a:t>​</a:t>
            </a:r>
            <a:r>
              <a:rPr lang="km-KH" sz="3600" dirty="0" smtClean="0">
                <a:solidFill>
                  <a:srgbClr val="FFFF00"/>
                </a:solidFill>
              </a:rPr>
              <a:t>ភាព វីដេអូ និងផ្សេងៗ(ត)</a:t>
            </a:r>
          </a:p>
        </p:txBody>
      </p:sp>
      <p:pic>
        <p:nvPicPr>
          <p:cNvPr id="10" name="Picture 9" descr="Macintosh HD:Users:jessicaheinzelman:Downloads:photosforhandbook:Video Thumbnail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1415143"/>
            <a:ext cx="3777342" cy="221089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304800" y="3429000"/>
            <a:ext cx="5697471" cy="1610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m-KH" sz="2000" b="1" dirty="0">
                <a:latin typeface="Khmer OS System" pitchFamily="2" charset="0"/>
                <a:cs typeface="Khmer OS System" pitchFamily="2" charset="0"/>
              </a:rPr>
              <a:t>តំណភ្ជាប់</a:t>
            </a:r>
            <a:endParaRPr lang="en-US" sz="2000" b="1" dirty="0">
              <a:latin typeface="Khmer OS System" pitchFamily="2" charset="0"/>
              <a:cs typeface="Khmer OS System" pitchFamily="2" charset="0"/>
            </a:endParaRP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ផ្តល់មូលហេតុមួយដើម្បីក្រុមគោលដៅចុចលើតំណ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ភ្ជាប់</a:t>
            </a:r>
          </a:p>
          <a:p>
            <a:pPr lvl="1"/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ជ្រើសរើសរូបភាពតំណាង </a:t>
            </a:r>
            <a:r>
              <a:rPr lang="en-US" sz="1600" dirty="0">
                <a:latin typeface="Khmer OS System" pitchFamily="2" charset="0"/>
                <a:cs typeface="Khmer OS System" pitchFamily="2" charset="0"/>
              </a:rPr>
              <a:t>(thumbnail) </a:t>
            </a:r>
            <a:r>
              <a:rPr lang="km-KH" sz="1600" dirty="0">
                <a:latin typeface="Khmer OS System" pitchFamily="2" charset="0"/>
                <a:cs typeface="Khmer OS System" pitchFamily="2" charset="0"/>
              </a:rPr>
              <a:t>ល្អ</a:t>
            </a:r>
            <a:r>
              <a:rPr lang="km-KH" sz="1600" dirty="0" smtClean="0">
                <a:latin typeface="Khmer OS System" pitchFamily="2" charset="0"/>
                <a:cs typeface="Khmer OS System" pitchFamily="2" charset="0"/>
              </a:rPr>
              <a:t>មួយ</a:t>
            </a:r>
          </a:p>
          <a:p>
            <a:pPr lvl="1"/>
            <a:endParaRPr lang="km-KH" sz="1600" dirty="0">
              <a:latin typeface="Khmer OS System" pitchFamily="2" charset="0"/>
              <a:cs typeface="Khmer OS System" pitchFamily="2" charset="0"/>
            </a:endParaRPr>
          </a:p>
          <a:p>
            <a:pPr marL="457200" lvl="1" indent="0">
              <a:buNone/>
            </a:pPr>
            <a:endParaRPr lang="km-KH" sz="1600" dirty="0"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43" t="37464" r="24628" b="20408"/>
          <a:stretch/>
        </p:blipFill>
        <p:spPr bwMode="auto">
          <a:xfrm>
            <a:off x="5016806" y="4508500"/>
            <a:ext cx="4094537" cy="217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979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33400" y="1912354"/>
            <a:ext cx="4876800" cy="3592092"/>
          </a:xfrm>
        </p:spPr>
        <p:txBody>
          <a:bodyPr>
            <a:noAutofit/>
          </a:bodyPr>
          <a:lstStyle/>
          <a:p>
            <a:pPr lvl="1"/>
            <a:r>
              <a:rPr lang="km-KH" sz="1600" b="1" dirty="0" smtClean="0"/>
              <a:t>ព្រឹត្តិការណ៍</a:t>
            </a:r>
          </a:p>
          <a:p>
            <a:pPr lvl="1"/>
            <a:endParaRPr lang="km-KH" sz="1600" b="1" dirty="0" smtClean="0"/>
          </a:p>
          <a:p>
            <a:pPr lvl="1"/>
            <a:r>
              <a:rPr lang="km-KH" sz="1600" b="1" dirty="0" smtClean="0"/>
              <a:t>ធនធាន</a:t>
            </a:r>
          </a:p>
          <a:p>
            <a:pPr lvl="1"/>
            <a:endParaRPr lang="km-KH" sz="1600" b="1" dirty="0" smtClean="0"/>
          </a:p>
          <a:p>
            <a:pPr lvl="1"/>
            <a:r>
              <a:rPr lang="km-KH" sz="1600" b="1" dirty="0"/>
              <a:t>ព័ត៌មានអង្គ</a:t>
            </a:r>
            <a:r>
              <a:rPr lang="km-KH" sz="1600" b="1" dirty="0" smtClean="0"/>
              <a:t>ការ</a:t>
            </a:r>
          </a:p>
          <a:p>
            <a:pPr lvl="1"/>
            <a:endParaRPr lang="km-KH" sz="1600" b="1" dirty="0" smtClean="0"/>
          </a:p>
          <a:p>
            <a:pPr lvl="1"/>
            <a:r>
              <a:rPr lang="km-KH" sz="1600" b="1" dirty="0" smtClean="0"/>
              <a:t>ព្រឹត្តិការណ៍</a:t>
            </a:r>
            <a:r>
              <a:rPr lang="km-KH" sz="1600" b="1" dirty="0"/>
              <a:t>ថ្</a:t>
            </a:r>
            <a:r>
              <a:rPr lang="km-KH" sz="1600" b="1" dirty="0" smtClean="0"/>
              <a:t>មីៗ</a:t>
            </a:r>
          </a:p>
          <a:p>
            <a:pPr lvl="1"/>
            <a:endParaRPr lang="km-KH" sz="1600" b="1" dirty="0" smtClean="0"/>
          </a:p>
          <a:p>
            <a:pPr lvl="1"/>
            <a:r>
              <a:rPr lang="km-KH" sz="1600" b="1" dirty="0"/>
              <a:t>ការស្ទង់មតិ</a:t>
            </a:r>
            <a:r>
              <a:rPr lang="ca-ES" sz="1600" b="1" dirty="0"/>
              <a:t>/</a:t>
            </a:r>
            <a:r>
              <a:rPr lang="km-KH" sz="1600" b="1" dirty="0" smtClean="0"/>
              <a:t>សំណួរ</a:t>
            </a:r>
          </a:p>
          <a:p>
            <a:pPr lvl="1"/>
            <a:endParaRPr lang="km-KH" sz="1600" b="1" dirty="0">
              <a:latin typeface="Khmer OS System" pitchFamily="2" charset="0"/>
              <a:cs typeface="Khmer OS System" pitchFamily="2" charset="0"/>
            </a:endParaRPr>
          </a:p>
          <a:p>
            <a:pPr marL="457200" lvl="1" indent="0">
              <a:buNone/>
            </a:pPr>
            <a:endParaRPr lang="km-KH" sz="1600" dirty="0" smtClean="0">
              <a:latin typeface="Khmer OS System" pitchFamily="2" charset="0"/>
              <a:cs typeface="Khmer OS System" pitchFamily="2" charset="0"/>
            </a:endParaRPr>
          </a:p>
          <a:p>
            <a:pPr lvl="1"/>
            <a:endParaRPr lang="km-KH" sz="1600" dirty="0">
              <a:latin typeface="Khmer OS System" pitchFamily="2" charset="0"/>
              <a:cs typeface="Khmer OS System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</a:pPr>
            <a:r>
              <a:rPr lang="km-KH" sz="4000" dirty="0" smtClean="0">
                <a:solidFill>
                  <a:srgbClr val="FFFF00"/>
                </a:solidFill>
              </a:rPr>
              <a:t>៧. ការបង្កើតផែនការខ្លឹមសារ</a:t>
            </a:r>
          </a:p>
        </p:txBody>
      </p:sp>
      <p:pic>
        <p:nvPicPr>
          <p:cNvPr id="5" name="Picture 2" descr="C:\Users\slida\Desktop\Slide ICT Forum\tab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75475" y="467704"/>
            <a:ext cx="5693229" cy="7043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05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Autofit/>
          </a:bodyPr>
          <a:lstStyle/>
          <a:p>
            <a:pPr marL="457200" indent="-457200"/>
            <a:r>
              <a:rPr lang="km-KH" sz="4000" dirty="0" smtClean="0">
                <a:solidFill>
                  <a:srgbClr val="FFFF00"/>
                </a:solidFill>
              </a:rPr>
              <a:t>៨.ការតាមដានពីដំណើរការនៃបណ្តាញទំនាក់ទំនងសង្គម </a:t>
            </a:r>
            <a:r>
              <a:rPr lang="en-US" sz="4000" dirty="0" smtClean="0">
                <a:solidFill>
                  <a:srgbClr val="FFFF00"/>
                </a:solidFill>
              </a:rPr>
              <a:t/>
            </a:r>
            <a:br>
              <a:rPr lang="en-US" sz="4000" dirty="0" smtClean="0">
                <a:solidFill>
                  <a:srgbClr val="FFFF00"/>
                </a:solidFill>
              </a:rPr>
            </a:br>
            <a:r>
              <a:rPr lang="km-KH" sz="4000" dirty="0" smtClean="0">
                <a:solidFill>
                  <a:srgbClr val="FFFF00"/>
                </a:solidFill>
              </a:rPr>
              <a:t>និងការធ្វើឱ្បប្រព័ន្ធ</a:t>
            </a:r>
            <a:r>
              <a:rPr lang="km-KH" sz="4000" dirty="0">
                <a:solidFill>
                  <a:srgbClr val="FFFF00"/>
                </a:solidFill>
              </a:rPr>
              <a:t>ផ្សព្វផ្សាយសង្គម</a:t>
            </a:r>
            <a:r>
              <a:rPr lang="km-KH" sz="4000" dirty="0" smtClean="0">
                <a:solidFill>
                  <a:srgbClr val="FFFF00"/>
                </a:solidFill>
              </a:rPr>
              <a:t>របស់</a:t>
            </a:r>
            <a:r>
              <a:rPr lang="ca-ES" sz="4000" dirty="0" smtClean="0">
                <a:solidFill>
                  <a:srgbClr val="FFFF00"/>
                </a:solidFill>
              </a:rPr>
              <a:t>​​​</a:t>
            </a:r>
            <a:r>
              <a:rPr lang="km-KH" sz="4000" dirty="0" smtClean="0">
                <a:solidFill>
                  <a:srgbClr val="FFFF00"/>
                </a:solidFill>
              </a:rPr>
              <a:t>អ្នក</a:t>
            </a:r>
            <a:r>
              <a:rPr lang="ca-ES" sz="4000" dirty="0" smtClean="0">
                <a:solidFill>
                  <a:srgbClr val="FFFF00"/>
                </a:solidFill>
              </a:rPr>
              <a:t>​</a:t>
            </a:r>
            <a:r>
              <a:rPr lang="km-KH" sz="4000" dirty="0" smtClean="0">
                <a:solidFill>
                  <a:srgbClr val="FFFF00"/>
                </a:solidFill>
              </a:rPr>
              <a:t>ប្រសើរជាងមុន</a:t>
            </a:r>
            <a:r>
              <a:rPr lang="en-US" sz="4000" dirty="0" smtClean="0">
                <a:solidFill>
                  <a:srgbClr val="FFFF00"/>
                </a:solidFill>
                <a:latin typeface="Khmer OS System" pitchFamily="2" charset="0"/>
                <a:cs typeface="Khmer OS System" pitchFamily="2" charset="0"/>
              </a:rPr>
              <a:t/>
            </a:r>
            <a:br>
              <a:rPr lang="en-US" sz="4000" dirty="0" smtClean="0">
                <a:solidFill>
                  <a:srgbClr val="FFFF00"/>
                </a:solidFill>
                <a:latin typeface="Khmer OS System" pitchFamily="2" charset="0"/>
                <a:cs typeface="Khmer OS System" pitchFamily="2" charset="0"/>
              </a:rPr>
            </a:br>
            <a:endParaRPr lang="km-KH" sz="4000" dirty="0" smtClean="0">
              <a:solidFill>
                <a:srgbClr val="FFFF00"/>
              </a:solidFill>
            </a:endParaRPr>
          </a:p>
        </p:txBody>
      </p:sp>
      <p:pic>
        <p:nvPicPr>
          <p:cNvPr id="7" name="Picture 6" descr="Macintosh HD:Users:jessicaheinzelman:Downloads:photosforhandbook:Facebook Insights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2095816"/>
            <a:ext cx="3895725" cy="2666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667000"/>
            <a:ext cx="4210050" cy="17868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4F81BD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Oval 4"/>
          <p:cNvSpPr/>
          <p:nvPr/>
        </p:nvSpPr>
        <p:spPr>
          <a:xfrm>
            <a:off x="1600200" y="2095816"/>
            <a:ext cx="381000" cy="1901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>
            <a:endCxn id="5" idx="0"/>
          </p:cNvCxnSpPr>
          <p:nvPr/>
        </p:nvCxnSpPr>
        <p:spPr>
          <a:xfrm flipH="1">
            <a:off x="1790700" y="1371600"/>
            <a:ext cx="190500" cy="7242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53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9525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endParaRPr lang="en-US" sz="1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6725" y="3651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m-KH" sz="2000" b="1" dirty="0" smtClean="0">
                <a:solidFill>
                  <a:srgbClr val="FFFF00"/>
                </a:solidFill>
                <a:latin typeface="Khmer OS Muol" pitchFamily="2" charset="0"/>
                <a:cs typeface="Khmer OS Muol" pitchFamily="2" charset="0"/>
              </a:rPr>
              <a:t>គន្លឹះ</a:t>
            </a:r>
            <a:endParaRPr lang="en-US" sz="2000" dirty="0">
              <a:solidFill>
                <a:srgbClr val="FFFF00"/>
              </a:solidFill>
              <a:latin typeface="Khmer OS Muol" pitchFamily="2" charset="0"/>
              <a:cs typeface="Khmer OS Muol" pitchFamily="2" charset="0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228600" y="4648200"/>
            <a:ext cx="4695825" cy="3368675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km-KH" sz="1200" dirty="0">
                <a:solidFill>
                  <a:srgbClr val="0070C0"/>
                </a:solidFill>
                <a:latin typeface="Khmer OS Muol" pitchFamily="2" charset="0"/>
                <a:cs typeface="Khmer OS Muol" pitchFamily="2" charset="0"/>
              </a:rPr>
              <a:t>ភាពឯកជន និងសន្តិសុខនៃទំព័រហ្វេសប៊ុក</a:t>
            </a:r>
            <a:endParaRPr lang="en-US" sz="1200" dirty="0">
              <a:solidFill>
                <a:srgbClr val="0070C0"/>
              </a:solidFill>
              <a:latin typeface="Khmer OS Muol" pitchFamily="2" charset="0"/>
              <a:cs typeface="Khmer OS Muol" pitchFamily="2" charset="0"/>
            </a:endParaRPr>
          </a:p>
          <a:p>
            <a:pPr lvl="1"/>
            <a:endParaRPr lang="en-US" sz="1200" dirty="0" smtClean="0"/>
          </a:p>
          <a:p>
            <a:pPr lvl="1"/>
            <a:r>
              <a:rPr lang="km-KH" sz="1200" dirty="0" smtClean="0"/>
              <a:t>ប្</a:t>
            </a:r>
            <a:r>
              <a:rPr lang="km-KH" sz="1200" dirty="0"/>
              <a:t>តូរលេខសម្ងាត់ជាប្រចាំ</a:t>
            </a:r>
            <a:r>
              <a:rPr lang="ca-ES" sz="1200" b="1" dirty="0"/>
              <a:t> (</a:t>
            </a:r>
            <a:r>
              <a:rPr lang="km-KH" sz="1200" dirty="0"/>
              <a:t>ប្រហែលជារៀងរាល់</a:t>
            </a:r>
            <a:r>
              <a:rPr lang="km-KH" sz="1200" b="1" dirty="0"/>
              <a:t> </a:t>
            </a:r>
            <a:r>
              <a:rPr lang="km-KH" sz="1200" dirty="0"/>
              <a:t>៣</a:t>
            </a:r>
            <a:r>
              <a:rPr lang="km-KH" sz="1200" b="1" dirty="0"/>
              <a:t> </a:t>
            </a:r>
            <a:r>
              <a:rPr lang="km-KH" sz="1200" dirty="0"/>
              <a:t>ខែម្តង</a:t>
            </a:r>
            <a:r>
              <a:rPr lang="ca-ES" sz="1200" b="1" dirty="0" smtClean="0"/>
              <a:t>)</a:t>
            </a:r>
            <a:endParaRPr lang="km-KH" sz="1200" b="1" dirty="0" smtClean="0"/>
          </a:p>
          <a:p>
            <a:pPr lvl="1"/>
            <a:endParaRPr lang="km-KH" sz="1200" b="1" dirty="0" smtClean="0"/>
          </a:p>
          <a:p>
            <a:pPr lvl="1"/>
            <a:r>
              <a:rPr lang="km-KH" sz="1200" dirty="0"/>
              <a:t>ការបញ្ជូនសារព្រមានពីការចូល</a:t>
            </a:r>
            <a:r>
              <a:rPr lang="ca-ES" sz="1200" b="1" dirty="0"/>
              <a:t>​</a:t>
            </a:r>
            <a:r>
              <a:rPr lang="km-KH" sz="1200" dirty="0"/>
              <a:t>គណនីដើម្បីធានាពីសុវត្ថិ</a:t>
            </a:r>
            <a:r>
              <a:rPr lang="ca-ES" sz="1200" b="1" dirty="0"/>
              <a:t>​</a:t>
            </a:r>
            <a:r>
              <a:rPr lang="km-KH" sz="1200" dirty="0"/>
              <a:t>ភាព</a:t>
            </a:r>
            <a:r>
              <a:rPr lang="ca-ES" sz="1200" b="1" dirty="0"/>
              <a:t>​</a:t>
            </a:r>
            <a:r>
              <a:rPr lang="km-KH" sz="1200" dirty="0"/>
              <a:t>គណនី</a:t>
            </a:r>
            <a:r>
              <a:rPr lang="ca-ES" sz="1200" b="1" dirty="0"/>
              <a:t>​</a:t>
            </a:r>
            <a:r>
              <a:rPr lang="km-KH" sz="1200" dirty="0"/>
              <a:t>របស់អ្នក</a:t>
            </a:r>
            <a:endParaRPr lang="km-KH" sz="1200" b="1" dirty="0" smtClean="0"/>
          </a:p>
          <a:p>
            <a:pPr lvl="1"/>
            <a:r>
              <a:rPr lang="km-KH" sz="1200" dirty="0"/>
              <a:t>ដាក់ឱ្យដំណើរការរបញ្ជូនសារលេខកូដមុនអនុញ្ញាតឱ្យចូលគណនី។</a:t>
            </a:r>
            <a:r>
              <a:rPr lang="km-KH" sz="1200" b="1" dirty="0"/>
              <a:t> </a:t>
            </a:r>
            <a:endParaRPr lang="km-KH" sz="1200" b="1" dirty="0" smtClean="0"/>
          </a:p>
          <a:p>
            <a:pPr lvl="1"/>
            <a:r>
              <a:rPr lang="en-US" sz="1200" b="1" dirty="0" smtClean="0">
                <a:latin typeface="Khmer OS System" pitchFamily="2" charset="0"/>
                <a:cs typeface="Khmer OS System" pitchFamily="2" charset="0"/>
              </a:rPr>
              <a:t>………!!</a:t>
            </a: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lvl="1"/>
            <a:endParaRPr lang="km-KH" sz="1200" dirty="0"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10" name="Picture 2" descr="C:\Users\slida\Desktop\imgr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1" y="1168400"/>
            <a:ext cx="3424329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5413375" y="4137025"/>
            <a:ext cx="3752850" cy="33982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m-KH" sz="1200" dirty="0"/>
              <a:t>សូមចូលទៅកាន់</a:t>
            </a:r>
            <a:r>
              <a:rPr lang="km-KH" sz="1200" b="1" dirty="0"/>
              <a:t> </a:t>
            </a:r>
            <a:r>
              <a:rPr lang="en-US" sz="1200" dirty="0"/>
              <a:t>Help Center</a:t>
            </a:r>
            <a:r>
              <a:rPr lang="en-US" sz="1200" b="1" dirty="0"/>
              <a:t> </a:t>
            </a:r>
            <a:r>
              <a:rPr lang="km-KH" sz="1200" dirty="0"/>
              <a:t>របស់ហ្វេសប៊ុកដើម្បីទទួលបានព័ត៌មានបន្ថែមពីភាពឯកជន</a:t>
            </a:r>
            <a:r>
              <a:rPr lang="km-KH" sz="1200" b="1" dirty="0"/>
              <a:t> </a:t>
            </a:r>
            <a:r>
              <a:rPr lang="km-KH" sz="1200" dirty="0"/>
              <a:t>និង</a:t>
            </a:r>
            <a:r>
              <a:rPr lang="ca-ES" sz="1200" b="1" dirty="0"/>
              <a:t>​</a:t>
            </a:r>
            <a:r>
              <a:rPr lang="km-KH" sz="1200" dirty="0"/>
              <a:t>សន្តិសុខ</a:t>
            </a:r>
            <a:r>
              <a:rPr lang="ca-ES" sz="1200" b="1" dirty="0"/>
              <a:t>​</a:t>
            </a:r>
            <a:r>
              <a:rPr lang="km-KH" sz="1200" dirty="0"/>
              <a:t>តាមរយៈ </a:t>
            </a:r>
            <a:r>
              <a:rPr lang="en-US" sz="1400" u="sng" dirty="0">
                <a:hlinkClick r:id="rId4"/>
              </a:rPr>
              <a:t>https://</a:t>
            </a:r>
            <a:r>
              <a:rPr lang="en-US" sz="1400" u="sng" dirty="0" smtClean="0">
                <a:hlinkClick r:id="rId4"/>
              </a:rPr>
              <a:t>www.facebook.com/help/4130235620821710</a:t>
            </a:r>
            <a:endParaRPr lang="en-US" sz="1400" dirty="0"/>
          </a:p>
          <a:p>
            <a:pPr marL="0" indent="0">
              <a:buNone/>
            </a:pPr>
            <a:r>
              <a:rPr lang="en-US" sz="1400" u="sng" dirty="0" smtClean="0">
                <a:hlinkClick r:id="rId5"/>
              </a:rPr>
              <a:t>https</a:t>
            </a:r>
            <a:r>
              <a:rPr lang="en-US" sz="1400" u="sng" dirty="0">
                <a:hlinkClick r:id="rId5"/>
              </a:rPr>
              <a:t>://www.facebook.com/about/basics/</a:t>
            </a:r>
            <a:endParaRPr lang="en-US" sz="14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52400" y="1447800"/>
            <a:ext cx="4695825" cy="33686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km-KH" sz="1200" dirty="0">
                <a:solidFill>
                  <a:srgbClr val="0070C0"/>
                </a:solidFill>
                <a:latin typeface="Khmer OS Muol" pitchFamily="2" charset="0"/>
                <a:cs typeface="Khmer OS Muol" pitchFamily="2" charset="0"/>
              </a:rPr>
              <a:t>ក្រមសីល</a:t>
            </a:r>
            <a:r>
              <a:rPr lang="km-KH" sz="1200" dirty="0" smtClean="0">
                <a:solidFill>
                  <a:srgbClr val="0070C0"/>
                </a:solidFill>
                <a:latin typeface="Khmer OS Muol" pitchFamily="2" charset="0"/>
                <a:cs typeface="Khmer OS Muol" pitchFamily="2" charset="0"/>
              </a:rPr>
              <a:t>ធម៌គ្រប់គ្រង</a:t>
            </a:r>
            <a:r>
              <a:rPr lang="ca-ES" sz="1200" dirty="0" smtClean="0">
                <a:solidFill>
                  <a:srgbClr val="0070C0"/>
                </a:solidFill>
                <a:latin typeface="Khmer OS Muol" pitchFamily="2" charset="0"/>
                <a:cs typeface="Khmer OS Muol" pitchFamily="2" charset="0"/>
              </a:rPr>
              <a:t>​</a:t>
            </a:r>
            <a:r>
              <a:rPr lang="km-KH" sz="1200" dirty="0" smtClean="0">
                <a:solidFill>
                  <a:srgbClr val="0070C0"/>
                </a:solidFill>
                <a:latin typeface="Khmer OS Muol" pitchFamily="2" charset="0"/>
                <a:cs typeface="Khmer OS Muol" pitchFamily="2" charset="0"/>
              </a:rPr>
              <a:t>ទំព័រប្រព័ន្ធ</a:t>
            </a:r>
            <a:r>
              <a:rPr lang="km-KH" sz="1200" dirty="0">
                <a:solidFill>
                  <a:srgbClr val="0070C0"/>
                </a:solidFill>
                <a:latin typeface="Khmer OS Muol" pitchFamily="2" charset="0"/>
                <a:cs typeface="Khmer OS Muol" pitchFamily="2" charset="0"/>
              </a:rPr>
              <a:t>ផ្សព្វផ្សាយសង្គម</a:t>
            </a:r>
          </a:p>
          <a:p>
            <a:pPr lvl="1"/>
            <a:r>
              <a:rPr lang="km-KH" sz="1200" b="1" dirty="0" smtClean="0">
                <a:solidFill>
                  <a:srgbClr val="00B050"/>
                </a:solidFill>
                <a:latin typeface="Khmer OS Muol" pitchFamily="2" charset="0"/>
              </a:rPr>
              <a:t>អ្វីដែលគួធ្វើ  </a:t>
            </a:r>
          </a:p>
          <a:p>
            <a:pPr lvl="1">
              <a:buFont typeface="Arial" pitchFamily="34" charset="0"/>
              <a:buChar char="•"/>
            </a:pPr>
            <a:r>
              <a:rPr lang="km-KH" sz="1200" dirty="0"/>
              <a:t>ផ្តល់ស្នាដៃឱ្យ</a:t>
            </a:r>
            <a:r>
              <a:rPr lang="ca-ES" sz="1200" b="1" dirty="0"/>
              <a:t>​</a:t>
            </a:r>
            <a:r>
              <a:rPr lang="km-KH" sz="1200" dirty="0"/>
              <a:t>ប្រភពដើមនៃព័ត៌មានដែលអ្នកបង្ហោះ</a:t>
            </a:r>
            <a:r>
              <a:rPr lang="km-KH" sz="1200" b="1" dirty="0"/>
              <a:t> </a:t>
            </a:r>
            <a:endParaRPr lang="km-KH" sz="1200" b="1" dirty="0" smtClean="0"/>
          </a:p>
          <a:p>
            <a:pPr lvl="1">
              <a:buFont typeface="Arial" pitchFamily="34" charset="0"/>
              <a:buChar char="•"/>
            </a:pPr>
            <a:r>
              <a:rPr lang="km-KH" sz="1200" dirty="0"/>
              <a:t>ប្រសិនបើនរណាម្នាក់មិនចង់ឱ្យបង្ហោះរូបភាពរបស់គាត់</a:t>
            </a:r>
            <a:r>
              <a:rPr lang="km-KH" sz="1200" b="1" dirty="0"/>
              <a:t> </a:t>
            </a:r>
            <a:r>
              <a:rPr lang="km-KH" sz="1200" dirty="0"/>
              <a:t>សូមគោរពតាមបំណងរបស់គាត់។</a:t>
            </a:r>
            <a:endParaRPr lang="en-US" sz="1200" dirty="0"/>
          </a:p>
          <a:p>
            <a:pPr lvl="1">
              <a:buFont typeface="Arial" pitchFamily="34" charset="0"/>
              <a:buChar char="•"/>
            </a:pPr>
            <a:r>
              <a:rPr lang="km-KH" sz="1200" dirty="0"/>
              <a:t>គោរពតាមច្បាប់អង្គការរបស់អ្ន</a:t>
            </a:r>
            <a:r>
              <a:rPr lang="km-KH" sz="1200" dirty="0" smtClean="0"/>
              <a:t>ក។</a:t>
            </a:r>
          </a:p>
          <a:p>
            <a:pPr marL="457200" lvl="1" indent="0">
              <a:buNone/>
            </a:pPr>
            <a:r>
              <a:rPr lang="en-US" sz="1200" dirty="0" smtClean="0"/>
              <a:t>……………………..!!</a:t>
            </a:r>
            <a:endParaRPr lang="en-US" sz="1200" dirty="0"/>
          </a:p>
          <a:p>
            <a:pPr marL="457200" lvl="1" indent="0">
              <a:buNone/>
            </a:pPr>
            <a:endParaRPr lang="km-KH" sz="1200" b="1" dirty="0">
              <a:solidFill>
                <a:srgbClr val="0070C0"/>
              </a:solidFill>
              <a:latin typeface="Khmer OS Muol" pitchFamily="2" charset="0"/>
              <a:cs typeface="Khmer OS Muol" pitchFamily="2" charset="0"/>
            </a:endParaRPr>
          </a:p>
          <a:p>
            <a:pPr lvl="1"/>
            <a:r>
              <a:rPr lang="km-KH" sz="1200" b="1" dirty="0" smtClean="0">
                <a:solidFill>
                  <a:srgbClr val="FF0000"/>
                </a:solidFill>
                <a:latin typeface="Khmer OS Muol" pitchFamily="2" charset="0"/>
              </a:rPr>
              <a:t>អ្វីមិនគួធ្វើ</a:t>
            </a:r>
          </a:p>
          <a:p>
            <a:pPr lvl="1">
              <a:buFont typeface="Arial" pitchFamily="34" charset="0"/>
              <a:buChar char="•"/>
            </a:pPr>
            <a:r>
              <a:rPr lang="km-KH" sz="1200" dirty="0"/>
              <a:t>បង្ហោះរូបភាពដែលមិនសមរម្យ</a:t>
            </a:r>
            <a:r>
              <a:rPr lang="km-KH" sz="1200" b="1" dirty="0"/>
              <a:t> </a:t>
            </a:r>
            <a:r>
              <a:rPr lang="km-KH" sz="1200" dirty="0"/>
              <a:t>ដូចជារូបអាក្រាត</a:t>
            </a:r>
            <a:r>
              <a:rPr lang="km-KH" sz="1200" b="1" dirty="0"/>
              <a:t> </a:t>
            </a:r>
            <a:r>
              <a:rPr lang="km-KH" sz="1200" dirty="0"/>
              <a:t>ឬហឹង្សា។</a:t>
            </a:r>
            <a:endParaRPr lang="en-US" sz="1200" dirty="0"/>
          </a:p>
          <a:p>
            <a:pPr lvl="1">
              <a:buFont typeface="Arial" pitchFamily="34" charset="0"/>
              <a:buChar char="•"/>
            </a:pPr>
            <a:r>
              <a:rPr lang="km-KH" sz="1200" dirty="0"/>
              <a:t>កុំបង្ហោះព័ត៌មាន</a:t>
            </a:r>
            <a:r>
              <a:rPr lang="ca-ES" sz="1200" b="1" dirty="0"/>
              <a:t>​</a:t>
            </a:r>
            <a:r>
              <a:rPr lang="km-KH" sz="1200" dirty="0"/>
              <a:t>ផ្ទាល់</a:t>
            </a:r>
            <a:r>
              <a:rPr lang="ca-ES" sz="1200" b="1" dirty="0"/>
              <a:t>​</a:t>
            </a:r>
            <a:r>
              <a:rPr lang="km-KH" sz="1200" dirty="0"/>
              <a:t>ខ្លួន</a:t>
            </a:r>
            <a:r>
              <a:rPr lang="km-KH" sz="1200" b="1" dirty="0"/>
              <a:t> </a:t>
            </a:r>
            <a:r>
              <a:rPr lang="km-KH" sz="1200" dirty="0"/>
              <a:t>ឬឯកជនអំពីអ្នកដទៃ។</a:t>
            </a:r>
            <a:endParaRPr lang="en-US" sz="1200" dirty="0"/>
          </a:p>
          <a:p>
            <a:pPr lvl="1">
              <a:buFont typeface="Arial" pitchFamily="34" charset="0"/>
              <a:buChar char="•"/>
            </a:pPr>
            <a:r>
              <a:rPr lang="km-KH" sz="1200" dirty="0"/>
              <a:t>កុំបង្ហោះព័ត៌មានដែលអ្នក</a:t>
            </a:r>
            <a:r>
              <a:rPr lang="ca-ES" sz="1200" b="1" dirty="0"/>
              <a:t>​</a:t>
            </a:r>
            <a:r>
              <a:rPr lang="km-KH" sz="1200" dirty="0"/>
              <a:t>មិន</a:t>
            </a:r>
            <a:r>
              <a:rPr lang="ca-ES" sz="1200" b="1" dirty="0"/>
              <a:t>​</a:t>
            </a:r>
            <a:r>
              <a:rPr lang="km-KH" sz="1200" dirty="0"/>
              <a:t>ច្បាស់</a:t>
            </a:r>
            <a:r>
              <a:rPr lang="ca-ES" sz="1200" b="1" dirty="0"/>
              <a:t>​</a:t>
            </a:r>
            <a:r>
              <a:rPr lang="km-KH" sz="1200" dirty="0"/>
              <a:t>ថាជាការពិត។</a:t>
            </a:r>
            <a:endParaRPr lang="en-US" sz="1200" dirty="0"/>
          </a:p>
          <a:p>
            <a:pPr marL="457200" lvl="1" indent="0">
              <a:buNone/>
            </a:pPr>
            <a:r>
              <a:rPr lang="en-US" sz="1200" dirty="0" smtClean="0"/>
              <a:t>.......................!!!</a:t>
            </a:r>
          </a:p>
        </p:txBody>
      </p:sp>
    </p:spTree>
    <p:extLst>
      <p:ext uri="{BB962C8B-B14F-4D97-AF65-F5344CB8AC3E}">
        <p14:creationId xmlns:p14="http://schemas.microsoft.com/office/powerpoint/2010/main" val="48871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551542" y="27100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2400" dirty="0" smtClean="0"/>
              <a:t>CCC’s Website: </a:t>
            </a:r>
          </a:p>
          <a:p>
            <a:pPr marL="0" indent="0">
              <a:buNone/>
            </a:pPr>
            <a:r>
              <a:rPr lang="en-US" sz="2400" dirty="0" smtClean="0">
                <a:hlinkClick r:id="rId3"/>
              </a:rPr>
              <a:t>http</a:t>
            </a:r>
            <a:r>
              <a:rPr lang="en-US" sz="2400" dirty="0">
                <a:hlinkClick r:id="rId3"/>
              </a:rPr>
              <a:t>://</a:t>
            </a:r>
            <a:r>
              <a:rPr lang="en-US" sz="2400" dirty="0" smtClean="0">
                <a:hlinkClick r:id="rId3"/>
              </a:rPr>
              <a:t>www.ccc-cambodia.org/index.php/resource/practical-guidelines</a:t>
            </a: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6" t="7788" r="10475" b="17037"/>
          <a:stretch/>
        </p:blipFill>
        <p:spPr bwMode="auto">
          <a:xfrm>
            <a:off x="228600" y="1742431"/>
            <a:ext cx="8744857" cy="5115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al 6"/>
          <p:cNvSpPr/>
          <p:nvPr/>
        </p:nvSpPr>
        <p:spPr>
          <a:xfrm>
            <a:off x="4590142" y="4034971"/>
            <a:ext cx="4191000" cy="1524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rgbClr val="FF0000"/>
                </a:solidFill>
              </a:ln>
              <a:solidFill>
                <a:schemeClr val="bg2"/>
              </a:solidFill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8041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http://www.bestpicturegallery.com/Angkor-Wat-Cambodia-alidarbac-best-picture-galler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82296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3124200" y="6356352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/>
            <a:fld id="{BB6FDDE1-0CDF-48D6-A3A4-74EC5CAAD73D}" type="slidenum">
              <a:rPr lang="en-US" smtClean="0">
                <a:solidFill>
                  <a:srgbClr val="FFFFFF"/>
                </a:solidFill>
                <a:latin typeface="Georgia" pitchFamily="18" charset="0"/>
              </a:rPr>
              <a:pPr algn="ctr" eaLnBrk="1" hangingPunct="1"/>
              <a:t>18</a:t>
            </a:fld>
            <a:endParaRPr lang="en-US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1508" name="Content Placeholder 2"/>
          <p:cNvSpPr txBox="1">
            <a:spLocks/>
          </p:cNvSpPr>
          <p:nvPr/>
        </p:nvSpPr>
        <p:spPr bwMode="auto">
          <a:xfrm>
            <a:off x="3581400" y="3352800"/>
            <a:ext cx="4572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 sz="4000" b="1" dirty="0">
                <a:solidFill>
                  <a:schemeClr val="bg1"/>
                </a:solidFill>
                <a:latin typeface="Lucida Sans Unicode" pitchFamily="34" charset="0"/>
              </a:rPr>
              <a:t>THANK YOU!</a:t>
            </a:r>
          </a:p>
        </p:txBody>
      </p:sp>
      <p:pic>
        <p:nvPicPr>
          <p:cNvPr id="21509" name="Picture 10" descr="https://encrypted-tbn1.gstatic.com/images?q=tbn:ANd9GcRVAv_zufZy82MdjkaIvDDcw1HXbYnFR7FlGqysi2CZKvXd3EoBv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" y="4572000"/>
            <a:ext cx="1373188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Rectangle 2"/>
          <p:cNvSpPr txBox="1">
            <a:spLocks noChangeArrowheads="1"/>
          </p:cNvSpPr>
          <p:nvPr/>
        </p:nvSpPr>
        <p:spPr bwMode="auto">
          <a:xfrm>
            <a:off x="523875" y="4687094"/>
            <a:ext cx="86106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sz="2000" b="1" dirty="0">
                <a:latin typeface="Lucida Sans Unicode" pitchFamily="34" charset="0"/>
              </a:rPr>
              <a:t>Please visit </a:t>
            </a:r>
            <a:r>
              <a:rPr lang="en-US" sz="2000" b="1" dirty="0" smtClean="0">
                <a:latin typeface="Lucida Sans Unicode" pitchFamily="34" charset="0"/>
              </a:rPr>
              <a:t>CCC </a:t>
            </a:r>
            <a:r>
              <a:rPr lang="en-US" sz="2000" b="1" dirty="0">
                <a:latin typeface="Lucida Sans Unicode" pitchFamily="34" charset="0"/>
              </a:rPr>
              <a:t>website:</a:t>
            </a:r>
          </a:p>
          <a:p>
            <a:pPr algn="ctr" eaLnBrk="1" hangingPunct="1">
              <a:lnSpc>
                <a:spcPct val="80000"/>
              </a:lnSpc>
            </a:pPr>
            <a:endParaRPr lang="en-US" sz="2400" b="1" dirty="0">
              <a:latin typeface="Lucida Sans Unicode" pitchFamily="34" charset="0"/>
            </a:endParaRPr>
          </a:p>
          <a:p>
            <a:pPr algn="ctr" eaLnBrk="1" hangingPunct="1">
              <a:lnSpc>
                <a:spcPct val="80000"/>
              </a:lnSpc>
            </a:pPr>
            <a:r>
              <a:rPr lang="en-AU" sz="2800" u="sng" dirty="0">
                <a:hlinkClick r:id="rId5"/>
              </a:rPr>
              <a:t>http</a:t>
            </a:r>
            <a:r>
              <a:rPr lang="en-AU" sz="2800" u="sng" dirty="0" smtClean="0">
                <a:hlinkClick r:id="rId5"/>
              </a:rPr>
              <a:t>://www.ccc-cambodia.org</a:t>
            </a:r>
            <a:endParaRPr lang="en-AU" sz="2800" u="sng" dirty="0" smtClean="0"/>
          </a:p>
          <a:p>
            <a:pPr algn="ctr" eaLnBrk="1" hangingPunct="1">
              <a:lnSpc>
                <a:spcPct val="80000"/>
              </a:lnSpc>
            </a:pPr>
            <a:endParaRPr lang="en-AU" sz="2800" u="sng" dirty="0" smtClean="0"/>
          </a:p>
          <a:p>
            <a:pPr algn="ctr" eaLnBrk="1" hangingPunct="1">
              <a:lnSpc>
                <a:spcPct val="80000"/>
              </a:lnSpc>
            </a:pPr>
            <a:r>
              <a:rPr lang="en-AU" sz="2800" u="sng" dirty="0">
                <a:hlinkClick r:id="rId6"/>
              </a:rPr>
              <a:t>http://</a:t>
            </a:r>
            <a:r>
              <a:rPr lang="en-AU" sz="2800" u="sng" dirty="0" smtClean="0">
                <a:hlinkClick r:id="rId6"/>
              </a:rPr>
              <a:t>www.facebook.com/CCCsince1990</a:t>
            </a:r>
            <a:endParaRPr lang="en-AU" sz="2800" u="sng" dirty="0" smtClean="0"/>
          </a:p>
          <a:p>
            <a:pPr algn="ctr" eaLnBrk="1" hangingPunct="1">
              <a:lnSpc>
                <a:spcPct val="80000"/>
              </a:lnSpc>
            </a:pPr>
            <a:endParaRPr lang="en-AU" sz="2800" u="sng" dirty="0"/>
          </a:p>
        </p:txBody>
      </p:sp>
    </p:spTree>
    <p:extLst>
      <p:ext uri="{BB962C8B-B14F-4D97-AF65-F5344CB8AC3E}">
        <p14:creationId xmlns:p14="http://schemas.microsoft.com/office/powerpoint/2010/main" val="9813631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1177</Words>
  <Application>Microsoft Office PowerPoint</Application>
  <PresentationFormat>On-screen Show (4:3)</PresentationFormat>
  <Paragraphs>137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គោលបំណង</vt:lpstr>
      <vt:lpstr>ចូលរួមសហការ</vt:lpstr>
      <vt:lpstr>PowerPoint Presentation</vt:lpstr>
      <vt:lpstr>មាតិកា</vt:lpstr>
      <vt:lpstr>១.ការកំណត់អំពីគោលបំណងរួម គោលដៅ និងចំនួន​គោល​​ដៅ</vt:lpstr>
      <vt:lpstr>២.ការផ្សព្វផ្សាយពីទំព័រហ្វេសប៊ុករបស់អ្នក</vt:lpstr>
      <vt:lpstr>៣.ក្រុមគោលដៅ</vt:lpstr>
      <vt:lpstr>៤.ការបង្កើតសេចក្តីណែនាំពីបណ្តាញទំនាក់ទំនងសង្គម</vt:lpstr>
      <vt:lpstr>៥.ការបង្កើតខ្លឹមសារដែលទាក់ទាញឱ្យមានការចូលរួម</vt:lpstr>
      <vt:lpstr>៥.ការបង្កើតខ្លឹមសារដែលទាក់ទាញឱ្យមានការចូលរួម(ត)</vt:lpstr>
      <vt:lpstr>៦. ការប្រើប្រាស់ការអនុវត្តល្អបំផុតដើម្បី​បង្ហោះ​រូប​ភាព វីដេអូ និងផ្សេងៗ</vt:lpstr>
      <vt:lpstr>៦. ការប្រើប្រាស់ការអនុវត្តល្អបំផុតដើម្បី​បង្ហោះ​រូប​ភាព វីដេអូ និងផ្សេងៗ(ត)</vt:lpstr>
      <vt:lpstr>៧. ការបង្កើតផែនការខ្លឹមសារ</vt:lpstr>
      <vt:lpstr>៨.ការតាមដានពីដំណើរការនៃបណ្តាញទំនាក់ទំនងសង្គម  និងការធ្វើឱ្បប្រព័ន្ធផ្សព្វផ្សាយសង្គមរបស់​​​អ្នក​ប្រសើរជាងមុន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Seang Lida</dc:creator>
  <cp:lastModifiedBy>Seang Lida</cp:lastModifiedBy>
  <cp:revision>74</cp:revision>
  <cp:lastPrinted>2016-07-27T03:55:16Z</cp:lastPrinted>
  <dcterms:created xsi:type="dcterms:W3CDTF">2016-07-20T10:29:20Z</dcterms:created>
  <dcterms:modified xsi:type="dcterms:W3CDTF">2016-07-27T09:42:54Z</dcterms:modified>
</cp:coreProperties>
</file>