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73" r:id="rId3"/>
    <p:sldId id="260" r:id="rId4"/>
    <p:sldId id="276" r:id="rId5"/>
    <p:sldId id="278" r:id="rId6"/>
    <p:sldId id="261" r:id="rId7"/>
    <p:sldId id="258" r:id="rId8"/>
    <p:sldId id="264" r:id="rId9"/>
    <p:sldId id="270" r:id="rId10"/>
    <p:sldId id="274" r:id="rId11"/>
    <p:sldId id="27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2FC7E-564B-48FA-93BF-8D3FCAEBAA63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72141E-88A3-4C57-A89E-82BD28E3CC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186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36800" y="522288"/>
            <a:ext cx="4635500" cy="26082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42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40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54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39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833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6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299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256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914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911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167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16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A5208-1D8F-49F9-B06B-499EAB92EE65}" type="datetimeFigureOut">
              <a:rPr lang="en-US" smtClean="0"/>
              <a:t>6/6/2018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F7679-F3E7-457D-A3B7-4807DC997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494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../Pictures/elections%20observation%20requirements%20(2).pn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1126991" y="498313"/>
            <a:ext cx="9906000" cy="5517932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/>
          <a:p>
            <a:pPr algn="ctr">
              <a:defRPr/>
            </a:pPr>
            <a:r>
              <a:rPr lang="en-US" sz="3600" dirty="0" smtClean="0">
                <a:solidFill>
                  <a:srgbClr val="FDE4CF"/>
                </a:solidFill>
                <a:latin typeface="Baskerville Old Face" panose="02020602080505020303" pitchFamily="18" charset="0"/>
              </a:rPr>
              <a:t>The Upcoming Sixth National Assembly Elections, </a:t>
            </a:r>
          </a:p>
          <a:p>
            <a:pPr algn="ctr">
              <a:defRPr/>
            </a:pPr>
            <a:r>
              <a:rPr lang="en-US" sz="3600" dirty="0" smtClean="0">
                <a:solidFill>
                  <a:srgbClr val="FDE4CF"/>
                </a:solidFill>
                <a:latin typeface="Baskerville Old Face" panose="02020602080505020303" pitchFamily="18" charset="0"/>
              </a:rPr>
              <a:t>July 29, 2018 and Role &amp; Responsibility of CSOs in the Elections Process and Risk Mitigation Measures</a:t>
            </a:r>
            <a:endParaRPr lang="en-US" sz="2000" b="1" dirty="0">
              <a:solidFill>
                <a:srgbClr val="FDE4CF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1100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defRPr/>
            </a:pPr>
            <a:endParaRPr lang="en-US" sz="28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  <a:p>
            <a:pPr algn="ctr">
              <a:defRPr/>
            </a:pPr>
            <a:endParaRPr lang="en-US" sz="28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  <a:p>
            <a:pPr algn="ctr">
              <a:defRPr/>
            </a:pPr>
            <a:endParaRPr lang="en-US" sz="28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  <a:p>
            <a:pPr algn="ctr">
              <a:defRPr/>
            </a:pPr>
            <a:endParaRPr lang="en-US" sz="28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  <a:p>
            <a:pPr algn="ctr">
              <a:defRPr/>
            </a:pPr>
            <a:endParaRPr lang="en-US" sz="28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  <a:p>
            <a:pPr algn="ctr">
              <a:defRPr/>
            </a:pPr>
            <a:endParaRPr lang="en-US" sz="2800" dirty="0">
              <a:solidFill>
                <a:srgbClr val="1807B5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  <a:p>
            <a:pPr algn="ctr">
              <a:defRPr/>
            </a:pPr>
            <a:endParaRPr lang="en-US" sz="2000" dirty="0">
              <a:solidFill>
                <a:srgbClr val="FFC00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1143000" y="0"/>
            <a:ext cx="9906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1143001" y="3142445"/>
            <a:ext cx="9906001" cy="2395421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  <a:defRPr/>
            </a:pPr>
            <a:endParaRPr lang="en-US" sz="2800" b="1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sz="2800" b="1" dirty="0" smtClean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24 April </a:t>
            </a:r>
            <a:r>
              <a:rPr lang="en-US" sz="2800" b="1" dirty="0">
                <a:solidFill>
                  <a:prstClr val="white"/>
                </a:solidFill>
                <a:latin typeface="Lucida Sans Unicode" pitchFamily="34" charset="0"/>
                <a:cs typeface="Lucida Sans Unicode" pitchFamily="34" charset="0"/>
              </a:rPr>
              <a:t>2018</a:t>
            </a:r>
            <a:endParaRPr lang="en-US" sz="1100" b="1" dirty="0">
              <a:solidFill>
                <a:prstClr val="white"/>
              </a:solidFill>
              <a:latin typeface="Lucida Sans Unicode" pitchFamily="34" charset="0"/>
              <a:cs typeface="Lucida Sans Unicode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By: </a:t>
            </a:r>
            <a:r>
              <a:rPr lang="en-US" b="1" dirty="0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Mr. YOEURNG </a:t>
            </a:r>
            <a:r>
              <a:rPr lang="en-US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SOTHEARA</a:t>
            </a:r>
          </a:p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Legal Support Specialist (LLS)</a:t>
            </a:r>
          </a:p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Email: sotheara.yoeurng@ccc-Cambodia.org; tell: (+855) 70 400 131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1143000" y="6060747"/>
            <a:ext cx="9906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>
                <a:solidFill>
                  <a:srgbClr val="0033CC"/>
                </a:solidFill>
              </a:rPr>
              <a:t>Vision: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Sustainable Development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3386" y="6130925"/>
            <a:ext cx="1282966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9728200" y="6051335"/>
            <a:ext cx="12382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467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Arial" panose="020B0604020202020204" pitchFamily="34" charset="0"/>
              <a:buAutoNum type="romanUcPeriod"/>
            </a:pPr>
            <a:r>
              <a:rPr lang="en-US" dirty="0"/>
              <a:t>Principle of Free and Fair </a:t>
            </a:r>
            <a:r>
              <a:rPr lang="en-US" dirty="0" smtClean="0"/>
              <a:t>Elections</a:t>
            </a:r>
          </a:p>
          <a:p>
            <a:pPr marL="571500" indent="-571500">
              <a:buFont typeface="Arial" panose="020B0604020202020204" pitchFamily="34" charset="0"/>
              <a:buAutoNum type="romanUcPeriod"/>
            </a:pPr>
            <a:r>
              <a:rPr lang="en-US" dirty="0" smtClean="0"/>
              <a:t>Fact of the Issues: </a:t>
            </a:r>
            <a:r>
              <a:rPr lang="en-US" b="1" i="1" dirty="0" smtClean="0"/>
              <a:t>Legal Framework </a:t>
            </a:r>
            <a:r>
              <a:rPr lang="en-US" b="1" dirty="0" smtClean="0"/>
              <a:t>; </a:t>
            </a:r>
            <a:r>
              <a:rPr lang="en-US" b="1" i="1" dirty="0"/>
              <a:t>Political Climate and Commitment of International  Communities &amp; Donors</a:t>
            </a:r>
          </a:p>
          <a:p>
            <a:pPr marL="571500" indent="-571500">
              <a:buAutoNum type="romanUcPeriod"/>
            </a:pPr>
            <a:r>
              <a:rPr lang="en-US" dirty="0" smtClean="0"/>
              <a:t> Principle of Free and Fair Elections</a:t>
            </a:r>
          </a:p>
          <a:p>
            <a:pPr marL="571500" indent="-571500">
              <a:buAutoNum type="romanUcPeriod"/>
            </a:pPr>
            <a:r>
              <a:rPr lang="en-US" dirty="0" smtClean="0"/>
              <a:t>Elections Observation/Monitoring </a:t>
            </a:r>
          </a:p>
          <a:p>
            <a:pPr marL="571500" indent="-571500">
              <a:buAutoNum type="romanUcPeriod"/>
            </a:pPr>
            <a:r>
              <a:rPr lang="en-US" dirty="0"/>
              <a:t>Implications under Electoral Laws &amp; LANGO</a:t>
            </a:r>
            <a:endParaRPr lang="en-US" dirty="0" smtClean="0"/>
          </a:p>
          <a:p>
            <a:pPr marL="571500" indent="-571500">
              <a:buAutoNum type="romanUcPeriod"/>
            </a:pPr>
            <a:endParaRPr lang="en-US" dirty="0" smtClean="0"/>
          </a:p>
          <a:p>
            <a:pPr marL="571500" indent="-571500">
              <a:buAutoNum type="romanUcPeriod"/>
            </a:pPr>
            <a:endParaRPr lang="en-US" dirty="0" smtClean="0"/>
          </a:p>
          <a:p>
            <a:pPr marL="571500" indent="-571500">
              <a:buAutoNum type="romanUcPeriod"/>
            </a:pPr>
            <a:endParaRPr lang="en-US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838200" y="349071"/>
            <a:ext cx="10515600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Contents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487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651" y="1660317"/>
            <a:ext cx="8731016" cy="5197683"/>
          </a:xfr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Sixth National Assembly Elections, 2018</a:t>
            </a:r>
          </a:p>
          <a:p>
            <a:pPr algn="ctr"/>
            <a:r>
              <a:rPr lang="en-US" sz="4200" b="1" dirty="0" smtClean="0">
                <a:solidFill>
                  <a:srgbClr val="FFFF00"/>
                </a:solidFill>
              </a:rPr>
              <a:t>And </a:t>
            </a:r>
            <a:r>
              <a:rPr lang="en-US" sz="4200" b="1" dirty="0" smtClean="0">
                <a:solidFill>
                  <a:srgbClr val="FFFF00"/>
                </a:solidFill>
              </a:rPr>
              <a:t>what things </a:t>
            </a:r>
            <a:r>
              <a:rPr lang="en-US" sz="4200" b="1" i="1" dirty="0" smtClean="0">
                <a:solidFill>
                  <a:srgbClr val="FFFF00"/>
                </a:solidFill>
              </a:rPr>
              <a:t>We </a:t>
            </a:r>
            <a:r>
              <a:rPr lang="en-US" sz="4200" b="1" i="1" dirty="0" smtClean="0">
                <a:solidFill>
                  <a:srgbClr val="FFFF00"/>
                </a:solidFill>
              </a:rPr>
              <a:t>(CSOs) should </a:t>
            </a:r>
            <a:r>
              <a:rPr lang="en-US" sz="4200" b="1" i="1" dirty="0" smtClean="0">
                <a:solidFill>
                  <a:srgbClr val="FFFF00"/>
                </a:solidFill>
              </a:rPr>
              <a:t>do and should not </a:t>
            </a:r>
            <a:r>
              <a:rPr lang="en-US" sz="4200" b="1" i="1" dirty="0" smtClean="0">
                <a:solidFill>
                  <a:srgbClr val="FFFF00"/>
                </a:solidFill>
              </a:rPr>
              <a:t>do</a:t>
            </a:r>
            <a:r>
              <a:rPr lang="en-US" sz="4200" b="1" dirty="0">
                <a:solidFill>
                  <a:srgbClr val="FFFF00"/>
                </a:solidFill>
              </a:rPr>
              <a:t>?</a:t>
            </a:r>
            <a:r>
              <a:rPr lang="en-US" sz="4200" b="1" dirty="0" smtClean="0">
                <a:solidFill>
                  <a:srgbClr val="FFFF00"/>
                </a:solidFill>
              </a:rPr>
              <a:t> </a:t>
            </a:r>
            <a:endParaRPr lang="en-US" sz="4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63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61026"/>
            <a:ext cx="10515600" cy="5323110"/>
          </a:xfrm>
        </p:spPr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Principles of Free and Fair Elections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Legal Framework 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The </a:t>
            </a:r>
            <a:r>
              <a:rPr lang="en-US" dirty="0"/>
              <a:t>Elections Management </a:t>
            </a:r>
            <a:r>
              <a:rPr lang="en-US" dirty="0" smtClean="0"/>
              <a:t>Body (EMB)</a:t>
            </a:r>
            <a:endParaRPr lang="en-US" dirty="0"/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Voter Registration and Voter List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The Registration of Candidacy and Candidates of Registered Contesting Political Parties</a:t>
            </a:r>
            <a:endParaRPr lang="en-US" dirty="0"/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Elections Campaign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Polling and Counting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Consolidating Result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smtClean="0"/>
              <a:t>Voter Education</a:t>
            </a:r>
          </a:p>
          <a:p>
            <a:pPr>
              <a:buFont typeface="Wingdings" panose="05000000000000000000" pitchFamily="2" charset="2"/>
              <a:buChar char="v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838200" y="0"/>
            <a:ext cx="10515600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I. </a:t>
            </a:r>
            <a:r>
              <a:rPr lang="en-US" b="1" dirty="0" smtClean="0">
                <a:solidFill>
                  <a:srgbClr val="FFFF00"/>
                </a:solidFill>
              </a:rPr>
              <a:t>Principles of Free and Fair Elections</a:t>
            </a:r>
          </a:p>
        </p:txBody>
      </p:sp>
    </p:spTree>
    <p:extLst>
      <p:ext uri="{BB962C8B-B14F-4D97-AF65-F5344CB8AC3E}">
        <p14:creationId xmlns:p14="http://schemas.microsoft.com/office/powerpoint/2010/main" val="293472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9) Recognition and Participations of Elections Observers and Agents </a:t>
            </a:r>
          </a:p>
          <a:p>
            <a:pPr marL="0" indent="0">
              <a:buNone/>
            </a:pPr>
            <a:r>
              <a:rPr lang="en-US" dirty="0" smtClean="0"/>
              <a:t>10) Elections Dispute Resolutions (EDR)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11) Inclusion or Participants</a:t>
            </a:r>
          </a:p>
          <a:p>
            <a:pPr marL="0" indent="0">
              <a:buNone/>
            </a:pPr>
            <a:r>
              <a:rPr lang="en-US" dirty="0" smtClean="0"/>
              <a:t>12) Elections Climate/Security and Violence</a:t>
            </a:r>
          </a:p>
          <a:p>
            <a:pPr marL="0" indent="0">
              <a:buNone/>
            </a:pPr>
            <a:r>
              <a:rPr lang="en-US" dirty="0" smtClean="0"/>
              <a:t>13) Transferring Powers?</a:t>
            </a:r>
          </a:p>
          <a:p>
            <a:pPr>
              <a:buFont typeface="Wingdings" panose="05000000000000000000" pitchFamily="2" charset="2"/>
              <a:buChar char="v"/>
            </a:pP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838200" y="220865"/>
            <a:ext cx="10515600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Principles of Free and Fair Elections (</a:t>
            </a:r>
            <a:r>
              <a:rPr lang="en-US" b="1" dirty="0" err="1" smtClean="0">
                <a:solidFill>
                  <a:srgbClr val="FFFF00"/>
                </a:solidFill>
              </a:rPr>
              <a:t>Con’t</a:t>
            </a:r>
            <a:r>
              <a:rPr lang="en-US" b="1" dirty="0" smtClean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3948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43189"/>
            <a:ext cx="12192000" cy="5814811"/>
          </a:xfrm>
        </p:spPr>
        <p:txBody>
          <a:bodyPr>
            <a:normAutofit lnSpcReduction="1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Legal Framework: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Law on the Elections of Members of National Assembly “LEMNA” and its amendments.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Amendments of the Law on Political Parties, 1997 (</a:t>
            </a:r>
            <a:r>
              <a:rPr lang="en-US" dirty="0">
                <a:solidFill>
                  <a:srgbClr val="FF0000"/>
                </a:solidFill>
              </a:rPr>
              <a:t>T</a:t>
            </a:r>
            <a:r>
              <a:rPr lang="en-US" dirty="0" smtClean="0">
                <a:solidFill>
                  <a:srgbClr val="FF0000"/>
                </a:solidFill>
              </a:rPr>
              <a:t>wice in 2017</a:t>
            </a:r>
            <a:r>
              <a:rPr lang="en-US" dirty="0" smtClean="0"/>
              <a:t>), </a:t>
            </a:r>
            <a:r>
              <a:rPr lang="en-US" i="1" dirty="0" smtClean="0"/>
              <a:t>First, in Feb 2017 and Second in July 2017</a:t>
            </a:r>
            <a:r>
              <a:rPr lang="en-US" dirty="0" smtClean="0"/>
              <a:t>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Amendments of the Four Elections Laws (</a:t>
            </a:r>
            <a:r>
              <a:rPr lang="en-US" i="1" dirty="0" smtClean="0"/>
              <a:t>LEMNA, Senate Elections Law, Commune/</a:t>
            </a:r>
            <a:r>
              <a:rPr lang="en-US" i="1" dirty="0" err="1" smtClean="0"/>
              <a:t>Sangkat</a:t>
            </a:r>
            <a:r>
              <a:rPr lang="en-US" i="1" dirty="0" smtClean="0"/>
              <a:t> Elections Law and Capita/Provincial/Municipal/Khan/District Elections Law</a:t>
            </a:r>
            <a:r>
              <a:rPr lang="en-US" dirty="0" smtClean="0"/>
              <a:t>) on determinations of seats and votes.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Amendments of the Constitutions, Penal Code and Law on Organization and Functioning of the Constitutional Council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New Composition of the National Elections Committee (NEC)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Dissolution of the former political vocal Opposition Party, CNRP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Restriction of Freedom of Expression, Esp. on Social Media Platform while the Polling </a:t>
            </a:r>
            <a:r>
              <a:rPr lang="en-US" dirty="0"/>
              <a:t>D</a:t>
            </a:r>
            <a:r>
              <a:rPr lang="en-US" dirty="0" smtClean="0"/>
              <a:t>ay comes closer. </a:t>
            </a:r>
          </a:p>
          <a:p>
            <a:endParaRPr lang="en-US" dirty="0" smtClean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 bwMode="auto">
          <a:xfrm>
            <a:off x="838200" y="0"/>
            <a:ext cx="10515600" cy="1043189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II. </a:t>
            </a:r>
            <a:r>
              <a:rPr lang="en-US" b="1" dirty="0" smtClean="0">
                <a:solidFill>
                  <a:srgbClr val="FFFF00"/>
                </a:solidFill>
              </a:rPr>
              <a:t>Facts of the Issues 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47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971" y="1223494"/>
            <a:ext cx="11539471" cy="5634506"/>
          </a:xfrm>
        </p:spPr>
        <p:txBody>
          <a:bodyPr>
            <a:normAutofit lnSpcReduction="1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b="1" dirty="0" smtClean="0"/>
              <a:t>Political Climate and Commitment of International  Communities &amp; Donors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Dissolution of CNRP and Crackdowns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Crackdown on Civil Society Groups (Joint-Elections Watchdogs and Media outlets)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Civil Society Space Restriction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International Communities Reactions to the U-turn Democracy in Cambodia (Including EU,  USAID, Japan, IPU, and UN).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reiterating of Chinese Govt. </a:t>
            </a:r>
            <a:r>
              <a:rPr lang="en-US" dirty="0"/>
              <a:t>p</a:t>
            </a:r>
            <a:r>
              <a:rPr lang="en-US" dirty="0" smtClean="0"/>
              <a:t>osition in supporting Cambodian Govt.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The attempts of the Govt. to lobby some foreign Govt. to send the elections observers to the upcoming elections.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Other attempts aim bringing legitimacy of the upcoming elections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Threats by warning the implication of legal harassment against voters </a:t>
            </a:r>
            <a:endParaRPr lang="en-US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 bwMode="auto">
          <a:xfrm>
            <a:off x="795269" y="159064"/>
            <a:ext cx="10515600" cy="106443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Facts of the Issues (</a:t>
            </a:r>
            <a:r>
              <a:rPr lang="en-US" b="1" dirty="0" err="1" smtClean="0">
                <a:solidFill>
                  <a:srgbClr val="FFFF00"/>
                </a:solidFill>
              </a:rPr>
              <a:t>Con’t</a:t>
            </a:r>
            <a:r>
              <a:rPr lang="en-US" b="1" dirty="0" smtClean="0">
                <a:solidFill>
                  <a:srgbClr val="FFFF00"/>
                </a:solidFill>
              </a:rPr>
              <a:t>) 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97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National Assembly Elections:  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838200" y="220865"/>
            <a:ext cx="10515600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Cambodian Elections Voter Turnout  Records</a:t>
            </a:r>
          </a:p>
          <a:p>
            <a:pPr algn="ctr"/>
            <a:r>
              <a:rPr lang="en-US" b="1" dirty="0" smtClean="0">
                <a:solidFill>
                  <a:srgbClr val="FFFF00"/>
                </a:solidFill>
              </a:rPr>
              <a:t>1993-2013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19" y="2206332"/>
            <a:ext cx="11642501" cy="465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15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5851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Art. 10 of the LEMNA provides rights to NGOs/Associations to join or not to join the election observation. The NGOs/Associations shall submit application to NEC for the mission of observation. </a:t>
            </a:r>
          </a:p>
          <a:p>
            <a:r>
              <a:rPr lang="en-US" dirty="0" smtClean="0"/>
              <a:t>Art. 11: NEC shall recognize and issue ID for the applicant NGOs/Associations’ observers. The qualifications/conditions for applicant NGOs/Associations who wish to conduct election observation are provided in </a:t>
            </a:r>
            <a:r>
              <a:rPr lang="en-US" b="1" i="1" dirty="0" smtClean="0">
                <a:hlinkClick r:id="rId2" action="ppaction://hlinkfile"/>
              </a:rPr>
              <a:t>Section 3.3 of the Regulations and Procedure</a:t>
            </a:r>
            <a:r>
              <a:rPr lang="en-US" dirty="0" smtClean="0">
                <a:hlinkClick r:id="rId2" action="ppaction://hlinkfile"/>
              </a:rPr>
              <a:t> </a:t>
            </a:r>
            <a:r>
              <a:rPr lang="en-US" dirty="0" smtClean="0"/>
              <a:t>issued by the NEC. </a:t>
            </a:r>
          </a:p>
          <a:p>
            <a:r>
              <a:rPr lang="en-US" dirty="0" smtClean="0"/>
              <a:t>Art. 24 of LANGO, NGOs/Associations shall remain political neutrality.</a:t>
            </a:r>
          </a:p>
          <a:p>
            <a:r>
              <a:rPr lang="en-US" dirty="0" smtClean="0"/>
              <a:t>Art. 84 of LEMNA required NGOs/Associations shall remain political neutrality.  </a:t>
            </a:r>
          </a:p>
          <a:p>
            <a:r>
              <a:rPr lang="en-US" dirty="0" smtClean="0"/>
              <a:t>By Law of each NGOs/Associations. 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838200" y="220865"/>
            <a:ext cx="10515600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II. </a:t>
            </a:r>
            <a:r>
              <a:rPr lang="en-US" b="1" dirty="0" smtClean="0">
                <a:solidFill>
                  <a:srgbClr val="FFFF00"/>
                </a:solidFill>
              </a:rPr>
              <a:t>Elections Observation</a:t>
            </a:r>
          </a:p>
        </p:txBody>
      </p:sp>
    </p:spTree>
    <p:extLst>
      <p:ext uri="{BB962C8B-B14F-4D97-AF65-F5344CB8AC3E}">
        <p14:creationId xmlns:p14="http://schemas.microsoft.com/office/powerpoint/2010/main" val="19892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9119"/>
            <a:ext cx="10515600" cy="6758881"/>
          </a:xfrm>
        </p:spPr>
      </p:pic>
    </p:spTree>
    <p:extLst>
      <p:ext uri="{BB962C8B-B14F-4D97-AF65-F5344CB8AC3E}">
        <p14:creationId xmlns:p14="http://schemas.microsoft.com/office/powerpoint/2010/main" val="3649381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3275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Law on Elections of Members of National Assembly (LEMNA)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Article 84: Required NGOs/Associations remain political neutrality.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Article 148: Sanction may be made against NGOs/associations who violated provisions article 84 of the law </a:t>
            </a:r>
          </a:p>
          <a:p>
            <a:r>
              <a:rPr lang="en-US" dirty="0" smtClean="0"/>
              <a:t>Law on Political Party (First Amendment)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smtClean="0"/>
              <a:t>A political party shall not receive any form of contribution from state, NGOs/Associations, Public Establishments, Public Enterprises, Public Institutions,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Article 24 of the LANGO: Domestic organizations, foreign non-governmental organizations, or foreign associations shall maintain their neutrality towards political parties in the Kingdom of Cambodia</a:t>
            </a:r>
            <a:r>
              <a:rPr lang="en-US" dirty="0" smtClean="0"/>
              <a:t>.  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dirty="0" smtClean="0"/>
          </a:p>
          <a:p>
            <a:pPr>
              <a:buFont typeface="Wingdings" panose="05000000000000000000" pitchFamily="2" charset="2"/>
              <a:buChar char="ü"/>
            </a:pPr>
            <a:endParaRPr lang="en-US" dirty="0" smtClean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III. </a:t>
            </a:r>
            <a:r>
              <a:rPr lang="en-US" b="1" dirty="0" smtClean="0">
                <a:solidFill>
                  <a:srgbClr val="FFFF00"/>
                </a:solidFill>
              </a:rPr>
              <a:t>Implications under Electoral Laws &amp; LANGO</a:t>
            </a:r>
            <a:endParaRPr 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386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59" y="365125"/>
            <a:ext cx="10658341" cy="13255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59" y="1690688"/>
            <a:ext cx="10818254" cy="4838901"/>
          </a:xfrm>
        </p:spPr>
        <p:txBody>
          <a:bodyPr/>
          <a:lstStyle/>
          <a:p>
            <a:r>
              <a:rPr lang="en-US" dirty="0" smtClean="0"/>
              <a:t>Look at to your by-law and think about your mandate. </a:t>
            </a:r>
          </a:p>
          <a:p>
            <a:r>
              <a:rPr lang="en-US" dirty="0" smtClean="0"/>
              <a:t>Take serious look to all relevant laws, and apply risk mitigation policy for institution and staff.  </a:t>
            </a:r>
          </a:p>
          <a:p>
            <a:r>
              <a:rPr lang="en-US" dirty="0" smtClean="0"/>
              <a:t>In the Campaign Days </a:t>
            </a:r>
          </a:p>
          <a:p>
            <a:r>
              <a:rPr lang="en-US" dirty="0" smtClean="0"/>
              <a:t>In the Polling Day. </a:t>
            </a:r>
          </a:p>
          <a:p>
            <a:r>
              <a:rPr lang="en-US" dirty="0" smtClean="0"/>
              <a:t>The situation after the 2018-elections? </a:t>
            </a:r>
          </a:p>
          <a:p>
            <a:r>
              <a:rPr lang="en-US" dirty="0" smtClean="0"/>
              <a:t>What things NGOs/Associations should act in conform to the recent Situation?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695458" y="365124"/>
            <a:ext cx="10658341" cy="1325563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>
                <a:solidFill>
                  <a:srgbClr val="FFFF00"/>
                </a:solidFill>
              </a:rPr>
              <a:t>IV</a:t>
            </a:r>
            <a:r>
              <a:rPr lang="en-US" b="1" dirty="0" smtClean="0">
                <a:solidFill>
                  <a:srgbClr val="FFFF00"/>
                </a:solidFill>
              </a:rPr>
              <a:t>. </a:t>
            </a:r>
            <a:r>
              <a:rPr lang="en-US" b="1" dirty="0" smtClean="0">
                <a:solidFill>
                  <a:srgbClr val="FFFF00"/>
                </a:solidFill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44468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1936</TotalTime>
  <Words>746</Words>
  <Application>Microsoft Office PowerPoint</Application>
  <PresentationFormat>Widescreen</PresentationFormat>
  <Paragraphs>85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Baskerville Old Face</vt:lpstr>
      <vt:lpstr>Calibri</vt:lpstr>
      <vt:lpstr>Calibri Light</vt:lpstr>
      <vt:lpstr>Courier New</vt:lpstr>
      <vt:lpstr>Lucida Sans Unicode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II. Facts of the Issues </vt:lpstr>
      <vt:lpstr>Facts of the Issues (Con’t) </vt:lpstr>
      <vt:lpstr>PowerPoint Presentation</vt:lpstr>
      <vt:lpstr>PowerPoint Presentation</vt:lpstr>
      <vt:lpstr>PowerPoint Presentation</vt:lpstr>
      <vt:lpstr>III. Implications under Electoral Laws &amp; LANGO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sotheara Yoeurng</dc:creator>
  <cp:lastModifiedBy>sotheara Yoeurng</cp:lastModifiedBy>
  <cp:revision>96</cp:revision>
  <dcterms:created xsi:type="dcterms:W3CDTF">2018-04-23T02:15:34Z</dcterms:created>
  <dcterms:modified xsi:type="dcterms:W3CDTF">2018-06-06T01:34:09Z</dcterms:modified>
</cp:coreProperties>
</file>