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366" r:id="rId2"/>
    <p:sldId id="332" r:id="rId3"/>
    <p:sldId id="328" r:id="rId4"/>
    <p:sldId id="333" r:id="rId5"/>
    <p:sldId id="335" r:id="rId6"/>
    <p:sldId id="338" r:id="rId7"/>
    <p:sldId id="375" r:id="rId8"/>
    <p:sldId id="341" r:id="rId9"/>
    <p:sldId id="376" r:id="rId10"/>
    <p:sldId id="377" r:id="rId11"/>
    <p:sldId id="36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DDFF"/>
    <a:srgbClr val="000099"/>
    <a:srgbClr val="6699FF"/>
    <a:srgbClr val="00CC99"/>
    <a:srgbClr val="006600"/>
    <a:srgbClr val="008000"/>
    <a:srgbClr val="9999FF"/>
    <a:srgbClr val="FFCCCC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69" d="100"/>
          <a:sy n="69" d="100"/>
        </p:scale>
        <p:origin x="135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C73B80-928C-4981-8660-EC6E9E1FE158}" type="doc">
      <dgm:prSet loTypeId="urn:microsoft.com/office/officeart/2011/layout/TabList" loCatId="list" qsTypeId="urn:microsoft.com/office/officeart/2005/8/quickstyle/simple2" qsCatId="simple" csTypeId="urn:microsoft.com/office/officeart/2005/8/colors/accent5_4" csCatId="accent5" phldr="1"/>
      <dgm:spPr/>
      <dgm:t>
        <a:bodyPr/>
        <a:lstStyle/>
        <a:p>
          <a:endParaRPr lang="en-US"/>
        </a:p>
      </dgm:t>
    </dgm:pt>
    <dgm:pt modelId="{7537655F-287A-4F5F-BD3D-1FC5705BE203}" type="pres">
      <dgm:prSet presAssocID="{22C73B80-928C-4981-8660-EC6E9E1FE158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</dgm:pt>
  </dgm:ptLst>
  <dgm:cxnLst>
    <dgm:cxn modelId="{5D452030-2449-4343-89E1-A97FC41B4985}" type="presOf" srcId="{22C73B80-928C-4981-8660-EC6E9E1FE158}" destId="{7537655F-287A-4F5F-BD3D-1FC5705BE203}" srcOrd="0" destOrd="0" presId="urn:microsoft.com/office/officeart/2011/layout/Tab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0A8B2C3-EA0B-47B3-8D7D-1D405DD91D31}" type="doc">
      <dgm:prSet loTypeId="urn:microsoft.com/office/officeart/2008/layout/VerticalCurvedList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3B24F2D-E16C-4CBB-8F08-B84CEDA25C9B}">
      <dgm:prSet phldrT="[Text]" custT="1"/>
      <dgm:spPr/>
      <dgm:t>
        <a:bodyPr/>
        <a:lstStyle/>
        <a:p>
          <a:pPr algn="l"/>
          <a:r>
            <a:rPr lang="en-US" sz="2400" b="1" dirty="0"/>
            <a:t>Auto Response via </a:t>
          </a:r>
          <a:r>
            <a:rPr lang="en-US" sz="2400" b="1" dirty="0" err="1"/>
            <a:t>Chatbot</a:t>
          </a:r>
          <a:endParaRPr lang="en-US" sz="2400" b="1" dirty="0">
            <a:latin typeface="+mn-lt"/>
          </a:endParaRPr>
        </a:p>
      </dgm:t>
    </dgm:pt>
    <dgm:pt modelId="{685A1E4D-E6BB-4523-AAD1-7177B3EB1FC6}" type="parTrans" cxnId="{6B453D63-7EE3-4144-8EAF-8948A3D39675}">
      <dgm:prSet/>
      <dgm:spPr/>
      <dgm:t>
        <a:bodyPr/>
        <a:lstStyle/>
        <a:p>
          <a:pPr algn="l"/>
          <a:endParaRPr lang="en-US" sz="3200" b="1">
            <a:latin typeface="+mn-lt"/>
          </a:endParaRPr>
        </a:p>
      </dgm:t>
    </dgm:pt>
    <dgm:pt modelId="{B5E54E69-689B-4197-9231-FD94106F8522}" type="sibTrans" cxnId="{6B453D63-7EE3-4144-8EAF-8948A3D39675}">
      <dgm:prSet/>
      <dgm:spPr/>
      <dgm:t>
        <a:bodyPr/>
        <a:lstStyle/>
        <a:p>
          <a:pPr algn="l"/>
          <a:endParaRPr lang="en-US" sz="3200" b="1">
            <a:latin typeface="+mn-lt"/>
          </a:endParaRPr>
        </a:p>
      </dgm:t>
    </dgm:pt>
    <dgm:pt modelId="{148C97D6-9189-4B03-A2FA-2A843E568467}">
      <dgm:prSet phldrT="[Text]" custT="1"/>
      <dgm:spPr/>
      <dgm:t>
        <a:bodyPr/>
        <a:lstStyle/>
        <a:p>
          <a:pPr algn="l"/>
          <a:r>
            <a:rPr lang="en-US" sz="2400" b="1" dirty="0"/>
            <a:t>Healthogo</a:t>
          </a:r>
          <a:endParaRPr lang="en-US" sz="2400" b="1" dirty="0">
            <a:latin typeface="+mn-lt"/>
          </a:endParaRPr>
        </a:p>
      </dgm:t>
    </dgm:pt>
    <dgm:pt modelId="{5080A3E3-D5E7-487D-86C3-4B271BE43CA7}" type="parTrans" cxnId="{00CD23E1-1FAD-4EA7-A48D-9420EFD6F218}">
      <dgm:prSet/>
      <dgm:spPr/>
      <dgm:t>
        <a:bodyPr/>
        <a:lstStyle/>
        <a:p>
          <a:pPr algn="l"/>
          <a:endParaRPr lang="en-US" sz="3200" b="1">
            <a:latin typeface="+mn-lt"/>
          </a:endParaRPr>
        </a:p>
      </dgm:t>
    </dgm:pt>
    <dgm:pt modelId="{1BAA8B10-6D62-4897-AD0B-51A089162E53}" type="sibTrans" cxnId="{00CD23E1-1FAD-4EA7-A48D-9420EFD6F218}">
      <dgm:prSet/>
      <dgm:spPr/>
      <dgm:t>
        <a:bodyPr/>
        <a:lstStyle/>
        <a:p>
          <a:pPr algn="l"/>
          <a:endParaRPr lang="en-US" sz="3200" b="1">
            <a:latin typeface="+mn-lt"/>
          </a:endParaRPr>
        </a:p>
      </dgm:t>
    </dgm:pt>
    <dgm:pt modelId="{29BC4FD1-9B12-442B-A60D-0EA4E4D951F3}">
      <dgm:prSet custT="1"/>
      <dgm:spPr/>
      <dgm:t>
        <a:bodyPr/>
        <a:lstStyle/>
        <a:p>
          <a:r>
            <a:rPr lang="en-US" sz="2400" b="1" dirty="0">
              <a:latin typeface="+mn-lt"/>
            </a:rPr>
            <a:t>Process of getting Choosing the Right Publishing Platform to Sustain Your Voice </a:t>
          </a:r>
          <a:r>
            <a:rPr lang="en-US" sz="2400" b="1" dirty="0" err="1">
              <a:latin typeface="+mn-lt"/>
            </a:rPr>
            <a:t>Outreachhe</a:t>
          </a:r>
          <a:r>
            <a:rPr lang="en-US" sz="2400" b="1" dirty="0">
              <a:latin typeface="+mn-lt"/>
            </a:rPr>
            <a:t> case</a:t>
          </a:r>
        </a:p>
      </dgm:t>
    </dgm:pt>
    <dgm:pt modelId="{AA644C8D-3BE9-4446-8C98-CF61C7523060}" type="parTrans" cxnId="{145F9860-A528-4AF2-A5D2-CAABECFE5E09}">
      <dgm:prSet/>
      <dgm:spPr/>
      <dgm:t>
        <a:bodyPr/>
        <a:lstStyle/>
        <a:p>
          <a:endParaRPr lang="en-US"/>
        </a:p>
      </dgm:t>
    </dgm:pt>
    <dgm:pt modelId="{5483BB4C-7641-4E63-9635-666C11A73F84}" type="sibTrans" cxnId="{145F9860-A528-4AF2-A5D2-CAABECFE5E09}">
      <dgm:prSet/>
      <dgm:spPr/>
      <dgm:t>
        <a:bodyPr/>
        <a:lstStyle/>
        <a:p>
          <a:endParaRPr lang="en-US"/>
        </a:p>
      </dgm:t>
    </dgm:pt>
    <dgm:pt modelId="{FFA124BF-425E-4274-86B7-E822A9A1C6CC}" type="pres">
      <dgm:prSet presAssocID="{A0A8B2C3-EA0B-47B3-8D7D-1D405DD91D31}" presName="Name0" presStyleCnt="0">
        <dgm:presLayoutVars>
          <dgm:chMax val="7"/>
          <dgm:chPref val="7"/>
          <dgm:dir/>
        </dgm:presLayoutVars>
      </dgm:prSet>
      <dgm:spPr/>
    </dgm:pt>
    <dgm:pt modelId="{AF87ACD0-CF47-4A04-8183-1566010113B0}" type="pres">
      <dgm:prSet presAssocID="{A0A8B2C3-EA0B-47B3-8D7D-1D405DD91D31}" presName="Name1" presStyleCnt="0"/>
      <dgm:spPr/>
    </dgm:pt>
    <dgm:pt modelId="{B46C634B-D1A9-409B-854A-2B684C13BE77}" type="pres">
      <dgm:prSet presAssocID="{A0A8B2C3-EA0B-47B3-8D7D-1D405DD91D31}" presName="cycle" presStyleCnt="0"/>
      <dgm:spPr/>
    </dgm:pt>
    <dgm:pt modelId="{11F87C32-D771-4B0F-8F9B-EC841EC35D52}" type="pres">
      <dgm:prSet presAssocID="{A0A8B2C3-EA0B-47B3-8D7D-1D405DD91D31}" presName="srcNode" presStyleLbl="node1" presStyleIdx="0" presStyleCnt="3"/>
      <dgm:spPr/>
    </dgm:pt>
    <dgm:pt modelId="{8F3FB5DA-92FD-4F8D-9ADE-2CEB6666D4A4}" type="pres">
      <dgm:prSet presAssocID="{A0A8B2C3-EA0B-47B3-8D7D-1D405DD91D31}" presName="conn" presStyleLbl="parChTrans1D2" presStyleIdx="0" presStyleCnt="1"/>
      <dgm:spPr/>
    </dgm:pt>
    <dgm:pt modelId="{F6E2544C-1E08-4D3B-82E9-B06ACF4BA519}" type="pres">
      <dgm:prSet presAssocID="{A0A8B2C3-EA0B-47B3-8D7D-1D405DD91D31}" presName="extraNode" presStyleLbl="node1" presStyleIdx="0" presStyleCnt="3"/>
      <dgm:spPr/>
    </dgm:pt>
    <dgm:pt modelId="{A84A17BE-F8E9-435C-A6A3-ACF0A2D8A95C}" type="pres">
      <dgm:prSet presAssocID="{A0A8B2C3-EA0B-47B3-8D7D-1D405DD91D31}" presName="dstNode" presStyleLbl="node1" presStyleIdx="0" presStyleCnt="3"/>
      <dgm:spPr/>
    </dgm:pt>
    <dgm:pt modelId="{E4C5AC8E-2FBC-485B-B3CB-E33E0E571C8A}" type="pres">
      <dgm:prSet presAssocID="{03B24F2D-E16C-4CBB-8F08-B84CEDA25C9B}" presName="text_1" presStyleLbl="node1" presStyleIdx="0" presStyleCnt="3">
        <dgm:presLayoutVars>
          <dgm:bulletEnabled val="1"/>
        </dgm:presLayoutVars>
      </dgm:prSet>
      <dgm:spPr/>
    </dgm:pt>
    <dgm:pt modelId="{88C6B3D0-8AEE-4B32-91C3-C55C1A87396F}" type="pres">
      <dgm:prSet presAssocID="{03B24F2D-E16C-4CBB-8F08-B84CEDA25C9B}" presName="accent_1" presStyleCnt="0"/>
      <dgm:spPr/>
    </dgm:pt>
    <dgm:pt modelId="{98B2C939-2DC3-4B77-BC2A-322080113754}" type="pres">
      <dgm:prSet presAssocID="{03B24F2D-E16C-4CBB-8F08-B84CEDA25C9B}" presName="accentRepeatNode" presStyleLbl="solidFgAcc1" presStyleIdx="0" presStyleCnt="3"/>
      <dgm:spPr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671D016-3D04-4074-99DC-24474A6E9936}" type="pres">
      <dgm:prSet presAssocID="{148C97D6-9189-4B03-A2FA-2A843E568467}" presName="text_2" presStyleLbl="node1" presStyleIdx="1" presStyleCnt="3">
        <dgm:presLayoutVars>
          <dgm:bulletEnabled val="1"/>
        </dgm:presLayoutVars>
      </dgm:prSet>
      <dgm:spPr/>
    </dgm:pt>
    <dgm:pt modelId="{FDEDB5CD-9778-4C50-97AB-5B17EB16C315}" type="pres">
      <dgm:prSet presAssocID="{148C97D6-9189-4B03-A2FA-2A843E568467}" presName="accent_2" presStyleCnt="0"/>
      <dgm:spPr/>
    </dgm:pt>
    <dgm:pt modelId="{E37EC7A7-54CC-4243-8B1C-560A384DBAE6}" type="pres">
      <dgm:prSet presAssocID="{148C97D6-9189-4B03-A2FA-2A843E568467}" presName="accentRepeatNode" presStyleLbl="solidFgAcc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B878B65F-5FC1-440A-9187-BF97E4D9C7FA}" type="pres">
      <dgm:prSet presAssocID="{29BC4FD1-9B12-442B-A60D-0EA4E4D951F3}" presName="text_3" presStyleLbl="node1" presStyleIdx="2" presStyleCnt="3">
        <dgm:presLayoutVars>
          <dgm:bulletEnabled val="1"/>
        </dgm:presLayoutVars>
      </dgm:prSet>
      <dgm:spPr/>
    </dgm:pt>
    <dgm:pt modelId="{3E45EDD4-1679-4EF8-A2A8-09FAA3CFC125}" type="pres">
      <dgm:prSet presAssocID="{29BC4FD1-9B12-442B-A60D-0EA4E4D951F3}" presName="accent_3" presStyleCnt="0"/>
      <dgm:spPr/>
    </dgm:pt>
    <dgm:pt modelId="{ABF8D499-C953-4955-932A-021B2D232251}" type="pres">
      <dgm:prSet presAssocID="{29BC4FD1-9B12-442B-A60D-0EA4E4D951F3}" presName="accentRepeatNode" presStyleLbl="solidFgAcc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42DA280E-ACEA-4699-B7CE-75CF47DCF69F}" type="presOf" srcId="{03B24F2D-E16C-4CBB-8F08-B84CEDA25C9B}" destId="{E4C5AC8E-2FBC-485B-B3CB-E33E0E571C8A}" srcOrd="0" destOrd="0" presId="urn:microsoft.com/office/officeart/2008/layout/VerticalCurvedList"/>
    <dgm:cxn modelId="{145F9860-A528-4AF2-A5D2-CAABECFE5E09}" srcId="{A0A8B2C3-EA0B-47B3-8D7D-1D405DD91D31}" destId="{29BC4FD1-9B12-442B-A60D-0EA4E4D951F3}" srcOrd="2" destOrd="0" parTransId="{AA644C8D-3BE9-4446-8C98-CF61C7523060}" sibTransId="{5483BB4C-7641-4E63-9635-666C11A73F84}"/>
    <dgm:cxn modelId="{6B453D63-7EE3-4144-8EAF-8948A3D39675}" srcId="{A0A8B2C3-EA0B-47B3-8D7D-1D405DD91D31}" destId="{03B24F2D-E16C-4CBB-8F08-B84CEDA25C9B}" srcOrd="0" destOrd="0" parTransId="{685A1E4D-E6BB-4523-AAD1-7177B3EB1FC6}" sibTransId="{B5E54E69-689B-4197-9231-FD94106F8522}"/>
    <dgm:cxn modelId="{CA27EA6B-EE91-4F07-8A46-2D5387A8624A}" type="presOf" srcId="{A0A8B2C3-EA0B-47B3-8D7D-1D405DD91D31}" destId="{FFA124BF-425E-4274-86B7-E822A9A1C6CC}" srcOrd="0" destOrd="0" presId="urn:microsoft.com/office/officeart/2008/layout/VerticalCurvedList"/>
    <dgm:cxn modelId="{7B416F70-E032-4740-9AE0-856F98EDF161}" type="presOf" srcId="{29BC4FD1-9B12-442B-A60D-0EA4E4D951F3}" destId="{B878B65F-5FC1-440A-9187-BF97E4D9C7FA}" srcOrd="0" destOrd="0" presId="urn:microsoft.com/office/officeart/2008/layout/VerticalCurvedList"/>
    <dgm:cxn modelId="{C25C0280-750A-4313-B72D-2960CF5A6BBB}" type="presOf" srcId="{148C97D6-9189-4B03-A2FA-2A843E568467}" destId="{4671D016-3D04-4074-99DC-24474A6E9936}" srcOrd="0" destOrd="0" presId="urn:microsoft.com/office/officeart/2008/layout/VerticalCurvedList"/>
    <dgm:cxn modelId="{00CD23E1-1FAD-4EA7-A48D-9420EFD6F218}" srcId="{A0A8B2C3-EA0B-47B3-8D7D-1D405DD91D31}" destId="{148C97D6-9189-4B03-A2FA-2A843E568467}" srcOrd="1" destOrd="0" parTransId="{5080A3E3-D5E7-487D-86C3-4B271BE43CA7}" sibTransId="{1BAA8B10-6D62-4897-AD0B-51A089162E53}"/>
    <dgm:cxn modelId="{BB27BDF3-37E7-4459-9A0C-063D02855999}" type="presOf" srcId="{B5E54E69-689B-4197-9231-FD94106F8522}" destId="{8F3FB5DA-92FD-4F8D-9ADE-2CEB6666D4A4}" srcOrd="0" destOrd="0" presId="urn:microsoft.com/office/officeart/2008/layout/VerticalCurvedList"/>
    <dgm:cxn modelId="{399F5D37-C19D-4D3F-A728-8F248333D83C}" type="presParOf" srcId="{FFA124BF-425E-4274-86B7-E822A9A1C6CC}" destId="{AF87ACD0-CF47-4A04-8183-1566010113B0}" srcOrd="0" destOrd="0" presId="urn:microsoft.com/office/officeart/2008/layout/VerticalCurvedList"/>
    <dgm:cxn modelId="{02C04BAC-6DCC-4B16-A1EE-B99ED63783B7}" type="presParOf" srcId="{AF87ACD0-CF47-4A04-8183-1566010113B0}" destId="{B46C634B-D1A9-409B-854A-2B684C13BE77}" srcOrd="0" destOrd="0" presId="urn:microsoft.com/office/officeart/2008/layout/VerticalCurvedList"/>
    <dgm:cxn modelId="{99C3C520-E0AA-48E3-91F4-403B3E668555}" type="presParOf" srcId="{B46C634B-D1A9-409B-854A-2B684C13BE77}" destId="{11F87C32-D771-4B0F-8F9B-EC841EC35D52}" srcOrd="0" destOrd="0" presId="urn:microsoft.com/office/officeart/2008/layout/VerticalCurvedList"/>
    <dgm:cxn modelId="{34156EDE-C077-4E97-9325-76D3123177BE}" type="presParOf" srcId="{B46C634B-D1A9-409B-854A-2B684C13BE77}" destId="{8F3FB5DA-92FD-4F8D-9ADE-2CEB6666D4A4}" srcOrd="1" destOrd="0" presId="urn:microsoft.com/office/officeart/2008/layout/VerticalCurvedList"/>
    <dgm:cxn modelId="{C891059A-423E-451B-BB4A-A39E51994C81}" type="presParOf" srcId="{B46C634B-D1A9-409B-854A-2B684C13BE77}" destId="{F6E2544C-1E08-4D3B-82E9-B06ACF4BA519}" srcOrd="2" destOrd="0" presId="urn:microsoft.com/office/officeart/2008/layout/VerticalCurvedList"/>
    <dgm:cxn modelId="{B03B3942-95E3-4E93-9EA1-853EC1561DD4}" type="presParOf" srcId="{B46C634B-D1A9-409B-854A-2B684C13BE77}" destId="{A84A17BE-F8E9-435C-A6A3-ACF0A2D8A95C}" srcOrd="3" destOrd="0" presId="urn:microsoft.com/office/officeart/2008/layout/VerticalCurvedList"/>
    <dgm:cxn modelId="{28D2C953-8317-4B86-A3C6-0612E9C99F9A}" type="presParOf" srcId="{AF87ACD0-CF47-4A04-8183-1566010113B0}" destId="{E4C5AC8E-2FBC-485B-B3CB-E33E0E571C8A}" srcOrd="1" destOrd="0" presId="urn:microsoft.com/office/officeart/2008/layout/VerticalCurvedList"/>
    <dgm:cxn modelId="{3E125AFE-6507-44C2-9D78-5BB52911503F}" type="presParOf" srcId="{AF87ACD0-CF47-4A04-8183-1566010113B0}" destId="{88C6B3D0-8AEE-4B32-91C3-C55C1A87396F}" srcOrd="2" destOrd="0" presId="urn:microsoft.com/office/officeart/2008/layout/VerticalCurvedList"/>
    <dgm:cxn modelId="{9D209C49-6AB6-49BB-8121-EA7F09C0F5F0}" type="presParOf" srcId="{88C6B3D0-8AEE-4B32-91C3-C55C1A87396F}" destId="{98B2C939-2DC3-4B77-BC2A-322080113754}" srcOrd="0" destOrd="0" presId="urn:microsoft.com/office/officeart/2008/layout/VerticalCurvedList"/>
    <dgm:cxn modelId="{3908F07B-1A07-45DE-ABC5-C763054E1DA1}" type="presParOf" srcId="{AF87ACD0-CF47-4A04-8183-1566010113B0}" destId="{4671D016-3D04-4074-99DC-24474A6E9936}" srcOrd="3" destOrd="0" presId="urn:microsoft.com/office/officeart/2008/layout/VerticalCurvedList"/>
    <dgm:cxn modelId="{431CA5C8-CF3C-4D7F-9233-04C5BB78B225}" type="presParOf" srcId="{AF87ACD0-CF47-4A04-8183-1566010113B0}" destId="{FDEDB5CD-9778-4C50-97AB-5B17EB16C315}" srcOrd="4" destOrd="0" presId="urn:microsoft.com/office/officeart/2008/layout/VerticalCurvedList"/>
    <dgm:cxn modelId="{3505AD5C-D374-4FDE-B96B-6743393153B2}" type="presParOf" srcId="{FDEDB5CD-9778-4C50-97AB-5B17EB16C315}" destId="{E37EC7A7-54CC-4243-8B1C-560A384DBAE6}" srcOrd="0" destOrd="0" presId="urn:microsoft.com/office/officeart/2008/layout/VerticalCurvedList"/>
    <dgm:cxn modelId="{1FCBD4F2-9EC4-41E2-9DEC-DF7A2848495B}" type="presParOf" srcId="{AF87ACD0-CF47-4A04-8183-1566010113B0}" destId="{B878B65F-5FC1-440A-9187-BF97E4D9C7FA}" srcOrd="5" destOrd="0" presId="urn:microsoft.com/office/officeart/2008/layout/VerticalCurvedList"/>
    <dgm:cxn modelId="{1008CC04-0964-4991-B7B5-F41AA312F972}" type="presParOf" srcId="{AF87ACD0-CF47-4A04-8183-1566010113B0}" destId="{3E45EDD4-1679-4EF8-A2A8-09FAA3CFC125}" srcOrd="6" destOrd="0" presId="urn:microsoft.com/office/officeart/2008/layout/VerticalCurvedList"/>
    <dgm:cxn modelId="{D27F2C25-D892-440A-9514-1D4E3B3BB65B}" type="presParOf" srcId="{3E45EDD4-1679-4EF8-A2A8-09FAA3CFC125}" destId="{ABF8D499-C953-4955-932A-021B2D232251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FB5DA-92FD-4F8D-9ADE-2CEB6666D4A4}">
      <dsp:nvSpPr>
        <dsp:cNvPr id="0" name=""/>
        <dsp:cNvSpPr/>
      </dsp:nvSpPr>
      <dsp:spPr>
        <a:xfrm>
          <a:off x="-5341080" y="-817996"/>
          <a:ext cx="6360393" cy="6360393"/>
        </a:xfrm>
        <a:prstGeom prst="blockArc">
          <a:avLst>
            <a:gd name="adj1" fmla="val 18900000"/>
            <a:gd name="adj2" fmla="val 2700000"/>
            <a:gd name="adj3" fmla="val 340"/>
          </a:avLst>
        </a:pr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C5AC8E-2FBC-485B-B3CB-E33E0E571C8A}">
      <dsp:nvSpPr>
        <dsp:cNvPr id="0" name=""/>
        <dsp:cNvSpPr/>
      </dsp:nvSpPr>
      <dsp:spPr>
        <a:xfrm>
          <a:off x="655746" y="472440"/>
          <a:ext cx="8204692" cy="94488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4999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Auto Response via </a:t>
          </a:r>
          <a:r>
            <a:rPr lang="en-US" sz="2400" b="1" kern="1200" dirty="0" err="1"/>
            <a:t>Chatbot</a:t>
          </a:r>
          <a:endParaRPr lang="en-US" sz="2400" b="1" kern="1200" dirty="0">
            <a:latin typeface="+mn-lt"/>
          </a:endParaRPr>
        </a:p>
      </dsp:txBody>
      <dsp:txXfrm>
        <a:off x="655746" y="472440"/>
        <a:ext cx="8204692" cy="944880"/>
      </dsp:txXfrm>
    </dsp:sp>
    <dsp:sp modelId="{98B2C939-2DC3-4B77-BC2A-322080113754}">
      <dsp:nvSpPr>
        <dsp:cNvPr id="0" name=""/>
        <dsp:cNvSpPr/>
      </dsp:nvSpPr>
      <dsp:spPr>
        <a:xfrm>
          <a:off x="65196" y="354330"/>
          <a:ext cx="1181099" cy="1181099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71D016-3D04-4074-99DC-24474A6E9936}">
      <dsp:nvSpPr>
        <dsp:cNvPr id="0" name=""/>
        <dsp:cNvSpPr/>
      </dsp:nvSpPr>
      <dsp:spPr>
        <a:xfrm>
          <a:off x="999210" y="1889759"/>
          <a:ext cx="7861228" cy="944880"/>
        </a:xfrm>
        <a:prstGeom prst="rect">
          <a:avLst/>
        </a:prstGeom>
        <a:gradFill rotWithShape="0">
          <a:gsLst>
            <a:gs pos="0">
              <a:schemeClr val="accent3">
                <a:hueOff val="1226198"/>
                <a:satOff val="-40562"/>
                <a:lumOff val="-588"/>
                <a:alphaOff val="0"/>
                <a:shade val="51000"/>
                <a:satMod val="130000"/>
              </a:schemeClr>
            </a:gs>
            <a:gs pos="80000">
              <a:schemeClr val="accent3">
                <a:hueOff val="1226198"/>
                <a:satOff val="-40562"/>
                <a:lumOff val="-588"/>
                <a:alphaOff val="0"/>
                <a:shade val="93000"/>
                <a:satMod val="130000"/>
              </a:schemeClr>
            </a:gs>
            <a:gs pos="100000">
              <a:schemeClr val="accent3">
                <a:hueOff val="1226198"/>
                <a:satOff val="-40562"/>
                <a:lumOff val="-58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4999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Healthogo</a:t>
          </a:r>
          <a:endParaRPr lang="en-US" sz="2400" b="1" kern="1200" dirty="0">
            <a:latin typeface="+mn-lt"/>
          </a:endParaRPr>
        </a:p>
      </dsp:txBody>
      <dsp:txXfrm>
        <a:off x="999210" y="1889759"/>
        <a:ext cx="7861228" cy="944880"/>
      </dsp:txXfrm>
    </dsp:sp>
    <dsp:sp modelId="{E37EC7A7-54CC-4243-8B1C-560A384DBAE6}">
      <dsp:nvSpPr>
        <dsp:cNvPr id="0" name=""/>
        <dsp:cNvSpPr/>
      </dsp:nvSpPr>
      <dsp:spPr>
        <a:xfrm>
          <a:off x="408660" y="1771649"/>
          <a:ext cx="1181099" cy="1181099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3">
              <a:hueOff val="1226198"/>
              <a:satOff val="-40562"/>
              <a:lumOff val="-58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78B65F-5FC1-440A-9187-BF97E4D9C7FA}">
      <dsp:nvSpPr>
        <dsp:cNvPr id="0" name=""/>
        <dsp:cNvSpPr/>
      </dsp:nvSpPr>
      <dsp:spPr>
        <a:xfrm>
          <a:off x="655746" y="3307080"/>
          <a:ext cx="8204692" cy="944880"/>
        </a:xfrm>
        <a:prstGeom prst="rect">
          <a:avLst/>
        </a:prstGeom>
        <a:gradFill rotWithShape="0">
          <a:gsLst>
            <a:gs pos="0">
              <a:schemeClr val="accent3">
                <a:hueOff val="2452395"/>
                <a:satOff val="-81125"/>
                <a:lumOff val="-1176"/>
                <a:alphaOff val="0"/>
                <a:shade val="51000"/>
                <a:satMod val="130000"/>
              </a:schemeClr>
            </a:gs>
            <a:gs pos="80000">
              <a:schemeClr val="accent3">
                <a:hueOff val="2452395"/>
                <a:satOff val="-81125"/>
                <a:lumOff val="-1176"/>
                <a:alphaOff val="0"/>
                <a:shade val="93000"/>
                <a:satMod val="130000"/>
              </a:schemeClr>
            </a:gs>
            <a:gs pos="100000">
              <a:schemeClr val="accent3">
                <a:hueOff val="2452395"/>
                <a:satOff val="-81125"/>
                <a:lumOff val="-11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49998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+mn-lt"/>
            </a:rPr>
            <a:t>Process of getting Choosing the Right Publishing Platform to Sustain Your Voice </a:t>
          </a:r>
          <a:r>
            <a:rPr lang="en-US" sz="2400" b="1" kern="1200" dirty="0" err="1">
              <a:latin typeface="+mn-lt"/>
            </a:rPr>
            <a:t>Outreachhe</a:t>
          </a:r>
          <a:r>
            <a:rPr lang="en-US" sz="2400" b="1" kern="1200" dirty="0">
              <a:latin typeface="+mn-lt"/>
            </a:rPr>
            <a:t> case</a:t>
          </a:r>
        </a:p>
      </dsp:txBody>
      <dsp:txXfrm>
        <a:off x="655746" y="3307080"/>
        <a:ext cx="8204692" cy="944880"/>
      </dsp:txXfrm>
    </dsp:sp>
    <dsp:sp modelId="{ABF8D499-C953-4955-932A-021B2D232251}">
      <dsp:nvSpPr>
        <dsp:cNvPr id="0" name=""/>
        <dsp:cNvSpPr/>
      </dsp:nvSpPr>
      <dsp:spPr>
        <a:xfrm>
          <a:off x="65196" y="3188970"/>
          <a:ext cx="1181099" cy="1181099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accent3">
              <a:hueOff val="2452395"/>
              <a:satOff val="-81125"/>
              <a:lumOff val="-117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3688DB-1902-47B6-9E8C-243DF048C4D9}" type="datetimeFigureOut">
              <a:rPr lang="en-US" smtClean="0"/>
              <a:pPr/>
              <a:t>5/24/2019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D0F2CD-CF79-49B4-881B-A8B1EAD79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F682D-438D-451F-8433-B8502E8FEF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268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643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70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005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527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50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060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180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026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508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3305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/>
              <a:t>19 January 2017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90800" y="6423025"/>
            <a:ext cx="4724400" cy="365125"/>
          </a:xfrm>
        </p:spPr>
        <p:txBody>
          <a:bodyPr/>
          <a:lstStyle>
            <a:lvl1pPr>
              <a:defRPr sz="140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140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/>
              <a:t>Page | </a:t>
            </a:r>
            <a:fld id="{1E3BA2FF-4641-433B-BFDE-1E2093CB877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515189"/>
      </p:ext>
    </p:extLst>
  </p:cSld>
  <p:clrMapOvr>
    <a:masterClrMapping/>
  </p:clrMapOvr>
  <p:transition spd="slow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0568896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5/24/2019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53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  <p:sldLayoutId id="2147483674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360000"/>
            <a:ext cx="9144000" cy="5783214"/>
          </a:xfrm>
          <a:prstGeom prst="rect">
            <a:avLst/>
          </a:prstGeom>
          <a:solidFill>
            <a:srgbClr val="0000CC"/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br>
              <a:rPr kumimoji="0" lang="en-US" sz="5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</a:br>
            <a:br>
              <a:rPr kumimoji="0" lang="en-US" sz="5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 pitchFamily="34" charset="0"/>
                <a:ea typeface="+mj-ea"/>
                <a:cs typeface="Lucida Sans Unicode" pitchFamily="34" charset="0"/>
              </a:rPr>
            </a:br>
            <a:b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halkboard"/>
                <a:ea typeface="+mj-ea"/>
                <a:cs typeface="+mj-cs"/>
              </a:rPr>
            </a:b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halkboard"/>
                <a:ea typeface="+mj-ea"/>
                <a:cs typeface="+mj-cs"/>
              </a:rPr>
              <a:t> </a:t>
            </a:r>
            <a:b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halkboard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</a:br>
            <a:b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807B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1807B5"/>
              </a:solidFill>
              <a:effectLst/>
              <a:uLnTx/>
              <a:uFillTx/>
              <a:latin typeface="Tahoma" pitchFamily="-84" charset="0"/>
              <a:ea typeface="Tahoma" pitchFamily="-84" charset="0"/>
              <a:cs typeface="Tahoma" pitchFamily="-8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0" y="0"/>
            <a:ext cx="9144000" cy="360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245591" y="2604879"/>
            <a:ext cx="5181600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សូមស្វាគមន៍</a:t>
            </a:r>
          </a:p>
          <a:p>
            <a:pPr algn="ctr"/>
            <a:endParaRPr lang="km-KH" sz="2000" dirty="0">
              <a:solidFill>
                <a:schemeClr val="bg1"/>
              </a:solidFill>
              <a:latin typeface="Khmer OS Muol Light" pitchFamily="2" charset="0"/>
              <a:cs typeface="Khmer OS Muol Light" pitchFamily="2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en-US" sz="2000" dirty="0">
                <a:solidFill>
                  <a:srgbClr val="FFFF00"/>
                </a:solidFill>
                <a:latin typeface="Khmer OS Muol Light" pitchFamily="2" charset="0"/>
                <a:cs typeface="Khmer OS Muol Light" pitchFamily="2" charset="0"/>
              </a:rPr>
              <a:t> </a:t>
            </a:r>
            <a:r>
              <a:rPr lang="km-KH" sz="200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វេទិកា</a:t>
            </a:r>
            <a:r>
              <a:rPr lang="ca-ES" sz="200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សិក្សា</a:t>
            </a:r>
            <a:r>
              <a:rPr lang="km-KH" sz="200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រៀនសូត្រ</a:t>
            </a:r>
            <a:r>
              <a:rPr lang="en-US" sz="200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200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បច្ចេកវិទ្យាគមនាគមន៍ព័ត៌មានវិទ្យាលើកទី</a:t>
            </a:r>
            <a:r>
              <a:rPr lang="ca-ES" sz="2000" dirty="0">
                <a:solidFill>
                  <a:schemeClr val="bg1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២៥</a:t>
            </a:r>
            <a:endParaRPr lang="km-KH" sz="2000" dirty="0">
              <a:solidFill>
                <a:schemeClr val="bg1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km-KH" sz="2000" dirty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ស្តីពី</a:t>
            </a:r>
          </a:p>
          <a:p>
            <a:pPr algn="ctr">
              <a:defRPr/>
            </a:pPr>
            <a:r>
              <a:rPr lang="en-US" sz="2800" dirty="0">
                <a:solidFill>
                  <a:srgbClr val="FFFF00"/>
                </a:solidFill>
                <a:latin typeface="Calibri" pitchFamily="34" charset="0"/>
                <a:cs typeface="Khmer OS Muol Light" pitchFamily="2" charset="0"/>
              </a:rPr>
              <a:t>“”</a:t>
            </a:r>
            <a:endParaRPr lang="km-KH" sz="400" dirty="0">
              <a:solidFill>
                <a:srgbClr val="FFFF00"/>
              </a:solidFill>
              <a:latin typeface="Calibri" pitchFamily="34" charset="0"/>
              <a:cs typeface="Khmer OS Muol Light" pitchFamily="2" charset="0"/>
            </a:endParaRPr>
          </a:p>
          <a:p>
            <a:pPr algn="ctr">
              <a:defRPr/>
            </a:pPr>
            <a:endParaRPr lang="en-US" sz="400" dirty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  <a:p>
            <a:pPr algn="ctr">
              <a:defRPr/>
            </a:pPr>
            <a:endParaRPr lang="en-US" sz="400" dirty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  <a:p>
            <a:pPr algn="ctr">
              <a:defRPr/>
            </a:pPr>
            <a:endParaRPr lang="en-US" sz="400" dirty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  <a:p>
            <a:pPr algn="ctr">
              <a:defRPr/>
            </a:pPr>
            <a:endParaRPr lang="en-US" sz="400" dirty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  <a:p>
            <a:pPr algn="ctr">
              <a:defRPr/>
            </a:pPr>
            <a:endParaRPr lang="en-US" sz="400" dirty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  <a:p>
            <a:pPr algn="ctr">
              <a:defRPr/>
            </a:pPr>
            <a:r>
              <a:rPr lang="km-KH" sz="1600" dirty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ថ្ងៃទី </a:t>
            </a:r>
            <a:r>
              <a:rPr lang="ca-ES" sz="1600" dirty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២៥ </a:t>
            </a:r>
            <a:r>
              <a:rPr lang="km-KH" sz="1600" dirty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ខែ</a:t>
            </a:r>
            <a:r>
              <a:rPr lang="en-US" sz="1600" dirty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 </a:t>
            </a:r>
            <a:r>
              <a:rPr lang="ca-ES" sz="1600" dirty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ឧសភា</a:t>
            </a:r>
            <a:r>
              <a:rPr lang="km-KH" sz="1600" dirty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 ឆ្នាំ ២០១៩</a:t>
            </a:r>
            <a:r>
              <a:rPr lang="en-US" sz="1600" dirty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 </a:t>
            </a:r>
            <a:r>
              <a:rPr lang="km-KH" sz="1600" dirty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នៅរដាយកូនៀសិនធើ</a:t>
            </a:r>
            <a:endParaRPr lang="en-US" sz="1600" dirty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79426" y="2655561"/>
            <a:ext cx="4419600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Welcome to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sz="400" b="1" dirty="0">
              <a:solidFill>
                <a:schemeClr val="bg1"/>
              </a:solidFill>
              <a:ea typeface="Times New Roman" pitchFamily="18" charset="0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sz="400" b="1" dirty="0">
              <a:solidFill>
                <a:schemeClr val="bg1"/>
              </a:solidFill>
              <a:ea typeface="Times New Roman" pitchFamily="18" charset="0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sz="400" b="1" dirty="0">
              <a:solidFill>
                <a:schemeClr val="bg1"/>
              </a:solidFill>
              <a:ea typeface="Times New Roman" pitchFamily="18" charset="0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chemeClr val="bg1"/>
                </a:solidFill>
                <a:ea typeface="Times New Roman" pitchFamily="18" charset="0"/>
                <a:cs typeface="Aharoni" pitchFamily="2" charset="-79"/>
              </a:rPr>
              <a:t>The 25</a:t>
            </a:r>
            <a:r>
              <a:rPr lang="en-US" sz="2000" b="1" baseline="30000" dirty="0">
                <a:solidFill>
                  <a:schemeClr val="bg1"/>
                </a:solidFill>
                <a:ea typeface="Times New Roman" pitchFamily="18" charset="0"/>
                <a:cs typeface="Aharoni" pitchFamily="2" charset="-79"/>
              </a:rPr>
              <a:t>th</a:t>
            </a:r>
            <a:r>
              <a:rPr lang="en-US" sz="2000" b="1" dirty="0">
                <a:solidFill>
                  <a:schemeClr val="bg1"/>
                </a:solidFill>
                <a:ea typeface="Times New Roman" pitchFamily="18" charset="0"/>
                <a:cs typeface="Aharoni" pitchFamily="2" charset="-79"/>
              </a:rPr>
              <a:t> Information Communications Technology (ICT) Learning Forum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chemeClr val="bg1"/>
                </a:solidFill>
                <a:ea typeface="Times New Roman" pitchFamily="18" charset="0"/>
                <a:cs typeface="Aharoni" pitchFamily="2" charset="-79"/>
              </a:rPr>
              <a:t>On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solidFill>
                  <a:schemeClr val="bg1"/>
                </a:solidFill>
                <a:ea typeface="Times New Roman" pitchFamily="18" charset="0"/>
                <a:cs typeface="Aharoni" pitchFamily="2" charset="-79"/>
              </a:rPr>
              <a:t>“”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sz="2800" b="1" dirty="0">
              <a:solidFill>
                <a:schemeClr val="bg1"/>
              </a:solidFill>
              <a:ea typeface="Times New Roman" pitchFamily="18" charset="0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chemeClr val="bg1"/>
                </a:solidFill>
                <a:ea typeface="Times New Roman" pitchFamily="18" charset="0"/>
                <a:cs typeface="Aharoni" pitchFamily="2" charset="-79"/>
              </a:rPr>
              <a:t>25.May.2019 at </a:t>
            </a:r>
            <a:r>
              <a:rPr lang="en-US" sz="2000" b="1" dirty="0" err="1">
                <a:solidFill>
                  <a:schemeClr val="bg1"/>
                </a:solidFill>
                <a:ea typeface="Times New Roman" pitchFamily="18" charset="0"/>
                <a:cs typeface="Aharoni" pitchFamily="2" charset="-79"/>
              </a:rPr>
              <a:t>Diakonia</a:t>
            </a:r>
            <a:r>
              <a:rPr lang="en-US" sz="2000" b="1" dirty="0">
                <a:solidFill>
                  <a:schemeClr val="bg1"/>
                </a:solidFill>
                <a:ea typeface="Times New Roman" pitchFamily="18" charset="0"/>
                <a:cs typeface="Aharoni" pitchFamily="2" charset="-79"/>
              </a:rPr>
              <a:t> Cent</a:t>
            </a:r>
            <a:endParaRPr lang="en-US" sz="3200" b="1" dirty="0">
              <a:solidFill>
                <a:srgbClr val="FFFF00"/>
              </a:solidFill>
              <a:ea typeface="Times New Roman" pitchFamily="18" charset="0"/>
              <a:cs typeface="Aharoni" pitchFamily="2" charset="-79"/>
            </a:endParaRPr>
          </a:p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4" name="Picture 13" descr="newkingx"/>
          <p:cNvPicPr/>
          <p:nvPr/>
        </p:nvPicPr>
        <p:blipFill>
          <a:blip r:embed="rId3" cstate="print">
            <a:lum bright="-18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295400"/>
            <a:ext cx="965280" cy="1051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226" y="1299690"/>
            <a:ext cx="888374" cy="1062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301" y="1295400"/>
            <a:ext cx="958215" cy="1062511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TextBox 3"/>
          <p:cNvSpPr txBox="1">
            <a:spLocks noChangeArrowheads="1"/>
          </p:cNvSpPr>
          <p:nvPr/>
        </p:nvSpPr>
        <p:spPr bwMode="auto">
          <a:xfrm>
            <a:off x="0" y="6060744"/>
            <a:ext cx="9144000" cy="728405"/>
          </a:xfrm>
          <a:prstGeom prst="rect">
            <a:avLst/>
          </a:prstGeom>
          <a:ln w="3175"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US" b="1" baseline="30000" dirty="0">
              <a:solidFill>
                <a:srgbClr val="0033CC"/>
              </a:solidFill>
            </a:endParaRPr>
          </a:p>
          <a:p>
            <a:pPr algn="ctr"/>
            <a:endParaRPr lang="en-US" sz="200" b="1" baseline="30000" dirty="0">
              <a:solidFill>
                <a:srgbClr val="0033CC"/>
              </a:solidFill>
            </a:endParaRPr>
          </a:p>
          <a:p>
            <a:pPr algn="ctr"/>
            <a:r>
              <a:rPr lang="en-US" sz="1400" b="1" dirty="0">
                <a:solidFill>
                  <a:srgbClr val="0033CC"/>
                </a:solidFill>
              </a:rPr>
              <a:t>Vision: Sustainable Development for Cambodia</a:t>
            </a:r>
          </a:p>
          <a:p>
            <a:pPr algn="ctr"/>
            <a:endParaRPr lang="en-US" sz="1400" dirty="0">
              <a:solidFill>
                <a:srgbClr val="0033CC"/>
              </a:solidFill>
            </a:endParaRPr>
          </a:p>
        </p:txBody>
      </p:sp>
      <p:pic>
        <p:nvPicPr>
          <p:cNvPr id="31" name="Picture 10" descr="CCC-logo-small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125" y="6130925"/>
            <a:ext cx="1184275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csochoeun\Desktop\buddhist_1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2" t="13277" r="3220" b="13503"/>
          <a:stretch/>
        </p:blipFill>
        <p:spPr bwMode="auto">
          <a:xfrm>
            <a:off x="2708240" y="395332"/>
            <a:ext cx="1351385" cy="79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sochoeun\Desktop\625px-Flag_of_Cambodia.svg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81000"/>
            <a:ext cx="1288150" cy="82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sochoeun\Desktop\Royal_Standard_of_the_King_of_Cambodia.svg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794" y="381000"/>
            <a:ext cx="1288150" cy="82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1174" y="6150563"/>
            <a:ext cx="957852" cy="6312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34312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47556749"/>
              </p:ext>
            </p:extLst>
          </p:nvPr>
        </p:nvGraphicFramePr>
        <p:xfrm>
          <a:off x="224187" y="1219200"/>
          <a:ext cx="8695625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  <a:solidFill>
            <a:srgbClr val="0000CC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</a:rPr>
              <a:t>Objectives of M&amp;E Learning Forum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428749" y="5820949"/>
            <a:ext cx="7266876" cy="99060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0172437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3995320"/>
              </p:ext>
            </p:extLst>
          </p:nvPr>
        </p:nvGraphicFramePr>
        <p:xfrm>
          <a:off x="152400" y="1"/>
          <a:ext cx="8763000" cy="6608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29188">
                  <a:extLst>
                    <a:ext uri="{9D8B030D-6E8A-4147-A177-3AD203B41FA5}">
                      <a16:colId xmlns:a16="http://schemas.microsoft.com/office/drawing/2014/main" val="4232223962"/>
                    </a:ext>
                  </a:extLst>
                </a:gridCol>
                <a:gridCol w="3833812">
                  <a:extLst>
                    <a:ext uri="{9D8B030D-6E8A-4147-A177-3AD203B41FA5}">
                      <a16:colId xmlns:a16="http://schemas.microsoft.com/office/drawing/2014/main" val="928049822"/>
                    </a:ext>
                  </a:extLst>
                </a:gridCol>
              </a:tblGrid>
              <a:tr h="717847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Key Agendas </a:t>
                      </a:r>
                    </a:p>
                  </a:txBody>
                  <a:tcPr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Speakers</a:t>
                      </a:r>
                    </a:p>
                  </a:txBody>
                  <a:tcPr>
                    <a:solidFill>
                      <a:srgbClr val="66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244726"/>
                  </a:ext>
                </a:extLst>
              </a:tr>
              <a:tr h="97706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400" b="1" dirty="0">
                          <a:latin typeface="+mn-lt"/>
                        </a:rPr>
                        <a:t>Introduction Objectives  of learning forum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CCC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2120201"/>
                  </a:ext>
                </a:extLst>
              </a:tr>
              <a:tr h="542815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1" dirty="0">
                          <a:ln/>
                          <a:latin typeface="+mn-lt"/>
                        </a:rPr>
                        <a:t>Open Remarks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, CCC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9183770"/>
                  </a:ext>
                </a:extLst>
              </a:tr>
              <a:tr h="1496071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1" dirty="0">
                          <a:ln w="0"/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+mn-lt"/>
                        </a:rPr>
                        <a:t>Reviewing Sessions on </a:t>
                      </a:r>
                    </a:p>
                    <a:p>
                      <a:pPr marL="0" indent="0" algn="l"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     </a:t>
                      </a:r>
                      <a:endParaRPr lang="en-US" sz="4400" b="1" dirty="0"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2400" b="1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ICT </a:t>
                      </a:r>
                      <a:r>
                        <a:rPr lang="en-US" sz="24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working group</a:t>
                      </a:r>
                      <a:endParaRPr lang="en-US" sz="2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915412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pPr marL="457200" indent="-457200" algn="l">
                        <a:spcBef>
                          <a:spcPct val="0"/>
                        </a:spcBef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US" sz="2800" b="1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en-US" sz="2800" b="1" kern="1200" baseline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Creative way for story telling</a:t>
                      </a:r>
                      <a:r>
                        <a:rPr lang="en-US" sz="2800" b="1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US" sz="24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Speaker??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6505871"/>
                  </a:ext>
                </a:extLst>
              </a:tr>
              <a:tr h="1001774"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Expression 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Discussion on the Next Topics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Evaluation forum</a:t>
                      </a:r>
                      <a:endParaRPr lang="en-US" sz="32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CCC</a:t>
                      </a:r>
                    </a:p>
                    <a:p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1215231"/>
                  </a:ext>
                </a:extLst>
              </a:tr>
              <a:tr h="5428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400" b="1" dirty="0">
                          <a:ln/>
                          <a:latin typeface="+mn-lt"/>
                        </a:rPr>
                        <a:t>Closing Remarks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CCC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83319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8167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-Point Star 6"/>
          <p:cNvSpPr/>
          <p:nvPr/>
        </p:nvSpPr>
        <p:spPr>
          <a:xfrm>
            <a:off x="1447800" y="609600"/>
            <a:ext cx="6172200" cy="5410200"/>
          </a:xfrm>
          <a:prstGeom prst="star6">
            <a:avLst/>
          </a:prstGeom>
          <a:solidFill>
            <a:srgbClr val="000099"/>
          </a:solidFill>
          <a:ln>
            <a:solidFill>
              <a:srgbClr val="00CC99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00" dirty="0">
              <a:solidFill>
                <a:schemeClr val="bg2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endParaRPr lang="en-US" sz="400" dirty="0">
              <a:solidFill>
                <a:schemeClr val="bg2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200" dirty="0">
                <a:solidFill>
                  <a:srgbClr val="FFFF00"/>
                </a:solidFill>
                <a:latin typeface="Arial Black" panose="020B0A04020102020204" pitchFamily="34" charset="0"/>
              </a:rPr>
              <a:t>Welcome &amp; Open Remarks</a:t>
            </a:r>
          </a:p>
          <a:p>
            <a:pPr algn="ctr"/>
            <a:endParaRPr lang="en-US" sz="400" dirty="0">
              <a:solidFill>
                <a:schemeClr val="bg2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endParaRPr lang="en-US" sz="400" dirty="0">
              <a:solidFill>
                <a:schemeClr val="bg2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24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0"/>
            <a:ext cx="9144000" cy="274320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en-US" sz="300" b="1" dirty="0">
              <a:ln/>
              <a:solidFill>
                <a:schemeClr val="bg2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endParaRPr lang="en-US" sz="300" b="1" dirty="0">
              <a:ln/>
              <a:solidFill>
                <a:schemeClr val="bg2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endParaRPr lang="en-US" sz="300" b="1" dirty="0">
              <a:ln/>
              <a:solidFill>
                <a:schemeClr val="bg2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3200" b="1" dirty="0">
                <a:ln/>
                <a:solidFill>
                  <a:schemeClr val="tx1"/>
                </a:solidFill>
                <a:latin typeface="Arial Black" panose="020B0A04020102020204" pitchFamily="34" charset="0"/>
              </a:rPr>
              <a:t>Reviewing the Last Sessions</a:t>
            </a:r>
            <a:endParaRPr lang="en-US" sz="3600" b="1" dirty="0">
              <a:ln/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US" sz="4800" b="1" dirty="0">
                <a:solidFill>
                  <a:srgbClr val="0000CC"/>
                </a:solidFill>
              </a:rPr>
              <a:t>“Bring your organization online and Auto Response via </a:t>
            </a:r>
            <a:r>
              <a:rPr lang="en-US" sz="4800" b="1" dirty="0" err="1">
                <a:solidFill>
                  <a:srgbClr val="0000CC"/>
                </a:solidFill>
              </a:rPr>
              <a:t>Chatbot</a:t>
            </a: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2766291"/>
            <a:ext cx="4540693" cy="30235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558" y="4442691"/>
            <a:ext cx="3477049" cy="2443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438726" y="3223491"/>
            <a:ext cx="27432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030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B71EAD00-B58D-4A35-8E17-05D5602B635F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096798136"/>
              </p:ext>
            </p:extLst>
          </p:nvPr>
        </p:nvGraphicFramePr>
        <p:xfrm>
          <a:off x="-9099" y="1524000"/>
          <a:ext cx="8925636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 Box 1"/>
          <p:cNvSpPr txBox="1"/>
          <p:nvPr/>
        </p:nvSpPr>
        <p:spPr>
          <a:xfrm>
            <a:off x="228600" y="152400"/>
            <a:ext cx="8534400" cy="762000"/>
          </a:xfrm>
          <a:prstGeom prst="rect">
            <a:avLst/>
          </a:prstGeom>
          <a:solidFill>
            <a:srgbClr val="002060"/>
          </a:solidFill>
          <a:ln w="6350">
            <a:solidFill>
              <a:srgbClr val="6699FF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4400" b="1" i="1" dirty="0">
                <a:solidFill>
                  <a:schemeClr val="bg1"/>
                </a:solidFill>
                <a:effectLst/>
                <a:latin typeface="Elephant" panose="020209040905050203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Key Contents </a:t>
            </a:r>
            <a:endParaRPr lang="en-US" sz="24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DaunPenh"/>
            </a:endParaRPr>
          </a:p>
        </p:txBody>
      </p:sp>
    </p:spTree>
    <p:extLst>
      <p:ext uri="{BB962C8B-B14F-4D97-AF65-F5344CB8AC3E}">
        <p14:creationId xmlns:p14="http://schemas.microsoft.com/office/powerpoint/2010/main" val="3325567864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220200" cy="914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/>
              <a:t>Auto Response via </a:t>
            </a:r>
            <a:r>
              <a:rPr lang="en-US" b="1" dirty="0" err="1"/>
              <a:t>Chatbot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" y="914400"/>
            <a:ext cx="4040188" cy="639762"/>
          </a:xfrm>
        </p:spPr>
        <p:txBody>
          <a:bodyPr/>
          <a:lstStyle/>
          <a:p>
            <a:r>
              <a:rPr lang="en-US" dirty="0"/>
              <a:t>Content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589" y="977757"/>
            <a:ext cx="4722812" cy="5804043"/>
          </a:xfrm>
        </p:spPr>
      </p:pic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228600" y="1578960"/>
            <a:ext cx="4114800" cy="5202840"/>
          </a:xfrm>
        </p:spPr>
        <p:txBody>
          <a:bodyPr>
            <a:normAutofit/>
          </a:bodyPr>
          <a:lstStyle/>
          <a:p>
            <a:r>
              <a:rPr lang="en-US" dirty="0"/>
              <a:t>What is </a:t>
            </a:r>
            <a:r>
              <a:rPr lang="en-US" dirty="0" err="1"/>
              <a:t>Chatbot</a:t>
            </a:r>
            <a:r>
              <a:rPr lang="en-US" dirty="0"/>
              <a:t> ?</a:t>
            </a:r>
          </a:p>
          <a:p>
            <a:r>
              <a:rPr lang="en-US" dirty="0" err="1"/>
              <a:t>Chatbot</a:t>
            </a:r>
            <a:r>
              <a:rPr lang="en-US" dirty="0"/>
              <a:t> can help us ?</a:t>
            </a:r>
          </a:p>
          <a:p>
            <a:pPr lvl="1" indent="-342900"/>
            <a:r>
              <a:rPr lang="en-US" dirty="0"/>
              <a:t>Save time &amp;money</a:t>
            </a:r>
          </a:p>
          <a:p>
            <a:r>
              <a:rPr lang="en-US" dirty="0"/>
              <a:t>Better Outcomes service</a:t>
            </a:r>
          </a:p>
          <a:p>
            <a:pPr lvl="1" indent="-342900"/>
            <a:r>
              <a:rPr lang="en-US" dirty="0"/>
              <a:t>Provide 7/24 support</a:t>
            </a:r>
          </a:p>
          <a:p>
            <a:r>
              <a:rPr lang="en-US" dirty="0"/>
              <a:t>Started with </a:t>
            </a:r>
            <a:r>
              <a:rPr lang="en-US" dirty="0" err="1"/>
              <a:t>Chatbots</a:t>
            </a:r>
            <a:endParaRPr lang="en-US" dirty="0"/>
          </a:p>
          <a:p>
            <a:pPr lvl="1" indent="-342900"/>
            <a:r>
              <a:rPr lang="en-US" dirty="0"/>
              <a:t>Define your goal &amp; your user</a:t>
            </a:r>
          </a:p>
          <a:p>
            <a:pPr lvl="1" indent="-342900"/>
            <a:r>
              <a:rPr lang="en-US" dirty="0"/>
              <a:t>Content strategy</a:t>
            </a:r>
          </a:p>
          <a:p>
            <a:r>
              <a:rPr lang="en-US" dirty="0"/>
              <a:t>Flow</a:t>
            </a:r>
          </a:p>
          <a:p>
            <a:r>
              <a:rPr lang="en-US" dirty="0"/>
              <a:t>Choose platforms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078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Process or staff of project Monitoring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9144001" cy="820271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</a:rPr>
              <a:t>Healthogo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310" y="990600"/>
            <a:ext cx="9243292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356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34143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b="1" dirty="0"/>
              <a:t>Choosing the Right Publishing Platform to Sustain Your Voice Outreach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436111"/>
            <a:ext cx="8991600" cy="52578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WordPress is Free!</a:t>
            </a:r>
          </a:p>
          <a:p>
            <a:pPr lvl="1"/>
            <a:r>
              <a:rPr lang="en-US" sz="1800" dirty="0"/>
              <a:t>Free to Use</a:t>
            </a:r>
          </a:p>
          <a:p>
            <a:pPr lvl="1"/>
            <a:r>
              <a:rPr lang="en-US" sz="1800" dirty="0"/>
              <a:t>Free to Make Change</a:t>
            </a:r>
          </a:p>
          <a:p>
            <a:pPr lvl="1"/>
            <a:r>
              <a:rPr lang="en-US" sz="1800" dirty="0"/>
              <a:t>Free to sell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Ease of Learning and Using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WordPress is Extendable</a:t>
            </a:r>
          </a:p>
          <a:p>
            <a:pPr lvl="1"/>
            <a:r>
              <a:rPr lang="en-US" sz="1800" dirty="0"/>
              <a:t>Thousands of Plugins and Themes</a:t>
            </a:r>
          </a:p>
          <a:p>
            <a:pPr lvl="1"/>
            <a:r>
              <a:rPr lang="en-US" sz="1800" dirty="0"/>
              <a:t>Theme Frameworks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WordPress is Scalable</a:t>
            </a:r>
          </a:p>
          <a:p>
            <a:pPr marL="857250" lvl="1" indent="-457200"/>
            <a:r>
              <a:rPr lang="en-US" sz="1800" dirty="0"/>
              <a:t>Custom Post Type</a:t>
            </a:r>
          </a:p>
          <a:p>
            <a:pPr marL="857250" lvl="1" indent="-457200"/>
            <a:r>
              <a:rPr lang="en-US" sz="1800" dirty="0"/>
              <a:t>Custom Fields</a:t>
            </a:r>
          </a:p>
          <a:p>
            <a:pPr marL="857250" lvl="1" indent="-457200"/>
            <a:r>
              <a:rPr lang="en-US" sz="1800" dirty="0"/>
              <a:t>The power of </a:t>
            </a:r>
            <a:r>
              <a:rPr lang="en-US" sz="1800" dirty="0" err="1"/>
              <a:t>WP_Query</a:t>
            </a:r>
            <a:r>
              <a:rPr lang="en-US" sz="1800" dirty="0"/>
              <a:t>(), </a:t>
            </a:r>
            <a:r>
              <a:rPr lang="en-US" sz="1800" dirty="0" err="1"/>
              <a:t>meta_query</a:t>
            </a:r>
            <a:r>
              <a:rPr lang="en-US" sz="1800" dirty="0"/>
              <a:t>(), </a:t>
            </a:r>
            <a:r>
              <a:rPr lang="en-US" sz="1800" dirty="0" err="1"/>
              <a:t>tax_query</a:t>
            </a:r>
            <a:r>
              <a:rPr lang="en-US" sz="1800" dirty="0"/>
              <a:t>()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Huge Community</a:t>
            </a:r>
          </a:p>
          <a:p>
            <a:pPr marL="857250" lvl="1" indent="-457200">
              <a:buFont typeface="Wingdings" panose="05000000000000000000" pitchFamily="2" charset="2"/>
              <a:buChar char="§"/>
            </a:pPr>
            <a:r>
              <a:rPr lang="en-US" sz="1800" dirty="0"/>
              <a:t>Stack Exchange</a:t>
            </a:r>
          </a:p>
          <a:p>
            <a:pPr marL="857250" lvl="1" indent="-457200">
              <a:buFont typeface="Wingdings" panose="05000000000000000000" pitchFamily="2" charset="2"/>
              <a:buChar char="§"/>
            </a:pPr>
            <a:r>
              <a:rPr lang="en-US" sz="1800" dirty="0"/>
              <a:t>WordPress Codex</a:t>
            </a:r>
          </a:p>
          <a:p>
            <a:pPr marL="857250" lvl="1" indent="-457200">
              <a:buFont typeface="Wingdings" panose="05000000000000000000" pitchFamily="2" charset="2"/>
              <a:buChar char="§"/>
            </a:pPr>
            <a:r>
              <a:rPr lang="en-US" sz="1800" dirty="0"/>
              <a:t>WordPress Developer, ...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101272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34143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b="1" dirty="0"/>
              <a:t>Choosing the Right Publishing Platform to Sustain Your Voice Outreach(</a:t>
            </a:r>
            <a:r>
              <a:rPr lang="en-US" b="1" dirty="0" err="1"/>
              <a:t>cont</a:t>
            </a:r>
            <a:r>
              <a:rPr lang="en-US" b="1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8" y="1981200"/>
            <a:ext cx="8991600" cy="41449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WordPress is Search Engine Friendly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WordPress has Advanced Editor</a:t>
            </a:r>
          </a:p>
          <a:p>
            <a:pPr marL="400050" lvl="1" indent="0">
              <a:buNone/>
            </a:pPr>
            <a:r>
              <a:rPr lang="en-US" sz="2000" dirty="0"/>
              <a:t>-	Focus only on Content</a:t>
            </a:r>
          </a:p>
          <a:p>
            <a:pPr marL="400050" lvl="1" indent="0">
              <a:buNone/>
            </a:pPr>
            <a:r>
              <a:rPr lang="en-US" sz="2000" dirty="0"/>
              <a:t>-	Able to handle any type of content</a:t>
            </a:r>
          </a:p>
          <a:p>
            <a:pPr marL="400050" lvl="1" indent="0">
              <a:buNone/>
            </a:pPr>
            <a:r>
              <a:rPr lang="en-US" sz="2000" dirty="0"/>
              <a:t>-	Gutenberg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WordPress has Smart Database Structure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WordPress Has Command Line Interface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WordPress has REST API</a:t>
            </a:r>
          </a:p>
          <a:p>
            <a:pPr marL="400050" lvl="1" indent="0">
              <a:buNone/>
            </a:pPr>
            <a:r>
              <a:rPr lang="en-US" sz="2000" dirty="0"/>
              <a:t>- Use WordPress as the backbone of any Web/Mobile Application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WordPress is Safe!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/>
              <a:t>Website : www.wordpress.org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4178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018" y="6927"/>
            <a:ext cx="9174018" cy="540327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809" y="5486400"/>
            <a:ext cx="8229600" cy="1371600"/>
          </a:xfrm>
        </p:spPr>
        <p:txBody>
          <a:bodyPr/>
          <a:lstStyle/>
          <a:p>
            <a:r>
              <a:rPr lang="en-US" dirty="0"/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189295859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5140</TotalTime>
  <Words>281</Words>
  <Application>Microsoft Office PowerPoint</Application>
  <PresentationFormat>On-screen Show (4:3)</PresentationFormat>
  <Paragraphs>99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Arial Black</vt:lpstr>
      <vt:lpstr>Calibri</vt:lpstr>
      <vt:lpstr>Chalkboard</vt:lpstr>
      <vt:lpstr>Elephant</vt:lpstr>
      <vt:lpstr>Khmer OS Bokor</vt:lpstr>
      <vt:lpstr>Khmer OS Muol Light</vt:lpstr>
      <vt:lpstr>Lucida Sans Unicode</vt:lpstr>
      <vt:lpstr>Tahoma</vt:lpstr>
      <vt:lpstr>Verdana</vt:lpstr>
      <vt:lpstr>Wingdings</vt:lpstr>
      <vt:lpstr>1_Office Theme</vt:lpstr>
      <vt:lpstr>PowerPoint Presentation</vt:lpstr>
      <vt:lpstr>Objectives of M&amp;E Learning Forum </vt:lpstr>
      <vt:lpstr>PowerPoint Presentation</vt:lpstr>
      <vt:lpstr>PowerPoint Presentation</vt:lpstr>
      <vt:lpstr>PowerPoint Presentation</vt:lpstr>
      <vt:lpstr>PowerPoint Presentation</vt:lpstr>
      <vt:lpstr>Auto Response via Chatbot</vt:lpstr>
      <vt:lpstr>Process or staff of project Monitoring</vt:lpstr>
      <vt:lpstr>Choosing the Right Publishing Platform to Sustain Your Voice Outreach</vt:lpstr>
      <vt:lpstr>Choosing the Right Publishing Platform to Sustain Your Voice Outreach(cont)</vt:lpstr>
      <vt:lpstr>Thank you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Om Nareth</dc:creator>
  <cp:lastModifiedBy>Ouk Sathya</cp:lastModifiedBy>
  <cp:revision>462</cp:revision>
  <dcterms:created xsi:type="dcterms:W3CDTF">2017-07-26T04:34:45Z</dcterms:created>
  <dcterms:modified xsi:type="dcterms:W3CDTF">2019-05-24T00:58:48Z</dcterms:modified>
</cp:coreProperties>
</file>