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1" r:id="rId1"/>
  </p:sldMasterIdLst>
  <p:notesMasterIdLst>
    <p:notesMasterId r:id="rId23"/>
  </p:notesMasterIdLst>
  <p:handoutMasterIdLst>
    <p:handoutMasterId r:id="rId24"/>
  </p:handoutMasterIdLst>
  <p:sldIdLst>
    <p:sldId id="256" r:id="rId2"/>
    <p:sldId id="307" r:id="rId3"/>
    <p:sldId id="299" r:id="rId4"/>
    <p:sldId id="295" r:id="rId5"/>
    <p:sldId id="290" r:id="rId6"/>
    <p:sldId id="320" r:id="rId7"/>
    <p:sldId id="336" r:id="rId8"/>
    <p:sldId id="321" r:id="rId9"/>
    <p:sldId id="337" r:id="rId10"/>
    <p:sldId id="313" r:id="rId11"/>
    <p:sldId id="316" r:id="rId12"/>
    <p:sldId id="342" r:id="rId13"/>
    <p:sldId id="317" r:id="rId14"/>
    <p:sldId id="318" r:id="rId15"/>
    <p:sldId id="348" r:id="rId16"/>
    <p:sldId id="344" r:id="rId17"/>
    <p:sldId id="343" r:id="rId18"/>
    <p:sldId id="345" r:id="rId19"/>
    <p:sldId id="346" r:id="rId20"/>
    <p:sldId id="347" r:id="rId21"/>
    <p:sldId id="329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673F"/>
    <a:srgbClr val="2F8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343" autoAdjust="0"/>
  </p:normalViewPr>
  <p:slideViewPr>
    <p:cSldViewPr>
      <p:cViewPr varScale="1">
        <p:scale>
          <a:sx n="73" d="100"/>
          <a:sy n="73" d="100"/>
        </p:scale>
        <p:origin x="131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3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19DA0-625E-4562-B04B-DADADD6FB628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A60F6-45D1-47E2-BA04-D46044AAB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05905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58CE3-7970-43D3-8C99-DCD12D5DABFC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0438E-E9F5-4875-AF6F-68DA6E218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78058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0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534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307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4908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755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6428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6370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4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40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88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3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40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16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00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14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86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6F1B5DC-B543-446C-B1F4-CC177025420B}" type="datetimeFigureOut">
              <a:rPr lang="en-US" smtClean="0"/>
              <a:pPr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FA2DEB9-7D8F-44FD-8828-C45FC2A773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6082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  <p:sldLayoutId id="2147483983" r:id="rId12"/>
    <p:sldLayoutId id="2147483984" r:id="rId13"/>
    <p:sldLayoutId id="2147483985" r:id="rId14"/>
    <p:sldLayoutId id="2147483986" r:id="rId15"/>
    <p:sldLayoutId id="2147483987" r:id="rId16"/>
    <p:sldLayoutId id="2147483988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899" y="4387516"/>
            <a:ext cx="7705003" cy="1008622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/>
              <a:t>Regional Workshop for Member and Non-Member Organization</a:t>
            </a:r>
            <a:endParaRPr lang="en-US" dirty="0"/>
          </a:p>
          <a:p>
            <a:r>
              <a:rPr lang="en-US" b="1" dirty="0"/>
              <a:t>Development Trends for CSOs</a:t>
            </a:r>
            <a:endParaRPr lang="en-US" dirty="0"/>
          </a:p>
          <a:p>
            <a:r>
              <a:rPr lang="en-US" b="1" dirty="0"/>
              <a:t>25 October – 2 November 2017</a:t>
            </a:r>
            <a:endParaRPr lang="en-US" dirty="0"/>
          </a:p>
          <a:p>
            <a:endParaRPr lang="en-US" b="1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" y="1076647"/>
            <a:ext cx="8220797" cy="1665464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km-KH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បទបង្ហាញ</a:t>
            </a:r>
          </a:p>
          <a:p>
            <a:pPr algn="ctr">
              <a:lnSpc>
                <a:spcPct val="150000"/>
              </a:lnSpc>
            </a:pPr>
            <a:r>
              <a:rPr lang="km-KH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ស្តីពី</a:t>
            </a:r>
          </a:p>
          <a:p>
            <a:pPr algn="ctr">
              <a:lnSpc>
                <a:spcPct val="150000"/>
              </a:lnSpc>
            </a:pPr>
            <a:r>
              <a:rPr lang="km-KH" sz="20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កាតព្វកិច្ចសារពើពន្ធ ចំពោះអង្គការ និង សមាគមនៅកម្ពុជា</a:t>
            </a:r>
            <a:endParaRPr lang="en-US" sz="20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6003" y="2819401"/>
            <a:ext cx="8220797" cy="1249254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smtClean="0">
                <a:solidFill>
                  <a:srgbClr val="FFFF00"/>
                </a:solidFill>
              </a:rPr>
              <a:t>Presentation   On</a:t>
            </a:r>
            <a:r>
              <a:rPr lang="en-US" sz="2000" b="1" dirty="0">
                <a:solidFill>
                  <a:srgbClr val="FFFF00"/>
                </a:solidFill>
              </a:rPr>
              <a:t/>
            </a:r>
            <a:br>
              <a:rPr lang="en-US" sz="2000" b="1" dirty="0">
                <a:solidFill>
                  <a:srgbClr val="FFFF00"/>
                </a:solidFill>
              </a:rPr>
            </a:br>
            <a:r>
              <a:rPr lang="en-US" sz="2000" b="1" dirty="0">
                <a:solidFill>
                  <a:srgbClr val="FFFF00"/>
                </a:solidFill>
              </a:rPr>
              <a:t>The tax obligations of organizations and associations in CAMBODIA</a:t>
            </a:r>
            <a:endParaRPr lang="en-US" sz="2000" b="1" dirty="0">
              <a:solidFill>
                <a:srgbClr val="FFFF00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54" y="5341996"/>
            <a:ext cx="3294491" cy="141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212393" y="2209800"/>
            <a:ext cx="8575965" cy="43434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u="sng" dirty="0" smtClean="0">
                <a:latin typeface="Khmer OS" panose="02000500000000020004" pitchFamily="2" charset="0"/>
                <a:cs typeface="Khmer OS" panose="02000500000000020004" pitchFamily="2" charset="0"/>
              </a:rPr>
              <a:t>គ.អ្នកជាប់ពន្ធធំ  ៖</a:t>
            </a:r>
            <a:r>
              <a:rPr lang="en-US" sz="1600" b="1" u="sng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sz="1900" b="1" dirty="0">
                <a:solidFill>
                  <a:srgbClr val="FFFF00"/>
                </a:solidFill>
              </a:rPr>
              <a:t>Large taxpayers</a:t>
            </a:r>
            <a:endParaRPr lang="km-KH" sz="1900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១.សហគ្រាសដែលមានផលរបរប្រចាំឆ្នាំ លើសពី ២០០០ លានរៀល</a:t>
            </a:r>
            <a:endParaRPr lang="en-US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en-US" sz="1900" b="1" dirty="0">
                <a:solidFill>
                  <a:srgbClr val="FFFF00"/>
                </a:solidFill>
              </a:rPr>
              <a:t>1. enterprises with an annual turnover in excess of 2,000 million</a:t>
            </a:r>
            <a:endParaRPr lang="km-KH" sz="1900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solidFill>
                  <a:srgbClr val="FFFF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២.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សាខាក្រុមហ៊ុនបរទេស</a:t>
            </a:r>
            <a:endParaRPr lang="en-US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en-US" sz="1900" b="1" dirty="0">
                <a:solidFill>
                  <a:srgbClr val="FFFF00"/>
                </a:solidFill>
              </a:rPr>
              <a:t>2.Branch of a foreign company</a:t>
            </a:r>
            <a:endParaRPr lang="km-KH" sz="1900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៣.សហគ្រាសដែលបានចុះបញ្ជី ជាគម្រោងវិនិយោគដែលមានលក្ខណៈសម្បត្តិគ្រប់គ្រាន់</a:t>
            </a:r>
            <a:endParaRPr lang="en-US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en-US" sz="1900" b="1" dirty="0">
                <a:solidFill>
                  <a:srgbClr val="FFFF00"/>
                </a:solidFill>
              </a:rPr>
              <a:t>3. enterprises registered investment projects which qualify</a:t>
            </a:r>
            <a:endParaRPr lang="km-KH" sz="1900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៤.ស្ថាប័នរដ្ឋ បេសកកម្មទូត នឹងកុងស៊ុលបរទេស អង្គការអន្តរជាតិ និង ទីភ្នាក់ងារសហប្រតិបត្តិការបច្ចេកទេសរបស់រដ្ឋាភិបាលនានា ។</a:t>
            </a:r>
            <a:endParaRPr lang="en-US" sz="1600" b="1" dirty="0" smtClean="0">
              <a:solidFill>
                <a:srgbClr val="FF00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en-US" sz="1900" b="1" dirty="0">
                <a:solidFill>
                  <a:srgbClr val="FFFF00"/>
                </a:solidFill>
              </a:rPr>
              <a:t>4. State institutions, diplomatic missions and foreign consulates, international organizations and technical cooperation agencies of governments.</a:t>
            </a:r>
            <a:endParaRPr lang="km-KH" sz="1900" b="1" dirty="0">
              <a:solidFill>
                <a:srgbClr val="FFFF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9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២</a:t>
            </a: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.ចំណាត់ថ្នាក់អ្នកជាប់ពន្ធ(ត)</a:t>
            </a:r>
            <a:endParaRPr lang="en-US" sz="24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rgbClr val="FFFF00"/>
                </a:solidFill>
              </a:rPr>
              <a:t>2.Taxpayer rank</a:t>
            </a:r>
            <a:endParaRPr lang="en-AU" sz="2400" b="1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-101599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00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5638800" y="3128373"/>
            <a:ext cx="4114799" cy="453027"/>
          </a:xfrm>
          <a:prstGeom prst="rect">
            <a:avLst/>
          </a:prstGeom>
          <a:ln>
            <a:noFill/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en-US" b="1" u="sng" dirty="0">
              <a:latin typeface="Khmer Muol" panose="02000500000000020004" pitchFamily="2" charset="0"/>
              <a:cs typeface="Khmer Muol" panose="02000500000000020004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12393" y="2209800"/>
            <a:ext cx="8575965" cy="43434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មាត្រា ៩៨ នៃ ចសព ៖ </a:t>
            </a:r>
            <a:r>
              <a:rPr lang="en-US" b="1" dirty="0">
                <a:solidFill>
                  <a:srgbClr val="FFFF00"/>
                </a:solidFill>
              </a:rPr>
              <a:t>Article 98 of the Fiscal Law</a:t>
            </a:r>
            <a:endParaRPr lang="km-KH" b="1" dirty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 អ្នកជាប់ពន្ធត្រូវកាន់កាប់ កត់ត្រា និង រក្សាទុកបញ្ជី លិខិតយុត្តិការ និង ឯកសារហិរញ្ញវត្ថុផ្សេងៗ ( ១០ ឆ្នាំ)  និងត្រូវដាក់បញ្ជី និង ឯកសារទាំងនោះតាមការតម្រូវ ជូនរដ្ឋបាល សារពើពន្ធដើម្បីពិនិត្យ ។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km-KH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FFFF00"/>
                </a:solidFill>
              </a:rPr>
              <a:t>Taxpayers must keep records and keep records of various documents and financial documents (10 years), and shall make such lists and documents as required to the tax administration for examination</a:t>
            </a:r>
            <a:r>
              <a:rPr lang="en-US" b="1" dirty="0" smtClean="0">
                <a:solidFill>
                  <a:srgbClr val="FFFF00"/>
                </a:solidFill>
              </a:rPr>
              <a:t>.</a:t>
            </a:r>
            <a:endParaRPr lang="km-KH" b="1" dirty="0">
              <a:solidFill>
                <a:srgbClr val="FFFF00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៣.ការកាន់កាប់បញ្ជីកាគណនេយ្យ</a:t>
            </a:r>
            <a:endParaRPr lang="en-US" sz="24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en-US" sz="2400" b="1" dirty="0">
                <a:solidFill>
                  <a:srgbClr val="FFFF00"/>
                </a:solidFill>
              </a:rPr>
              <a:t>3. the list of account holdings</a:t>
            </a:r>
            <a:endParaRPr lang="en-AU" sz="2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24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212393" y="2209800"/>
            <a:ext cx="8575965" cy="43434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គ្រប់សហគ្រាសជារូបវន្តបុគ្គល ឬ នីតិបុគ្គល ត្រូវមានកាតព្វកិច្ចរៀបចំ និង កាន់បញ្ជីគណនេយ្យ ដោយអនុឡោមតាម ច្បាប់ស្តីពីគណនេយ្យសហគ្រាស សវនកម្មគណនេយ្យសហគ្រាស និង វិជ្ជាជីវៈគណនេយ្យ ។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600" b="1" dirty="0">
                <a:solidFill>
                  <a:srgbClr val="FFFF00"/>
                </a:solidFill>
              </a:rPr>
              <a:t>Every individual enterprise or legal entity is obligated to prepare and hold accounting records in accordance with the Law on Accounting of Enterprises, Audit of Enterprise Accounting and Accounting Profession</a:t>
            </a:r>
            <a:r>
              <a:rPr lang="en-US" sz="1600" b="1" dirty="0" smtClean="0">
                <a:solidFill>
                  <a:srgbClr val="FFFF00"/>
                </a:solidFill>
              </a:rPr>
              <a:t>.</a:t>
            </a:r>
            <a:endParaRPr lang="km-KH" sz="1600" b="1" dirty="0" smtClean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km-KH" sz="1600" b="1" dirty="0" smtClean="0">
              <a:solidFill>
                <a:srgbClr val="FFFF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ដោយឡែកអ្នកជាប់ពន្ធតូច ត្រូវអនុវត្តបញ្ជីគណនេយ្យសាមញ្ញ ។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600" b="1" dirty="0">
                <a:solidFill>
                  <a:srgbClr val="FFFF00"/>
                </a:solidFill>
              </a:rPr>
              <a:t>Small taxpayers have to apply simple accounting lists.</a:t>
            </a:r>
            <a:endParaRPr lang="km-KH" sz="1600" b="1" dirty="0">
              <a:solidFill>
                <a:srgbClr val="FFFF00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៣.ការកាន់កាប់បញ្ជីកាគណនេយ្យ (ត)</a:t>
            </a:r>
            <a:endParaRPr lang="en-US" sz="24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en-US" sz="2400" b="1" dirty="0">
                <a:solidFill>
                  <a:srgbClr val="FFFF00"/>
                </a:solidFill>
              </a:rPr>
              <a:t>3. the list of account holdings</a:t>
            </a:r>
            <a:endParaRPr lang="en-AU" sz="2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80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406843"/>
              </p:ext>
            </p:extLst>
          </p:nvPr>
        </p:nvGraphicFramePr>
        <p:xfrm>
          <a:off x="609600" y="762000"/>
          <a:ext cx="8001000" cy="5791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546">
                  <a:extLst>
                    <a:ext uri="{9D8B030D-6E8A-4147-A177-3AD203B41FA5}">
                      <a16:colId xmlns:a16="http://schemas.microsoft.com/office/drawing/2014/main" val="1794193872"/>
                    </a:ext>
                  </a:extLst>
                </a:gridCol>
                <a:gridCol w="2008583">
                  <a:extLst>
                    <a:ext uri="{9D8B030D-6E8A-4147-A177-3AD203B41FA5}">
                      <a16:colId xmlns:a16="http://schemas.microsoft.com/office/drawing/2014/main" val="136262710"/>
                    </a:ext>
                  </a:extLst>
                </a:gridCol>
                <a:gridCol w="1185065">
                  <a:extLst>
                    <a:ext uri="{9D8B030D-6E8A-4147-A177-3AD203B41FA5}">
                      <a16:colId xmlns:a16="http://schemas.microsoft.com/office/drawing/2014/main" val="3135413988"/>
                    </a:ext>
                  </a:extLst>
                </a:gridCol>
                <a:gridCol w="361546">
                  <a:extLst>
                    <a:ext uri="{9D8B030D-6E8A-4147-A177-3AD203B41FA5}">
                      <a16:colId xmlns:a16="http://schemas.microsoft.com/office/drawing/2014/main" val="1419348474"/>
                    </a:ext>
                  </a:extLst>
                </a:gridCol>
                <a:gridCol w="2008583">
                  <a:extLst>
                    <a:ext uri="{9D8B030D-6E8A-4147-A177-3AD203B41FA5}">
                      <a16:colId xmlns:a16="http://schemas.microsoft.com/office/drawing/2014/main" val="3282694066"/>
                    </a:ext>
                  </a:extLst>
                </a:gridCol>
                <a:gridCol w="2075677">
                  <a:extLst>
                    <a:ext uri="{9D8B030D-6E8A-4147-A177-3AD203B41FA5}">
                      <a16:colId xmlns:a16="http://schemas.microsoft.com/office/drawing/2014/main" val="2666158211"/>
                    </a:ext>
                  </a:extLst>
                </a:gridCol>
              </a:tblGrid>
              <a:tr h="277596">
                <a:tc gridSpan="6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600" dirty="0" smtClean="0">
                          <a:latin typeface="Khmer OS Muol Light" panose="02000500000000020004" pitchFamily="2" charset="0"/>
                          <a:cs typeface="Khmer OS Muol Light" panose="02000500000000020004" pitchFamily="2" charset="0"/>
                        </a:rPr>
                        <a:t>៤.ប្រភេទពន្ធ និង អត្រាពន្ធ អនុវត្តនៅព្រះរាជាណាចក្រកម្ពុជា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3844591"/>
                  </a:ext>
                </a:extLst>
              </a:tr>
              <a:tr h="300729"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#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ប្រភេទពន្ធ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អត្រាពន្ធ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#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ប្រភេទពន្ធ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អត្រាពន្ធ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6009699"/>
                  </a:ext>
                </a:extLst>
              </a:tr>
              <a:tr h="826546">
                <a:tc>
                  <a:txBody>
                    <a:bodyPr/>
                    <a:lstStyle/>
                    <a:p>
                      <a:endParaRPr lang="en-US" sz="1600" dirty="0" smtClean="0"/>
                    </a:p>
                    <a:p>
                      <a:r>
                        <a:rPr lang="km-KH" sz="1600" dirty="0" smtClean="0"/>
                        <a:t>១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 smtClean="0"/>
                    </a:p>
                    <a:p>
                      <a:r>
                        <a:rPr lang="km-KH" sz="1600" dirty="0" smtClean="0"/>
                        <a:t>ពន្ធលើប្រាក់ចំណូល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600" dirty="0" smtClean="0"/>
                        <a:t>៣០</a:t>
                      </a:r>
                      <a:r>
                        <a:rPr lang="en-US" sz="1100" dirty="0" smtClean="0"/>
                        <a:t>% </a:t>
                      </a:r>
                      <a:r>
                        <a:rPr lang="km-KH" sz="1600" dirty="0" smtClean="0"/>
                        <a:t>២០</a:t>
                      </a:r>
                      <a:r>
                        <a:rPr lang="en-US" sz="1000" dirty="0" smtClean="0"/>
                        <a:t>%</a:t>
                      </a:r>
                      <a:r>
                        <a:rPr lang="km-KH" sz="1600" dirty="0" smtClean="0"/>
                        <a:t> ៥</a:t>
                      </a:r>
                      <a:r>
                        <a:rPr lang="en-US" sz="1050" dirty="0" smtClean="0"/>
                        <a:t>% </a:t>
                      </a:r>
                      <a:r>
                        <a:rPr lang="km-KH" sz="1600" dirty="0" smtClean="0"/>
                        <a:t>០</a:t>
                      </a:r>
                      <a:r>
                        <a:rPr lang="en-US" sz="1050" dirty="0" smtClean="0"/>
                        <a:t>%</a:t>
                      </a:r>
                      <a:endParaRPr lang="km-KH" sz="105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600" dirty="0" smtClean="0"/>
                        <a:t>និងអត្រាកំណើនតាមថ្នាក់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600" dirty="0" smtClean="0"/>
                        <a:t>(០</a:t>
                      </a:r>
                      <a:r>
                        <a:rPr lang="en-US" sz="1050" dirty="0" smtClean="0"/>
                        <a:t>%</a:t>
                      </a:r>
                      <a:r>
                        <a:rPr lang="km-KH" sz="1600" dirty="0" smtClean="0"/>
                        <a:t> ដល់ ២០</a:t>
                      </a:r>
                      <a:r>
                        <a:rPr lang="en-US" sz="1050" dirty="0" smtClean="0"/>
                        <a:t>%</a:t>
                      </a:r>
                      <a:r>
                        <a:rPr lang="en-US" sz="1600" dirty="0" smtClean="0"/>
                        <a:t> </a:t>
                      </a:r>
                      <a:r>
                        <a:rPr lang="km-KH" sz="1600" dirty="0" smtClean="0"/>
                        <a:t>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 smtClean="0"/>
                    </a:p>
                    <a:p>
                      <a:r>
                        <a:rPr lang="km-KH" sz="1600" dirty="0" smtClean="0"/>
                        <a:t>១០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 smtClean="0"/>
                    </a:p>
                    <a:p>
                      <a:r>
                        <a:rPr lang="km-KH" sz="1600" dirty="0" smtClean="0"/>
                        <a:t>ពន្ធអចលនទ្រព្យ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600" dirty="0" smtClean="0"/>
                        <a:t>០.១ </a:t>
                      </a:r>
                      <a:r>
                        <a:rPr lang="en-US" sz="1000" dirty="0" smtClean="0"/>
                        <a:t>%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6051172"/>
                  </a:ext>
                </a:extLst>
              </a:tr>
              <a:tr h="346995"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២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ពន្ធអប្បបរមា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១ </a:t>
                      </a:r>
                      <a:r>
                        <a:rPr lang="en-US" sz="1050" dirty="0" smtClean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US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១១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ពន្ធលើដីធ្លីមិនបានប្រើប្រាស់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600" dirty="0" smtClean="0"/>
                        <a:t>២ </a:t>
                      </a:r>
                      <a:r>
                        <a:rPr lang="en-US" sz="1050" dirty="0" smtClean="0"/>
                        <a:t>%</a:t>
                      </a:r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7022808"/>
                  </a:ext>
                </a:extLst>
              </a:tr>
              <a:tr h="763389">
                <a:tc>
                  <a:txBody>
                    <a:bodyPr/>
                    <a:lstStyle/>
                    <a:p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៣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ពន្ធប៉ាតង់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៤០</a:t>
                      </a:r>
                      <a:r>
                        <a:rPr lang="km-KH" sz="1600" baseline="0" dirty="0" smtClean="0">
                          <a:solidFill>
                            <a:srgbClr val="FF0000"/>
                          </a:solidFill>
                        </a:rPr>
                        <a:t> ម៉ឺនរៀល</a:t>
                      </a:r>
                    </a:p>
                    <a:p>
                      <a:r>
                        <a:rPr lang="km-KH" sz="1600" baseline="0" dirty="0" smtClean="0">
                          <a:solidFill>
                            <a:srgbClr val="FF0000"/>
                          </a:solidFill>
                        </a:rPr>
                        <a:t>១.២ លានរៀល</a:t>
                      </a:r>
                    </a:p>
                    <a:p>
                      <a:r>
                        <a:rPr lang="km-KH" sz="1600" baseline="0" dirty="0" smtClean="0">
                          <a:solidFill>
                            <a:srgbClr val="FF0000"/>
                          </a:solidFill>
                        </a:rPr>
                        <a:t>៣ លានរៀល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m-KH" sz="1600" dirty="0" smtClean="0"/>
                    </a:p>
                    <a:p>
                      <a:r>
                        <a:rPr lang="km-KH" sz="1600" dirty="0" smtClean="0"/>
                        <a:t>១២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 smtClean="0"/>
                    </a:p>
                    <a:p>
                      <a:r>
                        <a:rPr lang="km-KH" sz="1600" dirty="0" smtClean="0"/>
                        <a:t>ពន្ធលើមធ្យោបាយដឹកជញ្ជូន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 smtClean="0"/>
                    </a:p>
                    <a:p>
                      <a:r>
                        <a:rPr lang="km-KH" sz="1600" dirty="0" smtClean="0"/>
                        <a:t>តាមប្រភេទមធ្យោបាយ និង យានយន្ត 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878"/>
                  </a:ext>
                </a:extLst>
              </a:tr>
              <a:tr h="532059"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៤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ពន្ធលើប្រាក់បៀវត្ស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(០ % ដល់ ២០ %) និង ២០%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១៣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ពន្ធលើឈ្នូលផ្ទះ និង ដី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១០ %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4777980"/>
                  </a:ext>
                </a:extLst>
              </a:tr>
              <a:tr h="536925"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៥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ពន្ធកាត់ទុក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១៥% ១០% ៦% ៤% និង ១៤%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១៤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ពន្ធប្រថាប់ត្រា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៤% ០.១% និង </a:t>
                      </a:r>
                    </a:p>
                    <a:p>
                      <a:r>
                        <a:rPr lang="km-KH" sz="1600" dirty="0" smtClean="0"/>
                        <a:t>១ លានរៀល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0800323"/>
                  </a:ext>
                </a:extLst>
              </a:tr>
              <a:tr h="300729"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៦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អាករលើតម្លៃបន្ថែម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>
                          <a:solidFill>
                            <a:srgbClr val="FF0000"/>
                          </a:solidFill>
                        </a:rPr>
                        <a:t>០% និង ១០ %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១៥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ពន្ធតែមប្រិ៍</a:t>
                      </a:r>
                      <a:r>
                        <a:rPr lang="km-KH" sz="1600" baseline="0" dirty="0" smtClean="0"/>
                        <a:t> និង ស្លាកយីហោ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តាមតារាងតម្លៃ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1631969"/>
                  </a:ext>
                </a:extLst>
              </a:tr>
              <a:tr h="763389"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៧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អាករពិសេសទំនិញ និង សេវាមួយចំនួន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៣០% ៣០% ២០% ១០% និង ៣ 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១៦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ពន្ធសត្តឃាត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៣%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6293505"/>
                  </a:ext>
                </a:extLst>
              </a:tr>
              <a:tr h="532059"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៨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អាករបំភ្លឺសាធារណៈ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៣%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១៧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អាករលើផល</a:t>
                      </a:r>
                      <a:r>
                        <a:rPr lang="km-KH" sz="1600" dirty="0" smtClean="0">
                          <a:solidFill>
                            <a:schemeClr val="bg1"/>
                          </a:solidFill>
                        </a:rPr>
                        <a:t>របរ</a:t>
                      </a:r>
                      <a:r>
                        <a:rPr lang="km-KH" dirty="0" smtClean="0"/>
                        <a:t>( ឈប់អនុវត្ត)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២%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4633229"/>
                  </a:ext>
                </a:extLst>
              </a:tr>
              <a:tr h="300729"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៩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អាករលើការស្នាក់នៅ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m-KH" sz="1600" dirty="0" smtClean="0"/>
                        <a:t>២%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2530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99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95460" y="2290482"/>
            <a:ext cx="8575965" cy="43434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km-KH" sz="1600" b="1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/>
              <a:t>I.</a:t>
            </a:r>
            <a:r>
              <a:rPr lang="km-KH" sz="15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កាតព្វកិច្ចពន្ធប្រចាំ</a:t>
            </a:r>
            <a:r>
              <a:rPr lang="km-KH" sz="15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ខែ  </a:t>
            </a:r>
            <a:r>
              <a:rPr lang="en-US" sz="1600" b="1" dirty="0">
                <a:solidFill>
                  <a:srgbClr val="FFFF00"/>
                </a:solidFill>
              </a:rPr>
              <a:t>I. The monthly tax </a:t>
            </a:r>
            <a:r>
              <a:rPr lang="en-US" sz="1600" b="1" dirty="0" smtClean="0">
                <a:solidFill>
                  <a:srgbClr val="FFFF00"/>
                </a:solidFill>
              </a:rPr>
              <a:t>obligation</a:t>
            </a:r>
            <a:r>
              <a:rPr lang="km-KH" sz="1600" b="1" dirty="0" smtClean="0">
                <a:solidFill>
                  <a:srgbClr val="FFFF00"/>
                </a:solidFill>
              </a:rPr>
              <a:t> </a:t>
            </a:r>
            <a:endParaRPr lang="km-KH" sz="1500" b="1" dirty="0">
              <a:solidFill>
                <a:srgbClr val="FFFF00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solidFill>
                  <a:srgbClr val="FFFF00"/>
                </a:solidFill>
              </a:rPr>
              <a:t>	</a:t>
            </a:r>
            <a:r>
              <a:rPr lang="km-KH" sz="15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១.ពន្ធលើប្រាក់</a:t>
            </a:r>
            <a:r>
              <a:rPr lang="km-KH" sz="15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បៀវត្ស     </a:t>
            </a:r>
            <a:r>
              <a:rPr lang="en-US" sz="1600" b="1" dirty="0">
                <a:solidFill>
                  <a:srgbClr val="FFFF00"/>
                </a:solidFill>
              </a:rPr>
              <a:t>1. Tax on salary</a:t>
            </a:r>
            <a:endParaRPr lang="km-KH" sz="1600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5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២.ពន្ធកាត់</a:t>
            </a:r>
            <a:r>
              <a:rPr lang="km-KH" sz="15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ទុក                  </a:t>
            </a:r>
            <a:r>
              <a:rPr lang="en-US" sz="1600" b="1" dirty="0">
                <a:solidFill>
                  <a:srgbClr val="FFFF00"/>
                </a:solidFill>
              </a:rPr>
              <a:t>2. Withholding Tax</a:t>
            </a:r>
            <a:endParaRPr lang="km-KH" sz="1600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5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៣.អាករលើតម្លៃបន្ថែម (បើមាន</a:t>
            </a:r>
            <a:r>
              <a:rPr lang="km-KH" sz="15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)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FF00"/>
                </a:solidFill>
              </a:rPr>
              <a:t>3. VAT (if any)</a:t>
            </a:r>
            <a:endParaRPr lang="km-KH" sz="1600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II. </a:t>
            </a:r>
            <a:r>
              <a:rPr lang="km-KH" sz="15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កាតព្វកិច្ចពន្ធប្រចាំ</a:t>
            </a:r>
            <a:r>
              <a:rPr lang="km-KH" sz="15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ឆ្នាំ     </a:t>
            </a:r>
            <a:r>
              <a:rPr lang="en-US" sz="1600" b="1" dirty="0">
                <a:solidFill>
                  <a:srgbClr val="FFFF00"/>
                </a:solidFill>
              </a:rPr>
              <a:t>II. Annual tax obligation</a:t>
            </a:r>
            <a:endParaRPr lang="km-KH" sz="1600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5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១.ពន្ធប៉ាតង់(បើមាន</a:t>
            </a:r>
            <a:r>
              <a:rPr lang="km-KH" sz="15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)                   </a:t>
            </a:r>
            <a:r>
              <a:rPr lang="en-US" sz="1600" b="1" dirty="0">
                <a:solidFill>
                  <a:srgbClr val="FFFF00"/>
                </a:solidFill>
              </a:rPr>
              <a:t>1. Patent Tax (if any)</a:t>
            </a:r>
            <a:endParaRPr lang="km-KH" sz="1600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5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២.ពន្ធលើប្រាក់ចំណូល(បើមាន</a:t>
            </a:r>
            <a:r>
              <a:rPr lang="km-KH" sz="15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)  </a:t>
            </a:r>
            <a:r>
              <a:rPr lang="en-US" sz="1600" b="1" dirty="0">
                <a:solidFill>
                  <a:srgbClr val="FFFF00"/>
                </a:solidFill>
              </a:rPr>
              <a:t>2. Income tax (if any)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km-KH" sz="15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solidFill>
                  <a:srgbClr val="FFFF00"/>
                </a:solidFill>
              </a:rPr>
              <a:t>	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6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៤.ប្រភេទពន្ធសំខាន់ៗអនុវត្តចំពោះអង្គការ និសមាគម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400" b="1" dirty="0">
                <a:solidFill>
                  <a:srgbClr val="FFFF00"/>
                </a:solidFill>
              </a:rPr>
              <a:t>4. The main tax types apply to organizations and associations</a:t>
            </a:r>
            <a:endParaRPr lang="en-US" sz="2400" b="1" dirty="0">
              <a:solidFill>
                <a:srgbClr val="FFFF00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85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2133600"/>
            <a:ext cx="7924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 marL="742950" lvl="1" indent="-28575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km-KH" dirty="0"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អត្រា </a:t>
            </a:r>
            <a:r>
              <a:rPr lang="km-KH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១៥ ភាគរយ</a:t>
            </a:r>
            <a:r>
              <a:rPr lang="km-KH" dirty="0"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ចំពោះ</a:t>
            </a:r>
            <a:r>
              <a:rPr lang="en-US" dirty="0">
                <a:latin typeface="Khmer OS" panose="02000500000000020004" pitchFamily="2" charset="0"/>
                <a:ea typeface="Times New Roman" panose="02020603050405020304" pitchFamily="18" charset="0"/>
                <a:cs typeface="Khmer OS" panose="02000500000000020004" pitchFamily="2" charset="0"/>
              </a:rPr>
              <a:t> 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Khmer OS" panose="02000500000000020004" pitchFamily="2" charset="0"/>
            </a:endParaRPr>
          </a:p>
          <a:p>
            <a:pPr marL="1143000" lvl="2" indent="-228600">
              <a:spcAft>
                <a:spcPts val="0"/>
              </a:spcAft>
              <a:buSzPts val="1000"/>
              <a:buFont typeface="Wingdings" panose="05000000000000000000" pitchFamily="2" charset="2"/>
              <a:buChar char=""/>
              <a:tabLst>
                <a:tab pos="1371600" algn="l"/>
              </a:tabLst>
            </a:pPr>
            <a:r>
              <a:rPr lang="km-KH" dirty="0"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ប្រាក់ចំណូលដែលរូបវន្តបុគ្គលបានទទួលពីការបំពេញសេវានានា រួមទាំងការគ្រប់គ្រង ឬការពិគ្រោះយោ បល់ ឬសេវាប្រហាក់ប្រហែល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Khmer OS" panose="02000500000000020004" pitchFamily="2" charset="0"/>
            </a:endParaRPr>
          </a:p>
          <a:p>
            <a:pPr marL="1143000" lvl="2" indent="-228600">
              <a:spcAft>
                <a:spcPts val="0"/>
              </a:spcAft>
              <a:buSzPts val="1000"/>
              <a:buFont typeface="Wingdings" panose="05000000000000000000" pitchFamily="2" charset="2"/>
              <a:buChar char=""/>
              <a:tabLst>
                <a:tab pos="1371600" algn="l"/>
              </a:tabLst>
            </a:pPr>
            <a:r>
              <a:rPr lang="km-KH" dirty="0"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សួយសារចំពោះទ្រព្យអរូបីនិងភាគកម្មក្នុងធនធានរ៉ែ ហើយនិងការប្រាក់ដែលអ្នកជាប់ពន្ធនិវាសនជនដែល ប្រកបអាជីវកម្ម ដែលមិនមែនជាធនាគារ ឬស្ថាប័នសញ្ជ័យធនក្នុងស្រុកបង់ឱ្យទៅអ្នកជាប់ពន្ធនិវាសនជន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Khmer OS" panose="02000500000000020004" pitchFamily="2" charset="0"/>
            </a:endParaRPr>
          </a:p>
          <a:p>
            <a:pPr marL="742950" lvl="1" indent="-28575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km-KH" dirty="0"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អត្រា </a:t>
            </a:r>
            <a:r>
              <a:rPr lang="km-KH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១០ ភាគរយ </a:t>
            </a:r>
            <a:r>
              <a:rPr lang="km-KH" dirty="0"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ចំពោះប្រាក់ចំណូលពីការឱ្យជួលចលន ឬអចលនទ្រព្យ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Khmer OS" panose="02000500000000020004" pitchFamily="2" charset="0"/>
            </a:endParaRPr>
          </a:p>
          <a:p>
            <a:pPr marL="742950" lvl="1" indent="-28575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km-KH" dirty="0"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អត្រា </a:t>
            </a:r>
            <a:r>
              <a:rPr lang="km-KH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៦ ភាគរយ </a:t>
            </a:r>
            <a:r>
              <a:rPr lang="km-KH" dirty="0"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ចំពោះការប្រាក់ដែលធនាគារ ឬស្ថាប័នសញ្ជ័យក្នុងស្រុកបង់ឱ្យទៅអ្នកជាប់ពន្ធនិវាសនជនដែល មានគណនីបញ្ញើមានការកំណត់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Khmer OS" panose="02000500000000020004" pitchFamily="2" charset="0"/>
            </a:endParaRPr>
          </a:p>
          <a:p>
            <a:pPr marL="742950" lvl="1" indent="-285750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km-KH" dirty="0"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អត្រា </a:t>
            </a:r>
            <a:r>
              <a:rPr lang="km-KH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៤ ភាគរយ </a:t>
            </a:r>
            <a:r>
              <a:rPr lang="km-KH" dirty="0"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ចំពោះការប្រាក់ដែលធនាគារ ឬស្ថាប័នសញ្ជ័យក្នុងស្រុកបង់ឱ្យទៅអ្នកជាប់ពន្ធនិវាសនជនដែល មានគណនីសន្សំគ្មានការកំណត់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Khmer OS" panose="02000500000000020004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59371" y="210179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m-KH" u="sng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ពន្ធកាត់ទុក </a:t>
            </a:r>
            <a:endParaRPr lang="en-US" u="sng" dirty="0"/>
          </a:p>
        </p:txBody>
      </p:sp>
      <p:sp>
        <p:nvSpPr>
          <p:cNvPr id="6" name="Rectangle 5"/>
          <p:cNvSpPr/>
          <p:nvPr/>
        </p:nvSpPr>
        <p:spPr>
          <a:xfrm>
            <a:off x="990600" y="971677"/>
            <a:ext cx="7315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dirty="0">
                <a:latin typeface="Khmer OS" panose="02000500000000020004" pitchFamily="2" charset="0"/>
                <a:ea typeface="Times New Roman" panose="02020603050405020304" pitchFamily="18" charset="0"/>
                <a:cs typeface="Khmer OS" panose="02000500000000020004" pitchFamily="2" charset="0"/>
              </a:rPr>
              <a:t>- </a:t>
            </a:r>
            <a:r>
              <a:rPr lang="km-KH" dirty="0">
                <a:latin typeface="Khmer OS" panose="02000500000000020004" pitchFamily="2" charset="0"/>
                <a:ea typeface="Times New Roman" panose="02020603050405020304" pitchFamily="18" charset="0"/>
                <a:cs typeface="Khmer OS" panose="02000500000000020004" pitchFamily="2" charset="0"/>
              </a:rPr>
              <a:t>ពន្ធកាត់ទុកទូទៅត្រូវបានកំណត់ដូចតទៅៈ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Khmer OS" panose="02000500000000020004" pitchFamily="2" charset="0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km-KH" dirty="0">
                <a:latin typeface="Times New Roman" panose="02020603050405020304" pitchFamily="18" charset="0"/>
                <a:ea typeface="Times New Roman" panose="02020603050405020304" pitchFamily="18" charset="0"/>
                <a:cs typeface="Khmer OS" panose="02000500000000020004" pitchFamily="2" charset="0"/>
              </a:rPr>
              <a:t>អ្នកជាប់ពន្ធនិវាសនជនដែលប្រកបអាជីវកម្ម ដែលបានធ្វើការទូទាត់ជាសាច់ប្រាក់ ឬជាវត្ថុ ឱ្យដល់អ្នកជាប់ពន្ធនិវាសនជន ត្រូវកាត់ទុក និងបង់ប្រាក់ពន្ធទៅតាមអត្រាកំណត់ដូចខាងក្រោមលើការទូទាត់មុនការកាត់ទុកប្រាក់ពន្ធៈ</a:t>
            </a:r>
            <a:r>
              <a:rPr lang="en-US" dirty="0">
                <a:latin typeface="Khmer OS" panose="02000500000000020004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32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288229" y="2344271"/>
            <a:ext cx="8575965" cy="43434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u="sng" dirty="0" smtClean="0"/>
              <a:t>មាត្រា ១០៤ ថ្មីនៃ  ចសព</a:t>
            </a:r>
            <a:r>
              <a:rPr lang="km-KH" sz="1600" b="1" dirty="0" smtClean="0"/>
              <a:t>. </a:t>
            </a:r>
            <a:r>
              <a:rPr lang="en-US" sz="1600" b="1" dirty="0">
                <a:solidFill>
                  <a:srgbClr val="FFFF00"/>
                </a:solidFill>
              </a:rPr>
              <a:t>The new Article 104 of the Fiscal Law</a:t>
            </a:r>
            <a:endParaRPr lang="km-KH" sz="1600" b="1" dirty="0" smtClean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/>
              <a:t>-</a:t>
            </a:r>
            <a:r>
              <a:rPr lang="km-KH" sz="1600" b="1" dirty="0" smtClean="0"/>
              <a:t>អង្គការ សមាគម ត្រូវដាក់លិខិតប្រកាសសារពើពន្ធ ជូនរដ្ឋបាលសារពើពន្ធទៅតាម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 smtClean="0"/>
              <a:t>ទម្រង់  ពេលវេលា និងទីកន្លែង ដែល</a:t>
            </a:r>
            <a:r>
              <a:rPr lang="km-KH" sz="1600" b="1" dirty="0"/>
              <a:t>រដ្ឋបាលសារពើ</a:t>
            </a:r>
            <a:r>
              <a:rPr lang="km-KH" sz="1600" b="1" dirty="0" smtClean="0"/>
              <a:t>ពន្ធបានកំណត់ ។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/>
              <a:t>-</a:t>
            </a:r>
            <a:r>
              <a:rPr lang="en-US" sz="1600" b="1" dirty="0" smtClean="0">
                <a:solidFill>
                  <a:srgbClr val="FFFF00"/>
                </a:solidFill>
              </a:rPr>
              <a:t>An </a:t>
            </a:r>
            <a:r>
              <a:rPr lang="en-US" sz="1600" b="1" dirty="0">
                <a:solidFill>
                  <a:srgbClr val="FFFF00"/>
                </a:solidFill>
              </a:rPr>
              <a:t>association must submit a tax declaration to the tax administration accordingly</a:t>
            </a:r>
            <a:br>
              <a:rPr lang="en-US" sz="1600" b="1" dirty="0">
                <a:solidFill>
                  <a:srgbClr val="FFFF00"/>
                </a:solidFill>
              </a:rPr>
            </a:br>
            <a:r>
              <a:rPr lang="en-US" sz="1600" b="1" dirty="0">
                <a:solidFill>
                  <a:srgbClr val="FFFF00"/>
                </a:solidFill>
              </a:rPr>
              <a:t>Time and venue of the tax administration</a:t>
            </a:r>
            <a:endParaRPr lang="km-KH" sz="1600" b="1" dirty="0" smtClean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/>
              <a:t>-</a:t>
            </a:r>
            <a:r>
              <a:rPr lang="km-KH" sz="1600" b="1" dirty="0" smtClean="0"/>
              <a:t>ការដាក់លិខិតប្រកាស និង បង់ប្រាក់ពន្ធ ៖</a:t>
            </a:r>
            <a:r>
              <a:rPr lang="en-US" sz="1600" b="1" dirty="0" smtClean="0"/>
              <a:t>    </a:t>
            </a:r>
            <a:r>
              <a:rPr lang="en-US" sz="1600" b="1" dirty="0" smtClean="0">
                <a:solidFill>
                  <a:srgbClr val="FFFF00"/>
                </a:solidFill>
              </a:rPr>
              <a:t>Tax </a:t>
            </a:r>
            <a:r>
              <a:rPr lang="en-US" sz="1600" b="1" dirty="0">
                <a:solidFill>
                  <a:srgbClr val="FFFF00"/>
                </a:solidFill>
              </a:rPr>
              <a:t>declaration and payment</a:t>
            </a:r>
            <a:endParaRPr lang="km-KH" sz="1600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/>
              <a:t>	</a:t>
            </a:r>
            <a:r>
              <a:rPr lang="en-US" sz="1600" b="1" dirty="0" smtClean="0"/>
              <a:t>+</a:t>
            </a:r>
            <a:r>
              <a:rPr lang="km-KH" sz="1600" b="1" dirty="0" smtClean="0"/>
              <a:t>ពន្ធលើប្រាក់បៀវត្ស ពន្ធកាត់ទុក អាករលើតម្លៃបន្ធែម (បើមាន) </a:t>
            </a:r>
            <a:r>
              <a:rPr lang="km-KH" sz="1600" b="1" u="sng" dirty="0" smtClean="0">
                <a:solidFill>
                  <a:srgbClr val="FF0000"/>
                </a:solidFill>
              </a:rPr>
              <a:t>យ៉ាងយឺតបំផុត​ត្រឹថ្ងៃទី ២០ នៃខែបន្ទាប់</a:t>
            </a:r>
            <a:r>
              <a:rPr lang="km-KH" sz="1600" b="1" dirty="0" smtClean="0"/>
              <a:t> ។</a:t>
            </a:r>
            <a:endParaRPr lang="en-US" sz="1600" b="1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/>
              <a:t>	</a:t>
            </a:r>
            <a:r>
              <a:rPr lang="en-US" sz="1400" b="1" dirty="0">
                <a:solidFill>
                  <a:srgbClr val="FFFF00"/>
                </a:solidFill>
              </a:rPr>
              <a:t>+ Tax on Salary, Withholding Tax, </a:t>
            </a:r>
            <a:r>
              <a:rPr lang="en-US" sz="1400" b="1" dirty="0" smtClean="0">
                <a:solidFill>
                  <a:srgbClr val="FFFF00"/>
                </a:solidFill>
              </a:rPr>
              <a:t>VAT (if </a:t>
            </a:r>
            <a:r>
              <a:rPr lang="en-US" sz="1400" b="1" dirty="0">
                <a:solidFill>
                  <a:srgbClr val="FFFF00"/>
                </a:solidFill>
              </a:rPr>
              <a:t>any) on the 20th of the next month.</a:t>
            </a:r>
            <a:endParaRPr lang="km-KH" sz="1400" b="1" dirty="0" smtClean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/>
              <a:t>	</a:t>
            </a:r>
            <a:r>
              <a:rPr lang="en-US" sz="1600" b="1" dirty="0" smtClean="0"/>
              <a:t>+</a:t>
            </a:r>
            <a:r>
              <a:rPr lang="km-KH" sz="1600" b="1" dirty="0" smtClean="0"/>
              <a:t>ពន្ធប៉ាតង់ និង</a:t>
            </a:r>
            <a:r>
              <a:rPr lang="km-KH" sz="1600" b="1" dirty="0"/>
              <a:t>ពន្ធលើប្រាក់ចំណូល(បើមាន) </a:t>
            </a:r>
            <a:r>
              <a:rPr lang="km-KH" sz="1600" b="1" u="sng" dirty="0">
                <a:solidFill>
                  <a:srgbClr val="FF0000"/>
                </a:solidFill>
              </a:rPr>
              <a:t>យ៉ាង</a:t>
            </a:r>
            <a:r>
              <a:rPr lang="km-KH" sz="1600" b="1" u="sng" dirty="0" smtClean="0">
                <a:solidFill>
                  <a:srgbClr val="FF0000"/>
                </a:solidFill>
              </a:rPr>
              <a:t>យឺតបំផុត</a:t>
            </a:r>
            <a:r>
              <a:rPr lang="km-KH" sz="1600" b="1" u="sng" dirty="0">
                <a:solidFill>
                  <a:srgbClr val="FF0000"/>
                </a:solidFill>
              </a:rPr>
              <a:t>​ត្រឹថ្ងៃទី </a:t>
            </a:r>
            <a:r>
              <a:rPr lang="km-KH" sz="1600" b="1" u="sng" dirty="0" smtClean="0">
                <a:solidFill>
                  <a:srgbClr val="FF0000"/>
                </a:solidFill>
              </a:rPr>
              <a:t>៣១ </a:t>
            </a:r>
            <a:r>
              <a:rPr lang="km-KH" sz="1600" b="1" u="sng" dirty="0">
                <a:solidFill>
                  <a:srgbClr val="FF0000"/>
                </a:solidFill>
              </a:rPr>
              <a:t>នៃ</a:t>
            </a:r>
            <a:r>
              <a:rPr lang="km-KH" sz="1600" b="1" u="sng" dirty="0" smtClean="0">
                <a:solidFill>
                  <a:srgbClr val="FF0000"/>
                </a:solidFill>
              </a:rPr>
              <a:t>ខែមិនា</a:t>
            </a:r>
            <a:r>
              <a:rPr lang="km-KH" sz="1600" b="1" dirty="0" smtClean="0"/>
              <a:t> ។</a:t>
            </a:r>
            <a:endParaRPr lang="en-US" sz="1600" b="1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/>
              <a:t>	</a:t>
            </a:r>
            <a:r>
              <a:rPr lang="en-US" sz="1600" b="1" dirty="0">
                <a:solidFill>
                  <a:srgbClr val="FFFF00"/>
                </a:solidFill>
              </a:rPr>
              <a:t>+ Patent and income tax (if any) at the slowest Tran 31th of March.</a:t>
            </a:r>
            <a:endParaRPr lang="km-KH" sz="1600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km-KH" sz="15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solidFill>
                  <a:srgbClr val="FFFF00"/>
                </a:solidFill>
              </a:rPr>
              <a:t>	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6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៥.កាតព្វកិច្ចដាក់លិខិតប្រកាសសារពើពន្ធ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400" b="1" dirty="0">
                <a:solidFill>
                  <a:srgbClr val="FFFF00"/>
                </a:solidFill>
              </a:rPr>
              <a:t>5. The obligation to submit a tax declaration</a:t>
            </a:r>
            <a:endParaRPr lang="en-US" sz="2400" b="1" dirty="0">
              <a:solidFill>
                <a:srgbClr val="FFFF00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07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6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៦.ទោសទណ្ឌល្មើសបទប្បញ្ញត្តិស្តីពីពន្ធដា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400" b="1" dirty="0">
                <a:solidFill>
                  <a:srgbClr val="FFFF00"/>
                </a:solidFill>
              </a:rPr>
              <a:t>6. Penalties for violation of tax regulations</a:t>
            </a:r>
            <a:endParaRPr lang="km-KH" sz="2400" b="1" dirty="0" smtClean="0">
              <a:solidFill>
                <a:srgbClr val="FFFF00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1318" y="4562619"/>
            <a:ext cx="1143000" cy="107618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3200" dirty="0" smtClean="0"/>
              <a:t>ការធ្វេសប្រហែស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1600199" y="3049663"/>
            <a:ext cx="4876801" cy="205573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m-KH" sz="3200" dirty="0" smtClean="0"/>
          </a:p>
          <a:p>
            <a:pPr algn="ctr"/>
            <a:r>
              <a:rPr lang="km-KH" sz="3200" dirty="0" smtClean="0"/>
              <a:t>ការធ្វេសប្រហែស(មាត្រា១២៥</a:t>
            </a:r>
            <a:r>
              <a:rPr lang="en-US" sz="3200" dirty="0" smtClean="0"/>
              <a:t>)</a:t>
            </a:r>
            <a:endParaRPr lang="km-KH" sz="3200" dirty="0" smtClean="0"/>
          </a:p>
          <a:p>
            <a:r>
              <a:rPr lang="km-KH" sz="3200" dirty="0" smtClean="0"/>
              <a:t>.ប្រាក់ពន្ធបង់ខ្វះ</a:t>
            </a:r>
            <a:r>
              <a:rPr lang="km-KH" sz="2000" dirty="0" smtClean="0"/>
              <a:t>≤</a:t>
            </a:r>
            <a:r>
              <a:rPr lang="en-US" sz="2000" dirty="0" smtClean="0"/>
              <a:t> </a:t>
            </a:r>
            <a:r>
              <a:rPr lang="km-KH" sz="3600" dirty="0" smtClean="0"/>
              <a:t>១០</a:t>
            </a:r>
            <a:r>
              <a:rPr lang="km-KH" sz="2800" dirty="0" smtClean="0"/>
              <a:t>% នៃប្រាក់ពន្ធត្រូវបង់តាមច្បាប់ពន្ធដារ</a:t>
            </a:r>
          </a:p>
          <a:p>
            <a:r>
              <a:rPr lang="km-KH" sz="3200" dirty="0" smtClean="0"/>
              <a:t>.មិនបានដាក់លិខិតប្រកាសសារពើពន្ធ ឬ មិនបានបង់ពន្ធតាមកាលបរិច្ជេទ ដែលច្បាប់បានកំណត់។</a:t>
            </a:r>
            <a:endParaRPr lang="en-US" sz="3200" dirty="0" smtClean="0"/>
          </a:p>
          <a:p>
            <a:pPr algn="ctr"/>
            <a:endParaRPr lang="km-KH" sz="3200" dirty="0" smtClean="0"/>
          </a:p>
        </p:txBody>
      </p:sp>
      <p:sp>
        <p:nvSpPr>
          <p:cNvPr id="13" name="Rounded Rectangle 12"/>
          <p:cNvSpPr/>
          <p:nvPr/>
        </p:nvSpPr>
        <p:spPr>
          <a:xfrm>
            <a:off x="1600200" y="5275731"/>
            <a:ext cx="4648200" cy="1353669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m-KH" sz="3200" dirty="0" smtClean="0"/>
          </a:p>
          <a:p>
            <a:endParaRPr lang="km-KH" sz="3200" dirty="0"/>
          </a:p>
          <a:p>
            <a:endParaRPr lang="km-KH" sz="3200" dirty="0" smtClean="0"/>
          </a:p>
          <a:p>
            <a:r>
              <a:rPr lang="km-KH" sz="3200" dirty="0" smtClean="0"/>
              <a:t>ការធ្វេសប្រហែសធ្ងន់ធ្ងរ (មាត្រា១២៦)៖</a:t>
            </a:r>
          </a:p>
          <a:p>
            <a:r>
              <a:rPr lang="km-KH" sz="3200" dirty="0" smtClean="0"/>
              <a:t>.ប្រាក់ពន្ធបង់ខ្វះ</a:t>
            </a:r>
            <a:r>
              <a:rPr lang="en-US" sz="3200" dirty="0" smtClean="0"/>
              <a:t> </a:t>
            </a:r>
            <a:r>
              <a:rPr lang="en-US" dirty="0" smtClean="0"/>
              <a:t>&gt; </a:t>
            </a:r>
            <a:r>
              <a:rPr lang="km-KH" sz="3200" dirty="0"/>
              <a:t>១០</a:t>
            </a:r>
            <a:r>
              <a:rPr lang="km-KH" sz="2400" dirty="0"/>
              <a:t>% </a:t>
            </a:r>
            <a:r>
              <a:rPr lang="km-KH" sz="3200" dirty="0"/>
              <a:t>នៃប្រាក់ពន្ធត្រូវបង់តាមច្បាប់ពន្ធ</a:t>
            </a:r>
            <a:r>
              <a:rPr lang="km-KH" sz="3200" dirty="0" smtClean="0"/>
              <a:t>ដារ</a:t>
            </a:r>
            <a:endParaRPr lang="km-KH" sz="3200" dirty="0"/>
          </a:p>
          <a:p>
            <a:endParaRPr lang="km-KH" sz="3200" dirty="0" smtClean="0"/>
          </a:p>
          <a:p>
            <a:endParaRPr lang="en-US" sz="3200" dirty="0" smtClean="0"/>
          </a:p>
          <a:p>
            <a:pPr algn="ctr"/>
            <a:endParaRPr lang="km-KH" sz="3200" dirty="0" smtClean="0"/>
          </a:p>
        </p:txBody>
      </p:sp>
      <p:sp>
        <p:nvSpPr>
          <p:cNvPr id="14" name="Rounded Rectangle 13"/>
          <p:cNvSpPr/>
          <p:nvPr/>
        </p:nvSpPr>
        <p:spPr>
          <a:xfrm>
            <a:off x="6805159" y="3263095"/>
            <a:ext cx="2139580" cy="140641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m-KH" sz="2800" dirty="0" smtClean="0"/>
          </a:p>
          <a:p>
            <a:r>
              <a:rPr lang="km-KH" sz="2800" dirty="0" smtClean="0"/>
              <a:t>.ពន្ធបន្ធែម ១០</a:t>
            </a:r>
            <a:r>
              <a:rPr lang="km-KH" sz="2000" dirty="0" smtClean="0"/>
              <a:t>% </a:t>
            </a:r>
            <a:r>
              <a:rPr lang="km-KH" sz="3200" dirty="0" smtClean="0"/>
              <a:t>នៃ</a:t>
            </a:r>
            <a:r>
              <a:rPr lang="km-KH" sz="2800" dirty="0" smtClean="0"/>
              <a:t>ប្រាក់​ពន្ធ</a:t>
            </a:r>
            <a:r>
              <a:rPr lang="km-KH" sz="2800" dirty="0"/>
              <a:t>បង់</a:t>
            </a:r>
            <a:r>
              <a:rPr lang="km-KH" sz="2800" dirty="0" smtClean="0"/>
              <a:t>យឺតឬខ្វះ។</a:t>
            </a:r>
            <a:endParaRPr lang="km-KH" sz="2800" dirty="0"/>
          </a:p>
          <a:p>
            <a:r>
              <a:rPr lang="km-KH" sz="2800" dirty="0"/>
              <a:t>.ការ</a:t>
            </a:r>
            <a:r>
              <a:rPr lang="km-KH" sz="2800" dirty="0" smtClean="0"/>
              <a:t>ប្រាក់២</a:t>
            </a:r>
            <a:r>
              <a:rPr lang="km-KH" sz="2800" dirty="0"/>
              <a:t>% ក្នុងមួយខែ</a:t>
            </a:r>
          </a:p>
          <a:p>
            <a:r>
              <a:rPr lang="km-KH" sz="2800" dirty="0" smtClean="0"/>
              <a:t> 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755451" y="5275731"/>
            <a:ext cx="2193231" cy="131166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m-KH" sz="2000" dirty="0" smtClean="0"/>
          </a:p>
          <a:p>
            <a:endParaRPr lang="km-KH" sz="2000" dirty="0" smtClean="0"/>
          </a:p>
          <a:p>
            <a:r>
              <a:rPr lang="km-KH" sz="2000" dirty="0" smtClean="0"/>
              <a:t>.</a:t>
            </a:r>
            <a:r>
              <a:rPr lang="km-KH" sz="2400" dirty="0" smtClean="0"/>
              <a:t>ពន្ធបន្ធែម ២៥</a:t>
            </a:r>
            <a:r>
              <a:rPr lang="km-KH" dirty="0" smtClean="0"/>
              <a:t>% </a:t>
            </a:r>
            <a:r>
              <a:rPr lang="km-KH" sz="2400" dirty="0" smtClean="0"/>
              <a:t>នៃប្រាក់​ពន្ធបង់ខ្វះ។</a:t>
            </a:r>
          </a:p>
          <a:p>
            <a:r>
              <a:rPr lang="km-KH" sz="2400" dirty="0" smtClean="0"/>
              <a:t>.ការប្រាក់២% ក្នុងមួយខែ</a:t>
            </a:r>
          </a:p>
          <a:p>
            <a:r>
              <a:rPr lang="km-KH" sz="2000" dirty="0" smtClean="0"/>
              <a:t> </a:t>
            </a:r>
          </a:p>
          <a:p>
            <a:endParaRPr lang="km-KH" sz="2000" dirty="0" smtClean="0"/>
          </a:p>
        </p:txBody>
      </p:sp>
      <p:sp>
        <p:nvSpPr>
          <p:cNvPr id="16" name="Right Brace 15"/>
          <p:cNvSpPr/>
          <p:nvPr/>
        </p:nvSpPr>
        <p:spPr>
          <a:xfrm rot="10800000">
            <a:off x="1066800" y="4669512"/>
            <a:ext cx="533399" cy="993404"/>
          </a:xfrm>
          <a:prstGeom prst="rightBr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6477000" y="4056531"/>
            <a:ext cx="328159" cy="2527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6261847" y="5898836"/>
            <a:ext cx="519953" cy="2134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2628899" y="2362200"/>
            <a:ext cx="1790702" cy="3484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3200" dirty="0" smtClean="0"/>
              <a:t>បទល្មើស</a:t>
            </a:r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6805159" y="2379328"/>
            <a:ext cx="1790702" cy="3484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3200" dirty="0" smtClean="0"/>
              <a:t>ពិន័យ និងទោស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68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6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៦.ទោសទណ្ឌល្មើសបទប្បញ្ញត្តិស្តីពីពន្ធដា(ត)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400" b="1" dirty="0">
                <a:solidFill>
                  <a:srgbClr val="FFFF00"/>
                </a:solidFill>
              </a:rPr>
              <a:t>6. Penalties for violation of tax regulations</a:t>
            </a:r>
            <a:endParaRPr lang="km-KH" sz="2400" b="1" dirty="0" smtClean="0">
              <a:solidFill>
                <a:srgbClr val="FFFF00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1318" y="4361333"/>
            <a:ext cx="1143000" cy="107618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3200" dirty="0" smtClean="0"/>
              <a:t>ការគេចវេសពន្ធ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1600199" y="3015407"/>
            <a:ext cx="4440091" cy="1376879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m-KH" sz="2800" dirty="0" smtClean="0"/>
          </a:p>
          <a:p>
            <a:r>
              <a:rPr lang="km-KH" sz="2800" dirty="0" smtClean="0"/>
              <a:t>បទល្មើសដោយចេតនា ដោយដឹងជាមុន មានការរៀបចំទុក និងច្រើនដងទៅលើបទប្បញ្ញាត្តិស្តីពីពន្ធដា ក្នុងបំណង បន្ថយ ឬ​បំបាត់ប្រាក់ពន្ធដែល</a:t>
            </a:r>
            <a:r>
              <a:rPr lang="km-KH" sz="2800" dirty="0"/>
              <a:t>បទប្បញ្ញាត្តិស្តីពីពន្ធ</a:t>
            </a:r>
            <a:r>
              <a:rPr lang="km-KH" sz="2800" dirty="0" smtClean="0"/>
              <a:t>ដាតម្រូវអោយបង់។</a:t>
            </a:r>
            <a:endParaRPr lang="en-US" sz="2800" dirty="0" smtClean="0"/>
          </a:p>
          <a:p>
            <a:pPr algn="ctr"/>
            <a:endParaRPr lang="km-KH" sz="2800" dirty="0" smtClean="0"/>
          </a:p>
        </p:txBody>
      </p:sp>
      <p:sp>
        <p:nvSpPr>
          <p:cNvPr id="9" name="Rounded Rectangle 8"/>
          <p:cNvSpPr/>
          <p:nvPr/>
        </p:nvSpPr>
        <p:spPr>
          <a:xfrm>
            <a:off x="6397147" y="3043974"/>
            <a:ext cx="2594453" cy="183282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m-KH" sz="2000" dirty="0" smtClean="0"/>
          </a:p>
          <a:p>
            <a:endParaRPr lang="km-KH" sz="2000" dirty="0"/>
          </a:p>
          <a:p>
            <a:r>
              <a:rPr lang="km-KH" sz="2000" dirty="0" smtClean="0"/>
              <a:t>១.ការកំណត់ពន្ធឡើងវិញ</a:t>
            </a:r>
          </a:p>
          <a:p>
            <a:r>
              <a:rPr lang="km-KH" sz="2000" dirty="0" smtClean="0"/>
              <a:t>​.ពន្ធបន្ធែម២៥%នៃប្រាក់ពន្ធត្រូវបង់។</a:t>
            </a:r>
          </a:p>
          <a:p>
            <a:r>
              <a:rPr lang="km-KH" sz="2000" dirty="0" smtClean="0"/>
              <a:t>.</a:t>
            </a:r>
            <a:r>
              <a:rPr lang="km-KH" sz="2000" dirty="0"/>
              <a:t>ការប្រាក់២% ក្នុងមួយ</a:t>
            </a:r>
            <a:r>
              <a:rPr lang="km-KH" sz="2000" dirty="0" smtClean="0"/>
              <a:t>ខែ</a:t>
            </a:r>
          </a:p>
          <a:p>
            <a:r>
              <a:rPr lang="km-KH" sz="2000" dirty="0" smtClean="0"/>
              <a:t>២.ការកំណត់ពន្ធឯកតោភាគី</a:t>
            </a:r>
          </a:p>
          <a:p>
            <a:r>
              <a:rPr lang="km-KH" sz="2000" dirty="0" smtClean="0"/>
              <a:t>.ពន្ធបន្ថែម ៤០%នៃប្រាក់ពន្ធខ្វះ</a:t>
            </a:r>
          </a:p>
          <a:p>
            <a:r>
              <a:rPr lang="km-KH" sz="2000" dirty="0"/>
              <a:t>.ការប្រាក់២% ក្នុងមួយខែ</a:t>
            </a:r>
          </a:p>
          <a:p>
            <a:endParaRPr lang="km-KH" sz="2000" dirty="0" smtClean="0"/>
          </a:p>
          <a:p>
            <a:r>
              <a:rPr lang="km-KH" sz="2000" dirty="0" smtClean="0"/>
              <a:t>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330184" y="4953000"/>
            <a:ext cx="2687765" cy="160472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m-KH" u="sng" dirty="0" smtClean="0"/>
              <a:t>.</a:t>
            </a:r>
          </a:p>
          <a:p>
            <a:endParaRPr lang="km-KH" sz="2000" u="sng" dirty="0"/>
          </a:p>
          <a:p>
            <a:r>
              <a:rPr lang="km-KH" sz="2000" dirty="0" smtClean="0"/>
              <a:t>.អភិបាល បណ្ណាធិការ កម្មសិទ្ធិករ ឬបុគ្គលទទួលខុសត្រូវ បានប្រព្រឹត្តអំពើគេចវេសពន្ធ ត្រូវពិន័យ ១០ ដល់ ២០ លានរៀល  ឬជាប់ពន្ធនាគារពី ០១ ដល់ ០៥ ឆ្នាំ ឬ  ទោសទាំងពីរនេះ ។</a:t>
            </a:r>
          </a:p>
          <a:p>
            <a:r>
              <a:rPr lang="km-KH" dirty="0" smtClean="0"/>
              <a:t> </a:t>
            </a:r>
          </a:p>
          <a:p>
            <a:endParaRPr lang="km-KH" dirty="0" smtClean="0"/>
          </a:p>
        </p:txBody>
      </p:sp>
      <p:sp>
        <p:nvSpPr>
          <p:cNvPr id="11" name="Right Brace 10"/>
          <p:cNvSpPr/>
          <p:nvPr/>
        </p:nvSpPr>
        <p:spPr>
          <a:xfrm rot="10800000">
            <a:off x="1066798" y="4191000"/>
            <a:ext cx="533399" cy="1506550"/>
          </a:xfrm>
          <a:prstGeom prst="rightBr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2628899" y="2362200"/>
            <a:ext cx="1790702" cy="3484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3200" dirty="0" smtClean="0"/>
              <a:t>បទល្មើស</a:t>
            </a:r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6805159" y="2379328"/>
            <a:ext cx="1790702" cy="3484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3200" dirty="0" smtClean="0"/>
              <a:t>ពិន័យ និងទោស</a:t>
            </a:r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1631848" y="4558265"/>
            <a:ext cx="4399204" cy="9229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m-KH" sz="2800" dirty="0" smtClean="0"/>
              <a:t>ល្មើសមាត្រា ១២៧ ធ្វេសប្រហែសធ្ងន់ធ្ងរ ២ លើកដាច់ពីគ្នារយៈពេល ០៣ ឆ្នាំ នៃឆ្នាំប្រតិទិន ។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609436" y="5634779"/>
            <a:ext cx="4430854" cy="9229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m-KH" sz="2800" dirty="0" smtClean="0"/>
              <a:t>ល្មើសមាត្រា ១២៧ ធ្វេសប្រហែសធ្ងន់ធ្ងរ ៣ លើកឬ ច្រើនជាងនេះដាច់ពីគ្នារយៈពេលណាមួយក៏ដោយ ។</a:t>
            </a:r>
          </a:p>
        </p:txBody>
      </p:sp>
      <p:sp>
        <p:nvSpPr>
          <p:cNvPr id="24" name="Right Brace 23"/>
          <p:cNvSpPr/>
          <p:nvPr/>
        </p:nvSpPr>
        <p:spPr>
          <a:xfrm>
            <a:off x="6031052" y="4173602"/>
            <a:ext cx="533399" cy="1506550"/>
          </a:xfrm>
          <a:prstGeom prst="rightBrac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10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6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៦.ទោសទណ្ឌល្មើសបទប្បញ្ញត្តិស្តីពីពន្ធដា(ត)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400" b="1" dirty="0">
                <a:solidFill>
                  <a:srgbClr val="FFFF00"/>
                </a:solidFill>
              </a:rPr>
              <a:t>6. Penalties for violation of tax regulations</a:t>
            </a:r>
            <a:endParaRPr lang="km-KH" sz="2400" b="1" dirty="0" smtClean="0">
              <a:solidFill>
                <a:srgbClr val="FFFF00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082214"/>
            <a:ext cx="8153400" cy="469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7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9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កាតព្វកិច្ចសារពើពន្ធ ចំពោះអង្គការ និង សមាគមនៅកម្ពុជា</a:t>
            </a:r>
            <a:endParaRPr lang="en-US" sz="24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en-US" sz="1800" b="1" dirty="0"/>
              <a:t>The tax obligations of organizations and associations in CAMBODIA</a:t>
            </a:r>
            <a:endParaRPr lang="en-AU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73443" y="2971800"/>
            <a:ext cx="8077200" cy="762000"/>
          </a:xfrm>
          <a:prstGeom prst="rect">
            <a:avLst/>
          </a:prstGeom>
          <a:ln>
            <a:noFill/>
          </a:ln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km-KH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បង្ហាញ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ដោយ  </a:t>
            </a:r>
            <a:r>
              <a:rPr lang="en-U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/</a:t>
            </a:r>
            <a:r>
              <a:rPr lang="km-KH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Presentations </a:t>
            </a:r>
            <a:r>
              <a:rPr lang="en-US" b="1" dirty="0">
                <a:solidFill>
                  <a:srgbClr val="FFFF00"/>
                </a:solidFill>
              </a:rPr>
              <a:t>by</a:t>
            </a:r>
            <a:r>
              <a:rPr lang="en-US" b="1" dirty="0" smtClean="0">
                <a:solidFill>
                  <a:srgbClr val="FFFF00"/>
                </a:solidFill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en-U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: 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    </a:t>
            </a:r>
            <a:r>
              <a:rPr lang="ca-ES" b="1" dirty="0">
                <a:latin typeface="Khmer Moul" panose="02060603050605020204" pitchFamily="18" charset="0"/>
                <a:cs typeface="Khmer OS" panose="02000500000000020004" pitchFamily="2" charset="0"/>
              </a:rPr>
              <a:t>លោក ឆែម រដ្ឋ</a:t>
            </a:r>
            <a:r>
              <a:rPr lang="km-KH" b="1" dirty="0"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/ </a:t>
            </a:r>
            <a:r>
              <a:rPr lang="ca-ES" b="1" dirty="0">
                <a:solidFill>
                  <a:srgbClr val="FFFF00"/>
                </a:solidFill>
                <a:latin typeface="Khmer Moul" panose="02060603050605020204" pitchFamily="18" charset="0"/>
                <a:cs typeface="Khmer OS" panose="02000500000000020004" pitchFamily="2" charset="0"/>
              </a:rPr>
              <a:t>Mr. CHHEM Roth </a:t>
            </a:r>
          </a:p>
          <a:p>
            <a:pPr marL="0" indent="0">
              <a:buNone/>
            </a:pPr>
            <a:endParaRPr lang="en-AU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buFont typeface="Tw Cen MT" panose="020B0602020104020603" pitchFamily="34" charset="0"/>
              <a:buNone/>
            </a:pPr>
            <a:endParaRPr lang="en-AU" dirty="0">
              <a:solidFill>
                <a:srgbClr val="00206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94225" y="3733800"/>
            <a:ext cx="8077200" cy="762000"/>
          </a:xfrm>
          <a:prstGeom prst="rect">
            <a:avLst/>
          </a:prstGeom>
          <a:ln>
            <a:noFill/>
          </a:ln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រ</a:t>
            </a:r>
            <a:r>
              <a:rPr lang="ca-ES" b="1" dirty="0">
                <a:latin typeface="Khmer Moul" panose="02060603050605020204" pitchFamily="18" charset="0"/>
                <a:cs typeface="Khmer OS" panose="02000500000000020004" pitchFamily="2" charset="0"/>
              </a:rPr>
              <a:t>យៈពេល / </a:t>
            </a:r>
            <a:r>
              <a:rPr lang="en-US" b="1" dirty="0" smtClean="0">
                <a:solidFill>
                  <a:srgbClr val="FFFF00"/>
                </a:solidFill>
              </a:rPr>
              <a:t>Duration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:  </a:t>
            </a:r>
            <a:r>
              <a:rPr lang="km-KH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៣០​ 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នាទី / </a:t>
            </a:r>
            <a:r>
              <a:rPr lang="en-US" b="1" dirty="0" smtClean="0">
                <a:solidFill>
                  <a:srgbClr val="FFFF00"/>
                </a:solidFill>
                <a:latin typeface="Khmer Moul" panose="02060603050605020204" pitchFamily="18" charset="0"/>
                <a:cs typeface="Khmer OS" panose="02000500000000020004" pitchFamily="2" charset="0"/>
              </a:rPr>
              <a:t>30 Minute</a:t>
            </a:r>
            <a:endParaRPr lang="en-AU" b="1" dirty="0" smtClean="0">
              <a:solidFill>
                <a:srgbClr val="FFFF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buFont typeface="Tw Cen MT" panose="020B0602020104020603" pitchFamily="34" charset="0"/>
              <a:buNone/>
            </a:pPr>
            <a:endParaRPr lang="en-AU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94225" y="4419598"/>
            <a:ext cx="8077200" cy="1371601"/>
          </a:xfrm>
          <a:prstGeom prst="rect">
            <a:avLst/>
          </a:prstGeom>
          <a:ln>
            <a:noFill/>
          </a:ln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ca-ES" b="1" dirty="0">
                <a:latin typeface="Khmer Moul" panose="02060603050605020204" pitchFamily="18" charset="0"/>
                <a:cs typeface="Khmer OS" panose="02000500000000020004" pitchFamily="2" charset="0"/>
              </a:rPr>
              <a:t>វីធីសាស្ត្រ </a:t>
            </a:r>
            <a:r>
              <a:rPr lang="en-US" b="1" dirty="0">
                <a:latin typeface="Khmer Moul" panose="02060603050605020204" pitchFamily="18" charset="0"/>
                <a:cs typeface="Khmer OS" panose="02000500000000020004" pitchFamily="2" charset="0"/>
              </a:rPr>
              <a:t>/</a:t>
            </a:r>
            <a:r>
              <a:rPr lang="km-KH" b="1" dirty="0"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Methods</a:t>
            </a:r>
            <a:r>
              <a:rPr lang="ca-ES" b="1" dirty="0" smtClean="0">
                <a:solidFill>
                  <a:srgbClr val="002060"/>
                </a:solidFill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en-U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: 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ពន្យល់  </a:t>
            </a:r>
            <a:r>
              <a:rPr lang="ca-ES" b="1" dirty="0">
                <a:latin typeface="Khmer Moul" panose="02060603050605020204" pitchFamily="18" charset="0"/>
                <a:cs typeface="Khmer OS" panose="02000500000000020004" pitchFamily="2" charset="0"/>
              </a:rPr>
              <a:t>សំណួរ </a:t>
            </a:r>
            <a:r>
              <a:rPr lang="ca-ES" b="1" dirty="0" smtClean="0">
                <a:latin typeface="Khmer Moul" panose="02060603050605020204" pitchFamily="18" charset="0"/>
                <a:cs typeface="Khmer OS" panose="02000500000000020004" pitchFamily="2" charset="0"/>
              </a:rPr>
              <a:t>និងចម្លើយ </a:t>
            </a:r>
            <a:r>
              <a:rPr lang="ca-ES" b="1" dirty="0">
                <a:latin typeface="Khmer Moul" panose="02060603050605020204" pitchFamily="18" charset="0"/>
                <a:cs typeface="Khmer OS" panose="02000500000000020004" pitchFamily="2" charset="0"/>
              </a:rPr>
              <a:t>/</a:t>
            </a:r>
            <a:r>
              <a:rPr lang="km-KH" b="1" dirty="0">
                <a:latin typeface="Khmer Moul" panose="02060603050605020204" pitchFamily="18" charset="0"/>
                <a:cs typeface="Khmer OS" panose="02000500000000020004" pitchFamily="2" charset="0"/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Explanation, questions</a:t>
            </a:r>
            <a:r>
              <a:rPr lang="km-KH" b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And answer.</a:t>
            </a:r>
            <a:endParaRPr lang="en-AU" b="1" dirty="0">
              <a:solidFill>
                <a:srgbClr val="FFFF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450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027" y="1295400"/>
            <a:ext cx="8501799" cy="48980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961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828800" y="1371600"/>
            <a:ext cx="4953000" cy="1676400"/>
          </a:xfrm>
          <a:ln>
            <a:solidFill>
              <a:srgbClr val="00B050">
                <a:alpha val="80000"/>
              </a:srgbClr>
            </a:solidFill>
          </a:ln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</a:pPr>
            <a:r>
              <a:rPr lang="en-AU" sz="2800" dirty="0" smtClean="0">
                <a:solidFill>
                  <a:srgbClr val="FF00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/>
            </a:r>
            <a:br>
              <a:rPr lang="en-AU" sz="2800" dirty="0" smtClean="0">
                <a:solidFill>
                  <a:srgbClr val="FF00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</a:br>
            <a:r>
              <a:rPr lang="km-KH" sz="2400" dirty="0" smtClean="0">
                <a:solidFill>
                  <a:srgbClr val="FF00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អរគុណ</a:t>
            </a:r>
            <a:r>
              <a:rPr lang="en-AU" sz="2000" dirty="0" smtClean="0">
                <a:solidFill>
                  <a:srgbClr val="FF00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/>
            </a:r>
            <a:br>
              <a:rPr lang="en-AU" sz="2000" dirty="0" smtClean="0">
                <a:solidFill>
                  <a:srgbClr val="FF00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Thanks</a:t>
            </a:r>
            <a:endParaRPr lang="en-AU" sz="2000" dirty="0">
              <a:solidFill>
                <a:srgbClr val="FF0000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6" name="Action Button: Help 5">
            <a:hlinkClick r:id="" action="ppaction://noaction" highlightClick="1"/>
          </p:cNvPr>
          <p:cNvSpPr/>
          <p:nvPr/>
        </p:nvSpPr>
        <p:spPr>
          <a:xfrm>
            <a:off x="3031998" y="3886200"/>
            <a:ext cx="2546604" cy="1828800"/>
          </a:xfrm>
          <a:prstGeom prst="actionButtonHelp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942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52400" y="1981200"/>
            <a:ext cx="8382000" cy="457200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vert="horz" lIns="45720" tIns="45720" rIns="4572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km-KH" sz="1400" dirty="0" smtClean="0">
                <a:latin typeface="Khmer OS Muol" panose="02000500000000020004" pitchFamily="2" charset="0"/>
                <a:cs typeface="Khmer OS Muol" panose="02000500000000020004" pitchFamily="2" charset="0"/>
              </a:rPr>
              <a:t>១.កាតព្វកិច្ចចុះបញ្ជីពន្ធដា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FF00"/>
                </a:solidFill>
              </a:rPr>
              <a:t>1. Tax registration obligation</a:t>
            </a:r>
            <a:endParaRPr lang="km-KH" sz="1400" b="1" dirty="0" smtClean="0">
              <a:solidFill>
                <a:srgbClr val="FFFF00"/>
              </a:solidFill>
              <a:latin typeface="Khmer OS Muol" panose="02000500000000020004" pitchFamily="2" charset="0"/>
              <a:cs typeface="Khmer OS Muol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km-KH" sz="1400" dirty="0" smtClean="0">
                <a:latin typeface="Khmer OS Muol" panose="02000500000000020004" pitchFamily="2" charset="0"/>
                <a:cs typeface="Khmer OS Muol" panose="02000500000000020004" pitchFamily="2" charset="0"/>
              </a:rPr>
              <a:t>២.ចំណាត់ថ្នាក់អ្នកជាប់ពន្ធ</a:t>
            </a:r>
            <a:endParaRPr lang="en-US" sz="1400" dirty="0" smtClean="0">
              <a:latin typeface="Khmer OS Muol" panose="02000500000000020004" pitchFamily="2" charset="0"/>
              <a:cs typeface="Khmer OS Muol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FF00"/>
                </a:solidFill>
              </a:rPr>
              <a:t>2. Taxpayers rank</a:t>
            </a:r>
            <a:endParaRPr lang="km-KH" sz="1400" b="1" dirty="0" smtClean="0">
              <a:solidFill>
                <a:srgbClr val="FFFF00"/>
              </a:solidFill>
              <a:latin typeface="Khmer OS Muol" panose="02000500000000020004" pitchFamily="2" charset="0"/>
              <a:cs typeface="Khmer OS Muol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km-KH" sz="1400" dirty="0" smtClean="0">
                <a:latin typeface="Khmer OS Muol" panose="02000500000000020004" pitchFamily="2" charset="0"/>
                <a:cs typeface="Khmer OS Muol" panose="02000500000000020004" pitchFamily="2" charset="0"/>
              </a:rPr>
              <a:t>៣.ការកាន់បញ្ជីកាគណនេយ្យ</a:t>
            </a:r>
            <a:endParaRPr lang="en-US" sz="1400" dirty="0" smtClean="0">
              <a:latin typeface="Khmer OS Muol" panose="02000500000000020004" pitchFamily="2" charset="0"/>
              <a:cs typeface="Khmer OS Muol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FF00"/>
                </a:solidFill>
              </a:rPr>
              <a:t>3. Holding a List of Accounts</a:t>
            </a:r>
            <a:endParaRPr lang="km-KH" sz="1400" b="1" dirty="0" smtClean="0">
              <a:solidFill>
                <a:srgbClr val="FFFF00"/>
              </a:solidFill>
              <a:latin typeface="Khmer OS Muol" panose="02000500000000020004" pitchFamily="2" charset="0"/>
              <a:cs typeface="Khmer OS Muol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km-KH" sz="1400" dirty="0" smtClean="0">
                <a:latin typeface="Khmer OS Muol" panose="02000500000000020004" pitchFamily="2" charset="0"/>
                <a:cs typeface="Khmer OS Muol" panose="02000500000000020004" pitchFamily="2" charset="0"/>
              </a:rPr>
              <a:t>៤.ប្រភេទពន្ធសំខាន់ៗអនុវត្តច</a:t>
            </a:r>
            <a:r>
              <a:rPr lang="km-KH" sz="1400" dirty="0">
                <a:latin typeface="Khmer OS Muol" panose="02000500000000020004" pitchFamily="2" charset="0"/>
                <a:cs typeface="Khmer OS Muol" panose="02000500000000020004" pitchFamily="2" charset="0"/>
              </a:rPr>
              <a:t>ំ</a:t>
            </a:r>
            <a:r>
              <a:rPr lang="km-KH" sz="1400" dirty="0" smtClean="0">
                <a:latin typeface="Khmer OS Muol" panose="02000500000000020004" pitchFamily="2" charset="0"/>
                <a:cs typeface="Khmer OS Muol" panose="02000500000000020004" pitchFamily="2" charset="0"/>
              </a:rPr>
              <a:t>ពោះអង្គការ និង សមាគម</a:t>
            </a:r>
            <a:endParaRPr lang="en-US" sz="1400" dirty="0" smtClean="0">
              <a:latin typeface="Khmer OS Muol" panose="02000500000000020004" pitchFamily="2" charset="0"/>
              <a:cs typeface="Khmer OS Muol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FF00"/>
                </a:solidFill>
              </a:rPr>
              <a:t>4. Important tax categories apply to organizations and associations</a:t>
            </a:r>
            <a:endParaRPr lang="km-KH" sz="1400" b="1" dirty="0" smtClean="0">
              <a:solidFill>
                <a:srgbClr val="FFFF00"/>
              </a:solidFill>
              <a:latin typeface="Khmer OS Muol" panose="02000500000000020004" pitchFamily="2" charset="0"/>
              <a:cs typeface="Khmer OS Muol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km-KH" sz="1400" dirty="0" smtClean="0">
                <a:latin typeface="Khmer OS Muol" panose="02000500000000020004" pitchFamily="2" charset="0"/>
                <a:cs typeface="Khmer OS Muol" panose="02000500000000020004" pitchFamily="2" charset="0"/>
              </a:rPr>
              <a:t>៥.កាតព្វកិច្ចដាក់លិខិតប្រកាសពន្ធ</a:t>
            </a:r>
            <a:endParaRPr lang="en-US" sz="1400" dirty="0" smtClean="0">
              <a:latin typeface="Khmer OS Muol" panose="02000500000000020004" pitchFamily="2" charset="0"/>
              <a:cs typeface="Khmer OS Muol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FF00"/>
                </a:solidFill>
              </a:rPr>
              <a:t>5. Obligation to submit a tax return</a:t>
            </a:r>
            <a:endParaRPr lang="km-KH" sz="1400" b="1" dirty="0" smtClean="0">
              <a:solidFill>
                <a:srgbClr val="FFFF00"/>
              </a:solidFill>
              <a:latin typeface="Khmer OS Muol" panose="02000500000000020004" pitchFamily="2" charset="0"/>
              <a:cs typeface="Khmer OS Muol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km-KH" sz="1400" dirty="0" smtClean="0">
                <a:latin typeface="Khmer OS Muol" panose="02000500000000020004" pitchFamily="2" charset="0"/>
                <a:cs typeface="Khmer OS Muol" panose="02000500000000020004" pitchFamily="2" charset="0"/>
              </a:rPr>
              <a:t>៦.ទណ្ឌកម្ម  ដែលល្មើសបទប្បញ្ញត្តិស្តីពីពន្ធដា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b="1" dirty="0" smtClean="0">
                <a:solidFill>
                  <a:srgbClr val="FFFF00"/>
                </a:solidFill>
              </a:rPr>
              <a:t>6. Penalties that violate the provisions of the tax</a:t>
            </a:r>
            <a:endParaRPr lang="km-KH" sz="1400" b="1" dirty="0" smtClean="0">
              <a:solidFill>
                <a:srgbClr val="FFFF00"/>
              </a:solidFill>
              <a:latin typeface="Khmer OS Muol" panose="02000500000000020004" pitchFamily="2" charset="0"/>
              <a:cs typeface="Khmer OS Muol" panose="02000500000000020004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km-KH" sz="1400" dirty="0" smtClean="0">
                <a:latin typeface="Khmer OS Muol" panose="02000500000000020004" pitchFamily="2" charset="0"/>
                <a:cs typeface="Khmer OS Muol" panose="02000500000000020004" pitchFamily="2" charset="0"/>
              </a:rPr>
              <a:t>៧.ការទទួលខុសត្រួវរបស់អភិបាល ឬ បណ្ណាធិការ ឬ កម្មសិទ្ធិករ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FF00"/>
                </a:solidFill>
              </a:rPr>
              <a:t>7. Responsibility of the Governor or the Editor or the Owner</a:t>
            </a:r>
            <a:endParaRPr lang="en-AU" sz="1400" b="1" dirty="0" smtClean="0">
              <a:solidFill>
                <a:srgbClr val="FFFF00"/>
              </a:solidFill>
              <a:latin typeface="Khmer OS Muol" panose="02000500000000020004" pitchFamily="2" charset="0"/>
              <a:cs typeface="Khmer OS Muol" panose="02000500000000020004" pitchFamily="2" charset="0"/>
            </a:endParaRPr>
          </a:p>
          <a:p>
            <a:pPr marL="0" indent="0" algn="ctr">
              <a:buNone/>
            </a:pPr>
            <a:endParaRPr lang="en-AU" sz="1600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 algn="ctr">
              <a:buFont typeface="Tw Cen MT" panose="020B0602020104020603" pitchFamily="34" charset="0"/>
              <a:buNone/>
            </a:pPr>
            <a:endParaRPr lang="en-AU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5636" y="914400"/>
            <a:ext cx="8382000" cy="762000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wrap="square" lIns="91440" tIns="45720" rIns="91440" bIns="45720" rtlCol="0" anchor="ctr">
            <a:normAutofit fontScale="85000" lnSpcReduction="10000"/>
          </a:bodyPr>
          <a:lstStyle/>
          <a:p>
            <a:pPr algn="ctr">
              <a:lnSpc>
                <a:spcPct val="170000"/>
              </a:lnSpc>
            </a:pPr>
            <a:r>
              <a:rPr lang="km-KH" sz="32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មាតិកា</a:t>
            </a: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6638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187035" y="2209800"/>
            <a:ext cx="8575965" cy="44958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u="sng" dirty="0" smtClean="0">
                <a:latin typeface="Khmer OS" panose="02000500000000020004" pitchFamily="2" charset="0"/>
                <a:cs typeface="Khmer OS" panose="02000500000000020004" pitchFamily="2" charset="0"/>
              </a:rPr>
              <a:t>បទប្បញ្ញាត្តិៈ </a:t>
            </a: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១.មាត្រា ១០១ នៃច្បាប់ស្តីពីសារពើពន្ធ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FFFF00"/>
                </a:solidFill>
              </a:rPr>
              <a:t>Regulations:1. Article 101 of the Fiscal Law</a:t>
            </a:r>
            <a:endParaRPr lang="km-KH" sz="1600" b="1" dirty="0" smtClean="0">
              <a:solidFill>
                <a:srgbClr val="FFFF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២.ប្រកាសលេខ ៤៩៦ សហវ ចុះថ្ងៃទី០៦ ខែមេសា ឆ្នាំ ២០១៦ ស្តីពីការចុះបញ្ជីពន្ធដា។</a:t>
            </a:r>
            <a:endParaRPr lang="en-US" sz="1600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/>
              <a:t>	</a:t>
            </a:r>
            <a:r>
              <a:rPr lang="en-US" sz="1600" b="1" dirty="0">
                <a:solidFill>
                  <a:srgbClr val="FFFF00"/>
                </a:solidFill>
              </a:rPr>
              <a:t>2. </a:t>
            </a:r>
            <a:r>
              <a:rPr lang="en-US" sz="1600" b="1" dirty="0" err="1">
                <a:solidFill>
                  <a:srgbClr val="FFFF00"/>
                </a:solidFill>
              </a:rPr>
              <a:t>Prakas</a:t>
            </a:r>
            <a:r>
              <a:rPr lang="en-US" sz="1600" b="1" dirty="0">
                <a:solidFill>
                  <a:srgbClr val="FFFF00"/>
                </a:solidFill>
              </a:rPr>
              <a:t> No. 496 dated April 6, 2016 on the tax registration.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បុគ្គលទាំងឡាយ ត្រូវទៅចុះបញ្ជីនៅរដ្ឋបាលសារពើពន្ធ ក្នុងរយៈពេល ១៥ ថ្ងៃនៃថ្ងៃធ្វើការ ៖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FFFF00"/>
                </a:solidFill>
              </a:rPr>
              <a:t>Individuals must register with the tax administration within 15 working days.</a:t>
            </a:r>
            <a:endParaRPr lang="km-KH" sz="1600" b="1" dirty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km-KH" sz="1600" dirty="0" smtClean="0"/>
              <a:t>​​​​​</a:t>
            </a: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ក្រោយពីចាប់ផ្តើមធ្វើសកម្មភាពសេដ្ឋកិច្ច ឬ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600" b="1" dirty="0" smtClean="0">
                <a:solidFill>
                  <a:srgbClr val="FFFF00"/>
                </a:solidFill>
              </a:rPr>
              <a:t>After </a:t>
            </a:r>
            <a:r>
              <a:rPr lang="en-US" sz="1600" b="1" dirty="0">
                <a:solidFill>
                  <a:srgbClr val="FFFF00"/>
                </a:solidFill>
              </a:rPr>
              <a:t>the start of economic activity</a:t>
            </a:r>
            <a:endParaRPr lang="km-KH" sz="1600" b="1" dirty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km-KH" sz="1600" dirty="0" smtClean="0"/>
              <a:t>​​​​​</a:t>
            </a: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ក្រោយពេលទទួលបានលិខិតបញ្ជាក់ការចុះបញ្ជី ឬលិខិតអនុញ្ញាត្ត ចេញដោយក្រសួងឬ ស្ថាប័នពាក់ព័ន្ធ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600" b="1" dirty="0" smtClean="0">
                <a:solidFill>
                  <a:srgbClr val="FFFF00"/>
                </a:solidFill>
              </a:rPr>
              <a:t>After receiving a certificate of registration or permit issued by a relevant ministry or institution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១.កាតព្វកិច្ចចុះបញ្ជីពន្ធដា</a:t>
            </a:r>
            <a:endParaRPr lang="en-US" sz="24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en-US" sz="2200" b="1" dirty="0"/>
              <a:t>1. Tax registration obligation</a:t>
            </a:r>
            <a:endParaRPr lang="en-AU" sz="2600" b="1" dirty="0"/>
          </a:p>
        </p:txBody>
      </p:sp>
    </p:spTree>
    <p:extLst>
      <p:ext uri="{BB962C8B-B14F-4D97-AF65-F5344CB8AC3E}">
        <p14:creationId xmlns:p14="http://schemas.microsoft.com/office/powerpoint/2010/main" val="76302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១.កាតព្វកិច្ចចុះបញ្ជីពន្ធដា (ត)</a:t>
            </a:r>
            <a:endParaRPr lang="en-US" sz="24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en-US" sz="2200" b="1" dirty="0"/>
              <a:t>1. Tax registration obligation</a:t>
            </a:r>
            <a:endParaRPr lang="en-AU" sz="2600" b="1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87035" y="2362200"/>
            <a:ext cx="8575965" cy="41910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និយមន័យ ៖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u="sng" dirty="0" smtClean="0">
                <a:latin typeface="Khmer OS" panose="02000500000000020004" pitchFamily="2" charset="0"/>
                <a:cs typeface="Khmer OS" panose="02000500000000020004" pitchFamily="2" charset="0"/>
              </a:rPr>
              <a:t>១.សកម្មភាពសេដ្ឋកិច្ចៈ</a:t>
            </a: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 សំដៅដល់សក្មភាពរបស់បុគ្គលដែលធ្វើជានិច្ចកាល ជាប់បន្ត ឬ មួយដងមួយគ្រា ដើម្បីរកឬមិនរកចំណេញ ក្នុងការផ្គត់ផ្គង់ ឬមានបំណងផ្គត់ផ្គង់ ទំនិញឬសេវា អោយបុគ្គល ដទៃ ក្នុងគោលដៅបានអត្ថប្រយោជន៏អ្វីមួយ ។</a:t>
            </a:r>
            <a:endParaRPr lang="en-US" sz="1600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km-KH" sz="1600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FFFF00"/>
                </a:solidFill>
              </a:rPr>
              <a:t>1. Economic action refers to the activity of a person who is constantly or repeatedly seeking or not making a profit in the supply or intended to supply goods or services to other persons in the interests of any benefit.</a:t>
            </a:r>
            <a:endParaRPr lang="en-US" sz="1600" b="1" dirty="0">
              <a:solidFill>
                <a:srgbClr val="FFFF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Content Placeholder 2"/>
          <p:cNvSpPr txBox="1">
            <a:spLocks/>
          </p:cNvSpPr>
          <p:nvPr/>
        </p:nvSpPr>
        <p:spPr>
          <a:xfrm>
            <a:off x="212393" y="2209800"/>
            <a:ext cx="8575965" cy="43434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u="sng" dirty="0" smtClean="0">
                <a:latin typeface="Khmer OS" panose="02000500000000020004" pitchFamily="2" charset="0"/>
                <a:cs typeface="Khmer OS" panose="02000500000000020004" pitchFamily="2" charset="0"/>
              </a:rPr>
              <a:t>២.នីតិបុគ្គលៈ</a:t>
            </a: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 សំដៅដល់សហគ្រាស ឬ អង្គការនានា ដែលប្រកបអាជីវកម្ម ទោះបីជាបាន ឬមិនទាន់បានទទួលស្គាល់ជាផ្លូវការពីស្ថាប័នមានសមត្ថកិច្ចរបស់រាជរដ្ឋាភិបាលក្តី។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ពាក្យនីតិបុគ្គល  រួមបញ្ជូលផងដែរនូវក្រុមហ៊ុនមូលធន ស្ថាប័នរដ្ឋាភិបាល អង្គការសាសនា អង្គការ សប្បុរសធម៌ អង្គការមិនស្វែងរកប្រាក់ចំណេញ ឬគ្រឹះស្ថានអចិន្ត្រៃយ៏របស់បុគ្គលអនិវាសនជនដែល តាំងនៅក្នុងព្រះរាជាណាចក្រកម្ពុជា ។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	ពាក្យ</a:t>
            </a:r>
            <a:r>
              <a:rPr lang="km-KH" sz="1600" dirty="0">
                <a:latin typeface="Khmer OS" panose="02000500000000020004" pitchFamily="2" charset="0"/>
                <a:cs typeface="Khmer OS" panose="02000500000000020004" pitchFamily="2" charset="0"/>
              </a:rPr>
              <a:t>នីតិ</a:t>
            </a: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បុគ្គលពុំរាប់បញ្ជូលទេនូវក្រុមហ៊ុនសហកម្មសិទ្ធិ ឬសហគ្រាសឯកបុគ្គល ។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rgbClr val="FFFF00"/>
                </a:solidFill>
              </a:rPr>
              <a:t>2. Legal </a:t>
            </a:r>
            <a:r>
              <a:rPr lang="en-US" sz="1400" b="1" dirty="0" smtClean="0">
                <a:solidFill>
                  <a:srgbClr val="FFFF00"/>
                </a:solidFill>
              </a:rPr>
              <a:t>entity refers </a:t>
            </a:r>
            <a:r>
              <a:rPr lang="en-US" sz="1400" b="1" dirty="0">
                <a:solidFill>
                  <a:srgbClr val="FFFF00"/>
                </a:solidFill>
              </a:rPr>
              <a:t>to enterprises or organizations doing business, whether or not yet officially recognized by the competent governmental agencies</a:t>
            </a:r>
            <a:r>
              <a:rPr lang="en-US" sz="1400" b="1" dirty="0" smtClean="0">
                <a:solidFill>
                  <a:srgbClr val="FFFF00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 smtClean="0">
                <a:solidFill>
                  <a:srgbClr val="FFFF00"/>
                </a:solidFill>
              </a:rPr>
              <a:t>	The </a:t>
            </a:r>
            <a:r>
              <a:rPr lang="en-US" sz="1400" b="1" dirty="0">
                <a:solidFill>
                  <a:srgbClr val="FFFF00"/>
                </a:solidFill>
              </a:rPr>
              <a:t>legal entities also include capital companies, government institutions, religious organizations, charitable organizations, non-profit organizations or permanent institutions of non-resident individuals residing in the Kingdom of Cambodia.</a:t>
            </a:r>
            <a:br>
              <a:rPr lang="en-US" sz="1400" b="1" dirty="0">
                <a:solidFill>
                  <a:srgbClr val="FFFF00"/>
                </a:solidFill>
              </a:rPr>
            </a:br>
            <a:r>
              <a:rPr lang="en-US" sz="1400" b="1" dirty="0" smtClean="0">
                <a:solidFill>
                  <a:srgbClr val="FFFF00"/>
                </a:solidFill>
              </a:rPr>
              <a:t>	The </a:t>
            </a:r>
            <a:r>
              <a:rPr lang="en-US" sz="1400" b="1" dirty="0">
                <a:solidFill>
                  <a:srgbClr val="FFFF00"/>
                </a:solidFill>
              </a:rPr>
              <a:t>legal entity does not include a proprietary company or a sole proprietorship.</a:t>
            </a:r>
            <a:endParaRPr lang="km-KH" sz="1400" b="1" dirty="0" smtClean="0">
              <a:solidFill>
                <a:srgbClr val="FFFF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១.កាតព្វកិច្ចចុះបញ្ជីពន្ធដា (ត)</a:t>
            </a:r>
            <a:endParaRPr lang="en-US" sz="24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en-US" sz="2200" b="1" dirty="0"/>
              <a:t>1. Tax registration obligation</a:t>
            </a:r>
            <a:endParaRPr lang="en-AU" sz="2600" b="1" dirty="0"/>
          </a:p>
        </p:txBody>
      </p:sp>
    </p:spTree>
    <p:extLst>
      <p:ext uri="{BB962C8B-B14F-4D97-AF65-F5344CB8AC3E}">
        <p14:creationId xmlns:p14="http://schemas.microsoft.com/office/powerpoint/2010/main" val="425462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-101599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ontent Placeholder 2"/>
          <p:cNvSpPr txBox="1">
            <a:spLocks/>
          </p:cNvSpPr>
          <p:nvPr/>
        </p:nvSpPr>
        <p:spPr>
          <a:xfrm>
            <a:off x="212393" y="2209800"/>
            <a:ext cx="8575965" cy="43434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u="sng" dirty="0">
                <a:latin typeface="Khmer OS" panose="02000500000000020004" pitchFamily="2" charset="0"/>
                <a:cs typeface="Khmer OS" panose="02000500000000020004" pitchFamily="2" charset="0"/>
              </a:rPr>
              <a:t>បទប្បញ្ញាត្តិៈ </a:t>
            </a:r>
            <a:endParaRPr lang="en-US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១.</a:t>
            </a:r>
            <a:r>
              <a:rPr lang="km-KH" sz="1600" dirty="0">
                <a:latin typeface="Khmer OS" panose="02000500000000020004" pitchFamily="2" charset="0"/>
                <a:cs typeface="Khmer OS" panose="02000500000000020004" pitchFamily="2" charset="0"/>
              </a:rPr>
              <a:t>មាត្រា </a:t>
            </a: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៤ ថ្មី </a:t>
            </a:r>
            <a:r>
              <a:rPr lang="km-KH" sz="1600" dirty="0">
                <a:latin typeface="Khmer OS" panose="02000500000000020004" pitchFamily="2" charset="0"/>
                <a:cs typeface="Khmer OS" panose="02000500000000020004" pitchFamily="2" charset="0"/>
              </a:rPr>
              <a:t>នៃច្បាប់ស្តីពីសារពើ</a:t>
            </a: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ពន្ធ ដែលត្រូវបានធ្វើវិសោធនកម្មដោយមាត្រា ១០ នៃច្បាប់ស្តីពីហិរញ្ញវត្ថុសម្រាប់ការគ្រប់គ្រងឆ្នាំ ២០១៦ ដែលប្រកាសអោយប្រើនៅខែធ្នូ ឆ្នាំ ២០១៥។</a:t>
            </a:r>
            <a:endParaRPr lang="en-US" sz="1600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u="sng" dirty="0">
                <a:solidFill>
                  <a:srgbClr val="FFFF00"/>
                </a:solidFill>
              </a:rPr>
              <a:t>Regulations</a:t>
            </a:r>
            <a:r>
              <a:rPr lang="en-US" sz="1600" b="1" u="sng" dirty="0" smtClean="0">
                <a:solidFill>
                  <a:srgbClr val="FFFF00"/>
                </a:solidFill>
              </a:rPr>
              <a:t>:</a:t>
            </a:r>
            <a:endParaRPr lang="en-US" sz="1600" b="1" dirty="0" smtClean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FFFF00"/>
                </a:solidFill>
              </a:rPr>
              <a:t>	</a:t>
            </a:r>
            <a:r>
              <a:rPr lang="en-US" sz="1600" b="1" dirty="0" smtClean="0">
                <a:solidFill>
                  <a:srgbClr val="FFFF00"/>
                </a:solidFill>
              </a:rPr>
              <a:t>1</a:t>
            </a:r>
            <a:r>
              <a:rPr lang="en-US" sz="1600" b="1" dirty="0">
                <a:solidFill>
                  <a:srgbClr val="FFFF00"/>
                </a:solidFill>
              </a:rPr>
              <a:t>. The new Article 4 of the Fiscal Law, which is amended by Article 10 of the Financial Management Act of 2016, promulgated in December 2015.</a:t>
            </a:r>
            <a:endParaRPr lang="km-KH" sz="1600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dirty="0" smtClean="0">
                <a:latin typeface="Khmer OS" panose="02000500000000020004" pitchFamily="2" charset="0"/>
                <a:cs typeface="Khmer OS" panose="02000500000000020004" pitchFamily="2" charset="0"/>
              </a:rPr>
              <a:t>២.ប្រកាសស្តីពីការធ្វើចំណាត់ថ្នាក់អ្នកជាប់ពន្ធលេខ ១៨១៩ សហវ.ប្រក ចុះ ថ្ងៃទី២៥ ខែធ្នូ ឆ្នាំ ២០១៥ ។</a:t>
            </a:r>
            <a:endParaRPr lang="en-US" sz="1600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/>
              <a:t>	</a:t>
            </a:r>
            <a:r>
              <a:rPr lang="en-US" sz="1600" b="1" dirty="0" smtClean="0">
                <a:solidFill>
                  <a:srgbClr val="FFFF00"/>
                </a:solidFill>
              </a:rPr>
              <a:t>2</a:t>
            </a:r>
            <a:r>
              <a:rPr lang="en-US" sz="1600" b="1" dirty="0">
                <a:solidFill>
                  <a:srgbClr val="FFFF00"/>
                </a:solidFill>
              </a:rPr>
              <a:t>. </a:t>
            </a:r>
            <a:r>
              <a:rPr lang="en-US" sz="1600" b="1" dirty="0" err="1">
                <a:solidFill>
                  <a:srgbClr val="FFFF00"/>
                </a:solidFill>
              </a:rPr>
              <a:t>Prakas</a:t>
            </a:r>
            <a:r>
              <a:rPr lang="en-US" sz="1600" b="1" dirty="0">
                <a:solidFill>
                  <a:srgbClr val="FFFF00"/>
                </a:solidFill>
              </a:rPr>
              <a:t> on the classification of taxpayers No. 1819 </a:t>
            </a:r>
            <a:r>
              <a:rPr lang="en-US" sz="1600" b="1" dirty="0" err="1">
                <a:solidFill>
                  <a:srgbClr val="FFFF00"/>
                </a:solidFill>
              </a:rPr>
              <a:t>MEF.Pr</a:t>
            </a:r>
            <a:r>
              <a:rPr lang="en-US" sz="1600" b="1" dirty="0">
                <a:solidFill>
                  <a:srgbClr val="FFFF00"/>
                </a:solidFill>
              </a:rPr>
              <a:t>. dated December 25, 2015.</a:t>
            </a:r>
            <a:endParaRPr lang="km-KH" sz="1600" b="1" dirty="0">
              <a:solidFill>
                <a:srgbClr val="FFFF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២</a:t>
            </a: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.ចំណាត់ថ្នាក់អ្នកជាប់ពន្ធ</a:t>
            </a:r>
            <a:endParaRPr lang="en-US" sz="24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FFFF00"/>
                </a:solidFill>
              </a:rPr>
              <a:t>2.Taxpayer </a:t>
            </a:r>
            <a:r>
              <a:rPr lang="en-US" sz="2400" b="1" dirty="0">
                <a:solidFill>
                  <a:srgbClr val="FFFF00"/>
                </a:solidFill>
              </a:rPr>
              <a:t>rank</a:t>
            </a:r>
            <a:endParaRPr lang="en-AU" sz="2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22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212393" y="2057401"/>
            <a:ext cx="8575965" cy="4800599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u="sng" dirty="0" smtClean="0">
                <a:latin typeface="Khmer OS" panose="02000500000000020004" pitchFamily="2" charset="0"/>
                <a:cs typeface="Khmer OS" panose="02000500000000020004" pitchFamily="2" charset="0"/>
              </a:rPr>
              <a:t>ក.អ្នកជាប់ពន្ធតូច  ជាសហគ្រាសឯកបុគ្គល ឬសហកម្មសិទ្ធិដែល៖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FFFF00"/>
                </a:solidFill>
              </a:rPr>
              <a:t>A. The Taxpayer is a sole proprietorship or </a:t>
            </a:r>
            <a:r>
              <a:rPr lang="en-US" sz="1600" b="1" dirty="0" smtClean="0">
                <a:solidFill>
                  <a:srgbClr val="FFFF00"/>
                </a:solidFill>
              </a:rPr>
              <a:t>co-ownership</a:t>
            </a:r>
            <a:r>
              <a:rPr lang="en-US" sz="1600" b="1" dirty="0">
                <a:solidFill>
                  <a:srgbClr val="FFFF00"/>
                </a:solidFill>
              </a:rPr>
              <a:t>:</a:t>
            </a:r>
            <a:endParaRPr lang="km-KH" sz="1600" b="1" dirty="0" smtClean="0">
              <a:solidFill>
                <a:srgbClr val="FFFF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១.ផលរបរប្រចាំឆ្នាំចាប់ពី ២៥០ លានរៀល ដល់ ៧០០ លានរៀល</a:t>
            </a:r>
            <a:endParaRPr lang="en-US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en-US" sz="1600" b="1" dirty="0">
                <a:solidFill>
                  <a:srgbClr val="FFFF00"/>
                </a:solidFill>
              </a:rPr>
              <a:t>1. Annual turnover from 250 million to 700 million Riels</a:t>
            </a:r>
            <a:endParaRPr lang="km-KH" sz="1600" b="1" dirty="0" smtClean="0">
              <a:solidFill>
                <a:srgbClr val="FFFF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២.ផលរបរក្នុងរយៈពេល ០៣ ខែ ជាប់គ្នាណាមួយដែលបញ្ជាក់ក្នុងឆ្នាំប្រតិទិនចរន្ត ចាប់ពី ៦០ លានរៀលឡើងទៅ </a:t>
            </a:r>
            <a:endParaRPr lang="en-US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en-US" sz="1600" b="1" dirty="0">
                <a:solidFill>
                  <a:srgbClr val="FFFF00"/>
                </a:solidFill>
              </a:rPr>
              <a:t>2. The turnover period of 03 consecutive months, as specified in the current calendar year up to 60 million riels</a:t>
            </a:r>
            <a:endParaRPr lang="km-KH" sz="1600" b="1" dirty="0" smtClean="0">
              <a:solidFill>
                <a:srgbClr val="FFFF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៣.រំពឹងថាមានផលរបរក្នុងរយៈពេល០៣ ខែជាប់គ្នាខាងមុខចាប់ពី ៦០លានរៀលឡើងទៅ</a:t>
            </a:r>
            <a:endParaRPr lang="en-US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/>
              <a:t>	</a:t>
            </a:r>
            <a:r>
              <a:rPr lang="en-US" sz="1600" b="1" dirty="0" smtClean="0">
                <a:solidFill>
                  <a:srgbClr val="FFFF00"/>
                </a:solidFill>
              </a:rPr>
              <a:t>3</a:t>
            </a:r>
            <a:r>
              <a:rPr lang="en-US" sz="1600" b="1" dirty="0">
                <a:solidFill>
                  <a:srgbClr val="FFFF00"/>
                </a:solidFill>
              </a:rPr>
              <a:t>. Expect the proceeds in the next 3 consecutive months from 60 million riel</a:t>
            </a:r>
            <a:endParaRPr lang="km-KH" sz="1600" b="1" dirty="0" smtClean="0">
              <a:solidFill>
                <a:srgbClr val="FFFF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៤.ចូលរួមដេញថ្លៃ ពិគ្រោះថ្លៃ ឬ ស្ទង់ថ្លៃ ក្នុងការផ្គត់ផ្គង់ទំនិញ ឬសេវា រួមទាំងភាស៊ី ។</a:t>
            </a:r>
            <a:endParaRPr lang="en-US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FFFF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en-US" sz="1600" b="1" dirty="0">
                <a:solidFill>
                  <a:srgbClr val="FFFF00"/>
                </a:solidFill>
              </a:rPr>
              <a:t> 4. Participate in any bidding, quotation or survey for the supply of </a:t>
            </a:r>
            <a:r>
              <a:rPr lang="en-US" sz="1600" b="1" dirty="0" smtClean="0">
                <a:solidFill>
                  <a:srgbClr val="FFFF00"/>
                </a:solidFill>
              </a:rPr>
              <a:t>goods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FFFF00"/>
                </a:solidFill>
              </a:rPr>
              <a:t>	and services including duties.</a:t>
            </a:r>
            <a:endParaRPr lang="km-KH" sz="1600" b="1" dirty="0">
              <a:solidFill>
                <a:srgbClr val="FFFF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9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២</a:t>
            </a: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.ចំណាត់ថ្នាក់អ្នកជាប់ពន្ធ(ត)</a:t>
            </a:r>
            <a:endParaRPr lang="en-US" sz="24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rgbClr val="FFFF00"/>
                </a:solidFill>
              </a:rPr>
              <a:t>2.Taxpayer rank</a:t>
            </a:r>
            <a:endParaRPr lang="en-AU" sz="2400" b="1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-101599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769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212393" y="2209800"/>
            <a:ext cx="8575965" cy="4343400"/>
          </a:xfrm>
          <a:prstGeom prst="rect">
            <a:avLst/>
          </a:prstGeom>
          <a:ln>
            <a:solidFill>
              <a:srgbClr val="00B050">
                <a:alpha val="90000"/>
              </a:srgbClr>
            </a:solidFill>
          </a:ln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u="sng" dirty="0">
                <a:latin typeface="Khmer OS" panose="02000500000000020004" pitchFamily="2" charset="0"/>
                <a:cs typeface="Khmer OS" panose="02000500000000020004" pitchFamily="2" charset="0"/>
              </a:rPr>
              <a:t>ខ</a:t>
            </a:r>
            <a:r>
              <a:rPr lang="km-KH" sz="1600" b="1" u="sng" dirty="0" smtClean="0">
                <a:latin typeface="Khmer OS" panose="02000500000000020004" pitchFamily="2" charset="0"/>
                <a:cs typeface="Khmer OS" panose="02000500000000020004" pitchFamily="2" charset="0"/>
              </a:rPr>
              <a:t>.អ្នកជាប់ពន្ធមធ្យម  ៖</a:t>
            </a:r>
            <a:r>
              <a:rPr lang="en-US" sz="1600" b="1" u="sng" dirty="0" smtClean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en-US" b="1" dirty="0">
                <a:solidFill>
                  <a:srgbClr val="FFFF00"/>
                </a:solidFill>
              </a:rPr>
              <a:t>Medium </a:t>
            </a:r>
            <a:r>
              <a:rPr lang="en-US" b="1" dirty="0" smtClean="0">
                <a:solidFill>
                  <a:srgbClr val="FFFF00"/>
                </a:solidFill>
              </a:rPr>
              <a:t>Taxpayers.</a:t>
            </a:r>
            <a:endParaRPr lang="km-KH" sz="1600" b="1" dirty="0" smtClean="0">
              <a:solidFill>
                <a:srgbClr val="FFFF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១.ផលរបរប្រចាំឆ្នាំ លើសពី ៧០០ លានរៀល ដល់ ២០០០ លានរៀល</a:t>
            </a:r>
            <a:endParaRPr lang="en-US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en-US" b="1" dirty="0">
                <a:solidFill>
                  <a:srgbClr val="FFFF00"/>
                </a:solidFill>
              </a:rPr>
              <a:t>1. Annual turnover exceeds 700 million to 2,000 million </a:t>
            </a:r>
            <a:r>
              <a:rPr lang="en-US" b="1" dirty="0" smtClean="0">
                <a:solidFill>
                  <a:srgbClr val="FFFF00"/>
                </a:solidFill>
              </a:rPr>
              <a:t>Riels.</a:t>
            </a:r>
            <a:endParaRPr lang="km-KH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solidFill>
                  <a:srgbClr val="FFFF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២.</a:t>
            </a: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 </a:t>
            </a:r>
            <a:r>
              <a:rPr lang="km-KH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សហគ្រាសដែលបានចុះបញ្ជីជានីតិបុគ្គល</a:t>
            </a:r>
            <a:endParaRPr lang="en-US" sz="1600" b="1" dirty="0" smtClean="0"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smtClean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en-US" b="1" dirty="0">
                <a:solidFill>
                  <a:srgbClr val="FFFF00"/>
                </a:solidFill>
              </a:rPr>
              <a:t>2. Enterprise, which was registered as a legal </a:t>
            </a:r>
            <a:r>
              <a:rPr lang="en-US" b="1" dirty="0" smtClean="0">
                <a:solidFill>
                  <a:srgbClr val="FFFF00"/>
                </a:solidFill>
              </a:rPr>
              <a:t>entity.</a:t>
            </a:r>
            <a:endParaRPr lang="km-KH" b="1" dirty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m-KH" sz="1600" b="1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km-KH" sz="1600" b="1" dirty="0" smtClean="0">
                <a:solidFill>
                  <a:srgbClr val="FF0000"/>
                </a:solidFill>
                <a:latin typeface="Khmer OS" panose="02000500000000020004" pitchFamily="2" charset="0"/>
                <a:cs typeface="Khmer OS" panose="02000500000000020004" pitchFamily="2" charset="0"/>
              </a:rPr>
              <a:t>៣.ស្ថាប័នថ្នាក់ក្រោមជាតិ សមាគម និង អង្គការមិនមែនរដ្ឋាភិបាល</a:t>
            </a:r>
            <a:endParaRPr lang="en-US" sz="1600" b="1" dirty="0" smtClean="0">
              <a:solidFill>
                <a:srgbClr val="FF0000"/>
              </a:solidFill>
              <a:latin typeface="Khmer OS" panose="02000500000000020004" pitchFamily="2" charset="0"/>
              <a:cs typeface="Khmer OS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latin typeface="Khmer OS" panose="02000500000000020004" pitchFamily="2" charset="0"/>
                <a:cs typeface="Khmer OS" panose="02000500000000020004" pitchFamily="2" charset="0"/>
              </a:rPr>
              <a:t>	</a:t>
            </a:r>
            <a:r>
              <a:rPr lang="en-US" b="1" dirty="0">
                <a:solidFill>
                  <a:srgbClr val="FFFF00"/>
                </a:solidFill>
              </a:rPr>
              <a:t>3. Sub-national institutions, associations and </a:t>
            </a:r>
            <a:r>
              <a:rPr lang="en-US" b="1" dirty="0" smtClean="0">
                <a:solidFill>
                  <a:srgbClr val="FFFF00"/>
                </a:solidFill>
              </a:rPr>
              <a:t>non-	governmental organizations.</a:t>
            </a:r>
            <a:endParaRPr lang="km-KH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81000" y="1143000"/>
            <a:ext cx="8390425" cy="914401"/>
          </a:xfrm>
          <a:prstGeom prst="rect">
            <a:avLst/>
          </a:prstGeom>
          <a:gradFill>
            <a:gsLst>
              <a:gs pos="10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solidFill>
              <a:srgbClr val="00B050">
                <a:alpha val="9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9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km-KH" sz="2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២</a:t>
            </a:r>
            <a:r>
              <a:rPr lang="km-KH" sz="2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.ចំណាត់ថ្នាក់អ្នកជាប់ពន្ធ(ត)</a:t>
            </a:r>
            <a:endParaRPr lang="en-US" sz="24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rgbClr val="FFFF00"/>
                </a:solidFill>
              </a:rPr>
              <a:t>2.Taxpayer rank</a:t>
            </a:r>
            <a:endParaRPr lang="en-AU" sz="2400" b="1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-101599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082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>
    <a:txDef>
      <a:spPr>
        <a:solidFill>
          <a:schemeClr val="bg1"/>
        </a:solidFill>
        <a:ln>
          <a:solidFill>
            <a:srgbClr val="00B050">
              <a:alpha val="89000"/>
            </a:srgbClr>
          </a:solidFill>
        </a:ln>
      </a:spPr>
      <a:bodyPr vert="horz" lIns="91440" tIns="45720" rIns="91440" bIns="45720" rtlCol="0" anchor="ctr">
        <a:normAutofit/>
      </a:bodyPr>
      <a:lstStyle>
        <a:defPPr>
          <a:lnSpc>
            <a:spcPct val="150000"/>
          </a:lnSpc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TM02900771[[fn=Slice]]</Template>
  <TotalTime>10200</TotalTime>
  <Words>1719</Words>
  <Application>Microsoft Office PowerPoint</Application>
  <PresentationFormat>On-screen Show (4:3)</PresentationFormat>
  <Paragraphs>264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7" baseType="lpstr">
      <vt:lpstr>Calibri</vt:lpstr>
      <vt:lpstr>Century Gothic</vt:lpstr>
      <vt:lpstr>Courier New</vt:lpstr>
      <vt:lpstr>DaunPenh</vt:lpstr>
      <vt:lpstr>Khmer Moul</vt:lpstr>
      <vt:lpstr>Khmer Muol</vt:lpstr>
      <vt:lpstr>Khmer OS</vt:lpstr>
      <vt:lpstr>Khmer OS Battambang</vt:lpstr>
      <vt:lpstr>Khmer OS Muol</vt:lpstr>
      <vt:lpstr>Khmer OS Muol Light</vt:lpstr>
      <vt:lpstr>Symbol</vt:lpstr>
      <vt:lpstr>Times New Roman</vt:lpstr>
      <vt:lpstr>Tw Cen MT</vt:lpstr>
      <vt:lpstr>Wingdings</vt:lpstr>
      <vt:lpstr>Wingdings 3</vt:lpstr>
      <vt:lpstr>Slice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អរគុណ 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Stakeholder Meeting</dc:title>
  <dc:creator>acer-k</dc:creator>
  <cp:lastModifiedBy>Windows User</cp:lastModifiedBy>
  <cp:revision>683</cp:revision>
  <dcterms:created xsi:type="dcterms:W3CDTF">2017-01-09T08:06:06Z</dcterms:created>
  <dcterms:modified xsi:type="dcterms:W3CDTF">2017-10-31T06:28:06Z</dcterms:modified>
</cp:coreProperties>
</file>