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6" r:id="rId3"/>
    <p:sldId id="311" r:id="rId4"/>
    <p:sldId id="304" r:id="rId5"/>
    <p:sldId id="310" r:id="rId6"/>
    <p:sldId id="305" r:id="rId7"/>
    <p:sldId id="306" r:id="rId8"/>
    <p:sldId id="312" r:id="rId9"/>
    <p:sldId id="313" r:id="rId10"/>
    <p:sldId id="314" r:id="rId11"/>
    <p:sldId id="315" r:id="rId12"/>
    <p:sldId id="317" r:id="rId13"/>
    <p:sldId id="321" r:id="rId14"/>
    <p:sldId id="318" r:id="rId15"/>
    <p:sldId id="319" r:id="rId16"/>
    <p:sldId id="320" r:id="rId17"/>
    <p:sldId id="322" r:id="rId18"/>
    <p:sldId id="323" r:id="rId19"/>
    <p:sldId id="324" r:id="rId20"/>
    <p:sldId id="329" r:id="rId21"/>
    <p:sldId id="330" r:id="rId22"/>
    <p:sldId id="331" r:id="rId23"/>
    <p:sldId id="333" r:id="rId24"/>
    <p:sldId id="334" r:id="rId25"/>
    <p:sldId id="336" r:id="rId26"/>
    <p:sldId id="337" r:id="rId27"/>
    <p:sldId id="338" r:id="rId28"/>
    <p:sldId id="335" r:id="rId29"/>
    <p:sldId id="301" r:id="rId30"/>
    <p:sldId id="302" r:id="rId31"/>
  </p:sldIdLst>
  <p:sldSz cx="9144000" cy="5143500" type="screen16x9"/>
  <p:notesSz cx="7315200" cy="9601200"/>
  <p:defaultTextStyle>
    <a:defPPr>
      <a:defRPr lang="en-U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-662" y="-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52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122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157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184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167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1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743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459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740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865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284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F31FE-4C15-46CE-A014-61122470B3AA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142EE-617C-4CEC-8664-4B98E4B370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04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monirith@standardbizconsulting.biz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tandardbizconsulting.biz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400" b="1" dirty="0" smtClean="0">
                <a:solidFill>
                  <a:srgbClr val="0070C0"/>
                </a:solidFill>
              </a:rPr>
              <a:t>				</a:t>
            </a:r>
            <a:endParaRPr lang="en-US" sz="2600" b="1" dirty="0">
              <a:solidFill>
                <a:srgbClr val="0070C0"/>
              </a:solidFill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151279" y="116826"/>
            <a:ext cx="2554899" cy="714427"/>
          </a:xfrm>
          <a:prstGeom prst="rect">
            <a:avLst/>
          </a:prstGeom>
        </p:spPr>
      </p:pic>
      <p:sp>
        <p:nvSpPr>
          <p:cNvPr id="32" name="Subtitle 2"/>
          <p:cNvSpPr txBox="1">
            <a:spLocks/>
          </p:cNvSpPr>
          <p:nvPr/>
        </p:nvSpPr>
        <p:spPr>
          <a:xfrm>
            <a:off x="136151" y="2378215"/>
            <a:ext cx="8915400" cy="210182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l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86578" y="1110279"/>
            <a:ext cx="8814547" cy="2318850"/>
          </a:xfrm>
          <a:solidFill>
            <a:srgbClr val="00B0F0"/>
          </a:solidFill>
        </p:spPr>
        <p:txBody>
          <a:bodyPr>
            <a:noAutofit/>
          </a:bodyPr>
          <a:lstStyle/>
          <a:p>
            <a:endParaRPr lang="en-US" sz="2400" b="1" dirty="0" smtClean="0">
              <a:latin typeface="Khmer OS Battambang" pitchFamily="2" charset="0"/>
              <a:cs typeface="Khmer OS Battambang" pitchFamily="2" charset="0"/>
            </a:endParaRPr>
          </a:p>
          <a:p>
            <a:r>
              <a:rPr lang="km-KH" sz="2400" b="1" dirty="0" smtClean="0">
                <a:latin typeface="Khmer OS Battambang" pitchFamily="2" charset="0"/>
                <a:cs typeface="Khmer OS Battambang" pitchFamily="2" charset="0"/>
              </a:rPr>
              <a:t>ការអនុវត្តស្តង់ដារបាយការណ៍ហិរញ្ញវត្ថុកម្ពុជាសម្រាប់អង្គភាព</a:t>
            </a:r>
            <a:endParaRPr lang="en-US" sz="2400" b="1" dirty="0" smtClean="0">
              <a:latin typeface="Khmer OS Battambang" pitchFamily="2" charset="0"/>
              <a:cs typeface="Khmer OS Battambang" pitchFamily="2" charset="0"/>
            </a:endParaRPr>
          </a:p>
          <a:p>
            <a:r>
              <a:rPr lang="km-KH" sz="2400" b="1" dirty="0" smtClean="0">
                <a:latin typeface="Khmer OS Battambang" pitchFamily="2" charset="0"/>
                <a:cs typeface="Khmer OS Battambang" pitchFamily="2" charset="0"/>
              </a:rPr>
              <a:t>មិនស្វែងរកប្រាក់ចំណេញ</a:t>
            </a:r>
            <a:endParaRPr lang="en-US" sz="2400" b="1" dirty="0" smtClean="0">
              <a:latin typeface="Khmer OS Battambang" pitchFamily="2" charset="0"/>
              <a:cs typeface="Khmer OS Battambang" pitchFamily="2" charset="0"/>
            </a:endParaRPr>
          </a:p>
          <a:p>
            <a:endParaRPr lang="en-US" sz="2400" b="1" dirty="0">
              <a:latin typeface="Khmer OS Battambang" pitchFamily="2" charset="0"/>
              <a:cs typeface="Khmer OS Battambang" pitchFamily="2" charset="0"/>
            </a:endParaRPr>
          </a:p>
          <a:p>
            <a:r>
              <a:rPr lang="en-US" sz="2400" b="1" dirty="0" smtClean="0">
                <a:latin typeface="Khmer OS Battambang" pitchFamily="2" charset="0"/>
                <a:cs typeface="Khmer OS Battambang" pitchFamily="2" charset="0"/>
              </a:rPr>
              <a:t>CFRS for NFPEs</a:t>
            </a:r>
          </a:p>
          <a:p>
            <a:pPr algn="l"/>
            <a:endParaRPr lang="en-US" sz="2400" b="1" dirty="0"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85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មាតិកា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1001" y="1085534"/>
            <a:ext cx="8085046" cy="286361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គោលបំណង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វិសាលភាព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ស្តង់ដា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កាលបរិច្ឆេទចូលជាធរមាន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ការរៀបចំអន្តរកាល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ការផ្លាស់ប្តូរ</a:t>
            </a: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កាតព្វកិច្ចរបស់អង្គការមិនស្វែងរកប្រាក់ចំណេញ</a:t>
            </a:r>
            <a:endParaRPr lang="en-US" sz="1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08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គោលបំណង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2" y="1138664"/>
            <a:ext cx="6076950" cy="217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11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វិសាលភាព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376" y="1273005"/>
            <a:ext cx="7465717" cy="2384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11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solidFill>
                <a:prstClr val="black"/>
              </a:solidFill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ស្តង់ដា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3" y="1283082"/>
            <a:ext cx="7348759" cy="1234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11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កាលបរិច្ឆេទចូលជាធរមាន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85" y="1283083"/>
            <a:ext cx="7331259" cy="1034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11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83" y="1231467"/>
            <a:ext cx="7207324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511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22" y="1241880"/>
            <a:ext cx="7276657" cy="154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5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71" y="1250854"/>
            <a:ext cx="7842619" cy="267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5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8" y="1239444"/>
            <a:ext cx="7766575" cy="2800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5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7" y="1036670"/>
            <a:ext cx="8461587" cy="3099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56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786" y="1018507"/>
            <a:ext cx="5773479" cy="352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693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49" y="1491090"/>
            <a:ext cx="6524625" cy="295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របាយការណ៍ចំណូលនិងចំណាយ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77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69" y="1576554"/>
            <a:ext cx="7456857" cy="2764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របាយការណ៍ចំណូលនិងចំណាយ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93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13" y="1726126"/>
            <a:ext cx="6104084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របាយការណ៍ចំណូលនិងចំណាយ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93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212" y="1594707"/>
            <a:ext cx="4855249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របាយការណ៍ចំណូលនិងចំណាយ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93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96" y="1817767"/>
            <a:ext cx="5114925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របាយការណ៍ចំណូលនិងចំណាយ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02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13" y="1432471"/>
            <a:ext cx="6515100" cy="286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rgbClr val="FFFF0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របាយការណ៍ចំណូលនិងចំណាយ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02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 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កំណត់សំគាល់លើរបាយការណ៍ហិរញ្ញវត្ថុ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62" y="1892993"/>
            <a:ext cx="4476750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802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 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កំណត់សំគាល់លើរបាយការណ៍ហិរញ្ញវត្ថុ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30" y="1854893"/>
            <a:ext cx="3686175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59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លក្ខខណ្ឌចាំបាច់ជាក់លាក់ 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6578" y="1057321"/>
            <a:ext cx="3863920" cy="478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800" b="1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កំណត់សំគាល់លើរបាយការណ៍ហិរញ្ញវត្ថុ</a:t>
            </a:r>
            <a:endParaRPr lang="en-US" sz="1800" b="1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8" y="1731529"/>
            <a:ext cx="6715125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59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ការរៀបចំអន្តរកាល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02" y="1085850"/>
            <a:ext cx="7447331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59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ការរៀបចំអន្តរកាល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8" y="1180863"/>
            <a:ext cx="7394436" cy="1959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856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ការរៀបចំអន្តរកាល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88" y="1162273"/>
            <a:ext cx="7096125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856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ការផ្លាស់ប្តូរ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4" y="1283083"/>
            <a:ext cx="7021586" cy="1684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475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ការផ្លាស់ប្តូរ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8" y="1283083"/>
            <a:ext cx="8021757" cy="214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41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56169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</a:rPr>
              <a:t>			</a:t>
            </a:r>
            <a:r>
              <a:rPr lang="km-KH" sz="26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ការផ្លាស់ប្តូរ</a:t>
            </a:r>
            <a:endParaRPr lang="en-US" sz="26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97" y="1283083"/>
            <a:ext cx="7324725" cy="1857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41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781837" y="2967465"/>
            <a:ext cx="5866327" cy="3462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m-KH" sz="1200" dirty="0">
              <a:latin typeface="Khmer Pen-Surin" panose="02000506000000020004" pitchFamily="2" charset="0"/>
              <a:cs typeface="Khmer Pen-Surin" panose="02000506000000020004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6578" y="1283083"/>
            <a:ext cx="8814547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From historical data on a wide range of actual cases,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Argenti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developed a model that is intended to predict the likelihood of company failure.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1279" y="2517342"/>
            <a:ext cx="8814547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100" b="1" dirty="0">
                <a:solidFill>
                  <a:srgbClr val="0070C0"/>
                </a:solidFill>
              </a:rPr>
              <a:t>Factors in </a:t>
            </a:r>
            <a:r>
              <a:rPr lang="en-US" sz="2100" b="1" dirty="0" err="1">
                <a:solidFill>
                  <a:srgbClr val="0070C0"/>
                </a:solidFill>
              </a:rPr>
              <a:t>Argenti’s</a:t>
            </a:r>
            <a:r>
              <a:rPr lang="en-US" sz="2100" b="1" dirty="0">
                <a:solidFill>
                  <a:srgbClr val="0070C0"/>
                </a:solidFill>
              </a:rPr>
              <a:t> model</a:t>
            </a:r>
          </a:p>
          <a:p>
            <a:pPr marL="342900" indent="-342900">
              <a:buFont typeface="Wingdings" panose="05000000000000000000" pitchFamily="2" charset="2"/>
              <a:buChar char="Ä"/>
            </a:pPr>
            <a:r>
              <a:rPr lang="en-US" sz="2100" b="1" dirty="0">
                <a:latin typeface="Times New Roman" pitchFamily="18" charset="0"/>
                <a:cs typeface="Times New Roman" pitchFamily="18" charset="0"/>
              </a:rPr>
              <a:t>Defects</a:t>
            </a:r>
            <a:endParaRPr lang="en-US" sz="1500" b="1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	Autocratic Chief  Executive (Sir Fred Goodwin at The Royal bank of Scotland 	could be an example here)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Passive board</a:t>
            </a:r>
          </a:p>
          <a:p>
            <a:pPr lvl="1">
              <a:buFont typeface="Arial" pitchFamily="34" charset="0"/>
              <a:buChar char="•"/>
            </a:pP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	Lack of budgetary control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"/>
            <a:ext cx="9144000" cy="48006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47919" y="254749"/>
            <a:ext cx="8885144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km-KH" sz="2400" b="1" dirty="0">
                <a:solidFill>
                  <a:srgbClr val="0070C0"/>
                </a:solidFill>
              </a:rPr>
              <a:t> </a:t>
            </a:r>
            <a:r>
              <a:rPr lang="km-KH" sz="2400" b="1" dirty="0" smtClean="0">
                <a:solidFill>
                  <a:srgbClr val="0070C0"/>
                </a:solidFill>
              </a:rPr>
              <a:t>                      </a:t>
            </a:r>
            <a:r>
              <a:rPr lang="km-KH" sz="2400" b="1" dirty="0" smtClean="0">
                <a:solidFill>
                  <a:srgbClr val="0070C0"/>
                </a:solidFill>
                <a:latin typeface="Khmer OS Battambang" pitchFamily="2" charset="0"/>
                <a:cs typeface="Khmer OS Battambang" pitchFamily="2" charset="0"/>
              </a:rPr>
              <a:t>កាតព្វកិច្ចរបស់អង្គភាពមិនស្វែងរកប្រាក់ចំណេញ</a:t>
            </a:r>
            <a:r>
              <a:rPr lang="en-US" sz="2400" b="1" dirty="0" smtClean="0">
                <a:solidFill>
                  <a:srgbClr val="0070C0"/>
                </a:solidFill>
              </a:rPr>
              <a:t>			</a:t>
            </a:r>
            <a:endParaRPr lang="en-US" sz="2000" dirty="0">
              <a:solidFill>
                <a:srgbClr val="0070C0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6" t="21733" b="30747"/>
          <a:stretch/>
        </p:blipFill>
        <p:spPr>
          <a:xfrm>
            <a:off x="57953" y="119965"/>
            <a:ext cx="2554899" cy="7144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919" y="1092580"/>
            <a:ext cx="8814548" cy="28095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endParaRPr lang="km-KH" sz="1600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កាន់កាប់បញ្ជីគណនេយ្យ និង រក្សាទុកយ៉ាងតិច១០ឆ្នាំ</a:t>
            </a:r>
          </a:p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រៀបចំរបាយការណ៍ហិរញ្ញវត្ថុអោយបានត្រឹមត្រូវក្នុងច្បាប់ស្តីពីគណនេយ្យនិងបទបញ្ញត្តិពាក់ព័ន្ធ</a:t>
            </a:r>
          </a:p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បញ្ជូនរបាយការណ៍ហិរញ្ញវត្ថុប្រចាំឆ្នាំមកក្រុមប្រឹក្សាជាតិគណនេយ្យ​ និងនាយកដ្ឋានពន្ធដារយ៉ាង</a:t>
            </a:r>
          </a:p>
          <a:p>
            <a:pPr marL="285750" indent="-285750">
              <a:buFont typeface="Wingdings"/>
              <a:buChar char="Ø"/>
            </a:pPr>
            <a:endParaRPr lang="km-KH" sz="1600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r>
              <a:rPr lang="km-KH" sz="1600" dirty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 </a:t>
            </a:r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    យូរថ្ងៃទី៣១ ខែមីនា នៃឆ្នាំបន្ទាប់។</a:t>
            </a:r>
          </a:p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pPr marL="285750" indent="-285750">
              <a:buFont typeface="Wingdings"/>
              <a:buChar char="Ø"/>
            </a:pPr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ដាក់របាយការណ៍ហិរញ្ញវត្ថុអោយរងសវនកម្មឯករាជ្យតាមលក្ខខណ្ឌ និង នីតិវិធីដែលកំណត់</a:t>
            </a:r>
          </a:p>
          <a:p>
            <a:pPr marL="285750" indent="-285750">
              <a:buFont typeface="Wingdings"/>
              <a:buChar char="Ø"/>
            </a:pPr>
            <a:endParaRPr lang="km-KH" sz="1600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     ដោយប្រកាសរបស់ក្រសួងសេដ្ឋកិច្ចនិងហិរញ្ញវត្ថុ។</a:t>
            </a:r>
          </a:p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endParaRPr lang="km-KH" sz="1600" dirty="0" smtClean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  <a:p>
            <a:r>
              <a:rPr lang="km-KH" sz="1600" dirty="0" smtClean="0">
                <a:solidFill>
                  <a:schemeClr val="tx1"/>
                </a:solidFill>
                <a:latin typeface="Khmer OS Battambang" pitchFamily="2" charset="0"/>
                <a:cs typeface="Khmer OS Battambang" pitchFamily="2" charset="0"/>
              </a:rPr>
              <a:t>​</a:t>
            </a:r>
            <a:endParaRPr lang="en-US" sz="1600" dirty="0">
              <a:solidFill>
                <a:schemeClr val="tx1"/>
              </a:solidFill>
              <a:latin typeface="Khmer OS Battambang" pitchFamily="2" charset="0"/>
              <a:cs typeface="Khmer OS Battamba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4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2628" y="78660"/>
            <a:ext cx="6857999" cy="631640"/>
          </a:xfrm>
          <a:solidFill>
            <a:srgbClr val="0070C0"/>
          </a:solidFill>
          <a:ln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r>
              <a:rPr lang="en-US" sz="3300" b="1" dirty="0">
                <a:solidFill>
                  <a:schemeClr val="bg1"/>
                </a:solidFill>
                <a:latin typeface="Imprint MT Shadow" panose="04020605060303030202" pitchFamily="82" charset="0"/>
                <a:cs typeface="Khmer OS Bokor" panose="02000500000000020004" pitchFamily="2" charset="0"/>
              </a:rPr>
              <a:t>Contact Us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8" b="31344"/>
          <a:stretch/>
        </p:blipFill>
        <p:spPr>
          <a:xfrm>
            <a:off x="-38637" y="77274"/>
            <a:ext cx="2157519" cy="6375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66482" y="1159099"/>
            <a:ext cx="8171645" cy="259301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1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Mr. Sok Monirith </a:t>
            </a:r>
          </a:p>
          <a:p>
            <a:r>
              <a:rPr lang="en-US" sz="18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Chief Executive Officer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Contact 	: 017 733 555, 016 309  333</a:t>
            </a:r>
          </a:p>
          <a:p>
            <a:r>
              <a:rPr lang="en-US" sz="1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Phone	: </a:t>
            </a:r>
            <a:r>
              <a:rPr lang="en-US" sz="1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012 659 200</a:t>
            </a:r>
          </a:p>
          <a:p>
            <a:r>
              <a:rPr lang="en-US" sz="1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Email 		: </a:t>
            </a:r>
            <a:r>
              <a:rPr lang="en-US" sz="1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monirith@standardbizconsulting.biz</a:t>
            </a:r>
            <a:endParaRPr lang="en-US" sz="18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Office Address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:  #Building 20B,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Doung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Ngeap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II, Dom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Thom II, Khan Mean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Phnom Penh</a:t>
            </a:r>
          </a:p>
          <a:p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Website	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www.standardbizconsulting.biz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Facebook	: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StandardBizConsulting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7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2628" y="78660"/>
            <a:ext cx="6857999" cy="631640"/>
          </a:xfrm>
          <a:solidFill>
            <a:srgbClr val="0070C0"/>
          </a:solidFill>
          <a:ln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r>
              <a:rPr lang="en-US" sz="3300" b="1" dirty="0">
                <a:latin typeface="Imprint MT Shadow" panose="04020605060303030202" pitchFamily="82" charset="0"/>
                <a:cs typeface="Khmer OS Bokor" panose="02000500000000020004" pitchFamily="2" charset="0"/>
              </a:rPr>
              <a:t>Thanks!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8" b="31344"/>
          <a:stretch/>
        </p:blipFill>
        <p:spPr>
          <a:xfrm>
            <a:off x="25458" y="77274"/>
            <a:ext cx="2157519" cy="6375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360955" y="1401606"/>
            <a:ext cx="3986888" cy="24247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34130" y="1969277"/>
            <a:ext cx="2550017" cy="438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sz="2400" dirty="0">
                <a:solidFill>
                  <a:srgbClr val="AD13A6"/>
                </a:solidFill>
                <a:latin typeface="Agency FB" panose="020B0503020202020204" pitchFamily="34" charset="0"/>
              </a:rPr>
              <a:t>You Never Walk Alone !!!</a:t>
            </a:r>
          </a:p>
        </p:txBody>
      </p:sp>
    </p:spTree>
    <p:extLst>
      <p:ext uri="{BB962C8B-B14F-4D97-AF65-F5344CB8AC3E}">
        <p14:creationId xmlns:p14="http://schemas.microsoft.com/office/powerpoint/2010/main" val="185194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</TotalTime>
  <Words>1130</Words>
  <Application>Microsoft Office PowerPoint</Application>
  <PresentationFormat>On-screen Show (16:9)</PresentationFormat>
  <Paragraphs>248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Contact Us</vt:lpstr>
      <vt:lpstr>Thanks!</vt:lpstr>
    </vt:vector>
  </TitlesOfParts>
  <Company>ICE Computer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 Latitude 3450</dc:creator>
  <cp:lastModifiedBy>Monirith</cp:lastModifiedBy>
  <cp:revision>99</cp:revision>
  <dcterms:created xsi:type="dcterms:W3CDTF">2016-03-09T09:47:42Z</dcterms:created>
  <dcterms:modified xsi:type="dcterms:W3CDTF">2018-06-07T02:09:58Z</dcterms:modified>
</cp:coreProperties>
</file>