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4" r:id="rId2"/>
  </p:sldMasterIdLst>
  <p:notesMasterIdLst>
    <p:notesMasterId r:id="rId28"/>
  </p:notesMasterIdLst>
  <p:handoutMasterIdLst>
    <p:handoutMasterId r:id="rId29"/>
  </p:handoutMasterIdLst>
  <p:sldIdLst>
    <p:sldId id="262" r:id="rId3"/>
    <p:sldId id="323" r:id="rId4"/>
    <p:sldId id="325" r:id="rId5"/>
    <p:sldId id="264" r:id="rId6"/>
    <p:sldId id="265" r:id="rId7"/>
    <p:sldId id="267" r:id="rId8"/>
    <p:sldId id="353" r:id="rId9"/>
    <p:sldId id="356" r:id="rId10"/>
    <p:sldId id="357" r:id="rId11"/>
    <p:sldId id="269" r:id="rId12"/>
    <p:sldId id="270" r:id="rId13"/>
    <p:sldId id="274" r:id="rId14"/>
    <p:sldId id="277" r:id="rId15"/>
    <p:sldId id="287" r:id="rId16"/>
    <p:sldId id="341" r:id="rId17"/>
    <p:sldId id="291" r:id="rId18"/>
    <p:sldId id="348" r:id="rId19"/>
    <p:sldId id="295" r:id="rId20"/>
    <p:sldId id="296" r:id="rId21"/>
    <p:sldId id="301" r:id="rId22"/>
    <p:sldId id="302" r:id="rId23"/>
    <p:sldId id="350" r:id="rId24"/>
    <p:sldId id="337" r:id="rId25"/>
    <p:sldId id="334" r:id="rId26"/>
    <p:sldId id="261" r:id="rId27"/>
  </p:sldIdLst>
  <p:sldSz cx="9144000" cy="6858000" type="screen4x3"/>
  <p:notesSz cx="9601200" cy="7315200"/>
  <p:defaultTextStyle>
    <a:defPPr>
      <a:defRPr lang="en-US"/>
    </a:defPPr>
    <a:lvl1pPr marL="0" algn="l" defTabSz="9136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6846" algn="l" defTabSz="9136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3696" algn="l" defTabSz="9136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0550" algn="l" defTabSz="9136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7398" algn="l" defTabSz="9136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4245" algn="l" defTabSz="9136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1098" algn="l" defTabSz="9136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7941" algn="l" defTabSz="9136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4795" algn="l" defTabSz="9136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644"/>
    <a:srgbClr val="00A44A"/>
    <a:srgbClr val="320BC1"/>
    <a:srgbClr val="0000CC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658" autoAdjust="0"/>
    <p:restoredTop sz="89343" autoAdjust="0"/>
  </p:normalViewPr>
  <p:slideViewPr>
    <p:cSldViewPr>
      <p:cViewPr varScale="1">
        <p:scale>
          <a:sx n="68" d="100"/>
          <a:sy n="68" d="100"/>
        </p:scale>
        <p:origin x="1440" y="72"/>
      </p:cViewPr>
      <p:guideLst>
        <p:guide orient="horz" pos="2160"/>
        <p:guide pos="2880"/>
      </p:guideLst>
    </p:cSldViewPr>
  </p:slideViewPr>
  <p:outlineViewPr>
    <p:cViewPr>
      <p:scale>
        <a:sx n="100" d="100"/>
        <a:sy n="100" d="100"/>
      </p:scale>
      <p:origin x="174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Relationship Id="rId8" Type="http://schemas.openxmlformats.org/officeDocument/2006/relationships/slide" Target="slides/slide6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B278CB7-6BE9-4F0D-BC79-C77AD638B670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8998AC5-B382-4A5A-AC0F-654794EDECC3}">
      <dgm:prSet phldrT="[Text]" custT="1"/>
      <dgm:spPr>
        <a:solidFill>
          <a:srgbClr val="0000CC"/>
        </a:solidFill>
      </dgm:spPr>
      <dgm:t>
        <a:bodyPr/>
        <a:lstStyle/>
        <a:p>
          <a:r>
            <a:rPr lang="en-US" sz="2000" b="1" dirty="0"/>
            <a:t>S</a:t>
          </a:r>
        </a:p>
      </dgm:t>
    </dgm:pt>
    <dgm:pt modelId="{073D595A-2517-4394-A21E-E338D55E025B}" type="parTrans" cxnId="{94320F0F-92A3-4535-9ABE-91EFDCEA5507}">
      <dgm:prSet/>
      <dgm:spPr/>
      <dgm:t>
        <a:bodyPr/>
        <a:lstStyle/>
        <a:p>
          <a:endParaRPr lang="en-US" sz="2000"/>
        </a:p>
      </dgm:t>
    </dgm:pt>
    <dgm:pt modelId="{237322C8-EC80-4FB3-9B27-E83219DE8E67}" type="sibTrans" cxnId="{94320F0F-92A3-4535-9ABE-91EFDCEA5507}">
      <dgm:prSet/>
      <dgm:spPr/>
      <dgm:t>
        <a:bodyPr/>
        <a:lstStyle/>
        <a:p>
          <a:endParaRPr lang="en-US" sz="2000"/>
        </a:p>
      </dgm:t>
    </dgm:pt>
    <dgm:pt modelId="{A04F17FC-B5EE-4E9B-A007-0D4E05BC3B04}">
      <dgm:prSet phldrT="[Text]" custT="1"/>
      <dgm:spPr/>
      <dgm:t>
        <a:bodyPr/>
        <a:lstStyle/>
        <a:p>
          <a:r>
            <a:rPr lang="en-US" sz="2000" dirty="0"/>
            <a:t>Specific: State exactly what you want to accomplish (Who, What, Where, Why)</a:t>
          </a:r>
        </a:p>
      </dgm:t>
    </dgm:pt>
    <dgm:pt modelId="{C188F31F-2B24-4782-9489-8DFC77E11C2B}" type="parTrans" cxnId="{6A37A86E-CA88-4B34-9775-8843D65076FD}">
      <dgm:prSet/>
      <dgm:spPr/>
      <dgm:t>
        <a:bodyPr/>
        <a:lstStyle/>
        <a:p>
          <a:endParaRPr lang="en-US" sz="2000"/>
        </a:p>
      </dgm:t>
    </dgm:pt>
    <dgm:pt modelId="{42056CE7-5B15-4464-AFC3-5212463DD06D}" type="sibTrans" cxnId="{6A37A86E-CA88-4B34-9775-8843D65076FD}">
      <dgm:prSet/>
      <dgm:spPr/>
      <dgm:t>
        <a:bodyPr/>
        <a:lstStyle/>
        <a:p>
          <a:endParaRPr lang="en-US" sz="2000"/>
        </a:p>
      </dgm:t>
    </dgm:pt>
    <dgm:pt modelId="{C8275D3A-4F0D-450C-B059-C8EBACCD68E2}">
      <dgm:prSet phldrT="[Text]" custT="1"/>
      <dgm:spPr/>
      <dgm:t>
        <a:bodyPr/>
        <a:lstStyle/>
        <a:p>
          <a:r>
            <a:rPr lang="en-US" sz="2000" dirty="0"/>
            <a:t>Achievable: Stretch and challenging goals within ability to achieve outcome. What is the action-oriented verb?</a:t>
          </a:r>
        </a:p>
      </dgm:t>
    </dgm:pt>
    <dgm:pt modelId="{C50D3E57-33E1-44FD-AEA1-EDDAC64B084D}" type="parTrans" cxnId="{5F1AE102-E3A4-445C-A4CB-DC46E6DEBAA1}">
      <dgm:prSet/>
      <dgm:spPr/>
      <dgm:t>
        <a:bodyPr/>
        <a:lstStyle/>
        <a:p>
          <a:endParaRPr lang="en-US" sz="2000"/>
        </a:p>
      </dgm:t>
    </dgm:pt>
    <dgm:pt modelId="{101A6C9B-027E-4106-9C71-E200459E12EC}" type="sibTrans" cxnId="{5F1AE102-E3A4-445C-A4CB-DC46E6DEBAA1}">
      <dgm:prSet/>
      <dgm:spPr/>
      <dgm:t>
        <a:bodyPr/>
        <a:lstStyle/>
        <a:p>
          <a:endParaRPr lang="en-US" sz="2000"/>
        </a:p>
      </dgm:t>
    </dgm:pt>
    <dgm:pt modelId="{B7CCA419-8631-40B1-B218-0B210A3978BF}">
      <dgm:prSet phldrT="[Text]" custT="1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en-US" sz="2000" b="1" dirty="0"/>
            <a:t>M</a:t>
          </a:r>
        </a:p>
      </dgm:t>
    </dgm:pt>
    <dgm:pt modelId="{E11713CD-22E4-48A9-B577-4352BF1FAEC0}" type="parTrans" cxnId="{997A26C5-D2A1-4F72-84E0-75496004B063}">
      <dgm:prSet/>
      <dgm:spPr/>
      <dgm:t>
        <a:bodyPr/>
        <a:lstStyle/>
        <a:p>
          <a:endParaRPr lang="en-US" sz="2000"/>
        </a:p>
      </dgm:t>
    </dgm:pt>
    <dgm:pt modelId="{43F50F85-0722-451A-B082-125A2805CE7B}" type="sibTrans" cxnId="{997A26C5-D2A1-4F72-84E0-75496004B063}">
      <dgm:prSet/>
      <dgm:spPr/>
      <dgm:t>
        <a:bodyPr/>
        <a:lstStyle/>
        <a:p>
          <a:endParaRPr lang="en-US" sz="2000"/>
        </a:p>
      </dgm:t>
    </dgm:pt>
    <dgm:pt modelId="{0C4FF906-7CA8-454F-B7A0-108EDAB36572}">
      <dgm:prSet phldrT="[Text]" custT="1"/>
      <dgm:spPr/>
      <dgm:t>
        <a:bodyPr/>
        <a:lstStyle/>
        <a:p>
          <a:r>
            <a:rPr lang="en-US" sz="2000" dirty="0"/>
            <a:t>Measurable: How will you demonstrate and evaluate the extent to which the goal has been met?</a:t>
          </a:r>
        </a:p>
      </dgm:t>
    </dgm:pt>
    <dgm:pt modelId="{60A932AF-6331-4393-B1DA-F3AB32F80ABB}" type="parTrans" cxnId="{A637DD82-D298-4234-A3CD-7A49959B014F}">
      <dgm:prSet/>
      <dgm:spPr/>
      <dgm:t>
        <a:bodyPr/>
        <a:lstStyle/>
        <a:p>
          <a:endParaRPr lang="en-US" sz="2000"/>
        </a:p>
      </dgm:t>
    </dgm:pt>
    <dgm:pt modelId="{457CF8C8-4F95-463F-9715-56ECC920EEB5}" type="sibTrans" cxnId="{A637DD82-D298-4234-A3CD-7A49959B014F}">
      <dgm:prSet/>
      <dgm:spPr/>
      <dgm:t>
        <a:bodyPr/>
        <a:lstStyle/>
        <a:p>
          <a:endParaRPr lang="en-US" sz="2000"/>
        </a:p>
      </dgm:t>
    </dgm:pt>
    <dgm:pt modelId="{027DEEE6-3B38-4D9F-B6B2-52083C01918A}">
      <dgm:prSet phldrT="[Text]" custT="1"/>
      <dgm:spPr>
        <a:solidFill>
          <a:srgbClr val="FF9900"/>
        </a:solidFill>
      </dgm:spPr>
      <dgm:t>
        <a:bodyPr/>
        <a:lstStyle/>
        <a:p>
          <a:r>
            <a:rPr lang="en-US" sz="2000" b="1" dirty="0"/>
            <a:t>A</a:t>
          </a:r>
        </a:p>
      </dgm:t>
    </dgm:pt>
    <dgm:pt modelId="{5EA35C9F-20C2-4FDE-9A11-432A420C245A}" type="parTrans" cxnId="{B6B50D4A-E964-4A64-B2CE-7D633C3F0928}">
      <dgm:prSet/>
      <dgm:spPr/>
      <dgm:t>
        <a:bodyPr/>
        <a:lstStyle/>
        <a:p>
          <a:endParaRPr lang="en-US" sz="2000"/>
        </a:p>
      </dgm:t>
    </dgm:pt>
    <dgm:pt modelId="{91A1FA6E-5A2D-4CC4-BF1C-49FE121A0CD4}" type="sibTrans" cxnId="{B6B50D4A-E964-4A64-B2CE-7D633C3F0928}">
      <dgm:prSet/>
      <dgm:spPr/>
      <dgm:t>
        <a:bodyPr/>
        <a:lstStyle/>
        <a:p>
          <a:endParaRPr lang="en-US" sz="2000"/>
        </a:p>
      </dgm:t>
    </dgm:pt>
    <dgm:pt modelId="{C81077F8-C1EC-4073-99A7-E5104E4D8A96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2000" b="1" dirty="0"/>
            <a:t>R</a:t>
          </a:r>
        </a:p>
      </dgm:t>
    </dgm:pt>
    <dgm:pt modelId="{6DEFE91E-B49B-4FC5-A413-0FD4925328B0}" type="parTrans" cxnId="{7919A1D7-8F3D-45DF-A7B7-820C67888579}">
      <dgm:prSet/>
      <dgm:spPr/>
      <dgm:t>
        <a:bodyPr/>
        <a:lstStyle/>
        <a:p>
          <a:endParaRPr lang="en-US" sz="2000"/>
        </a:p>
      </dgm:t>
    </dgm:pt>
    <dgm:pt modelId="{DEFA7C2A-F66D-4B53-AE21-97D139ABF3EA}" type="sibTrans" cxnId="{7919A1D7-8F3D-45DF-A7B7-820C67888579}">
      <dgm:prSet/>
      <dgm:spPr/>
      <dgm:t>
        <a:bodyPr/>
        <a:lstStyle/>
        <a:p>
          <a:endParaRPr lang="en-US" sz="2000"/>
        </a:p>
      </dgm:t>
    </dgm:pt>
    <dgm:pt modelId="{C59C2660-8B4C-4AF7-9A12-7C81EF6BAFF3}">
      <dgm:prSet phldrT="[Text]" custT="1"/>
      <dgm:spPr/>
      <dgm:t>
        <a:bodyPr/>
        <a:lstStyle/>
        <a:p>
          <a:r>
            <a:rPr lang="en-US" sz="2000" dirty="0"/>
            <a:t>Relevant: How does the goal tie into your key responsibilities? How is it aligned to objectives?</a:t>
          </a:r>
        </a:p>
      </dgm:t>
    </dgm:pt>
    <dgm:pt modelId="{7256DA71-6AD8-4E83-9166-8D4FF9032FC7}" type="parTrans" cxnId="{1A4CFF9A-0B88-445B-BE2F-F5F1E52662E9}">
      <dgm:prSet/>
      <dgm:spPr/>
      <dgm:t>
        <a:bodyPr/>
        <a:lstStyle/>
        <a:p>
          <a:endParaRPr lang="en-US" sz="2000"/>
        </a:p>
      </dgm:t>
    </dgm:pt>
    <dgm:pt modelId="{B0ED7E13-DB37-4DF5-843D-A273AAF882B4}" type="sibTrans" cxnId="{1A4CFF9A-0B88-445B-BE2F-F5F1E52662E9}">
      <dgm:prSet/>
      <dgm:spPr/>
      <dgm:t>
        <a:bodyPr/>
        <a:lstStyle/>
        <a:p>
          <a:endParaRPr lang="en-US" sz="2000"/>
        </a:p>
      </dgm:t>
    </dgm:pt>
    <dgm:pt modelId="{847EF7FE-B648-41B3-A5C3-D378D7CCC22A}">
      <dgm:prSet phldrT="[Text]" custT="1"/>
      <dgm:spPr>
        <a:solidFill>
          <a:srgbClr val="7030A0"/>
        </a:solidFill>
      </dgm:spPr>
      <dgm:t>
        <a:bodyPr/>
        <a:lstStyle/>
        <a:p>
          <a:r>
            <a:rPr lang="en-US" sz="2000" b="1" dirty="0"/>
            <a:t>T</a:t>
          </a:r>
        </a:p>
      </dgm:t>
    </dgm:pt>
    <dgm:pt modelId="{2572E3E4-C46D-4533-B174-D5AEDFB8CB7C}" type="parTrans" cxnId="{8F3E205F-A042-4CEA-B3EF-7AF35690412D}">
      <dgm:prSet/>
      <dgm:spPr/>
      <dgm:t>
        <a:bodyPr/>
        <a:lstStyle/>
        <a:p>
          <a:endParaRPr lang="en-US" sz="2000"/>
        </a:p>
      </dgm:t>
    </dgm:pt>
    <dgm:pt modelId="{5AEAFFF6-6081-45BC-A098-1BAA966A9D13}" type="sibTrans" cxnId="{8F3E205F-A042-4CEA-B3EF-7AF35690412D}">
      <dgm:prSet/>
      <dgm:spPr/>
      <dgm:t>
        <a:bodyPr/>
        <a:lstStyle/>
        <a:p>
          <a:endParaRPr lang="en-US" sz="2000"/>
        </a:p>
      </dgm:t>
    </dgm:pt>
    <dgm:pt modelId="{1644C892-ADB0-4511-A2FC-90EF08698457}">
      <dgm:prSet phldrT="[Text]" custT="1"/>
      <dgm:spPr/>
      <dgm:t>
        <a:bodyPr/>
        <a:lstStyle/>
        <a:p>
          <a:r>
            <a:rPr lang="en-US" sz="2000" dirty="0"/>
            <a:t>Time-bound: Set 1 or more target dates, the “by when” to guide your goal to successful and timely completion (include deadlines, dates and frequency). </a:t>
          </a:r>
        </a:p>
      </dgm:t>
    </dgm:pt>
    <dgm:pt modelId="{65570C0C-4331-48AB-951C-2E3B6DAE2BAC}" type="parTrans" cxnId="{114D0014-E62F-47A8-8D6E-2AD35B47367C}">
      <dgm:prSet/>
      <dgm:spPr/>
      <dgm:t>
        <a:bodyPr/>
        <a:lstStyle/>
        <a:p>
          <a:endParaRPr lang="en-US" sz="2000"/>
        </a:p>
      </dgm:t>
    </dgm:pt>
    <dgm:pt modelId="{168DEAF3-7511-48D5-98A9-1AECF0D8AC92}" type="sibTrans" cxnId="{114D0014-E62F-47A8-8D6E-2AD35B47367C}">
      <dgm:prSet/>
      <dgm:spPr/>
      <dgm:t>
        <a:bodyPr/>
        <a:lstStyle/>
        <a:p>
          <a:endParaRPr lang="en-US" sz="2000"/>
        </a:p>
      </dgm:t>
    </dgm:pt>
    <dgm:pt modelId="{B63EB21F-9617-44D0-B57F-E338CEFECBCD}" type="pres">
      <dgm:prSet presAssocID="{5B278CB7-6BE9-4F0D-BC79-C77AD638B670}" presName="linearFlow" presStyleCnt="0">
        <dgm:presLayoutVars>
          <dgm:dir/>
          <dgm:animLvl val="lvl"/>
          <dgm:resizeHandles val="exact"/>
        </dgm:presLayoutVars>
      </dgm:prSet>
      <dgm:spPr/>
    </dgm:pt>
    <dgm:pt modelId="{5095F9FC-2008-4337-AD6A-0C0CD1F74477}" type="pres">
      <dgm:prSet presAssocID="{B8998AC5-B382-4A5A-AC0F-654794EDECC3}" presName="composite" presStyleCnt="0"/>
      <dgm:spPr/>
    </dgm:pt>
    <dgm:pt modelId="{F7854D91-57A8-4E04-B2E4-648BEC3887C0}" type="pres">
      <dgm:prSet presAssocID="{B8998AC5-B382-4A5A-AC0F-654794EDECC3}" presName="parentText" presStyleLbl="alignNode1" presStyleIdx="0" presStyleCnt="5">
        <dgm:presLayoutVars>
          <dgm:chMax val="1"/>
          <dgm:bulletEnabled val="1"/>
        </dgm:presLayoutVars>
      </dgm:prSet>
      <dgm:spPr/>
    </dgm:pt>
    <dgm:pt modelId="{B1204ED6-05D7-4A64-903C-040FF74B59DC}" type="pres">
      <dgm:prSet presAssocID="{B8998AC5-B382-4A5A-AC0F-654794EDECC3}" presName="descendantText" presStyleLbl="alignAcc1" presStyleIdx="0" presStyleCnt="5">
        <dgm:presLayoutVars>
          <dgm:bulletEnabled val="1"/>
        </dgm:presLayoutVars>
      </dgm:prSet>
      <dgm:spPr/>
    </dgm:pt>
    <dgm:pt modelId="{8A3AA9FB-D451-4AFF-82E0-AC3085792F47}" type="pres">
      <dgm:prSet presAssocID="{237322C8-EC80-4FB3-9B27-E83219DE8E67}" presName="sp" presStyleCnt="0"/>
      <dgm:spPr/>
    </dgm:pt>
    <dgm:pt modelId="{A8742030-97EC-4DC7-8A49-E7FA54CE68B4}" type="pres">
      <dgm:prSet presAssocID="{B7CCA419-8631-40B1-B218-0B210A3978BF}" presName="composite" presStyleCnt="0"/>
      <dgm:spPr/>
    </dgm:pt>
    <dgm:pt modelId="{4E21C248-EA53-4443-B52C-F2BE6F7254AB}" type="pres">
      <dgm:prSet presAssocID="{B7CCA419-8631-40B1-B218-0B210A3978BF}" presName="parentText" presStyleLbl="alignNode1" presStyleIdx="1" presStyleCnt="5">
        <dgm:presLayoutVars>
          <dgm:chMax val="1"/>
          <dgm:bulletEnabled val="1"/>
        </dgm:presLayoutVars>
      </dgm:prSet>
      <dgm:spPr/>
    </dgm:pt>
    <dgm:pt modelId="{1F94A285-68B1-4E53-8386-F13155C26C8C}" type="pres">
      <dgm:prSet presAssocID="{B7CCA419-8631-40B1-B218-0B210A3978BF}" presName="descendantText" presStyleLbl="alignAcc1" presStyleIdx="1" presStyleCnt="5">
        <dgm:presLayoutVars>
          <dgm:bulletEnabled val="1"/>
        </dgm:presLayoutVars>
      </dgm:prSet>
      <dgm:spPr/>
    </dgm:pt>
    <dgm:pt modelId="{51656B17-3C84-41D2-89E6-DFD17DA9C18C}" type="pres">
      <dgm:prSet presAssocID="{43F50F85-0722-451A-B082-125A2805CE7B}" presName="sp" presStyleCnt="0"/>
      <dgm:spPr/>
    </dgm:pt>
    <dgm:pt modelId="{3BD3F48E-E761-4C80-B03E-6D2F96CD80F1}" type="pres">
      <dgm:prSet presAssocID="{027DEEE6-3B38-4D9F-B6B2-52083C01918A}" presName="composite" presStyleCnt="0"/>
      <dgm:spPr/>
    </dgm:pt>
    <dgm:pt modelId="{82BC2ABA-8113-4BA1-8BE3-92885A7B5DBD}" type="pres">
      <dgm:prSet presAssocID="{027DEEE6-3B38-4D9F-B6B2-52083C01918A}" presName="parentText" presStyleLbl="alignNode1" presStyleIdx="2" presStyleCnt="5">
        <dgm:presLayoutVars>
          <dgm:chMax val="1"/>
          <dgm:bulletEnabled val="1"/>
        </dgm:presLayoutVars>
      </dgm:prSet>
      <dgm:spPr/>
    </dgm:pt>
    <dgm:pt modelId="{55C80F12-8132-49CE-8C26-28787CA7600D}" type="pres">
      <dgm:prSet presAssocID="{027DEEE6-3B38-4D9F-B6B2-52083C01918A}" presName="descendantText" presStyleLbl="alignAcc1" presStyleIdx="2" presStyleCnt="5">
        <dgm:presLayoutVars>
          <dgm:bulletEnabled val="1"/>
        </dgm:presLayoutVars>
      </dgm:prSet>
      <dgm:spPr/>
    </dgm:pt>
    <dgm:pt modelId="{15FA7E89-003B-43E7-84ED-29151DB4240E}" type="pres">
      <dgm:prSet presAssocID="{91A1FA6E-5A2D-4CC4-BF1C-49FE121A0CD4}" presName="sp" presStyleCnt="0"/>
      <dgm:spPr/>
    </dgm:pt>
    <dgm:pt modelId="{07A8B64E-4E75-4E85-BA59-BFD413A6883F}" type="pres">
      <dgm:prSet presAssocID="{C81077F8-C1EC-4073-99A7-E5104E4D8A96}" presName="composite" presStyleCnt="0"/>
      <dgm:spPr/>
    </dgm:pt>
    <dgm:pt modelId="{306825F6-0135-468E-8788-94890CCF4D71}" type="pres">
      <dgm:prSet presAssocID="{C81077F8-C1EC-4073-99A7-E5104E4D8A96}" presName="parentText" presStyleLbl="alignNode1" presStyleIdx="3" presStyleCnt="5">
        <dgm:presLayoutVars>
          <dgm:chMax val="1"/>
          <dgm:bulletEnabled val="1"/>
        </dgm:presLayoutVars>
      </dgm:prSet>
      <dgm:spPr/>
    </dgm:pt>
    <dgm:pt modelId="{6A41E0F3-F4E4-476F-96A0-BF7001FE1A41}" type="pres">
      <dgm:prSet presAssocID="{C81077F8-C1EC-4073-99A7-E5104E4D8A96}" presName="descendantText" presStyleLbl="alignAcc1" presStyleIdx="3" presStyleCnt="5">
        <dgm:presLayoutVars>
          <dgm:bulletEnabled val="1"/>
        </dgm:presLayoutVars>
      </dgm:prSet>
      <dgm:spPr/>
    </dgm:pt>
    <dgm:pt modelId="{A2632670-2D8E-448A-B6D0-7103B5445AAB}" type="pres">
      <dgm:prSet presAssocID="{DEFA7C2A-F66D-4B53-AE21-97D139ABF3EA}" presName="sp" presStyleCnt="0"/>
      <dgm:spPr/>
    </dgm:pt>
    <dgm:pt modelId="{EB08A375-D0C0-400B-BDAF-30907DBFC4E9}" type="pres">
      <dgm:prSet presAssocID="{847EF7FE-B648-41B3-A5C3-D378D7CCC22A}" presName="composite" presStyleCnt="0"/>
      <dgm:spPr/>
    </dgm:pt>
    <dgm:pt modelId="{894CB01A-5D2D-4F79-9AB1-E388D89844CB}" type="pres">
      <dgm:prSet presAssocID="{847EF7FE-B648-41B3-A5C3-D378D7CCC22A}" presName="parentText" presStyleLbl="alignNode1" presStyleIdx="4" presStyleCnt="5">
        <dgm:presLayoutVars>
          <dgm:chMax val="1"/>
          <dgm:bulletEnabled val="1"/>
        </dgm:presLayoutVars>
      </dgm:prSet>
      <dgm:spPr/>
    </dgm:pt>
    <dgm:pt modelId="{E16D6589-C441-4F45-A471-1537B819EF1F}" type="pres">
      <dgm:prSet presAssocID="{847EF7FE-B648-41B3-A5C3-D378D7CCC22A}" presName="descendantText" presStyleLbl="alignAcc1" presStyleIdx="4" presStyleCnt="5">
        <dgm:presLayoutVars>
          <dgm:bulletEnabled val="1"/>
        </dgm:presLayoutVars>
      </dgm:prSet>
      <dgm:spPr/>
    </dgm:pt>
  </dgm:ptLst>
  <dgm:cxnLst>
    <dgm:cxn modelId="{E0893200-201E-474D-9576-5306DAE7320F}" type="presOf" srcId="{1644C892-ADB0-4511-A2FC-90EF08698457}" destId="{E16D6589-C441-4F45-A471-1537B819EF1F}" srcOrd="0" destOrd="0" presId="urn:microsoft.com/office/officeart/2005/8/layout/chevron2"/>
    <dgm:cxn modelId="{5F1AE102-E3A4-445C-A4CB-DC46E6DEBAA1}" srcId="{027DEEE6-3B38-4D9F-B6B2-52083C01918A}" destId="{C8275D3A-4F0D-450C-B059-C8EBACCD68E2}" srcOrd="0" destOrd="0" parTransId="{C50D3E57-33E1-44FD-AEA1-EDDAC64B084D}" sibTransId="{101A6C9B-027E-4106-9C71-E200459E12EC}"/>
    <dgm:cxn modelId="{94320F0F-92A3-4535-9ABE-91EFDCEA5507}" srcId="{5B278CB7-6BE9-4F0D-BC79-C77AD638B670}" destId="{B8998AC5-B382-4A5A-AC0F-654794EDECC3}" srcOrd="0" destOrd="0" parTransId="{073D595A-2517-4394-A21E-E338D55E025B}" sibTransId="{237322C8-EC80-4FB3-9B27-E83219DE8E67}"/>
    <dgm:cxn modelId="{114D0014-E62F-47A8-8D6E-2AD35B47367C}" srcId="{847EF7FE-B648-41B3-A5C3-D378D7CCC22A}" destId="{1644C892-ADB0-4511-A2FC-90EF08698457}" srcOrd="0" destOrd="0" parTransId="{65570C0C-4331-48AB-951C-2E3B6DAE2BAC}" sibTransId="{168DEAF3-7511-48D5-98A9-1AECF0D8AC92}"/>
    <dgm:cxn modelId="{35EC5D3D-AB1B-4D00-90F1-FE99CAEAA024}" type="presOf" srcId="{B7CCA419-8631-40B1-B218-0B210A3978BF}" destId="{4E21C248-EA53-4443-B52C-F2BE6F7254AB}" srcOrd="0" destOrd="0" presId="urn:microsoft.com/office/officeart/2005/8/layout/chevron2"/>
    <dgm:cxn modelId="{8F3E205F-A042-4CEA-B3EF-7AF35690412D}" srcId="{5B278CB7-6BE9-4F0D-BC79-C77AD638B670}" destId="{847EF7FE-B648-41B3-A5C3-D378D7CCC22A}" srcOrd="4" destOrd="0" parTransId="{2572E3E4-C46D-4533-B174-D5AEDFB8CB7C}" sibTransId="{5AEAFFF6-6081-45BC-A098-1BAA966A9D13}"/>
    <dgm:cxn modelId="{B6B50D4A-E964-4A64-B2CE-7D633C3F0928}" srcId="{5B278CB7-6BE9-4F0D-BC79-C77AD638B670}" destId="{027DEEE6-3B38-4D9F-B6B2-52083C01918A}" srcOrd="2" destOrd="0" parTransId="{5EA35C9F-20C2-4FDE-9A11-432A420C245A}" sibTransId="{91A1FA6E-5A2D-4CC4-BF1C-49FE121A0CD4}"/>
    <dgm:cxn modelId="{6D8D464C-90E9-4D48-8EF8-BF89735E8DE7}" type="presOf" srcId="{C81077F8-C1EC-4073-99A7-E5104E4D8A96}" destId="{306825F6-0135-468E-8788-94890CCF4D71}" srcOrd="0" destOrd="0" presId="urn:microsoft.com/office/officeart/2005/8/layout/chevron2"/>
    <dgm:cxn modelId="{6A37A86E-CA88-4B34-9775-8843D65076FD}" srcId="{B8998AC5-B382-4A5A-AC0F-654794EDECC3}" destId="{A04F17FC-B5EE-4E9B-A007-0D4E05BC3B04}" srcOrd="0" destOrd="0" parTransId="{C188F31F-2B24-4782-9489-8DFC77E11C2B}" sibTransId="{42056CE7-5B15-4464-AFC3-5212463DD06D}"/>
    <dgm:cxn modelId="{E4BC407B-491E-43AB-A3F7-43A3FFA4CC6B}" type="presOf" srcId="{5B278CB7-6BE9-4F0D-BC79-C77AD638B670}" destId="{B63EB21F-9617-44D0-B57F-E338CEFECBCD}" srcOrd="0" destOrd="0" presId="urn:microsoft.com/office/officeart/2005/8/layout/chevron2"/>
    <dgm:cxn modelId="{A637DD82-D298-4234-A3CD-7A49959B014F}" srcId="{B7CCA419-8631-40B1-B218-0B210A3978BF}" destId="{0C4FF906-7CA8-454F-B7A0-108EDAB36572}" srcOrd="0" destOrd="0" parTransId="{60A932AF-6331-4393-B1DA-F3AB32F80ABB}" sibTransId="{457CF8C8-4F95-463F-9715-56ECC920EEB5}"/>
    <dgm:cxn modelId="{B47E508F-A0C7-47A4-AE29-E4934132E5EB}" type="presOf" srcId="{027DEEE6-3B38-4D9F-B6B2-52083C01918A}" destId="{82BC2ABA-8113-4BA1-8BE3-92885A7B5DBD}" srcOrd="0" destOrd="0" presId="urn:microsoft.com/office/officeart/2005/8/layout/chevron2"/>
    <dgm:cxn modelId="{1A4CFF9A-0B88-445B-BE2F-F5F1E52662E9}" srcId="{C81077F8-C1EC-4073-99A7-E5104E4D8A96}" destId="{C59C2660-8B4C-4AF7-9A12-7C81EF6BAFF3}" srcOrd="0" destOrd="0" parTransId="{7256DA71-6AD8-4E83-9166-8D4FF9032FC7}" sibTransId="{B0ED7E13-DB37-4DF5-843D-A273AAF882B4}"/>
    <dgm:cxn modelId="{3EE578A6-31BC-40A5-8764-D48A84A6C6F6}" type="presOf" srcId="{0C4FF906-7CA8-454F-B7A0-108EDAB36572}" destId="{1F94A285-68B1-4E53-8386-F13155C26C8C}" srcOrd="0" destOrd="0" presId="urn:microsoft.com/office/officeart/2005/8/layout/chevron2"/>
    <dgm:cxn modelId="{D6EF66AA-1563-4265-AD6C-35CB48297B8B}" type="presOf" srcId="{C8275D3A-4F0D-450C-B059-C8EBACCD68E2}" destId="{55C80F12-8132-49CE-8C26-28787CA7600D}" srcOrd="0" destOrd="0" presId="urn:microsoft.com/office/officeart/2005/8/layout/chevron2"/>
    <dgm:cxn modelId="{A8DD58BB-828B-40C1-AF35-6E8F34D3C903}" type="presOf" srcId="{847EF7FE-B648-41B3-A5C3-D378D7CCC22A}" destId="{894CB01A-5D2D-4F79-9AB1-E388D89844CB}" srcOrd="0" destOrd="0" presId="urn:microsoft.com/office/officeart/2005/8/layout/chevron2"/>
    <dgm:cxn modelId="{997A26C5-D2A1-4F72-84E0-75496004B063}" srcId="{5B278CB7-6BE9-4F0D-BC79-C77AD638B670}" destId="{B7CCA419-8631-40B1-B218-0B210A3978BF}" srcOrd="1" destOrd="0" parTransId="{E11713CD-22E4-48A9-B577-4352BF1FAEC0}" sibTransId="{43F50F85-0722-451A-B082-125A2805CE7B}"/>
    <dgm:cxn modelId="{7919A1D7-8F3D-45DF-A7B7-820C67888579}" srcId="{5B278CB7-6BE9-4F0D-BC79-C77AD638B670}" destId="{C81077F8-C1EC-4073-99A7-E5104E4D8A96}" srcOrd="3" destOrd="0" parTransId="{6DEFE91E-B49B-4FC5-A413-0FD4925328B0}" sibTransId="{DEFA7C2A-F66D-4B53-AE21-97D139ABF3EA}"/>
    <dgm:cxn modelId="{B6B802DC-3923-4BEA-AC27-FAECE780334D}" type="presOf" srcId="{B8998AC5-B382-4A5A-AC0F-654794EDECC3}" destId="{F7854D91-57A8-4E04-B2E4-648BEC3887C0}" srcOrd="0" destOrd="0" presId="urn:microsoft.com/office/officeart/2005/8/layout/chevron2"/>
    <dgm:cxn modelId="{562340EA-1158-4EC6-A394-FFF5B3CCA1BE}" type="presOf" srcId="{A04F17FC-B5EE-4E9B-A007-0D4E05BC3B04}" destId="{B1204ED6-05D7-4A64-903C-040FF74B59DC}" srcOrd="0" destOrd="0" presId="urn:microsoft.com/office/officeart/2005/8/layout/chevron2"/>
    <dgm:cxn modelId="{C61B91F3-4A50-4918-9050-0B16C35B59D7}" type="presOf" srcId="{C59C2660-8B4C-4AF7-9A12-7C81EF6BAFF3}" destId="{6A41E0F3-F4E4-476F-96A0-BF7001FE1A41}" srcOrd="0" destOrd="0" presId="urn:microsoft.com/office/officeart/2005/8/layout/chevron2"/>
    <dgm:cxn modelId="{41D3882F-5041-4C9B-B19D-98DA89BAA0C1}" type="presParOf" srcId="{B63EB21F-9617-44D0-B57F-E338CEFECBCD}" destId="{5095F9FC-2008-4337-AD6A-0C0CD1F74477}" srcOrd="0" destOrd="0" presId="urn:microsoft.com/office/officeart/2005/8/layout/chevron2"/>
    <dgm:cxn modelId="{9AD73DC9-E0BE-4409-93E3-DC8A1CA5CF98}" type="presParOf" srcId="{5095F9FC-2008-4337-AD6A-0C0CD1F74477}" destId="{F7854D91-57A8-4E04-B2E4-648BEC3887C0}" srcOrd="0" destOrd="0" presId="urn:microsoft.com/office/officeart/2005/8/layout/chevron2"/>
    <dgm:cxn modelId="{F0EE9D90-6D00-435F-9BBC-F66C75BB48BD}" type="presParOf" srcId="{5095F9FC-2008-4337-AD6A-0C0CD1F74477}" destId="{B1204ED6-05D7-4A64-903C-040FF74B59DC}" srcOrd="1" destOrd="0" presId="urn:microsoft.com/office/officeart/2005/8/layout/chevron2"/>
    <dgm:cxn modelId="{42758936-0AAB-4943-8D08-9E0CAA4DE397}" type="presParOf" srcId="{B63EB21F-9617-44D0-B57F-E338CEFECBCD}" destId="{8A3AA9FB-D451-4AFF-82E0-AC3085792F47}" srcOrd="1" destOrd="0" presId="urn:microsoft.com/office/officeart/2005/8/layout/chevron2"/>
    <dgm:cxn modelId="{E2B7717F-EDEC-458D-B642-C973268339B1}" type="presParOf" srcId="{B63EB21F-9617-44D0-B57F-E338CEFECBCD}" destId="{A8742030-97EC-4DC7-8A49-E7FA54CE68B4}" srcOrd="2" destOrd="0" presId="urn:microsoft.com/office/officeart/2005/8/layout/chevron2"/>
    <dgm:cxn modelId="{C159E914-1144-4DA1-BFB1-48C76E5484EF}" type="presParOf" srcId="{A8742030-97EC-4DC7-8A49-E7FA54CE68B4}" destId="{4E21C248-EA53-4443-B52C-F2BE6F7254AB}" srcOrd="0" destOrd="0" presId="urn:microsoft.com/office/officeart/2005/8/layout/chevron2"/>
    <dgm:cxn modelId="{3395C071-BF15-41B7-BACE-B12A48E1D228}" type="presParOf" srcId="{A8742030-97EC-4DC7-8A49-E7FA54CE68B4}" destId="{1F94A285-68B1-4E53-8386-F13155C26C8C}" srcOrd="1" destOrd="0" presId="urn:microsoft.com/office/officeart/2005/8/layout/chevron2"/>
    <dgm:cxn modelId="{5EFAB1B8-0C82-4A17-8564-EA40D21F772D}" type="presParOf" srcId="{B63EB21F-9617-44D0-B57F-E338CEFECBCD}" destId="{51656B17-3C84-41D2-89E6-DFD17DA9C18C}" srcOrd="3" destOrd="0" presId="urn:microsoft.com/office/officeart/2005/8/layout/chevron2"/>
    <dgm:cxn modelId="{35F1CA0F-BFBC-4BE8-B5C8-434D1E5BBCF1}" type="presParOf" srcId="{B63EB21F-9617-44D0-B57F-E338CEFECBCD}" destId="{3BD3F48E-E761-4C80-B03E-6D2F96CD80F1}" srcOrd="4" destOrd="0" presId="urn:microsoft.com/office/officeart/2005/8/layout/chevron2"/>
    <dgm:cxn modelId="{B8509979-A3FB-4AB8-9C7C-F1D99D63788D}" type="presParOf" srcId="{3BD3F48E-E761-4C80-B03E-6D2F96CD80F1}" destId="{82BC2ABA-8113-4BA1-8BE3-92885A7B5DBD}" srcOrd="0" destOrd="0" presId="urn:microsoft.com/office/officeart/2005/8/layout/chevron2"/>
    <dgm:cxn modelId="{7C6C9BFC-C4B9-4518-8B24-749557E156E3}" type="presParOf" srcId="{3BD3F48E-E761-4C80-B03E-6D2F96CD80F1}" destId="{55C80F12-8132-49CE-8C26-28787CA7600D}" srcOrd="1" destOrd="0" presId="urn:microsoft.com/office/officeart/2005/8/layout/chevron2"/>
    <dgm:cxn modelId="{00AA22D6-1820-4ABF-A19D-EFF8129E69E6}" type="presParOf" srcId="{B63EB21F-9617-44D0-B57F-E338CEFECBCD}" destId="{15FA7E89-003B-43E7-84ED-29151DB4240E}" srcOrd="5" destOrd="0" presId="urn:microsoft.com/office/officeart/2005/8/layout/chevron2"/>
    <dgm:cxn modelId="{F437C9EF-04B9-4F85-8E5E-5C8ADD997DD3}" type="presParOf" srcId="{B63EB21F-9617-44D0-B57F-E338CEFECBCD}" destId="{07A8B64E-4E75-4E85-BA59-BFD413A6883F}" srcOrd="6" destOrd="0" presId="urn:microsoft.com/office/officeart/2005/8/layout/chevron2"/>
    <dgm:cxn modelId="{0A3BCD7F-469F-40E3-8ECD-BD2DAD52C70D}" type="presParOf" srcId="{07A8B64E-4E75-4E85-BA59-BFD413A6883F}" destId="{306825F6-0135-468E-8788-94890CCF4D71}" srcOrd="0" destOrd="0" presId="urn:microsoft.com/office/officeart/2005/8/layout/chevron2"/>
    <dgm:cxn modelId="{7F43E643-62AB-4E69-B832-C2588370AD50}" type="presParOf" srcId="{07A8B64E-4E75-4E85-BA59-BFD413A6883F}" destId="{6A41E0F3-F4E4-476F-96A0-BF7001FE1A41}" srcOrd="1" destOrd="0" presId="urn:microsoft.com/office/officeart/2005/8/layout/chevron2"/>
    <dgm:cxn modelId="{211C525D-A07F-4A5A-8458-FFA382D26475}" type="presParOf" srcId="{B63EB21F-9617-44D0-B57F-E338CEFECBCD}" destId="{A2632670-2D8E-448A-B6D0-7103B5445AAB}" srcOrd="7" destOrd="0" presId="urn:microsoft.com/office/officeart/2005/8/layout/chevron2"/>
    <dgm:cxn modelId="{CE4F28A6-3B4B-43F8-8BD7-37A8531EBB7D}" type="presParOf" srcId="{B63EB21F-9617-44D0-B57F-E338CEFECBCD}" destId="{EB08A375-D0C0-400B-BDAF-30907DBFC4E9}" srcOrd="8" destOrd="0" presId="urn:microsoft.com/office/officeart/2005/8/layout/chevron2"/>
    <dgm:cxn modelId="{31F14430-F100-4875-9369-AC29D1D8208A}" type="presParOf" srcId="{EB08A375-D0C0-400B-BDAF-30907DBFC4E9}" destId="{894CB01A-5D2D-4F79-9AB1-E388D89844CB}" srcOrd="0" destOrd="0" presId="urn:microsoft.com/office/officeart/2005/8/layout/chevron2"/>
    <dgm:cxn modelId="{AECA5D58-A6FB-4D74-A641-92382E319FC8}" type="presParOf" srcId="{EB08A375-D0C0-400B-BDAF-30907DBFC4E9}" destId="{E16D6589-C441-4F45-A471-1537B819EF1F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854D91-57A8-4E04-B2E4-648BEC3887C0}">
      <dsp:nvSpPr>
        <dsp:cNvPr id="0" name=""/>
        <dsp:cNvSpPr/>
      </dsp:nvSpPr>
      <dsp:spPr>
        <a:xfrm rot="5400000">
          <a:off x="-180512" y="185042"/>
          <a:ext cx="1203419" cy="842393"/>
        </a:xfrm>
        <a:prstGeom prst="chevron">
          <a:avLst/>
        </a:prstGeom>
        <a:solidFill>
          <a:srgbClr val="0000CC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S</a:t>
          </a:r>
        </a:p>
      </dsp:txBody>
      <dsp:txXfrm rot="-5400000">
        <a:off x="2" y="425726"/>
        <a:ext cx="842393" cy="361026"/>
      </dsp:txXfrm>
    </dsp:sp>
    <dsp:sp modelId="{B1204ED6-05D7-4A64-903C-040FF74B59DC}">
      <dsp:nvSpPr>
        <dsp:cNvPr id="0" name=""/>
        <dsp:cNvSpPr/>
      </dsp:nvSpPr>
      <dsp:spPr>
        <a:xfrm rot="5400000">
          <a:off x="4449685" y="-3602761"/>
          <a:ext cx="782222" cy="799680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Specific: State exactly what you want to accomplish (Who, What, Where, Why)</a:t>
          </a:r>
        </a:p>
      </dsp:txBody>
      <dsp:txXfrm rot="-5400000">
        <a:off x="842394" y="42715"/>
        <a:ext cx="7958621" cy="705852"/>
      </dsp:txXfrm>
    </dsp:sp>
    <dsp:sp modelId="{4E21C248-EA53-4443-B52C-F2BE6F7254AB}">
      <dsp:nvSpPr>
        <dsp:cNvPr id="0" name=""/>
        <dsp:cNvSpPr/>
      </dsp:nvSpPr>
      <dsp:spPr>
        <a:xfrm rot="5400000">
          <a:off x="-180512" y="1272572"/>
          <a:ext cx="1203419" cy="842393"/>
        </a:xfrm>
        <a:prstGeom prst="chevron">
          <a:avLst/>
        </a:prstGeom>
        <a:solidFill>
          <a:schemeClr val="accent2">
            <a:lumMod val="75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M</a:t>
          </a:r>
        </a:p>
      </dsp:txBody>
      <dsp:txXfrm rot="-5400000">
        <a:off x="2" y="1513256"/>
        <a:ext cx="842393" cy="361026"/>
      </dsp:txXfrm>
    </dsp:sp>
    <dsp:sp modelId="{1F94A285-68B1-4E53-8386-F13155C26C8C}">
      <dsp:nvSpPr>
        <dsp:cNvPr id="0" name=""/>
        <dsp:cNvSpPr/>
      </dsp:nvSpPr>
      <dsp:spPr>
        <a:xfrm rot="5400000">
          <a:off x="4449685" y="-2515231"/>
          <a:ext cx="782222" cy="799680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Measurable: How will you demonstrate and evaluate the extent to which the goal has been met?</a:t>
          </a:r>
        </a:p>
      </dsp:txBody>
      <dsp:txXfrm rot="-5400000">
        <a:off x="842394" y="1130245"/>
        <a:ext cx="7958621" cy="705852"/>
      </dsp:txXfrm>
    </dsp:sp>
    <dsp:sp modelId="{82BC2ABA-8113-4BA1-8BE3-92885A7B5DBD}">
      <dsp:nvSpPr>
        <dsp:cNvPr id="0" name=""/>
        <dsp:cNvSpPr/>
      </dsp:nvSpPr>
      <dsp:spPr>
        <a:xfrm rot="5400000">
          <a:off x="-180512" y="2360103"/>
          <a:ext cx="1203419" cy="842393"/>
        </a:xfrm>
        <a:prstGeom prst="chevron">
          <a:avLst/>
        </a:prstGeom>
        <a:solidFill>
          <a:srgbClr val="FF990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A</a:t>
          </a:r>
        </a:p>
      </dsp:txBody>
      <dsp:txXfrm rot="-5400000">
        <a:off x="2" y="2600787"/>
        <a:ext cx="842393" cy="361026"/>
      </dsp:txXfrm>
    </dsp:sp>
    <dsp:sp modelId="{55C80F12-8132-49CE-8C26-28787CA7600D}">
      <dsp:nvSpPr>
        <dsp:cNvPr id="0" name=""/>
        <dsp:cNvSpPr/>
      </dsp:nvSpPr>
      <dsp:spPr>
        <a:xfrm rot="5400000">
          <a:off x="4449685" y="-1427701"/>
          <a:ext cx="782222" cy="799680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Achievable: Stretch and challenging goals within ability to achieve outcome. What is the action-oriented verb?</a:t>
          </a:r>
        </a:p>
      </dsp:txBody>
      <dsp:txXfrm rot="-5400000">
        <a:off x="842394" y="2217775"/>
        <a:ext cx="7958621" cy="705852"/>
      </dsp:txXfrm>
    </dsp:sp>
    <dsp:sp modelId="{306825F6-0135-468E-8788-94890CCF4D71}">
      <dsp:nvSpPr>
        <dsp:cNvPr id="0" name=""/>
        <dsp:cNvSpPr/>
      </dsp:nvSpPr>
      <dsp:spPr>
        <a:xfrm rot="5400000">
          <a:off x="-180512" y="3447633"/>
          <a:ext cx="1203419" cy="842393"/>
        </a:xfrm>
        <a:prstGeom prst="chevron">
          <a:avLst/>
        </a:prstGeom>
        <a:solidFill>
          <a:srgbClr val="FF000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R</a:t>
          </a:r>
        </a:p>
      </dsp:txBody>
      <dsp:txXfrm rot="-5400000">
        <a:off x="2" y="3688317"/>
        <a:ext cx="842393" cy="361026"/>
      </dsp:txXfrm>
    </dsp:sp>
    <dsp:sp modelId="{6A41E0F3-F4E4-476F-96A0-BF7001FE1A41}">
      <dsp:nvSpPr>
        <dsp:cNvPr id="0" name=""/>
        <dsp:cNvSpPr/>
      </dsp:nvSpPr>
      <dsp:spPr>
        <a:xfrm rot="5400000">
          <a:off x="4449685" y="-340171"/>
          <a:ext cx="782222" cy="799680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Relevant: How does the goal tie into your key responsibilities? How is it aligned to objectives?</a:t>
          </a:r>
        </a:p>
      </dsp:txBody>
      <dsp:txXfrm rot="-5400000">
        <a:off x="842394" y="3305305"/>
        <a:ext cx="7958621" cy="705852"/>
      </dsp:txXfrm>
    </dsp:sp>
    <dsp:sp modelId="{894CB01A-5D2D-4F79-9AB1-E388D89844CB}">
      <dsp:nvSpPr>
        <dsp:cNvPr id="0" name=""/>
        <dsp:cNvSpPr/>
      </dsp:nvSpPr>
      <dsp:spPr>
        <a:xfrm rot="5400000">
          <a:off x="-180512" y="4535163"/>
          <a:ext cx="1203419" cy="842393"/>
        </a:xfrm>
        <a:prstGeom prst="chevron">
          <a:avLst/>
        </a:prstGeom>
        <a:solidFill>
          <a:srgbClr val="7030A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T</a:t>
          </a:r>
        </a:p>
      </dsp:txBody>
      <dsp:txXfrm rot="-5400000">
        <a:off x="2" y="4775847"/>
        <a:ext cx="842393" cy="361026"/>
      </dsp:txXfrm>
    </dsp:sp>
    <dsp:sp modelId="{E16D6589-C441-4F45-A471-1537B819EF1F}">
      <dsp:nvSpPr>
        <dsp:cNvPr id="0" name=""/>
        <dsp:cNvSpPr/>
      </dsp:nvSpPr>
      <dsp:spPr>
        <a:xfrm rot="5400000">
          <a:off x="4449685" y="747358"/>
          <a:ext cx="782222" cy="799680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Time-bound: Set 1 or more target dates, the “by when” to guide your goal to successful and timely completion (include deadlines, dates and frequency). </a:t>
          </a:r>
        </a:p>
      </dsp:txBody>
      <dsp:txXfrm rot="-5400000">
        <a:off x="842394" y="4392835"/>
        <a:ext cx="7958621" cy="70585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160520" cy="365760"/>
          </a:xfrm>
          <a:prstGeom prst="rect">
            <a:avLst/>
          </a:prstGeom>
        </p:spPr>
        <p:txBody>
          <a:bodyPr vert="horz" lIns="90965" tIns="45482" rIns="90965" bIns="4548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438459" y="0"/>
            <a:ext cx="4160520" cy="365760"/>
          </a:xfrm>
          <a:prstGeom prst="rect">
            <a:avLst/>
          </a:prstGeom>
        </p:spPr>
        <p:txBody>
          <a:bodyPr vert="horz" lIns="90965" tIns="45482" rIns="90965" bIns="45482" rtlCol="0"/>
          <a:lstStyle>
            <a:lvl1pPr algn="r">
              <a:defRPr sz="1200"/>
            </a:lvl1pPr>
          </a:lstStyle>
          <a:p>
            <a:fld id="{DB9CA855-1C4C-421A-98CA-507C70E70156}" type="datetimeFigureOut">
              <a:rPr lang="en-US" smtClean="0"/>
              <a:pPr/>
              <a:t>4/24/2019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948171"/>
            <a:ext cx="4160520" cy="365760"/>
          </a:xfrm>
          <a:prstGeom prst="rect">
            <a:avLst/>
          </a:prstGeom>
        </p:spPr>
        <p:txBody>
          <a:bodyPr vert="horz" lIns="90965" tIns="45482" rIns="90965" bIns="4548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438459" y="6948171"/>
            <a:ext cx="4160520" cy="365760"/>
          </a:xfrm>
          <a:prstGeom prst="rect">
            <a:avLst/>
          </a:prstGeom>
        </p:spPr>
        <p:txBody>
          <a:bodyPr vert="horz" lIns="90965" tIns="45482" rIns="90965" bIns="45482" rtlCol="0" anchor="b"/>
          <a:lstStyle>
            <a:lvl1pPr algn="r">
              <a:defRPr sz="1200"/>
            </a:lvl1pPr>
          </a:lstStyle>
          <a:p>
            <a:fld id="{F989F70D-A761-4912-9AB8-241AB71E071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778679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160520" cy="365760"/>
          </a:xfrm>
          <a:prstGeom prst="rect">
            <a:avLst/>
          </a:prstGeom>
        </p:spPr>
        <p:txBody>
          <a:bodyPr vert="horz" lIns="90965" tIns="45482" rIns="90965" bIns="4548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438459" y="0"/>
            <a:ext cx="4160520" cy="365760"/>
          </a:xfrm>
          <a:prstGeom prst="rect">
            <a:avLst/>
          </a:prstGeom>
        </p:spPr>
        <p:txBody>
          <a:bodyPr vert="horz" lIns="90965" tIns="45482" rIns="90965" bIns="45482" rtlCol="0"/>
          <a:lstStyle>
            <a:lvl1pPr algn="r">
              <a:defRPr sz="1200"/>
            </a:lvl1pPr>
          </a:lstStyle>
          <a:p>
            <a:fld id="{72072FD4-90E6-4302-B648-80007B90EF47}" type="datetimeFigureOut">
              <a:rPr lang="en-US" smtClean="0"/>
              <a:pPr/>
              <a:t>4/24/2019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971800" y="549275"/>
            <a:ext cx="3659188" cy="27432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965" tIns="45482" rIns="90965" bIns="4548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60121" y="3474720"/>
            <a:ext cx="7680960" cy="3291840"/>
          </a:xfrm>
          <a:prstGeom prst="rect">
            <a:avLst/>
          </a:prstGeom>
        </p:spPr>
        <p:txBody>
          <a:bodyPr vert="horz" lIns="90965" tIns="45482" rIns="90965" bIns="4548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948171"/>
            <a:ext cx="4160520" cy="365760"/>
          </a:xfrm>
          <a:prstGeom prst="rect">
            <a:avLst/>
          </a:prstGeom>
        </p:spPr>
        <p:txBody>
          <a:bodyPr vert="horz" lIns="90965" tIns="45482" rIns="90965" bIns="4548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438459" y="6948171"/>
            <a:ext cx="4160520" cy="365760"/>
          </a:xfrm>
          <a:prstGeom prst="rect">
            <a:avLst/>
          </a:prstGeom>
        </p:spPr>
        <p:txBody>
          <a:bodyPr vert="horz" lIns="90965" tIns="45482" rIns="90965" bIns="45482" rtlCol="0" anchor="b"/>
          <a:lstStyle>
            <a:lvl1pPr algn="r">
              <a:defRPr sz="1200"/>
            </a:lvl1pPr>
          </a:lstStyle>
          <a:p>
            <a:fld id="{4B42602C-FD3F-418C-8E56-85555F8F8F5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690977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369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6846" algn="l" defTabSz="91369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3696" algn="l" defTabSz="91369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0550" algn="l" defTabSz="91369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7398" algn="l" defTabSz="91369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4245" algn="l" defTabSz="91369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1098" algn="l" defTabSz="91369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7941" algn="l" defTabSz="91369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4795" algn="l" defTabSz="91369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971800" y="550863"/>
            <a:ext cx="3659188" cy="27432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461124" indent="-461124">
              <a:spcBef>
                <a:spcPct val="0"/>
              </a:spcBef>
              <a:buFontTx/>
              <a:buChar char="•"/>
            </a:pPr>
            <a:endParaRPr lang="en-US" dirty="0"/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F0BCE278-A4FE-4B76-AFFD-C2CAB73203BC}" type="slidenum">
              <a:rPr lang="en-US">
                <a:solidFill>
                  <a:prstClr val="black"/>
                </a:solidFill>
              </a:rPr>
              <a:pPr>
                <a:defRPr/>
              </a:pPr>
              <a:t>25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quarter" idx="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8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6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5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73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42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10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79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47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315DD-E431-4BA0-B0C2-2A087F62B5D1}" type="datetime1">
              <a:rPr lang="en-US" smtClean="0"/>
              <a:t>4/24/2019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3B9D8-E77B-412C-A7BA-1B9D86FB1B5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indent="0">
              <a:lnSpc>
                <a:spcPct val="114000"/>
              </a:lnSpc>
              <a:spcBef>
                <a:spcPts val="0"/>
              </a:spcBef>
              <a:spcAft>
                <a:spcPts val="600"/>
              </a:spcAft>
              <a:defRPr/>
            </a:lvl1pPr>
            <a:lvl2pPr>
              <a:lnSpc>
                <a:spcPct val="114000"/>
              </a:lnSpc>
              <a:spcBef>
                <a:spcPts val="0"/>
              </a:spcBef>
              <a:spcAft>
                <a:spcPts val="600"/>
              </a:spcAft>
              <a:defRPr/>
            </a:lvl2pPr>
            <a:lvl3pPr>
              <a:lnSpc>
                <a:spcPct val="114000"/>
              </a:lnSpc>
              <a:spcBef>
                <a:spcPts val="0"/>
              </a:spcBef>
              <a:spcAft>
                <a:spcPts val="600"/>
              </a:spcAft>
              <a:defRPr/>
            </a:lvl3pPr>
            <a:lvl4pPr>
              <a:lnSpc>
                <a:spcPct val="114000"/>
              </a:lnSpc>
              <a:spcBef>
                <a:spcPts val="0"/>
              </a:spcBef>
              <a:spcAft>
                <a:spcPts val="600"/>
              </a:spcAft>
              <a:defRPr/>
            </a:lvl4pPr>
            <a:lvl5pPr>
              <a:lnSpc>
                <a:spcPct val="114000"/>
              </a:lnSpc>
              <a:spcBef>
                <a:spcPts val="0"/>
              </a:spcBef>
              <a:spcAft>
                <a:spcPts val="600"/>
              </a:spcAft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4B352-AFAE-4929-A50E-478CF7E92F19}" type="datetime1">
              <a:rPr lang="en-US" smtClean="0"/>
              <a:t>4/24/2019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3B9D8-E77B-412C-A7BA-1B9D86FB1B5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15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28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84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369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55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739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424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109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794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479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506DD-BA83-4DE7-BE9C-3A6F136C1A7B}" type="datetime1">
              <a:rPr lang="en-US" smtClean="0"/>
              <a:t>4/24/2019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3B9D8-E77B-412C-A7BA-1B9D86FB1B5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15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15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C2F1D-C652-4242-8957-8C4D301F12A8}" type="datetime1">
              <a:rPr lang="en-US" smtClean="0"/>
              <a:t>4/24/2019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3B9D8-E77B-412C-A7BA-1B9D86FB1B5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846" indent="0">
              <a:buNone/>
              <a:defRPr sz="2000" b="1"/>
            </a:lvl2pPr>
            <a:lvl3pPr marL="913696" indent="0">
              <a:buNone/>
              <a:defRPr sz="1800" b="1"/>
            </a:lvl3pPr>
            <a:lvl4pPr marL="1370550" indent="0">
              <a:buNone/>
              <a:defRPr sz="1600" b="1"/>
            </a:lvl4pPr>
            <a:lvl5pPr marL="1827398" indent="0">
              <a:buNone/>
              <a:defRPr sz="1600" b="1"/>
            </a:lvl5pPr>
            <a:lvl6pPr marL="2284245" indent="0">
              <a:buNone/>
              <a:defRPr sz="1600" b="1"/>
            </a:lvl6pPr>
            <a:lvl7pPr marL="2741098" indent="0">
              <a:buNone/>
              <a:defRPr sz="1600" b="1"/>
            </a:lvl7pPr>
            <a:lvl8pPr marL="3197941" indent="0">
              <a:buNone/>
              <a:defRPr sz="1600" b="1"/>
            </a:lvl8pPr>
            <a:lvl9pPr marL="3654795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846" indent="0">
              <a:buNone/>
              <a:defRPr sz="2000" b="1"/>
            </a:lvl2pPr>
            <a:lvl3pPr marL="913696" indent="0">
              <a:buNone/>
              <a:defRPr sz="1800" b="1"/>
            </a:lvl3pPr>
            <a:lvl4pPr marL="1370550" indent="0">
              <a:buNone/>
              <a:defRPr sz="1600" b="1"/>
            </a:lvl4pPr>
            <a:lvl5pPr marL="1827398" indent="0">
              <a:buNone/>
              <a:defRPr sz="1600" b="1"/>
            </a:lvl5pPr>
            <a:lvl6pPr marL="2284245" indent="0">
              <a:buNone/>
              <a:defRPr sz="1600" b="1"/>
            </a:lvl6pPr>
            <a:lvl7pPr marL="2741098" indent="0">
              <a:buNone/>
              <a:defRPr sz="1600" b="1"/>
            </a:lvl7pPr>
            <a:lvl8pPr marL="3197941" indent="0">
              <a:buNone/>
              <a:defRPr sz="1600" b="1"/>
            </a:lvl8pPr>
            <a:lvl9pPr marL="3654795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71C70-B8B4-4025-BFC8-73426F06D598}" type="datetime1">
              <a:rPr lang="en-US" smtClean="0"/>
              <a:t>4/24/2019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3B9D8-E77B-412C-A7BA-1B9D86FB1B5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B01B2-F4D9-4F2E-9610-9EFE0570B272}" type="datetime1">
              <a:rPr lang="en-US" smtClean="0"/>
              <a:t>4/24/2019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3B9D8-E77B-412C-A7BA-1B9D86FB1B5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4AFA3-678D-4454-817A-9859F99D815D}" type="datetime1">
              <a:rPr lang="en-US" smtClean="0"/>
              <a:t>4/24/2019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3B9D8-E77B-412C-A7BA-1B9D86FB1B5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65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6846" indent="0">
              <a:buNone/>
              <a:defRPr sz="1200"/>
            </a:lvl2pPr>
            <a:lvl3pPr marL="913696" indent="0">
              <a:buNone/>
              <a:defRPr sz="1000"/>
            </a:lvl3pPr>
            <a:lvl4pPr marL="1370550" indent="0">
              <a:buNone/>
              <a:defRPr sz="900"/>
            </a:lvl4pPr>
            <a:lvl5pPr marL="1827398" indent="0">
              <a:buNone/>
              <a:defRPr sz="900"/>
            </a:lvl5pPr>
            <a:lvl6pPr marL="2284245" indent="0">
              <a:buNone/>
              <a:defRPr sz="900"/>
            </a:lvl6pPr>
            <a:lvl7pPr marL="2741098" indent="0">
              <a:buNone/>
              <a:defRPr sz="900"/>
            </a:lvl7pPr>
            <a:lvl8pPr marL="3197941" indent="0">
              <a:buNone/>
              <a:defRPr sz="900"/>
            </a:lvl8pPr>
            <a:lvl9pPr marL="3654795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B6636-2A06-4B42-9B33-3C634F4E1A57}" type="datetime1">
              <a:rPr lang="en-US" smtClean="0"/>
              <a:t>4/24/2019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3B9D8-E77B-412C-A7BA-1B9D86FB1B5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846" indent="0">
              <a:buNone/>
              <a:defRPr sz="2800"/>
            </a:lvl2pPr>
            <a:lvl3pPr marL="913696" indent="0">
              <a:buNone/>
              <a:defRPr sz="2400"/>
            </a:lvl3pPr>
            <a:lvl4pPr marL="1370550" indent="0">
              <a:buNone/>
              <a:defRPr sz="2000"/>
            </a:lvl4pPr>
            <a:lvl5pPr marL="1827398" indent="0">
              <a:buNone/>
              <a:defRPr sz="2000"/>
            </a:lvl5pPr>
            <a:lvl6pPr marL="2284245" indent="0">
              <a:buNone/>
              <a:defRPr sz="2000"/>
            </a:lvl6pPr>
            <a:lvl7pPr marL="2741098" indent="0">
              <a:buNone/>
              <a:defRPr sz="2000"/>
            </a:lvl7pPr>
            <a:lvl8pPr marL="3197941" indent="0">
              <a:buNone/>
              <a:defRPr sz="2000"/>
            </a:lvl8pPr>
            <a:lvl9pPr marL="3654795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6846" indent="0">
              <a:buNone/>
              <a:defRPr sz="1200"/>
            </a:lvl2pPr>
            <a:lvl3pPr marL="913696" indent="0">
              <a:buNone/>
              <a:defRPr sz="1000"/>
            </a:lvl3pPr>
            <a:lvl4pPr marL="1370550" indent="0">
              <a:buNone/>
              <a:defRPr sz="900"/>
            </a:lvl4pPr>
            <a:lvl5pPr marL="1827398" indent="0">
              <a:buNone/>
              <a:defRPr sz="900"/>
            </a:lvl5pPr>
            <a:lvl6pPr marL="2284245" indent="0">
              <a:buNone/>
              <a:defRPr sz="900"/>
            </a:lvl6pPr>
            <a:lvl7pPr marL="2741098" indent="0">
              <a:buNone/>
              <a:defRPr sz="900"/>
            </a:lvl7pPr>
            <a:lvl8pPr marL="3197941" indent="0">
              <a:buNone/>
              <a:defRPr sz="900"/>
            </a:lvl8pPr>
            <a:lvl9pPr marL="3654795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7EF60-7CC1-4380-B1B5-E9EA5BBA3252}" type="datetime1">
              <a:rPr lang="en-US" smtClean="0"/>
              <a:t>4/24/2019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3B9D8-E77B-412C-A7BA-1B9D86FB1B5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291E5-34A4-4BCC-A8BE-50E064FBEE89}" type="datetime1">
              <a:rPr lang="en-US" smtClean="0"/>
              <a:t>4/24/2019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3B9D8-E77B-412C-A7BA-1B9D86FB1B5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53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53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B7C22-881F-41EC-B7CC-4D5480150586}" type="datetime1">
              <a:rPr lang="en-US" smtClean="0"/>
              <a:t>4/24/2019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3B9D8-E77B-412C-A7BA-1B9D86FB1B5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369" tIns="45685" rIns="91369" bIns="45685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15"/>
            <a:ext cx="8229600" cy="4525963"/>
          </a:xfrm>
          <a:prstGeom prst="rect">
            <a:avLst/>
          </a:prstGeom>
        </p:spPr>
        <p:txBody>
          <a:bodyPr vert="horz" lIns="91369" tIns="45685" rIns="91369" bIns="45685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65"/>
            <a:ext cx="2133600" cy="365125"/>
          </a:xfrm>
          <a:prstGeom prst="rect">
            <a:avLst/>
          </a:prstGeom>
        </p:spPr>
        <p:txBody>
          <a:bodyPr vert="horz" lIns="91369" tIns="45685" rIns="91369" bIns="45685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41CB02-8272-4DA2-89C3-FB76833D1028}" type="datetime1">
              <a:rPr lang="en-US" smtClean="0"/>
              <a:t>4/24/2019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1" y="6356365"/>
            <a:ext cx="2895600" cy="365125"/>
          </a:xfrm>
          <a:prstGeom prst="rect">
            <a:avLst/>
          </a:prstGeom>
        </p:spPr>
        <p:txBody>
          <a:bodyPr vert="horz" lIns="91369" tIns="45685" rIns="91369" bIns="45685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65"/>
            <a:ext cx="2133600" cy="365125"/>
          </a:xfrm>
          <a:prstGeom prst="rect">
            <a:avLst/>
          </a:prstGeom>
        </p:spPr>
        <p:txBody>
          <a:bodyPr vert="horz" lIns="91369" tIns="45685" rIns="91369" bIns="45685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23B9D8-E77B-412C-A7BA-1B9D86FB1B5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hf hdr="0" ftr="0" dt="0"/>
  <p:txStyles>
    <p:titleStyle>
      <a:lvl1pPr algn="ctr" defTabSz="913696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640" indent="-342640" algn="l" defTabSz="913696" rtl="0" eaLnBrk="1" latinLnBrk="0" hangingPunct="1">
        <a:spcBef>
          <a:spcPct val="20000"/>
        </a:spcBef>
        <a:buFont typeface="Arial" pitchFamily="34" charset="0"/>
        <a:buNone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380" indent="-285532" algn="l" defTabSz="913696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120" indent="-228422" algn="l" defTabSz="91369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970" indent="-228422" algn="l" defTabSz="913696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825" indent="-228422" algn="l" defTabSz="913696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2673" indent="-228422" algn="l" defTabSz="913696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9520" indent="-228422" algn="l" defTabSz="913696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6372" indent="-228422" algn="l" defTabSz="913696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3216" indent="-228422" algn="l" defTabSz="913696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36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846" algn="l" defTabSz="9136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696" algn="l" defTabSz="9136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550" algn="l" defTabSz="9136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7398" algn="l" defTabSz="9136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4245" algn="l" defTabSz="9136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1098" algn="l" defTabSz="9136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7941" algn="l" defTabSz="9136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4795" algn="l" defTabSz="9136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ate Placeholder 8"/>
          <p:cNvSpPr>
            <a:spLocks noGrp="1"/>
          </p:cNvSpPr>
          <p:nvPr>
            <p:ph type="dt" sz="half" idx="2"/>
          </p:nvPr>
        </p:nvSpPr>
        <p:spPr>
          <a:xfrm>
            <a:off x="414339" y="6367478"/>
            <a:ext cx="633412" cy="263525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0073CF"/>
                </a:solidFill>
                <a:latin typeface="Univers" charset="0"/>
              </a:defRPr>
            </a:lvl1pPr>
          </a:lstStyle>
          <a:p>
            <a:pPr>
              <a:defRPr/>
            </a:pPr>
            <a:fld id="{BBF36208-46EE-4809-97A6-2FC909EFB0C3}" type="datetime1">
              <a:rPr lang="en-US" smtClean="0"/>
              <a:t>4/24/2019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1217613" y="6367478"/>
            <a:ext cx="5607050" cy="263525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0073CF"/>
                </a:solidFill>
                <a:latin typeface="Univers" charset="0"/>
              </a:defRPr>
            </a:lvl1pPr>
          </a:lstStyle>
          <a:p>
            <a:pPr>
              <a:defRPr/>
            </a:pPr>
            <a:endParaRPr lang="en-US"/>
          </a:p>
        </p:txBody>
      </p:sp>
      <p:pic>
        <p:nvPicPr>
          <p:cNvPr id="2052" name="Picture 4" descr="Plan Powerpoint template inside page v5.jp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hf hdr="0" ftr="0" dt="0"/>
  <p:txStyles>
    <p:titleStyle>
      <a:lvl1pPr algn="ctr" defTabSz="456846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ヒラギノ角ゴ Pro W3" charset="-128"/>
          <a:cs typeface="ヒラギノ角ゴ Pro W3" charset="-128"/>
        </a:defRPr>
      </a:lvl1pPr>
      <a:lvl2pPr algn="ctr" defTabSz="456846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-128"/>
          <a:cs typeface="ヒラギノ角ゴ Pro W3" charset="-128"/>
        </a:defRPr>
      </a:lvl2pPr>
      <a:lvl3pPr algn="ctr" defTabSz="456846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-128"/>
          <a:cs typeface="ヒラギノ角ゴ Pro W3" charset="-128"/>
        </a:defRPr>
      </a:lvl3pPr>
      <a:lvl4pPr algn="ctr" defTabSz="456846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-128"/>
          <a:cs typeface="ヒラギノ角ゴ Pro W3" charset="-128"/>
        </a:defRPr>
      </a:lvl4pPr>
      <a:lvl5pPr algn="ctr" defTabSz="456846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-128"/>
          <a:cs typeface="ヒラギノ角ゴ Pro W3" charset="-128"/>
        </a:defRPr>
      </a:lvl5pPr>
      <a:lvl6pPr marL="456846" algn="ctr" defTabSz="456846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-128"/>
          <a:cs typeface="ヒラギノ角ゴ Pro W3" charset="-128"/>
        </a:defRPr>
      </a:lvl6pPr>
      <a:lvl7pPr marL="913696" algn="ctr" defTabSz="456846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-128"/>
          <a:cs typeface="ヒラギノ角ゴ Pro W3" charset="-128"/>
        </a:defRPr>
      </a:lvl7pPr>
      <a:lvl8pPr marL="1370550" algn="ctr" defTabSz="456846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-128"/>
          <a:cs typeface="ヒラギノ角ゴ Pro W3" charset="-128"/>
        </a:defRPr>
      </a:lvl8pPr>
      <a:lvl9pPr marL="1827398" algn="ctr" defTabSz="456846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-128"/>
          <a:cs typeface="ヒラギノ角ゴ Pro W3" charset="-128"/>
        </a:defRPr>
      </a:lvl9pPr>
    </p:titleStyle>
    <p:bodyStyle>
      <a:lvl1pPr marL="342640" indent="-342640" algn="l" defTabSz="456846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Univers 45 Light"/>
          <a:ea typeface="ヒラギノ角ゴ Pro W3" charset="-128"/>
          <a:cs typeface="Univers 45 Light"/>
        </a:defRPr>
      </a:lvl1pPr>
      <a:lvl2pPr marL="742380" indent="-285532" algn="l" defTabSz="456846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100" kern="1200">
          <a:solidFill>
            <a:schemeClr val="tx1"/>
          </a:solidFill>
          <a:latin typeface="Univers 45 Light"/>
          <a:ea typeface="ヒラギノ角ゴ Pro W3" charset="-128"/>
          <a:cs typeface="Univers 45 Light"/>
        </a:defRPr>
      </a:lvl2pPr>
      <a:lvl3pPr marL="1142120" indent="-228422" algn="l" defTabSz="456846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Univers 45 Light"/>
          <a:ea typeface="ヒラギノ角ゴ Pro W3" charset="-128"/>
          <a:cs typeface="Univers 45 Light"/>
        </a:defRPr>
      </a:lvl3pPr>
      <a:lvl4pPr marL="1598970" indent="-228422" algn="l" defTabSz="456846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500" kern="1200">
          <a:solidFill>
            <a:schemeClr val="tx1"/>
          </a:solidFill>
          <a:latin typeface="Univers 45 Light"/>
          <a:ea typeface="ヒラギノ角ゴ Pro W3" charset="-128"/>
          <a:cs typeface="Univers 45 Light"/>
        </a:defRPr>
      </a:lvl4pPr>
      <a:lvl5pPr marL="2055825" indent="-228422" algn="l" defTabSz="456846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200" kern="1200">
          <a:solidFill>
            <a:schemeClr val="tx1"/>
          </a:solidFill>
          <a:latin typeface="Univers 45 Light"/>
          <a:ea typeface="ヒラギノ角ゴ Pro W3" charset="-128"/>
          <a:cs typeface="Univers 45 Light"/>
        </a:defRPr>
      </a:lvl5pPr>
      <a:lvl6pPr marL="2512673" indent="-228422" algn="l" defTabSz="456846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9520" indent="-228422" algn="l" defTabSz="456846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6372" indent="-228422" algn="l" defTabSz="456846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3216" indent="-228422" algn="l" defTabSz="456846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68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846" algn="l" defTabSz="4568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696" algn="l" defTabSz="4568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550" algn="l" defTabSz="4568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7398" algn="l" defTabSz="4568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4245" algn="l" defTabSz="4568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1098" algn="l" defTabSz="4568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7941" algn="l" defTabSz="4568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4795" algn="l" defTabSz="4568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 eaLnBrk="0" hangingPunct="0">
              <a:spcBef>
                <a:spcPct val="20000"/>
              </a:spcBef>
            </a:pPr>
            <a:endParaRPr lang="en-US" sz="3200" b="1" dirty="0">
              <a:solidFill>
                <a:prstClr val="white"/>
              </a:solidFill>
              <a:latin typeface="Lucida Sans Unicode" pitchFamily="34" charset="0"/>
              <a:ea typeface="ＭＳ Ｐゴシック" pitchFamily="34" charset="-128"/>
              <a:cs typeface="Lucida Sans Unicode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km-KH" sz="2800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mer OS Muol Light" pitchFamily="2" charset="0"/>
                <a:cs typeface="Khmer OS Muol Light" pitchFamily="2" charset="0"/>
              </a:rPr>
              <a:t>ការគ្រប់គ្រងការធ្វើការងារ</a:t>
            </a:r>
          </a:p>
          <a:p>
            <a:pPr marL="342900" indent="-342900" algn="ctr" eaLnBrk="0" hangingPunct="0">
              <a:spcBef>
                <a:spcPct val="20000"/>
              </a:spcBef>
            </a:pPr>
            <a:endParaRPr lang="en-US" sz="3200" b="1" dirty="0">
              <a:solidFill>
                <a:prstClr val="white"/>
              </a:solidFill>
              <a:latin typeface="Lucida Sans Unicode" pitchFamily="34" charset="0"/>
              <a:ea typeface="ＭＳ Ｐゴシック" pitchFamily="34" charset="-128"/>
              <a:cs typeface="Lucida Sans Unicode" pitchFamily="34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295400"/>
            <a:ext cx="6684006" cy="3920429"/>
          </a:xfrm>
          <a:prstGeom prst="rect">
            <a:avLst/>
          </a:prstGeom>
          <a:noFill/>
          <a:ln>
            <a:noFill/>
          </a:ln>
          <a:effectLst/>
          <a:extLst/>
        </p:spPr>
      </p:pic>
      <p:sp>
        <p:nvSpPr>
          <p:cNvPr id="6" name="TextBox 5"/>
          <p:cNvSpPr txBox="1"/>
          <p:nvPr/>
        </p:nvSpPr>
        <p:spPr>
          <a:xfrm>
            <a:off x="0" y="5215829"/>
            <a:ext cx="9144000" cy="1150571"/>
          </a:xfrm>
          <a:prstGeom prst="rect">
            <a:avLst/>
          </a:prstGeom>
          <a:noFill/>
          <a:ln w="12700"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600" b="1" dirty="0">
                <a:solidFill>
                  <a:srgbClr val="0000CC"/>
                </a:solidFill>
              </a:rPr>
              <a:t>Compiled By Dr. Pen </a:t>
            </a:r>
            <a:r>
              <a:rPr lang="en-US" sz="1600" b="1" dirty="0" err="1">
                <a:solidFill>
                  <a:srgbClr val="0000CC"/>
                </a:solidFill>
              </a:rPr>
              <a:t>Sharak</a:t>
            </a:r>
            <a:r>
              <a:rPr lang="en-US" sz="1600" b="1" dirty="0">
                <a:solidFill>
                  <a:srgbClr val="0000CC"/>
                </a:solidFill>
              </a:rPr>
              <a:t> </a:t>
            </a:r>
            <a:r>
              <a:rPr lang="en-US" sz="1600" b="1" dirty="0" err="1">
                <a:solidFill>
                  <a:srgbClr val="0000CC"/>
                </a:solidFill>
              </a:rPr>
              <a:t>Pheap</a:t>
            </a:r>
            <a:endParaRPr lang="en-US" sz="1600" b="1" dirty="0">
              <a:solidFill>
                <a:srgbClr val="0000CC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en-US" sz="1600" b="1" dirty="0">
                <a:solidFill>
                  <a:srgbClr val="0000CC"/>
                </a:solidFill>
              </a:rPr>
              <a:t>Director General of 5P Up2Date Co., Ltd. &amp; Member of CCC HR Working Group</a:t>
            </a:r>
          </a:p>
          <a:p>
            <a:pPr algn="ctr">
              <a:lnSpc>
                <a:spcPct val="150000"/>
              </a:lnSpc>
            </a:pPr>
            <a:r>
              <a:rPr lang="en-US" sz="1600" b="1" dirty="0">
                <a:solidFill>
                  <a:srgbClr val="0000CC"/>
                </a:solidFill>
                <a:cs typeface="Arial" pitchFamily="34" charset="0"/>
              </a:rPr>
              <a:t>H/P: 012 863 480; e-mail: pspheap@yahoo.com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3B9D8-E77B-412C-A7BA-1B9D86FB1B59}" type="slidenum">
              <a:rPr lang="en-US" b="1" smtClean="0"/>
              <a:pPr/>
              <a:t>1</a:t>
            </a:fld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710207907"/>
      </p:ext>
    </p:extLst>
  </p:cSld>
  <p:clrMapOvr>
    <a:masterClrMapping/>
  </p:clrMapOvr>
  <p:transition spd="slow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 eaLnBrk="0" hangingPunct="0">
              <a:spcBef>
                <a:spcPct val="20000"/>
              </a:spcBef>
            </a:pPr>
            <a:endParaRPr lang="en-US" sz="3200" b="1" dirty="0">
              <a:solidFill>
                <a:prstClr val="white"/>
              </a:solidFill>
              <a:latin typeface="Lucida Sans Unicode" pitchFamily="34" charset="0"/>
              <a:ea typeface="ＭＳ Ｐゴシック" pitchFamily="34" charset="-128"/>
              <a:cs typeface="Lucida Sans Unicode" pitchFamily="34" charset="0"/>
            </a:endParaRPr>
          </a:p>
          <a:p>
            <a:pPr marL="342900" indent="-342900" algn="ctr" eaLnBrk="0" hangingPunct="0">
              <a:spcBef>
                <a:spcPct val="20000"/>
              </a:spcBef>
            </a:pPr>
            <a:r>
              <a:rPr lang="km-KH" sz="3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mer OS Muol Light" panose="02000500000000020004" pitchFamily="2" charset="0"/>
                <a:ea typeface="ＭＳ Ｐゴシック" pitchFamily="34" charset="-128"/>
                <a:cs typeface="Khmer OS Muol Light" panose="02000500000000020004" pitchFamily="2" charset="0"/>
              </a:rPr>
              <a:t>មាតិកា</a:t>
            </a:r>
            <a:endParaRPr lang="en-US" sz="32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mer OS Muol Light" panose="02000500000000020004" pitchFamily="2" charset="0"/>
              <a:ea typeface="ＭＳ Ｐゴシック" pitchFamily="34" charset="-128"/>
              <a:cs typeface="Khmer OS Muol Light" panose="02000500000000020004" pitchFamily="2" charset="0"/>
            </a:endParaRPr>
          </a:p>
          <a:p>
            <a:pPr marL="342900" indent="-342900" algn="ctr" eaLnBrk="0" hangingPunct="0">
              <a:spcBef>
                <a:spcPct val="20000"/>
              </a:spcBef>
            </a:pPr>
            <a:endParaRPr lang="en-US" sz="3200" b="1" dirty="0">
              <a:solidFill>
                <a:prstClr val="white"/>
              </a:solidFill>
              <a:latin typeface="Lucida Sans Unicode" pitchFamily="34" charset="0"/>
              <a:ea typeface="ＭＳ Ｐゴシック" pitchFamily="34" charset="-128"/>
              <a:cs typeface="Lucida Sans Unicode" pitchFamily="34" charset="0"/>
            </a:endParaRP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8020" y="1268778"/>
            <a:ext cx="9135979" cy="5452712"/>
          </a:xfrm>
        </p:spPr>
        <p:txBody>
          <a:bodyPr>
            <a:noAutofit/>
          </a:bodyPr>
          <a:lstStyle/>
          <a:p>
            <a:pPr marL="566737" indent="-457200">
              <a:buClr>
                <a:schemeClr val="tx1"/>
              </a:buClr>
              <a:buSzPct val="90000"/>
              <a:buFont typeface="Wingdings" pitchFamily="2" charset="2"/>
              <a:buChar char="Ø"/>
            </a:pPr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សេចក្តីផ្តើម</a:t>
            </a:r>
            <a:r>
              <a:rPr lang="en-US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 (</a:t>
            </a:r>
            <a:r>
              <a:rPr lang="en-US" sz="2400" dirty="0">
                <a:solidFill>
                  <a:srgbClr val="002060"/>
                </a:solidFill>
              </a:rPr>
              <a:t>Introduction)</a:t>
            </a:r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៖</a:t>
            </a:r>
            <a:r>
              <a:rPr lang="km-KH" sz="2400" dirty="0">
                <a:solidFill>
                  <a:srgbClr val="002060"/>
                </a:solidFill>
              </a:rPr>
              <a:t> </a:t>
            </a:r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កត្តាចាំបាច់ដើម្បីស្ថាប័នអាចដំណើរការបាន</a:t>
            </a:r>
            <a:endParaRPr lang="en-US" sz="2400" dirty="0">
              <a:solidFill>
                <a:srgbClr val="002060"/>
              </a:solidFill>
              <a:latin typeface="Khmer OS Bokor" pitchFamily="2" charset="0"/>
              <a:cs typeface="Khmer OS Bokor" pitchFamily="2" charset="0"/>
            </a:endParaRPr>
          </a:p>
          <a:p>
            <a:pPr marL="566737" indent="-457200">
              <a:buClr>
                <a:schemeClr val="tx1"/>
              </a:buClr>
              <a:buSzPct val="90000"/>
              <a:buFont typeface="Wingdings" pitchFamily="2" charset="2"/>
              <a:buChar char="Ø"/>
            </a:pPr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គ្រប់គ្រងការធ្វើការងារ? </a:t>
            </a:r>
            <a:r>
              <a:rPr lang="en-US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(</a:t>
            </a:r>
            <a:r>
              <a:rPr lang="en-US" sz="2400" dirty="0">
                <a:solidFill>
                  <a:srgbClr val="002060"/>
                </a:solidFill>
              </a:rPr>
              <a:t>Performance Management?)</a:t>
            </a:r>
            <a:endParaRPr lang="en-US" sz="2400" dirty="0">
              <a:solidFill>
                <a:srgbClr val="002060"/>
              </a:solidFill>
              <a:latin typeface="Khmer OS Bokor" pitchFamily="2" charset="0"/>
              <a:cs typeface="Khmer OS Bokor" pitchFamily="2" charset="0"/>
            </a:endParaRPr>
          </a:p>
          <a:p>
            <a:pPr marL="566737" indent="-457200">
              <a:buClr>
                <a:schemeClr val="tx1"/>
              </a:buClr>
              <a:buSzPct val="90000"/>
              <a:buFont typeface="Wingdings" pitchFamily="2" charset="2"/>
              <a:buChar char="Ø"/>
            </a:pPr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ការណែនាំគ្រាដំបូង </a:t>
            </a:r>
            <a:r>
              <a:rPr lang="en-US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(</a:t>
            </a:r>
            <a:r>
              <a:rPr lang="en-US" sz="2400" dirty="0">
                <a:solidFill>
                  <a:srgbClr val="002060"/>
                </a:solidFill>
              </a:rPr>
              <a:t>Induction)</a:t>
            </a:r>
            <a:r>
              <a:rPr lang="km-KH" sz="2400" dirty="0">
                <a:solidFill>
                  <a:srgbClr val="002060"/>
                </a:solidFill>
              </a:rPr>
              <a:t> </a:t>
            </a:r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ដំណាក់កាលសាកល្បង</a:t>
            </a:r>
            <a:r>
              <a:rPr lang="en-US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 (</a:t>
            </a:r>
            <a:r>
              <a:rPr lang="en-US" sz="2400" dirty="0">
                <a:solidFill>
                  <a:srgbClr val="002060"/>
                </a:solidFill>
              </a:rPr>
              <a:t>Probationary Period) </a:t>
            </a:r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ការកំណត់គោលដៅ </a:t>
            </a:r>
            <a:r>
              <a:rPr lang="en-US" sz="2400" dirty="0">
                <a:solidFill>
                  <a:srgbClr val="002060"/>
                </a:solidFill>
              </a:rPr>
              <a:t>(Performance Objective Setting)</a:t>
            </a:r>
          </a:p>
          <a:p>
            <a:pPr marL="566737" indent="-457200">
              <a:buClr>
                <a:schemeClr val="tx1"/>
              </a:buClr>
              <a:buSzPct val="90000"/>
              <a:buFont typeface="Wingdings" pitchFamily="2" charset="2"/>
              <a:buChar char="Ø"/>
            </a:pPr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ការវាយតម្លៃការធ្វើការងារ </a:t>
            </a:r>
            <a:r>
              <a:rPr lang="en-US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(</a:t>
            </a:r>
            <a:r>
              <a:rPr lang="en-US" sz="2400" dirty="0">
                <a:solidFill>
                  <a:srgbClr val="002060"/>
                </a:solidFill>
              </a:rPr>
              <a:t>Performance Appraisal)</a:t>
            </a:r>
            <a:endParaRPr lang="km-KH" sz="2400" dirty="0">
              <a:solidFill>
                <a:srgbClr val="002060"/>
              </a:solidFill>
            </a:endParaRPr>
          </a:p>
          <a:p>
            <a:pPr marL="566737" indent="-457200">
              <a:buClr>
                <a:schemeClr val="tx1"/>
              </a:buClr>
              <a:buSzPct val="90000"/>
              <a:buFont typeface="Wingdings" pitchFamily="2" charset="2"/>
              <a:buChar char="Ø"/>
            </a:pPr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ការវាយតម្លៃ ៣៦០</a:t>
            </a:r>
            <a:r>
              <a:rPr lang="en-US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 </a:t>
            </a:r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អង្សារ </a:t>
            </a:r>
            <a:r>
              <a:rPr lang="en-US" sz="2400" dirty="0">
                <a:solidFill>
                  <a:srgbClr val="002060"/>
                </a:solidFill>
              </a:rPr>
              <a:t>(360-Degree Feedback)</a:t>
            </a:r>
            <a:endParaRPr lang="km-KH" sz="2400" dirty="0">
              <a:solidFill>
                <a:srgbClr val="002060"/>
              </a:solidFill>
            </a:endParaRPr>
          </a:p>
          <a:p>
            <a:pPr marL="566737" indent="-457200">
              <a:buClr>
                <a:schemeClr val="tx1"/>
              </a:buClr>
              <a:buSzPct val="90000"/>
              <a:buFont typeface="Wingdings" pitchFamily="2" charset="2"/>
              <a:buChar char="Ø"/>
            </a:pPr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ការគ្រប់គ្រងការធ្វើការងារខ្សោយ</a:t>
            </a:r>
            <a:r>
              <a:rPr lang="en-US" sz="2400" dirty="0">
                <a:solidFill>
                  <a:srgbClr val="002060"/>
                </a:solidFill>
              </a:rPr>
              <a:t>(Managing Poor/Unsatisfactory Performance)</a:t>
            </a:r>
          </a:p>
          <a:p>
            <a:pPr marL="566737" indent="-457200">
              <a:buClr>
                <a:schemeClr val="tx1"/>
              </a:buClr>
              <a:buSzPct val="90000"/>
              <a:buFont typeface="Wingdings" pitchFamily="2" charset="2"/>
              <a:buChar char="Ø"/>
            </a:pPr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ផែនការកែលម្អការធ្វើការងារ </a:t>
            </a:r>
            <a:r>
              <a:rPr lang="en-US" sz="2400" dirty="0">
                <a:solidFill>
                  <a:srgbClr val="002060"/>
                </a:solidFill>
              </a:rPr>
              <a:t>(Performance Improvement Plan)</a:t>
            </a:r>
          </a:p>
          <a:p>
            <a:pPr marL="566737" indent="-457200">
              <a:buClr>
                <a:schemeClr val="tx1"/>
              </a:buClr>
              <a:buSzPct val="90000"/>
              <a:buFont typeface="Wingdings" pitchFamily="2" charset="2"/>
              <a:buChar char="Ø"/>
            </a:pPr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ការអភិវឌ្ឍន៍ក្នុងការធ្វើការងារ</a:t>
            </a:r>
            <a:r>
              <a:rPr lang="en-US" sz="2400" dirty="0">
                <a:solidFill>
                  <a:srgbClr val="002060"/>
                </a:solidFill>
              </a:rPr>
              <a:t>(Performance Development)</a:t>
            </a:r>
          </a:p>
          <a:p>
            <a:pPr marL="566737" indent="-457200">
              <a:buClr>
                <a:schemeClr val="tx1"/>
              </a:buClr>
              <a:buSzPct val="90000"/>
              <a:buFont typeface="Wingdings" pitchFamily="2" charset="2"/>
              <a:buChar char="Ø"/>
            </a:pPr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ការអភិវឌ្ឍន៍មុខរបរ</a:t>
            </a:r>
            <a:r>
              <a:rPr lang="en-US" sz="2400" dirty="0">
                <a:solidFill>
                  <a:srgbClr val="002060"/>
                </a:solidFill>
              </a:rPr>
              <a:t>(Career Development)</a:t>
            </a:r>
            <a:endParaRPr lang="km-KH" sz="2400" dirty="0">
              <a:solidFill>
                <a:srgbClr val="00206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3B9D8-E77B-412C-A7BA-1B9D86FB1B59}" type="slidenum">
              <a:rPr lang="en-US" b="1" smtClean="0"/>
              <a:pPr/>
              <a:t>2</a:t>
            </a:fld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851979913"/>
      </p:ext>
    </p:extLst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2433638" y="4730750"/>
            <a:ext cx="5176837" cy="130333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Rounded Rectangle 6"/>
          <p:cNvSpPr/>
          <p:nvPr/>
        </p:nvSpPr>
        <p:spPr>
          <a:xfrm>
            <a:off x="258763" y="2033588"/>
            <a:ext cx="6289675" cy="133826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chemeClr val="tx1"/>
              </a:solidFill>
            </a:endParaRPr>
          </a:p>
          <a:p>
            <a:pPr algn="ctr">
              <a:defRPr/>
            </a:pPr>
            <a:endParaRPr lang="en-US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en-US" dirty="0">
                <a:solidFill>
                  <a:schemeClr val="tx1"/>
                </a:solidFill>
              </a:rPr>
              <a:t>                                                    </a:t>
            </a:r>
            <a:r>
              <a:rPr lang="en-US" dirty="0">
                <a:solidFill>
                  <a:srgbClr val="FF0000"/>
                </a:solidFill>
              </a:rPr>
              <a:t>“</a:t>
            </a:r>
            <a:r>
              <a:rPr lang="en-US" b="1" dirty="0">
                <a:solidFill>
                  <a:srgbClr val="FF0000"/>
                </a:solidFill>
              </a:rPr>
              <a:t>E</a:t>
            </a:r>
            <a:r>
              <a:rPr lang="en-US" dirty="0">
                <a:solidFill>
                  <a:srgbClr val="FF0000"/>
                </a:solidFill>
              </a:rPr>
              <a:t>s</a:t>
            </a:r>
            <a:r>
              <a:rPr lang="en-US" b="1" dirty="0">
                <a:solidFill>
                  <a:srgbClr val="FF0000"/>
                </a:solidFill>
              </a:rPr>
              <a:t> “ vs. “</a:t>
            </a:r>
            <a:r>
              <a:rPr lang="en-US" b="1" dirty="0" err="1">
                <a:solidFill>
                  <a:srgbClr val="FF0000"/>
                </a:solidFill>
              </a:rPr>
              <a:t>e</a:t>
            </a:r>
            <a:r>
              <a:rPr lang="en-US" dirty="0" err="1">
                <a:solidFill>
                  <a:srgbClr val="FF0000"/>
                </a:solidFill>
              </a:rPr>
              <a:t>s</a:t>
            </a:r>
            <a:r>
              <a:rPr lang="en-US" b="1" dirty="0">
                <a:solidFill>
                  <a:srgbClr val="FF0000"/>
                </a:solidFill>
              </a:rPr>
              <a:t>”</a:t>
            </a:r>
          </a:p>
        </p:txBody>
      </p:sp>
      <p:sp>
        <p:nvSpPr>
          <p:cNvPr id="8" name="Rectangle 7"/>
          <p:cNvSpPr/>
          <p:nvPr/>
        </p:nvSpPr>
        <p:spPr>
          <a:xfrm>
            <a:off x="0" y="10831"/>
            <a:ext cx="9143999" cy="954107"/>
          </a:xfrm>
          <a:prstGeom prst="rect">
            <a:avLst/>
          </a:prstGeom>
          <a:solidFill>
            <a:srgbClr val="009644"/>
          </a:solidFill>
          <a:ln w="28575">
            <a:noFill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5600" kern="0" dirty="0" err="1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mon R1" pitchFamily="2" charset="0"/>
                <a:ea typeface="Gungsuh" pitchFamily="18" charset="-127"/>
              </a:rPr>
              <a:t>ktþacaM</a:t>
            </a:r>
            <a:r>
              <a:rPr lang="en-US" sz="5600" kern="0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mon R1" pitchFamily="2" charset="0"/>
                <a:ea typeface="Gungsuh" pitchFamily="18" charset="-127"/>
              </a:rPr>
              <a:t>)</a:t>
            </a:r>
            <a:r>
              <a:rPr lang="en-US" sz="5600" kern="0" dirty="0" err="1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mon R1" pitchFamily="2" charset="0"/>
                <a:ea typeface="Gungsuh" pitchFamily="18" charset="-127"/>
              </a:rPr>
              <a:t>ac;edIm,I</a:t>
            </a:r>
            <a:r>
              <a:rPr lang="en-US" sz="5600" kern="0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mon R1" pitchFamily="2" charset="0"/>
                <a:ea typeface="Gungsuh" pitchFamily="18" charset="-127"/>
              </a:rPr>
              <a:t>[sßab½n-GgÁPaBGacdMeNIrkar)an</a:t>
            </a:r>
            <a:endParaRPr lang="en-US" sz="5600" dirty="0"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mon R1" pitchFamily="2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275" y="1270000"/>
            <a:ext cx="8980488" cy="768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spcBef>
                <a:spcPts val="0"/>
              </a:spcBef>
              <a:defRPr/>
            </a:pPr>
            <a:r>
              <a:rPr lang="en-US" sz="4400" kern="0" dirty="0" err="1">
                <a:latin typeface="Limon S2" pitchFamily="2" charset="0"/>
                <a:ea typeface="Gungsuh" pitchFamily="18" charset="-127"/>
              </a:rPr>
              <a:t>edIm,IGacdMeNIrkar</a:t>
            </a:r>
            <a:r>
              <a:rPr lang="en-US" sz="4400" kern="0" dirty="0">
                <a:latin typeface="Limon S2" pitchFamily="2" charset="0"/>
                <a:ea typeface="Gungsuh" pitchFamily="18" charset="-127"/>
              </a:rPr>
              <a:t>)ansßab½n-GgÁPaBNak</a:t>
            </a:r>
            <a:r>
              <a:rPr lang="en-US" sz="4400" kern="0" dirty="0">
                <a:latin typeface="Limon S2"/>
                <a:ea typeface="Gungsuh" pitchFamily="18" charset="-127"/>
              </a:rPr>
              <a:t>¾</a:t>
            </a:r>
            <a:r>
              <a:rPr lang="en-US" sz="4400" kern="0" dirty="0">
                <a:latin typeface="Limon S2" pitchFamily="2" charset="0"/>
                <a:ea typeface="Gungsuh" pitchFamily="18" charset="-127"/>
              </a:rPr>
              <a:t>edayRtUvEtmanCacaM)ac;nUv³</a:t>
            </a:r>
          </a:p>
        </p:txBody>
      </p:sp>
      <p:sp>
        <p:nvSpPr>
          <p:cNvPr id="10" name="Rectangle 9"/>
          <p:cNvSpPr/>
          <p:nvPr/>
        </p:nvSpPr>
        <p:spPr>
          <a:xfrm>
            <a:off x="184150" y="1997075"/>
            <a:ext cx="6584950" cy="76993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defRPr/>
            </a:pPr>
            <a:r>
              <a:rPr lang="en-AU" sz="2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 1/-</a:t>
            </a:r>
            <a:r>
              <a:rPr lang="en-US" sz="2800" kern="0" dirty="0">
                <a:solidFill>
                  <a:srgbClr val="7030A0"/>
                </a:solidFill>
                <a:latin typeface="Limon S2" pitchFamily="2" charset="0"/>
                <a:ea typeface="Gungsuh" pitchFamily="18" charset="-127"/>
                <a:sym typeface="Wingdings 2"/>
              </a:rPr>
              <a:t> </a:t>
            </a:r>
            <a:r>
              <a:rPr lang="en-US" sz="4400" kern="0" dirty="0" err="1">
                <a:latin typeface="Limon S2" pitchFamily="2" charset="0"/>
                <a:ea typeface="Gungsuh" pitchFamily="18" charset="-127"/>
              </a:rPr>
              <a:t>rcnasm</a:t>
            </a:r>
            <a:r>
              <a:rPr lang="en-US" sz="4400" kern="0" dirty="0">
                <a:latin typeface="Limon S2" pitchFamily="2" charset="0"/>
                <a:ea typeface="Gungsuh" pitchFamily="18" charset="-127"/>
              </a:rPr>
              <a:t>&lt;½nVdwknaM¼RKb;RKg</a:t>
            </a:r>
            <a:r>
              <a:rPr lang="en-AU" sz="4400" kern="0" dirty="0">
                <a:solidFill>
                  <a:schemeClr val="accent2"/>
                </a:solidFill>
                <a:latin typeface="Limon S2" pitchFamily="2" charset="0"/>
                <a:ea typeface="Gungsuh" pitchFamily="18" charset="-127"/>
              </a:rPr>
              <a:t> </a:t>
            </a:r>
            <a:r>
              <a:rPr lang="en-AU" sz="28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AU" sz="2800" b="1" u="sng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M</a:t>
            </a:r>
            <a:r>
              <a:rPr lang="en-AU" sz="2800" u="sng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anagement</a:t>
            </a:r>
            <a:r>
              <a:rPr lang="en-AU" sz="28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77800" y="2620963"/>
            <a:ext cx="5240338" cy="768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AU" sz="2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 2/-</a:t>
            </a:r>
            <a:r>
              <a:rPr lang="en-US" sz="2800" kern="0" dirty="0">
                <a:solidFill>
                  <a:srgbClr val="7030A0"/>
                </a:solidFill>
                <a:latin typeface="Limon S2" pitchFamily="2" charset="0"/>
                <a:ea typeface="Gungsuh" pitchFamily="18" charset="-127"/>
                <a:sym typeface="Wingdings 2"/>
              </a:rPr>
              <a:t> </a:t>
            </a:r>
            <a:r>
              <a:rPr lang="en-US" sz="4400" kern="0" dirty="0" err="1">
                <a:latin typeface="Limon S2" pitchFamily="2" charset="0"/>
                <a:ea typeface="Gungsuh" pitchFamily="18" charset="-127"/>
              </a:rPr>
              <a:t>FnFanmnusS</a:t>
            </a:r>
            <a:r>
              <a:rPr lang="en-AU" sz="4400" kern="0" dirty="0">
                <a:solidFill>
                  <a:schemeClr val="accent2"/>
                </a:solidFill>
                <a:latin typeface="Limon S2" pitchFamily="2" charset="0"/>
                <a:ea typeface="Gungsuh" pitchFamily="18" charset="-127"/>
              </a:rPr>
              <a:t> </a:t>
            </a:r>
            <a:r>
              <a:rPr lang="en-AU" sz="28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AU" sz="2800" b="1" u="sng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M</a:t>
            </a:r>
            <a:r>
              <a:rPr lang="en-AU" sz="2800" u="sng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anpower</a:t>
            </a:r>
            <a:r>
              <a:rPr lang="en-AU" sz="28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90500" y="3275013"/>
            <a:ext cx="5705475" cy="7699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AU" sz="2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 3/-</a:t>
            </a:r>
            <a:r>
              <a:rPr lang="en-US" sz="2800" kern="0" dirty="0">
                <a:solidFill>
                  <a:srgbClr val="7030A0"/>
                </a:solidFill>
                <a:latin typeface="Limon S2" pitchFamily="2" charset="0"/>
                <a:ea typeface="Gungsuh" pitchFamily="18" charset="-127"/>
                <a:sym typeface="Wingdings 2"/>
              </a:rPr>
              <a:t> </a:t>
            </a:r>
            <a:r>
              <a:rPr lang="en-US" sz="4400" kern="0" dirty="0" err="1">
                <a:latin typeface="Limon S2" pitchFamily="2" charset="0"/>
                <a:ea typeface="Gungsuh" pitchFamily="18" charset="-127"/>
              </a:rPr>
              <a:t>edImTun</a:t>
            </a:r>
            <a:r>
              <a:rPr lang="en-US" sz="900" kern="0" dirty="0">
                <a:latin typeface="Limon S2" pitchFamily="2" charset="0"/>
                <a:ea typeface="Gungsuh" pitchFamily="18" charset="-127"/>
              </a:rPr>
              <a:t> </a:t>
            </a:r>
            <a:r>
              <a:rPr lang="en-US" sz="4400" kern="0" dirty="0">
                <a:latin typeface="Limon S2" pitchFamily="2" charset="0"/>
                <a:ea typeface="Gungsuh" pitchFamily="18" charset="-127"/>
              </a:rPr>
              <a:t>¼fvika </a:t>
            </a:r>
            <a:r>
              <a:rPr lang="en-AU" sz="28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AU" sz="28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M</a:t>
            </a:r>
            <a:r>
              <a:rPr lang="en-AU" sz="28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oney)</a:t>
            </a:r>
            <a:endParaRPr lang="en-US" sz="2800" dirty="0"/>
          </a:p>
        </p:txBody>
      </p:sp>
      <p:sp>
        <p:nvSpPr>
          <p:cNvPr id="13" name="TextBox 12"/>
          <p:cNvSpPr txBox="1"/>
          <p:nvPr/>
        </p:nvSpPr>
        <p:spPr>
          <a:xfrm>
            <a:off x="204788" y="3889375"/>
            <a:ext cx="5908675" cy="769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AU" sz="2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 4/-</a:t>
            </a:r>
            <a:r>
              <a:rPr lang="en-US" sz="2800" kern="0" dirty="0">
                <a:solidFill>
                  <a:srgbClr val="7030A0"/>
                </a:solidFill>
                <a:latin typeface="Limon S2" pitchFamily="2" charset="0"/>
                <a:ea typeface="Gungsuh" pitchFamily="18" charset="-127"/>
                <a:sym typeface="Wingdings 2"/>
              </a:rPr>
              <a:t> </a:t>
            </a:r>
            <a:r>
              <a:rPr lang="en-US" sz="4400" kern="0" dirty="0">
                <a:latin typeface="Limon S2" pitchFamily="2" charset="0"/>
                <a:ea typeface="Gungsuh" pitchFamily="18" charset="-127"/>
              </a:rPr>
              <a:t>]bkrN_-sMPar³</a:t>
            </a:r>
            <a:r>
              <a:rPr lang="en-AU" sz="4400" kern="0" dirty="0">
                <a:solidFill>
                  <a:schemeClr val="accent2"/>
                </a:solidFill>
                <a:latin typeface="Limon S2" pitchFamily="2" charset="0"/>
                <a:ea typeface="Gungsuh" pitchFamily="18" charset="-127"/>
              </a:rPr>
              <a:t> </a:t>
            </a:r>
            <a:r>
              <a:rPr lang="en-AU" sz="28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AU" sz="28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M</a:t>
            </a:r>
            <a:r>
              <a:rPr lang="en-AU" sz="28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achineries)</a:t>
            </a:r>
            <a:endParaRPr lang="en-US" sz="2800" dirty="0"/>
          </a:p>
        </p:txBody>
      </p:sp>
      <p:sp>
        <p:nvSpPr>
          <p:cNvPr id="14" name="Curved Down Arrow 13"/>
          <p:cNvSpPr/>
          <p:nvPr/>
        </p:nvSpPr>
        <p:spPr>
          <a:xfrm rot="4058411">
            <a:off x="6119812" y="2901951"/>
            <a:ext cx="3343275" cy="1339850"/>
          </a:xfrm>
          <a:prstGeom prst="curvedDownArrow">
            <a:avLst>
              <a:gd name="adj1" fmla="val 29229"/>
              <a:gd name="adj2" fmla="val 50080"/>
              <a:gd name="adj3" fmla="val 34478"/>
            </a:avLst>
          </a:prstGeom>
          <a:solidFill>
            <a:srgbClr val="FF33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chemeClr val="tx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387600" y="4627563"/>
            <a:ext cx="5519738" cy="1446212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lstStyle/>
          <a:p>
            <a:pPr marL="231775" indent="-231775">
              <a:spcBef>
                <a:spcPts val="0"/>
              </a:spcBef>
              <a:defRPr/>
            </a:pPr>
            <a:r>
              <a:rPr lang="en-US" sz="3200" kern="0" dirty="0">
                <a:solidFill>
                  <a:srgbClr val="FF0000"/>
                </a:solidFill>
                <a:latin typeface="Limon S2" pitchFamily="2" charset="0"/>
                <a:ea typeface="Gungsuh" pitchFamily="18" charset="-127"/>
                <a:sym typeface="Wingdings 2"/>
              </a:rPr>
              <a:t></a:t>
            </a:r>
            <a:r>
              <a:rPr lang="en-US" sz="3200" kern="0" dirty="0">
                <a:solidFill>
                  <a:srgbClr val="7030A0"/>
                </a:solidFill>
                <a:latin typeface="Limon S2" pitchFamily="2" charset="0"/>
                <a:ea typeface="Gungsuh" pitchFamily="18" charset="-127"/>
                <a:sym typeface="Wingdings 2"/>
              </a:rPr>
              <a:t> </a:t>
            </a:r>
            <a:r>
              <a:rPr lang="en-US" sz="4400" kern="0" dirty="0" err="1">
                <a:latin typeface="Limon S2" pitchFamily="2" charset="0"/>
                <a:ea typeface="Gungsuh" pitchFamily="18" charset="-127"/>
              </a:rPr>
              <a:t>karelIkTwkci</a:t>
            </a:r>
            <a:r>
              <a:rPr lang="en-US" sz="4400" dirty="0" err="1">
                <a:latin typeface="Limon S2" pitchFamily="2" charset="0"/>
              </a:rPr>
              <a:t>tþ</a:t>
            </a:r>
            <a:r>
              <a:rPr lang="en-AU" sz="4400" kern="0" dirty="0">
                <a:solidFill>
                  <a:schemeClr val="accent2"/>
                </a:solidFill>
                <a:latin typeface="Limon S2" pitchFamily="2" charset="0"/>
                <a:ea typeface="Gungsuh" pitchFamily="18" charset="-127"/>
              </a:rPr>
              <a:t> </a:t>
            </a:r>
            <a:r>
              <a:rPr lang="en-AU" sz="2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(5/-) M</a:t>
            </a:r>
            <a:r>
              <a:rPr lang="en-AU" sz="2800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otivation</a:t>
            </a:r>
          </a:p>
          <a:p>
            <a:pPr marL="231775" indent="-231775">
              <a:spcBef>
                <a:spcPts val="0"/>
              </a:spcBef>
              <a:defRPr/>
            </a:pPr>
            <a:r>
              <a:rPr lang="en-US" sz="3200" kern="0" dirty="0">
                <a:solidFill>
                  <a:srgbClr val="FF0000"/>
                </a:solidFill>
                <a:latin typeface="Limon S2" pitchFamily="2" charset="0"/>
                <a:ea typeface="Gungsuh" pitchFamily="18" charset="-127"/>
                <a:sym typeface="Wingdings 2"/>
              </a:rPr>
              <a:t></a:t>
            </a:r>
            <a:r>
              <a:rPr lang="en-US" sz="3200" kern="0" dirty="0">
                <a:solidFill>
                  <a:srgbClr val="7030A0"/>
                </a:solidFill>
                <a:latin typeface="Limon S2" pitchFamily="2" charset="0"/>
                <a:ea typeface="Gungsuh" pitchFamily="18" charset="-127"/>
                <a:sym typeface="Wingdings 2"/>
              </a:rPr>
              <a:t> </a:t>
            </a:r>
            <a:r>
              <a:rPr lang="en-US" sz="4400" dirty="0">
                <a:latin typeface="Limon S2" pitchFamily="2" charset="0"/>
              </a:rPr>
              <a:t>qnÞ³-</a:t>
            </a:r>
            <a:r>
              <a:rPr lang="en-US" sz="4400" kern="0" dirty="0">
                <a:latin typeface="Limon S2" pitchFamily="2" charset="0"/>
                <a:ea typeface="Gungsuh" pitchFamily="18" charset="-127"/>
              </a:rPr>
              <a:t>mnsikar-</a:t>
            </a:r>
            <a:r>
              <a:rPr lang="en-US" sz="4400" dirty="0">
                <a:latin typeface="Limon S2" pitchFamily="2" charset="0"/>
              </a:rPr>
              <a:t>]</a:t>
            </a:r>
            <a:r>
              <a:rPr lang="en-US" sz="4400" dirty="0" err="1">
                <a:latin typeface="Limon S2" pitchFamily="2" charset="0"/>
              </a:rPr>
              <a:t>tþm</a:t>
            </a:r>
            <a:r>
              <a:rPr lang="en-US" sz="4400" kern="0" dirty="0" err="1">
                <a:latin typeface="Limon S2" pitchFamily="2" charset="0"/>
                <a:ea typeface="Gungsuh" pitchFamily="18" charset="-127"/>
              </a:rPr>
              <a:t>Kti</a:t>
            </a:r>
            <a:r>
              <a:rPr lang="en-AU" sz="4400" kern="0" dirty="0">
                <a:solidFill>
                  <a:schemeClr val="accent2"/>
                </a:solidFill>
                <a:latin typeface="Limon S2" pitchFamily="2" charset="0"/>
                <a:ea typeface="Gungsuh" pitchFamily="18" charset="-127"/>
              </a:rPr>
              <a:t> </a:t>
            </a:r>
            <a:r>
              <a:rPr lang="en-AU" sz="2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(6/-)</a:t>
            </a:r>
            <a:r>
              <a:rPr lang="en-AU" sz="2800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2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M</a:t>
            </a:r>
            <a:r>
              <a:rPr lang="en-AU" sz="2800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orale</a:t>
            </a:r>
          </a:p>
        </p:txBody>
      </p:sp>
      <p:sp>
        <p:nvSpPr>
          <p:cNvPr id="16" name="Isosceles Triangle 15"/>
          <p:cNvSpPr/>
          <p:nvPr/>
        </p:nvSpPr>
        <p:spPr>
          <a:xfrm rot="16200000">
            <a:off x="1400176" y="5111750"/>
            <a:ext cx="1295400" cy="517525"/>
          </a:xfrm>
          <a:prstGeom prst="triangle">
            <a:avLst/>
          </a:prstGeom>
          <a:gradFill flip="none" rotWithShape="1">
            <a:gsLst>
              <a:gs pos="0">
                <a:srgbClr val="FF3399">
                  <a:shade val="30000"/>
                  <a:satMod val="115000"/>
                </a:srgbClr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287339" y="4528043"/>
            <a:ext cx="1432280" cy="1479176"/>
          </a:xfrm>
          <a:prstGeom prst="rect">
            <a:avLst/>
          </a:prstGeom>
          <a:solidFill>
            <a:srgbClr val="FF99FF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ts val="3000"/>
              </a:lnSpc>
              <a:defRPr/>
            </a:pPr>
            <a:r>
              <a:rPr lang="en-US" sz="4400" dirty="0">
                <a:solidFill>
                  <a:srgbClr val="7030A0"/>
                </a:solidFill>
                <a:latin typeface="Limon R1" pitchFamily="2" charset="0"/>
              </a:rPr>
              <a:t>eCaKC½y </a:t>
            </a:r>
            <a:r>
              <a:rPr lang="en-US" sz="4400" dirty="0" err="1">
                <a:solidFill>
                  <a:srgbClr val="7030A0"/>
                </a:solidFill>
                <a:latin typeface="Limon R1" pitchFamily="2" charset="0"/>
              </a:rPr>
              <a:t>eBj</a:t>
            </a:r>
            <a:endParaRPr lang="en-US" sz="4400" dirty="0">
              <a:solidFill>
                <a:srgbClr val="7030A0"/>
              </a:solidFill>
              <a:latin typeface="Limon R1" pitchFamily="2" charset="0"/>
            </a:endParaRPr>
          </a:p>
          <a:p>
            <a:pPr algn="ctr">
              <a:lnSpc>
                <a:spcPts val="3200"/>
              </a:lnSpc>
              <a:defRPr/>
            </a:pPr>
            <a:r>
              <a:rPr lang="en-US" sz="4400" dirty="0" err="1">
                <a:solidFill>
                  <a:srgbClr val="7030A0"/>
                </a:solidFill>
                <a:latin typeface="Limon R1" pitchFamily="2" charset="0"/>
              </a:rPr>
              <a:t>elj</a:t>
            </a:r>
            <a:endParaRPr lang="en-US" sz="4400" dirty="0">
              <a:solidFill>
                <a:srgbClr val="7030A0"/>
              </a:solidFill>
              <a:latin typeface="Limon R1" pitchFamily="2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5910263" y="3524250"/>
            <a:ext cx="3138487" cy="914400"/>
          </a:xfrm>
          <a:prstGeom prst="roundRect">
            <a:avLst/>
          </a:prstGeom>
          <a:solidFill>
            <a:schemeClr val="accent2">
              <a:lumMod val="20000"/>
              <a:lumOff val="80000"/>
              <a:alpha val="50196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ts val="3000"/>
              </a:lnSpc>
              <a:defRPr/>
            </a:pPr>
            <a:r>
              <a:rPr lang="en-US" sz="4000" kern="0" dirty="0" err="1">
                <a:solidFill>
                  <a:schemeClr val="tx1"/>
                </a:solidFill>
                <a:latin typeface="Limon S2" pitchFamily="2" charset="0"/>
                <a:ea typeface="Gungsuh" pitchFamily="18" charset="-127"/>
              </a:rPr>
              <a:t>yuTVsaRsþsmRsbkñúgkar</a:t>
            </a:r>
            <a:r>
              <a:rPr lang="en-US" sz="4000" kern="0" dirty="0">
                <a:solidFill>
                  <a:schemeClr val="tx1"/>
                </a:solidFill>
                <a:latin typeface="Limon S2" pitchFamily="2" charset="0"/>
                <a:ea typeface="Gungsuh" pitchFamily="18" charset="-127"/>
              </a:rPr>
              <a:t> </a:t>
            </a:r>
          </a:p>
          <a:p>
            <a:pPr algn="ctr">
              <a:lnSpc>
                <a:spcPts val="3000"/>
              </a:lnSpc>
              <a:defRPr/>
            </a:pPr>
            <a:r>
              <a:rPr lang="en-US" sz="4000" kern="0" dirty="0" err="1">
                <a:solidFill>
                  <a:schemeClr val="tx1"/>
                </a:solidFill>
                <a:latin typeface="Limon S2" pitchFamily="2" charset="0"/>
                <a:ea typeface="Gungsuh" pitchFamily="18" charset="-127"/>
              </a:rPr>
              <a:t>RKb;RKgFnFanmnusS</a:t>
            </a:r>
            <a:r>
              <a:rPr lang="en-US" sz="4000" kern="0" dirty="0">
                <a:solidFill>
                  <a:schemeClr val="tx1"/>
                </a:solidFill>
                <a:latin typeface="Limon S2" pitchFamily="2" charset="0"/>
                <a:ea typeface="Gungsuh" pitchFamily="18" charset="-127"/>
              </a:rPr>
              <a:t> </a:t>
            </a:r>
            <a:r>
              <a:rPr lang="en-US" sz="2800" kern="0" dirty="0">
                <a:solidFill>
                  <a:srgbClr val="FF0000"/>
                </a:solidFill>
                <a:latin typeface="Limon S2" pitchFamily="2" charset="0"/>
                <a:ea typeface="Gungsuh" pitchFamily="18" charset="-127"/>
                <a:sym typeface="Wingdings"/>
              </a:rPr>
              <a:t>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9" name="Curved Down Arrow 18"/>
          <p:cNvSpPr/>
          <p:nvPr/>
        </p:nvSpPr>
        <p:spPr>
          <a:xfrm rot="5400000">
            <a:off x="7432675" y="5345113"/>
            <a:ext cx="954087" cy="452438"/>
          </a:xfrm>
          <a:prstGeom prst="curvedDownArrow">
            <a:avLst>
              <a:gd name="adj1" fmla="val 29346"/>
              <a:gd name="adj2" fmla="val 73346"/>
              <a:gd name="adj3" fmla="val 39432"/>
            </a:avLst>
          </a:prstGeom>
          <a:solidFill>
            <a:srgbClr val="FF33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chemeClr val="tx1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77800" y="6137275"/>
            <a:ext cx="9012238" cy="4762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3000"/>
              </a:lnSpc>
              <a:defRPr/>
            </a:pPr>
            <a:r>
              <a:rPr lang="en-US" sz="2000" kern="0" dirty="0">
                <a:solidFill>
                  <a:srgbClr val="FF0000"/>
                </a:solidFill>
                <a:latin typeface="Limon S2" pitchFamily="2" charset="0"/>
                <a:ea typeface="Gungsuh" pitchFamily="18" charset="-127"/>
                <a:sym typeface="Wingdings"/>
              </a:rPr>
              <a:t></a:t>
            </a:r>
            <a:r>
              <a:rPr lang="en-US" kern="0" dirty="0">
                <a:latin typeface="Limon S2" pitchFamily="2" charset="0"/>
                <a:ea typeface="Gungsuh" pitchFamily="18" charset="-127"/>
                <a:sym typeface="Wingdings"/>
              </a:rPr>
              <a:t>³ </a:t>
            </a:r>
            <a:r>
              <a:rPr lang="en-US" sz="2800" kern="0" dirty="0" err="1">
                <a:latin typeface="Limon S2" pitchFamily="2" charset="0"/>
                <a:ea typeface="Gungsuh" pitchFamily="18" charset="-127"/>
              </a:rPr>
              <a:t>rab;bB©ÚalTaMgmanviFan</a:t>
            </a:r>
            <a:r>
              <a:rPr lang="en-US" sz="1000" kern="0" dirty="0">
                <a:latin typeface="Limon S2" pitchFamily="2" charset="0"/>
                <a:ea typeface="Gungsuh" pitchFamily="18" charset="-127"/>
              </a:rPr>
              <a:t>  </a:t>
            </a:r>
            <a:r>
              <a:rPr lang="en-US" sz="2800" kern="0" dirty="0" err="1">
                <a:latin typeface="Limon S2" pitchFamily="2" charset="0"/>
                <a:ea typeface="Gungsuh" pitchFamily="18" charset="-127"/>
              </a:rPr>
              <a:t>maneKalneya</a:t>
            </a:r>
            <a:r>
              <a:rPr lang="en-US" sz="2800" kern="0" dirty="0">
                <a:latin typeface="Limon S2" pitchFamily="2" charset="0"/>
                <a:ea typeface="Gungsuh" pitchFamily="18" charset="-127"/>
              </a:rPr>
              <a:t>)ay</a:t>
            </a:r>
            <a:r>
              <a:rPr lang="en-US" sz="1000" kern="0" dirty="0">
                <a:latin typeface="Limon S2" pitchFamily="2" charset="0"/>
                <a:ea typeface="Gungsuh" pitchFamily="18" charset="-127"/>
              </a:rPr>
              <a:t>  </a:t>
            </a:r>
            <a:r>
              <a:rPr lang="en-US" sz="2800" kern="0" dirty="0" err="1">
                <a:latin typeface="Limon S2" pitchFamily="2" charset="0"/>
                <a:ea typeface="Gungsuh" pitchFamily="18" charset="-127"/>
              </a:rPr>
              <a:t>nigmankarGnuvtþn</a:t>
            </a:r>
            <a:r>
              <a:rPr lang="en-US" sz="2800" kern="0" dirty="0">
                <a:latin typeface="Limon S2" pitchFamily="2" charset="0"/>
                <a:ea typeface="Gungsuh" pitchFamily="18" charset="-127"/>
              </a:rPr>
              <a:t>_)</a:t>
            </a:r>
            <a:r>
              <a:rPr lang="en-US" sz="2800" kern="0" dirty="0" err="1">
                <a:latin typeface="Limon S2" pitchFamily="2" charset="0"/>
                <a:ea typeface="Gungsuh" pitchFamily="18" charset="-127"/>
              </a:rPr>
              <a:t>anl</a:t>
            </a:r>
            <a:r>
              <a:rPr lang="en-US" sz="2800" kern="0" dirty="0">
                <a:latin typeface="Limon S2" pitchFamily="2" charset="0"/>
                <a:ea typeface="Gungsuh" pitchFamily="18" charset="-127"/>
              </a:rPr>
              <a:t>¥ </a:t>
            </a:r>
            <a:r>
              <a:rPr lang="en-US" sz="2800" kern="0" dirty="0" err="1">
                <a:latin typeface="Limon S2" pitchFamily="2" charset="0"/>
                <a:ea typeface="Gungsuh" pitchFamily="18" charset="-127"/>
              </a:rPr>
              <a:t>karRKb;RKgkareFVIkargarrbs;buKÁlik</a:t>
            </a:r>
            <a:r>
              <a:rPr lang="en-US" sz="1000" kern="0" dirty="0">
                <a:latin typeface="Limon S2" pitchFamily="2" charset="0"/>
                <a:ea typeface="Gungsuh" pitchFamily="18" charset="-127"/>
              </a:rPr>
              <a:t> </a:t>
            </a:r>
            <a:r>
              <a:rPr lang="en-US" sz="2800" kern="0" dirty="0">
                <a:latin typeface="Limon S2" pitchFamily="2" charset="0"/>
                <a:ea typeface="Gungsuh" pitchFamily="18" charset="-127"/>
              </a:rPr>
              <a:t>.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-1" y="969750"/>
            <a:ext cx="9144000" cy="5278649"/>
          </a:xfrm>
          <a:prstGeom prst="roundRect">
            <a:avLst/>
          </a:prstGeom>
          <a:solidFill>
            <a:srgbClr val="9AEA72">
              <a:alpha val="30196"/>
            </a:srgbClr>
          </a:solidFill>
          <a:ln>
            <a:solidFill>
              <a:srgbClr val="320B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600"/>
              </a:spcBef>
              <a:defRPr/>
            </a:pPr>
            <a:r>
              <a:rPr lang="en-US" sz="6600" b="1" dirty="0" err="1">
                <a:ln w="12700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rgbClr val="33CC33"/>
                </a:solidFill>
                <a:latin typeface="Limon S2" pitchFamily="2" charset="0"/>
              </a:rPr>
              <a:t>brisßankargarGMeNaypl</a:t>
            </a:r>
            <a:r>
              <a:rPr lang="en-US" sz="6600" b="1" dirty="0">
                <a:ln w="12700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rgbClr val="33CC33"/>
                </a:solidFill>
                <a:latin typeface="Limon S2" pitchFamily="2" charset="0"/>
              </a:rPr>
              <a:t>[</a:t>
            </a:r>
            <a:r>
              <a:rPr lang="en-US" sz="6600" b="1" dirty="0" err="1">
                <a:ln w="12700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rgbClr val="33CC33"/>
                </a:solidFill>
                <a:latin typeface="Limon S2" pitchFamily="2" charset="0"/>
              </a:rPr>
              <a:t>GaceFIV</a:t>
            </a:r>
            <a:r>
              <a:rPr lang="en-US" sz="6600" b="1" dirty="0">
                <a:ln w="12700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rgbClr val="33CC33"/>
                </a:solidFill>
                <a:latin typeface="Limon S2" pitchFamily="2" charset="0"/>
              </a:rPr>
              <a:t>)an</a:t>
            </a:r>
          </a:p>
          <a:p>
            <a:pPr algn="ctr">
              <a:lnSpc>
                <a:spcPct val="150000"/>
              </a:lnSpc>
              <a:spcAft>
                <a:spcPts val="1200"/>
              </a:spcAft>
              <a:defRPr/>
            </a:pPr>
            <a:r>
              <a:rPr lang="en-US" sz="3600" b="1" dirty="0">
                <a:ln w="12700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rgbClr val="33CC33"/>
                </a:solidFill>
              </a:rPr>
              <a:t>Enabling Environment</a:t>
            </a:r>
          </a:p>
        </p:txBody>
      </p:sp>
      <p:sp>
        <p:nvSpPr>
          <p:cNvPr id="22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483548" y="6492874"/>
            <a:ext cx="609600" cy="365126"/>
          </a:xfrm>
        </p:spPr>
        <p:txBody>
          <a:bodyPr/>
          <a:lstStyle/>
          <a:p>
            <a:fld id="{3C325606-090B-424B-9704-61C46511CE67}" type="slidenum">
              <a:rPr lang="en-US" sz="1400" b="1" smtClean="0"/>
              <a:pPr/>
              <a:t>3</a:t>
            </a:fld>
            <a:endParaRPr 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357410401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10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000"/>
                            </p:stCondLst>
                            <p:childTnLst>
                              <p:par>
                                <p:cTn id="8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/>
      <p:bldP spid="10" grpId="0"/>
      <p:bldP spid="11" grpId="0"/>
      <p:bldP spid="12" grpId="0"/>
      <p:bldP spid="13" grpId="0"/>
      <p:bldP spid="14" grpId="0" animBg="1"/>
      <p:bldP spid="16" grpId="0" animBg="1"/>
      <p:bldP spid="18" grpId="0" animBg="1"/>
      <p:bldP spid="19" grpId="0" animBg="1"/>
      <p:bldP spid="2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ts val="600"/>
              </a:spcBef>
            </a:pPr>
            <a:r>
              <a:rPr lang="km-KH" sz="2400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mer OS Muol Light" pitchFamily="2" charset="0"/>
                <a:cs typeface="Khmer OS Muol Light" pitchFamily="2" charset="0"/>
              </a:rPr>
              <a:t>ចំណុចចាប់ផ្តើមនៃការគ្រប់គ្រងការធ្វើការងាររបស់និយោជិត</a:t>
            </a:r>
            <a:endParaRPr lang="km-KH" sz="2400" b="1" dirty="0"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mer OS Muol Light" pitchFamily="2" charset="0"/>
              <a:cs typeface="Khmer OS Muol Light" pitchFamily="2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228600" y="2166969"/>
            <a:ext cx="8610600" cy="5334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369" tIns="45685" rIns="91369" bIns="45685" rtlCol="0">
            <a:normAutofit/>
          </a:bodyPr>
          <a:lstStyle>
            <a:lvl1pPr marL="0" indent="0" algn="l" defTabSz="913696" rtl="0" eaLnBrk="1" latinLnBrk="0" hangingPunct="1">
              <a:lnSpc>
                <a:spcPct val="114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380" indent="-285532" algn="l" defTabSz="913696" rtl="0" eaLnBrk="1" latinLnBrk="0" hangingPunct="1">
              <a:lnSpc>
                <a:spcPct val="114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120" indent="-228422" algn="l" defTabSz="913696" rtl="0" eaLnBrk="1" latinLnBrk="0" hangingPunct="1">
              <a:lnSpc>
                <a:spcPct val="114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98970" indent="-228422" algn="l" defTabSz="913696" rtl="0" eaLnBrk="1" latinLnBrk="0" hangingPunct="1">
              <a:lnSpc>
                <a:spcPct val="114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5825" indent="-228422" algn="l" defTabSz="913696" rtl="0" eaLnBrk="1" latinLnBrk="0" hangingPunct="1">
              <a:lnSpc>
                <a:spcPct val="114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2673" indent="-228422" algn="l" defTabSz="9136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69520" indent="-228422" algn="l" defTabSz="9136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6372" indent="-228422" algn="l" defTabSz="9136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3216" indent="-228422" algn="l" defTabSz="9136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9537" algn="ctr">
              <a:buClr>
                <a:schemeClr val="tx1"/>
              </a:buClr>
              <a:buSzPct val="90000"/>
            </a:pPr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ធ្វើផែនការតម្រូវការនិយោជិត</a:t>
            </a:r>
            <a:r>
              <a:rPr lang="en-US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 (</a:t>
            </a:r>
            <a:r>
              <a:rPr lang="en-US" sz="2400" dirty="0"/>
              <a:t>Human Resources Planning)</a:t>
            </a: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228600" y="3102784"/>
            <a:ext cx="8610600" cy="5334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369" tIns="45685" rIns="91369" bIns="45685" rtlCol="0">
            <a:normAutofit/>
          </a:bodyPr>
          <a:lstStyle>
            <a:lvl1pPr marL="0" indent="0" algn="l" defTabSz="913696" rtl="0" eaLnBrk="1" latinLnBrk="0" hangingPunct="1">
              <a:lnSpc>
                <a:spcPct val="114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380" indent="-285532" algn="l" defTabSz="913696" rtl="0" eaLnBrk="1" latinLnBrk="0" hangingPunct="1">
              <a:lnSpc>
                <a:spcPct val="114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120" indent="-228422" algn="l" defTabSz="913696" rtl="0" eaLnBrk="1" latinLnBrk="0" hangingPunct="1">
              <a:lnSpc>
                <a:spcPct val="114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98970" indent="-228422" algn="l" defTabSz="913696" rtl="0" eaLnBrk="1" latinLnBrk="0" hangingPunct="1">
              <a:lnSpc>
                <a:spcPct val="114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5825" indent="-228422" algn="l" defTabSz="913696" rtl="0" eaLnBrk="1" latinLnBrk="0" hangingPunct="1">
              <a:lnSpc>
                <a:spcPct val="114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2673" indent="-228422" algn="l" defTabSz="9136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69520" indent="-228422" algn="l" defTabSz="9136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6372" indent="-228422" algn="l" defTabSz="9136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3216" indent="-228422" algn="l" defTabSz="9136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9537" algn="ctr">
              <a:buClr>
                <a:schemeClr val="tx1"/>
              </a:buClr>
              <a:buSzPct val="90000"/>
            </a:pPr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ការប្រកាសជ្រើសរើសនិយោជិត</a:t>
            </a:r>
            <a:r>
              <a:rPr lang="en-US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 </a:t>
            </a:r>
            <a:r>
              <a:rPr lang="en-US" sz="2400" dirty="0"/>
              <a:t>(Recruitment)</a:t>
            </a: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228600" y="4038600"/>
            <a:ext cx="8610600" cy="5334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369" tIns="45685" rIns="91369" bIns="45685" rtlCol="0">
            <a:normAutofit/>
          </a:bodyPr>
          <a:lstStyle>
            <a:lvl1pPr marL="0" indent="0" algn="l" defTabSz="913696" rtl="0" eaLnBrk="1" latinLnBrk="0" hangingPunct="1">
              <a:lnSpc>
                <a:spcPct val="114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380" indent="-285532" algn="l" defTabSz="913696" rtl="0" eaLnBrk="1" latinLnBrk="0" hangingPunct="1">
              <a:lnSpc>
                <a:spcPct val="114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120" indent="-228422" algn="l" defTabSz="913696" rtl="0" eaLnBrk="1" latinLnBrk="0" hangingPunct="1">
              <a:lnSpc>
                <a:spcPct val="114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98970" indent="-228422" algn="l" defTabSz="913696" rtl="0" eaLnBrk="1" latinLnBrk="0" hangingPunct="1">
              <a:lnSpc>
                <a:spcPct val="114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5825" indent="-228422" algn="l" defTabSz="913696" rtl="0" eaLnBrk="1" latinLnBrk="0" hangingPunct="1">
              <a:lnSpc>
                <a:spcPct val="114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2673" indent="-228422" algn="l" defTabSz="9136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69520" indent="-228422" algn="l" defTabSz="9136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6372" indent="-228422" algn="l" defTabSz="9136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3216" indent="-228422" algn="l" defTabSz="9136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9537" algn="ctr">
              <a:buClr>
                <a:schemeClr val="tx1"/>
              </a:buClr>
              <a:buSzPct val="90000"/>
            </a:pPr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ការជ្រើសរើសយកនិយោជិត</a:t>
            </a:r>
            <a:r>
              <a:rPr lang="en-US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 </a:t>
            </a:r>
            <a:r>
              <a:rPr lang="en-US" sz="2400" dirty="0"/>
              <a:t>(Selection)</a:t>
            </a: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228600" y="4953000"/>
            <a:ext cx="8610600" cy="5334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369" tIns="45685" rIns="91369" bIns="45685" rtlCol="0">
            <a:normAutofit/>
          </a:bodyPr>
          <a:lstStyle>
            <a:lvl1pPr marL="0" indent="0" algn="l" defTabSz="913696" rtl="0" eaLnBrk="1" latinLnBrk="0" hangingPunct="1">
              <a:lnSpc>
                <a:spcPct val="114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380" indent="-285532" algn="l" defTabSz="913696" rtl="0" eaLnBrk="1" latinLnBrk="0" hangingPunct="1">
              <a:lnSpc>
                <a:spcPct val="114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120" indent="-228422" algn="l" defTabSz="913696" rtl="0" eaLnBrk="1" latinLnBrk="0" hangingPunct="1">
              <a:lnSpc>
                <a:spcPct val="114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98970" indent="-228422" algn="l" defTabSz="913696" rtl="0" eaLnBrk="1" latinLnBrk="0" hangingPunct="1">
              <a:lnSpc>
                <a:spcPct val="114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5825" indent="-228422" algn="l" defTabSz="913696" rtl="0" eaLnBrk="1" latinLnBrk="0" hangingPunct="1">
              <a:lnSpc>
                <a:spcPct val="114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2673" indent="-228422" algn="l" defTabSz="9136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69520" indent="-228422" algn="l" defTabSz="9136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6372" indent="-228422" algn="l" defTabSz="9136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3216" indent="-228422" algn="l" defTabSz="9136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9537" algn="ctr">
              <a:buClr>
                <a:schemeClr val="tx1"/>
              </a:buClr>
              <a:buSzPct val="90000"/>
            </a:pPr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ការបំពេញឯកសារទទួលយកនិយោជិត</a:t>
            </a:r>
            <a:r>
              <a:rPr lang="en-US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 </a:t>
            </a:r>
            <a:r>
              <a:rPr lang="en-US" sz="2400" dirty="0"/>
              <a:t>(Employment)</a:t>
            </a: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228600" y="5867400"/>
            <a:ext cx="8610600" cy="5334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369" tIns="45685" rIns="91369" bIns="45685" rtlCol="0">
            <a:normAutofit/>
          </a:bodyPr>
          <a:lstStyle>
            <a:lvl1pPr marL="0" indent="0" algn="l" defTabSz="913696" rtl="0" eaLnBrk="1" latinLnBrk="0" hangingPunct="1">
              <a:lnSpc>
                <a:spcPct val="114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380" indent="-285532" algn="l" defTabSz="913696" rtl="0" eaLnBrk="1" latinLnBrk="0" hangingPunct="1">
              <a:lnSpc>
                <a:spcPct val="114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120" indent="-228422" algn="l" defTabSz="913696" rtl="0" eaLnBrk="1" latinLnBrk="0" hangingPunct="1">
              <a:lnSpc>
                <a:spcPct val="114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98970" indent="-228422" algn="l" defTabSz="913696" rtl="0" eaLnBrk="1" latinLnBrk="0" hangingPunct="1">
              <a:lnSpc>
                <a:spcPct val="114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5825" indent="-228422" algn="l" defTabSz="913696" rtl="0" eaLnBrk="1" latinLnBrk="0" hangingPunct="1">
              <a:lnSpc>
                <a:spcPct val="114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2673" indent="-228422" algn="l" defTabSz="9136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69520" indent="-228422" algn="l" defTabSz="9136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6372" indent="-228422" algn="l" defTabSz="9136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3216" indent="-228422" algn="l" defTabSz="9136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9537" algn="ctr">
              <a:buClr>
                <a:schemeClr val="tx1"/>
              </a:buClr>
              <a:buSzPct val="90000"/>
            </a:pPr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ការណែនាំគ្រាដំបូង។ល។....</a:t>
            </a:r>
            <a:r>
              <a:rPr lang="en-US" sz="2400" dirty="0"/>
              <a:t>(Induction, etc...)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3B9D8-E77B-412C-A7BA-1B9D86FB1B59}" type="slidenum">
              <a:rPr lang="en-US" b="1" smtClean="0"/>
              <a:pPr/>
              <a:t>4</a:t>
            </a:fld>
            <a:endParaRPr lang="en-US" b="1" dirty="0"/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228600" y="1295400"/>
            <a:ext cx="8610600" cy="533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369" tIns="45685" rIns="91369" bIns="45685" rtlCol="0">
            <a:normAutofit/>
          </a:bodyPr>
          <a:lstStyle>
            <a:lvl1pPr marL="0" indent="0" algn="l" defTabSz="913696" rtl="0" eaLnBrk="1" latinLnBrk="0" hangingPunct="1">
              <a:lnSpc>
                <a:spcPct val="114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380" indent="-285532" algn="l" defTabSz="913696" rtl="0" eaLnBrk="1" latinLnBrk="0" hangingPunct="1">
              <a:lnSpc>
                <a:spcPct val="114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120" indent="-228422" algn="l" defTabSz="913696" rtl="0" eaLnBrk="1" latinLnBrk="0" hangingPunct="1">
              <a:lnSpc>
                <a:spcPct val="114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98970" indent="-228422" algn="l" defTabSz="913696" rtl="0" eaLnBrk="1" latinLnBrk="0" hangingPunct="1">
              <a:lnSpc>
                <a:spcPct val="114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5825" indent="-228422" algn="l" defTabSz="913696" rtl="0" eaLnBrk="1" latinLnBrk="0" hangingPunct="1">
              <a:lnSpc>
                <a:spcPct val="114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2673" indent="-228422" algn="l" defTabSz="9136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69520" indent="-228422" algn="l" defTabSz="9136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6372" indent="-228422" algn="l" defTabSz="9136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3216" indent="-228422" algn="l" defTabSz="9136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9537" algn="ctr">
              <a:spcAft>
                <a:spcPts val="0"/>
              </a:spcAft>
              <a:buClr>
                <a:schemeClr val="tx1"/>
              </a:buClr>
              <a:buSzPct val="90000"/>
            </a:pPr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តម្រូវការក្នុងការងារ</a:t>
            </a:r>
            <a:r>
              <a:rPr lang="en-US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 (</a:t>
            </a:r>
            <a:r>
              <a:rPr lang="en-US" sz="2400" dirty="0"/>
              <a:t>Needs)</a:t>
            </a:r>
          </a:p>
          <a:p>
            <a:pPr marL="109537" algn="ctr">
              <a:buClr>
                <a:schemeClr val="tx1"/>
              </a:buClr>
              <a:buSzPct val="90000"/>
            </a:pPr>
            <a:endParaRPr lang="en-US" sz="2400" dirty="0"/>
          </a:p>
        </p:txBody>
      </p:sp>
      <p:sp>
        <p:nvSpPr>
          <p:cNvPr id="36" name="Down Arrow 35"/>
          <p:cNvSpPr/>
          <p:nvPr/>
        </p:nvSpPr>
        <p:spPr>
          <a:xfrm>
            <a:off x="4502618" y="1866900"/>
            <a:ext cx="381000" cy="26196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Down Arrow 36"/>
          <p:cNvSpPr/>
          <p:nvPr/>
        </p:nvSpPr>
        <p:spPr>
          <a:xfrm>
            <a:off x="4502618" y="2770592"/>
            <a:ext cx="381000" cy="26196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Down Arrow 37"/>
          <p:cNvSpPr/>
          <p:nvPr/>
        </p:nvSpPr>
        <p:spPr>
          <a:xfrm>
            <a:off x="4506228" y="3720564"/>
            <a:ext cx="381000" cy="26196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Down Arrow 38"/>
          <p:cNvSpPr/>
          <p:nvPr/>
        </p:nvSpPr>
        <p:spPr>
          <a:xfrm>
            <a:off x="4502618" y="4669615"/>
            <a:ext cx="381000" cy="26196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Down Arrow 39"/>
          <p:cNvSpPr/>
          <p:nvPr/>
        </p:nvSpPr>
        <p:spPr>
          <a:xfrm>
            <a:off x="4502618" y="5562600"/>
            <a:ext cx="381000" cy="26196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Down Arrow 40"/>
          <p:cNvSpPr/>
          <p:nvPr/>
        </p:nvSpPr>
        <p:spPr>
          <a:xfrm>
            <a:off x="4502618" y="6477000"/>
            <a:ext cx="381000" cy="26196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8675140"/>
      </p:ext>
    </p:extLst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 eaLnBrk="0" hangingPunct="0">
              <a:spcBef>
                <a:spcPct val="20000"/>
              </a:spcBef>
            </a:pPr>
            <a:endParaRPr lang="en-US" sz="3200" b="1" dirty="0">
              <a:solidFill>
                <a:prstClr val="white"/>
              </a:solidFill>
              <a:latin typeface="Lucida Sans Unicode" pitchFamily="34" charset="0"/>
              <a:ea typeface="ＭＳ Ｐゴシック" pitchFamily="34" charset="-128"/>
              <a:cs typeface="Lucida Sans Unicode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km-KH" sz="3200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mer OS Muol Light" pitchFamily="2" charset="0"/>
                <a:cs typeface="Khmer OS Muol Light" pitchFamily="2" charset="0"/>
              </a:rPr>
              <a:t>ការគ្រប់គ្រងការធ្វើការងារជាអ្វី</a:t>
            </a:r>
            <a:r>
              <a:rPr lang="km-KH" sz="3200" b="1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mer OS Muol Light" pitchFamily="2" charset="0"/>
                <a:cs typeface="Khmer OS Muol Light" pitchFamily="2" charset="0"/>
              </a:rPr>
              <a:t>?</a:t>
            </a:r>
          </a:p>
          <a:p>
            <a:pPr marL="342900" indent="-342900" algn="ctr" eaLnBrk="0" hangingPunct="0">
              <a:spcBef>
                <a:spcPct val="20000"/>
              </a:spcBef>
            </a:pPr>
            <a:endParaRPr lang="en-US" sz="3200" b="1" dirty="0">
              <a:solidFill>
                <a:prstClr val="white"/>
              </a:solidFill>
              <a:latin typeface="Lucida Sans Unicode" pitchFamily="34" charset="0"/>
              <a:ea typeface="ＭＳ Ｐゴシック" pitchFamily="34" charset="-128"/>
              <a:cs typeface="Lucida Sans Unicode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3B9D8-E77B-412C-A7BA-1B9D86FB1B59}" type="slidenum">
              <a:rPr lang="en-US" b="1" smtClean="0"/>
              <a:pPr/>
              <a:t>5</a:t>
            </a:fld>
            <a:endParaRPr lang="en-US" b="1"/>
          </a:p>
        </p:txBody>
      </p:sp>
      <p:sp>
        <p:nvSpPr>
          <p:cNvPr id="14" name="Content Placeholder 1"/>
          <p:cNvSpPr txBox="1">
            <a:spLocks/>
          </p:cNvSpPr>
          <p:nvPr/>
        </p:nvSpPr>
        <p:spPr>
          <a:xfrm>
            <a:off x="0" y="1447800"/>
            <a:ext cx="9067800" cy="5073635"/>
          </a:xfrm>
          <a:prstGeom prst="rect">
            <a:avLst/>
          </a:prstGeom>
        </p:spPr>
        <p:txBody>
          <a:bodyPr vert="horz" lIns="91369" tIns="45685" rIns="91369" bIns="45685" rtlCol="0">
            <a:normAutofit/>
          </a:bodyPr>
          <a:lstStyle>
            <a:lvl1pPr marL="0" indent="0" algn="l" defTabSz="913696" rtl="0" eaLnBrk="1" latinLnBrk="0" hangingPunct="1">
              <a:lnSpc>
                <a:spcPct val="114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380" indent="-285532" algn="l" defTabSz="913696" rtl="0" eaLnBrk="1" latinLnBrk="0" hangingPunct="1">
              <a:lnSpc>
                <a:spcPct val="114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120" indent="-228422" algn="l" defTabSz="913696" rtl="0" eaLnBrk="1" latinLnBrk="0" hangingPunct="1">
              <a:lnSpc>
                <a:spcPct val="114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98970" indent="-228422" algn="l" defTabSz="913696" rtl="0" eaLnBrk="1" latinLnBrk="0" hangingPunct="1">
              <a:lnSpc>
                <a:spcPct val="114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5825" indent="-228422" algn="l" defTabSz="913696" rtl="0" eaLnBrk="1" latinLnBrk="0" hangingPunct="1">
              <a:lnSpc>
                <a:spcPct val="114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2673" indent="-228422" algn="l" defTabSz="9136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69520" indent="-228422" algn="l" defTabSz="9136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6372" indent="-228422" algn="l" defTabSz="9136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3216" indent="-228422" algn="l" defTabSz="9136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66737" indent="-457200">
              <a:spcAft>
                <a:spcPts val="1200"/>
              </a:spcAft>
              <a:buClr>
                <a:srgbClr val="000099"/>
              </a:buClr>
              <a:buSzPct val="120000"/>
              <a:buFont typeface="Wingdings" pitchFamily="2" charset="2"/>
              <a:buChar char="v"/>
            </a:pPr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ការគ្រប់គ្រងការធ្វើការងារ គឺជាដំណើរការជាបន្តបន្ទាប់នៃទំនាក់ទំនង រវាងអ្នកទទួលខុសត្រូវម្នាក់ និងនិយោជិតម្នាក់ដែលស្ថិតក្រោមការគ្រប់គ្រងរបស់គាត់​ ដែលប្រព្រឹត្តិទៅ ក្នុងរយៈកាលបំពេញការងារណាមួយ ដើម្បីគាំទ្រអោយនិយោជិតនោះអាចធ្វើអោយបានសម្រេចនូវគោលដៅជាយុទ្ធសាស្ត្រទាំងឡាយរបស់ស្ថាប័ន។</a:t>
            </a:r>
          </a:p>
          <a:p>
            <a:pPr marL="566737" indent="-457200">
              <a:spcAft>
                <a:spcPts val="1200"/>
              </a:spcAft>
              <a:buClr>
                <a:srgbClr val="000099"/>
              </a:buClr>
              <a:buSzPct val="120000"/>
              <a:buFont typeface="Wingdings" pitchFamily="2" charset="2"/>
              <a:buChar char="v"/>
            </a:pPr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ការគ្រប់គ្រងការធ្វើការងាររបស់និយោជិត រាប់បញ្ចូលនូវរាល់សកម្មភាពដែលធានាថាបណ្តាគោលដៅ  អាចនឹងត្រូវសម្រេចបានប្រកបដោយ​ប្រសិទ្ធភាព និង ប្រសិទ្ធ​ផល។</a:t>
            </a:r>
          </a:p>
          <a:p>
            <a:pPr marL="566737" indent="-457200">
              <a:buClr>
                <a:srgbClr val="000099"/>
              </a:buClr>
              <a:buSzPct val="120000"/>
              <a:buFont typeface="Wingdings" pitchFamily="2" charset="2"/>
              <a:buChar char="v"/>
            </a:pPr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ការគ្រប់គ្រងការធ្វើការងារ អាចផ្តោតទៅលើការបំពេញការងាររបស់ អង្គភាពមួយ ផ្នែកការងារមួយ  ឫនិយោជិតម្នាក់  ឫក៏ដំណើរការផលិតកម្មអ្វីមួយ  ឫសេវាកម្មមួយ  ឫក៏វិស័យអ្វីមួយក៏បាន (ក៏ប៉ុន្តែនៅពេលនេះយើងដកស្រង់មកបង្ហាញពី ការគ្រប់គ្រងការធ្វើការងាររបស់និយោជិត តែប៉ុណ្ណោះ)។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3921718"/>
      </p:ext>
    </p:extLst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234761" y="1366595"/>
            <a:ext cx="2192651" cy="703263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 eaLnBrk="0" hangingPunct="0">
              <a:spcBef>
                <a:spcPct val="20000"/>
              </a:spcBef>
            </a:pPr>
            <a:endParaRPr lang="en-US" sz="3200" b="1" dirty="0">
              <a:solidFill>
                <a:prstClr val="white"/>
              </a:solidFill>
              <a:latin typeface="Lucida Sans Unicode" pitchFamily="34" charset="0"/>
              <a:ea typeface="ＭＳ Ｐゴシック" pitchFamily="34" charset="-128"/>
              <a:cs typeface="Lucida Sans Unicode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km-KH" sz="3200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mer OS Muol Light" pitchFamily="2" charset="0"/>
                <a:cs typeface="Khmer OS Muol Light" pitchFamily="2" charset="0"/>
              </a:rPr>
              <a:t>វដ្តនៃការគ្រប់គ្រងការធ្វើការងារ</a:t>
            </a:r>
            <a:endParaRPr lang="km-KH" sz="3200" b="1" dirty="0"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mer OS Muol Light" pitchFamily="2" charset="0"/>
              <a:cs typeface="Khmer OS Muol Light" pitchFamily="2" charset="0"/>
            </a:endParaRPr>
          </a:p>
          <a:p>
            <a:pPr marL="342900" indent="-342900" algn="ctr" eaLnBrk="0" hangingPunct="0">
              <a:spcBef>
                <a:spcPct val="20000"/>
              </a:spcBef>
            </a:pPr>
            <a:endParaRPr lang="en-US" sz="3200" b="1" dirty="0">
              <a:solidFill>
                <a:prstClr val="white"/>
              </a:solidFill>
              <a:latin typeface="Lucida Sans Unicode" pitchFamily="34" charset="0"/>
              <a:ea typeface="ＭＳ Ｐゴシック" pitchFamily="34" charset="-128"/>
              <a:cs typeface="Lucida Sans Unicode" pitchFamily="34" charset="0"/>
            </a:endParaRPr>
          </a:p>
        </p:txBody>
      </p:sp>
      <p:pic>
        <p:nvPicPr>
          <p:cNvPr id="5" name="Content Placeholder 3" descr="E:\Cord\Dropbox (Asia)\Pheap Docs\Folder CCC\CCC 2nd HR Learning Forum-230916\PM CIRCLE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0183" y="1895942"/>
            <a:ext cx="4267201" cy="42672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629400" y="6422876"/>
            <a:ext cx="2133600" cy="365125"/>
          </a:xfrm>
        </p:spPr>
        <p:txBody>
          <a:bodyPr/>
          <a:lstStyle/>
          <a:p>
            <a:fld id="{E723B9D8-E77B-412C-A7BA-1B9D86FB1B59}" type="slidenum">
              <a:rPr lang="en-US" b="1" smtClean="0"/>
              <a:pPr/>
              <a:t>6</a:t>
            </a:fld>
            <a:endParaRPr lang="en-US" b="1" dirty="0"/>
          </a:p>
        </p:txBody>
      </p:sp>
      <p:sp>
        <p:nvSpPr>
          <p:cNvPr id="3" name="Rectangular Callout 2"/>
          <p:cNvSpPr/>
          <p:nvPr/>
        </p:nvSpPr>
        <p:spPr>
          <a:xfrm>
            <a:off x="234761" y="2306069"/>
            <a:ext cx="2209799" cy="914638"/>
          </a:xfrm>
          <a:prstGeom prst="wedgeRectCallout">
            <a:avLst>
              <a:gd name="adj1" fmla="val 100254"/>
              <a:gd name="adj2" fmla="val -61890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ular Callout 6"/>
          <p:cNvSpPr/>
          <p:nvPr/>
        </p:nvSpPr>
        <p:spPr>
          <a:xfrm>
            <a:off x="262635" y="3690309"/>
            <a:ext cx="1981201" cy="1050918"/>
          </a:xfrm>
          <a:prstGeom prst="wedgeRectCallout">
            <a:avLst>
              <a:gd name="adj1" fmla="val 68644"/>
              <a:gd name="adj2" fmla="val -71975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ular Callout 7"/>
          <p:cNvSpPr/>
          <p:nvPr/>
        </p:nvSpPr>
        <p:spPr>
          <a:xfrm>
            <a:off x="7081831" y="2817701"/>
            <a:ext cx="1811960" cy="1034575"/>
          </a:xfrm>
          <a:prstGeom prst="wedgeRectCallout">
            <a:avLst>
              <a:gd name="adj1" fmla="val -140286"/>
              <a:gd name="adj2" fmla="val 72851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ular Callout 8"/>
          <p:cNvSpPr/>
          <p:nvPr/>
        </p:nvSpPr>
        <p:spPr>
          <a:xfrm>
            <a:off x="6902411" y="1459996"/>
            <a:ext cx="1981201" cy="1050918"/>
          </a:xfrm>
          <a:prstGeom prst="wedgeRectCallout">
            <a:avLst>
              <a:gd name="adj1" fmla="val -80507"/>
              <a:gd name="adj2" fmla="val 66324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ular Callout 9"/>
          <p:cNvSpPr/>
          <p:nvPr/>
        </p:nvSpPr>
        <p:spPr>
          <a:xfrm>
            <a:off x="7031190" y="5400794"/>
            <a:ext cx="1865007" cy="1050918"/>
          </a:xfrm>
          <a:prstGeom prst="wedgeRectCallout">
            <a:avLst>
              <a:gd name="adj1" fmla="val -123072"/>
              <a:gd name="adj2" fmla="val -10610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ular Callout 10"/>
          <p:cNvSpPr/>
          <p:nvPr/>
        </p:nvSpPr>
        <p:spPr>
          <a:xfrm>
            <a:off x="6901781" y="4076398"/>
            <a:ext cx="1991251" cy="1050918"/>
          </a:xfrm>
          <a:prstGeom prst="wedgeRectCallout">
            <a:avLst>
              <a:gd name="adj1" fmla="val -78375"/>
              <a:gd name="adj2" fmla="val 24194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ular Callout 12"/>
          <p:cNvSpPr/>
          <p:nvPr/>
        </p:nvSpPr>
        <p:spPr>
          <a:xfrm>
            <a:off x="267236" y="5349882"/>
            <a:ext cx="1981201" cy="1050918"/>
          </a:xfrm>
          <a:prstGeom prst="wedgeRectCallout">
            <a:avLst>
              <a:gd name="adj1" fmla="val 93907"/>
              <a:gd name="adj2" fmla="val -52741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457199" y="1545932"/>
            <a:ext cx="181788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ចំណុចចាប់ផ្តើម</a:t>
            </a:r>
            <a:endParaRPr lang="en-US" sz="2400" dirty="0"/>
          </a:p>
        </p:txBody>
      </p:sp>
      <p:sp>
        <p:nvSpPr>
          <p:cNvPr id="16" name="Rectangle 15"/>
          <p:cNvSpPr/>
          <p:nvPr/>
        </p:nvSpPr>
        <p:spPr>
          <a:xfrm>
            <a:off x="6901781" y="1580210"/>
            <a:ext cx="199125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ប្រគល់អោយនូវ</a:t>
            </a:r>
          </a:p>
          <a:p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ការទទួលខុសត្រូវ</a:t>
            </a:r>
            <a:endParaRPr lang="en-US" sz="2400" dirty="0"/>
          </a:p>
        </p:txBody>
      </p:sp>
      <p:sp>
        <p:nvSpPr>
          <p:cNvPr id="17" name="Rectangle 16"/>
          <p:cNvSpPr/>
          <p:nvPr/>
        </p:nvSpPr>
        <p:spPr>
          <a:xfrm>
            <a:off x="6863747" y="4268338"/>
            <a:ext cx="208981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ផ្តល់ការបង្វឹកដើម្បី មានការតាំងចិត្ត</a:t>
            </a:r>
            <a:endParaRPr lang="en-US" sz="2400" dirty="0"/>
          </a:p>
        </p:txBody>
      </p:sp>
      <p:sp>
        <p:nvSpPr>
          <p:cNvPr id="20" name="Rectangle 19"/>
          <p:cNvSpPr/>
          <p:nvPr/>
        </p:nvSpPr>
        <p:spPr>
          <a:xfrm>
            <a:off x="7086522" y="5543378"/>
            <a:ext cx="181171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លើកទឹកចិត្ត</a:t>
            </a:r>
          </a:p>
          <a:p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និងទទួលស្គាល់</a:t>
            </a:r>
            <a:endParaRPr lang="en-US" sz="2400" dirty="0"/>
          </a:p>
        </p:txBody>
      </p:sp>
      <p:sp>
        <p:nvSpPr>
          <p:cNvPr id="21" name="Rectangle 20"/>
          <p:cNvSpPr/>
          <p:nvPr/>
        </p:nvSpPr>
        <p:spPr>
          <a:xfrm>
            <a:off x="355696" y="3829362"/>
            <a:ext cx="181171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ធ្វើផែនការ</a:t>
            </a:r>
          </a:p>
          <a:p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អភិវឌ្ឍន៍មុខរបរ</a:t>
            </a:r>
            <a:endParaRPr lang="en-US" sz="2400" dirty="0"/>
          </a:p>
        </p:txBody>
      </p:sp>
      <p:sp>
        <p:nvSpPr>
          <p:cNvPr id="22" name="Rectangle 21"/>
          <p:cNvSpPr/>
          <p:nvPr/>
        </p:nvSpPr>
        <p:spPr>
          <a:xfrm>
            <a:off x="266730" y="5501364"/>
            <a:ext cx="198964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វាយតម្លៃ</a:t>
            </a:r>
          </a:p>
          <a:p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ការបំពេញការងារ</a:t>
            </a:r>
            <a:endParaRPr lang="en-US" sz="2400" dirty="0"/>
          </a:p>
        </p:txBody>
      </p:sp>
      <p:sp>
        <p:nvSpPr>
          <p:cNvPr id="23" name="Rectangle 22"/>
          <p:cNvSpPr/>
          <p:nvPr/>
        </p:nvSpPr>
        <p:spPr>
          <a:xfrm>
            <a:off x="7103444" y="2942275"/>
            <a:ext cx="152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ការគ្រប់គ្រង</a:t>
            </a:r>
          </a:p>
          <a:p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ការធ្វើការងារ</a:t>
            </a:r>
            <a:endParaRPr lang="en-US" sz="2400" dirty="0"/>
          </a:p>
        </p:txBody>
      </p:sp>
      <p:sp>
        <p:nvSpPr>
          <p:cNvPr id="24" name="Rectangle 23"/>
          <p:cNvSpPr/>
          <p:nvPr/>
        </p:nvSpPr>
        <p:spPr>
          <a:xfrm>
            <a:off x="328079" y="2423929"/>
            <a:ext cx="207941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កំណត់គោលដៅ</a:t>
            </a:r>
          </a:p>
          <a:p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ការងារដែលត្រូវធ្វើ</a:t>
            </a:r>
            <a:endParaRPr lang="en-US" sz="2400" dirty="0"/>
          </a:p>
        </p:txBody>
      </p:sp>
      <p:sp>
        <p:nvSpPr>
          <p:cNvPr id="14" name="Striped Right Arrow 13"/>
          <p:cNvSpPr/>
          <p:nvPr/>
        </p:nvSpPr>
        <p:spPr>
          <a:xfrm rot="1273562">
            <a:off x="2652733" y="1461832"/>
            <a:ext cx="921422" cy="838200"/>
          </a:xfrm>
          <a:prstGeom prst="stripedRightArrow">
            <a:avLst>
              <a:gd name="adj1" fmla="val 33924"/>
              <a:gd name="adj2" fmla="val 63780"/>
            </a:avLst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3433334"/>
      </p:ext>
    </p:extLst>
  </p:cSld>
  <p:clrMapOvr>
    <a:masterClrMapping/>
  </p:clrMapOvr>
  <p:transition spd="slow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2406" y="0"/>
            <a:ext cx="9144000" cy="11430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 eaLnBrk="0" hangingPunct="0">
              <a:spcBef>
                <a:spcPct val="20000"/>
              </a:spcBef>
            </a:pPr>
            <a:r>
              <a:rPr lang="km-KH" sz="3200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mer OS Muol Light" pitchFamily="2" charset="0"/>
                <a:cs typeface="Khmer OS Muol Light" pitchFamily="2" charset="0"/>
              </a:rPr>
              <a:t>ជំហ៊ាននៃការកំណត់គោលដៅការងារ</a:t>
            </a:r>
            <a:endParaRPr lang="en-US" sz="3200" dirty="0"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mer OS Muol Light" pitchFamily="2" charset="0"/>
              <a:cs typeface="Khmer OS Muol Light" pitchFamily="2" charset="0"/>
            </a:endParaRPr>
          </a:p>
        </p:txBody>
      </p:sp>
      <p:sp>
        <p:nvSpPr>
          <p:cNvPr id="2" name="Pentagon 1"/>
          <p:cNvSpPr/>
          <p:nvPr/>
        </p:nvSpPr>
        <p:spPr>
          <a:xfrm>
            <a:off x="300789" y="2899894"/>
            <a:ext cx="2590800" cy="1291106"/>
          </a:xfrm>
          <a:prstGeom prst="homePlate">
            <a:avLst/>
          </a:prstGeom>
          <a:solidFill>
            <a:srgbClr val="0000CC"/>
          </a:solidFill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2800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mer OS Muol Light" pitchFamily="2" charset="0"/>
                <a:cs typeface="Khmer OS Muol Light" pitchFamily="2" charset="0"/>
              </a:rPr>
              <a:t>ធាតុចូល</a:t>
            </a:r>
            <a:endParaRPr lang="en-US" sz="2800" b="1" dirty="0"/>
          </a:p>
        </p:txBody>
      </p:sp>
      <p:sp>
        <p:nvSpPr>
          <p:cNvPr id="7" name="Pentagon 6"/>
          <p:cNvSpPr/>
          <p:nvPr/>
        </p:nvSpPr>
        <p:spPr>
          <a:xfrm>
            <a:off x="3124200" y="2899893"/>
            <a:ext cx="2743200" cy="1291107"/>
          </a:xfrm>
          <a:prstGeom prst="homePlate">
            <a:avLst/>
          </a:prstGeom>
          <a:solidFill>
            <a:srgbClr val="00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600"/>
              </a:spcBef>
            </a:pPr>
            <a:r>
              <a:rPr lang="km-KH" sz="2800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mer OS Muol Light" pitchFamily="2" charset="0"/>
                <a:cs typeface="Khmer OS Muol Light" pitchFamily="2" charset="0"/>
              </a:rPr>
              <a:t>កំណត់​​</a:t>
            </a:r>
          </a:p>
          <a:p>
            <a:pPr algn="ctr"/>
            <a:r>
              <a:rPr lang="km-KH" sz="2800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mer OS Muol Light" pitchFamily="2" charset="0"/>
                <a:cs typeface="Khmer OS Muol Light" pitchFamily="2" charset="0"/>
              </a:rPr>
              <a:t>គោលដៅ</a:t>
            </a:r>
            <a:endParaRPr lang="en-US" sz="28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190500" y="1507292"/>
            <a:ext cx="2819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m-KH" sz="20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តើយើងត្រូវពិចារណាអ្វីខ្លះ មុននឹងកំណត់គោលដៅការងារ</a:t>
            </a:r>
            <a:r>
              <a:rPr lang="en-US" sz="2000" dirty="0"/>
              <a:t>?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3B9D8-E77B-412C-A7BA-1B9D86FB1B59}" type="slidenum">
              <a:rPr lang="en-US" b="1" smtClean="0"/>
              <a:pPr/>
              <a:t>7</a:t>
            </a:fld>
            <a:endParaRPr lang="en-US" b="1" dirty="0"/>
          </a:p>
        </p:txBody>
      </p:sp>
      <p:sp>
        <p:nvSpPr>
          <p:cNvPr id="12" name="Down Arrow 11"/>
          <p:cNvSpPr/>
          <p:nvPr/>
        </p:nvSpPr>
        <p:spPr>
          <a:xfrm>
            <a:off x="948889" y="2215178"/>
            <a:ext cx="533400" cy="45611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Pentagon 12"/>
          <p:cNvSpPr/>
          <p:nvPr/>
        </p:nvSpPr>
        <p:spPr>
          <a:xfrm>
            <a:off x="6172200" y="2899893"/>
            <a:ext cx="2743200" cy="1291107"/>
          </a:xfrm>
          <a:prstGeom prst="homePlate">
            <a:avLst/>
          </a:prstGeom>
          <a:solidFill>
            <a:srgbClr val="00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600"/>
              </a:spcBef>
            </a:pPr>
            <a:r>
              <a:rPr lang="km-KH" sz="2800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mer OS Muol Light" pitchFamily="2" charset="0"/>
                <a:cs typeface="Khmer OS Muol Light" pitchFamily="2" charset="0"/>
              </a:rPr>
              <a:t>ធ្វើផែនការសកម្មភាព</a:t>
            </a:r>
            <a:endParaRPr lang="en-US" sz="28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186489" y="4419599"/>
            <a:ext cx="263291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3038" indent="-173038">
              <a:buFont typeface="Wingdings" panose="05000000000000000000" pitchFamily="2" charset="2"/>
              <a:buChar char="§"/>
            </a:pPr>
            <a:r>
              <a:rPr lang="km-KH" sz="20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គោលដៅការងារនៃផ្នែក/ស្ថាប័នរបស់អ្នក</a:t>
            </a:r>
          </a:p>
          <a:p>
            <a:pPr marL="173038" indent="-173038">
              <a:buFont typeface="Wingdings" panose="05000000000000000000" pitchFamily="2" charset="2"/>
              <a:buChar char="§"/>
            </a:pPr>
            <a:r>
              <a:rPr lang="km-KH" sz="20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តួនាទីការងាររបស់អ្នក</a:t>
            </a:r>
          </a:p>
          <a:p>
            <a:pPr marL="173038" indent="-173038">
              <a:buFont typeface="Wingdings" panose="05000000000000000000" pitchFamily="2" charset="2"/>
              <a:buChar char="§"/>
            </a:pPr>
            <a:r>
              <a:rPr lang="km-KH" sz="20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ស្ថានភាពបច្ចុប្បន្នរបស់អ្នក</a:t>
            </a:r>
            <a:endParaRPr lang="en-US" sz="2000" dirty="0"/>
          </a:p>
        </p:txBody>
      </p:sp>
      <p:sp>
        <p:nvSpPr>
          <p:cNvPr id="15" name="TextBox 14"/>
          <p:cNvSpPr txBox="1"/>
          <p:nvPr/>
        </p:nvSpPr>
        <p:spPr>
          <a:xfrm>
            <a:off x="3009900" y="4419599"/>
            <a:ext cx="24765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3038" indent="-173038">
              <a:buFont typeface="Wingdings" panose="05000000000000000000" pitchFamily="2" charset="2"/>
              <a:buChar char="§"/>
            </a:pPr>
            <a:r>
              <a:rPr lang="km-KH" sz="20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គោលដៅការងារ</a:t>
            </a:r>
          </a:p>
          <a:p>
            <a:pPr marL="173038" indent="-173038">
              <a:buFont typeface="Wingdings" panose="05000000000000000000" pitchFamily="2" charset="2"/>
              <a:buChar char="§"/>
            </a:pPr>
            <a:r>
              <a:rPr lang="km-KH" sz="20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កំរិតកំណត់ (អប្បបរមា? ជាមធ្យម? អតិបរមា?)</a:t>
            </a:r>
            <a:endParaRPr lang="en-US" sz="2000" dirty="0"/>
          </a:p>
        </p:txBody>
      </p:sp>
      <p:sp>
        <p:nvSpPr>
          <p:cNvPr id="16" name="TextBox 15"/>
          <p:cNvSpPr txBox="1"/>
          <p:nvPr/>
        </p:nvSpPr>
        <p:spPr>
          <a:xfrm>
            <a:off x="6053889" y="4430828"/>
            <a:ext cx="263291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3038" indent="-173038">
              <a:buFont typeface="Wingdings" panose="05000000000000000000" pitchFamily="2" charset="2"/>
              <a:buChar char="§"/>
            </a:pPr>
            <a:r>
              <a:rPr lang="km-KH" sz="20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ធ្វើអ្វី?</a:t>
            </a:r>
          </a:p>
          <a:p>
            <a:pPr marL="173038" indent="-173038">
              <a:buFont typeface="Wingdings" panose="05000000000000000000" pitchFamily="2" charset="2"/>
              <a:buChar char="§"/>
            </a:pPr>
            <a:r>
              <a:rPr lang="km-KH" sz="20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អ្នកណាធ្វើ?</a:t>
            </a:r>
          </a:p>
          <a:p>
            <a:pPr marL="173038" indent="-173038">
              <a:buFont typeface="Wingdings" panose="05000000000000000000" pitchFamily="2" charset="2"/>
              <a:buChar char="§"/>
            </a:pPr>
            <a:r>
              <a:rPr lang="km-KH" sz="20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ធ្វើនៅពេលណា?</a:t>
            </a:r>
          </a:p>
          <a:p>
            <a:pPr marL="173038" indent="-173038">
              <a:buFont typeface="Wingdings" panose="05000000000000000000" pitchFamily="2" charset="2"/>
              <a:buChar char="§"/>
            </a:pPr>
            <a:r>
              <a:rPr lang="km-KH" sz="20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លទ្ធផលការងារអ្វីខ្លះ?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37305617"/>
      </p:ext>
    </p:extLst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 eaLnBrk="0" hangingPunct="0">
              <a:spcBef>
                <a:spcPct val="20000"/>
              </a:spcBef>
            </a:pPr>
            <a:r>
              <a:rPr lang="km-KH" sz="3200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mer OS Muol Light" pitchFamily="2" charset="0"/>
                <a:cs typeface="Khmer OS Muol Light" pitchFamily="2" charset="0"/>
              </a:rPr>
              <a:t>ហេតុអ្វីត្រូវកំណត់គោលដៅការងារ?</a:t>
            </a:r>
            <a:endParaRPr lang="en-US" sz="3200" dirty="0"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mer OS Muol Light" pitchFamily="2" charset="0"/>
              <a:cs typeface="Khmer OS Muol Light" pitchFamily="2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3B9D8-E77B-412C-A7BA-1B9D86FB1B59}" type="slidenum">
              <a:rPr lang="en-US" b="1" smtClean="0"/>
              <a:pPr/>
              <a:t>8</a:t>
            </a:fld>
            <a:endParaRPr lang="en-US" b="1"/>
          </a:p>
        </p:txBody>
      </p:sp>
      <p:sp>
        <p:nvSpPr>
          <p:cNvPr id="8" name="Content Placeholder 1"/>
          <p:cNvSpPr txBox="1">
            <a:spLocks/>
          </p:cNvSpPr>
          <p:nvPr/>
        </p:nvSpPr>
        <p:spPr>
          <a:xfrm>
            <a:off x="304800" y="1676400"/>
            <a:ext cx="8275320" cy="4800600"/>
          </a:xfrm>
          <a:prstGeom prst="rect">
            <a:avLst/>
          </a:prstGeom>
        </p:spPr>
        <p:txBody>
          <a:bodyPr vert="horz" lIns="91369" tIns="45685" rIns="91369" bIns="45685" rtlCol="0">
            <a:normAutofit/>
          </a:bodyPr>
          <a:lstStyle>
            <a:lvl1pPr marL="0" indent="0" algn="l" defTabSz="913696" rtl="0" eaLnBrk="1" latinLnBrk="0" hangingPunct="1">
              <a:lnSpc>
                <a:spcPct val="114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380" indent="-285532" algn="l" defTabSz="913696" rtl="0" eaLnBrk="1" latinLnBrk="0" hangingPunct="1">
              <a:lnSpc>
                <a:spcPct val="114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120" indent="-228422" algn="l" defTabSz="913696" rtl="0" eaLnBrk="1" latinLnBrk="0" hangingPunct="1">
              <a:lnSpc>
                <a:spcPct val="114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98970" indent="-228422" algn="l" defTabSz="913696" rtl="0" eaLnBrk="1" latinLnBrk="0" hangingPunct="1">
              <a:lnSpc>
                <a:spcPct val="114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5825" indent="-228422" algn="l" defTabSz="913696" rtl="0" eaLnBrk="1" latinLnBrk="0" hangingPunct="1">
              <a:lnSpc>
                <a:spcPct val="114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2673" indent="-228422" algn="l" defTabSz="9136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69520" indent="-228422" algn="l" defTabSz="9136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6372" indent="-228422" algn="l" defTabSz="9136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3216" indent="-228422" algn="l" defTabSz="9136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66737" indent="-457200">
              <a:spcAft>
                <a:spcPts val="1200"/>
              </a:spcAft>
              <a:buClr>
                <a:srgbClr val="000099"/>
              </a:buClr>
              <a:buSzPct val="120000"/>
              <a:buFont typeface="Wingdings" pitchFamily="2" charset="2"/>
              <a:buChar char="v"/>
            </a:pPr>
            <a:r>
              <a:rPr lang="km-KH" sz="28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គោលបំណងនៃការកំណត់គោលដៅការងារគឺ  ចង់បម្លែងទស្សនវិស័យជាយុទ្ធសាស្ត្រក្នុងការគ្រប់គ្រង និងបេសកកម្មនៃការងារអាជីវកម្មរបស់អង្គភាព អោយទៅជាគោលដៅជាក់លាក់ក្នុងការអនុវត្តន៍ការងារ  ជាលទ្ធផល  និងជាអ្វីៗ  ដែលអង្គភាពចង់ធ្វើ អោយសម្រេចបាន។</a:t>
            </a:r>
          </a:p>
          <a:p>
            <a:pPr marL="566737" indent="-457200">
              <a:spcAft>
                <a:spcPts val="1200"/>
              </a:spcAft>
              <a:buClr>
                <a:srgbClr val="000099"/>
              </a:buClr>
              <a:buSzPct val="120000"/>
              <a:buFont typeface="Wingdings" pitchFamily="2" charset="2"/>
              <a:buChar char="v"/>
            </a:pPr>
            <a:r>
              <a:rPr lang="km-KH" sz="28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ការកំណត់គោលដៅការងារ</a:t>
            </a:r>
            <a:r>
              <a:rPr lang="en-US" sz="28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 </a:t>
            </a:r>
            <a:r>
              <a:rPr lang="km-KH" sz="28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រួចហើយធ្វើការវាស់វែង អោយដឹងថាតើគេធ្វើបានតាមការកំណត់ឫអត់ អាចជួយអ្នកដឹកនាំ/អ្នកគ្រប់គ្រងក្នុងការតាមដានការវិវឌ្ឍន៍រីកចម្រើន របស់ស្ថាប័ន អង្គភាពនោះ។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347366658"/>
      </p:ext>
    </p:extLst>
  </p:cSld>
  <p:clrMapOvr>
    <a:masterClrMapping/>
  </p:clrMapOvr>
  <p:transition spd="slow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 eaLnBrk="0" hangingPunct="0">
              <a:spcBef>
                <a:spcPct val="20000"/>
              </a:spcBef>
            </a:pPr>
            <a:r>
              <a:rPr lang="km-KH" sz="3200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mer OS Muol Light" pitchFamily="2" charset="0"/>
                <a:cs typeface="Khmer OS Muol Light" pitchFamily="2" charset="0"/>
              </a:rPr>
              <a:t>គោលដៅការងារត្រូវមានលក្ខណៈ</a:t>
            </a:r>
            <a:r>
              <a:rPr lang="en-US" sz="3200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mer OS Muol Light" pitchFamily="2" charset="0"/>
                <a:cs typeface="Khmer OS Muol Light" pitchFamily="2" charset="0"/>
              </a:rPr>
              <a:t> </a:t>
            </a:r>
            <a:r>
              <a:rPr lang="en-US" sz="3200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 Extra Bold" panose="02060903040505020403" pitchFamily="18" charset="0"/>
                <a:cs typeface="Khmer OS Muol Light" pitchFamily="2" charset="0"/>
              </a:rPr>
              <a:t>SMART</a:t>
            </a:r>
          </a:p>
        </p:txBody>
      </p:sp>
      <p:graphicFrame>
        <p:nvGraphicFramePr>
          <p:cNvPr id="3" name="Diagram 2"/>
          <p:cNvGraphicFramePr/>
          <p:nvPr>
            <p:extLst/>
          </p:nvPr>
        </p:nvGraphicFramePr>
        <p:xfrm>
          <a:off x="152400" y="1219200"/>
          <a:ext cx="8839200" cy="5562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3B9D8-E77B-412C-A7BA-1B9D86FB1B59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2733329"/>
      </p:ext>
    </p:extLst>
  </p:cSld>
  <p:clrMapOvr>
    <a:masterClrMapping/>
  </p:clrMapOvr>
  <p:transition spd="slow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lnSpc>
                <a:spcPct val="150000"/>
              </a:lnSpc>
            </a:pPr>
            <a:r>
              <a:rPr lang="km-KH" sz="3200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mer OS Muol Light" pitchFamily="2" charset="0"/>
                <a:cs typeface="Khmer OS Muol Light" pitchFamily="2" charset="0"/>
              </a:rPr>
              <a:t>ការគ្រប់គ្រងការធ្វើការងាររបស់និយោជិត</a:t>
            </a:r>
            <a:endParaRPr lang="km-KH" sz="3200" b="1" dirty="0"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mer OS Muol Light" pitchFamily="2" charset="0"/>
              <a:cs typeface="Khmer OS Muol Light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6200" y="1450354"/>
            <a:ext cx="8915400" cy="50885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66737" indent="-457200">
              <a:lnSpc>
                <a:spcPts val="3800"/>
              </a:lnSpc>
              <a:spcAft>
                <a:spcPts val="1800"/>
              </a:spcAft>
              <a:buClr>
                <a:srgbClr val="000099"/>
              </a:buClr>
              <a:buSzPct val="120000"/>
              <a:buFont typeface="Wingdings" pitchFamily="2" charset="2"/>
              <a:buChar char="v"/>
            </a:pPr>
            <a:r>
              <a:rPr lang="km-KH" sz="28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ត្រូវចងចាំថា ការគ្រប់គ្រងការធ្វើការងាររបស់និយោជិត គឺជាការចាំបាច់ ខានមិនបាន។ មិនថាគេធ្វើការក្នុងតួនាទីអ្វី  នៅទីណា ក្នុងផ្នែកណា ជាអ្នកធ្វើការពេញឫមិនពេញម៉ោង ក្រោមកិច្ចសន្យាការងារប្រភេទណាក៏ដោយ។</a:t>
            </a:r>
          </a:p>
          <a:p>
            <a:pPr marL="566737" indent="-457200">
              <a:spcAft>
                <a:spcPts val="600"/>
              </a:spcAft>
              <a:buClr>
                <a:srgbClr val="000099"/>
              </a:buClr>
              <a:buSzPct val="120000"/>
              <a:buFont typeface="Wingdings" pitchFamily="2" charset="2"/>
              <a:buChar char="v"/>
            </a:pPr>
            <a:r>
              <a:rPr lang="km-KH" sz="28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សកម្មភាពនៃការគ្រប់គ្រងការធ្វើការងាររបស់និយោជិត អាចចែកចេញបានជា ៣ ដំណាក់កាល ជាក់លាក់គឺ៖</a:t>
            </a:r>
          </a:p>
          <a:p>
            <a:pPr marL="1087438" indent="-404813">
              <a:spcAft>
                <a:spcPts val="600"/>
              </a:spcAft>
              <a:buClr>
                <a:srgbClr val="000099"/>
              </a:buClr>
              <a:buSzPct val="120000"/>
            </a:pPr>
            <a:r>
              <a:rPr lang="km-KH" sz="28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១.​ ការណែនាំគ្រាដំបូង និងរយៈកាលធ្វើការងារសាកល្បង</a:t>
            </a:r>
            <a:r>
              <a:rPr lang="en-US" sz="28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 (Induction &amp; </a:t>
            </a:r>
            <a:r>
              <a:rPr lang="en-US" sz="2800" dirty="0">
                <a:solidFill>
                  <a:srgbClr val="002060"/>
                </a:solidFill>
              </a:rPr>
              <a:t>Probationary Period)</a:t>
            </a:r>
            <a:endParaRPr lang="km-KH" sz="2800" dirty="0">
              <a:solidFill>
                <a:srgbClr val="002060"/>
              </a:solidFill>
              <a:latin typeface="Khmer OS Bokor" pitchFamily="2" charset="0"/>
              <a:cs typeface="Khmer OS Bokor" pitchFamily="2" charset="0"/>
            </a:endParaRPr>
          </a:p>
          <a:p>
            <a:pPr marL="107950" indent="574675">
              <a:spcAft>
                <a:spcPts val="600"/>
              </a:spcAft>
              <a:buClr>
                <a:srgbClr val="000099"/>
              </a:buClr>
              <a:buSzPct val="120000"/>
            </a:pPr>
            <a:r>
              <a:rPr lang="km-KH" sz="28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២.​ ការវាយតម្លៃការធ្វើការងារ</a:t>
            </a:r>
            <a:r>
              <a:rPr lang="en-US" sz="28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(</a:t>
            </a:r>
            <a:r>
              <a:rPr lang="en-US" sz="2800" dirty="0">
                <a:solidFill>
                  <a:srgbClr val="002060"/>
                </a:solidFill>
              </a:rPr>
              <a:t>Performance Appraisals)</a:t>
            </a:r>
            <a:endParaRPr lang="km-KH" sz="2800" dirty="0">
              <a:solidFill>
                <a:srgbClr val="002060"/>
              </a:solidFill>
              <a:latin typeface="Khmer OS Bokor" pitchFamily="2" charset="0"/>
              <a:cs typeface="Khmer OS Bokor" pitchFamily="2" charset="0"/>
            </a:endParaRPr>
          </a:p>
          <a:p>
            <a:pPr marL="107950" indent="574675">
              <a:spcAft>
                <a:spcPts val="1200"/>
              </a:spcAft>
              <a:buClr>
                <a:srgbClr val="000099"/>
              </a:buClr>
              <a:buSzPct val="120000"/>
            </a:pPr>
            <a:r>
              <a:rPr lang="km-KH" sz="28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៣.​ ការផ្តល់ឪវាទមួយទល់មួយ</a:t>
            </a:r>
            <a:r>
              <a:rPr lang="en-US" sz="28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 (One2One Feedbacks)</a:t>
            </a:r>
            <a:endParaRPr lang="en-US" sz="2800" dirty="0">
              <a:solidFill>
                <a:srgbClr val="00206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3B9D8-E77B-412C-A7BA-1B9D86FB1B59}" type="slidenum">
              <a:rPr lang="en-US" b="1" smtClean="0"/>
              <a:pPr/>
              <a:t>10</a:t>
            </a:fld>
            <a:endParaRPr lang="en-US" b="1"/>
          </a:p>
        </p:txBody>
      </p:sp>
    </p:spTree>
    <p:extLst>
      <p:ext uri="{BB962C8B-B14F-4D97-AF65-F5344CB8AC3E}">
        <p14:creationId xmlns:p14="http://schemas.microsoft.com/office/powerpoint/2010/main" val="2212566287"/>
      </p:ext>
    </p:extLst>
  </p:cSld>
  <p:clrMapOvr>
    <a:masterClrMapping/>
  </p:clrMapOvr>
  <p:transition spd="slow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225425" algn="just" eaLnBrk="0" hangingPunct="0">
              <a:spcBef>
                <a:spcPct val="20000"/>
              </a:spcBef>
            </a:pPr>
            <a:r>
              <a:rPr lang="km-KH" sz="3200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mer OS Muol Light" pitchFamily="2" charset="0"/>
                <a:cs typeface="Khmer OS Muol Light" pitchFamily="2" charset="0"/>
              </a:rPr>
              <a:t>ការណែនាំគ្រាដំបូង</a:t>
            </a:r>
            <a:endParaRPr lang="en-US" sz="3200" b="1" dirty="0">
              <a:solidFill>
                <a:prstClr val="white"/>
              </a:solidFill>
              <a:latin typeface="Lucida Sans Unicode" pitchFamily="34" charset="0"/>
              <a:ea typeface="ＭＳ Ｐゴシック" pitchFamily="34" charset="-128"/>
              <a:cs typeface="Lucida Sans Unicode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66700" y="1928691"/>
            <a:ext cx="8343900" cy="46102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6075" indent="-346075" algn="just">
              <a:lnSpc>
                <a:spcPct val="114000"/>
              </a:lnSpc>
              <a:spcAft>
                <a:spcPts val="1200"/>
              </a:spcAft>
              <a:buClr>
                <a:srgbClr val="000099"/>
              </a:buClr>
              <a:buSzPct val="120000"/>
              <a:buFont typeface="Wingdings" pitchFamily="2" charset="2"/>
              <a:buChar char="Ø"/>
            </a:pPr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គឺជាការស្វាគមន៍និយោជិតថ្មី និងជាគោលការណ៍មួយដែលគេអនុវត្តនៅតាម​ ស្ថាប័ន អង្គភាព ដើម្បីអោយនិយោជិតថ្មី ត្រៀមខ្លួនសម្រាប់ការធ្វើការងារក្នុងតួនាទីថ្មីរបស់គេ នៅក្នុងបរិយាកាសនិងទីកន្លែងការងារថ្មីមួយ។</a:t>
            </a:r>
            <a:r>
              <a:rPr lang="en-US" sz="2400" dirty="0"/>
              <a:t>    </a:t>
            </a:r>
          </a:p>
          <a:p>
            <a:pPr marL="342900" indent="-342900" algn="just">
              <a:lnSpc>
                <a:spcPct val="114000"/>
              </a:lnSpc>
              <a:spcAft>
                <a:spcPts val="1200"/>
              </a:spcAft>
              <a:buClr>
                <a:srgbClr val="000099"/>
              </a:buClr>
              <a:buSzPct val="120000"/>
              <a:buFont typeface="Wingdings" pitchFamily="2" charset="2"/>
              <a:buChar char="Ø"/>
            </a:pPr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ជាទូទៅ មានរួមបញ្ចូលទាំង ការអភិវឌ្ឍន៍ ទ្រឹស្តី បទពិសោធន៍ និងកាអនុវត្តន៍ថ្មីៗផង ហើយក៏ជាការបំពេញតម្រូវការក្នុងការបង្ករអោយមានចំណងទាក់ទងគ្នាទៅវិញទៅមករវាងនិយោជិតថ្មី ទៅនឹង និយោជិតទាំងអស់នៅក្នុងស្ថាប័ន អង្គភាពនោះ ផងដែរ។</a:t>
            </a:r>
            <a:r>
              <a:rPr lang="en-US" sz="2400" dirty="0"/>
              <a:t> </a:t>
            </a:r>
            <a:endParaRPr lang="km-KH" sz="2400" dirty="0"/>
          </a:p>
          <a:p>
            <a:pPr marL="342900" indent="-342900" algn="just">
              <a:lnSpc>
                <a:spcPct val="114000"/>
              </a:lnSpc>
              <a:spcAft>
                <a:spcPts val="600"/>
              </a:spcAft>
              <a:buClr>
                <a:srgbClr val="000099"/>
              </a:buClr>
              <a:buSzPct val="120000"/>
              <a:buFont typeface="Wingdings" pitchFamily="2" charset="2"/>
              <a:buChar char="Ø"/>
            </a:pPr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ការណែនាំគ្រាដំបូងសំខាន់ខ្លាំងណាស់សម្រាប់និយោជិតថ្មី ពីព្រោះនោះគឺជាឳកាសដែលអប់រំគាត់អំពី វប្បធម៌ គុណតម្លៃ និងបណ្តាវិធាន គោលការណ៍ គោលនយោបាយទាំងអស់របស់ស្ថាប័ន អង្គភាពនោះ។</a:t>
            </a:r>
            <a:r>
              <a:rPr lang="en-US" sz="2400" dirty="0"/>
              <a:t>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3B9D8-E77B-412C-A7BA-1B9D86FB1B59}" type="slidenum">
              <a:rPr lang="en-US" b="1" smtClean="0"/>
              <a:pPr/>
              <a:t>11</a:t>
            </a:fld>
            <a:endParaRPr lang="en-US" b="1" dirty="0"/>
          </a:p>
        </p:txBody>
      </p:sp>
      <p:pic>
        <p:nvPicPr>
          <p:cNvPr id="5" name="Picture 4" descr="E:\Cord\Dropbox (Asia)\Pheap Docs\Folder CCC\CCC 2nd HR Learning Forum 2016-230916\checklist-for-new-employee-induction-program-3-638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27" t="42568" r="25369" b="9685"/>
          <a:stretch/>
        </p:blipFill>
        <p:spPr bwMode="auto">
          <a:xfrm>
            <a:off x="5153526" y="0"/>
            <a:ext cx="3533274" cy="185296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89790210"/>
      </p:ext>
    </p:extLst>
  </p:cSld>
  <p:clrMapOvr>
    <a:masterClrMapping/>
  </p:clrMapOvr>
  <p:transition spd="slow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225425" algn="ctr" eaLnBrk="0" hangingPunct="0">
              <a:spcBef>
                <a:spcPct val="20000"/>
              </a:spcBef>
            </a:pPr>
            <a:r>
              <a:rPr lang="km-KH" sz="3200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mer OS Muol Light" pitchFamily="2" charset="0"/>
                <a:cs typeface="Khmer OS Muol Light" pitchFamily="2" charset="0"/>
              </a:rPr>
              <a:t>ការណែនាំគ្រាដំបូងគេណែនាំពីអ្វីខ្លះ?</a:t>
            </a:r>
            <a:endParaRPr lang="en-US" sz="3200" b="1" dirty="0">
              <a:solidFill>
                <a:prstClr val="white"/>
              </a:solidFill>
              <a:latin typeface="Lucida Sans Unicode" pitchFamily="34" charset="0"/>
              <a:ea typeface="ＭＳ Ｐゴシック" pitchFamily="34" charset="-128"/>
              <a:cs typeface="Lucida Sans Unicode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84200" y="1524000"/>
            <a:ext cx="3695700" cy="1138773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endParaRPr lang="km-KH" sz="1000" dirty="0">
              <a:solidFill>
                <a:srgbClr val="002060"/>
              </a:solidFill>
              <a:latin typeface="Khmer OS Bokor" pitchFamily="2" charset="0"/>
              <a:cs typeface="Khmer OS Bokor" pitchFamily="2" charset="0"/>
            </a:endParaRPr>
          </a:p>
          <a:p>
            <a:pPr marL="404813" indent="-404813"/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១.​ អោយស្គាល់ពីរចនាសម្ព័ន្ធ របស់ស្ថាប័ន</a:t>
            </a:r>
            <a:endParaRPr lang="en-US" sz="1000" dirty="0"/>
          </a:p>
          <a:p>
            <a:pPr algn="ctr"/>
            <a:endParaRPr lang="en-US" sz="1000" dirty="0"/>
          </a:p>
        </p:txBody>
      </p:sp>
      <p:sp>
        <p:nvSpPr>
          <p:cNvPr id="13" name="TextBox 12"/>
          <p:cNvSpPr txBox="1"/>
          <p:nvPr/>
        </p:nvSpPr>
        <p:spPr>
          <a:xfrm>
            <a:off x="4927600" y="1524000"/>
            <a:ext cx="3683000" cy="1200329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346075" indent="-346075">
              <a:spcBef>
                <a:spcPts val="600"/>
              </a:spcBef>
            </a:pPr>
            <a:endParaRPr lang="km-KH" sz="900" dirty="0">
              <a:solidFill>
                <a:srgbClr val="002060"/>
              </a:solidFill>
              <a:latin typeface="Khmer OS Bokor" pitchFamily="2" charset="0"/>
              <a:cs typeface="Khmer OS Bokor" pitchFamily="2" charset="0"/>
            </a:endParaRPr>
          </a:p>
          <a:p>
            <a:pPr marL="461963" indent="-461963">
              <a:spcBef>
                <a:spcPts val="600"/>
              </a:spcBef>
            </a:pPr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២.​ ណែនាំអោយស្គាល់ និយោជិតផ្សេងៗទៀត នៅក្នុងស្ថាប័ន</a:t>
            </a:r>
            <a:endParaRPr lang="en-US" sz="2400" dirty="0"/>
          </a:p>
          <a:p>
            <a:pPr algn="ctr"/>
            <a:endParaRPr lang="en-US" sz="1000" dirty="0"/>
          </a:p>
        </p:txBody>
      </p:sp>
      <p:sp>
        <p:nvSpPr>
          <p:cNvPr id="14" name="TextBox 13"/>
          <p:cNvSpPr txBox="1"/>
          <p:nvPr/>
        </p:nvSpPr>
        <p:spPr>
          <a:xfrm>
            <a:off x="601044" y="3124200"/>
            <a:ext cx="3714750" cy="1415772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km-KH" sz="1400" dirty="0">
              <a:solidFill>
                <a:srgbClr val="002060"/>
              </a:solidFill>
              <a:latin typeface="Khmer OS Bokor" pitchFamily="2" charset="0"/>
              <a:cs typeface="Khmer OS Bokor" pitchFamily="2" charset="0"/>
            </a:endParaRPr>
          </a:p>
          <a:p>
            <a:pPr marL="461963" indent="-461963"/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៣.​ ពន្យល់ពីមុខងារ នៃផ្នែកការងារទាំងឡាយ នៅក្នុង​   ស្ថាប័ន</a:t>
            </a:r>
            <a:r>
              <a:rPr lang="en-US" sz="2400" dirty="0"/>
              <a:t>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880610" y="3124200"/>
            <a:ext cx="3701415" cy="1384995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km-KH" sz="2400" dirty="0">
              <a:solidFill>
                <a:srgbClr val="002060"/>
              </a:solidFill>
              <a:latin typeface="Khmer OS Bokor" pitchFamily="2" charset="0"/>
              <a:cs typeface="Khmer OS Bokor" pitchFamily="2" charset="0"/>
            </a:endParaRPr>
          </a:p>
          <a:p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៤.​ ទស្សនកិច្ចតាមផ្នែកនានា</a:t>
            </a:r>
          </a:p>
          <a:p>
            <a:endParaRPr lang="km-KH" sz="2400" dirty="0">
              <a:solidFill>
                <a:srgbClr val="002060"/>
              </a:solidFill>
              <a:latin typeface="Khmer OS Bokor" pitchFamily="2" charset="0"/>
              <a:cs typeface="Khmer OS Bokor" pitchFamily="2" charset="0"/>
            </a:endParaRPr>
          </a:p>
          <a:p>
            <a:endParaRPr lang="en-US" sz="1200" dirty="0"/>
          </a:p>
        </p:txBody>
      </p:sp>
      <p:sp>
        <p:nvSpPr>
          <p:cNvPr id="16" name="TextBox 15"/>
          <p:cNvSpPr txBox="1"/>
          <p:nvPr/>
        </p:nvSpPr>
        <p:spPr>
          <a:xfrm>
            <a:off x="552450" y="5001400"/>
            <a:ext cx="3727450" cy="1369606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461963" indent="-461963"/>
            <a:endParaRPr lang="km-KH" sz="1100" dirty="0">
              <a:solidFill>
                <a:srgbClr val="002060"/>
              </a:solidFill>
              <a:latin typeface="Khmer OS Bokor" pitchFamily="2" charset="0"/>
              <a:cs typeface="Khmer OS Bokor" pitchFamily="2" charset="0"/>
            </a:endParaRPr>
          </a:p>
          <a:p>
            <a:pPr marL="461963" indent="-461963"/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៥.​  ពន្យល់ពីទស្សនវិជ្ជា គោលបំណង និងគោលដៅផ្សេងៗរបស់ស្ថាប័ន</a:t>
            </a:r>
            <a:endParaRPr lang="en-US" sz="2400" dirty="0"/>
          </a:p>
        </p:txBody>
      </p:sp>
      <p:sp>
        <p:nvSpPr>
          <p:cNvPr id="17" name="TextBox 16"/>
          <p:cNvSpPr txBox="1"/>
          <p:nvPr/>
        </p:nvSpPr>
        <p:spPr>
          <a:xfrm>
            <a:off x="4867275" y="5001400"/>
            <a:ext cx="3714750" cy="1354217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461963" indent="-461963"/>
            <a:endParaRPr lang="km-KH" sz="1000" dirty="0">
              <a:solidFill>
                <a:srgbClr val="002060"/>
              </a:solidFill>
              <a:latin typeface="Khmer OS Bokor" pitchFamily="2" charset="0"/>
              <a:cs typeface="Khmer OS Bokor" pitchFamily="2" charset="0"/>
            </a:endParaRPr>
          </a:p>
          <a:p>
            <a:pPr marL="461963" indent="-461963"/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៦.​  ពន្យល់ពី វិធាន គោលការណ៍ និង បណ្តាគោលនយោបាយទាំងអស់របស់ស្ថាប័ន</a:t>
            </a:r>
            <a:r>
              <a:rPr lang="en-US" sz="2400" dirty="0"/>
              <a:t>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3B9D8-E77B-412C-A7BA-1B9D86FB1B59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1922016"/>
      </p:ext>
    </p:extLst>
  </p:cSld>
  <p:clrMapOvr>
    <a:masterClrMapping/>
  </p:clrMapOvr>
  <p:transition spd="slow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 eaLnBrk="0" hangingPunct="0">
              <a:spcBef>
                <a:spcPct val="20000"/>
              </a:spcBef>
            </a:pPr>
            <a:r>
              <a:rPr lang="km-KH" sz="3200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mer OS Muol Light" pitchFamily="2" charset="0"/>
                <a:cs typeface="Khmer OS Muol Light" pitchFamily="2" charset="0"/>
              </a:rPr>
              <a:t>ដំណាក់កាលសាកល្បង</a:t>
            </a:r>
            <a:endParaRPr lang="en-US" sz="3200" b="1" dirty="0">
              <a:solidFill>
                <a:prstClr val="white"/>
              </a:solidFill>
              <a:latin typeface="Lucida Sans Unicode" pitchFamily="34" charset="0"/>
              <a:ea typeface="ＭＳ Ｐゴシック" pitchFamily="34" charset="-128"/>
              <a:cs typeface="Lucida Sans Unicode" pitchFamily="34" charset="0"/>
            </a:endParaRPr>
          </a:p>
        </p:txBody>
      </p:sp>
      <p:sp>
        <p:nvSpPr>
          <p:cNvPr id="5" name="Content Placeholder 1"/>
          <p:cNvSpPr>
            <a:spLocks noGrp="1"/>
          </p:cNvSpPr>
          <p:nvPr>
            <p:ph idx="1"/>
          </p:nvPr>
        </p:nvSpPr>
        <p:spPr>
          <a:xfrm>
            <a:off x="16042" y="1559293"/>
            <a:ext cx="8839200" cy="5162197"/>
          </a:xfrm>
        </p:spPr>
        <p:txBody>
          <a:bodyPr>
            <a:normAutofit/>
          </a:bodyPr>
          <a:lstStyle/>
          <a:p>
            <a:pPr marL="109728">
              <a:lnSpc>
                <a:spcPts val="3000"/>
              </a:lnSpc>
            </a:pPr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ដំណាក់កាលសាកល្បង គឺជាដំណាក់កាលដំបូងនៃការធ្វើការងារ ដែលអ្នកទទួលខុសត្រូវសង្កេតពិចារណាដោយហ្មត់ចត់ ថាតើនិយោជិតអាចធ្វើការបានដល់កំរិតបទដ្ឋាន និងការរំពឹងទុកនៃតួនាទីការងារនោះដែរឫទេ? និងអង្គភាពគួររក្សាទុកនិយោជិតនោះអោយចូលជានិយោជិតពេញសិទ្ធិក្នុងក្របខ័ណ្ឌដែរឫទេ? ក្នុងអំឡុងពេលសាកល្បងការងារអ្នកគ្រប់គ្រង/និយោជក វាយតម្លៃនិយោជិតអំពី៖</a:t>
            </a:r>
          </a:p>
          <a:p>
            <a:pPr marL="461963" indent="-230188">
              <a:lnSpc>
                <a:spcPts val="3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លទ្ធភាពក្នុងការរៀនធ្វើ និងក្នុងការបំពេញភារកិច្ចក្នុងតួនាទីនោះ</a:t>
            </a:r>
          </a:p>
          <a:p>
            <a:pPr marL="461963" indent="-230188">
              <a:lnSpc>
                <a:spcPts val="3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គុណភាពការងារ</a:t>
            </a:r>
          </a:p>
          <a:p>
            <a:pPr marL="461963" indent="-230188">
              <a:lnSpc>
                <a:spcPts val="3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ទិន្នផលការងារ</a:t>
            </a:r>
          </a:p>
          <a:p>
            <a:pPr marL="461963" indent="-230188">
              <a:lnSpc>
                <a:spcPts val="3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ទម្លាប់ធ្វើការងារ</a:t>
            </a:r>
          </a:p>
          <a:p>
            <a:pPr marL="461963" indent="-230188">
              <a:lnSpc>
                <a:spcPts val="3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សហប្រតិបត្តិការជាមួយអ្នកទាំងឡាយ</a:t>
            </a:r>
          </a:p>
          <a:p>
            <a:pPr marL="461963" indent="-230188">
              <a:lnSpc>
                <a:spcPts val="3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ការគោរពពេលម៉ោង</a:t>
            </a:r>
          </a:p>
          <a:p>
            <a:pPr marL="461963" indent="-230188">
              <a:lnSpc>
                <a:spcPts val="3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បទដ្ឋាន និងការរំពឹងទុកផ្សេងៗពាក់ព័ន្ធនឹងស្ថានភាពការងារនៃនិយោជិតនោះ។</a:t>
            </a:r>
            <a:endParaRPr lang="en-US" sz="24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3B9D8-E77B-412C-A7BA-1B9D86FB1B59}" type="slidenum">
              <a:rPr lang="en-US" b="1" smtClean="0"/>
              <a:pPr/>
              <a:t>13</a:t>
            </a:fld>
            <a:endParaRPr lang="en-US" b="1"/>
          </a:p>
        </p:txBody>
      </p:sp>
    </p:spTree>
    <p:extLst>
      <p:ext uri="{BB962C8B-B14F-4D97-AF65-F5344CB8AC3E}">
        <p14:creationId xmlns:p14="http://schemas.microsoft.com/office/powerpoint/2010/main" val="2355342916"/>
      </p:ext>
    </p:extLst>
  </p:cSld>
  <p:clrMapOvr>
    <a:masterClrMapping/>
  </p:clrMapOvr>
  <p:transition spd="slow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 eaLnBrk="0" hangingPunct="0">
              <a:spcBef>
                <a:spcPct val="20000"/>
              </a:spcBef>
            </a:pPr>
            <a:r>
              <a:rPr lang="km-KH" sz="3200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mer OS Muol Light" pitchFamily="2" charset="0"/>
                <a:cs typeface="Khmer OS Muol Light" pitchFamily="2" charset="0"/>
              </a:rPr>
              <a:t>ជំហ៊ាននៃការវាយតម្លៃការធ្វើការងារ</a:t>
            </a:r>
            <a:endParaRPr lang="en-US" sz="3200" dirty="0"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mer OS Muol Light" pitchFamily="2" charset="0"/>
              <a:cs typeface="Khmer OS Muol Light" pitchFamily="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124200" y="1295400"/>
            <a:ext cx="3200400" cy="990600"/>
          </a:xfrm>
          <a:prstGeom prst="rect">
            <a:avLst/>
          </a:prstGeom>
          <a:solidFill>
            <a:srgbClr val="00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2000" dirty="0">
                <a:solidFill>
                  <a:schemeClr val="bg1"/>
                </a:solidFill>
                <a:latin typeface="Khmer OS Bokor" pitchFamily="2" charset="0"/>
                <a:cs typeface="Khmer OS Bokor" pitchFamily="2" charset="0"/>
              </a:rPr>
              <a:t>ផ្តើមធ្វើផែនការ</a:t>
            </a:r>
          </a:p>
          <a:p>
            <a:pPr algn="ctr"/>
            <a:r>
              <a:rPr lang="km-KH" sz="2000" dirty="0">
                <a:solidFill>
                  <a:schemeClr val="bg1"/>
                </a:solidFill>
                <a:latin typeface="Khmer OS Bokor" pitchFamily="2" charset="0"/>
                <a:cs typeface="Khmer OS Bokor" pitchFamily="2" charset="0"/>
              </a:rPr>
              <a:t>សម្រាប់ការវាយតម្លៃឆ្នាំក្រោយ</a:t>
            </a:r>
            <a:endParaRPr lang="en-US" sz="2000" dirty="0"/>
          </a:p>
        </p:txBody>
      </p:sp>
      <p:sp>
        <p:nvSpPr>
          <p:cNvPr id="11" name="Down Arrow 10"/>
          <p:cNvSpPr/>
          <p:nvPr/>
        </p:nvSpPr>
        <p:spPr>
          <a:xfrm>
            <a:off x="6858000" y="3505200"/>
            <a:ext cx="457200" cy="368658"/>
          </a:xfrm>
          <a:prstGeom prst="downArrow">
            <a:avLst>
              <a:gd name="adj1" fmla="val 50000"/>
              <a:gd name="adj2" fmla="val 5522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Down Arrow 11"/>
          <p:cNvSpPr/>
          <p:nvPr/>
        </p:nvSpPr>
        <p:spPr>
          <a:xfrm>
            <a:off x="6781800" y="4953000"/>
            <a:ext cx="533400" cy="38861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Left Arrow 13"/>
          <p:cNvSpPr/>
          <p:nvPr/>
        </p:nvSpPr>
        <p:spPr>
          <a:xfrm>
            <a:off x="4343400" y="5638800"/>
            <a:ext cx="539015" cy="4572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Up Arrow 14"/>
          <p:cNvSpPr/>
          <p:nvPr/>
        </p:nvSpPr>
        <p:spPr>
          <a:xfrm>
            <a:off x="1919836" y="4938715"/>
            <a:ext cx="441111" cy="395285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Up Arrow 15"/>
          <p:cNvSpPr/>
          <p:nvPr/>
        </p:nvSpPr>
        <p:spPr>
          <a:xfrm>
            <a:off x="1905000" y="3490915"/>
            <a:ext cx="455948" cy="33337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Bent Arrow 17"/>
          <p:cNvSpPr/>
          <p:nvPr/>
        </p:nvSpPr>
        <p:spPr>
          <a:xfrm>
            <a:off x="1979949" y="1626676"/>
            <a:ext cx="991851" cy="735524"/>
          </a:xfrm>
          <a:prstGeom prst="bentArrow">
            <a:avLst>
              <a:gd name="adj1" fmla="val 32154"/>
              <a:gd name="adj2" fmla="val 26164"/>
              <a:gd name="adj3" fmla="val 39395"/>
              <a:gd name="adj4" fmla="val 2672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3B9D8-E77B-412C-A7BA-1B9D86FB1B59}" type="slidenum">
              <a:rPr lang="en-US" b="1" smtClean="0"/>
              <a:pPr/>
              <a:t>14</a:t>
            </a:fld>
            <a:endParaRPr lang="en-US" b="1" dirty="0"/>
          </a:p>
        </p:txBody>
      </p:sp>
      <p:sp>
        <p:nvSpPr>
          <p:cNvPr id="17" name="Down Arrow 16"/>
          <p:cNvSpPr/>
          <p:nvPr/>
        </p:nvSpPr>
        <p:spPr>
          <a:xfrm>
            <a:off x="6705600" y="1770453"/>
            <a:ext cx="514308" cy="515547"/>
          </a:xfrm>
          <a:prstGeom prst="downArrow">
            <a:avLst>
              <a:gd name="adj1" fmla="val 34842"/>
              <a:gd name="adj2" fmla="val 50000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5143500" y="2438400"/>
            <a:ext cx="3695700" cy="990600"/>
          </a:xfrm>
          <a:prstGeom prst="rect">
            <a:avLst/>
          </a:prstGeom>
          <a:solidFill>
            <a:srgbClr val="00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2000" dirty="0">
                <a:solidFill>
                  <a:schemeClr val="bg1"/>
                </a:solidFill>
                <a:latin typeface="Khmer OS Bokor" pitchFamily="2" charset="0"/>
                <a:cs typeface="Khmer OS Bokor" pitchFamily="2" charset="0"/>
              </a:rPr>
              <a:t>ចាប់ផ្តើមពី និយោជិតធ្វើ(បំពេញឯកសារ) វាយតម្លៃខ្លួនឯង</a:t>
            </a:r>
            <a:endParaRPr lang="en-US" sz="2000" dirty="0"/>
          </a:p>
        </p:txBody>
      </p:sp>
      <p:sp>
        <p:nvSpPr>
          <p:cNvPr id="20" name="Rectangle 19"/>
          <p:cNvSpPr/>
          <p:nvPr/>
        </p:nvSpPr>
        <p:spPr>
          <a:xfrm>
            <a:off x="5143500" y="3886200"/>
            <a:ext cx="3695700" cy="990600"/>
          </a:xfrm>
          <a:prstGeom prst="rect">
            <a:avLst/>
          </a:prstGeom>
          <a:solidFill>
            <a:srgbClr val="00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2000" dirty="0">
                <a:solidFill>
                  <a:schemeClr val="bg1"/>
                </a:solidFill>
                <a:latin typeface="Khmer OS Bokor" pitchFamily="2" charset="0"/>
                <a:cs typeface="Khmer OS Bokor" pitchFamily="2" charset="0"/>
              </a:rPr>
              <a:t>អ្នកគ្រប់គ្រង ពិនិត្យឯកសារវាយតម្លៃខ្លួនឯង របស់និយោជិត</a:t>
            </a:r>
            <a:endParaRPr lang="en-US" sz="2000" dirty="0"/>
          </a:p>
        </p:txBody>
      </p:sp>
      <p:sp>
        <p:nvSpPr>
          <p:cNvPr id="21" name="Rectangle 20"/>
          <p:cNvSpPr/>
          <p:nvPr/>
        </p:nvSpPr>
        <p:spPr>
          <a:xfrm>
            <a:off x="5126656" y="5410200"/>
            <a:ext cx="3712544" cy="990600"/>
          </a:xfrm>
          <a:prstGeom prst="rect">
            <a:avLst/>
          </a:prstGeom>
          <a:solidFill>
            <a:srgbClr val="00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2000" dirty="0">
                <a:solidFill>
                  <a:schemeClr val="bg1"/>
                </a:solidFill>
                <a:latin typeface="Khmer OS Bokor" pitchFamily="2" charset="0"/>
                <a:cs typeface="Khmer OS Bokor" pitchFamily="2" charset="0"/>
              </a:rPr>
              <a:t>អ្នកគ្រប់គ្រង ប្រមូលទិន្នន័យពាក់ព័ន្ធនិងការធ្វើការងារ របស់និយោជិត ហើយបំពេញក្នុងឯកសារវាយតម្លៃ</a:t>
            </a:r>
            <a:endParaRPr lang="en-US" sz="2000" dirty="0"/>
          </a:p>
        </p:txBody>
      </p:sp>
      <p:sp>
        <p:nvSpPr>
          <p:cNvPr id="22" name="Rectangle 21"/>
          <p:cNvSpPr/>
          <p:nvPr/>
        </p:nvSpPr>
        <p:spPr>
          <a:xfrm>
            <a:off x="278968" y="5410200"/>
            <a:ext cx="3912032" cy="990600"/>
          </a:xfrm>
          <a:prstGeom prst="rect">
            <a:avLst/>
          </a:prstGeom>
          <a:solidFill>
            <a:srgbClr val="00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2000" dirty="0">
                <a:solidFill>
                  <a:schemeClr val="bg1"/>
                </a:solidFill>
                <a:latin typeface="Khmer OS Bokor" pitchFamily="2" charset="0"/>
                <a:cs typeface="Khmer OS Bokor" pitchFamily="2" charset="0"/>
              </a:rPr>
              <a:t>ការប្រជុំវាយតម្លៃរវាងអ្នកគ្រប់គ្រង និងនិយោជិត(យោងតាមឯកសារវាយតម្លៃ)</a:t>
            </a:r>
            <a:endParaRPr lang="en-US" sz="2000" dirty="0"/>
          </a:p>
        </p:txBody>
      </p:sp>
      <p:sp>
        <p:nvSpPr>
          <p:cNvPr id="23" name="Rectangle 22"/>
          <p:cNvSpPr/>
          <p:nvPr/>
        </p:nvSpPr>
        <p:spPr>
          <a:xfrm>
            <a:off x="278967" y="3886200"/>
            <a:ext cx="3912033" cy="990600"/>
          </a:xfrm>
          <a:prstGeom prst="rect">
            <a:avLst/>
          </a:prstGeom>
          <a:solidFill>
            <a:srgbClr val="00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2000" dirty="0">
                <a:solidFill>
                  <a:schemeClr val="bg1"/>
                </a:solidFill>
                <a:latin typeface="Khmer OS Bokor" pitchFamily="2" charset="0"/>
                <a:cs typeface="Khmer OS Bokor" pitchFamily="2" charset="0"/>
              </a:rPr>
              <a:t>យោបល់ចុងក្រោយ ឫការកែសម្រួលឡើងវិញ របស់និយោជិត ឫអ្នកគ្រប់គ្រង</a:t>
            </a:r>
            <a:endParaRPr lang="en-US" sz="2000" dirty="0"/>
          </a:p>
        </p:txBody>
      </p:sp>
      <p:sp>
        <p:nvSpPr>
          <p:cNvPr id="24" name="Rectangle 23"/>
          <p:cNvSpPr/>
          <p:nvPr/>
        </p:nvSpPr>
        <p:spPr>
          <a:xfrm>
            <a:off x="236154" y="2438400"/>
            <a:ext cx="3954846" cy="990600"/>
          </a:xfrm>
          <a:prstGeom prst="rect">
            <a:avLst/>
          </a:prstGeom>
          <a:solidFill>
            <a:srgbClr val="00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2000" dirty="0">
                <a:solidFill>
                  <a:schemeClr val="bg1"/>
                </a:solidFill>
                <a:latin typeface="Khmer OS Bokor" pitchFamily="2" charset="0"/>
                <a:cs typeface="Khmer OS Bokor" pitchFamily="2" charset="0"/>
              </a:rPr>
              <a:t>អ្នកគ្រប់គ្រង និងនិយោជិត ចុះហត្ថលេខា ហើយចម្លងឯកសារទុក ម្នាក់មួយច្បាប់ រីឯឯកសារដើម​ រក្សាទុកនៅផ្នែកធនធានមនុស្ស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143304010"/>
      </p:ext>
    </p:extLst>
  </p:cSld>
  <p:clrMapOvr>
    <a:masterClrMapping/>
  </p:clrMapOvr>
  <p:transition spd="slow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E:\Cord\Dropbox (Asia)\Pheap Docs\Folder CCC\CCC 2nd HR Learning Forum-230916\360-apraisal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1219200"/>
            <a:ext cx="5638800" cy="56388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 eaLnBrk="0" hangingPunct="0">
              <a:spcBef>
                <a:spcPct val="20000"/>
              </a:spcBef>
            </a:pPr>
            <a:r>
              <a:rPr lang="km-KH" sz="3200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mer OS Muol Light" pitchFamily="2" charset="0"/>
                <a:cs typeface="Khmer OS Muol Light" pitchFamily="2" charset="0"/>
              </a:rPr>
              <a:t>ការវាយតម្លៃ ៣៦០</a:t>
            </a:r>
            <a:r>
              <a:rPr lang="en-US" sz="3200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mer OS Muol Light" pitchFamily="2" charset="0"/>
                <a:cs typeface="Khmer OS Muol Light" pitchFamily="2" charset="0"/>
              </a:rPr>
              <a:t> </a:t>
            </a:r>
            <a:r>
              <a:rPr lang="km-KH" sz="3200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mer OS Muol Light" pitchFamily="2" charset="0"/>
                <a:cs typeface="Khmer OS Muol Light" pitchFamily="2" charset="0"/>
              </a:rPr>
              <a:t>អង្សារ</a:t>
            </a:r>
            <a:endParaRPr lang="en-US" sz="3200" b="1" dirty="0">
              <a:solidFill>
                <a:prstClr val="white"/>
              </a:solidFill>
              <a:latin typeface="Lucida Sans Unicode" pitchFamily="34" charset="0"/>
              <a:ea typeface="ＭＳ Ｐゴシック" pitchFamily="34" charset="-128"/>
              <a:cs typeface="Lucida Sans Unicode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28600" y="1339607"/>
            <a:ext cx="30480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200"/>
              </a:lnSpc>
            </a:pPr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ប៉ុន្តែមានស្ថាប័នអង្គភាពកាន់តែច្រើនឡើងៗបានអនុវត្តការវាយតម្លៃ ៣៦០អង្សារ សម្រាប់វាយតម្លៃការធ្វើការងារ និងជាមូលដ្ឋានក្នុងការសម្រេចចិត្តផ្សេងៗ (ដូចជាក្នុងការកំណត់ប្រាក់ឈ្នួលនិងការតម្លើងតួនាទី។ល។) ពេលនោះគេហៅថាជា ការពិនិត្យ ៣៦០ អង្សារ(ដោយផ្អែកលើមតិត្រឡប់ពីគ្រប់ភាគីពាក់ព័ន្ធទាំងអស់)។</a:t>
            </a:r>
            <a:endParaRPr lang="en-US" sz="24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3B9D8-E77B-412C-A7BA-1B9D86FB1B59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8215506"/>
      </p:ext>
    </p:extLst>
  </p:cSld>
  <p:clrMapOvr>
    <a:masterClrMapping/>
  </p:clrMapOvr>
  <p:transition spd="slow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 eaLnBrk="0" hangingPunct="0">
              <a:spcBef>
                <a:spcPct val="20000"/>
              </a:spcBef>
            </a:pPr>
            <a:r>
              <a:rPr lang="km-KH" sz="2800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mer OS Muol Light" pitchFamily="2" charset="0"/>
                <a:cs typeface="Khmer OS Muol Light" pitchFamily="2" charset="0"/>
              </a:rPr>
              <a:t>ការប្រៀបធៀបរវាងការវាយតម្លៃការធ្វើការងារ   និង ការវាយតម្លៃ ៣៦០</a:t>
            </a:r>
            <a:r>
              <a:rPr lang="en-US" sz="2800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mer OS Muol Light" pitchFamily="2" charset="0"/>
                <a:cs typeface="Khmer OS Muol Light" pitchFamily="2" charset="0"/>
              </a:rPr>
              <a:t> </a:t>
            </a:r>
            <a:r>
              <a:rPr lang="km-KH" sz="2800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mer OS Muol Light" pitchFamily="2" charset="0"/>
                <a:cs typeface="Khmer OS Muol Light" pitchFamily="2" charset="0"/>
              </a:rPr>
              <a:t>អង្សារ</a:t>
            </a:r>
            <a:endParaRPr lang="en-US" sz="2800" b="1" dirty="0">
              <a:solidFill>
                <a:prstClr val="white"/>
              </a:solidFill>
              <a:latin typeface="Lucida Sans Unicode" pitchFamily="34" charset="0"/>
              <a:ea typeface="ＭＳ Ｐゴシック" pitchFamily="34" charset="-128"/>
              <a:cs typeface="Lucida Sans Unicode" pitchFamily="34" charset="0"/>
            </a:endParaRPr>
          </a:p>
        </p:txBody>
      </p:sp>
      <p:pic>
        <p:nvPicPr>
          <p:cNvPr id="16" name="Picture 15" descr="E:\Cord\Dropbox (Asia)\Pheap Docs\Folder CCC\CCC 2nd HR Learning Forum-230916\Performance Evaluation vs 360 Degree Review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7684"/>
            <a:ext cx="9144000" cy="5715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3B9D8-E77B-412C-A7BA-1B9D86FB1B59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6665572"/>
      </p:ext>
    </p:extLst>
  </p:cSld>
  <p:clrMapOvr>
    <a:masterClrMapping/>
  </p:clrMapOvr>
  <p:transition spd="slow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 eaLnBrk="0" hangingPunct="0">
              <a:spcBef>
                <a:spcPct val="20000"/>
              </a:spcBef>
            </a:pPr>
            <a:r>
              <a:rPr lang="km-KH" sz="2800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mer OS Muol Light" pitchFamily="2" charset="0"/>
                <a:cs typeface="Khmer OS Muol Light" pitchFamily="2" charset="0"/>
              </a:rPr>
              <a:t>សមាមាត្រជាទូទៅនៃការវាយតម្លៃការធ្វើការងារ</a:t>
            </a:r>
            <a:endParaRPr lang="en-US" sz="2800" dirty="0"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mer OS Muol Light" pitchFamily="2" charset="0"/>
              <a:cs typeface="Khmer OS Muol Light" pitchFamily="2" charset="0"/>
            </a:endParaRPr>
          </a:p>
        </p:txBody>
      </p:sp>
      <p:graphicFrame>
        <p:nvGraphicFramePr>
          <p:cNvPr id="17" name="Group 45"/>
          <p:cNvGraphicFramePr>
            <a:graphicFrameLocks noGrp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2758263296"/>
              </p:ext>
            </p:extLst>
          </p:nvPr>
        </p:nvGraphicFramePr>
        <p:xfrm>
          <a:off x="0" y="1148936"/>
          <a:ext cx="9144000" cy="5380457"/>
        </p:xfrm>
        <a:graphic>
          <a:graphicData uri="http://schemas.openxmlformats.org/drawingml/2006/table">
            <a:tbl>
              <a:tblPr/>
              <a:tblGrid>
                <a:gridCol w="1828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791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9590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ill Sans MT" pitchFamily="34" charset="0"/>
                        </a:rPr>
                        <a:t>Rating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ill Sans MT" pitchFamily="34" charset="0"/>
                        </a:rPr>
                        <a:t>General Descriptor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ill Sans MT" pitchFamily="34" charset="0"/>
                        </a:rPr>
                        <a:t>% of staff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8362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Gill Sans MT" pitchFamily="34" charset="0"/>
                        </a:rPr>
                        <a:t>Poor Performers,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Gill Sans MT" pitchFamily="34" charset="0"/>
                        </a:rPr>
                        <a:t> Unsatisfactory, </a:t>
                      </a:r>
                      <a:r>
                        <a:rPr kumimoji="0" lang="en-US" sz="18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Gill Sans MT" pitchFamily="34" charset="0"/>
                          <a:ea typeface="+mn-ea"/>
                          <a:cs typeface="+mn-cs"/>
                        </a:rPr>
                        <a:t>Needs Improvement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i="1" dirty="0">
                          <a:solidFill>
                            <a:schemeClr val="bg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Significant concern, unsatisfactory performance, below expectations,</a:t>
                      </a:r>
                      <a:r>
                        <a:rPr lang="en-GB" sz="1600" b="1" i="1" baseline="0" dirty="0">
                          <a:solidFill>
                            <a:schemeClr val="bg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d</a:t>
                      </a:r>
                      <a:r>
                        <a:rPr lang="en-GB" sz="1600" b="1" i="1" dirty="0">
                          <a:solidFill>
                            <a:schemeClr val="bg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rop in performance from previous year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ill Sans MT" pitchFamily="34" charset="0"/>
                        </a:rPr>
                        <a:t>DO AS TOLD WHEN GUIDED &amp; WATCHED. DO AS TOLD WITH MUCH GUIDANCE.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ill Sans MT" pitchFamily="34" charset="0"/>
                        </a:rPr>
                        <a:t>Needs to improve ability to perform independently and doing more or quicker.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ill Sans MT" pitchFamily="34" charset="0"/>
                        </a:rPr>
                        <a:t>10%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29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ill Sans MT" pitchFamily="34" charset="0"/>
                        </a:rPr>
                        <a:t>Average Performers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ill Sans MT" pitchFamily="34" charset="0"/>
                        </a:rPr>
                        <a:t>(Expected)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i="1" kern="1200" dirty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Performing well, good, successful, meets/sometimes exceeded expectations. Improved results from previous year.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ill Sans MT" pitchFamily="34" charset="0"/>
                          <a:ea typeface="+mn-ea"/>
                          <a:cs typeface="+mn-cs"/>
                        </a:rPr>
                        <a:t>DO AS AGREED FOR THE YEAR MEETING TIME &amp; QUALITY WITH EXPECTED BEHAVIORS.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ill Sans MT" pitchFamily="34" charset="0"/>
                        </a:rPr>
                        <a:t>70%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566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ill Sans MT" pitchFamily="34" charset="0"/>
                        </a:rPr>
                        <a:t>Good Performers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ill Sans MT" pitchFamily="34" charset="0"/>
                        </a:rPr>
                        <a:t>(Outstanding)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i="1" kern="1200" dirty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Excellent, high performance, stands out, exceptional,</a:t>
                      </a:r>
                      <a:r>
                        <a:rPr lang="en-GB" sz="1600" b="1" i="1" kern="1200" baseline="0" dirty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far exceed expectations.</a:t>
                      </a:r>
                      <a:endParaRPr lang="en-GB" sz="1600" b="1" i="1" kern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ill Sans MT" pitchFamily="34" charset="0"/>
                          <a:ea typeface="+mn-ea"/>
                          <a:cs typeface="+mn-cs"/>
                        </a:rPr>
                        <a:t>DOING MORE THAN AGREED WITH TIME &amp; QUALITY, BETTER THAN EXPECTED BEHAVIORS especially in change, initiative and commitment.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ill Sans MT" pitchFamily="34" charset="0"/>
                          <a:ea typeface="+mn-ea"/>
                          <a:cs typeface="+mn-cs"/>
                        </a:rPr>
                        <a:t>GREAT INITIATIVE, WALK EXTRA MILES FOR CHANGE.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ill Sans MT" pitchFamily="34" charset="0"/>
                        </a:rPr>
                        <a:t>20%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3B9D8-E77B-412C-A7BA-1B9D86FB1B59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1871681"/>
      </p:ext>
    </p:extLst>
  </p:cSld>
  <p:clrMapOvr>
    <a:masterClrMapping/>
  </p:clrMapOvr>
  <p:transition spd="slow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62234" y="1295400"/>
            <a:ext cx="8419532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1200"/>
              </a:spcAft>
            </a:pPr>
            <a:r>
              <a:rPr lang="km-KH" sz="22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ការធ្វើការងារខ្សោយគឺជាបញ្ហាមួយដែលធ្វើអោយ ទាំងនិយោជក និងនិយោជិត មានការបារម្ភ។ ចំពោះអ្នកគ្រប់គ្រង វាបង្ហាញអោយដឹងថា តើការដឹកនាំស្ថាប័ននោះមានប្រសិទ្ធភាព ឫក៏អត់។</a:t>
            </a:r>
          </a:p>
          <a:p>
            <a:pPr algn="just">
              <a:spcAft>
                <a:spcPts val="1200"/>
              </a:spcAft>
            </a:pPr>
            <a:r>
              <a:rPr lang="km-KH" sz="22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ជាធម្មតា ក្នុងចំណោមនិយោជិតតែងមានបុគ្គលិកលក្ខណៈខុសៗគ្នា ហើយភាពខុសគ្នានេះមានឥទ្ធិពល</a:t>
            </a:r>
            <a:r>
              <a:rPr lang="en-US" sz="22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 </a:t>
            </a:r>
            <a:r>
              <a:rPr lang="km-KH" sz="22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ទៅលើប្រតិកម្មរបស់គេម្នាក់ៗតបទៅនឹង សម្ពាធដែលមាន ពីខាងក្នុង និងខាងក្រៅនៃស្ថាប័ន អង្គភាពដែលគេធ្វើការ។</a:t>
            </a:r>
            <a:endParaRPr lang="en-US" sz="2200" dirty="0">
              <a:solidFill>
                <a:srgbClr val="002060"/>
              </a:solidFill>
              <a:latin typeface="Khmer OS Bokor" pitchFamily="2" charset="0"/>
              <a:cs typeface="Khmer OS Bokor" pitchFamily="2" charset="0"/>
            </a:endParaRPr>
          </a:p>
          <a:p>
            <a:pPr algn="just">
              <a:spcAft>
                <a:spcPts val="1200"/>
              </a:spcAft>
            </a:pPr>
            <a:r>
              <a:rPr lang="km-KH" sz="22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និយោជិតភាគច្រើនចំណាយ ជាង ៥០% នៃពេលវេលាធ្វើការរបស់ពួកគេ នៅកន្លែងធ្វើការ ដូចនេះបរិស្ថានការងារ​មានឥទ្ធិពលខ្លាំងណាស់</a:t>
            </a:r>
            <a:r>
              <a:rPr lang="en-US" sz="22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 </a:t>
            </a:r>
            <a:r>
              <a:rPr lang="km-KH" sz="22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ទៅលើរបៀបធ្វើការងារ និងរបៀបគិតរបស់គេ។ លើសពីនេះ គេបានរកឃើញថា របៀបគិតមានឥទ្ធិពលដោយផ្ទាល់</a:t>
            </a:r>
            <a:r>
              <a:rPr lang="en-US" sz="22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 </a:t>
            </a:r>
            <a:r>
              <a:rPr lang="km-KH" sz="22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ទៅលើការធ្វើការងាររបស់បុគ្គលម្នាក់ៗ ដែលការណ៍នេះ មានផលប៉ះពាល់ទៅដល់ស្ថាប័នទាំង មូល​ ជារួមតែម្តង។</a:t>
            </a:r>
          </a:p>
          <a:p>
            <a:pPr algn="just">
              <a:spcAft>
                <a:spcPts val="600"/>
              </a:spcAft>
            </a:pPr>
            <a:r>
              <a:rPr lang="km-KH" sz="22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ហេតុនេះហើយ វាជាការសំខាន់និងចាំបាច់ណាស់ចំពោះស្ថាប័ន ដែលត្រូវកំណត់អោយបាននូវបណ្តាកត្តាដែលមានឥទ្ធិពល</a:t>
            </a:r>
            <a:r>
              <a:rPr lang="en-US" sz="22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 </a:t>
            </a:r>
            <a:r>
              <a:rPr lang="km-KH" sz="22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ទៅលើការធ្វើការងាររបស់និយោជិតម្នាក់ៗ នៅកន្លែងធ្វើការរបស់គេ ដើម្បីមានវិធានការកែលម្អអោយបានសមស្រប និងទាន់ពេលវេលា។</a:t>
            </a:r>
            <a:endParaRPr lang="en-US" sz="2200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 eaLnBrk="0" hangingPunct="0">
              <a:spcBef>
                <a:spcPct val="20000"/>
              </a:spcBef>
            </a:pPr>
            <a:r>
              <a:rPr lang="km-KH" sz="3200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mer OS Muol Light" pitchFamily="2" charset="0"/>
                <a:cs typeface="Khmer OS Muol Light" pitchFamily="2" charset="0"/>
              </a:rPr>
              <a:t>ការគ្រប់គ្រងការធ្វើការងារខ្សោយ</a:t>
            </a:r>
            <a:endParaRPr lang="en-US" sz="3200" dirty="0"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mer OS Muol Light" pitchFamily="2" charset="0"/>
              <a:cs typeface="Khmer OS Muol Light" pitchFamily="2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3B9D8-E77B-412C-A7BA-1B9D86FB1B59}" type="slidenum">
              <a:rPr lang="en-US" b="1" smtClean="0"/>
              <a:pPr/>
              <a:t>18</a:t>
            </a:fld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422889762"/>
      </p:ext>
    </p:extLst>
  </p:cSld>
  <p:clrMapOvr>
    <a:masterClrMapping/>
  </p:clrMapOvr>
  <p:transition spd="slow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 eaLnBrk="0" hangingPunct="0">
              <a:spcBef>
                <a:spcPct val="20000"/>
              </a:spcBef>
            </a:pPr>
            <a:r>
              <a:rPr lang="km-KH" sz="2800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mer OS Muol Light" pitchFamily="2" charset="0"/>
                <a:cs typeface="Khmer OS Muol Light" pitchFamily="2" charset="0"/>
              </a:rPr>
              <a:t>កត្តានាំអោយការធ្វើការងារចុះខ្សោយ</a:t>
            </a:r>
            <a:endParaRPr lang="en-US" sz="2800" dirty="0"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mer OS Muol Light" pitchFamily="2" charset="0"/>
              <a:cs typeface="Khmer OS Muol Light" pitchFamily="2" charset="0"/>
            </a:endParaRPr>
          </a:p>
        </p:txBody>
      </p:sp>
      <p:sp>
        <p:nvSpPr>
          <p:cNvPr id="5" name="Content Placeholder 1"/>
          <p:cNvSpPr>
            <a:spLocks noGrp="1"/>
          </p:cNvSpPr>
          <p:nvPr>
            <p:ph idx="1"/>
          </p:nvPr>
        </p:nvSpPr>
        <p:spPr>
          <a:xfrm>
            <a:off x="114300" y="1295400"/>
            <a:ext cx="8915400" cy="5791200"/>
          </a:xfrm>
        </p:spPr>
        <p:txBody>
          <a:bodyPr>
            <a:normAutofit fontScale="62500" lnSpcReduction="20000"/>
          </a:bodyPr>
          <a:lstStyle/>
          <a:p>
            <a:pPr marL="109538" indent="-109538">
              <a:lnSpc>
                <a:spcPct val="110000"/>
              </a:lnSpc>
            </a:pPr>
            <a:r>
              <a:rPr lang="km-KH" sz="29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តាមការសិក្សាមានកត្តាចំនួន ១៦ ដែលនាំអោយការធ្វើការងាររបស់និយោជិត នៅកន្លែងធ្វើការរបស់គេចុះខ្សោយ គឺ៖</a:t>
            </a:r>
          </a:p>
          <a:p>
            <a:pPr marL="914400" indent="-452438">
              <a:lnSpc>
                <a:spcPct val="110000"/>
              </a:lnSpc>
              <a:buAutoNum type="arabicPeriod"/>
            </a:pPr>
            <a:r>
              <a:rPr lang="km-KH" sz="29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បុគ្គលិកលក្ខណៈមិនចុះសម្រុងគ្នា</a:t>
            </a:r>
          </a:p>
          <a:p>
            <a:pPr marL="914400" indent="-452438">
              <a:lnSpc>
                <a:spcPct val="110000"/>
              </a:lnSpc>
              <a:buAutoNum type="arabicPeriod"/>
            </a:pPr>
            <a:r>
              <a:rPr lang="km-KH" sz="29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ស្ត្រេស្ត</a:t>
            </a:r>
          </a:p>
          <a:p>
            <a:pPr marL="914400" indent="-452438">
              <a:lnSpc>
                <a:spcPct val="110000"/>
              </a:lnSpc>
              <a:buAutoNum type="arabicPeriod"/>
            </a:pPr>
            <a:r>
              <a:rPr lang="km-KH" sz="29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បន្ទុកការងារធ្ងន់ធ្ងរ</a:t>
            </a:r>
          </a:p>
          <a:p>
            <a:pPr marL="914400" indent="-452438">
              <a:lnSpc>
                <a:spcPct val="110000"/>
              </a:lnSpc>
              <a:buAutoNum type="arabicPeriod"/>
            </a:pPr>
            <a:r>
              <a:rPr lang="km-KH" sz="29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កង្វះធនធាន</a:t>
            </a:r>
          </a:p>
          <a:p>
            <a:pPr marL="914400" indent="-452438">
              <a:lnSpc>
                <a:spcPct val="110000"/>
              </a:lnSpc>
              <a:buAutoNum type="arabicPeriod"/>
            </a:pPr>
            <a:r>
              <a:rPr lang="km-KH" sz="29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ការដឹកនាំខ្សោយពីថ្នាក់លើ</a:t>
            </a:r>
          </a:p>
          <a:p>
            <a:pPr marL="914400" indent="-452438">
              <a:lnSpc>
                <a:spcPct val="110000"/>
              </a:lnSpc>
              <a:buAutoNum type="arabicPeriod"/>
            </a:pPr>
            <a:r>
              <a:rPr lang="km-KH" sz="29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កង្វះភាពច្បាស់លាស់ក្នុងការបែងចែកតួនាទីភារកិច្ចរបស់តួនាទីនិមួយៗ</a:t>
            </a:r>
          </a:p>
          <a:p>
            <a:pPr marL="914400" indent="-452438">
              <a:lnSpc>
                <a:spcPct val="110000"/>
              </a:lnSpc>
              <a:buAutoNum type="arabicPeriod"/>
            </a:pPr>
            <a:r>
              <a:rPr lang="km-KH" sz="29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កង្វះការយល់ដឹងពីគណនេយ្យភាព</a:t>
            </a:r>
          </a:p>
          <a:p>
            <a:pPr marL="914400" indent="-452438">
              <a:lnSpc>
                <a:spcPct val="110000"/>
              </a:lnSpc>
              <a:buAutoNum type="arabicPeriod"/>
            </a:pPr>
            <a:r>
              <a:rPr lang="km-KH" sz="29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កង្វះតម្លាភាព</a:t>
            </a:r>
          </a:p>
          <a:p>
            <a:pPr marL="914400" indent="-452438">
              <a:lnSpc>
                <a:spcPct val="110000"/>
              </a:lnSpc>
              <a:buAutoNum type="arabicPeriod"/>
            </a:pPr>
            <a:r>
              <a:rPr lang="km-KH" sz="29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ការមិនចុះសម្រុងគ្នាពីគុណតម្លៃ</a:t>
            </a:r>
          </a:p>
          <a:p>
            <a:pPr marL="914400" indent="-452438">
              <a:lnSpc>
                <a:spcPct val="110000"/>
              </a:lnSpc>
              <a:buAutoNum type="arabicPeriod"/>
            </a:pPr>
            <a:r>
              <a:rPr lang="km-KH" sz="29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ការនិយាយដើមគ្នា</a:t>
            </a:r>
          </a:p>
          <a:p>
            <a:pPr marL="914400" indent="-452438">
              <a:lnSpc>
                <a:spcPct val="110000"/>
              </a:lnSpc>
              <a:buAutoNum type="arabicPeriod"/>
            </a:pPr>
            <a:r>
              <a:rPr lang="km-KH" sz="29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កម្សោយក្នុងការជ្រើសរើស និងការចាប់ដៃគូក្នុងចំណោមសមាជិកក្រុម</a:t>
            </a:r>
          </a:p>
          <a:p>
            <a:pPr marL="914400" indent="-452438">
              <a:lnSpc>
                <a:spcPct val="110000"/>
              </a:lnSpc>
              <a:buAutoNum type="arabicPeriod"/>
            </a:pPr>
            <a:r>
              <a:rPr lang="km-KH" sz="29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បច្ចេកវិទ្យាហួសសម័យ</a:t>
            </a:r>
          </a:p>
          <a:p>
            <a:pPr marL="914400" indent="-452438">
              <a:lnSpc>
                <a:spcPct val="110000"/>
              </a:lnSpc>
              <a:buAutoNum type="arabicPeriod"/>
            </a:pPr>
            <a:r>
              <a:rPr lang="km-KH" sz="29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ការចម្អកឡកឡឺយ និងការបំពានផ្សេងៗ</a:t>
            </a:r>
          </a:p>
          <a:p>
            <a:pPr marL="914400" indent="-452438">
              <a:lnSpc>
                <a:spcPct val="110000"/>
              </a:lnSpc>
              <a:buAutoNum type="arabicPeriod"/>
            </a:pPr>
            <a:r>
              <a:rPr lang="km-KH" sz="29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ការរើសអើង</a:t>
            </a:r>
          </a:p>
          <a:p>
            <a:pPr marL="914400" indent="-452438">
              <a:lnSpc>
                <a:spcPct val="110000"/>
              </a:lnSpc>
              <a:buAutoNum type="arabicPeriod"/>
            </a:pPr>
            <a:r>
              <a:rPr lang="km-KH" sz="29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កម្សោយក្នុងការគ្រប់គ្រងការធ្វើការងារ</a:t>
            </a:r>
          </a:p>
          <a:p>
            <a:pPr marL="914400" indent="-452438">
              <a:lnSpc>
                <a:spcPct val="110000"/>
              </a:lnSpc>
              <a:buAutoNum type="arabicPeriod"/>
            </a:pPr>
            <a:r>
              <a:rPr lang="km-KH" sz="29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ស្ថានភាពសុខភាពមិនអំណោយផល។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3B9D8-E77B-412C-A7BA-1B9D86FB1B59}" type="slidenum">
              <a:rPr lang="en-US" b="1" smtClean="0"/>
              <a:pPr/>
              <a:t>19</a:t>
            </a:fld>
            <a:endParaRPr lang="en-US" b="1"/>
          </a:p>
        </p:txBody>
      </p:sp>
    </p:spTree>
    <p:extLst>
      <p:ext uri="{BB962C8B-B14F-4D97-AF65-F5344CB8AC3E}">
        <p14:creationId xmlns:p14="http://schemas.microsoft.com/office/powerpoint/2010/main" val="3511042656"/>
      </p:ext>
    </p:extLst>
  </p:cSld>
  <p:clrMapOvr>
    <a:masterClrMapping/>
  </p:clrMapOvr>
  <p:transition spd="slow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0" y="-1"/>
            <a:ext cx="9144000" cy="1137385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 eaLnBrk="0" hangingPunct="0">
              <a:spcBef>
                <a:spcPct val="20000"/>
              </a:spcBef>
            </a:pPr>
            <a:r>
              <a:rPr lang="km-KH" sz="2800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mer OS Muol Light" pitchFamily="2" charset="0"/>
                <a:cs typeface="Khmer OS Muol Light" pitchFamily="2" charset="0"/>
              </a:rPr>
              <a:t>តើត្រូវធ្វើយ៉ាងណាបើមានករណីធ្វើការងារខ្សោយ</a:t>
            </a:r>
            <a:endParaRPr lang="en-US" sz="2800" dirty="0"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mer OS Muol Light" pitchFamily="2" charset="0"/>
              <a:cs typeface="Khmer OS Muol Light" pitchFamily="2" charset="0"/>
            </a:endParaRPr>
          </a:p>
        </p:txBody>
      </p:sp>
      <p:sp>
        <p:nvSpPr>
          <p:cNvPr id="7" name="Content Placeholder 1"/>
          <p:cNvSpPr>
            <a:spLocks noGrp="1"/>
          </p:cNvSpPr>
          <p:nvPr>
            <p:ph idx="1"/>
          </p:nvPr>
        </p:nvSpPr>
        <p:spPr>
          <a:xfrm>
            <a:off x="221782" y="1274226"/>
            <a:ext cx="8700436" cy="5105400"/>
          </a:xfrm>
        </p:spPr>
        <p:txBody>
          <a:bodyPr>
            <a:noAutofit/>
          </a:bodyPr>
          <a:lstStyle/>
          <a:p>
            <a:pPr marL="566928" indent="-457200">
              <a:buFont typeface="Wingdings" panose="05000000000000000000" pitchFamily="2" charset="2"/>
              <a:buChar char="Ø"/>
            </a:pPr>
            <a:r>
              <a:rPr lang="km-KH" sz="28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ត្រូវដោះស្រាយជាបន្ទាន់ កុំតំអក់ បញ្ហាវាមិនបាត់ទៅវិញដោយឯកឯងទេ។</a:t>
            </a:r>
          </a:p>
          <a:p>
            <a:pPr marL="566928" indent="-457200">
              <a:buFont typeface="Wingdings" panose="05000000000000000000" pitchFamily="2" charset="2"/>
              <a:buChar char="Ø"/>
            </a:pPr>
            <a:r>
              <a:rPr lang="km-KH" sz="28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ត្រូវផ្តោតលើការកែលម្អការធ្វើការងារ។</a:t>
            </a:r>
          </a:p>
          <a:p>
            <a:pPr marL="566928" indent="-457200">
              <a:buFont typeface="Wingdings" panose="05000000000000000000" pitchFamily="2" charset="2"/>
              <a:buChar char="Ø"/>
            </a:pPr>
            <a:r>
              <a:rPr lang="km-KH" sz="28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ត្រូវកំណត់អោយបាន និងលុបបំបាត់របាំងដែលបង្កបញ្ហា (មិនត្រូវលើកលែងទេ)។</a:t>
            </a:r>
          </a:p>
          <a:p>
            <a:pPr marL="566928" indent="-457200">
              <a:buFont typeface="Wingdings" panose="05000000000000000000" pitchFamily="2" charset="2"/>
              <a:buChar char="Ø"/>
            </a:pPr>
            <a:r>
              <a:rPr lang="km-KH" sz="28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បង្កើតជាគោលដៅ និងការរំពឹងទុកជាក់លាក់ផ្សេងៗ ហើយអនុវត្ត។</a:t>
            </a:r>
          </a:p>
          <a:p>
            <a:pPr marL="566928" indent="-457200">
              <a:buFont typeface="Wingdings" panose="05000000000000000000" pitchFamily="2" charset="2"/>
              <a:buChar char="Ø"/>
            </a:pPr>
            <a:r>
              <a:rPr lang="km-KH" sz="28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ជៀសវាងការសន្មត់ ប៉ាន់ស្មាន មិនច្បាស់លាស់។</a:t>
            </a:r>
          </a:p>
          <a:p>
            <a:pPr marL="566928" indent="-457200">
              <a:buFont typeface="Wingdings" panose="05000000000000000000" pitchFamily="2" charset="2"/>
              <a:buChar char="Ø"/>
            </a:pPr>
            <a:r>
              <a:rPr lang="km-KH" sz="28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ស្តាប់សាច់រឿងអោយបានច្បាស់ និងបង្ហាញពីការឈឺឆ្អាល ជួយដោះស្រាយ។</a:t>
            </a:r>
          </a:p>
          <a:p>
            <a:pPr marL="566928" indent="-457200">
              <a:buFont typeface="Wingdings" panose="05000000000000000000" pitchFamily="2" charset="2"/>
              <a:buChar char="Ø"/>
            </a:pPr>
            <a:r>
              <a:rPr lang="km-KH" sz="28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ត្រូវម៉ឹងម៉ាត់ តែយុត្តិធម៌។</a:t>
            </a:r>
            <a:r>
              <a:rPr lang="en-US" sz="2800" dirty="0"/>
              <a:t> 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3B9D8-E77B-412C-A7BA-1B9D86FB1B59}" type="slidenum">
              <a:rPr lang="en-US" b="1" smtClean="0"/>
              <a:pPr/>
              <a:t>20</a:t>
            </a:fld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083245965"/>
      </p:ext>
    </p:extLst>
  </p:cSld>
  <p:clrMapOvr>
    <a:masterClrMapping/>
  </p:clrMapOvr>
  <p:transition spd="slow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 eaLnBrk="0" hangingPunct="0">
              <a:spcBef>
                <a:spcPct val="20000"/>
              </a:spcBef>
            </a:pPr>
            <a:r>
              <a:rPr lang="km-KH" sz="2800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mer OS Muol Light" pitchFamily="2" charset="0"/>
                <a:cs typeface="Khmer OS Muol Light" pitchFamily="2" charset="0"/>
              </a:rPr>
              <a:t>វិធីដោះស្រាយករណីធ្វើការងារខ្សោយ</a:t>
            </a:r>
            <a:endParaRPr lang="en-US" sz="2800" dirty="0"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mer OS Muol Light" pitchFamily="2" charset="0"/>
              <a:cs typeface="Khmer OS Muol Light" pitchFamily="2" charset="0"/>
            </a:endParaRPr>
          </a:p>
        </p:txBody>
      </p:sp>
      <p:sp>
        <p:nvSpPr>
          <p:cNvPr id="7" name="Content Placeholder 1"/>
          <p:cNvSpPr>
            <a:spLocks noGrp="1"/>
          </p:cNvSpPr>
          <p:nvPr>
            <p:ph idx="1"/>
          </p:nvPr>
        </p:nvSpPr>
        <p:spPr>
          <a:xfrm>
            <a:off x="250257" y="1296201"/>
            <a:ext cx="8893743" cy="5256999"/>
          </a:xfrm>
        </p:spPr>
        <p:txBody>
          <a:bodyPr>
            <a:noAutofit/>
          </a:bodyPr>
          <a:lstStyle/>
          <a:p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អ្នកគ្រប់គ្រង(ផ្ទាល់) ត្រូវមានការពិភាក្សាគ្នាមួយ ក្នុងលក្ខណៈមិនផ្លូវការ ជាមួយនិយោ ជិតដែលមានបញ្ហា៖</a:t>
            </a:r>
          </a:p>
          <a:p>
            <a:pPr marL="452628" indent="-342900">
              <a:buFont typeface="Wingdings" panose="05000000000000000000" pitchFamily="2" charset="2"/>
              <a:buChar char="Ø"/>
            </a:pPr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រកពេលល្អណាមួយ ណាត់ជួបពិភាក្សាដោះស្រាយបញ្ហាដែលមាន ជាឯកជន។</a:t>
            </a:r>
          </a:p>
          <a:p>
            <a:pPr marL="452628" indent="-342900">
              <a:buFont typeface="Wingdings" panose="05000000000000000000" pitchFamily="2" charset="2"/>
              <a:buChar char="Ø"/>
            </a:pPr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លើកឡើងពីបញ្ហា ដោយចំៗច្បាស់ៗ និងពីកម្រិតបទដ្ឋានដែលស្ថាប័នចង់បាន។</a:t>
            </a:r>
          </a:p>
          <a:p>
            <a:pPr marL="452628" indent="-342900">
              <a:buFont typeface="Wingdings" panose="05000000000000000000" pitchFamily="2" charset="2"/>
              <a:buChar char="Ø"/>
            </a:pPr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សុំអោយនិយោជិត រៀបរាប់ពីការយល់ឃើញពីការធ្វើការងាររបស់គាត់(ដោយយើងដឹងរួចហើយថា កន្លងមកគាត់មិនបានធ្វើការងារបានល្អទេ)។</a:t>
            </a:r>
          </a:p>
          <a:p>
            <a:pPr marL="452628" indent="-342900">
              <a:buFont typeface="Wingdings" panose="05000000000000000000" pitchFamily="2" charset="2"/>
              <a:buChar char="Ø"/>
            </a:pPr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សុំអោយគាត់លើកសំណើ ថាតទៅគាត់នឹងធ្វើយ៉ាងណាខ្លះ។</a:t>
            </a:r>
          </a:p>
          <a:p>
            <a:pPr marL="452628" indent="-342900">
              <a:buFont typeface="Wingdings" panose="05000000000000000000" pitchFamily="2" charset="2"/>
              <a:buChar char="Ø"/>
            </a:pPr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ពិភាក្សា ឯកភាពលើផែនការ(កែលម្អ) ​មួយ។</a:t>
            </a:r>
          </a:p>
          <a:p>
            <a:pPr marL="452628" indent="-342900">
              <a:buFont typeface="Wingdings" panose="05000000000000000000" pitchFamily="2" charset="2"/>
              <a:buChar char="Ø"/>
            </a:pPr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អ្នកគ្រប់គ្រងត្រូវកត់ត្រាពីពេលវេលាត្រូវពិនិត្យឡើងវិញ ពីការរីកចម្រើន និងត្រូវលើកទឹកចិត្ត និយោជិតដែលមានបញ្ហា អោយគេខិតខំព្យាយាមធ្វើអោយមានការផ្លាស់ប្តូរជាវិជ្ជមាន។</a:t>
            </a:r>
            <a:endParaRPr lang="en-US" sz="24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3B9D8-E77B-412C-A7BA-1B9D86FB1B59}" type="slidenum">
              <a:rPr lang="en-US" b="1" smtClean="0"/>
              <a:pPr/>
              <a:t>21</a:t>
            </a:fld>
            <a:endParaRPr lang="en-US" b="1"/>
          </a:p>
        </p:txBody>
      </p:sp>
    </p:spTree>
    <p:extLst>
      <p:ext uri="{BB962C8B-B14F-4D97-AF65-F5344CB8AC3E}">
        <p14:creationId xmlns:p14="http://schemas.microsoft.com/office/powerpoint/2010/main" val="2153164251"/>
      </p:ext>
    </p:extLst>
  </p:cSld>
  <p:clrMapOvr>
    <a:masterClrMapping/>
  </p:clrMapOvr>
  <p:transition spd="slow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143000"/>
            <a:ext cx="9144000" cy="6138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1" y="4011"/>
            <a:ext cx="9144000" cy="11430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 eaLnBrk="0" hangingPunct="0">
              <a:spcBef>
                <a:spcPct val="20000"/>
              </a:spcBef>
            </a:pPr>
            <a:r>
              <a:rPr lang="km-KH" sz="3200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mer OS Muol Light" pitchFamily="2" charset="0"/>
                <a:cs typeface="Khmer OS Muol Light" pitchFamily="2" charset="0"/>
              </a:rPr>
              <a:t>(គំរូ)ផែនការកែលម្អការធ្វើការងារ</a:t>
            </a:r>
            <a:endParaRPr lang="en-US" sz="3200" dirty="0"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mer OS Muol Light" pitchFamily="2" charset="0"/>
              <a:cs typeface="Khmer OS Muol Light" pitchFamily="2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3B9D8-E77B-412C-A7BA-1B9D86FB1B59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1345797"/>
      </p:ext>
    </p:extLst>
  </p:cSld>
  <p:clrMapOvr>
    <a:masterClrMapping/>
  </p:clrMapOvr>
  <p:transition spd="slow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 eaLnBrk="0" hangingPunct="0">
              <a:spcBef>
                <a:spcPct val="20000"/>
              </a:spcBef>
            </a:pPr>
            <a:r>
              <a:rPr lang="km-KH" sz="3200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mer OS Muol Light" pitchFamily="2" charset="0"/>
                <a:cs typeface="Khmer OS Muol Light" pitchFamily="2" charset="0"/>
              </a:rPr>
              <a:t>វដ្តនៃការអភិវឌ្ឍន៍ក្នុងការធ្វើការងារ</a:t>
            </a:r>
            <a:endParaRPr lang="en-US" sz="3200" b="1" dirty="0">
              <a:solidFill>
                <a:prstClr val="white"/>
              </a:solidFill>
              <a:latin typeface="Lucida Sans Unicode" pitchFamily="34" charset="0"/>
              <a:ea typeface="ＭＳ Ｐゴシック" pitchFamily="34" charset="-128"/>
              <a:cs typeface="Lucida Sans Unicode" pitchFamily="34" charset="0"/>
            </a:endParaRPr>
          </a:p>
        </p:txBody>
      </p:sp>
      <p:pic>
        <p:nvPicPr>
          <p:cNvPr id="5" name="Picture 4" descr="E:\Cord\Dropbox (Asia)\Pheap Docs\Folder CCC\CCC 2nd HR Learning Forum 2016-230916\pms-cycle.gif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7291" y="1098565"/>
            <a:ext cx="5410200" cy="52578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3B9D8-E77B-412C-A7BA-1B9D86FB1B59}" type="slidenum">
              <a:rPr lang="en-US" b="1" smtClean="0"/>
              <a:pPr/>
              <a:t>23</a:t>
            </a:fld>
            <a:endParaRPr lang="en-US" b="1" dirty="0"/>
          </a:p>
        </p:txBody>
      </p:sp>
      <p:sp>
        <p:nvSpPr>
          <p:cNvPr id="8" name="Rectangular Callout 7"/>
          <p:cNvSpPr/>
          <p:nvPr/>
        </p:nvSpPr>
        <p:spPr>
          <a:xfrm>
            <a:off x="152400" y="1447800"/>
            <a:ext cx="1904999" cy="914638"/>
          </a:xfrm>
          <a:prstGeom prst="wedgeRectCallout">
            <a:avLst>
              <a:gd name="adj1" fmla="val 54119"/>
              <a:gd name="adj2" fmla="val 13384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ការទទួលស្គាល់និងអោយតម្លៃ</a:t>
            </a:r>
            <a:endParaRPr lang="en-US" sz="2400" dirty="0">
              <a:solidFill>
                <a:srgbClr val="002060"/>
              </a:solidFill>
              <a:latin typeface="Khmer OS Bokor" pitchFamily="2" charset="0"/>
              <a:cs typeface="Khmer OS Bokor" pitchFamily="2" charset="0"/>
            </a:endParaRPr>
          </a:p>
        </p:txBody>
      </p:sp>
      <p:sp>
        <p:nvSpPr>
          <p:cNvPr id="9" name="Rectangular Callout 8"/>
          <p:cNvSpPr/>
          <p:nvPr/>
        </p:nvSpPr>
        <p:spPr>
          <a:xfrm>
            <a:off x="152400" y="5714999"/>
            <a:ext cx="2743200" cy="1088917"/>
          </a:xfrm>
          <a:prstGeom prst="wedgeRectCallout">
            <a:avLst>
              <a:gd name="adj1" fmla="val 82090"/>
              <a:gd name="adj2" fmla="val -20785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ការវាយតម្លៃការអភិវឌ្ឍន៍ក្នុងការធ្វើការងារ</a:t>
            </a:r>
            <a:endParaRPr lang="en-US" sz="2400" dirty="0">
              <a:solidFill>
                <a:srgbClr val="002060"/>
              </a:solidFill>
              <a:latin typeface="Khmer OS Bokor" pitchFamily="2" charset="0"/>
              <a:cs typeface="Khmer OS Bokor" pitchFamily="2" charset="0"/>
            </a:endParaRPr>
          </a:p>
        </p:txBody>
      </p:sp>
      <p:sp>
        <p:nvSpPr>
          <p:cNvPr id="10" name="Rectangular Callout 9"/>
          <p:cNvSpPr/>
          <p:nvPr/>
        </p:nvSpPr>
        <p:spPr>
          <a:xfrm>
            <a:off x="6986739" y="4934266"/>
            <a:ext cx="1904999" cy="1335624"/>
          </a:xfrm>
          <a:prstGeom prst="wedgeRectCallout">
            <a:avLst>
              <a:gd name="adj1" fmla="val -68661"/>
              <a:gd name="adj2" fmla="val -61468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ការពិភាក្សាជាបន្តបន្ទាប់</a:t>
            </a:r>
            <a:endParaRPr lang="en-US" sz="2400" dirty="0">
              <a:solidFill>
                <a:srgbClr val="002060"/>
              </a:solidFill>
              <a:latin typeface="Khmer OS Bokor" pitchFamily="2" charset="0"/>
              <a:cs typeface="Khmer OS Bokor" pitchFamily="2" charset="0"/>
            </a:endParaRPr>
          </a:p>
        </p:txBody>
      </p:sp>
      <p:sp>
        <p:nvSpPr>
          <p:cNvPr id="11" name="Rectangular Callout 10"/>
          <p:cNvSpPr/>
          <p:nvPr/>
        </p:nvSpPr>
        <p:spPr>
          <a:xfrm>
            <a:off x="6781799" y="1456623"/>
            <a:ext cx="2239879" cy="1286577"/>
          </a:xfrm>
          <a:prstGeom prst="wedgeRectCallout">
            <a:avLst>
              <a:gd name="adj1" fmla="val -63292"/>
              <a:gd name="adj2" fmla="val -5015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ការធ្វើផែនការនៃការអភិវឌ្ឍន៍ក្នុងការធ្វើការងារ</a:t>
            </a:r>
            <a:endParaRPr lang="en-US" sz="2400" dirty="0">
              <a:solidFill>
                <a:srgbClr val="002060"/>
              </a:solidFill>
              <a:latin typeface="Khmer OS Bokor" pitchFamily="2" charset="0"/>
              <a:cs typeface="Khmer OS Bokor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9885067"/>
      </p:ext>
    </p:extLst>
  </p:cSld>
  <p:clrMapOvr>
    <a:masterClrMapping/>
  </p:clrMapOvr>
  <p:transition spd="slow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ttps://images.template.net/wp-content/uploads/2016/01/13105622/Performance-Development-Plan-Free-PDF-Template-Download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571500"/>
            <a:ext cx="4953000" cy="6897414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 eaLnBrk="0" hangingPunct="0">
              <a:spcBef>
                <a:spcPct val="20000"/>
              </a:spcBef>
            </a:pPr>
            <a:r>
              <a:rPr lang="km-KH" sz="3200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mer OS Muol Light" pitchFamily="2" charset="0"/>
                <a:cs typeface="Khmer OS Muol Light" pitchFamily="2" charset="0"/>
              </a:rPr>
              <a:t>ការអភិវឌ្ឍន៍មុខរបរ</a:t>
            </a:r>
            <a:endParaRPr lang="en-US" sz="3200" b="1" dirty="0">
              <a:solidFill>
                <a:prstClr val="white"/>
              </a:solidFill>
              <a:latin typeface="Lucida Sans Unicode" pitchFamily="34" charset="0"/>
              <a:ea typeface="ＭＳ Ｐゴシック" pitchFamily="34" charset="-128"/>
              <a:cs typeface="Lucida Sans Unicode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0500" y="1224942"/>
            <a:ext cx="4229100" cy="5423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ts val="3800"/>
              </a:lnSpc>
            </a:pPr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គឺជាដំណើរការពេញមួយជីវិតរបស់បុគ្គលម្នាក់ៗ ក្នុងការគ្រប់គ្រងការរៀនសូត្រ ការធ្វើការងារ ការកម្សាន្ត និងការ វិវឌ្ឍន៍ដើម្បីឆ្ពោះទៅកាន់គោលដៅក្នុងអនាគតដែលខ្លួនគេបានកំណត់ជាក់លាក់ និងប្រាថ្នាចង់បាន។ គេត្រូវមានផែនការជីវិតច្បាស់លាស់សម្រាប់ខ្លួនគេផ្ទាល់ មានការខិតខំព្យាយាម ការតាំងចិត្តខ្ពស់ និងអាស្រ័យដោយកត្តាអំណោយផលខាងក្រៅជាច្រើន ផងដែរ ដើម្បីអាចសម្រេចបាន។</a:t>
            </a:r>
            <a:endParaRPr lang="en-US" sz="2400" dirty="0">
              <a:solidFill>
                <a:srgbClr val="0000CC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3B9D8-E77B-412C-A7BA-1B9D86FB1B59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6095802"/>
      </p:ext>
    </p:extLst>
  </p:cSld>
  <p:clrMapOvr>
    <a:masterClrMapping/>
  </p:clrMapOvr>
  <p:transition spd="slow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data:image/jpeg;base64,/9j/4AAQSkZJRgABAQAAAQABAAD/2wCEAAkGBxQSEhUUEhQUFRUVFRYUFRQUFBUVFxUdFhQZGhwVFxYYHCghGBolHhwYITEhJSksLi4uFx8zODMsNygtLisBCgoKDg0OGhAQGywkHyQsLDQsLCwsLywsLCwsLC0sLCwsLCwsLCwsLCwsLCwsLCwsLCwsLCwsLCwsLCwsLCwsLP/AABEIAMwAzAMBEQACEQEDEQH/xAAcAAEAAQUBAQAAAAAAAAAAAAAABwEEBQYIAwL/xABHEAACAQMBBQMGCwUIAQUBAAABAgMABBESBQYTITEiQVEHF2FxkbIUMjQ1UnJ0gZLR0iNik6GxFjNCU3Ois8EIJUNUgvAk/8QAGwEBAAIDAQEAAAAAAAAAAAAAAAEFAgMEBgf/xAA0EQEAAQICBA0FAQEAAwAAAAAAAQIDBBETFCExBRIVMjNBUVJTcZGhsWFygaLhNMEiQtH/2gAMAwEAAhEDEQA/AJxoFAoFAoFAoFAoFAoFAoFAoFAoFAoFAoFAoFAoFAoFAoFAoFAoFAoFAoFAoFAoFAoFAoFAoFAoFAoFAoFAoFAoFAoFAoFAoFAoFAoFAoFAoFAoFAoFAoFAoFAoFAoFAoFAoFAoFAoFAoFAoFAoFAoFAoFAoFAoFBQ0Gqbqb3rcxXUs2iJLeeRNRJC8NeayknuI76DMLvFbEwjjpm5zwBnnLjqVHXFBSHeS1cSlbiJhA2mYhgeGScYbw5gj7jQUv95LWFC8s8aKHaIszYGtASyesYPsoKPvJbCcQGVdZhNwOfLhj/Fq6Yxz9VBjNq76W6RQXEc0TW8lwIpJSTpQaGOcjochevjQe2394DDFLLDJC4SzkuUj5ln04w+oHHD7unUig+7zeSO3SaW4lj4cQiJVAdaGRej8+eT09AoMlDtiBiFWVCxfhgA89XDEmnHjoIb1Ggv6BQeVzOsas7kKqgszE4AAGSTQYaLey2ZGcGTCaMgwShjxM6dKlct8U9OmKCh3vteGsoZyrF1GmGVmBjOH1KFyuCcc++guY94bdgGVyVMInDBWIKHGDkDqcjs9edBbWm99pIFKy/Hl4K6kdSXwDjBHLqOfTmKD2XeW3IB1NgrIw/ZydIzg93f3fS7s0Hnc72W0ZAZn5qrdmGVtOsZUMVXssfonnQfB3wtBGsmttLl1GIpCQYzhgyhcrg8ueOdBmbG6SWNJIzqR1Dqw7wwyDQe9AoFBTNAzQeN6W4b8MAvobQCcAtg4BPdzxQRts3cS6gt5IhIJMwWLKHKqvEtZCzQHSP7thhdRyfXQbNFbXIvY7rgLpmgWCVDKNVvpkZtQOMOCG5gY5qKDXLPc67W2uIisepbSO0hPEz8I4czycR+z+zyCBg55k/eGQXd65eMF40Rzc3k5TiBtInhkVBqxzOWGfvoLi12PdRPGUSM/+mLbFmYFUlj5gMuO2hJxn0emgxdhsO+RNbQh5RfLd6GuFJkBtuGwL6AAQ3djGCB3UH0u5lwlsIRoZhsmSzzqwOIzggc/8PXnQX+1N3rhkvSiqzS/BGiUvjUYANQJx2emM0HpYWIfbMsvaHDtYmdOqrLNlcgjkW4cYBPpFBueaBmgx+8MTPazrGMu0MioMA5YocDB5dfGg0Jt370QsqxBZEksJYF4rSpHIjHjMrNghSuNQGAcsO80F5YbJulvFLW4EYkv3E4kBYiY8o2THIMdLDmfi88YoLKDd67jhVUiBzsuGKRCxBaeNjowVYYZRntd3Kg9LHY1zGgaS2P7C/aRY0kWV2heHS7K5CcTUxJIYZOO8gUGMvbExwMkqGEpY3sOl3AabQySW/CAYlhGurn/AINWO+gzl3s64a6hmhWXJWzZ5NQCkK668EHLZQuGVgfiqQaD5j2HcrLFIkYB4+0uIx68KZyyAYPVjpI8KDbd0rVobK2ikGHjgjRh4EIARQZbNAzQzVoMRvRtNra3aVACwKjDZxzOO6tN+5NujjQ5MbiKrFmblMbYaV5wLj6EXsb864tcufRRcuXu7B5wbj6EXsb86a5c+hy7e7sHnAuPoRexvzprlz6HLl7uwecC4+hF7G/OmuXPocuXe7B5wLj6EXsb86a5c+ieXL3dg84Fx9CL2N+dRrlz6HLl7uwzu0Nq38ELzOlvojQu2CxOAM8hnnXTTOJq3RC24+O7tPrLSPPSPor/AA3/ADrp1bGdlPqx0mP7tPqeen91f4b/AJ01bG9keppMf3afU89H7q/w3/OmrY3sp9TSY/u0+rxh8ryIzsscYaQguRE+WIGATz8OVNWxvZHqaTH92n1e/np/dX+G/wCdNWxvZHqaTH92n1PPT+6v8N/zpq2N7I9TSY/u0+qnnp/dX+G/501bG9keppMf3afU88/7q/w3/OmrY3sp9TSY/u0+p56P3V/hv+dNWxvZHqaTH92n1PPR+6v8N/zpq2N7I9TSY/u0+p56P3V/hv8AnTVsZ2R6mkx/dp9WO2r5TYLkqZolYqGUELKp0vjWhw3NGwMqeXIU1bGd2n1NJj+7T6sgnlmAAAVAAMACN+QHQdaatjeyPU0mP7tPqr56P3V/hv8AnTVsb2R6mkx/dp9Tz0/ur/Df86atjeyPU0mP7tPqr56f3V/hv+dNWxvZHqaTH92n1ZbdfymNeTpEipgsobssMBiRyyfRWm5rFmqmLkRlMsdZxNu5RTdpjKqctiTq6Fq1zygfIn+snvCuXGdFKs4W/wAtX4+UU1VvHlAoFAoKN0qJ3SmEtb7fNl19mf3K9DZ3w+gRucpLVvIrQUBBoK0CgoTigrQCakAagKBQKBQUBB6UFTTIUBz0oN68kXywfXh95qqOFeda81bjemsfdPw6TrFaNc3/APkT/WT3hXLjOilWcLf5avx8opqrePKBQKkXOz7J5pBHGMs3QeHpPgKUxNU5U72+xYru18SmNrYt4tmwWUIiwJLhxkuc9geIHd4D21vv0UWqYp31fC1xlixhLUUZZ1z19jbd9vmy6+zP7lW9nfD0sbnL2x7ITzRRF1jEjhTI/wAVM9WPMf1FW9dWUTKIbd5vyjoTMMm7EAV4M5XOVkZRJkq2CAOhz8YVpi/E9XUnJn99t2jcNDquLQHjvFrjiRAgMZcIxEpxjSQFOOZ64rXauRTE7JGtS7m24IHw1wHkaCNjanlKhw0UoWQlfQwBHfWzS1dg+LbchGijZrtI5JFSTS0f7JVeUR44wf8AvAe4gZ7qnTTxtxk2LdLdtrV7wrcW+lHji4s0CEFdIfWCZcIrBsciwOkcxWq5c40QQxtxuEjyzk3cceLkRrHHCOQfSQ2kzdhe0McyOXXpWcXsoiMjJZ7obGaPaE6hoz8EWQkyQ8RnA5Zjh1jL45jtcuvOpuV50R9SF/tvdhbm6kc3MKotuk7NDEnEkyTyEXF0mTAycN0A5VjTd4tP5/CVpbeT5XuJY/ha8OJIpDIqITiUsMsDKFGnTlsMeR5VlN/ZnltRktr7cuONjGLxWlUox/ZYiaKRwomSZXIwM5IbHSkXpnqMlbrcYI0o+FL+zuorcFkUZWUIeO37Q4XtgDGQcHmKnTZ5bOqTJdS+T8I6BLpZD8JWIqYg2FOCHdVkJ0np4EEcxWOm7Y6jJsO+e7Pwh4RJcWq//wBBi4kUKJoVoy4RsTYGNJAU459DWu3cimNkJYOw3H4dzakTpLqnkVlaEMqcHJAkUSdWCnkxA5Hma2VXs4nYjJTyp7OKcGVpIJGZpYi0EYQHThhqIkbmAcYIBGT1xSxVnnBLz8kPywfXh95q4eFOda85/wCK3G9NY+7/AI6TrBaNc3/+RP8AWT3hXLjOilWcLf5avx8opqrePKBQfUaEkAAkk4AHUk9BRlRTM1ZQk7ZOz02datLJgyEZc+nujH31ZW6IsUTVVvetw9ijA2Jrq39f/wARvtG8aZ2kc5ZiSfR6B6BVbVM1ZzO95e/equ3Jqq3ylDfb5suvsz+5XoLPOh7uNzle0uWidJIzpdGDq3gVOQat5jPZLGGdbfa8JJMoOZ/hOCgID6cch3Lj/DWvQ0JzJd9LxmVjKAVnNwpVFGlyunly+LgkYPjUxapM3v8A2+vAyuphRkdnBjhRAS6aW1AfGyPHnWOgpyyQ8bLfS7iRY1aMxrGIdDxI6sqksNYPxmBJwfSambNM7ckrYb0XOmRda/tJUmY6E1BoypXScdlRpXsjlyqdHCGw7tb8ANcNfOXEzpNwxbxyIzAAMQG/u20gAHmOea13LMzlxYS1623jlguJZrWWQGYMrNJpZyH5nJHLIPQjHTp3Vs4kTERVG5D3i3yulmMwaIM0fDdOFHwnXOcNHjBycknvJqJs05ZDJ2Ee0rqC4miVDHMhhYBEUlYwSUgQDs4DHpjr31hOjiYplLFXO+t5IJNcwxKIg/YUZ4PxGHLk3prPRU9gzW7l6doTTiXi/DJikq3MKoQiwFWIMbMoXBVTqBPhisK40eWW4fG+e2r2K4TiFIzkTJpSIPJglQ8xRRrJ7Rx0waWqKJichjLrfe9kYM03aWf4QpCKNL6dHLl8XHLFbIs0xA9bXfKY3UE0zKqRyanWCKNMhvjsUxh2I7z6cVhNmnizED7333mS84Sx6wqNO5D/AEpJMhgevNcEjoCcCpt25pzzJZDyRfLB9eH3mqu4V51rzlW43prH3T8Q6TrBaNc3/wDkT/WT3hXLjOilWcLf5avx8opqrePKBQbv5PNjamNw45L2Y/Se9vu6e2uzB2s5mqd3U9DwNhM501UeS28oW1+JKIVPZj5t6WP5D+tY4u7xquLHU1cM4nj1xap3Rv8ANqDVyTulSdaWt9vmy6+zP7legs86H0GNzlJauUK0Ge3IaL4Tpmi4okR40GkMEZhykKnqF5+2tV3Pi7BuNna2ZsYZTDb6TZujya4WaKTA7bqSHZsgjGMjPXnWjOrjZfUXc9tYC24Yht+KdnNLxC0OVIUcsZJkct2uoIz31jnXnnn1pW28FrZraSSLDbqslrFwpEeFirjOU5HWXbI56cjHPNZUzVxskLiKwtRPdhY7KRhDbmMSGKOIBtYK41HOezlwdQ5cu6sc5mmN4srp0laVr1dn6YZ7ZX4ZzICzKCC4P7WPTyY+g1lGezi5jONsq11azaW4CTGQ/tbQ60dSuoDX2VXk2Oh7udYRVVGzNK13ZsrM2yOPghAkk1StoGgdscRlZssCNHY5EDGDU11VZ7cxZbJdIrG3ntoLLOmXjSzOo0EAZOMhjkEjhkEYA5ipq215TMj52Fb27S27yx2Jkls5HQRMiRghxo1xudJk05XTkeulUzFMxGeWZC52WqXFy6XcdkHjtkSOAOsioNT5jEhbr07zpGBUTMxTExmhrG+drEHm4McBCJahmidVMDNr1RlUOmcnGCwAxgchmttqZ2ZktOFdIUG8+SL5YPrw+81VHCvOtecq3G9NY+6fiHSdYLRrm/8A8if6ye8K5cZ0Uqzhb/LV+PlFNVbx5QXFjatLIka/Gdgo9Ge/7utTFM1TER1t1i1N2uKI3ylm/nSxtCVxiNdKDxPQe01bVzFq3s6nsr1dOFw+cdUbEQSOSSSSSSSSe8nqaqPN4quqapznrfBqJ3SwhLW+3zZdfZn9yvQWedD6FG5yktXKFaC92PtWW1kEsDaWwVOQGDKwwVZTyIPhWNVMVRlI+dqbRe4YFxGunkqxxrGi56kKvefH0UppinchZaRWSTTQNA9FA00DQPAeyiDSPRQZe02/LHbm3AiaPUzqXjDtGzDBZGJ5HGawmiJq4yWI0DwrMNA8B7KgV01IqKBQbz5Ivlg+vD7zVUcK8615yrcb01j7p+IdJ1gtGub/APyJ/rJ7wrlxnRSrOFv8tX4+UU1VvHlBu3k12bqd52HJRoT1nmx+4YH3muzB0Z1TXPU9BwJY21XZ8oPKVtHU6QA8kGtvWeQH3DPtpjK86opjqOG7+cxajq2z/wAaTXG8+oaTukhLW+3zZdfZn9yr+zzofQo3OUlq5QrUCjHHWiGSs9gXcwBitrhweYZYn0n1MRisZrpjfKXxtDYtzAMz280Y+k8ThfxYx/Opiumd0iwBrIAeeBzPgOZ9gqEMlBsC7f4lrcsPEQSY9uMVHHp7Urht0b8DJs7nH+kx/kKx0tHaZMVdWzxNplR42+jIjIfYwFZRMTuHmakIwWOFBY+CgsfYKIZODdy8f4tpcn08CQD2kVjpKe1L1l3TvlGTZ3OPREzfyHOoi5RPWMTNGyMVdWVh1VgVYesHnWcTnuHzQbz5Ivlg+vD7zVU8K8615yrcb01j7p+IdJ1gtGub/wDyJ/rJ7wrlxfRSreFv8tX4+UWyQsoDEEBslT9IA4JFVfZ9XkardVMRMxsnc86MYTFu5ZC3tY1PIhdb+s8zVvYo4luIe4wlqLNimn6bUUbUvTNLJKf8bEj0DuHsxVVVVxqpq7XjsVe012queuVpWLnUNJ3SQlrfb5suvsz+5V/Z50PoUbnKS1coZrdLdmbaM4hgwOWp5G+LGucaj4+gd9a7lyKIzkShtWXZ27yrHFCLq9K51SYyv77HB4Y8FUZ/rXJTpL878oTuau/lj2kWyDAB9HhZHt1ZrdqtH1Rm3HdDyyxzNw79FgyOUykmM+hgRlP5j1VorwsxtoTmjTyi7Ytrq7L2cKRxqCupV08Y5/vCo5Adw9FdViiqinKpC+3N38urbgW0IhVDKiM/CBkYPIM5bPprG5YpnOTNOPlI2jLbbOuJoXKSIoKsMHHaHjXDZpiquIlMoLtPKltRDn4QH9DxoR/LFd84e3PUjOUp7ib6w7ZR7a8gj4qrqKEB45F6Fk1c1I7x6etcd21NrbCYlGXlY3JXZ0yNDngT6tAPMxsuMpnvGDkeo+FdeHvTXGU70SzXk038unu7SzAhSE/s20RAMwSNiCWz15Ctd6xTFM1ES37yx7cns7JJLaQxuZ0QsADyKty5j0CtGHoiqrKUyiWw8q204yCZllH0ZI15+jK4rrnDW5Rmlndfbdpt+2dbiBOJHgSRN2tOrOHjfAODg+oiuOumqzVsTvQt5Qt1Ds27MIJaN14kTHrpJI0t4kHlnvrus3NJTmhk/JF8sH14feaq7hXnWvOVbjemsfdPxDpOsFowO+tu0lqUX4zyRqPvcc/u61zYqmareUODhGibljiR1zHytd5d3Ve0VIx2oFzH6cDtD76xv2M7eUb4a8bgYrw/Ep30xsaBu5Zca5iTqCwLepeZ/pj76r7VPGriHnMDY0t+mmd3WknfS84VpJ4v+zH/ANuv8s1Z4qvi25+r1HCN3R4eqfwiSql4ooKGk7pIS1vt82XX2Z/cq/s86H0KNzlEHlVyh0n5MNjps/ZYlYduRDczHvPZ1BfUF/rVXeq49eSYc77U2i9zNJPKcvKxdvRnoo9AGB91WVMcWnKELasgqAoLzYfyq3/14f8AlWoq3SOkPK5803X1R7wqtsdJHmmdzmMVaMW+eRO0d9qI6A6Yo3aQ9wDDAB9Z/pXNiZiKMkw2r/yG2kpFrbjBcM8zfujTpXPrJP4a1YOmdtSZaH5K/na0/wBRv+J66L/RyiEq+X/5vj+0x+61cmF56ZQBmrFCV/8Ax6tXNzcygHhrEsZPcWL5C+sAE+jI8a48XVGUQmFn5e9opLfRRKcmCEh/QXbVp9gHtqcJTlTmiWN8kXywfXh95q4+Feda85VuN6ax90/EOk6wWjAb7ztHal0OGV0II7u0K5sXMxbzjthwcJXKreHmqnfEx8q7o7bN1ES2BIh0uB09DY9P/VTh703Kdu+E8H4vWLec743rfZe73BvZZQOwyZX0M7dofy/nWFuxxL01dXU12MFFrE1XI3TDEeU+6/uY/rSH3R/3WnHVbaaXDw5c2UUflodcTzhQUNJ3SQlrfb5suvsz+5V/Z50PoUbnJ7/FPqq4lDrHa0WrZcir32bAfwaqY5/5ZOUI+g9Q/pVvv2sV3s1YjKouDIsWe2YgC4GOWkNyPPFY1Z5f+O8STutuFsraBK219dF1GpkdEVgM4zgrzGfCuau9co50QbHhv1uJs7ZqDXdXTTOrGKMLGckdCx08lzgUt367m6IMmgbC+VW/+vD/AMi101bp8h0l5VyBsu5JGQFUkZxkaxkZ7s+NVljpITKH4NnbvudRu72Ne+Jk5j0agh/rXZNV+OqEbGd85Vjs+Ew7ItixPMyygoCcfGbPbkPoOK16Cuuc65M0XbT2jLcStNO5eRzlmP8AQDuA7hXXTTFMZQNg8lfztZ/Xb/ietd/o5IS/5a2iFpAbhWaH4UnECHDaSjjKnxBwfuriw+fGni70yji12bu9nU15eFf8tkKn1ZVM/wA66pqv7soRsZbaflWhtoPg2yLbhqAQJZBpwT/iWPqzelj91YU4aZnOuTNFU0rOzO7FmYlmZjksT1JPjXXEZRkN28kXywfXh95qqeFeda85VuN6ax90/EOk6wWjXPKB8if6ye8K5cZ0Uqzhb/LV+Plpe420eDcgE9mXEZ9eeyfb/WuLDV8S5HZKk4Jv6O/lO6rYlbNWz1yKt/rjXeMPoKq/yz/3VTias7s/R5LhivjYiY7Ia5WhUlBQ0ndJCWt9vmy6+zP7lX9nnQ+hRucogZFXModM+SneJb2wjBIMkKiGVep5DCt6mX/uqu/RNFcphB3lB3TfZt0yYPBkJaB+4rn4n1lzjHhg13WbsV0/VDWc1tEmeQD5wl+zn31rlxfNghc/+Q3yu1/0H/5KjB7pTKNth/Krf/Xh/wCVa6qt0odIeVz5puvqD3hVbY6SEzucxCrRjCtEq0G0+Sz52tPrt/xNWm/0ckJV8v8A83x/aU91q5MJz0ygCrFBQKDefJF8sH14feaqjhXnWvOVbjemsfdPxDpOsFo1zygfIn+snvCuXGdFKs4W/wAtX4+UVBvDl6fD01V+TyMTlOxM+wdofCII5O9h2vWOR/nVzZuceiJe5wt6L1qmuOtE23ptdzM3jI38jj/qqiuc65n6vHY2vjX65+qwrFylBQ0ndJCWt9vmy6+zP7lX9nnQ+hRucpLVyhlt2t4Z7CYTW7YbGGU81deulx3j+la67dNcZSJlsPKhs2/i4N/GItXxklXiRE+KuBy+8A1xTh7lE50pzY+fdLd1jqF0qDrpW55D1A5NZaW92GxbJvZsfZGo7Oia4nZdOvU2nHXtSN3ZxyUVlort3nIRrvTvLPtCbi3DAkDSiqMKi5zpX8zXTbtxRGUDK7m2Wzg0c97etGySBxAkLE9hsjMnMYOB0FYXJubqaRK28u/uyL22kt5LplWQYLLG+RzzkZXFctFi7TOcQlCu8WzrWEr8EvPhIYnUDC0RjwBgkk4bPoA6V20VVVc6MkZMPWwKCQfJ+NmWksN3cXzGZBqEKwMqoSpBDNz1YyemK5rukqiaYp2Jhum++9myNpW4gkvHjw4kVkiYkEAjmCvMc60W7V2ic4glDe3bKCFwLa5+EoRkvwmiKnPxSCTk455FdtEzMbYyQxwrMKDefJF8sH14feaqjhXnWvOVbjemsfdPxDpOsFo1zf8A+RP9ZPeFcuM6KVZwt/lq/Hyimqt5Bm9h7zS2qsqBWDHOGz2TjqMePh6K22r9VrOKVhhOEbmHpmmN0sNI+SSepJJ+85rU4a6uNM1Tvl80YFBQ1E7pISzvt82XX2Z/cr0FnfD6FG5ymtXKFaClAxTNBQyVqElEFMhSpFc0SUCoCpFKIVzRJmg3nyRfLB9eH3mqn4U51rzVuN6ax90/EOk6xWjBb52jy2rJGpZiykAdeTVz4mmareUQ4OEbVd3DzTRGco7/ALL3f+Q/+386rtBc7svNcm4ruT7H9lrv/If/AG/nTQ3O7Jybiu5Psf2Wu/8AIf8A2/nTQ3O7Jybiu5Psf2Xu/wDIf/b+dNDc7snJuK7k+x/Ze7/yH/2/nTQ3O7Jybiu5PsHda7/yH/2/nSbFyf8A1k5NxXcn2bVtq7vLi2lt/gTLxI2j1cRTjIxnFd1OIu0zE6P3X8YvFRHQ+/8AEWeaW68JPwJ+qu3lO74Xua3i/A/b+HmluvCT8Cfqpynd8L3Ncxfgft/DzS3XhJ+BP1U5Tu+F7muYvwP2/h5pbrwk/An6qcp3fC9zW8X4H7HmluvCT8Cfqpynd8L3NbxfgfseaW68JPwJ+qnKd3wvc1vF+B+38PNLdeEn4E/VTlO74Xua5i/A/b+HmluvCT8Cfqpynd8L3Ncxfgft/DzS3XhJ+BP1U5Tu+F7mt4vwP2PNLdeEn4E/VTlO74Xua3i/A/b+HmluvCT8Cfqpynd8L3Ncxfgft/DzS3XhJ+BP1U5Tu+F7muYvwP2/h5pbrwk/An6qcp3fC9zXMX4H7fw80t14SfgT9VOU7vhe5rmL8D9v4eaW68JPwJ+qnKd3wvc1vF+B+38PNLdeEn4E/VTlO74Xua5i/A/b+Nh3H3DubO5R2RypdMkhRpCk8+TemuXEX7mIqozoyynza6pxF+7bmq3xYpntiU0E10Ll9UGG3u2w1patMiqSGRcuSETW4XiORz0LnUfQKD3j2qiKBPLCJFISQK2FD6NZADcx2QWwe4UFlLvZasj8G4gkkCSsiLIpLGJckcj6vbQfOy97raSzS6eeBU0oJG4g0I7KCYyT0IJxigudlbWMtxcxYXTDwSjKc6hKhbJ7u7ljxoPTaO3oIS6NKnESJpjFrAfQoyWx4emg8Ng7QmubKOccHiyxCRQCxiBYZCk9TjoT6KDG7r71GSFXvXtoWkdliRHbtBH0E9vr2sdPGgzUu8FsqhmuIgp4eCXAH7XOj8WDjxwaD72XtmG4aVYnDNBIYpAD8Vh3f/vA0HxvHOyW0rI/DfThH4bSkMTgaY15u3go6mg0nZe1J5rEIl/qlkmdUuPgsnZSMBmDD/CBkDiHlkgczQZzZm8yw28AuXmmmeMuTFazayFONZiVSyjPIEgZxQZT+0cPGEIErOdOSsMjImtcgSOBpjOPpY60FvPvfbooYicg68aLeZjiM4L4Vc6CejdGxyoPBN/LMnAaU/3RyLebGmY4R86caCeWrpQYrd7avwKO4Nwz8BZ2jhRUeTSFLMzqwQExc158wuk9rnyDOyb3W4WNhxm4sfFURwSuwTOA7qqkoCemfA+FBRd8LcqzYnGiQRsht5hJqK6uUenURp55AxQfN1vnaxwrOxkCMXH9zJqXhtpbWuMphsDnjmcUHtNvTArqmJmZljbEcEsmkSfF4mlToz1545A+FBgodo3Em0gUuX+DamQxfA5RGQqnpcHsE6ge0D3YoNh2NvHDdHEIlIKllkaGRI3GQMpIyhWByMYNBmaBQKDG7xRa7eRODxw6lGi1KupWGDzbl0oI9tN3ZmuEjkfXPHsscdQRpMxSSGF9X0tJlGfRQXEu6NydGEUYeAntDomzJYD7JHA/nQfFru5dqscxtl1RPbj4NxEzIIbKWBn1fF5tIDz7lNBsW4uwJbPiLLg/sbSMODnUYoSrH0DPKgxm1t2biS7lKqNDTNciXUP/AIL2/AK9fjMGz0oNw3ftmitYI3GGSGNGA54KoAefrFBqGxN1pleBpEUcO3vY85B0tPMrJj1rnn3UGLtN3r5YdS2+meNbFYDxYyEe2jkRpGPfGwcqQOelzQbru1ZyRNdK6aQ1y8sb5Uh1fB6DmCOnOg9N7bFp7V440V2YpgOcAYcHVqHNSOZyOYxyoNOXdm5EMJaHtQXUvYidJH4EkZQoplADozaWKsQcDvIoLHbuxZIbe2imaJTDs+ZAWkYMk2qPhvG4wV0kKNZwBy8aDNbT2Fcm5kuljR2RrVomVgJnVP7+NW5DQy8grdST0oMdLsKS3a1xwogF2kugkahHOVaOBFHePAZC4NB6bOsGnWXgsjk2myVGlh/7UkrM2fo4zhu/B8KD7v8AdW5KyqsMLob2aaKMu0RSN4mJ7acwXkxyxjBOetB87Z3eu5ra1BjZriO0kQuHXEchClcHkUcMq6XXl8YEdKDI7X2Bcu7vGqcT4ZaTRyPghRHGqyv4jlqHLrmgsdr7ty8JC0IYLJfsSrhZI+NLribUSAYhjLqc9FODiguJ9hTzScfk7BNncCZXxzR3Nwyt10srDr1FB7bO3dlS9RtDJHDcXMwKuohdLkE8kHPihgOoxgnnzoLLyZWjRyKC8Rf4KDcCJ+TuZuxKV6M2jUC68u6gkegUCgpig8IrJFkeRVAeQKHbvYJnSCfAZPtNB74oGKBigYoK0FMUDFAxQMUDFBYX2xYJm1yxq7cN4cn6EmNSeo4FBfhccu7woLa/2dHMFEqhtLa1J6q2CNSnuOCRn00Hls3ZEUBJjBGVROZzhY86VHgBqPtoL7FAxQMUHncQK6sjDKspVh4gjBHsoKwwhFCqMKoCqB0AAwAKD7xQY/Zmw4LcKIYlTQhjXSOiltRUejVzoMjQKBQKBQKBQKBQKBQKBQKBQKBQKBQKBQKBQKBQKBQKBQKBQKBQKBQKBQKBQKBQKBQKBQKBQKBQKBQKBQKBQKBQKBQKBQKBQKBQKBQKBQKBQKBQKBQKBQKBQKD/2Q=="/>
          <p:cNvSpPr>
            <a:spLocks noChangeAspect="1" noChangeArrowheads="1"/>
          </p:cNvSpPr>
          <p:nvPr/>
        </p:nvSpPr>
        <p:spPr bwMode="auto">
          <a:xfrm>
            <a:off x="155577" y="-1165225"/>
            <a:ext cx="2428875" cy="2428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pic>
        <p:nvPicPr>
          <p:cNvPr id="6" name="Picture 4" descr="AG00013_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3200400"/>
            <a:ext cx="351790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ular Callout 6"/>
          <p:cNvSpPr/>
          <p:nvPr/>
        </p:nvSpPr>
        <p:spPr>
          <a:xfrm>
            <a:off x="304800" y="838200"/>
            <a:ext cx="5410200" cy="1981200"/>
          </a:xfrm>
          <a:prstGeom prst="wedgeRoundRectCallout">
            <a:avLst>
              <a:gd name="adj1" fmla="val 53790"/>
              <a:gd name="adj2" fmla="val 108419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5000"/>
              </a:lnSpc>
              <a:defRPr/>
            </a:pPr>
            <a:r>
              <a:rPr lang="en-US" sz="4800" kern="0" dirty="0">
                <a:solidFill>
                  <a:srgbClr val="000099"/>
                </a:solidFill>
                <a:latin typeface="Brush Script MT" pitchFamily="66" charset="0"/>
                <a:ea typeface="Gungsuh" pitchFamily="18" charset="-127"/>
                <a:cs typeface="Arial" pitchFamily="34" charset="0"/>
              </a:rPr>
              <a:t>Thank you for your attention!</a:t>
            </a:r>
          </a:p>
          <a:p>
            <a:pPr algn="ctr">
              <a:lnSpc>
                <a:spcPts val="5500"/>
              </a:lnSpc>
              <a:defRPr/>
            </a:pPr>
            <a:r>
              <a:rPr lang="en-US" sz="4800" kern="0" dirty="0" err="1">
                <a:solidFill>
                  <a:srgbClr val="7030A0"/>
                </a:solidFill>
                <a:latin typeface="Limon F2" pitchFamily="2" charset="0"/>
                <a:ea typeface="Gungsuh" pitchFamily="18" charset="-127"/>
              </a:rPr>
              <a:t>etIelakGñkmansMnYrGVIb¤eT</a:t>
            </a:r>
            <a:r>
              <a:rPr lang="en-US" sz="4800" kern="0" dirty="0">
                <a:solidFill>
                  <a:srgbClr val="7030A0"/>
                </a:solidFill>
                <a:latin typeface="Limon F2" pitchFamily="2" charset="0"/>
                <a:ea typeface="Gungsuh" pitchFamily="18" charset="-127"/>
              </a:rPr>
              <a:t>?</a:t>
            </a:r>
            <a:endParaRPr lang="en-US" sz="4800" b="1" u="sng" kern="0" dirty="0">
              <a:solidFill>
                <a:srgbClr val="7030A0"/>
              </a:solidFill>
              <a:latin typeface="Limon F2" pitchFamily="2" charset="0"/>
              <a:cs typeface="Arial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3B9D8-E77B-412C-A7BA-1B9D86FB1B59}" type="slidenum">
              <a:rPr lang="en-US" b="1" smtClean="0"/>
              <a:pPr/>
              <a:t>25</a:t>
            </a:fld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54528506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3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3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 animBg="1"/>
    </p:bldLst>
  </p:timing>
</p:sld>
</file>

<file path=ppt/theme/theme1.xml><?xml version="1.0" encoding="utf-8"?>
<a:theme xmlns:a="http://schemas.openxmlformats.org/drawingml/2006/main" name="blan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CC PPT Standard">
      <a:majorFont>
        <a:latin typeface="Lucida Sans Unicode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5_Office Theme">
  <a:themeElements>
    <a:clrScheme name="Plan Colors">
      <a:dk1>
        <a:sysClr val="windowText" lastClr="000000"/>
      </a:dk1>
      <a:lt1>
        <a:sysClr val="window" lastClr="FFFFFF"/>
      </a:lt1>
      <a:dk2>
        <a:srgbClr val="005D9D"/>
      </a:dk2>
      <a:lt2>
        <a:srgbClr val="EEA420"/>
      </a:lt2>
      <a:accent1>
        <a:srgbClr val="DD5D26"/>
      </a:accent1>
      <a:accent2>
        <a:srgbClr val="291017"/>
      </a:accent2>
      <a:accent3>
        <a:srgbClr val="209688"/>
      </a:accent3>
      <a:accent4>
        <a:srgbClr val="CA1925"/>
      </a:accent4>
      <a:accent5>
        <a:srgbClr val="46A536"/>
      </a:accent5>
      <a:accent6>
        <a:srgbClr val="0073CF"/>
      </a:accent6>
      <a:hlink>
        <a:srgbClr val="005D9D"/>
      </a:hlink>
      <a:folHlink>
        <a:srgbClr val="00569B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3027</TotalTime>
  <Words>2588</Words>
  <Application>Microsoft Office PowerPoint</Application>
  <PresentationFormat>On-screen Show (4:3)</PresentationFormat>
  <Paragraphs>231</Paragraphs>
  <Slides>25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20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25</vt:i4>
      </vt:variant>
    </vt:vector>
  </HeadingPairs>
  <TitlesOfParts>
    <vt:vector size="47" baseType="lpstr">
      <vt:lpstr>Gungsuh</vt:lpstr>
      <vt:lpstr>ＭＳ Ｐゴシック</vt:lpstr>
      <vt:lpstr>Arial</vt:lpstr>
      <vt:lpstr>Brush Script MT</vt:lpstr>
      <vt:lpstr>Calibri</vt:lpstr>
      <vt:lpstr>Gill Sans MT</vt:lpstr>
      <vt:lpstr>Khmer OS Bokor</vt:lpstr>
      <vt:lpstr>Khmer OS Muol Light</vt:lpstr>
      <vt:lpstr>Limon F2</vt:lpstr>
      <vt:lpstr>Limon R1</vt:lpstr>
      <vt:lpstr>Limon S2</vt:lpstr>
      <vt:lpstr>Lucida Sans Unicode</vt:lpstr>
      <vt:lpstr>Rockwell Extra Bold</vt:lpstr>
      <vt:lpstr>Times New Roman</vt:lpstr>
      <vt:lpstr>Univers</vt:lpstr>
      <vt:lpstr>Univers 45 Light</vt:lpstr>
      <vt:lpstr>Verdana</vt:lpstr>
      <vt:lpstr>Wingdings</vt:lpstr>
      <vt:lpstr>Wingdings 2</vt:lpstr>
      <vt:lpstr>ヒラギノ角ゴ Pro W3</vt:lpstr>
      <vt:lpstr>blank</vt:lpstr>
      <vt:lpstr>5_Office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esophara</dc:creator>
  <cp:lastModifiedBy>Theary Luy</cp:lastModifiedBy>
  <cp:revision>893</cp:revision>
  <cp:lastPrinted>2016-09-22T10:52:58Z</cp:lastPrinted>
  <dcterms:created xsi:type="dcterms:W3CDTF">2012-05-02T09:31:32Z</dcterms:created>
  <dcterms:modified xsi:type="dcterms:W3CDTF">2019-04-24T07:47:07Z</dcterms:modified>
</cp:coreProperties>
</file>