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915" r:id="rId1"/>
  </p:sldMasterIdLst>
  <p:notesMasterIdLst>
    <p:notesMasterId r:id="rId21"/>
  </p:notesMasterIdLst>
  <p:sldIdLst>
    <p:sldId id="256" r:id="rId2"/>
    <p:sldId id="657" r:id="rId3"/>
    <p:sldId id="661" r:id="rId4"/>
    <p:sldId id="665" r:id="rId5"/>
    <p:sldId id="668" r:id="rId6"/>
    <p:sldId id="667" r:id="rId7"/>
    <p:sldId id="666" r:id="rId8"/>
    <p:sldId id="669" r:id="rId9"/>
    <p:sldId id="670" r:id="rId10"/>
    <p:sldId id="671" r:id="rId11"/>
    <p:sldId id="673" r:id="rId12"/>
    <p:sldId id="683" r:id="rId13"/>
    <p:sldId id="684" r:id="rId14"/>
    <p:sldId id="675" r:id="rId15"/>
    <p:sldId id="677" r:id="rId16"/>
    <p:sldId id="676" r:id="rId17"/>
    <p:sldId id="678" r:id="rId18"/>
    <p:sldId id="682" r:id="rId19"/>
    <p:sldId id="260" r:id="rId20"/>
  </p:sldIdLst>
  <p:sldSz cx="6858000" cy="5143500"/>
  <p:notesSz cx="6858000" cy="9144000"/>
  <p:embeddedFontLst>
    <p:embeddedFont>
      <p:font typeface="Calisto MT" panose="02040603050505030304" pitchFamily="18" charset="0"/>
      <p:regular r:id="rId22"/>
      <p:bold r:id="rId23"/>
      <p:italic r:id="rId24"/>
      <p:boldItalic r:id="rId25"/>
    </p:embeddedFont>
    <p:embeddedFont>
      <p:font typeface="Khmer MEF1" panose="020B0604020202020204" charset="0"/>
      <p:regular r:id="rId26"/>
    </p:embeddedFont>
    <p:embeddedFont>
      <p:font typeface="Khmer OS Muol Pali" panose="02000500000000020004" pitchFamily="2" charset="0"/>
      <p:regular r:id="rId27"/>
    </p:embeddedFont>
    <p:embeddedFont>
      <p:font typeface="Khmer OS Siemreap" panose="02000500000000020004" pitchFamily="2" charset="0"/>
      <p:regular r:id="rId28"/>
    </p:embeddedFont>
    <p:embeddedFont>
      <p:font typeface="Wingdings 2" panose="05020102010507070707" pitchFamily="18" charset="2"/>
      <p:regular r:id="rId2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4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E512FDA-C8C1-4FE3-B061-85B6606AC944}">
  <a:tblStyle styleId="{BE512FDA-C8C1-4FE3-B061-85B6606AC94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617" autoAdjust="0"/>
  </p:normalViewPr>
  <p:slideViewPr>
    <p:cSldViewPr snapToGrid="0">
      <p:cViewPr varScale="1">
        <p:scale>
          <a:sx n="94" d="100"/>
          <a:sy n="94" d="100"/>
        </p:scale>
        <p:origin x="173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589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460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869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2179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5276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351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153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920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8365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460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863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1836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186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755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035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04666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059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860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220" y="569214"/>
            <a:ext cx="5657850" cy="26746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8779" y="3341716"/>
            <a:ext cx="5657850" cy="85725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325755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46355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39125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569214"/>
            <a:ext cx="5657850" cy="26746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3339846"/>
            <a:ext cx="5657850" cy="85725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325755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58626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17220" y="214953"/>
            <a:ext cx="5657850" cy="10880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7220" y="1384301"/>
            <a:ext cx="2777490" cy="3017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7580" y="1384303"/>
            <a:ext cx="2777490" cy="30175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55477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617220" y="214953"/>
            <a:ext cx="5657850" cy="10880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1384539"/>
            <a:ext cx="277749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" y="1936751"/>
            <a:ext cx="2777490" cy="24650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97580" y="1384539"/>
            <a:ext cx="277749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7580" y="1936751"/>
            <a:ext cx="2777490" cy="24650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27489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26633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41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" y="0"/>
            <a:ext cx="227857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2272540" y="0"/>
            <a:ext cx="36005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445769"/>
            <a:ext cx="1800225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5178" y="548640"/>
            <a:ext cx="3757045" cy="3943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7175" y="2194560"/>
            <a:ext cx="1800225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1851" y="4844840"/>
            <a:ext cx="1472912" cy="273844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700337" y="4844840"/>
            <a:ext cx="2614613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2521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3714750"/>
            <a:ext cx="6856214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" y="368630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3806190"/>
            <a:ext cx="5692140" cy="61722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" y="0"/>
            <a:ext cx="6857992" cy="3686307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219" y="4430268"/>
            <a:ext cx="5692140" cy="44577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4516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9168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311085"/>
            <a:ext cx="1478756" cy="43180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311084"/>
            <a:ext cx="4350544" cy="4318065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23346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3997" y="1775320"/>
            <a:ext cx="5829653" cy="2568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40550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8D8F3B-8DBD-41F1-A48B-BD6D7958F6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"/>
          <a:stretch/>
        </p:blipFill>
        <p:spPr>
          <a:xfrm>
            <a:off x="0" y="0"/>
            <a:ext cx="6858000" cy="4800600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6092192-9777-4C2F-9EA3-45B7C7C2EB86}"/>
              </a:ext>
            </a:extLst>
          </p:cNvPr>
          <p:cNvSpPr/>
          <p:nvPr userDrawn="1"/>
        </p:nvSpPr>
        <p:spPr>
          <a:xfrm>
            <a:off x="1371600" y="595313"/>
            <a:ext cx="4114800" cy="395287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C8C718-EDB6-4877-ACD8-927EE68D865D}"/>
              </a:ext>
            </a:extLst>
          </p:cNvPr>
          <p:cNvSpPr/>
          <p:nvPr userDrawn="1"/>
        </p:nvSpPr>
        <p:spPr>
          <a:xfrm>
            <a:off x="4763" y="4795838"/>
            <a:ext cx="6858000" cy="47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525916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3C1BE-BAB4-431D-BD5F-B9A4B4F5E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B5CCB1-3445-42CC-8B8D-0B63D624DB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627"/>
            <a:ext cx="6858000" cy="5143500"/>
          </a:xfrm>
          <a:prstGeom prst="rect">
            <a:avLst/>
          </a:prstGeom>
        </p:spPr>
      </p:pic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890F1BAE-BDE1-4D6E-AAC0-B1569604CF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095595" y="4810126"/>
            <a:ext cx="1543050" cy="273844"/>
          </a:xfrm>
        </p:spPr>
        <p:txBody>
          <a:bodyPr/>
          <a:lstStyle/>
          <a:p>
            <a:fld id="{54E78965-DB7D-494B-AE27-434DA51CB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255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800600"/>
            <a:ext cx="6858001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4750737"/>
            <a:ext cx="6858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7220" y="214953"/>
            <a:ext cx="5657850" cy="10880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19" y="1384301"/>
            <a:ext cx="5657851" cy="3017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1" y="4844840"/>
            <a:ext cx="139065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73480" y="4844840"/>
            <a:ext cx="2712827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69009" y="4844840"/>
            <a:ext cx="73801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71362" y="1303384"/>
            <a:ext cx="56064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60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14" r:id="rId14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8"/>
          <p:cNvSpPr txBox="1">
            <a:spLocks noGrp="1"/>
          </p:cNvSpPr>
          <p:nvPr>
            <p:ph type="ctrTitle"/>
          </p:nvPr>
        </p:nvSpPr>
        <p:spPr>
          <a:xfrm>
            <a:off x="1349656" y="466515"/>
            <a:ext cx="5038775" cy="6878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km-KH" sz="2800" spc="0" dirty="0">
                <a:solidFill>
                  <a:srgbClr val="283479"/>
                </a:solidFill>
                <a:latin typeface="Calisto MT" panose="02040603050505030304" pitchFamily="18" charset="0"/>
                <a:cs typeface="Khmer MEF2" panose="02000506000000020004" pitchFamily="2" charset="0"/>
              </a:rPr>
              <a:t>និយ័តករទូរគមនាគមន៍កម្ពុជា</a:t>
            </a:r>
            <a:endParaRPr sz="2800" spc="0" dirty="0">
              <a:solidFill>
                <a:srgbClr val="283479"/>
              </a:solidFill>
              <a:latin typeface="Calisto MT" panose="02040603050505030304" pitchFamily="18" charset="0"/>
            </a:endParaRPr>
          </a:p>
        </p:txBody>
      </p:sp>
      <p:sp>
        <p:nvSpPr>
          <p:cNvPr id="169" name="Google Shape;169;p28"/>
          <p:cNvSpPr txBox="1">
            <a:spLocks noGrp="1"/>
          </p:cNvSpPr>
          <p:nvPr>
            <p:ph type="subTitle" idx="1"/>
          </p:nvPr>
        </p:nvSpPr>
        <p:spPr>
          <a:xfrm>
            <a:off x="180871" y="3557064"/>
            <a:ext cx="6521380" cy="117340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r"/>
            <a:r>
              <a:rPr lang="km-KH" spc="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1754A7"/>
                </a:solidFill>
                <a:latin typeface="Khmer MEF1" panose="02000506000000020004" pitchFamily="2" charset="0"/>
                <a:cs typeface="Khmer MEF1" panose="02000506000000020004" pitchFamily="2" charset="0"/>
              </a:rPr>
              <a:t>នាយកដ្ឋាននិយ័តកម្មទូរគមនាគមន៍</a:t>
            </a:r>
          </a:p>
          <a:p>
            <a:pPr algn="r"/>
            <a:r>
              <a:rPr lang="km-KH" sz="1400" spc="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1754A7"/>
                </a:solidFill>
                <a:latin typeface="Khmer MEF1" panose="02000506000000020004" pitchFamily="2" charset="0"/>
                <a:cs typeface="Khmer MEF1" panose="02000506000000020004" pitchFamily="2" charset="0"/>
              </a:rPr>
              <a:t>ការិយាល័យបណ្តាញព័ត៌មានវិទ្យាកម្ពុជា</a:t>
            </a:r>
            <a:endParaRPr lang="en-US" sz="1400" spc="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m-KH" sz="1200" spc="0" dirty="0">
                <a:solidFill>
                  <a:schemeClr val="tx1"/>
                </a:solidFill>
                <a:latin typeface="Khmer MEF1" panose="02000506000000020004" pitchFamily="2" charset="0"/>
                <a:cs typeface="Khmer MEF1" panose="02000506000000020004" pitchFamily="2" charset="0"/>
              </a:rPr>
              <a:t>ថ្ងៃទី២២ ខែឧសភា ឆ្នាំ២០២៥</a:t>
            </a:r>
            <a:endParaRPr lang="en-US" sz="1200" spc="0" dirty="0">
              <a:solidFill>
                <a:schemeClr val="tx1"/>
              </a:solidFill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3ECCBD7-620D-70DB-9DC5-D83233D39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60" y="153992"/>
            <a:ext cx="1305900" cy="1312858"/>
          </a:xfrm>
          <a:prstGeom prst="rect">
            <a:avLst/>
          </a:prstGeom>
        </p:spPr>
      </p:pic>
      <p:sp>
        <p:nvSpPr>
          <p:cNvPr id="2" name="Google Shape;168;p28">
            <a:extLst>
              <a:ext uri="{FF2B5EF4-FFF2-40B4-BE49-F238E27FC236}">
                <a16:creationId xmlns:a16="http://schemas.microsoft.com/office/drawing/2014/main" id="{44B6B8F7-1FB2-D378-22A9-1CDEB31022FA}"/>
              </a:ext>
            </a:extLst>
          </p:cNvPr>
          <p:cNvSpPr txBox="1">
            <a:spLocks/>
          </p:cNvSpPr>
          <p:nvPr/>
        </p:nvSpPr>
        <p:spPr>
          <a:xfrm>
            <a:off x="0" y="1220796"/>
            <a:ext cx="6858000" cy="1996359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l" defTabSz="6858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6000" kern="1200" spc="-38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km-KH" sz="2000" spc="0" dirty="0">
                <a:latin typeface="Calisto MT" panose="02040603050505030304" pitchFamily="18" charset="0"/>
                <a:cs typeface="Khmer MEF2" panose="02000506000000020004" pitchFamily="2" charset="0"/>
              </a:rPr>
              <a:t>បទបង្ហាញ</a:t>
            </a:r>
          </a:p>
          <a:p>
            <a:pPr algn="ctr">
              <a:lnSpc>
                <a:spcPct val="130000"/>
              </a:lnSpc>
            </a:pPr>
            <a:r>
              <a:rPr lang="km-KH" sz="2000" spc="0" dirty="0">
                <a:latin typeface="Calisto MT" panose="02040603050505030304" pitchFamily="18" charset="0"/>
                <a:cs typeface="Khmer MEF2" panose="02000506000000020004" pitchFamily="2" charset="0"/>
              </a:rPr>
              <a:t>ស្តីពី</a:t>
            </a:r>
            <a:endParaRPr lang="en-US" sz="2000" spc="0" dirty="0">
              <a:latin typeface="Calisto MT" panose="02040603050505030304" pitchFamily="18" charset="0"/>
              <a:cs typeface="Khmer MEF2" panose="02000506000000020004" pitchFamily="2" charset="0"/>
            </a:endParaRPr>
          </a:p>
          <a:p>
            <a:pPr algn="ctr">
              <a:lnSpc>
                <a:spcPct val="130000"/>
              </a:lnSpc>
            </a:pPr>
            <a:r>
              <a:rPr lang="km-KH" sz="2000" spc="0" dirty="0">
                <a:latin typeface="Calisto MT" panose="02040603050505030304" pitchFamily="18" charset="0"/>
                <a:cs typeface="Khmer MEF2" panose="02000506000000020004" pitchFamily="2" charset="0"/>
              </a:rPr>
              <a:t>របៀបបង្កើត និងអត្ថប្រយោជន៍</a:t>
            </a:r>
          </a:p>
          <a:p>
            <a:pPr algn="ctr">
              <a:lnSpc>
                <a:spcPct val="130000"/>
              </a:lnSpc>
            </a:pPr>
            <a:r>
              <a:rPr lang="km-KH" sz="2000" spc="0" dirty="0">
                <a:latin typeface="Calisto MT" panose="02040603050505030304" pitchFamily="18" charset="0"/>
                <a:cs typeface="Khmer MEF2" panose="02000506000000020004" pitchFamily="2" charset="0"/>
              </a:rPr>
              <a:t>នៃការប្រើប្រាស់ឈ្មោះដែនជាតិ</a:t>
            </a:r>
            <a:r>
              <a:rPr lang="km-KH" sz="2000" spc="0" dirty="0">
                <a:solidFill>
                  <a:srgbClr val="283479"/>
                </a:solidFill>
                <a:latin typeface="Calisto MT" panose="02040603050505030304" pitchFamily="18" charset="0"/>
              </a:rPr>
              <a:t>  </a:t>
            </a:r>
            <a:r>
              <a:rPr lang="en-US" sz="2000" b="1" spc="0" dirty="0">
                <a:solidFill>
                  <a:schemeClr val="tx1"/>
                </a:solidFill>
                <a:latin typeface="Calisto MT" panose="02040603050505030304" pitchFamily="18" charset="0"/>
              </a:rPr>
              <a:t>(Domain Name .</a:t>
            </a:r>
            <a:r>
              <a:rPr lang="en-US" sz="2000" b="1" spc="0" dirty="0" err="1">
                <a:solidFill>
                  <a:schemeClr val="tx1"/>
                </a:solidFill>
                <a:latin typeface="Calisto MT" panose="02040603050505030304" pitchFamily="18" charset="0"/>
              </a:rPr>
              <a:t>kh</a:t>
            </a:r>
            <a:r>
              <a:rPr lang="en-US" sz="2000" b="1" spc="0" dirty="0">
                <a:solidFill>
                  <a:schemeClr val="tx1"/>
                </a:solidFill>
                <a:latin typeface="Calisto MT" panose="02040603050505030304" pitchFamily="18" charset="0"/>
              </a:rPr>
              <a:t>)</a:t>
            </a:r>
            <a:endParaRPr lang="km-KH" sz="2000" b="1" spc="0" dirty="0">
              <a:solidFill>
                <a:schemeClr val="tx1"/>
              </a:solidFill>
              <a:latin typeface="Calisto MT" panose="02040603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 algn="l"/>
            <a:r>
              <a:rPr lang="km-KH" sz="2800" b="1" dirty="0">
                <a:latin typeface="Khmer MEF1" panose="02000506000000020004" pitchFamily="2" charset="0"/>
                <a:cs typeface="Khmer MEF1" panose="02000506000000020004" pitchFamily="2" charset="0"/>
              </a:rPr>
              <a:t>មាតិកា</a:t>
            </a:r>
            <a:endParaRPr lang="en-US" sz="28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285750" lvl="0" indent="-28575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km-KH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អ្វីជាឈ្មោះដែនជាតិ (</a:t>
            </a:r>
            <a:r>
              <a:rPr lang="en-US" sz="2000" b="1" dirty="0">
                <a:latin typeface="Calisto MT" panose="02040603050505030304" pitchFamily="18" charset="0"/>
                <a:cs typeface="Khmer MEF1" panose="02000506000000020004" pitchFamily="2" charset="0"/>
              </a:rPr>
              <a:t>Domain Name</a:t>
            </a:r>
            <a:r>
              <a:rPr lang="km-KH" sz="2000" b="1" dirty="0">
                <a:latin typeface="Calisto MT" panose="02040603050505030304" pitchFamily="18" charset="0"/>
                <a:cs typeface="Khmer MEF1" panose="02000506000000020004" pitchFamily="2" charset="0"/>
              </a:rPr>
              <a:t> .</a:t>
            </a:r>
            <a:r>
              <a:rPr lang="en-US" sz="2000" b="1" dirty="0" err="1">
                <a:latin typeface="Calisto MT" panose="02040603050505030304" pitchFamily="18" charset="0"/>
                <a:cs typeface="Khmer MEF1" panose="02000506000000020004" pitchFamily="2" charset="0"/>
              </a:rPr>
              <a:t>kh</a:t>
            </a:r>
            <a:r>
              <a:rPr lang="en-US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)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km-KH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ប្រភេទឈ្មោះដែនជាតិ</a:t>
            </a:r>
            <a:endParaRPr lang="en-US" sz="20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km-KH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សេវាសម្រាប់ឈ្មោះដែនប្រភេទ </a:t>
            </a:r>
            <a:r>
              <a:rPr lang="en-US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.org.kh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km-KH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អត្ថប្រយោជន៍ នៃការប្រើប្រាស់ឈ្មោះដែនជាតិ</a:t>
            </a:r>
            <a:endParaRPr lang="en-US" sz="20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km-KH" sz="20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</a:t>
            </a:r>
            <a:endParaRPr lang="en-US" sz="20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sz="2000" dirty="0"/>
          </a:p>
          <a:p>
            <a:pPr lvl="0"/>
            <a:endParaRPr lang="en-US" sz="1600" b="1" dirty="0"/>
          </a:p>
          <a:p>
            <a:pPr lvl="0"/>
            <a:endParaRPr lang="en-US" sz="16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2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085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 algn="l"/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អ្វីជាឈ្មោះដែន (</a:t>
            </a:r>
            <a:r>
              <a:rPr lang="en-US" sz="2400" b="1" dirty="0">
                <a:latin typeface="Calisto MT" panose="02040603050505030304" pitchFamily="18" charset="0"/>
                <a:cs typeface="Khmer MEF1" panose="02000506000000020004" pitchFamily="2" charset="0"/>
              </a:rPr>
              <a:t>Domain Name .</a:t>
            </a:r>
            <a:r>
              <a:rPr lang="en-US" sz="2400" b="1" dirty="0" err="1">
                <a:latin typeface="Calisto MT" panose="02040603050505030304" pitchFamily="18" charset="0"/>
                <a:cs typeface="Khmer MEF1" panose="02000506000000020004" pitchFamily="2" charset="0"/>
              </a:rPr>
              <a:t>kh</a:t>
            </a:r>
            <a: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)</a:t>
            </a:r>
            <a:endParaRPr lang="en-US" sz="2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 fontScale="85000" lnSpcReduction="20000"/>
          </a:bodyPr>
          <a:lstStyle/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ឈ្មោះដែន​គឺជា​ឈ្មោះ​កំណត់​អត្តសញ្ញាណ​តែមួយ​គត់​នៅ​ក្នុង​សកលលោក​ ​ដែល​សម្រួល​ឱ្យ​សាធារណជន​អាច​ទៅ​រក​ធនធាន​ប្រព័ន្ធ​អ៊ីន​ធឺ​ណិ​ត​។​ ​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	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ឧទាហរណ៍៖ 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mptc.gov.kh; trc.gov.kh; facebook.com; google.com</a:t>
            </a:r>
          </a:p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ឈ្មោះដែនជាតិ សំដៅដល់ឈ្មោះដែនដែលមានពាក្យខ្មែរ (ដត់ខ្មែរ) និង.</a:t>
            </a:r>
            <a:r>
              <a:rPr lang="en-US" sz="1400" spc="20" dirty="0" err="1">
                <a:latin typeface="Khmer MEF1" panose="02000506000000020004" pitchFamily="2" charset="0"/>
                <a:cs typeface="Khmer MEF1" panose="02000506000000020004" pitchFamily="2" charset="0"/>
              </a:rPr>
              <a:t>kh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(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ដត់ ខេអេច) នៅខាងចុង។ ឋានានុក្រមនៃឈ្មោះដែនជាតិត្រូវបែងចែក ជាដែនកម្រិតទី១ ដែនកម្រិតទី២ និងដែនកម្រិតផ្សេងទៀត។</a:t>
            </a: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ដែនកម្រិតទី១ ឬដែនកម្រិតខ្ពស់ (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top level domain) 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ជាអ្វី?</a:t>
            </a:r>
          </a:p>
          <a:p>
            <a:pPr marL="34290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685800" algn="l"/>
              </a:tabLst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ដែន​ក​ម្រិ​ត​ទី​១​ ឬ​ដែន​ក​ម្រិ​ត​ខ្ពស់​) (​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top​ ​level​ ​domain​) ​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សំដៅ​ដល់​ដែន​ក​ម្រិ​ត​ខ្ពស់​បំផុត​នៅ​ក្នុង​ឋានានុក្រម​នៃ​ឈ្មោះ​ដែន​។​ ឧទាហរណ៍​៖​ ​.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k​h; .</a:t>
            </a:r>
            <a:r>
              <a:rPr lang="en-US" sz="1400" spc="20" dirty="0" err="1">
                <a:latin typeface="Khmer MEF1" panose="02000506000000020004" pitchFamily="2" charset="0"/>
                <a:cs typeface="Khmer MEF1" panose="02000506000000020004" pitchFamily="2" charset="0"/>
              </a:rPr>
              <a:t>th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; .</a:t>
            </a:r>
            <a:r>
              <a:rPr lang="en-US" sz="1400" spc="20" dirty="0" err="1">
                <a:latin typeface="Khmer MEF1" panose="02000506000000020004" pitchFamily="2" charset="0"/>
                <a:cs typeface="Khmer MEF1" panose="02000506000000020004" pitchFamily="2" charset="0"/>
              </a:rPr>
              <a:t>jp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; .</a:t>
            </a:r>
            <a:r>
              <a:rPr lang="en-US" sz="1400" spc="20" dirty="0" err="1">
                <a:latin typeface="Khmer MEF1" panose="02000506000000020004" pitchFamily="2" charset="0"/>
                <a:cs typeface="Khmer MEF1" panose="02000506000000020004" pitchFamily="2" charset="0"/>
              </a:rPr>
              <a:t>kr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; .com; net;..​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​</a:t>
            </a:r>
          </a:p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km-KH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​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405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 algn="l"/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អ្វីជាឈ្មោះដែន (</a:t>
            </a:r>
            <a:r>
              <a:rPr lang="en-US" sz="2400" b="1" dirty="0">
                <a:latin typeface="Calisto MT" panose="02040603050505030304" pitchFamily="18" charset="0"/>
                <a:cs typeface="Khmer MEF1" panose="02000506000000020004" pitchFamily="2" charset="0"/>
              </a:rPr>
              <a:t>Domain Name .</a:t>
            </a:r>
            <a:r>
              <a:rPr lang="en-US" sz="2400" b="1" dirty="0" err="1">
                <a:latin typeface="Calisto MT" panose="02040603050505030304" pitchFamily="18" charset="0"/>
                <a:cs typeface="Khmer MEF1" panose="02000506000000020004" pitchFamily="2" charset="0"/>
              </a:rPr>
              <a:t>kh</a:t>
            </a:r>
            <a: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) (</a:t>
            </a: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បន្ត)</a:t>
            </a:r>
            <a:endParaRPr lang="en-US" sz="2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 fontScale="85000" lnSpcReduction="10000"/>
          </a:bodyPr>
          <a:lstStyle/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តើដែនកម្រិតទី១ទូទៅ (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generic top level domain - gTLD) 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និងដែនកម្រិតទី១តាមកូដប្រទេស (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country code top-level domain - ccTLD) 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ខុសគ្នាដូចមេ្តច?</a:t>
            </a: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560388" lvl="1" indent="-217488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ដែន​ក​ម្រិ​ត​ទី​១​ទូទៅ​គឺជា​ដែន​ក​ម្រិ​ត​ខ្ពស់​បំផុត​នៅ​ក្នុង​ឋានានុក្រម​នៃ​ឈ្មោះ​ដែន​ក្នុង​ប្រព័ន្ធ​អ៊ីន​ធឺ​ណិ​ត​ ​ដែល​មានឈ្មោះ​ដូចជា​ .​</a:t>
            </a:r>
            <a:r>
              <a:rPr lang="en-US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co​m​, .​net​ ​</a:t>
            </a:r>
            <a:r>
              <a:rPr lang="km-KH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និង​ .</a:t>
            </a:r>
            <a:r>
              <a:rPr lang="en-US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or​g​</a:t>
            </a:r>
            <a:r>
              <a:rPr lang="km-KH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។​</a:t>
            </a:r>
            <a:r>
              <a:rPr lang="en-US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 </a:t>
            </a:r>
            <a:r>
              <a:rPr lang="km-KH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ដែន​ក​ម្រិ​ត​ទី​១​ទូទៅ​មិន​ត្រូវ​បាន​កំណត់​ឬ​តំណាង​ឱ្យ​ប្រទេស​ណាមួយ​ទេ​ហើយ​ដែន​នេះ​ត្រូវ​បាន​គ្រប់គ្រង​ដោយ​សាជីវកម្ម​គ្រប់គ្រង​អាសយដ្ឋាន​ឈ្មោះ​និង​លេខ​អ៊ីន​ធឺ​ណិ​ត​ (​</a:t>
            </a:r>
            <a:r>
              <a:rPr lang="en-US" sz="1250" spc="20" dirty="0">
                <a:latin typeface="Khmer MEF1" panose="02000506000000020004" pitchFamily="2" charset="0"/>
                <a:cs typeface="Khmer MEF1" panose="02000506000000020004" pitchFamily="2" charset="0"/>
              </a:rPr>
              <a:t>Inter​net​ ​Corporation​ ​for​ ​Assign​e​d​ ​Name​s ​and​ ​Number​s - ​I​CAN​N). ​</a:t>
            </a:r>
          </a:p>
          <a:p>
            <a:pPr marL="560388" lvl="1" indent="-217488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ដែន​ក​ម្រិ​ត​ទី​១</a:t>
            </a:r>
            <a:r>
              <a:rPr lang="en-US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 </a:t>
            </a:r>
            <a:r>
              <a:rPr lang="km-KH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​តាម​កូ​ដ​ប្រទេស​ (​</a:t>
            </a:r>
            <a:r>
              <a:rPr lang="en-US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country​ ​code​ ​top​-​level​ ​domain​ - cc​T​L​D​) ​</a:t>
            </a:r>
            <a:r>
              <a:rPr lang="km-KH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គឺជា​ដែន​ក​ម្រិ​ត​ខ្ពស់​បំផុត​នៅ​ក្នុង​ឋានានុក្រម​នៃ​ឈ្មោះ​ដែន​ក្នុង​ប្រព័ន្ធ​អ៊ីន​ធឺ​ណិ​ត​ដែល​ត្រូវ​បាន​រក្សាទុក​សម្រាប់​ប្រទេស​ ​តំបន់​ ​ឬ​ទីតាំង​ភូមិសាស្ត្រ​ណាមួយ​។​ ​ឧទាហរណ៍​៖​ </a:t>
            </a:r>
            <a:r>
              <a:rPr lang="en-US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.k​h​ ​</a:t>
            </a:r>
            <a:r>
              <a:rPr lang="km-KH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ជា​ដែន​ក​ម្រិ​ត​ទី​១​តាម​កូ​ដ​ប្រទេស​សម្រាប់​ព្រះរាជាណាចក្រកម្ពុជា​។</a:t>
            </a:r>
          </a:p>
          <a:p>
            <a:pPr marL="560388" lvl="1" indent="-217488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ឧទាហរណ៍ </a:t>
            </a:r>
            <a:r>
              <a:rPr lang="en-US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sky.kh</a:t>
            </a:r>
            <a:r>
              <a:rPr lang="km-KH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និង​ </a:t>
            </a:r>
            <a:r>
              <a:rPr lang="en-US" sz="1300" spc="20" dirty="0">
                <a:latin typeface="Khmer MEF1" panose="02000506000000020004" pitchFamily="2" charset="0"/>
                <a:cs typeface="Khmer MEF1" panose="02000506000000020004" pitchFamily="2" charset="0"/>
              </a:rPr>
              <a:t>sky.org</a:t>
            </a:r>
            <a:endParaRPr lang="km-KH" sz="13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4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84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 algn="l"/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ប្រភេទឈ្មោះដែនជាតិ</a:t>
            </a:r>
            <a:endParaRPr lang="en-US" sz="2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5"/>
            <a:ext cx="5881779" cy="3256795"/>
          </a:xfrm>
        </p:spPr>
        <p:txBody>
          <a:bodyPr>
            <a:normAutofit/>
          </a:bodyPr>
          <a:lstStyle/>
          <a:p>
            <a:pPr marL="341313" indent="-341313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អនុក្រឹត្យលេខ ២៨៧ អនក្រ.បក ចុះថ្ងៃទី៣១ ខែធ្នូ ឆ្នាំ២០២១ ស្តីពីការគ្រប់គ្រងនិងការប្រើប្រាស់ឈ្មោះដែនជាតិនៅក្នុងប្រព័ន្ធអ៊ីនធឺណិត៖</a:t>
            </a:r>
          </a:p>
          <a:p>
            <a:pPr marL="560388" lvl="1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ក្រោមកម្រិតទី ១</a:t>
            </a: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697548" lvl="2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.</a:t>
            </a:r>
            <a:r>
              <a:rPr lang="en-US" sz="1200" spc="20" dirty="0" err="1">
                <a:latin typeface="Khmer MEF1" panose="02000506000000020004" pitchFamily="2" charset="0"/>
                <a:cs typeface="Khmer MEF1" panose="02000506000000020004" pitchFamily="2" charset="0"/>
              </a:rPr>
              <a:t>kh</a:t>
            </a:r>
            <a:r>
              <a:rPr lang="km-KH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 សម្រាប់ប្រើប្រាស់ទូទៅ</a:t>
            </a:r>
          </a:p>
          <a:p>
            <a:pPr marL="560388" lvl="1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ក្រោមកម្រិតទី</a:t>
            </a:r>
            <a:r>
              <a:rPr lang="en-US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 </a:t>
            </a: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២</a:t>
            </a:r>
          </a:p>
          <a:p>
            <a:pPr marL="697548" lvl="2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.gov.kh </a:t>
            </a:r>
            <a:r>
              <a:rPr lang="km-KH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សម្រាប់ស្ថាប័នរដ្ឋ</a:t>
            </a:r>
            <a:endParaRPr lang="en-US" sz="12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697548" lvl="2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.org.kh</a:t>
            </a:r>
            <a:r>
              <a:rPr lang="km-KH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 សម្រាប់អង្គការ សមាគម និងសហជីព</a:t>
            </a:r>
            <a:endParaRPr lang="en-US" sz="12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697548" lvl="2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.com.kh</a:t>
            </a:r>
            <a:r>
              <a:rPr lang="km-KH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 សម្រាប់ក្រុមហ៊ុន</a:t>
            </a:r>
            <a:endParaRPr lang="en-US" sz="12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697548" lvl="2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.net.kh</a:t>
            </a:r>
            <a:r>
              <a:rPr lang="km-KH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 សម្រាប់ក្រុមហ៊ុនផ្តល់សេវាបណ្តាញកុំព្យូទ័រ</a:t>
            </a:r>
            <a:endParaRPr lang="en-US" sz="12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697548" lvl="2" indent="-217488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.edu.kh</a:t>
            </a:r>
            <a:r>
              <a:rPr lang="km-KH" sz="1200" spc="20" dirty="0">
                <a:latin typeface="Khmer MEF1" panose="02000506000000020004" pitchFamily="2" charset="0"/>
                <a:cs typeface="Khmer MEF1" panose="02000506000000020004" pitchFamily="2" charset="0"/>
              </a:rPr>
              <a:t>សម្រាប់គ្រឹស្ថានអប់រំ</a:t>
            </a:r>
            <a:endParaRPr lang="en-US" sz="12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5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856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សេវាសម្រាប់ឈ្មោះដែនប្រភេទ </a:t>
            </a:r>
            <a: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.org.kh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6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90C05C5-CD13-43C6-AC5C-0B56F59921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387558"/>
              </p:ext>
            </p:extLst>
          </p:nvPr>
        </p:nvGraphicFramePr>
        <p:xfrm>
          <a:off x="449992" y="2019904"/>
          <a:ext cx="6097391" cy="211860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548481">
                  <a:extLst>
                    <a:ext uri="{9D8B030D-6E8A-4147-A177-3AD203B41FA5}">
                      <a16:colId xmlns:a16="http://schemas.microsoft.com/office/drawing/2014/main" val="851892864"/>
                    </a:ext>
                  </a:extLst>
                </a:gridCol>
                <a:gridCol w="1704767">
                  <a:extLst>
                    <a:ext uri="{9D8B030D-6E8A-4147-A177-3AD203B41FA5}">
                      <a16:colId xmlns:a16="http://schemas.microsoft.com/office/drawing/2014/main" val="2314526704"/>
                    </a:ext>
                  </a:extLst>
                </a:gridCol>
                <a:gridCol w="1844143">
                  <a:extLst>
                    <a:ext uri="{9D8B030D-6E8A-4147-A177-3AD203B41FA5}">
                      <a16:colId xmlns:a16="http://schemas.microsoft.com/office/drawing/2014/main" val="2201947103"/>
                    </a:ext>
                  </a:extLst>
                </a:gridCol>
              </a:tblGrid>
              <a:tr h="423721"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 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8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ឆ្នាំទី១</a:t>
                      </a:r>
                      <a:endParaRPr lang="km-KH" sz="18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8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ឆ្នាំបន្ទាប់</a:t>
                      </a:r>
                      <a:endParaRPr lang="km-KH" sz="18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44095"/>
                  </a:ext>
                </a:extLst>
              </a:tr>
              <a:tr h="423721">
                <a:tc>
                  <a:txBody>
                    <a:bodyPr/>
                    <a:lstStyle/>
                    <a:p>
                      <a:pPr algn="l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ចំនួន ១ តួ (ឧ: </a:t>
                      </a:r>
                      <a:r>
                        <a:rPr lang="en-US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a.org.kh)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១២ លានរៀល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៣២ ម៉ឺនរៀល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extLst>
                  <a:ext uri="{0D108BD9-81ED-4DB2-BD59-A6C34878D82A}">
                    <a16:rowId xmlns:a16="http://schemas.microsoft.com/office/drawing/2014/main" val="4287233890"/>
                  </a:ext>
                </a:extLst>
              </a:tr>
              <a:tr h="423721">
                <a:tc>
                  <a:txBody>
                    <a:bodyPr/>
                    <a:lstStyle/>
                    <a:p>
                      <a:pPr algn="l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ចំនួន ២ តួ (ឧ: </a:t>
                      </a:r>
                      <a:r>
                        <a:rPr lang="en-US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ab.org.kh)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៦ លានរៀល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៣២ ម៉ឺនរៀល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extLst>
                  <a:ext uri="{0D108BD9-81ED-4DB2-BD59-A6C34878D82A}">
                    <a16:rowId xmlns:a16="http://schemas.microsoft.com/office/drawing/2014/main" val="166248344"/>
                  </a:ext>
                </a:extLst>
              </a:tr>
              <a:tr h="423721">
                <a:tc>
                  <a:txBody>
                    <a:bodyPr/>
                    <a:lstStyle/>
                    <a:p>
                      <a:pPr algn="l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ចំនួន ៣ តួ (ឧ: </a:t>
                      </a:r>
                      <a:r>
                        <a:rPr lang="en-US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abc.org.kh)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៣ លានរៀល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៣២ ម៉ឺនរៀល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extLst>
                  <a:ext uri="{0D108BD9-81ED-4DB2-BD59-A6C34878D82A}">
                    <a16:rowId xmlns:a16="http://schemas.microsoft.com/office/drawing/2014/main" val="3315167799"/>
                  </a:ext>
                </a:extLst>
              </a:tr>
              <a:tr h="423721">
                <a:tc>
                  <a:txBody>
                    <a:bodyPr/>
                    <a:lstStyle/>
                    <a:p>
                      <a:pPr algn="l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ចាប់ពី ៤ តួ (ឧ: </a:t>
                      </a:r>
                      <a:r>
                        <a:rPr lang="en-US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abcd.org.kh)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១២ ម៉ឺនរៀល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m-KH" sz="1600" u="none" strike="noStrike" dirty="0">
                          <a:effectLst/>
                          <a:latin typeface="Khmer MEF1" panose="02000506000000020004" pitchFamily="2" charset="0"/>
                          <a:cs typeface="Khmer MEF1" panose="02000506000000020004" pitchFamily="2" charset="0"/>
                        </a:rPr>
                        <a:t>១២ ម៉ឺនរៀល</a:t>
                      </a:r>
                      <a:endParaRPr lang="km-KH" sz="1600" b="0" i="0" u="none" strike="noStrike" dirty="0">
                        <a:solidFill>
                          <a:srgbClr val="000000"/>
                        </a:solidFill>
                        <a:effectLst/>
                        <a:latin typeface="Khmer MEF1" panose="02000506000000020004" pitchFamily="2" charset="0"/>
                        <a:cs typeface="Khmer MEF1" panose="02000506000000020004" pitchFamily="2" charset="0"/>
                      </a:endParaRPr>
                    </a:p>
                  </a:txBody>
                  <a:tcPr marL="5294" marR="5294" marT="5294" marB="0" anchor="ctr"/>
                </a:tc>
                <a:extLst>
                  <a:ext uri="{0D108BD9-81ED-4DB2-BD59-A6C34878D82A}">
                    <a16:rowId xmlns:a16="http://schemas.microsoft.com/office/drawing/2014/main" val="669852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0954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អត្ថប្រយោជន៍ នៃការប្រើប្រាស់ឈ្មោះដែនជាតិ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341313" indent="-341313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បង្កើនភាពទុកចិត្ត</a:t>
            </a:r>
            <a:r>
              <a:rPr lang="en-US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 </a:t>
            </a: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និងការជឿជាក់</a:t>
            </a:r>
            <a:endParaRPr lang="en-US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1313" indent="-341313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បង្កើនភាពងាយស្រួលក្នុងការស្វែងរក </a:t>
            </a:r>
            <a:r>
              <a:rPr lang="en-US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(SEO)</a:t>
            </a:r>
          </a:p>
          <a:p>
            <a:pPr marL="341313" indent="-341313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ទទួលបានការការពារ</a:t>
            </a:r>
            <a:endParaRPr lang="en-US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7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80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ឯកសារសម្រាប់ការស្នើសុំចុះឈ្មោះដែន </a:t>
            </a:r>
            <a:r>
              <a:rPr lang="en-US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.org.kh:</a:t>
            </a:r>
          </a:p>
          <a:p>
            <a:pPr marL="628650" lvl="1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ច្បាប់ចម្លងលិខិតអនុញ្ញាតបង្កើតអង្គការ ឬសមាគមចេញដោយក្រសួងមហាផ្ទៃ ឬក្រសួងការបរទេស និងសហប្រតិបត្តិការអន្ដរជាតិ</a:t>
            </a:r>
          </a:p>
          <a:p>
            <a:pPr marL="628650" lvl="1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m-KH" sz="1400" spc="20" dirty="0">
                <a:latin typeface="Khmer MEF1" panose="02000506000000020004" pitchFamily="2" charset="0"/>
                <a:cs typeface="Khmer MEF1" panose="02000506000000020004" pitchFamily="2" charset="0"/>
              </a:rPr>
              <a:t>ច្បាប់ចម្លងអត្តសញ្ញាណបណ្ណសញ្ជាតិខ្មែរ ឬលិខិតឆ្លងដែនរបស់អ្នកស្នើសុំ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409194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8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101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341313" indent="-341313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ការស្នើសុំចុះឈ្មោះដែនជាតិ  </a:t>
            </a:r>
            <a:r>
              <a:rPr lang="en-US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.org.kh: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409194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9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image8.png">
            <a:extLst>
              <a:ext uri="{FF2B5EF4-FFF2-40B4-BE49-F238E27FC236}">
                <a16:creationId xmlns:a16="http://schemas.microsoft.com/office/drawing/2014/main" id="{94358A45-5952-4C10-8DCA-9419AF92E3A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513998" y="1830615"/>
            <a:ext cx="5650134" cy="28489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8871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ការប</a:t>
            </a:r>
            <a:r>
              <a:rPr lang="km-KH" sz="1800" b="1" spc="20" dirty="0">
                <a:latin typeface="Khmer MEF1" panose="02000506000000020004" pitchFamily="2" charset="0"/>
                <a:cs typeface="Khmer MEF1" panose="02000506000000020004" pitchFamily="2" charset="0"/>
              </a:rPr>
              <a:t>ង្កើតគណនី</a:t>
            </a:r>
            <a:endParaRPr lang="en-US" sz="18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400050" indent="-4000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km-KH" sz="1600" spc="20" dirty="0">
                <a:latin typeface="Khmer MEF1" panose="02000506000000020004" pitchFamily="2" charset="0"/>
                <a:cs typeface="Khmer MEF1" panose="02000506000000020004" pitchFamily="2" charset="0"/>
              </a:rPr>
              <a:t>បង្កើតគណនី</a:t>
            </a:r>
          </a:p>
          <a:p>
            <a:pPr marL="400050" lvl="1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km-KH" sz="1200" dirty="0">
                <a:effectLst/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១.	​</a:t>
            </a:r>
            <a:r>
              <a:rPr lang="en-US" sz="1200" dirty="0" err="1">
                <a:effectLst/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ចូលទៅតំណភ្ជាប់ដែលមានអាសយដ្ឋាន</a:t>
            </a:r>
            <a:r>
              <a:rPr lang="en-US" sz="1200" dirty="0">
                <a:effectLst/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 </a:t>
            </a:r>
            <a:r>
              <a:rPr lang="en-US" sz="1200" dirty="0">
                <a:solidFill>
                  <a:srgbClr val="1155CC"/>
                </a:solidFill>
                <a:effectLst/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https://www.domain.gov.kh</a:t>
            </a:r>
            <a:endParaRPr lang="km-KH" sz="1200" dirty="0">
              <a:solidFill>
                <a:srgbClr val="1155CC"/>
              </a:solidFill>
              <a:latin typeface="Khmer MEF1" panose="02000506000000020004" pitchFamily="2" charset="0"/>
              <a:ea typeface="Khmer" panose="020B0606030804020204" pitchFamily="34" charset="0"/>
              <a:cs typeface="Khmer MEF1" panose="02000506000000020004" pitchFamily="2" charset="0"/>
            </a:endParaRPr>
          </a:p>
          <a:p>
            <a:pPr marL="400050" lvl="1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km-KH" sz="1200" dirty="0"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២.	</a:t>
            </a:r>
            <a:r>
              <a:rPr lang="en-US" sz="1200" dirty="0" err="1"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ចុចប៊ូតុង</a:t>
            </a:r>
            <a:r>
              <a:rPr lang="en-US" sz="1200" dirty="0"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 </a:t>
            </a:r>
            <a:r>
              <a:rPr lang="km-KH" sz="1200" dirty="0"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“ចូលគណនី”​។ </a:t>
            </a:r>
            <a:endParaRPr lang="en-US" sz="1200" dirty="0">
              <a:latin typeface="Khmer MEF1" panose="02000506000000020004" pitchFamily="2" charset="0"/>
              <a:ea typeface="Khmer" panose="020B0606030804020204" pitchFamily="34" charset="0"/>
              <a:cs typeface="Khmer MEF1" panose="02000506000000020004" pitchFamily="2" charset="0"/>
            </a:endParaRPr>
          </a:p>
          <a:p>
            <a:pPr marL="400050" lvl="1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km-KH" sz="145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endParaRPr lang="km-KH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endParaRPr lang="en-US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409194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10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449AC3-50B8-45F0-9418-8AA18100545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51" y="2724150"/>
            <a:ext cx="5284470" cy="13639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44854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ការប</a:t>
            </a:r>
            <a:r>
              <a:rPr lang="km-KH" sz="1800" b="1" spc="20" dirty="0">
                <a:latin typeface="Khmer MEF1" panose="02000506000000020004" pitchFamily="2" charset="0"/>
                <a:cs typeface="Khmer MEF1" panose="02000506000000020004" pitchFamily="2" charset="0"/>
              </a:rPr>
              <a:t>ង្កើតគណនី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400050" lvl="1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km-KH" sz="1200" dirty="0">
                <a:effectLst/>
                <a:latin typeface="Khmer MEF1" panose="02000506000000020004" pitchFamily="2" charset="0"/>
                <a:ea typeface="Khmer" panose="020B0606030804020204" pitchFamily="34" charset="0"/>
                <a:cs typeface="Khmer MEF1" panose="02000506000000020004" pitchFamily="2" charset="0"/>
              </a:rPr>
              <a:t>៣.	​ចុចប៊ូតុង “បង្កើតគណនី”</a:t>
            </a:r>
            <a:endParaRPr lang="km-KH" sz="1200" b="1" dirty="0">
              <a:solidFill>
                <a:srgbClr val="1155CC"/>
              </a:solidFill>
              <a:latin typeface="Khmer MEF1" panose="02000506000000020004" pitchFamily="2" charset="0"/>
              <a:ea typeface="Khmer" panose="020B0606030804020204" pitchFamily="34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11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 descr="Graphical user interface, diagram, application&#10;&#10;Description automatically generated">
            <a:extLst>
              <a:ext uri="{FF2B5EF4-FFF2-40B4-BE49-F238E27FC236}">
                <a16:creationId xmlns:a16="http://schemas.microsoft.com/office/drawing/2014/main" id="{4CBD77F9-DB3C-4540-8418-9F87E9544B5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65" y="1771310"/>
            <a:ext cx="5284470" cy="2908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6418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ការប</a:t>
            </a:r>
            <a:r>
              <a:rPr lang="km-KH" sz="1800" b="1" spc="20" dirty="0">
                <a:latin typeface="Khmer MEF1" panose="02000506000000020004" pitchFamily="2" charset="0"/>
                <a:cs typeface="Khmer MEF1" panose="02000506000000020004" pitchFamily="2" charset="0"/>
              </a:rPr>
              <a:t>ង្កើតគណនី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12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4FE9F7-68A0-4C84-9F9C-50991AB17B4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" y="1840375"/>
            <a:ext cx="1645920" cy="2369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34600B-FF89-4F83-A89E-0C0245D5674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040" y="1840375"/>
            <a:ext cx="1645920" cy="2369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D9FDB6-B12A-44A7-8E68-E7C62A947BFF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862" y="1840375"/>
            <a:ext cx="1712161" cy="2369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363C2F7-BE16-489B-B2B7-29630B640D74}"/>
              </a:ext>
            </a:extLst>
          </p:cNvPr>
          <p:cNvSpPr txBox="1"/>
          <p:nvPr/>
        </p:nvSpPr>
        <p:spPr>
          <a:xfrm>
            <a:off x="1245255" y="1354931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sym typeface="Wingdings 2" panose="05020102010507070707" pitchFamily="18" charset="2"/>
              </a:rPr>
              <a:t>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570973-1246-46C3-9890-4AA7FFA6A2DC}"/>
              </a:ext>
            </a:extLst>
          </p:cNvPr>
          <p:cNvSpPr txBox="1"/>
          <p:nvPr/>
        </p:nvSpPr>
        <p:spPr>
          <a:xfrm>
            <a:off x="3234075" y="1354931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sym typeface="Wingdings 2" panose="05020102010507070707" pitchFamily="18" charset="2"/>
              </a:rPr>
              <a:t>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1B3DDB-84A3-430E-8ADE-4E4E0D7EC950}"/>
              </a:ext>
            </a:extLst>
          </p:cNvPr>
          <p:cNvSpPr txBox="1"/>
          <p:nvPr/>
        </p:nvSpPr>
        <p:spPr>
          <a:xfrm>
            <a:off x="5256017" y="1354931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sym typeface="Wingdings 2" panose="05020102010507070707" pitchFamily="18" charset="2"/>
              </a:rPr>
              <a:t>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00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en-US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ការប</a:t>
            </a:r>
            <a:r>
              <a:rPr lang="km-KH" sz="1800" b="1" spc="20" dirty="0">
                <a:latin typeface="Khmer MEF1" panose="02000506000000020004" pitchFamily="2" charset="0"/>
                <a:cs typeface="Khmer MEF1" panose="02000506000000020004" pitchFamily="2" charset="0"/>
              </a:rPr>
              <a:t>ង្កើតគណនី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050F9F0-0222-4547-A60C-1099C3F97C3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625" y="1937939"/>
            <a:ext cx="4222750" cy="25832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BD9230C-C13E-432D-83A2-86CADF070026}"/>
              </a:ext>
            </a:extLst>
          </p:cNvPr>
          <p:cNvSpPr txBox="1"/>
          <p:nvPr/>
        </p:nvSpPr>
        <p:spPr>
          <a:xfrm>
            <a:off x="3191550" y="1392229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sym typeface="Wingdings 2" panose="05020102010507070707" pitchFamily="18" charset="2"/>
              </a:rPr>
              <a:t>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239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ការស្វែងរក និងបញ្ជាទិញ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14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10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A3C285BD-E1B8-4C04-8EC5-282C328F600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644650" y="2514600"/>
            <a:ext cx="3835399" cy="21650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6F511A7-45D2-4BE9-B23B-DED531E8F9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4650" y="1399364"/>
            <a:ext cx="3835398" cy="9446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0716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AE45B3D-385F-452B-8CD3-A4358FEF7D6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1" y="239384"/>
            <a:ext cx="2408872" cy="44405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2651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ការស្វែងរក និងបញ្ជាទិញ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400050" lvl="1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km-KH" sz="145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 startAt="2"/>
            </a:pPr>
            <a:endParaRPr lang="km-KH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 startAt="2"/>
            </a:pPr>
            <a:endParaRPr lang="en-US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409194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16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8BD98D8-C89F-440C-98B4-9DB00429C8B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294933" y="1467485"/>
            <a:ext cx="4502617" cy="30918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0320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0B298-622D-3DEF-4750-7D73536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ការស្វែងរក និងបញ្ជាទិញ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A3437-412B-87DF-7DD7-6788580CC3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3997" y="1366576"/>
            <a:ext cx="5881779" cy="2976824"/>
          </a:xfrm>
        </p:spPr>
        <p:txBody>
          <a:bodyPr>
            <a:normAutofit/>
          </a:bodyPr>
          <a:lstStyle/>
          <a:p>
            <a:pPr marL="400050" lvl="1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km-KH" sz="145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 startAt="2"/>
            </a:pPr>
            <a:endParaRPr lang="km-KH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romanUcPeriod" startAt="2"/>
            </a:pPr>
            <a:endParaRPr lang="en-US" sz="16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409194" indent="-285750">
              <a:lnSpc>
                <a:spcPct val="14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400" spc="20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9A042-1556-48A8-8D2A-E56BA2CF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78965-DB7D-494B-AE27-434DA51CB3CD}" type="slidenum">
              <a:rPr lang="en-US" smtClean="0">
                <a:solidFill>
                  <a:schemeClr val="bg1"/>
                </a:solidFill>
              </a:rPr>
              <a:t>17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AutoShape 2" descr="Regulation Stock Photos, Royalty Free Regulation Images ...">
            <a:extLst>
              <a:ext uri="{FF2B5EF4-FFF2-40B4-BE49-F238E27FC236}">
                <a16:creationId xmlns:a16="http://schemas.microsoft.com/office/drawing/2014/main" id="{08CE67B2-A66E-CD2D-0743-EC6029991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F81F6C9-EFA6-446C-932D-A016FB1E484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562099" y="1366576"/>
            <a:ext cx="4006909" cy="33130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5169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C861B-D7DE-4A61-8E22-7BC348E57B6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3632200"/>
            <a:ext cx="5803900" cy="1047410"/>
          </a:xfrm>
        </p:spPr>
        <p:txBody>
          <a:bodyPr>
            <a:normAutofit/>
          </a:bodyPr>
          <a:lstStyle/>
          <a:p>
            <a:pPr marL="0" indent="0"/>
            <a:r>
              <a:rPr lang="km-KH" sz="1400" b="1" dirty="0">
                <a:latin typeface="Khmer MEF1" panose="02000506000000020004" pitchFamily="2" charset="0"/>
                <a:cs typeface="Khmer MEF1" panose="02000506000000020004" pitchFamily="2" charset="0"/>
              </a:rPr>
              <a:t>ស្ថានភាពឯកសារ</a:t>
            </a:r>
            <a:endParaRPr lang="en-US" sz="1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  <a:p>
            <a:pPr marL="342900" indent="-228600">
              <a:buFont typeface="Wingdings" panose="05000000000000000000" pitchFamily="2" charset="2"/>
              <a:buChar char="§"/>
            </a:pPr>
            <a:r>
              <a:rPr lang="km-KH" sz="1200" dirty="0">
                <a:latin typeface="Khmer MEF1" panose="02000506000000020004" pitchFamily="2" charset="0"/>
                <a:cs typeface="Khmer MEF1" panose="02000506000000020004" pitchFamily="2" charset="0"/>
              </a:rPr>
              <a:t>រង់ចាំការអនុម័តលើឯកសារ</a:t>
            </a:r>
          </a:p>
          <a:p>
            <a:pPr marL="342900" indent="-228600">
              <a:buFont typeface="Wingdings" panose="05000000000000000000" pitchFamily="2" charset="2"/>
              <a:buChar char="§"/>
            </a:pPr>
            <a:r>
              <a:rPr lang="km-KH" sz="1200" dirty="0">
                <a:latin typeface="Khmer MEF1" panose="02000506000000020004" pitchFamily="2" charset="0"/>
                <a:cs typeface="Khmer MEF1" panose="02000506000000020004" pitchFamily="2" charset="0"/>
              </a:rPr>
              <a:t>បានអនុម័តលើឯកសារ</a:t>
            </a:r>
            <a:endParaRPr lang="en-US" sz="1200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23E2FD19-C722-4DC4-9DFC-80FF20951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99" y="463890"/>
            <a:ext cx="5830004" cy="7519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  <a:t>នីតិវិធីក្នុងការចុះឈ្មោះដែនជាតិ (បន្ត)</a:t>
            </a:r>
            <a:br>
              <a:rPr lang="km-KH" sz="2400" b="1" dirty="0">
                <a:latin typeface="Khmer MEF1" panose="02000506000000020004" pitchFamily="2" charset="0"/>
                <a:cs typeface="Khmer MEF1" panose="02000506000000020004" pitchFamily="2" charset="0"/>
              </a:rPr>
            </a:b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ការស្វែងរក</a:t>
            </a:r>
            <a:r>
              <a:rPr lang="en-US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 </a:t>
            </a:r>
            <a:r>
              <a:rPr lang="km-KH" sz="1800" b="1" dirty="0">
                <a:latin typeface="Khmer MEF1" panose="02000506000000020004" pitchFamily="2" charset="0"/>
                <a:cs typeface="Khmer MEF1" panose="02000506000000020004" pitchFamily="2" charset="0"/>
              </a:rPr>
              <a:t>និងបញ្ជាទិញ</a:t>
            </a:r>
            <a:endParaRPr lang="en-US" sz="2400" b="1" dirty="0">
              <a:latin typeface="Khmer MEF1" panose="02000506000000020004" pitchFamily="2" charset="0"/>
              <a:cs typeface="Khmer MEF1" panose="02000506000000020004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0F6368-29D5-45F0-8E2E-ACD5EE83C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571" y="1447577"/>
            <a:ext cx="5249008" cy="1952898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2929C60-13E0-46AF-80EF-03BDD80879A5}"/>
              </a:ext>
            </a:extLst>
          </p:cNvPr>
          <p:cNvSpPr/>
          <p:nvPr/>
        </p:nvSpPr>
        <p:spPr>
          <a:xfrm>
            <a:off x="2825750" y="2595588"/>
            <a:ext cx="1162050" cy="622300"/>
          </a:xfrm>
          <a:prstGeom prst="roundRect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9987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50031" y="-124137"/>
            <a:ext cx="7017518" cy="5267637"/>
            <a:chOff x="0" y="0"/>
            <a:chExt cx="9144000" cy="686386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841267" cy="6858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1123"/>
            <a:stretch/>
          </p:blipFill>
          <p:spPr>
            <a:xfrm>
              <a:off x="4841267" y="5862"/>
              <a:ext cx="4302733" cy="6858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5405" y="2746131"/>
              <a:ext cx="2209800" cy="2209800"/>
            </a:xfrm>
            <a:prstGeom prst="rect">
              <a:avLst/>
            </a:prstGeom>
          </p:spPr>
        </p:pic>
      </p:grpSp>
      <p:sp>
        <p:nvSpPr>
          <p:cNvPr id="13" name="Rectangle 2">
            <a:extLst>
              <a:ext uri="{FF2B5EF4-FFF2-40B4-BE49-F238E27FC236}">
                <a16:creationId xmlns:a16="http://schemas.microsoft.com/office/drawing/2014/main" id="{2C32D744-F1A1-4C0B-84F1-175D4724461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901325" y="2914650"/>
            <a:ext cx="4686300" cy="1394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km-KH" sz="4050" dirty="0">
                <a:solidFill>
                  <a:schemeClr val="bg1"/>
                </a:solidFill>
                <a:latin typeface="Khmer OS Siemreap" panose="02000500000000020004" pitchFamily="2" charset="0"/>
                <a:cs typeface="Khmer OS Siemreap" panose="02000500000000020004" pitchFamily="2" charset="0"/>
                <a:sym typeface="Wingdings 2" panose="05020102010507070707" pitchFamily="18" charset="2"/>
              </a:rPr>
              <a:t>សូមអរគុណ!</a:t>
            </a:r>
            <a:endParaRPr lang="en-US" sz="4050" dirty="0">
              <a:solidFill>
                <a:schemeClr val="bg1"/>
              </a:solidFill>
              <a:latin typeface="Khmer OS Siemreap" panose="02000500000000020004" pitchFamily="2" charset="0"/>
              <a:cs typeface="Khmer OS Siemreap" panose="02000500000000020004" pitchFamily="2" charset="0"/>
              <a:sym typeface="Wingdings 2" panose="05020102010507070707" pitchFamily="18" charset="2"/>
            </a:endParaRPr>
          </a:p>
          <a:p>
            <a:r>
              <a:rPr lang="en-US" sz="3600" dirty="0">
                <a:solidFill>
                  <a:schemeClr val="bg1"/>
                </a:solidFill>
                <a:latin typeface="Khmer OS Muol Pali" panose="02000500000000020004" pitchFamily="2" charset="0"/>
                <a:cs typeface="Khmer OS Muol Pali" panose="02000500000000020004" pitchFamily="2" charset="0"/>
                <a:sym typeface="Wingdings 2" panose="05020102010507070707" pitchFamily="18" charset="2"/>
              </a:rPr>
              <a:t>THANK YOU!</a:t>
            </a:r>
            <a:endParaRPr lang="km-KH" sz="3600" dirty="0">
              <a:solidFill>
                <a:schemeClr val="bg1"/>
              </a:solidFill>
              <a:latin typeface="Khmer OS Muol Pali" panose="02000500000000020004" pitchFamily="2" charset="0"/>
              <a:cs typeface="Khmer OS Muol Pali" panose="02000500000000020004" pitchFamily="2" charset="0"/>
              <a:sym typeface="Wingdings 2" panose="05020102010507070707" pitchFamily="18" charset="2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6DE566D-2AA2-445D-BE95-BD66CFCFF0C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5314950" y="4810125"/>
            <a:ext cx="1543050" cy="274638"/>
          </a:xfrm>
        </p:spPr>
        <p:txBody>
          <a:bodyPr/>
          <a:lstStyle/>
          <a:p>
            <a:fld id="{54E78965-DB7D-494B-AE27-434DA51CB3C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6874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1344</TotalTime>
  <Words>1308</Words>
  <Application>Microsoft Office PowerPoint</Application>
  <PresentationFormat>Custom</PresentationFormat>
  <Paragraphs>115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Calisto MT</vt:lpstr>
      <vt:lpstr>Calibri</vt:lpstr>
      <vt:lpstr>Khmer MEF1</vt:lpstr>
      <vt:lpstr>Khmer OS Muol Pali</vt:lpstr>
      <vt:lpstr>Wingdings</vt:lpstr>
      <vt:lpstr>Wingdings 2</vt:lpstr>
      <vt:lpstr>Calibri Light</vt:lpstr>
      <vt:lpstr>Khmer OS Siemreap</vt:lpstr>
      <vt:lpstr>Retrospect</vt:lpstr>
      <vt:lpstr>និយ័តករទូរគមនាគមន៍កម្ពុជា</vt:lpstr>
      <vt:lpstr>មាតិកា</vt:lpstr>
      <vt:lpstr>អ្វីជាឈ្មោះដែន (Domain Name .kh)</vt:lpstr>
      <vt:lpstr>អ្វីជាឈ្មោះដែន (Domain Name .kh) (បន្ត)</vt:lpstr>
      <vt:lpstr>ប្រភេទឈ្មោះដែនជាតិ</vt:lpstr>
      <vt:lpstr>សេវាសម្រាប់ឈ្មោះដែនប្រភេទ .org.kh</vt:lpstr>
      <vt:lpstr>អត្ថប្រយោជន៍ នៃការប្រើប្រាស់ឈ្មោះដែនជាតិ</vt:lpstr>
      <vt:lpstr>នីតិវិធីក្នុងការចុះឈ្មោះដែនជាតិ</vt:lpstr>
      <vt:lpstr>នីតិវិធីក្នុងការចុះឈ្មោះដែនជាតិ (បន្ត)</vt:lpstr>
      <vt:lpstr>នីតិវិធីក្នុងការចុះឈ្មោះដែនជាតិ (បន្ត) ការបង្កើតគណនី</vt:lpstr>
      <vt:lpstr>នីតិវិធីក្នុងការចុះឈ្មោះដែនជាតិ (បន្ត) ការបង្កើតគណនី</vt:lpstr>
      <vt:lpstr>នីតិវិធីក្នុងការចុះឈ្មោះដែនជាតិ (បន្ត) ការបង្កើតគណនី</vt:lpstr>
      <vt:lpstr>នីតិវិធីក្នុងការចុះឈ្មោះដែនជាតិ (បន្ត) ការបង្កើតគណនី</vt:lpstr>
      <vt:lpstr>នីតិវិធីក្នុងការចុះឈ្មោះដែនជាតិ (បន្ត) ការស្វែងរក និងបញ្ជាទិញ</vt:lpstr>
      <vt:lpstr>PowerPoint Presentation</vt:lpstr>
      <vt:lpstr>នីតិវិធីក្នុងការចុះឈ្មោះដែនជាតិ (បន្ត) ការស្វែងរក និងបញ្ជាទិញ</vt:lpstr>
      <vt:lpstr>នីតិវិធីក្នុងការចុះឈ្មោះដែនជាតិ (បន្ត) ការស្វែងរក និងបញ្ជាទិញ</vt:lpstr>
      <vt:lpstr>នីតិវិធីក្នុងការចុះឈ្មោះដែនជាតិ (បន្ត) ការស្វែងរក និងបញ្ជាទិញ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Annual Report</dc:title>
  <dc:creator>Roeung Raingsey</dc:creator>
  <cp:lastModifiedBy>Roeung Raingsey</cp:lastModifiedBy>
  <cp:revision>176</cp:revision>
  <dcterms:modified xsi:type="dcterms:W3CDTF">2025-05-22T01:21:07Z</dcterms:modified>
</cp:coreProperties>
</file>