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66" r:id="rId3"/>
    <p:sldMasterId id="2147483668" r:id="rId4"/>
    <p:sldMasterId id="2147483670" r:id="rId5"/>
    <p:sldMasterId id="2147483672" r:id="rId6"/>
  </p:sldMasterIdLst>
  <p:sldIdLst>
    <p:sldId id="259" r:id="rId7"/>
    <p:sldId id="271" r:id="rId8"/>
    <p:sldId id="257" r:id="rId9"/>
    <p:sldId id="258" r:id="rId10"/>
    <p:sldId id="268" r:id="rId11"/>
    <p:sldId id="260" r:id="rId12"/>
    <p:sldId id="262" r:id="rId13"/>
    <p:sldId id="263" r:id="rId14"/>
    <p:sldId id="264" r:id="rId15"/>
    <p:sldId id="265" r:id="rId16"/>
    <p:sldId id="269" r:id="rId17"/>
    <p:sldId id="270" r:id="rId18"/>
    <p:sldId id="272" r:id="rId19"/>
    <p:sldId id="26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585200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268" y="286605"/>
            <a:ext cx="8515184" cy="9860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536" y="1736037"/>
            <a:ext cx="8276648" cy="413305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/>
          <a:lstStyle/>
          <a:p>
            <a:fld id="{4ED0CD81-29CE-4CBE-BF09-22A00EA57B08}" type="datetimeFigureOut">
              <a:rPr lang="en-US" smtClean="0"/>
              <a:t>10/27/2019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40" y="6459788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/>
          <a:lstStyle/>
          <a:p>
            <a:fld id="{6D0212BB-5BD8-4F2F-BD24-0943CCC337E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560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37933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7713638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19 January 2017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0800" y="6423027"/>
            <a:ext cx="4724400" cy="365125"/>
          </a:xfr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Page | </a:t>
            </a:r>
            <a:fld id="{1E3BA2FF-4641-433B-BFDE-1E2093CB87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9969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47043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4889231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C9CE79-A16A-410B-A665-9DFBB91921C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8079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74CC0-EA4B-41F2-ADF9-FC21B5F6EB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76735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73D09-147A-4E37-8AA2-06AD6D15C9C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800589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22B40D-2015-490B-9652-FD0675902D4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65044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30689-1D5F-43FD-97F9-172ADD44EC8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798508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2A89F9-DD0F-49C1-B71B-87847BD58D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028754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27F372-ABBF-408C-8CC3-DB1D68ED7A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022429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906ED3-3B60-4739-9690-0B356749A6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643726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953D84-255C-4460-B987-5D8031CD910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398217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3765E-62E8-42DD-8305-46C6D42C5EF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69746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D031BA-D8F0-4C61-A5DF-FCB13F71C2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24953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2051" name="Group 14"/>
          <p:cNvGrpSpPr>
            <a:grpSpLocks/>
          </p:cNvGrpSpPr>
          <p:nvPr/>
        </p:nvGrpSpPr>
        <p:grpSpPr bwMode="auto">
          <a:xfrm>
            <a:off x="0" y="6238875"/>
            <a:ext cx="9144000" cy="609600"/>
            <a:chOff x="0" y="5715000"/>
            <a:chExt cx="9144000" cy="609600"/>
          </a:xfrm>
        </p:grpSpPr>
        <p:grpSp>
          <p:nvGrpSpPr>
            <p:cNvPr id="2053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2056" name="Picture 10" descr="CCC-logo-small.jp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54" name="TextBox 9"/>
            <p:cNvSpPr txBox="1">
              <a:spLocks noChangeArrowheads="1"/>
            </p:cNvSpPr>
            <p:nvPr/>
          </p:nvSpPr>
          <p:spPr bwMode="auto">
            <a:xfrm>
              <a:off x="2779713" y="5864225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48352"/>
            <a:ext cx="9144000" cy="5459722"/>
          </a:xfrm>
          <a:prstGeom prst="rect">
            <a:avLst/>
          </a:prstGeom>
          <a:solidFill>
            <a:srgbClr val="0033CC"/>
          </a:solidFill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  <a:defRPr/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61EA512C-264A-47A4-BE17-2AE29E62CF1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454" y="6269543"/>
            <a:ext cx="844508" cy="55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8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DA7A54B-B812-4C65-8FBA-E7B0FC8C6B27}"/>
              </a:ext>
            </a:extLst>
          </p:cNvPr>
          <p:cNvGrpSpPr/>
          <p:nvPr userDrawn="1"/>
        </p:nvGrpSpPr>
        <p:grpSpPr>
          <a:xfrm>
            <a:off x="0" y="6241582"/>
            <a:ext cx="9144000" cy="609600"/>
            <a:chOff x="0" y="5791200"/>
            <a:chExt cx="9144000" cy="609600"/>
          </a:xfrm>
        </p:grpSpPr>
        <p:grpSp>
          <p:nvGrpSpPr>
            <p:cNvPr id="3076" name="Group 14"/>
            <p:cNvGrpSpPr>
              <a:grpSpLocks/>
            </p:cNvGrpSpPr>
            <p:nvPr/>
          </p:nvGrpSpPr>
          <p:grpSpPr bwMode="auto">
            <a:xfrm>
              <a:off x="0" y="5791200"/>
              <a:ext cx="9144000" cy="609600"/>
              <a:chOff x="0" y="5715000"/>
              <a:chExt cx="9144000" cy="609600"/>
            </a:xfrm>
          </p:grpSpPr>
          <p:grpSp>
            <p:nvGrpSpPr>
              <p:cNvPr id="3080" name="Group 14"/>
              <p:cNvGrpSpPr>
                <a:grpSpLocks/>
              </p:cNvGrpSpPr>
              <p:nvPr/>
            </p:nvGrpSpPr>
            <p:grpSpPr bwMode="auto">
              <a:xfrm>
                <a:off x="0" y="5715000"/>
                <a:ext cx="9144000" cy="609600"/>
                <a:chOff x="0" y="5791200"/>
                <a:chExt cx="9144000" cy="762000"/>
              </a:xfrm>
            </p:grpSpPr>
            <p:sp>
              <p:nvSpPr>
                <p:cNvPr id="11" name="Rectangle 10"/>
                <p:cNvSpPr/>
                <p:nvPr/>
              </p:nvSpPr>
              <p:spPr>
                <a:xfrm>
                  <a:off x="0" y="5791200"/>
                  <a:ext cx="9144000" cy="762000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39" tIns="45719" rIns="91439" bIns="45719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200" dirty="0">
                    <a:solidFill>
                      <a:srgbClr val="0033CC"/>
                    </a:solidFill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200" dirty="0">
                    <a:solidFill>
                      <a:srgbClr val="0033CC"/>
                    </a:solidFill>
                  </a:endParaRPr>
                </a:p>
              </p:txBody>
            </p:sp>
            <p:pic>
              <p:nvPicPr>
                <p:cNvPr id="3083" name="Picture 10" descr="CCC-logo-small.jp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8" y="5862638"/>
                  <a:ext cx="1184275" cy="635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3081" name="TextBox 9"/>
              <p:cNvSpPr txBox="1">
                <a:spLocks noChangeArrowheads="1"/>
              </p:cNvSpPr>
              <p:nvPr/>
            </p:nvSpPr>
            <p:spPr bwMode="auto">
              <a:xfrm>
                <a:off x="2779713" y="5864225"/>
                <a:ext cx="4038600" cy="3000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defRPr/>
                </a:pPr>
                <a:r>
                  <a:rPr lang="en-US" altLang="en-US" sz="1350" b="1" baseline="30000" dirty="0">
                    <a:solidFill>
                      <a:srgbClr val="0033CC"/>
                    </a:solidFill>
                  </a:rPr>
                  <a:t>Vision: Sustainable Development for Cambodia</a:t>
                </a:r>
                <a:endParaRPr lang="en-US" altLang="en-US" sz="1350" dirty="0"/>
              </a:p>
            </p:txBody>
          </p:sp>
        </p:grpSp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1024997F-34F5-4F5B-A92A-F3F7AD4D146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5503" y="5823064"/>
              <a:ext cx="852459" cy="5618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503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4676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5123" name="Group 14"/>
          <p:cNvGrpSpPr>
            <a:grpSpLocks/>
          </p:cNvGrpSpPr>
          <p:nvPr/>
        </p:nvGrpSpPr>
        <p:grpSpPr bwMode="auto">
          <a:xfrm>
            <a:off x="0" y="6238875"/>
            <a:ext cx="9144000" cy="609600"/>
            <a:chOff x="0" y="5715000"/>
            <a:chExt cx="9144000" cy="609600"/>
          </a:xfrm>
        </p:grpSpPr>
        <p:grpSp>
          <p:nvGrpSpPr>
            <p:cNvPr id="5125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5128" name="Picture 10" descr="CCC-logo-small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6" name="TextBox 9"/>
            <p:cNvSpPr txBox="1">
              <a:spLocks noChangeArrowheads="1"/>
            </p:cNvSpPr>
            <p:nvPr/>
          </p:nvSpPr>
          <p:spPr bwMode="auto">
            <a:xfrm>
              <a:off x="2779059" y="5864711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62000"/>
            <a:ext cx="9144000" cy="5334000"/>
          </a:xfrm>
          <a:prstGeom prst="rect">
            <a:avLst/>
          </a:prstGeom>
          <a:solidFill>
            <a:srgbClr val="0033CC"/>
          </a:solidFill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  <a:defRPr/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9C6AED4E-899A-411D-99EE-7506AADB618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259" y="6285083"/>
            <a:ext cx="812703" cy="53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2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-1"/>
            <a:ext cx="9144000" cy="834887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6148" name="Group 14"/>
          <p:cNvGrpSpPr>
            <a:grpSpLocks/>
          </p:cNvGrpSpPr>
          <p:nvPr/>
        </p:nvGrpSpPr>
        <p:grpSpPr bwMode="auto">
          <a:xfrm>
            <a:off x="0" y="5791200"/>
            <a:ext cx="9144000" cy="609600"/>
            <a:chOff x="0" y="5715000"/>
            <a:chExt cx="9144000" cy="609600"/>
          </a:xfrm>
        </p:grpSpPr>
        <p:grpSp>
          <p:nvGrpSpPr>
            <p:cNvPr id="6152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6155" name="Picture 10" descr="CCC-logo-small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3" name="TextBox 9"/>
            <p:cNvSpPr txBox="1">
              <a:spLocks noChangeArrowheads="1"/>
            </p:cNvSpPr>
            <p:nvPr/>
          </p:nvSpPr>
          <p:spPr bwMode="auto">
            <a:xfrm>
              <a:off x="2779059" y="5864711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39688" y="6456365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19 January 2017</a:t>
            </a:r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1938" y="6423027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027"/>
            <a:ext cx="1277938" cy="365125"/>
          </a:xfrm>
          <a:prstGeom prst="rect">
            <a:avLst/>
          </a:prstGeom>
        </p:spPr>
        <p:txBody>
          <a:bodyPr/>
          <a:lstStyle>
            <a:lvl1pPr algn="ctr">
              <a:defRPr sz="1050" b="1" dirty="0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Page  </a:t>
            </a:r>
            <a:fld id="{F89D4499-2434-4649-9CEB-200132AC0F4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AA3CA9D1-00AD-47FF-B3A7-8EFD315122E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356" y="5826294"/>
            <a:ext cx="836557" cy="55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060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0" y="6239435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779059" y="5864711"/>
              <a:ext cx="4038600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b="1" baseline="30000" dirty="0">
                  <a:solidFill>
                    <a:srgbClr val="0033CC"/>
                  </a:solidFill>
                  <a:latin typeface="Calibri" pitchFamily="34" charset="0"/>
                </a:rPr>
                <a:t>Vision: Sustainable Development for Cambodia</a:t>
              </a:r>
              <a:endParaRPr 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62001"/>
            <a:ext cx="9144000" cy="4684955"/>
          </a:xfrm>
          <a:prstGeom prst="rect">
            <a:avLst/>
          </a:prstGeom>
          <a:solidFill>
            <a:srgbClr val="0033CC"/>
          </a:solidFill>
          <a:ln w="57150">
            <a:solidFill>
              <a:schemeClr val="bg1"/>
            </a:solidFill>
          </a:ln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0" y="5462195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C6C40897-F423-4EAF-91E8-F726F25E25C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347" y="6277133"/>
            <a:ext cx="843615" cy="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63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4" r:id="rId2"/>
  </p:sldLayoutIdLst>
  <p:transition spd="slow">
    <p:wipe dir="r"/>
  </p:transition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endParaRPr lang="en-US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fld id="{41898977-7BC0-45EC-82F6-8F24F047F6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pPr eaLnBrk="1" hangingPunct="1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30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524AD2D4-3B9E-4A71-82DF-5BA0100A7735}"/>
              </a:ext>
            </a:extLst>
          </p:cNvPr>
          <p:cNvSpPr txBox="1">
            <a:spLocks/>
          </p:cNvSpPr>
          <p:nvPr/>
        </p:nvSpPr>
        <p:spPr>
          <a:xfrm>
            <a:off x="225287" y="1192696"/>
            <a:ext cx="7566990" cy="834886"/>
          </a:xfr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The 22</a:t>
            </a:r>
            <a:r>
              <a:rPr lang="en-US" sz="3600" baseline="30000" dirty="0">
                <a:solidFill>
                  <a:schemeClr val="bg1"/>
                </a:solidFill>
              </a:rPr>
              <a:t>nd</a:t>
            </a:r>
            <a:r>
              <a:rPr lang="en-US" sz="3600" dirty="0">
                <a:solidFill>
                  <a:schemeClr val="bg1"/>
                </a:solidFill>
              </a:rPr>
              <a:t> M&amp;E Learning Forum</a:t>
            </a:r>
            <a:br>
              <a:rPr lang="en-US" sz="3600" dirty="0">
                <a:solidFill>
                  <a:schemeClr val="bg1"/>
                </a:solidFill>
              </a:rPr>
            </a:b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CCFBC7F-CA37-4021-9C4B-114999FEA720}"/>
              </a:ext>
            </a:extLst>
          </p:cNvPr>
          <p:cNvSpPr txBox="1">
            <a:spLocks/>
          </p:cNvSpPr>
          <p:nvPr/>
        </p:nvSpPr>
        <p:spPr>
          <a:xfrm>
            <a:off x="354495" y="2706756"/>
            <a:ext cx="8435009" cy="1056861"/>
          </a:xfr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dirty="0">
                <a:solidFill>
                  <a:schemeClr val="bg1"/>
                </a:solidFill>
              </a:rPr>
              <a:t>M&amp;E Framework</a:t>
            </a:r>
          </a:p>
        </p:txBody>
      </p:sp>
    </p:spTree>
    <p:extLst>
      <p:ext uri="{BB962C8B-B14F-4D97-AF65-F5344CB8AC3E}">
        <p14:creationId xmlns:p14="http://schemas.microsoft.com/office/powerpoint/2010/main" val="1702999350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675" y="-39688"/>
            <a:ext cx="9077325" cy="966788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Objective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2" y="1444486"/>
            <a:ext cx="881269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1- To understand about key term in result chain </a:t>
            </a:r>
          </a:p>
          <a:p>
            <a:r>
              <a:rPr lang="en-US" sz="3200" dirty="0"/>
              <a:t>2- To understand about Monitoring &amp; Evaluation 	framework/plan</a:t>
            </a:r>
          </a:p>
          <a:p>
            <a:pPr lvl="0" fontAlgn="base"/>
            <a:r>
              <a:rPr lang="en-US" sz="3200" dirty="0"/>
              <a:t>3- To develop and practice on Monitoring &amp; 	Evaluation Framework/plan</a:t>
            </a:r>
          </a:p>
          <a:p>
            <a:pPr lvl="0" fontAlgn="base"/>
            <a:endParaRPr lang="en-US" sz="3200" dirty="0"/>
          </a:p>
          <a:p>
            <a:pPr lvl="0" fontAlgn="base"/>
            <a:endParaRPr lang="en-US" sz="3200" dirty="0"/>
          </a:p>
          <a:p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4137387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7A3CD-D9D9-4FA0-A2C3-650EA3A7017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722313"/>
          </a:xfrm>
          <a:prstGeom prst="rect">
            <a:avLst/>
          </a:prstGeom>
        </p:spPr>
        <p:txBody>
          <a:bodyPr/>
          <a:lstStyle/>
          <a:p>
            <a:r>
              <a:rPr lang="en-US" sz="4000" dirty="0">
                <a:solidFill>
                  <a:schemeClr val="bg1"/>
                </a:solidFill>
              </a:rPr>
              <a:t>Group Discussion by Table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FBC87-BD92-4839-B5B7-73DC07D9661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67999" y="1828800"/>
            <a:ext cx="8808002" cy="19605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n-US" sz="3600" dirty="0"/>
              <a:t>Based on your experiences, after project proposal approved, what do you do (as M&amp;E roles)? </a:t>
            </a:r>
          </a:p>
        </p:txBody>
      </p:sp>
    </p:spTree>
    <p:extLst>
      <p:ext uri="{BB962C8B-B14F-4D97-AF65-F5344CB8AC3E}">
        <p14:creationId xmlns:p14="http://schemas.microsoft.com/office/powerpoint/2010/main" val="234419266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Role M&amp;E after Project approved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1- Develop M&amp;E framework /plan</a:t>
            </a:r>
          </a:p>
          <a:p>
            <a:r>
              <a:rPr lang="en-US" sz="2400" dirty="0"/>
              <a:t>2- Develop indicator tracking table or sheet</a:t>
            </a:r>
          </a:p>
          <a:p>
            <a:pPr algn="just"/>
            <a:r>
              <a:rPr lang="en-US" sz="2400" dirty="0"/>
              <a:t>3- Develop activities tracking table or sheet</a:t>
            </a:r>
          </a:p>
          <a:p>
            <a:r>
              <a:rPr lang="en-US" sz="2400" dirty="0"/>
              <a:t>4- Develop tool for collecting data to update indicators</a:t>
            </a:r>
          </a:p>
          <a:p>
            <a:r>
              <a:rPr lang="en-US" sz="2400" dirty="0"/>
              <a:t>5- Develop databased for data management,.. Etc.. </a:t>
            </a:r>
          </a:p>
          <a:p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332282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Key term in result chain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F164EB-873E-418C-B7B3-6FD646127D44}"/>
              </a:ext>
            </a:extLst>
          </p:cNvPr>
          <p:cNvSpPr txBox="1"/>
          <p:nvPr/>
        </p:nvSpPr>
        <p:spPr>
          <a:xfrm>
            <a:off x="172278" y="982176"/>
            <a:ext cx="88657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en-US" sz="2400" b="1" dirty="0"/>
              <a:t>Activity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Output 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Use of output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Outcome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Impact 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Result chain  </a:t>
            </a:r>
          </a:p>
          <a:p>
            <a:pPr algn="just"/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14148244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Definition key term in result chain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F164EB-873E-418C-B7B3-6FD646127D44}"/>
              </a:ext>
            </a:extLst>
          </p:cNvPr>
          <p:cNvSpPr txBox="1"/>
          <p:nvPr/>
        </p:nvSpPr>
        <p:spPr>
          <a:xfrm>
            <a:off x="172278" y="982176"/>
            <a:ext cx="88657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en-US" sz="2400" b="1" dirty="0"/>
              <a:t>Activity: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tasks that need to be carried out to deliver the planned outputs through the use of inputs (e.g. build wells)</a:t>
            </a:r>
          </a:p>
          <a:p>
            <a:pPr marL="457200" indent="-457200" algn="just">
              <a:buAutoNum type="arabicPeriod"/>
            </a:pPr>
            <a:endParaRPr lang="en-US" sz="2400" b="1" dirty="0"/>
          </a:p>
          <a:p>
            <a:pPr marL="457200" indent="-457200" algn="just">
              <a:buAutoNum type="arabicPeriod"/>
            </a:pPr>
            <a:r>
              <a:rPr lang="en-US" sz="2400" b="1" dirty="0"/>
              <a:t>Output : 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direct/ tangible results (goods</a:t>
            </a:r>
            <a:r>
              <a:rPr lang="cs-CZ" sz="2400" spc="-3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services</a:t>
            </a:r>
            <a:r>
              <a:rPr lang="cs-CZ" sz="2400" spc="-3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knowledge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that the project </a:t>
            </a: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delivers, and which are largely under project management’s control. (e.g. </a:t>
            </a:r>
            <a:r>
              <a:rPr lang="de-DE" sz="2400" dirty="0"/>
              <a:t>Clean drinking water is provided)</a:t>
            </a:r>
            <a:endParaRPr lang="en-US" sz="2400" spc="-2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buAutoNum type="arabicPeriod"/>
            </a:pPr>
            <a:endParaRPr lang="en-US" sz="2400" b="1" dirty="0"/>
          </a:p>
          <a:p>
            <a:pPr marL="457200" indent="-457200" algn="just">
              <a:buAutoNum type="arabicPeriod"/>
            </a:pPr>
            <a:r>
              <a:rPr lang="en-US" sz="2400" b="1" dirty="0"/>
              <a:t>Use of output : </a:t>
            </a:r>
            <a:r>
              <a:rPr lang="de-DE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way in which outputs should be used by the target group in order to deliver desired outcome. </a:t>
            </a:r>
          </a:p>
          <a:p>
            <a:pPr algn="just"/>
            <a:r>
              <a:rPr lang="de-DE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(e.g Families use water for cooking and drinking... )</a:t>
            </a:r>
          </a:p>
          <a:p>
            <a:pPr marL="457200" indent="-457200" algn="just">
              <a:buAutoNum type="arabicPeriod"/>
            </a:pPr>
            <a:endParaRPr lang="en-US" sz="2400" b="1" dirty="0"/>
          </a:p>
          <a:p>
            <a:pPr algn="just"/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265935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Key term in result chain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5C6A2-ECAC-44F4-90DD-982F9CE19C11}"/>
              </a:ext>
            </a:extLst>
          </p:cNvPr>
          <p:cNvSpPr txBox="1"/>
          <p:nvPr/>
        </p:nvSpPr>
        <p:spPr>
          <a:xfrm>
            <a:off x="-33267" y="927651"/>
            <a:ext cx="91110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4. Outcome: </a:t>
            </a:r>
            <a:r>
              <a:rPr lang="de-DE" altLang="en-US" sz="2400" b="1" dirty="0"/>
              <a:t>s</a:t>
            </a:r>
            <a:r>
              <a:rPr lang="de-DE" altLang="en-US" sz="2400" dirty="0"/>
              <a:t>hort and medium-term change for the target groups. The outcome is the result of the </a:t>
            </a:r>
            <a:r>
              <a:rPr lang="de-DE" altLang="en-US" sz="2400" u="sng" dirty="0"/>
              <a:t>use of outputs</a:t>
            </a:r>
            <a:r>
              <a:rPr lang="de-DE" altLang="en-US" sz="2400" dirty="0"/>
              <a:t>, which have a benefit for the target group. ( e.g. </a:t>
            </a:r>
            <a:r>
              <a:rPr lang="en-US" sz="2400" dirty="0"/>
              <a:t>Illnesses have decreased and hygiene has improved)</a:t>
            </a:r>
            <a:endParaRPr lang="de-DE" altLang="en-US" sz="2400" dirty="0"/>
          </a:p>
          <a:p>
            <a:endParaRPr lang="de-DE" sz="2400" b="1" dirty="0"/>
          </a:p>
          <a:p>
            <a:r>
              <a:rPr lang="de-DE" sz="2400" b="1" dirty="0"/>
              <a:t>5. Impact: </a:t>
            </a:r>
            <a:r>
              <a:rPr lang="en-US" altLang="en-US" sz="2400" dirty="0"/>
              <a:t>Long-term, intended and unintended, positive and negative, effects of the project on people, institutions and the physical environment. It can be observed in the course of a project as well as after the project has ended. (e.g. </a:t>
            </a:r>
            <a:r>
              <a:rPr lang="en-US" sz="2400" dirty="0"/>
              <a:t>Child mortality has declined, medical costs have decreased “ living conditions have improved” )</a:t>
            </a:r>
            <a:endParaRPr lang="en-US" altLang="en-US" sz="2400" dirty="0"/>
          </a:p>
          <a:p>
            <a:endParaRPr lang="en-US" altLang="en-US" sz="2400" dirty="0"/>
          </a:p>
          <a:p>
            <a:r>
              <a:rPr lang="en-US" altLang="en-US" sz="2400" b="1" dirty="0"/>
              <a:t>6. Result chain: </a:t>
            </a:r>
            <a:r>
              <a:rPr lang="en-US" sz="2400" dirty="0"/>
              <a:t>A results chain describes the logical connection between inputs, activities, outputs, their use and the resulting outcomes and impacts. </a:t>
            </a:r>
            <a:endParaRPr lang="en-US" altLang="en-US" sz="2400" b="1" dirty="0"/>
          </a:p>
          <a:p>
            <a:endParaRPr lang="en-US" altLang="en-US" sz="2400" dirty="0"/>
          </a:p>
          <a:p>
            <a:endParaRPr lang="en-US" sz="2400" b="1" dirty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89597715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GB" sz="2800" b="1" dirty="0">
                <a:solidFill>
                  <a:schemeClr val="bg1"/>
                </a:solidFill>
              </a:rPr>
              <a:t>Example: Visualising the intervention logic – the “Effect Chain”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" name="Text Box 16">
            <a:extLst>
              <a:ext uri="{FF2B5EF4-FFF2-40B4-BE49-F238E27FC236}">
                <a16:creationId xmlns:a16="http://schemas.microsoft.com/office/drawing/2014/main" id="{D90F128A-3FD1-4215-8019-C89202771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352" y="1196752"/>
            <a:ext cx="12446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sz="1600" dirty="0"/>
              <a:t>Finances, </a:t>
            </a:r>
          </a:p>
          <a:p>
            <a:pPr eaLnBrk="1" hangingPunct="1"/>
            <a:r>
              <a:rPr lang="en-GB" sz="1600" dirty="0"/>
              <a:t>Staff, etc…</a:t>
            </a:r>
          </a:p>
        </p:txBody>
      </p:sp>
      <p:sp>
        <p:nvSpPr>
          <p:cNvPr id="6" name="Text Box 18">
            <a:extLst>
              <a:ext uri="{FF2B5EF4-FFF2-40B4-BE49-F238E27FC236}">
                <a16:creationId xmlns:a16="http://schemas.microsoft.com/office/drawing/2014/main" id="{F91DAF9E-6C0C-4C50-BC24-80E36A559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5272" y="1196753"/>
            <a:ext cx="111438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just"/>
            <a:r>
              <a:rPr lang="de-DE" sz="1600" dirty="0"/>
              <a:t>Clean drinking water is provided</a:t>
            </a:r>
            <a:endParaRPr lang="en-US" sz="1600" spc="-2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buAutoNum type="arabicPeriod"/>
            </a:pPr>
            <a:endParaRPr lang="en-US" sz="1600" b="1" dirty="0"/>
          </a:p>
        </p:txBody>
      </p:sp>
      <p:sp>
        <p:nvSpPr>
          <p:cNvPr id="7" name="Text Box 19">
            <a:extLst>
              <a:ext uri="{FF2B5EF4-FFF2-40B4-BE49-F238E27FC236}">
                <a16:creationId xmlns:a16="http://schemas.microsoft.com/office/drawing/2014/main" id="{5A872CAF-F2C3-4B8B-A2C4-452C6969C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7141" y="1196752"/>
            <a:ext cx="122396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de-DE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Families use water for cooking and drinking</a:t>
            </a:r>
            <a:endParaRPr lang="en-GB" sz="1600" dirty="0"/>
          </a:p>
        </p:txBody>
      </p:sp>
      <p:sp>
        <p:nvSpPr>
          <p:cNvPr id="8" name="Text Box 20">
            <a:extLst>
              <a:ext uri="{FF2B5EF4-FFF2-40B4-BE49-F238E27FC236}">
                <a16:creationId xmlns:a16="http://schemas.microsoft.com/office/drawing/2014/main" id="{40176B57-0ABD-4C0E-B69B-C98BBB93E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7051" y="1196752"/>
            <a:ext cx="132708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 dirty="0"/>
              <a:t>Illnesses have decreased and hygiene has improved</a:t>
            </a:r>
            <a:endParaRPr lang="en-GB" sz="1600" dirty="0"/>
          </a:p>
        </p:txBody>
      </p:sp>
      <p:sp>
        <p:nvSpPr>
          <p:cNvPr id="9" name="Text Box 21">
            <a:extLst>
              <a:ext uri="{FF2B5EF4-FFF2-40B4-BE49-F238E27FC236}">
                <a16:creationId xmlns:a16="http://schemas.microsoft.com/office/drawing/2014/main" id="{A7BF4C66-F6DA-4EA2-BDEF-9D203DDE8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8451" y="1196752"/>
            <a:ext cx="18145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 dirty="0"/>
              <a:t>Child mortality has declined, medical costs have decreased “ living conditions have improved”</a:t>
            </a:r>
            <a:endParaRPr lang="en-GB" sz="1600" b="1" dirty="0"/>
          </a:p>
        </p:txBody>
      </p:sp>
      <p:sp>
        <p:nvSpPr>
          <p:cNvPr id="10" name="Text Box 22">
            <a:extLst>
              <a:ext uri="{FF2B5EF4-FFF2-40B4-BE49-F238E27FC236}">
                <a16:creationId xmlns:a16="http://schemas.microsoft.com/office/drawing/2014/main" id="{2A9FE3D2-A5F1-4F70-9F4F-0D4E5D39C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352" y="3362102"/>
            <a:ext cx="1008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 dirty="0"/>
              <a:t>Inputs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6FA0674A-427B-4B4A-9539-1E2FCE277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565" y="2889027"/>
            <a:ext cx="8064500" cy="215900"/>
          </a:xfrm>
          <a:prstGeom prst="rightArrow">
            <a:avLst>
              <a:gd name="adj1" fmla="val 78750"/>
              <a:gd name="adj2" fmla="val 216163"/>
            </a:avLst>
          </a:prstGeom>
          <a:gradFill rotWithShape="1">
            <a:gsLst>
              <a:gs pos="0">
                <a:srgbClr val="C0C0C0">
                  <a:alpha val="89998"/>
                </a:srgbClr>
              </a:gs>
              <a:gs pos="100000">
                <a:srgbClr val="59595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R"/>
          </a:p>
        </p:txBody>
      </p:sp>
      <p:sp>
        <p:nvSpPr>
          <p:cNvPr id="12" name="Oval 9">
            <a:extLst>
              <a:ext uri="{FF2B5EF4-FFF2-40B4-BE49-F238E27FC236}">
                <a16:creationId xmlns:a16="http://schemas.microsoft.com/office/drawing/2014/main" id="{C62C776F-A316-4C8E-9D7A-7465C7B2E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252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3" name="Oval 10">
            <a:extLst>
              <a:ext uri="{FF2B5EF4-FFF2-40B4-BE49-F238E27FC236}">
                <a16:creationId xmlns:a16="http://schemas.microsoft.com/office/drawing/2014/main" id="{0CE8540E-7E09-4B38-B9AF-B689FC316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677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4" name="Oval 11">
            <a:extLst>
              <a:ext uri="{FF2B5EF4-FFF2-40B4-BE49-F238E27FC236}">
                <a16:creationId xmlns:a16="http://schemas.microsoft.com/office/drawing/2014/main" id="{79D9FF37-67D6-4C8F-A4CB-C70315EC5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7640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5" name="Oval 12">
            <a:extLst>
              <a:ext uri="{FF2B5EF4-FFF2-40B4-BE49-F238E27FC236}">
                <a16:creationId xmlns:a16="http://schemas.microsoft.com/office/drawing/2014/main" id="{EC8C173F-6976-4F62-9C23-37FBC3B936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7502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6" name="Oval 13">
            <a:extLst>
              <a:ext uri="{FF2B5EF4-FFF2-40B4-BE49-F238E27FC236}">
                <a16:creationId xmlns:a16="http://schemas.microsoft.com/office/drawing/2014/main" id="{9E1636E9-DB52-4E97-8F84-B3C7F6C23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0390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7" name="Oval 14">
            <a:extLst>
              <a:ext uri="{FF2B5EF4-FFF2-40B4-BE49-F238E27FC236}">
                <a16:creationId xmlns:a16="http://schemas.microsoft.com/office/drawing/2014/main" id="{542C1E2F-E0E8-4535-8F38-95D3CB186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5790" y="2785839"/>
            <a:ext cx="431800" cy="431800"/>
          </a:xfrm>
          <a:prstGeom prst="ellipse">
            <a:avLst/>
          </a:prstGeom>
          <a:gradFill flip="none" rotWithShape="1">
            <a:gsLst>
              <a:gs pos="0">
                <a:srgbClr val="FC8868">
                  <a:shade val="30000"/>
                  <a:satMod val="115000"/>
                </a:srgbClr>
              </a:gs>
              <a:gs pos="50000">
                <a:srgbClr val="FC8868">
                  <a:shade val="67500"/>
                  <a:satMod val="115000"/>
                </a:srgbClr>
              </a:gs>
              <a:gs pos="100000">
                <a:srgbClr val="FC88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CR">
              <a:solidFill>
                <a:srgbClr val="FC8868"/>
              </a:solidFill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E0504418-9380-4204-90A7-F0DDAAAFE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877" y="3362102"/>
            <a:ext cx="13668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/>
              <a:t>Activities</a:t>
            </a:r>
          </a:p>
        </p:txBody>
      </p:sp>
      <p:sp>
        <p:nvSpPr>
          <p:cNvPr id="19" name="Text Box 24">
            <a:extLst>
              <a:ext uri="{FF2B5EF4-FFF2-40B4-BE49-F238E27FC236}">
                <a16:creationId xmlns:a16="http://schemas.microsoft.com/office/drawing/2014/main" id="{9402FFEF-159D-40DE-8808-4563DEEF4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8715" y="3362102"/>
            <a:ext cx="1150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/>
              <a:t>Output</a:t>
            </a:r>
          </a:p>
        </p:txBody>
      </p:sp>
      <p:sp>
        <p:nvSpPr>
          <p:cNvPr id="20" name="Text Box 25">
            <a:extLst>
              <a:ext uri="{FF2B5EF4-FFF2-40B4-BE49-F238E27FC236}">
                <a16:creationId xmlns:a16="http://schemas.microsoft.com/office/drawing/2014/main" id="{31905D9A-F6DE-412C-9DE6-66E2B477B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7140" y="3362102"/>
            <a:ext cx="12239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 dirty="0"/>
              <a:t>Use of output</a:t>
            </a:r>
          </a:p>
        </p:txBody>
      </p:sp>
      <p:sp>
        <p:nvSpPr>
          <p:cNvPr id="21" name="Text Box 26">
            <a:extLst>
              <a:ext uri="{FF2B5EF4-FFF2-40B4-BE49-F238E27FC236}">
                <a16:creationId xmlns:a16="http://schemas.microsoft.com/office/drawing/2014/main" id="{462D3FEF-E512-4BB2-B5E7-F015A55B16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4127" y="3362102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/>
              <a:t>Outcome</a:t>
            </a:r>
          </a:p>
        </p:txBody>
      </p:sp>
      <p:sp>
        <p:nvSpPr>
          <p:cNvPr id="22" name="Text Box 27">
            <a:extLst>
              <a:ext uri="{FF2B5EF4-FFF2-40B4-BE49-F238E27FC236}">
                <a16:creationId xmlns:a16="http://schemas.microsoft.com/office/drawing/2014/main" id="{70E01A4F-146F-4CAD-95C0-E3EE408D5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8452" y="3362102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/>
              <a:t>Impacts</a:t>
            </a:r>
          </a:p>
        </p:txBody>
      </p:sp>
      <p:sp>
        <p:nvSpPr>
          <p:cNvPr id="23" name="AutoShape 31">
            <a:extLst>
              <a:ext uri="{FF2B5EF4-FFF2-40B4-BE49-F238E27FC236}">
                <a16:creationId xmlns:a16="http://schemas.microsoft.com/office/drawing/2014/main" id="{712E7E0F-D75F-4675-838A-A21C44ED174D}"/>
              </a:ext>
            </a:extLst>
          </p:cNvPr>
          <p:cNvSpPr>
            <a:spLocks/>
          </p:cNvSpPr>
          <p:nvPr/>
        </p:nvSpPr>
        <p:spPr bwMode="auto">
          <a:xfrm rot="5400000">
            <a:off x="5905926" y="2023046"/>
            <a:ext cx="360362" cy="3960813"/>
          </a:xfrm>
          <a:prstGeom prst="rightBrace">
            <a:avLst>
              <a:gd name="adj1" fmla="val 0"/>
              <a:gd name="adj2" fmla="val 49556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/>
          <a:p>
            <a:endParaRPr lang="es-CR"/>
          </a:p>
        </p:txBody>
      </p:sp>
      <p:sp>
        <p:nvSpPr>
          <p:cNvPr id="24" name="Text Box 32">
            <a:extLst>
              <a:ext uri="{FF2B5EF4-FFF2-40B4-BE49-F238E27FC236}">
                <a16:creationId xmlns:a16="http://schemas.microsoft.com/office/drawing/2014/main" id="{B3AD9502-0692-4337-BA1F-588404ABDA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4127" y="4190442"/>
            <a:ext cx="12362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 dirty="0"/>
              <a:t>EFFECTS</a:t>
            </a:r>
            <a:endParaRPr lang="en-GB" dirty="0"/>
          </a:p>
        </p:txBody>
      </p:sp>
      <p:sp>
        <p:nvSpPr>
          <p:cNvPr id="25" name="Rechteck 1">
            <a:extLst>
              <a:ext uri="{FF2B5EF4-FFF2-40B4-BE49-F238E27FC236}">
                <a16:creationId xmlns:a16="http://schemas.microsoft.com/office/drawing/2014/main" id="{B0AB324D-7F32-4B9C-8DB1-15B37E955F0B}"/>
              </a:ext>
            </a:extLst>
          </p:cNvPr>
          <p:cNvSpPr/>
          <p:nvPr/>
        </p:nvSpPr>
        <p:spPr>
          <a:xfrm>
            <a:off x="1461661" y="1177612"/>
            <a:ext cx="13470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Wells are built.. </a:t>
            </a:r>
          </a:p>
        </p:txBody>
      </p:sp>
      <p:sp>
        <p:nvSpPr>
          <p:cNvPr id="26" name="Text Box 30">
            <a:extLst>
              <a:ext uri="{FF2B5EF4-FFF2-40B4-BE49-F238E27FC236}">
                <a16:creationId xmlns:a16="http://schemas.microsoft.com/office/drawing/2014/main" id="{A6153719-A430-45AB-9CE7-AB4E8D3E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727" y="5373216"/>
            <a:ext cx="676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GB" b="1" dirty="0"/>
              <a:t>RESULTS </a:t>
            </a:r>
            <a:r>
              <a:rPr lang="en-GB" dirty="0"/>
              <a:t>(According to DAC – but without „use of Output“ level)</a:t>
            </a:r>
          </a:p>
        </p:txBody>
      </p:sp>
      <p:sp>
        <p:nvSpPr>
          <p:cNvPr id="27" name="AutoShape 15">
            <a:extLst>
              <a:ext uri="{FF2B5EF4-FFF2-40B4-BE49-F238E27FC236}">
                <a16:creationId xmlns:a16="http://schemas.microsoft.com/office/drawing/2014/main" id="{B3B3E05C-98E7-451C-A861-D42F556A050B}"/>
              </a:ext>
            </a:extLst>
          </p:cNvPr>
          <p:cNvSpPr>
            <a:spLocks/>
          </p:cNvSpPr>
          <p:nvPr/>
        </p:nvSpPr>
        <p:spPr bwMode="auto">
          <a:xfrm rot="5400000">
            <a:off x="5183840" y="2255060"/>
            <a:ext cx="720725" cy="5257800"/>
          </a:xfrm>
          <a:prstGeom prst="rightBrace">
            <a:avLst>
              <a:gd name="adj1" fmla="val 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/>
          <a:p>
            <a:endParaRPr lang="es-CR"/>
          </a:p>
        </p:txBody>
      </p:sp>
      <p:sp>
        <p:nvSpPr>
          <p:cNvPr id="28" name="Text Box 29">
            <a:extLst>
              <a:ext uri="{FF2B5EF4-FFF2-40B4-BE49-F238E27FC236}">
                <a16:creationId xmlns:a16="http://schemas.microsoft.com/office/drawing/2014/main" id="{1A7E505E-9101-4E26-ADD9-3C5B7BC2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5701" y="4873157"/>
            <a:ext cx="2447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5851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6" grpId="0"/>
      <p:bldP spid="27" grpId="0" animBg="1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dirty="0">
                <a:solidFill>
                  <a:schemeClr val="bg1"/>
                </a:solidFill>
              </a:rPr>
              <a:t>M&amp;E Framework/plan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66261" y="1444486"/>
            <a:ext cx="9077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C76F5C9-B9D5-4EAA-AB24-896F397394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353014"/>
              </p:ext>
            </p:extLst>
          </p:nvPr>
        </p:nvGraphicFramePr>
        <p:xfrm>
          <a:off x="-2" y="927653"/>
          <a:ext cx="9143999" cy="417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854">
                  <a:extLst>
                    <a:ext uri="{9D8B030D-6E8A-4147-A177-3AD203B41FA5}">
                      <a16:colId xmlns:a16="http://schemas.microsoft.com/office/drawing/2014/main" val="2224547661"/>
                    </a:ext>
                  </a:extLst>
                </a:gridCol>
                <a:gridCol w="485106">
                  <a:extLst>
                    <a:ext uri="{9D8B030D-6E8A-4147-A177-3AD203B41FA5}">
                      <a16:colId xmlns:a16="http://schemas.microsoft.com/office/drawing/2014/main" val="972833824"/>
                    </a:ext>
                  </a:extLst>
                </a:gridCol>
                <a:gridCol w="424713">
                  <a:extLst>
                    <a:ext uri="{9D8B030D-6E8A-4147-A177-3AD203B41FA5}">
                      <a16:colId xmlns:a16="http://schemas.microsoft.com/office/drawing/2014/main" val="2099752951"/>
                    </a:ext>
                  </a:extLst>
                </a:gridCol>
                <a:gridCol w="523061">
                  <a:extLst>
                    <a:ext uri="{9D8B030D-6E8A-4147-A177-3AD203B41FA5}">
                      <a16:colId xmlns:a16="http://schemas.microsoft.com/office/drawing/2014/main" val="4044589758"/>
                    </a:ext>
                  </a:extLst>
                </a:gridCol>
                <a:gridCol w="713971">
                  <a:extLst>
                    <a:ext uri="{9D8B030D-6E8A-4147-A177-3AD203B41FA5}">
                      <a16:colId xmlns:a16="http://schemas.microsoft.com/office/drawing/2014/main" val="384312047"/>
                    </a:ext>
                  </a:extLst>
                </a:gridCol>
                <a:gridCol w="556591">
                  <a:extLst>
                    <a:ext uri="{9D8B030D-6E8A-4147-A177-3AD203B41FA5}">
                      <a16:colId xmlns:a16="http://schemas.microsoft.com/office/drawing/2014/main" val="3846451416"/>
                    </a:ext>
                  </a:extLst>
                </a:gridCol>
                <a:gridCol w="569843">
                  <a:extLst>
                    <a:ext uri="{9D8B030D-6E8A-4147-A177-3AD203B41FA5}">
                      <a16:colId xmlns:a16="http://schemas.microsoft.com/office/drawing/2014/main" val="2883721887"/>
                    </a:ext>
                  </a:extLst>
                </a:gridCol>
                <a:gridCol w="543339">
                  <a:extLst>
                    <a:ext uri="{9D8B030D-6E8A-4147-A177-3AD203B41FA5}">
                      <a16:colId xmlns:a16="http://schemas.microsoft.com/office/drawing/2014/main" val="1681579298"/>
                    </a:ext>
                  </a:extLst>
                </a:gridCol>
                <a:gridCol w="543339">
                  <a:extLst>
                    <a:ext uri="{9D8B030D-6E8A-4147-A177-3AD203B41FA5}">
                      <a16:colId xmlns:a16="http://schemas.microsoft.com/office/drawing/2014/main" val="3715957130"/>
                    </a:ext>
                  </a:extLst>
                </a:gridCol>
                <a:gridCol w="728871">
                  <a:extLst>
                    <a:ext uri="{9D8B030D-6E8A-4147-A177-3AD203B41FA5}">
                      <a16:colId xmlns:a16="http://schemas.microsoft.com/office/drawing/2014/main" val="717310235"/>
                    </a:ext>
                  </a:extLst>
                </a:gridCol>
                <a:gridCol w="583095">
                  <a:extLst>
                    <a:ext uri="{9D8B030D-6E8A-4147-A177-3AD203B41FA5}">
                      <a16:colId xmlns:a16="http://schemas.microsoft.com/office/drawing/2014/main" val="88341124"/>
                    </a:ext>
                  </a:extLst>
                </a:gridCol>
                <a:gridCol w="543339">
                  <a:extLst>
                    <a:ext uri="{9D8B030D-6E8A-4147-A177-3AD203B41FA5}">
                      <a16:colId xmlns:a16="http://schemas.microsoft.com/office/drawing/2014/main" val="2580293688"/>
                    </a:ext>
                  </a:extLst>
                </a:gridCol>
                <a:gridCol w="689114">
                  <a:extLst>
                    <a:ext uri="{9D8B030D-6E8A-4147-A177-3AD203B41FA5}">
                      <a16:colId xmlns:a16="http://schemas.microsoft.com/office/drawing/2014/main" val="2847444061"/>
                    </a:ext>
                  </a:extLst>
                </a:gridCol>
                <a:gridCol w="503582">
                  <a:extLst>
                    <a:ext uri="{9D8B030D-6E8A-4147-A177-3AD203B41FA5}">
                      <a16:colId xmlns:a16="http://schemas.microsoft.com/office/drawing/2014/main" val="247827502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964257449"/>
                    </a:ext>
                  </a:extLst>
                </a:gridCol>
                <a:gridCol w="583094">
                  <a:extLst>
                    <a:ext uri="{9D8B030D-6E8A-4147-A177-3AD203B41FA5}">
                      <a16:colId xmlns:a16="http://schemas.microsoft.com/office/drawing/2014/main" val="754122346"/>
                    </a:ext>
                  </a:extLst>
                </a:gridCol>
              </a:tblGrid>
              <a:tr h="1379179">
                <a:tc>
                  <a:txBody>
                    <a:bodyPr/>
                    <a:lstStyle/>
                    <a:p>
                      <a:r>
                        <a:rPr lang="en-US" sz="1200" b="0" dirty="0"/>
                        <a:t>Program Logic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Performance Indicator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Definition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Unit of Measure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err="1"/>
                        <a:t>Disaggre</a:t>
                      </a:r>
                      <a:r>
                        <a:rPr lang="en-US" sz="1200" b="0" dirty="0"/>
                        <a:t>-</a:t>
                      </a:r>
                    </a:p>
                    <a:p>
                      <a:r>
                        <a:rPr lang="en-US" sz="1200" b="0" dirty="0"/>
                        <a:t>gated 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Data  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Data source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Data Collection 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Data Collection Tools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Responsible person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Baseline year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Baseline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FY# Target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FY# Target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FY# Target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 err="1"/>
                        <a:t>LoP</a:t>
                      </a:r>
                      <a:endParaRPr lang="en-US" sz="1100" b="0" dirty="0"/>
                    </a:p>
                    <a:p>
                      <a:r>
                        <a:rPr lang="en-US" sz="1100" b="0" dirty="0"/>
                        <a:t>Target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534091"/>
                  </a:ext>
                </a:extLst>
              </a:tr>
              <a:tr h="386716">
                <a:tc>
                  <a:txBody>
                    <a:bodyPr/>
                    <a:lstStyle/>
                    <a:p>
                      <a:r>
                        <a:rPr lang="en-US" sz="1050" b="0" dirty="0"/>
                        <a:t>Goal/ Impact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5532727"/>
                  </a:ext>
                </a:extLst>
              </a:tr>
              <a:tr h="386716">
                <a:tc>
                  <a:txBody>
                    <a:bodyPr/>
                    <a:lstStyle/>
                    <a:p>
                      <a:r>
                        <a:rPr lang="en-US" b="0" dirty="0"/>
                        <a:t>Ob/ Outcome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099980"/>
                  </a:ext>
                </a:extLst>
              </a:tr>
              <a:tr h="386716">
                <a:tc>
                  <a:txBody>
                    <a:bodyPr/>
                    <a:lstStyle/>
                    <a:p>
                      <a:r>
                        <a:rPr lang="en-US" b="0" dirty="0"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866336"/>
                  </a:ext>
                </a:extLst>
              </a:tr>
              <a:tr h="386716"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7481108"/>
                  </a:ext>
                </a:extLst>
              </a:tr>
              <a:tr h="386716"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24934"/>
                  </a:ext>
                </a:extLst>
              </a:tr>
              <a:tr h="39784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468298"/>
                  </a:ext>
                </a:extLst>
              </a:tr>
            </a:tbl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F22BA7BB-98A6-42E7-83B5-E9ACCE650E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8077129"/>
              </p:ext>
            </p:extLst>
          </p:nvPr>
        </p:nvGraphicFramePr>
        <p:xfrm>
          <a:off x="3067878" y="5232243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Worksheet" showAsIcon="1" r:id="rId3" imgW="914400" imgH="771480" progId="Excel.Sheet.12">
                  <p:embed/>
                </p:oleObj>
              </mc:Choice>
              <mc:Fallback>
                <p:oleObj name="Worksheet" showAsIcon="1" r:id="rId3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67878" y="5232243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345247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b="1" dirty="0">
                <a:solidFill>
                  <a:schemeClr val="bg1"/>
                </a:solidFill>
              </a:rPr>
              <a:t>Group Practice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99486-1C29-43B6-8694-116D56CAE43D}"/>
              </a:ext>
            </a:extLst>
          </p:cNvPr>
          <p:cNvSpPr txBox="1"/>
          <p:nvPr/>
        </p:nvSpPr>
        <p:spPr>
          <a:xfrm>
            <a:off x="66261" y="1603513"/>
            <a:ext cx="8892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Developing M&amp;E Framework/Plan </a:t>
            </a:r>
          </a:p>
          <a:p>
            <a:pPr algn="ctr"/>
            <a:r>
              <a:rPr lang="en-US" sz="2400" b="1" dirty="0"/>
              <a:t>(1.30- 3.30pm include presentation)</a:t>
            </a:r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922873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sz="4000" b="1" dirty="0">
                <a:solidFill>
                  <a:schemeClr val="bg1"/>
                </a:solidFill>
              </a:rPr>
              <a:t>Group Practice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99486-1C29-43B6-8694-116D56CAE43D}"/>
              </a:ext>
            </a:extLst>
          </p:cNvPr>
          <p:cNvSpPr txBox="1"/>
          <p:nvPr/>
        </p:nvSpPr>
        <p:spPr>
          <a:xfrm>
            <a:off x="66261" y="1603513"/>
            <a:ext cx="8892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Developing M&amp;E Framework/Plan </a:t>
            </a:r>
          </a:p>
          <a:p>
            <a:pPr algn="ctr"/>
            <a:r>
              <a:rPr lang="en-US" sz="2400" b="1" dirty="0"/>
              <a:t>(1.30- 3.30pm include presentation)</a:t>
            </a:r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0509392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b="1" dirty="0">
                <a:solidFill>
                  <a:schemeClr val="bg1"/>
                </a:solidFill>
              </a:rPr>
              <a:t>M&amp;E package 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99486-1C29-43B6-8694-116D56CAE43D}"/>
              </a:ext>
            </a:extLst>
          </p:cNvPr>
          <p:cNvSpPr txBox="1"/>
          <p:nvPr/>
        </p:nvSpPr>
        <p:spPr>
          <a:xfrm>
            <a:off x="251792" y="1675318"/>
            <a:ext cx="88922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1- M&amp;E Framework/Plan</a:t>
            </a:r>
          </a:p>
          <a:p>
            <a:pPr algn="just"/>
            <a:r>
              <a:rPr lang="en-US" sz="2400" b="1" dirty="0"/>
              <a:t>2- Performance Indicator Tracking Sheet/Table (PITS/T)</a:t>
            </a:r>
          </a:p>
          <a:p>
            <a:pPr algn="just"/>
            <a:r>
              <a:rPr lang="en-US" sz="2400" b="1" dirty="0"/>
              <a:t>3- Activity Tracking Sheet/Table  (ATS/T)</a:t>
            </a:r>
          </a:p>
          <a:p>
            <a:pPr algn="just"/>
            <a:r>
              <a:rPr lang="en-US" sz="2400" b="1" dirty="0"/>
              <a:t>4- M&amp;E Tool (data collection)</a:t>
            </a:r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6C5CA2A-B3C3-4724-B11C-FFAA671F76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0650288"/>
              </p:ext>
            </p:extLst>
          </p:nvPr>
        </p:nvGraphicFramePr>
        <p:xfrm>
          <a:off x="3657600" y="3568144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Worksheet" showAsIcon="1" r:id="rId3" imgW="914400" imgH="771480" progId="Excel.Sheet.12">
                  <p:embed/>
                </p:oleObj>
              </mc:Choice>
              <mc:Fallback>
                <p:oleObj name="Worksheet" showAsIcon="1" r:id="rId3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0" y="3568144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174935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b="1" dirty="0">
                <a:solidFill>
                  <a:schemeClr val="bg1"/>
                </a:solidFill>
              </a:rPr>
              <a:t>Developing M&amp;E Tool (data collection)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99486-1C29-43B6-8694-116D56CAE43D}"/>
              </a:ext>
            </a:extLst>
          </p:cNvPr>
          <p:cNvSpPr txBox="1"/>
          <p:nvPr/>
        </p:nvSpPr>
        <p:spPr>
          <a:xfrm>
            <a:off x="0" y="1033670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b="1" dirty="0"/>
          </a:p>
          <a:p>
            <a:pPr algn="ctr"/>
            <a:endParaRPr lang="en-US" sz="2400" dirty="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E8E77786-92A9-4710-A10C-4745166EBE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242167"/>
              </p:ext>
            </p:extLst>
          </p:nvPr>
        </p:nvGraphicFramePr>
        <p:xfrm>
          <a:off x="159024" y="1033670"/>
          <a:ext cx="8984976" cy="5144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776">
                  <a:extLst>
                    <a:ext uri="{9D8B030D-6E8A-4147-A177-3AD203B41FA5}">
                      <a16:colId xmlns:a16="http://schemas.microsoft.com/office/drawing/2014/main" val="2600803345"/>
                    </a:ext>
                  </a:extLst>
                </a:gridCol>
                <a:gridCol w="2332383">
                  <a:extLst>
                    <a:ext uri="{9D8B030D-6E8A-4147-A177-3AD203B41FA5}">
                      <a16:colId xmlns:a16="http://schemas.microsoft.com/office/drawing/2014/main" val="2576447636"/>
                    </a:ext>
                  </a:extLst>
                </a:gridCol>
                <a:gridCol w="2425147">
                  <a:extLst>
                    <a:ext uri="{9D8B030D-6E8A-4147-A177-3AD203B41FA5}">
                      <a16:colId xmlns:a16="http://schemas.microsoft.com/office/drawing/2014/main" val="3686194391"/>
                    </a:ext>
                  </a:extLst>
                </a:gridCol>
                <a:gridCol w="1099931">
                  <a:extLst>
                    <a:ext uri="{9D8B030D-6E8A-4147-A177-3AD203B41FA5}">
                      <a16:colId xmlns:a16="http://schemas.microsoft.com/office/drawing/2014/main" val="2668774476"/>
                    </a:ext>
                  </a:extLst>
                </a:gridCol>
                <a:gridCol w="1457739">
                  <a:extLst>
                    <a:ext uri="{9D8B030D-6E8A-4147-A177-3AD203B41FA5}">
                      <a16:colId xmlns:a16="http://schemas.microsoft.com/office/drawing/2014/main" val="2697148722"/>
                    </a:ext>
                  </a:extLst>
                </a:gridCol>
              </a:tblGrid>
              <a:tr h="297386">
                <a:tc>
                  <a:txBody>
                    <a:bodyPr/>
                    <a:lstStyle/>
                    <a:p>
                      <a:r>
                        <a:rPr lang="en-US" dirty="0"/>
                        <a:t>Specific Objectives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Indicators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Info needed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methods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2773915"/>
                  </a:ext>
                </a:extLst>
              </a:tr>
              <a:tr h="3092638"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Increased capacity of CSOs for innovative response to development challenges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SO1.1: At least 50% of the NGO Applicants engaged in GPP Certification System complied with GPP Standards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# NGOs applicant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# NGOs has been desk review by GPP team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# NGOs assessment my GPP team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# NGOs engage in GPP Certification system complied with GPP standard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#   Result /change after PGPP </a:t>
                      </a:r>
                      <a:endParaRPr lang="en-US" sz="1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GPP database system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GPP applicant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SRI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Desk review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KII with GPP applicant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161617"/>
                  </a:ext>
                </a:extLst>
              </a:tr>
              <a:tr h="173856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2214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39509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3F31-C174-4110-864E-7BE27B6D6F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261" y="-39757"/>
            <a:ext cx="9077739" cy="967409"/>
          </a:xfrm>
          <a:prstGeom prst="rect">
            <a:avLst/>
          </a:prstGeom>
        </p:spPr>
        <p:txBody>
          <a:bodyPr anchor="ctr"/>
          <a:lstStyle/>
          <a:p>
            <a:r>
              <a:rPr lang="en-US" altLang="en-US" sz="4000" b="1" dirty="0">
                <a:solidFill>
                  <a:schemeClr val="bg1"/>
                </a:solidFill>
              </a:rPr>
              <a:t>Thanks for your attention!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DBCED4-96B5-451E-A63E-50ECC3755162}"/>
              </a:ext>
            </a:extLst>
          </p:cNvPr>
          <p:cNvSpPr txBox="1"/>
          <p:nvPr/>
        </p:nvSpPr>
        <p:spPr>
          <a:xfrm>
            <a:off x="251791" y="1444486"/>
            <a:ext cx="889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</a:p>
        </p:txBody>
      </p:sp>
      <p:pic>
        <p:nvPicPr>
          <p:cNvPr id="4" name="Picture 20" descr="http://i1.trekearth.com/photos/27569/04_bayon_0049.jpg">
            <a:extLst>
              <a:ext uri="{FF2B5EF4-FFF2-40B4-BE49-F238E27FC236}">
                <a16:creationId xmlns:a16="http://schemas.microsoft.com/office/drawing/2014/main" id="{B85FCFF4-1083-4786-801C-B2CD46AE2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443" y="927652"/>
            <a:ext cx="6785113" cy="509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550498"/>
      </p:ext>
    </p:extLst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CCC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CC Theme" id="{25403C65-72FA-4BB2-AB42-44416D02643B}" vid="{5F6E8202-7A23-4432-93E3-B73B9753BF02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lide Cov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CCC Theme</Template>
  <TotalTime>635</TotalTime>
  <Words>681</Words>
  <Application>Microsoft Office PowerPoint</Application>
  <PresentationFormat>On-screen Show (4:3)</PresentationFormat>
  <Paragraphs>133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ＭＳ Ｐゴシック</vt:lpstr>
      <vt:lpstr>Arial</vt:lpstr>
      <vt:lpstr>Calibri</vt:lpstr>
      <vt:lpstr>Chalkboard</vt:lpstr>
      <vt:lpstr>Lucida Sans Unicode</vt:lpstr>
      <vt:lpstr>Tahoma</vt:lpstr>
      <vt:lpstr>CCC Theme</vt:lpstr>
      <vt:lpstr>2_Custom Design</vt:lpstr>
      <vt:lpstr>1_Slide Cover</vt:lpstr>
      <vt:lpstr>3_Custom Design</vt:lpstr>
      <vt:lpstr>1_Custom Design</vt:lpstr>
      <vt:lpstr>2_Office Theme</vt:lpstr>
      <vt:lpstr>Worksheet</vt:lpstr>
      <vt:lpstr>PowerPoint Presentation</vt:lpstr>
      <vt:lpstr>Objective </vt:lpstr>
      <vt:lpstr>Group Discussion by Table </vt:lpstr>
      <vt:lpstr>Role M&amp;E after Project approved</vt:lpstr>
      <vt:lpstr>Key term in result chain</vt:lpstr>
      <vt:lpstr>Definition key term in result chain</vt:lpstr>
      <vt:lpstr>Key term in result chain</vt:lpstr>
      <vt:lpstr>Example: Visualising the intervention logic – the “Effect Chain”</vt:lpstr>
      <vt:lpstr>M&amp;E Framework/plan</vt:lpstr>
      <vt:lpstr>Group Practice </vt:lpstr>
      <vt:lpstr>Group Practice </vt:lpstr>
      <vt:lpstr>M&amp;E package </vt:lpstr>
      <vt:lpstr>Developing M&amp;E Tool (data collection)</vt:lpstr>
      <vt:lpstr>Thanks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m17481</dc:creator>
  <cp:lastModifiedBy>sean vang</cp:lastModifiedBy>
  <cp:revision>38</cp:revision>
  <dcterms:created xsi:type="dcterms:W3CDTF">2019-10-18T02:30:01Z</dcterms:created>
  <dcterms:modified xsi:type="dcterms:W3CDTF">2019-10-27T13:40:49Z</dcterms:modified>
</cp:coreProperties>
</file>