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notesMasterIdLst>
    <p:notesMasterId r:id="rId17"/>
  </p:notesMasterIdLst>
  <p:handoutMasterIdLst>
    <p:handoutMasterId r:id="rId18"/>
  </p:handoutMasterIdLst>
  <p:sldIdLst>
    <p:sldId id="423" r:id="rId3"/>
    <p:sldId id="591" r:id="rId4"/>
    <p:sldId id="589" r:id="rId5"/>
    <p:sldId id="590" r:id="rId6"/>
    <p:sldId id="587" r:id="rId7"/>
    <p:sldId id="588" r:id="rId8"/>
    <p:sldId id="578" r:id="rId9"/>
    <p:sldId id="580" r:id="rId10"/>
    <p:sldId id="581" r:id="rId11"/>
    <p:sldId id="582" r:id="rId12"/>
    <p:sldId id="583" r:id="rId13"/>
    <p:sldId id="584" r:id="rId14"/>
    <p:sldId id="585" r:id="rId15"/>
    <p:sldId id="523" r:id="rId16"/>
  </p:sldIdLst>
  <p:sldSz cx="9144000" cy="6858000" type="screen4x3"/>
  <p:notesSz cx="9309100" cy="69596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521415D9-36F7-43E2-AB2F-B90AF26B5E84}">
      <p14:sectionLst xmlns:p14="http://schemas.microsoft.com/office/powerpoint/2010/main">
        <p14:section name="Default Section" id="{F8AE58FC-48D7-4AB8-B3A2-84A425E6A9F5}">
          <p14:sldIdLst>
            <p14:sldId id="423"/>
            <p14:sldId id="591"/>
            <p14:sldId id="589"/>
            <p14:sldId id="590"/>
            <p14:sldId id="587"/>
            <p14:sldId id="588"/>
            <p14:sldId id="578"/>
            <p14:sldId id="580"/>
            <p14:sldId id="581"/>
            <p14:sldId id="582"/>
            <p14:sldId id="583"/>
            <p14:sldId id="584"/>
            <p14:sldId id="585"/>
            <p14:sldId id="523"/>
          </p14:sldIdLst>
        </p14:section>
        <p14:section name="Untitled Section" id="{9DC71AD9-6078-4006-AE75-AC97332FDE83}">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un Borithy" initials="LB" lastIdx="3" clrIdx="0"/>
  <p:cmAuthor id="1" name="kbunthong" initials="k" lastIdx="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33CC"/>
    <a:srgbClr val="FF9900"/>
    <a:srgbClr val="1807B8"/>
    <a:srgbClr val="00FF00"/>
    <a:srgbClr val="FCD8BA"/>
    <a:srgbClr val="FDE4CF"/>
    <a:srgbClr val="FCCDA6"/>
    <a:srgbClr val="FCD1AE"/>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849" autoAdjust="0"/>
  </p:normalViewPr>
  <p:slideViewPr>
    <p:cSldViewPr>
      <p:cViewPr>
        <p:scale>
          <a:sx n="70" d="100"/>
          <a:sy n="70" d="100"/>
        </p:scale>
        <p:origin x="-1314" y="5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1920" y="-90"/>
      </p:cViewPr>
      <p:guideLst>
        <p:guide orient="horz" pos="2193"/>
        <p:guide pos="293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991064185158672"/>
          <c:y val="4.9157997368627748E-2"/>
          <c:w val="0.64494166070150327"/>
          <c:h val="0.73158005818516736"/>
        </c:manualLayout>
      </c:layout>
      <c:barChart>
        <c:barDir val="bar"/>
        <c:grouping val="stacked"/>
        <c:varyColors val="0"/>
        <c:ser>
          <c:idx val="1"/>
          <c:order val="1"/>
          <c:tx>
            <c:strRef>
              <c:f>Sheet1!$C$1</c:f>
              <c:strCache>
                <c:ptCount val="1"/>
                <c:pt idx="0">
                  <c:v>Sustainability Evloving</c:v>
                </c:pt>
              </c:strCache>
            </c:strRef>
          </c:tx>
          <c:invertIfNegative val="0"/>
          <c:cat>
            <c:strRef>
              <c:f>Sheet1!$A$2:$A$9</c:f>
              <c:strCache>
                <c:ptCount val="8"/>
                <c:pt idx="0">
                  <c:v>Public Image</c:v>
                </c:pt>
                <c:pt idx="1">
                  <c:v>Infrustructure</c:v>
                </c:pt>
                <c:pt idx="2">
                  <c:v>Service Provision</c:v>
                </c:pt>
                <c:pt idx="3">
                  <c:v>Advocacy</c:v>
                </c:pt>
                <c:pt idx="4">
                  <c:v>Financial Viability</c:v>
                </c:pt>
                <c:pt idx="5">
                  <c:v>Organizational Capacity</c:v>
                </c:pt>
                <c:pt idx="6">
                  <c:v>Legal Environment</c:v>
                </c:pt>
                <c:pt idx="7">
                  <c:v>CSO Sustainability</c:v>
                </c:pt>
              </c:strCache>
            </c:strRef>
          </c:cat>
          <c:val>
            <c:numRef>
              <c:f>Sheet1!$C$2:$C$9</c:f>
              <c:numCache>
                <c:formatCode>General</c:formatCode>
                <c:ptCount val="8"/>
              </c:numCache>
            </c:numRef>
          </c:val>
        </c:ser>
        <c:ser>
          <c:idx val="2"/>
          <c:order val="2"/>
          <c:tx>
            <c:strRef>
              <c:f>Sheet1!$D$1</c:f>
              <c:strCache>
                <c:ptCount val="1"/>
                <c:pt idx="0">
                  <c:v>Sustainability Impeded</c:v>
                </c:pt>
              </c:strCache>
            </c:strRef>
          </c:tx>
          <c:invertIfNegative val="0"/>
          <c:cat>
            <c:strRef>
              <c:f>Sheet1!$A$2:$A$9</c:f>
              <c:strCache>
                <c:ptCount val="8"/>
                <c:pt idx="0">
                  <c:v>Public Image</c:v>
                </c:pt>
                <c:pt idx="1">
                  <c:v>Infrustructure</c:v>
                </c:pt>
                <c:pt idx="2">
                  <c:v>Service Provision</c:v>
                </c:pt>
                <c:pt idx="3">
                  <c:v>Advocacy</c:v>
                </c:pt>
                <c:pt idx="4">
                  <c:v>Financial Viability</c:v>
                </c:pt>
                <c:pt idx="5">
                  <c:v>Organizational Capacity</c:v>
                </c:pt>
                <c:pt idx="6">
                  <c:v>Legal Environment</c:v>
                </c:pt>
                <c:pt idx="7">
                  <c:v>CSO Sustainability</c:v>
                </c:pt>
              </c:strCache>
            </c:strRef>
          </c:cat>
          <c:val>
            <c:numRef>
              <c:f>Sheet1!$D$2:$D$9</c:f>
              <c:numCache>
                <c:formatCode>General</c:formatCode>
                <c:ptCount val="8"/>
              </c:numCache>
            </c:numRef>
          </c:val>
        </c:ser>
        <c:dLbls>
          <c:showLegendKey val="0"/>
          <c:showVal val="0"/>
          <c:showCatName val="0"/>
          <c:showSerName val="0"/>
          <c:showPercent val="0"/>
          <c:showBubbleSize val="0"/>
        </c:dLbls>
        <c:gapWidth val="13"/>
        <c:overlap val="-60"/>
        <c:axId val="47624576"/>
        <c:axId val="47626112"/>
      </c:barChart>
      <c:barChart>
        <c:barDir val="bar"/>
        <c:grouping val="stacked"/>
        <c:varyColors val="0"/>
        <c:ser>
          <c:idx val="0"/>
          <c:order val="0"/>
          <c:tx>
            <c:strRef>
              <c:f>Sheet1!$B$1</c:f>
              <c:strCache>
                <c:ptCount val="1"/>
                <c:pt idx="0">
                  <c:v>Sustainability Enhanced</c:v>
                </c:pt>
              </c:strCache>
            </c:strRef>
          </c:tx>
          <c:invertIfNegative val="0"/>
          <c:dPt>
            <c:idx val="7"/>
            <c:invertIfNegative val="0"/>
            <c:bubble3D val="0"/>
            <c:spPr>
              <a:gradFill flip="none" rotWithShape="1">
                <a:gsLst>
                  <a:gs pos="0">
                    <a:srgbClr val="03D4A8"/>
                  </a:gs>
                  <a:gs pos="25000">
                    <a:srgbClr val="21D6E0"/>
                  </a:gs>
                  <a:gs pos="75000">
                    <a:srgbClr val="0087E6"/>
                  </a:gs>
                  <a:gs pos="100000">
                    <a:srgbClr val="005CBF"/>
                  </a:gs>
                </a:gsLst>
                <a:lin ang="5400000" scaled="0"/>
                <a:tileRect r="-100000" b="-100000"/>
              </a:gradFill>
            </c:spPr>
          </c:dPt>
          <c:dLbls>
            <c:dLbl>
              <c:idx val="0"/>
              <c:layout>
                <c:manualLayout>
                  <c:x val="0.2146945836315915"/>
                  <c:y val="-6.2500000000000003E-3"/>
                </c:manualLayout>
              </c:layout>
              <c:dLblPos val="ctr"/>
              <c:showLegendKey val="0"/>
              <c:showVal val="1"/>
              <c:showCatName val="0"/>
              <c:showSerName val="0"/>
              <c:showPercent val="0"/>
              <c:showBubbleSize val="0"/>
            </c:dLbl>
            <c:dLbl>
              <c:idx val="1"/>
              <c:layout>
                <c:manualLayout>
                  <c:x val="0.20966499642090194"/>
                  <c:y val="1.2500000000000001E-2"/>
                </c:manualLayout>
              </c:layout>
              <c:dLblPos val="ctr"/>
              <c:showLegendKey val="0"/>
              <c:showVal val="1"/>
              <c:showCatName val="0"/>
              <c:showSerName val="0"/>
              <c:showPercent val="0"/>
              <c:showBubbleSize val="0"/>
            </c:dLbl>
            <c:dLbl>
              <c:idx val="2"/>
              <c:layout>
                <c:manualLayout>
                  <c:x val="0.2056036745406824"/>
                  <c:y val="0"/>
                </c:manualLayout>
              </c:layout>
              <c:dLblPos val="ctr"/>
              <c:showLegendKey val="0"/>
              <c:showVal val="1"/>
              <c:showCatName val="0"/>
              <c:showSerName val="0"/>
              <c:showPercent val="0"/>
              <c:showBubbleSize val="0"/>
            </c:dLbl>
            <c:dLbl>
              <c:idx val="3"/>
              <c:layout>
                <c:manualLayout>
                  <c:x val="0.22942495824385589"/>
                  <c:y val="-5.729100483608997E-17"/>
                </c:manualLayout>
              </c:layout>
              <c:dLblPos val="ctr"/>
              <c:showLegendKey val="0"/>
              <c:showVal val="1"/>
              <c:showCatName val="0"/>
              <c:showSerName val="0"/>
              <c:showPercent val="0"/>
              <c:showBubbleSize val="0"/>
            </c:dLbl>
            <c:dLbl>
              <c:idx val="4"/>
              <c:layout>
                <c:manualLayout>
                  <c:x val="0.25985385349558576"/>
                  <c:y val="3.1250000000000574E-3"/>
                </c:manualLayout>
              </c:layout>
              <c:dLblPos val="ctr"/>
              <c:showLegendKey val="0"/>
              <c:showVal val="1"/>
              <c:showCatName val="0"/>
              <c:showSerName val="0"/>
              <c:showPercent val="0"/>
              <c:showBubbleSize val="0"/>
            </c:dLbl>
            <c:dLbl>
              <c:idx val="5"/>
              <c:layout>
                <c:manualLayout>
                  <c:x val="0.19899594368885706"/>
                  <c:y val="6.2500372083179939E-3"/>
                </c:manualLayout>
              </c:layout>
              <c:dLblPos val="ctr"/>
              <c:showLegendKey val="0"/>
              <c:showVal val="1"/>
              <c:showCatName val="0"/>
              <c:showSerName val="0"/>
              <c:showPercent val="0"/>
              <c:showBubbleSize val="0"/>
            </c:dLbl>
            <c:dLbl>
              <c:idx val="6"/>
              <c:layout>
                <c:manualLayout>
                  <c:x val="0.23197112860892388"/>
                  <c:y val="-6.2500000000000003E-3"/>
                </c:manualLayout>
              </c:layout>
              <c:dLblPos val="ctr"/>
              <c:showLegendKey val="0"/>
              <c:showVal val="1"/>
              <c:showCatName val="0"/>
              <c:showSerName val="0"/>
              <c:showPercent val="0"/>
              <c:showBubbleSize val="0"/>
            </c:dLbl>
            <c:dLbl>
              <c:idx val="7"/>
              <c:layout>
                <c:manualLayout>
                  <c:x val="0.21627260796945835"/>
                  <c:y val="-3.1250000000000002E-3"/>
                </c:manualLayout>
              </c:layout>
              <c:tx>
                <c:rich>
                  <a:bodyPr/>
                  <a:lstStyle/>
                  <a:p>
                    <a:r>
                      <a:rPr lang="en-US" sz="1600" dirty="0" smtClean="0"/>
                      <a:t>4.5</a:t>
                    </a:r>
                    <a:endParaRPr lang="en-US" dirty="0"/>
                  </a:p>
                </c:rich>
              </c:tx>
              <c:dLblPos val="ctr"/>
              <c:showLegendKey val="0"/>
              <c:showVal val="1"/>
              <c:showCatName val="0"/>
              <c:showSerName val="1"/>
              <c:showPercent val="0"/>
              <c:showBubbleSize val="0"/>
            </c:dLbl>
            <c:txPr>
              <a:bodyPr/>
              <a:lstStyle/>
              <a:p>
                <a:pPr>
                  <a:defRPr sz="1600"/>
                </a:pPr>
                <a:endParaRPr lang="en-US"/>
              </a:p>
            </c:txPr>
            <c:dLblPos val="inEnd"/>
            <c:showLegendKey val="0"/>
            <c:showVal val="1"/>
            <c:showCatName val="0"/>
            <c:showSerName val="0"/>
            <c:showPercent val="0"/>
            <c:showBubbleSize val="0"/>
            <c:showLeaderLines val="0"/>
          </c:dLbls>
          <c:cat>
            <c:strRef>
              <c:f>Sheet1!$A$2:$A$9</c:f>
              <c:strCache>
                <c:ptCount val="8"/>
                <c:pt idx="0">
                  <c:v>Public Image</c:v>
                </c:pt>
                <c:pt idx="1">
                  <c:v>Infrustructure</c:v>
                </c:pt>
                <c:pt idx="2">
                  <c:v>Service Provision</c:v>
                </c:pt>
                <c:pt idx="3">
                  <c:v>Advocacy</c:v>
                </c:pt>
                <c:pt idx="4">
                  <c:v>Financial Viability</c:v>
                </c:pt>
                <c:pt idx="5">
                  <c:v>Organizational Capacity</c:v>
                </c:pt>
                <c:pt idx="6">
                  <c:v>Legal Environment</c:v>
                </c:pt>
                <c:pt idx="7">
                  <c:v>CSO Sustainability</c:v>
                </c:pt>
              </c:strCache>
            </c:strRef>
          </c:cat>
          <c:val>
            <c:numRef>
              <c:f>Sheet1!$B$2:$B$9</c:f>
              <c:numCache>
                <c:formatCode>General</c:formatCode>
                <c:ptCount val="8"/>
                <c:pt idx="0">
                  <c:v>4.3</c:v>
                </c:pt>
                <c:pt idx="1">
                  <c:v>4.3</c:v>
                </c:pt>
                <c:pt idx="2">
                  <c:v>4.2</c:v>
                </c:pt>
                <c:pt idx="3">
                  <c:v>4.7</c:v>
                </c:pt>
                <c:pt idx="4">
                  <c:v>5.2</c:v>
                </c:pt>
                <c:pt idx="5">
                  <c:v>3.9</c:v>
                </c:pt>
                <c:pt idx="6">
                  <c:v>4.9000000000000004</c:v>
                </c:pt>
                <c:pt idx="7">
                  <c:v>4.5</c:v>
                </c:pt>
              </c:numCache>
            </c:numRef>
          </c:val>
        </c:ser>
        <c:dLbls>
          <c:showLegendKey val="0"/>
          <c:showVal val="0"/>
          <c:showCatName val="0"/>
          <c:showSerName val="0"/>
          <c:showPercent val="0"/>
          <c:showBubbleSize val="0"/>
        </c:dLbls>
        <c:gapWidth val="64"/>
        <c:overlap val="45"/>
        <c:axId val="47629440"/>
        <c:axId val="47627648"/>
      </c:barChart>
      <c:catAx>
        <c:axId val="47624576"/>
        <c:scaling>
          <c:orientation val="minMax"/>
        </c:scaling>
        <c:delete val="0"/>
        <c:axPos val="l"/>
        <c:numFmt formatCode="#,##0.00" sourceLinked="0"/>
        <c:majorTickMark val="out"/>
        <c:minorTickMark val="none"/>
        <c:tickLblPos val="nextTo"/>
        <c:crossAx val="47626112"/>
        <c:crosses val="autoZero"/>
        <c:auto val="1"/>
        <c:lblAlgn val="ctr"/>
        <c:lblOffset val="100"/>
        <c:noMultiLvlLbl val="0"/>
      </c:catAx>
      <c:valAx>
        <c:axId val="47626112"/>
        <c:scaling>
          <c:orientation val="minMax"/>
          <c:max val="7"/>
          <c:min val="1"/>
        </c:scaling>
        <c:delete val="0"/>
        <c:axPos val="b"/>
        <c:majorGridlines/>
        <c:numFmt formatCode="#,##0.0" sourceLinked="0"/>
        <c:majorTickMark val="out"/>
        <c:minorTickMark val="none"/>
        <c:tickLblPos val="nextTo"/>
        <c:txPr>
          <a:bodyPr/>
          <a:lstStyle/>
          <a:p>
            <a:pPr>
              <a:defRPr sz="1600"/>
            </a:pPr>
            <a:endParaRPr lang="en-US"/>
          </a:p>
        </c:txPr>
        <c:crossAx val="47624576"/>
        <c:crosses val="autoZero"/>
        <c:crossBetween val="between"/>
        <c:minorUnit val="2"/>
      </c:valAx>
      <c:valAx>
        <c:axId val="47627648"/>
        <c:scaling>
          <c:orientation val="minMax"/>
        </c:scaling>
        <c:delete val="1"/>
        <c:axPos val="t"/>
        <c:numFmt formatCode="General" sourceLinked="1"/>
        <c:majorTickMark val="out"/>
        <c:minorTickMark val="none"/>
        <c:tickLblPos val="nextTo"/>
        <c:crossAx val="47629440"/>
        <c:crosses val="max"/>
        <c:crossBetween val="between"/>
      </c:valAx>
      <c:catAx>
        <c:axId val="47629440"/>
        <c:scaling>
          <c:orientation val="minMax"/>
        </c:scaling>
        <c:delete val="1"/>
        <c:axPos val="l"/>
        <c:majorTickMark val="out"/>
        <c:minorTickMark val="none"/>
        <c:tickLblPos val="nextTo"/>
        <c:crossAx val="476276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dLbl>
              <c:idx val="3"/>
              <c:layout>
                <c:manualLayout>
                  <c:x val="-2.8409090909090908E-2"/>
                  <c:y val="-0.10666666666666667"/>
                </c:manualLayout>
              </c:layout>
              <c:showLegendKey val="0"/>
              <c:showVal val="1"/>
              <c:showCatName val="0"/>
              <c:showSerName val="0"/>
              <c:showPercent val="0"/>
              <c:showBubbleSize val="0"/>
            </c:dLbl>
            <c:showLegendKey val="0"/>
            <c:showVal val="1"/>
            <c:showCatName val="0"/>
            <c:showSerName val="0"/>
            <c:showPercent val="0"/>
            <c:showBubbleSize val="0"/>
            <c:showLeaderLines val="0"/>
          </c:dLbls>
          <c:trendline>
            <c:trendlineType val="linear"/>
            <c:dispRSqr val="0"/>
            <c:dispEq val="0"/>
          </c:trendline>
          <c:xVal>
            <c:numRef>
              <c:f>Sheet1!$A$2:$A$5</c:f>
              <c:numCache>
                <c:formatCode>General</c:formatCode>
                <c:ptCount val="4"/>
                <c:pt idx="0">
                  <c:v>2014</c:v>
                </c:pt>
                <c:pt idx="1">
                  <c:v>2015</c:v>
                </c:pt>
                <c:pt idx="2">
                  <c:v>2016</c:v>
                </c:pt>
                <c:pt idx="3">
                  <c:v>2017</c:v>
                </c:pt>
              </c:numCache>
            </c:numRef>
          </c:xVal>
          <c:yVal>
            <c:numRef>
              <c:f>Sheet1!$B$2:$B$5</c:f>
              <c:numCache>
                <c:formatCode>General</c:formatCode>
                <c:ptCount val="4"/>
                <c:pt idx="0">
                  <c:v>4.2</c:v>
                </c:pt>
                <c:pt idx="1">
                  <c:v>4.3</c:v>
                </c:pt>
                <c:pt idx="2">
                  <c:v>4.4000000000000004</c:v>
                </c:pt>
                <c:pt idx="3">
                  <c:v>4.5</c:v>
                </c:pt>
              </c:numCache>
            </c:numRef>
          </c:yVal>
          <c:smooth val="0"/>
        </c:ser>
        <c:dLbls>
          <c:showLegendKey val="0"/>
          <c:showVal val="0"/>
          <c:showCatName val="0"/>
          <c:showSerName val="0"/>
          <c:showPercent val="0"/>
          <c:showBubbleSize val="0"/>
        </c:dLbls>
        <c:axId val="48143744"/>
        <c:axId val="48149632"/>
      </c:scatterChart>
      <c:valAx>
        <c:axId val="48143744"/>
        <c:scaling>
          <c:orientation val="minMax"/>
          <c:max val="2017"/>
          <c:min val="2014"/>
        </c:scaling>
        <c:delete val="0"/>
        <c:axPos val="t"/>
        <c:numFmt formatCode="General" sourceLinked="1"/>
        <c:majorTickMark val="out"/>
        <c:minorTickMark val="none"/>
        <c:tickLblPos val="nextTo"/>
        <c:crossAx val="48149632"/>
        <c:crosses val="autoZero"/>
        <c:crossBetween val="midCat"/>
        <c:majorUnit val="1"/>
      </c:valAx>
      <c:valAx>
        <c:axId val="48149632"/>
        <c:scaling>
          <c:orientation val="maxMin"/>
          <c:max val="7"/>
          <c:min val="1"/>
        </c:scaling>
        <c:delete val="0"/>
        <c:axPos val="l"/>
        <c:majorGridlines/>
        <c:numFmt formatCode="#,##0.0" sourceLinked="0"/>
        <c:majorTickMark val="out"/>
        <c:minorTickMark val="none"/>
        <c:tickLblPos val="nextTo"/>
        <c:crossAx val="48143744"/>
        <c:crosses val="autoZero"/>
        <c:crossBetween val="midCat"/>
        <c:majorUnit val="2"/>
      </c:valAx>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dLbl>
              <c:idx val="3"/>
              <c:layout>
                <c:manualLayout>
                  <c:x val="-3.125E-2"/>
                  <c:y val="-0.10666666666666667"/>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Sheet1!$A$2:$A$7</c:f>
              <c:numCache>
                <c:formatCode>General</c:formatCode>
                <c:ptCount val="6"/>
                <c:pt idx="0">
                  <c:v>2014</c:v>
                </c:pt>
                <c:pt idx="1">
                  <c:v>2015</c:v>
                </c:pt>
                <c:pt idx="2">
                  <c:v>2016</c:v>
                </c:pt>
                <c:pt idx="3">
                  <c:v>2017</c:v>
                </c:pt>
              </c:numCache>
            </c:numRef>
          </c:xVal>
          <c:yVal>
            <c:numRef>
              <c:f>Sheet1!$B$2:$B$7</c:f>
              <c:numCache>
                <c:formatCode>0.0</c:formatCode>
                <c:ptCount val="6"/>
                <c:pt idx="0" formatCode="General">
                  <c:v>4.0999999999999996</c:v>
                </c:pt>
                <c:pt idx="1">
                  <c:v>4.3</c:v>
                </c:pt>
                <c:pt idx="2" formatCode="General">
                  <c:v>4.5999999999999996</c:v>
                </c:pt>
                <c:pt idx="3" formatCode="General">
                  <c:v>4.9000000000000004</c:v>
                </c:pt>
              </c:numCache>
            </c:numRef>
          </c:yVal>
          <c:smooth val="0"/>
        </c:ser>
        <c:dLbls>
          <c:showLegendKey val="0"/>
          <c:showVal val="0"/>
          <c:showCatName val="0"/>
          <c:showSerName val="0"/>
          <c:showPercent val="0"/>
          <c:showBubbleSize val="0"/>
        </c:dLbls>
        <c:axId val="92101632"/>
        <c:axId val="92103424"/>
      </c:scatterChart>
      <c:valAx>
        <c:axId val="92101632"/>
        <c:scaling>
          <c:orientation val="minMax"/>
          <c:max val="2017"/>
          <c:min val="2014"/>
        </c:scaling>
        <c:delete val="0"/>
        <c:axPos val="t"/>
        <c:numFmt formatCode="General" sourceLinked="1"/>
        <c:majorTickMark val="out"/>
        <c:minorTickMark val="none"/>
        <c:tickLblPos val="nextTo"/>
        <c:crossAx val="92103424"/>
        <c:crosses val="autoZero"/>
        <c:crossBetween val="midCat"/>
        <c:majorUnit val="1"/>
      </c:valAx>
      <c:valAx>
        <c:axId val="92103424"/>
        <c:scaling>
          <c:orientation val="maxMin"/>
          <c:max val="7"/>
          <c:min val="1"/>
        </c:scaling>
        <c:delete val="0"/>
        <c:axPos val="l"/>
        <c:majorGridlines/>
        <c:numFmt formatCode="#,##0.0" sourceLinked="0"/>
        <c:majorTickMark val="out"/>
        <c:minorTickMark val="none"/>
        <c:tickLblPos val="nextTo"/>
        <c:crossAx val="92101632"/>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dLbl>
              <c:idx val="3"/>
              <c:layout>
                <c:manualLayout>
                  <c:x val="-3.125E-2"/>
                  <c:y val="-0.08"/>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Sheet1!$A$2:$A$6</c:f>
              <c:numCache>
                <c:formatCode>General</c:formatCode>
                <c:ptCount val="5"/>
                <c:pt idx="0">
                  <c:v>2014</c:v>
                </c:pt>
                <c:pt idx="1">
                  <c:v>2015</c:v>
                </c:pt>
                <c:pt idx="2">
                  <c:v>2016</c:v>
                </c:pt>
                <c:pt idx="3">
                  <c:v>2017</c:v>
                </c:pt>
              </c:numCache>
            </c:numRef>
          </c:xVal>
          <c:yVal>
            <c:numRef>
              <c:f>Sheet1!$B$2:$B$6</c:f>
              <c:numCache>
                <c:formatCode>General</c:formatCode>
                <c:ptCount val="5"/>
                <c:pt idx="0">
                  <c:v>3.8</c:v>
                </c:pt>
                <c:pt idx="1">
                  <c:v>3.8</c:v>
                </c:pt>
                <c:pt idx="2">
                  <c:v>3.9</c:v>
                </c:pt>
                <c:pt idx="3">
                  <c:v>3.9</c:v>
                </c:pt>
              </c:numCache>
            </c:numRef>
          </c:yVal>
          <c:smooth val="0"/>
        </c:ser>
        <c:dLbls>
          <c:showLegendKey val="0"/>
          <c:showVal val="0"/>
          <c:showCatName val="0"/>
          <c:showSerName val="0"/>
          <c:showPercent val="0"/>
          <c:showBubbleSize val="0"/>
        </c:dLbls>
        <c:axId val="93919104"/>
        <c:axId val="93920640"/>
      </c:scatterChart>
      <c:valAx>
        <c:axId val="93919104"/>
        <c:scaling>
          <c:orientation val="minMax"/>
          <c:max val="2017"/>
          <c:min val="2014"/>
        </c:scaling>
        <c:delete val="0"/>
        <c:axPos val="t"/>
        <c:numFmt formatCode="General" sourceLinked="1"/>
        <c:majorTickMark val="out"/>
        <c:minorTickMark val="none"/>
        <c:tickLblPos val="nextTo"/>
        <c:crossAx val="93920640"/>
        <c:crosses val="autoZero"/>
        <c:crossBetween val="midCat"/>
        <c:majorUnit val="1"/>
      </c:valAx>
      <c:valAx>
        <c:axId val="93920640"/>
        <c:scaling>
          <c:orientation val="maxMin"/>
          <c:max val="7"/>
          <c:min val="1"/>
        </c:scaling>
        <c:delete val="0"/>
        <c:axPos val="l"/>
        <c:majorGridlines/>
        <c:numFmt formatCode="#,##0.0" sourceLinked="0"/>
        <c:majorTickMark val="out"/>
        <c:minorTickMark val="none"/>
        <c:tickLblPos val="nextTo"/>
        <c:crossAx val="93919104"/>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dLbl>
              <c:idx val="3"/>
              <c:layout>
                <c:manualLayout>
                  <c:x val="-3.125E-2"/>
                  <c:y val="-8.666666666666667E-2"/>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Sheet1!$A$2:$A$6</c:f>
              <c:numCache>
                <c:formatCode>General</c:formatCode>
                <c:ptCount val="5"/>
                <c:pt idx="0">
                  <c:v>2014</c:v>
                </c:pt>
                <c:pt idx="1">
                  <c:v>2015</c:v>
                </c:pt>
                <c:pt idx="2">
                  <c:v>2016</c:v>
                </c:pt>
                <c:pt idx="3">
                  <c:v>2017</c:v>
                </c:pt>
              </c:numCache>
            </c:numRef>
          </c:xVal>
          <c:yVal>
            <c:numRef>
              <c:f>Sheet1!$B$2:$B$6</c:f>
              <c:numCache>
                <c:formatCode>0.0</c:formatCode>
                <c:ptCount val="5"/>
                <c:pt idx="0" formatCode="General">
                  <c:v>4.9000000000000004</c:v>
                </c:pt>
                <c:pt idx="1">
                  <c:v>5</c:v>
                </c:pt>
                <c:pt idx="2" formatCode="General">
                  <c:v>5.0999999999999996</c:v>
                </c:pt>
                <c:pt idx="3" formatCode="General">
                  <c:v>5.2</c:v>
                </c:pt>
              </c:numCache>
            </c:numRef>
          </c:yVal>
          <c:smooth val="0"/>
        </c:ser>
        <c:dLbls>
          <c:showLegendKey val="0"/>
          <c:showVal val="0"/>
          <c:showCatName val="0"/>
          <c:showSerName val="0"/>
          <c:showPercent val="0"/>
          <c:showBubbleSize val="0"/>
        </c:dLbls>
        <c:axId val="84999168"/>
        <c:axId val="92189056"/>
      </c:scatterChart>
      <c:valAx>
        <c:axId val="84999168"/>
        <c:scaling>
          <c:orientation val="minMax"/>
          <c:max val="2017"/>
          <c:min val="2014"/>
        </c:scaling>
        <c:delete val="0"/>
        <c:axPos val="t"/>
        <c:numFmt formatCode="General" sourceLinked="1"/>
        <c:majorTickMark val="out"/>
        <c:minorTickMark val="none"/>
        <c:tickLblPos val="nextTo"/>
        <c:crossAx val="92189056"/>
        <c:crosses val="autoZero"/>
        <c:crossBetween val="midCat"/>
        <c:majorUnit val="1"/>
      </c:valAx>
      <c:valAx>
        <c:axId val="92189056"/>
        <c:scaling>
          <c:orientation val="maxMin"/>
          <c:max val="7"/>
          <c:min val="1"/>
        </c:scaling>
        <c:delete val="0"/>
        <c:axPos val="l"/>
        <c:majorGridlines/>
        <c:numFmt formatCode="#,##0.0" sourceLinked="0"/>
        <c:majorTickMark val="out"/>
        <c:minorTickMark val="none"/>
        <c:tickLblPos val="nextTo"/>
        <c:crossAx val="84999168"/>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dLbl>
              <c:idx val="3"/>
              <c:layout>
                <c:manualLayout>
                  <c:x val="-3.125E-2"/>
                  <c:y val="-9.3333333333333338E-2"/>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Sheet1!$A$2:$A$6</c:f>
              <c:numCache>
                <c:formatCode>General</c:formatCode>
                <c:ptCount val="5"/>
                <c:pt idx="0">
                  <c:v>2014</c:v>
                </c:pt>
                <c:pt idx="1">
                  <c:v>2015</c:v>
                </c:pt>
                <c:pt idx="2">
                  <c:v>2016</c:v>
                </c:pt>
                <c:pt idx="3">
                  <c:v>2017</c:v>
                </c:pt>
              </c:numCache>
            </c:numRef>
          </c:xVal>
          <c:yVal>
            <c:numRef>
              <c:f>Sheet1!$B$2:$B$6</c:f>
              <c:numCache>
                <c:formatCode>0.0</c:formatCode>
                <c:ptCount val="5"/>
                <c:pt idx="0" formatCode="General">
                  <c:v>4.4000000000000004</c:v>
                </c:pt>
                <c:pt idx="1">
                  <c:v>4.4000000000000004</c:v>
                </c:pt>
                <c:pt idx="2" formatCode="General">
                  <c:v>4.5</c:v>
                </c:pt>
                <c:pt idx="3" formatCode="General">
                  <c:v>4.7</c:v>
                </c:pt>
              </c:numCache>
            </c:numRef>
          </c:yVal>
          <c:smooth val="0"/>
        </c:ser>
        <c:dLbls>
          <c:showLegendKey val="0"/>
          <c:showVal val="0"/>
          <c:showCatName val="0"/>
          <c:showSerName val="0"/>
          <c:showPercent val="0"/>
          <c:showBubbleSize val="0"/>
        </c:dLbls>
        <c:axId val="93070464"/>
        <c:axId val="93072000"/>
      </c:scatterChart>
      <c:valAx>
        <c:axId val="93070464"/>
        <c:scaling>
          <c:orientation val="minMax"/>
          <c:max val="2017"/>
          <c:min val="2014"/>
        </c:scaling>
        <c:delete val="0"/>
        <c:axPos val="t"/>
        <c:numFmt formatCode="General" sourceLinked="1"/>
        <c:majorTickMark val="out"/>
        <c:minorTickMark val="none"/>
        <c:tickLblPos val="nextTo"/>
        <c:crossAx val="93072000"/>
        <c:crosses val="autoZero"/>
        <c:crossBetween val="midCat"/>
        <c:majorUnit val="1"/>
      </c:valAx>
      <c:valAx>
        <c:axId val="93072000"/>
        <c:scaling>
          <c:orientation val="maxMin"/>
          <c:max val="7"/>
          <c:min val="1"/>
        </c:scaling>
        <c:delete val="0"/>
        <c:axPos val="l"/>
        <c:majorGridlines/>
        <c:numFmt formatCode="#,##0.0" sourceLinked="0"/>
        <c:majorTickMark val="out"/>
        <c:minorTickMark val="none"/>
        <c:tickLblPos val="nextTo"/>
        <c:crossAx val="93070464"/>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Sheet1!$A$2:$A$6</c:f>
              <c:numCache>
                <c:formatCode>General</c:formatCode>
                <c:ptCount val="5"/>
                <c:pt idx="0">
                  <c:v>2014</c:v>
                </c:pt>
                <c:pt idx="1">
                  <c:v>2015</c:v>
                </c:pt>
                <c:pt idx="2">
                  <c:v>2016</c:v>
                </c:pt>
                <c:pt idx="3">
                  <c:v>2017</c:v>
                </c:pt>
              </c:numCache>
            </c:numRef>
          </c:xVal>
          <c:yVal>
            <c:numRef>
              <c:f>Sheet1!$B$2:$B$6</c:f>
              <c:numCache>
                <c:formatCode>0.0</c:formatCode>
                <c:ptCount val="5"/>
                <c:pt idx="0" formatCode="General">
                  <c:v>4.0999999999999996</c:v>
                </c:pt>
                <c:pt idx="1">
                  <c:v>4.0999999999999996</c:v>
                </c:pt>
                <c:pt idx="2" formatCode="General">
                  <c:v>4.0999999999999996</c:v>
                </c:pt>
                <c:pt idx="3" formatCode="General">
                  <c:v>4.2</c:v>
                </c:pt>
              </c:numCache>
            </c:numRef>
          </c:yVal>
          <c:smooth val="0"/>
        </c:ser>
        <c:dLbls>
          <c:showLegendKey val="0"/>
          <c:showVal val="0"/>
          <c:showCatName val="0"/>
          <c:showSerName val="0"/>
          <c:showPercent val="0"/>
          <c:showBubbleSize val="0"/>
        </c:dLbls>
        <c:axId val="93339008"/>
        <c:axId val="93381760"/>
      </c:scatterChart>
      <c:valAx>
        <c:axId val="93339008"/>
        <c:scaling>
          <c:orientation val="minMax"/>
          <c:max val="2017"/>
          <c:min val="2014"/>
        </c:scaling>
        <c:delete val="0"/>
        <c:axPos val="t"/>
        <c:numFmt formatCode="General" sourceLinked="1"/>
        <c:majorTickMark val="out"/>
        <c:minorTickMark val="none"/>
        <c:tickLblPos val="nextTo"/>
        <c:crossAx val="93381760"/>
        <c:crosses val="autoZero"/>
        <c:crossBetween val="midCat"/>
        <c:majorUnit val="1"/>
      </c:valAx>
      <c:valAx>
        <c:axId val="93381760"/>
        <c:scaling>
          <c:orientation val="maxMin"/>
          <c:max val="7"/>
          <c:min val="1"/>
        </c:scaling>
        <c:delete val="0"/>
        <c:axPos val="l"/>
        <c:majorGridlines/>
        <c:numFmt formatCode="#,##0.0" sourceLinked="0"/>
        <c:majorTickMark val="out"/>
        <c:minorTickMark val="none"/>
        <c:tickLblPos val="nextTo"/>
        <c:crossAx val="93339008"/>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0.10291653543307086"/>
                </c:manualLayout>
              </c:layout>
              <c:showLegendKey val="0"/>
              <c:showVal val="1"/>
              <c:showCatName val="0"/>
              <c:showSerName val="0"/>
              <c:showPercent val="0"/>
              <c:showBubbleSize val="0"/>
            </c:dLbl>
            <c:dLbl>
              <c:idx val="1"/>
              <c:layout>
                <c:manualLayout>
                  <c:x val="-3.1666666666666669E-2"/>
                  <c:y val="-0.10291653543307086"/>
                </c:manualLayout>
              </c:layout>
              <c:showLegendKey val="0"/>
              <c:showVal val="1"/>
              <c:showCatName val="0"/>
              <c:showSerName val="0"/>
              <c:showPercent val="0"/>
              <c:showBubbleSize val="0"/>
            </c:dLbl>
            <c:dLbl>
              <c:idx val="2"/>
              <c:layout>
                <c:manualLayout>
                  <c:x val="-2.0000164041994752E-2"/>
                  <c:y val="-9.8958530183727036E-2"/>
                </c:manualLayout>
              </c:layout>
              <c:showLegendKey val="0"/>
              <c:showVal val="1"/>
              <c:showCatName val="0"/>
              <c:showSerName val="0"/>
              <c:showPercent val="0"/>
              <c:showBubbleSize val="0"/>
            </c:dLbl>
            <c:dLbl>
              <c:idx val="3"/>
              <c:layout>
                <c:manualLayout>
                  <c:x val="-3.125E-2"/>
                  <c:y val="-7.3333333333333334E-2"/>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Sheet1!$A$2:$A$6</c:f>
              <c:numCache>
                <c:formatCode>General</c:formatCode>
                <c:ptCount val="5"/>
                <c:pt idx="0">
                  <c:v>2014</c:v>
                </c:pt>
                <c:pt idx="1">
                  <c:v>2015</c:v>
                </c:pt>
                <c:pt idx="2">
                  <c:v>2016</c:v>
                </c:pt>
                <c:pt idx="3">
                  <c:v>2017</c:v>
                </c:pt>
              </c:numCache>
            </c:numRef>
          </c:xVal>
          <c:yVal>
            <c:numRef>
              <c:f>Sheet1!$B$2:$B$6</c:f>
              <c:numCache>
                <c:formatCode>0.0</c:formatCode>
                <c:ptCount val="5"/>
                <c:pt idx="0" formatCode="General">
                  <c:v>4.2</c:v>
                </c:pt>
                <c:pt idx="1">
                  <c:v>4.2</c:v>
                </c:pt>
                <c:pt idx="2" formatCode="General">
                  <c:v>4.2</c:v>
                </c:pt>
                <c:pt idx="3" formatCode="General">
                  <c:v>4.3</c:v>
                </c:pt>
              </c:numCache>
            </c:numRef>
          </c:yVal>
          <c:smooth val="0"/>
        </c:ser>
        <c:dLbls>
          <c:showLegendKey val="0"/>
          <c:showVal val="0"/>
          <c:showCatName val="0"/>
          <c:showSerName val="0"/>
          <c:showPercent val="0"/>
          <c:showBubbleSize val="0"/>
        </c:dLbls>
        <c:axId val="93439872"/>
        <c:axId val="93441408"/>
      </c:scatterChart>
      <c:valAx>
        <c:axId val="93439872"/>
        <c:scaling>
          <c:orientation val="minMax"/>
          <c:max val="2017"/>
          <c:min val="2014"/>
        </c:scaling>
        <c:delete val="0"/>
        <c:axPos val="t"/>
        <c:numFmt formatCode="General" sourceLinked="1"/>
        <c:majorTickMark val="out"/>
        <c:minorTickMark val="none"/>
        <c:tickLblPos val="nextTo"/>
        <c:crossAx val="93441408"/>
        <c:crosses val="autoZero"/>
        <c:crossBetween val="midCat"/>
        <c:majorUnit val="1"/>
      </c:valAx>
      <c:valAx>
        <c:axId val="93441408"/>
        <c:scaling>
          <c:orientation val="maxMin"/>
          <c:max val="7"/>
          <c:min val="1"/>
        </c:scaling>
        <c:delete val="0"/>
        <c:axPos val="l"/>
        <c:majorGridlines/>
        <c:numFmt formatCode="#,##0.0" sourceLinked="0"/>
        <c:majorTickMark val="out"/>
        <c:minorTickMark val="none"/>
        <c:tickLblPos val="nextTo"/>
        <c:crossAx val="93439872"/>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45472440944881E-2"/>
          <c:y val="0.19032714660667416"/>
          <c:w val="0.87171702755905511"/>
          <c:h val="0.39417697787776529"/>
        </c:manualLayout>
      </c:layout>
      <c:scatterChart>
        <c:scatterStyle val="lineMarker"/>
        <c:varyColors val="0"/>
        <c:ser>
          <c:idx val="0"/>
          <c:order val="0"/>
          <c:tx>
            <c:strRef>
              <c:f>Sheet1!$B$1</c:f>
              <c:strCache>
                <c:ptCount val="1"/>
                <c:pt idx="0">
                  <c:v>High</c:v>
                </c:pt>
              </c:strCache>
            </c:strRef>
          </c:tx>
          <c:dLbls>
            <c:dLbl>
              <c:idx val="0"/>
              <c:layout>
                <c:manualLayout>
                  <c:x val="0.01"/>
                  <c:y val="-5.6250000000000001E-2"/>
                </c:manualLayout>
              </c:layout>
              <c:showLegendKey val="0"/>
              <c:showVal val="1"/>
              <c:showCatName val="0"/>
              <c:showSerName val="0"/>
              <c:showPercent val="0"/>
              <c:showBubbleSize val="0"/>
            </c:dLbl>
            <c:dLbl>
              <c:idx val="1"/>
              <c:layout>
                <c:manualLayout>
                  <c:x val="-6.6666666666666671E-3"/>
                  <c:y val="-5.6250000000000001E-2"/>
                </c:manualLayout>
              </c:layout>
              <c:showLegendKey val="0"/>
              <c:showVal val="1"/>
              <c:showCatName val="0"/>
              <c:showSerName val="0"/>
              <c:showPercent val="0"/>
              <c:showBubbleSize val="0"/>
            </c:dLbl>
            <c:dLbl>
              <c:idx val="2"/>
              <c:layout>
                <c:manualLayout>
                  <c:x val="-3.3333333333332112E-3"/>
                  <c:y val="-6.5625000000000003E-2"/>
                </c:manualLayout>
              </c:layout>
              <c:showLegendKey val="0"/>
              <c:showVal val="1"/>
              <c:showCatName val="0"/>
              <c:showSerName val="0"/>
              <c:showPercent val="0"/>
              <c:showBubbleSize val="0"/>
            </c:dLbl>
            <c:showLegendKey val="0"/>
            <c:showVal val="1"/>
            <c:showCatName val="0"/>
            <c:showSerName val="0"/>
            <c:showPercent val="0"/>
            <c:showBubbleSize val="0"/>
            <c:showLeaderLines val="0"/>
          </c:dLbls>
          <c:xVal>
            <c:numRef>
              <c:f>Sheet1!$A$2:$A$6</c:f>
              <c:numCache>
                <c:formatCode>General</c:formatCode>
                <c:ptCount val="5"/>
                <c:pt idx="0">
                  <c:v>2014</c:v>
                </c:pt>
                <c:pt idx="1">
                  <c:v>2015</c:v>
                </c:pt>
                <c:pt idx="2">
                  <c:v>2016</c:v>
                </c:pt>
                <c:pt idx="3">
                  <c:v>2017</c:v>
                </c:pt>
              </c:numCache>
            </c:numRef>
          </c:xVal>
          <c:yVal>
            <c:numRef>
              <c:f>Sheet1!$B$2:$B$6</c:f>
              <c:numCache>
                <c:formatCode>0.0</c:formatCode>
                <c:ptCount val="5"/>
                <c:pt idx="0">
                  <c:v>4</c:v>
                </c:pt>
                <c:pt idx="1">
                  <c:v>4.0999999999999996</c:v>
                </c:pt>
                <c:pt idx="2" formatCode="General">
                  <c:v>4.0999999999999996</c:v>
                </c:pt>
                <c:pt idx="3" formatCode="General">
                  <c:v>4.3</c:v>
                </c:pt>
              </c:numCache>
            </c:numRef>
          </c:yVal>
          <c:smooth val="0"/>
        </c:ser>
        <c:dLbls>
          <c:showLegendKey val="0"/>
          <c:showVal val="0"/>
          <c:showCatName val="0"/>
          <c:showSerName val="0"/>
          <c:showPercent val="0"/>
          <c:showBubbleSize val="0"/>
        </c:dLbls>
        <c:axId val="93639424"/>
        <c:axId val="93640960"/>
      </c:scatterChart>
      <c:valAx>
        <c:axId val="93639424"/>
        <c:scaling>
          <c:orientation val="minMax"/>
          <c:max val="2017"/>
          <c:min val="2014"/>
        </c:scaling>
        <c:delete val="0"/>
        <c:axPos val="t"/>
        <c:numFmt formatCode="General" sourceLinked="1"/>
        <c:majorTickMark val="out"/>
        <c:minorTickMark val="none"/>
        <c:tickLblPos val="nextTo"/>
        <c:crossAx val="93640960"/>
        <c:crosses val="autoZero"/>
        <c:crossBetween val="midCat"/>
        <c:majorUnit val="1"/>
      </c:valAx>
      <c:valAx>
        <c:axId val="93640960"/>
        <c:scaling>
          <c:orientation val="maxMin"/>
          <c:max val="7"/>
          <c:min val="1"/>
        </c:scaling>
        <c:delete val="0"/>
        <c:axPos val="l"/>
        <c:majorGridlines/>
        <c:numFmt formatCode="#,##0.0" sourceLinked="0"/>
        <c:majorTickMark val="out"/>
        <c:minorTickMark val="none"/>
        <c:tickLblPos val="nextTo"/>
        <c:crossAx val="93639424"/>
        <c:crosses val="autoZero"/>
        <c:crossBetween val="midCat"/>
        <c:majorUnit val="2"/>
      </c:valAx>
    </c:plotArea>
    <c:plotVisOnly val="1"/>
    <c:dispBlanksAs val="gap"/>
    <c:showDLblsOverMax val="0"/>
  </c:chart>
  <c:txPr>
    <a:bodyPr/>
    <a:lstStyle/>
    <a:p>
      <a:pPr>
        <a:defRPr sz="16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9F2E56-18E6-4BDF-BEAD-B4FFB8785A2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F9C3FBC-54D4-4A12-B034-AE5C8E5FFC80}">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3200" dirty="0" smtClean="0"/>
            <a:t>Methodology</a:t>
          </a:r>
          <a:endParaRPr lang="en-US" sz="3200" dirty="0"/>
        </a:p>
      </dgm:t>
    </dgm:pt>
    <dgm:pt modelId="{804DDAF7-8A22-4216-A489-21F35A45CBB9}" type="parTrans" cxnId="{DF46E824-B5FE-4B06-8625-A31F472D41FE}">
      <dgm:prSet/>
      <dgm:spPr/>
      <dgm:t>
        <a:bodyPr/>
        <a:lstStyle/>
        <a:p>
          <a:endParaRPr lang="en-US" sz="2400"/>
        </a:p>
      </dgm:t>
    </dgm:pt>
    <dgm:pt modelId="{74F8A943-C527-407C-AA3E-CE2DA37FF0F9}" type="sibTrans" cxnId="{DF46E824-B5FE-4B06-8625-A31F472D41FE}">
      <dgm:prSet/>
      <dgm:spPr/>
      <dgm:t>
        <a:bodyPr/>
        <a:lstStyle/>
        <a:p>
          <a:endParaRPr lang="en-US" sz="2400"/>
        </a:p>
      </dgm:t>
    </dgm:pt>
    <dgm:pt modelId="{341FDB2F-3EEB-4E8F-A86F-BF0BB2D2E861}">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3200" dirty="0" smtClean="0"/>
            <a:t>Key findings</a:t>
          </a:r>
          <a:endParaRPr lang="en-US" sz="3200" dirty="0"/>
        </a:p>
      </dgm:t>
    </dgm:pt>
    <dgm:pt modelId="{0134D39D-D3AE-4D3D-BF1D-B18E9D3EBCBE}" type="parTrans" cxnId="{380E2BD3-3C0B-48FB-B05B-C785640DF0B3}">
      <dgm:prSet/>
      <dgm:spPr/>
      <dgm:t>
        <a:bodyPr/>
        <a:lstStyle/>
        <a:p>
          <a:endParaRPr lang="en-US" sz="2400"/>
        </a:p>
      </dgm:t>
    </dgm:pt>
    <dgm:pt modelId="{A6F7B5EE-4663-4FC1-9009-E2959CBADC1D}" type="sibTrans" cxnId="{380E2BD3-3C0B-48FB-B05B-C785640DF0B3}">
      <dgm:prSet/>
      <dgm:spPr/>
      <dgm:t>
        <a:bodyPr/>
        <a:lstStyle/>
        <a:p>
          <a:endParaRPr lang="en-US" sz="2400"/>
        </a:p>
      </dgm:t>
    </dgm:pt>
    <dgm:pt modelId="{777E06B1-629D-4143-8997-B93C19741669}">
      <dgm:prSet custT="1">
        <dgm:style>
          <a:lnRef idx="2">
            <a:schemeClr val="accent1"/>
          </a:lnRef>
          <a:fillRef idx="1">
            <a:schemeClr val="lt1"/>
          </a:fillRef>
          <a:effectRef idx="0">
            <a:schemeClr val="accent1"/>
          </a:effectRef>
          <a:fontRef idx="minor">
            <a:schemeClr val="dk1"/>
          </a:fontRef>
        </dgm:style>
      </dgm:prSet>
      <dgm:spPr/>
      <dgm:t>
        <a:bodyPr/>
        <a:lstStyle/>
        <a:p>
          <a:r>
            <a:rPr lang="en-US" sz="3200" smtClean="0"/>
            <a:t>Background</a:t>
          </a:r>
          <a:endParaRPr lang="en-US" sz="3200" dirty="0"/>
        </a:p>
      </dgm:t>
    </dgm:pt>
    <dgm:pt modelId="{88EFF5DB-4CB4-4D2E-8FF4-637837C3A8D7}" type="parTrans" cxnId="{E1F9ACC7-CF3F-4D93-84DA-1E5C0E5E9AA7}">
      <dgm:prSet/>
      <dgm:spPr/>
      <dgm:t>
        <a:bodyPr/>
        <a:lstStyle/>
        <a:p>
          <a:endParaRPr lang="en-US" sz="2400"/>
        </a:p>
      </dgm:t>
    </dgm:pt>
    <dgm:pt modelId="{620718F9-E10C-4D46-A73A-2E2B440D4044}" type="sibTrans" cxnId="{E1F9ACC7-CF3F-4D93-84DA-1E5C0E5E9AA7}">
      <dgm:prSet/>
      <dgm:spPr/>
      <dgm:t>
        <a:bodyPr/>
        <a:lstStyle/>
        <a:p>
          <a:endParaRPr lang="en-US" sz="2400"/>
        </a:p>
      </dgm:t>
    </dgm:pt>
    <dgm:pt modelId="{E9CE1B2E-A66E-408F-88FE-05D0FCB44351}" type="pres">
      <dgm:prSet presAssocID="{AF9F2E56-18E6-4BDF-BEAD-B4FFB8785A21}" presName="linear" presStyleCnt="0">
        <dgm:presLayoutVars>
          <dgm:dir/>
          <dgm:animLvl val="lvl"/>
          <dgm:resizeHandles val="exact"/>
        </dgm:presLayoutVars>
      </dgm:prSet>
      <dgm:spPr/>
      <dgm:t>
        <a:bodyPr/>
        <a:lstStyle/>
        <a:p>
          <a:endParaRPr lang="en-US"/>
        </a:p>
      </dgm:t>
    </dgm:pt>
    <dgm:pt modelId="{C362EC7B-6C19-452F-8310-17270D53594D}" type="pres">
      <dgm:prSet presAssocID="{777E06B1-629D-4143-8997-B93C19741669}" presName="parentLin" presStyleCnt="0"/>
      <dgm:spPr/>
    </dgm:pt>
    <dgm:pt modelId="{E80E0652-5681-454F-81A3-AAA734F118FA}" type="pres">
      <dgm:prSet presAssocID="{777E06B1-629D-4143-8997-B93C19741669}" presName="parentLeftMargin" presStyleLbl="node1" presStyleIdx="0" presStyleCnt="3"/>
      <dgm:spPr/>
      <dgm:t>
        <a:bodyPr/>
        <a:lstStyle/>
        <a:p>
          <a:endParaRPr lang="en-US"/>
        </a:p>
      </dgm:t>
    </dgm:pt>
    <dgm:pt modelId="{DF7E5821-6B07-4006-B103-1BECFC612E95}" type="pres">
      <dgm:prSet presAssocID="{777E06B1-629D-4143-8997-B93C19741669}" presName="parentText" presStyleLbl="node1" presStyleIdx="0" presStyleCnt="3" custScaleX="142857">
        <dgm:presLayoutVars>
          <dgm:chMax val="0"/>
          <dgm:bulletEnabled val="1"/>
        </dgm:presLayoutVars>
      </dgm:prSet>
      <dgm:spPr/>
      <dgm:t>
        <a:bodyPr/>
        <a:lstStyle/>
        <a:p>
          <a:endParaRPr lang="en-US"/>
        </a:p>
      </dgm:t>
    </dgm:pt>
    <dgm:pt modelId="{19A3EC01-088C-4841-B0FD-78C6EBCE1597}" type="pres">
      <dgm:prSet presAssocID="{777E06B1-629D-4143-8997-B93C19741669}" presName="negativeSpace" presStyleCnt="0"/>
      <dgm:spPr/>
    </dgm:pt>
    <dgm:pt modelId="{D0E7DB09-859A-4BC2-853A-8DC71B268511}" type="pres">
      <dgm:prSet presAssocID="{777E06B1-629D-4143-8997-B93C19741669}" presName="childText" presStyleLbl="conFgAcc1" presStyleIdx="0" presStyleCnt="3">
        <dgm:presLayoutVars>
          <dgm:bulletEnabled val="1"/>
        </dgm:presLayoutVars>
      </dgm:prSet>
      <dgm:spPr/>
    </dgm:pt>
    <dgm:pt modelId="{D6F730A6-4279-4F98-A9D7-8279B2D75DDC}" type="pres">
      <dgm:prSet presAssocID="{620718F9-E10C-4D46-A73A-2E2B440D4044}" presName="spaceBetweenRectangles" presStyleCnt="0"/>
      <dgm:spPr/>
    </dgm:pt>
    <dgm:pt modelId="{C5046FA6-C807-4BD8-AD1A-6309F209225C}" type="pres">
      <dgm:prSet presAssocID="{FF9C3FBC-54D4-4A12-B034-AE5C8E5FFC80}" presName="parentLin" presStyleCnt="0"/>
      <dgm:spPr/>
    </dgm:pt>
    <dgm:pt modelId="{0237EC90-E5DE-4C5A-9FC3-151285214491}" type="pres">
      <dgm:prSet presAssocID="{FF9C3FBC-54D4-4A12-B034-AE5C8E5FFC80}" presName="parentLeftMargin" presStyleLbl="node1" presStyleIdx="0" presStyleCnt="3"/>
      <dgm:spPr/>
      <dgm:t>
        <a:bodyPr/>
        <a:lstStyle/>
        <a:p>
          <a:endParaRPr lang="en-US"/>
        </a:p>
      </dgm:t>
    </dgm:pt>
    <dgm:pt modelId="{EDE90B29-2AF4-4602-AA79-40959C6D54A2}" type="pres">
      <dgm:prSet presAssocID="{FF9C3FBC-54D4-4A12-B034-AE5C8E5FFC80}" presName="parentText" presStyleLbl="node1" presStyleIdx="1" presStyleCnt="3" custScaleX="142857">
        <dgm:presLayoutVars>
          <dgm:chMax val="0"/>
          <dgm:bulletEnabled val="1"/>
        </dgm:presLayoutVars>
      </dgm:prSet>
      <dgm:spPr/>
      <dgm:t>
        <a:bodyPr/>
        <a:lstStyle/>
        <a:p>
          <a:endParaRPr lang="en-US"/>
        </a:p>
      </dgm:t>
    </dgm:pt>
    <dgm:pt modelId="{241590C7-82F1-4778-9AC5-A8F6BF1C1D38}" type="pres">
      <dgm:prSet presAssocID="{FF9C3FBC-54D4-4A12-B034-AE5C8E5FFC80}" presName="negativeSpace" presStyleCnt="0"/>
      <dgm:spPr/>
    </dgm:pt>
    <dgm:pt modelId="{B8983A8E-BCD3-4D2E-B53D-ED38301FBE1E}" type="pres">
      <dgm:prSet presAssocID="{FF9C3FBC-54D4-4A12-B034-AE5C8E5FFC80}" presName="childText" presStyleLbl="conFgAcc1" presStyleIdx="1" presStyleCnt="3">
        <dgm:presLayoutVars>
          <dgm:bulletEnabled val="1"/>
        </dgm:presLayoutVars>
      </dgm:prSet>
      <dgm:spPr/>
    </dgm:pt>
    <dgm:pt modelId="{3DC2A2EA-EB40-4EB6-8BA2-EA68C7C27BDC}" type="pres">
      <dgm:prSet presAssocID="{74F8A943-C527-407C-AA3E-CE2DA37FF0F9}" presName="spaceBetweenRectangles" presStyleCnt="0"/>
      <dgm:spPr/>
    </dgm:pt>
    <dgm:pt modelId="{4C7FC591-44BA-4513-BACE-F019C0FCD6C1}" type="pres">
      <dgm:prSet presAssocID="{341FDB2F-3EEB-4E8F-A86F-BF0BB2D2E861}" presName="parentLin" presStyleCnt="0"/>
      <dgm:spPr/>
    </dgm:pt>
    <dgm:pt modelId="{35828440-2A5E-4568-92D7-42AB381B9529}" type="pres">
      <dgm:prSet presAssocID="{341FDB2F-3EEB-4E8F-A86F-BF0BB2D2E861}" presName="parentLeftMargin" presStyleLbl="node1" presStyleIdx="1" presStyleCnt="3"/>
      <dgm:spPr/>
      <dgm:t>
        <a:bodyPr/>
        <a:lstStyle/>
        <a:p>
          <a:endParaRPr lang="en-US"/>
        </a:p>
      </dgm:t>
    </dgm:pt>
    <dgm:pt modelId="{035756D0-5A5B-44F8-B97E-B16F07B2F0B1}" type="pres">
      <dgm:prSet presAssocID="{341FDB2F-3EEB-4E8F-A86F-BF0BB2D2E861}" presName="parentText" presStyleLbl="node1" presStyleIdx="2" presStyleCnt="3" custScaleX="142857">
        <dgm:presLayoutVars>
          <dgm:chMax val="0"/>
          <dgm:bulletEnabled val="1"/>
        </dgm:presLayoutVars>
      </dgm:prSet>
      <dgm:spPr/>
      <dgm:t>
        <a:bodyPr/>
        <a:lstStyle/>
        <a:p>
          <a:endParaRPr lang="en-US"/>
        </a:p>
      </dgm:t>
    </dgm:pt>
    <dgm:pt modelId="{7CEB6649-E9E1-48D1-AB06-74FF86E7314B}" type="pres">
      <dgm:prSet presAssocID="{341FDB2F-3EEB-4E8F-A86F-BF0BB2D2E861}" presName="negativeSpace" presStyleCnt="0"/>
      <dgm:spPr/>
    </dgm:pt>
    <dgm:pt modelId="{27959C50-C3BE-4855-874F-285CDD05992A}" type="pres">
      <dgm:prSet presAssocID="{341FDB2F-3EEB-4E8F-A86F-BF0BB2D2E861}" presName="childText" presStyleLbl="conFgAcc1" presStyleIdx="2" presStyleCnt="3">
        <dgm:presLayoutVars>
          <dgm:bulletEnabled val="1"/>
        </dgm:presLayoutVars>
      </dgm:prSet>
      <dgm:spPr/>
    </dgm:pt>
  </dgm:ptLst>
  <dgm:cxnLst>
    <dgm:cxn modelId="{C5FB50D8-950E-4755-AF2F-3F9AC33E33A7}" type="presOf" srcId="{FF9C3FBC-54D4-4A12-B034-AE5C8E5FFC80}" destId="{EDE90B29-2AF4-4602-AA79-40959C6D54A2}" srcOrd="1" destOrd="0" presId="urn:microsoft.com/office/officeart/2005/8/layout/list1"/>
    <dgm:cxn modelId="{63DBFE51-8862-481E-B75E-F65418337B8B}" type="presOf" srcId="{777E06B1-629D-4143-8997-B93C19741669}" destId="{E80E0652-5681-454F-81A3-AAA734F118FA}" srcOrd="0" destOrd="0" presId="urn:microsoft.com/office/officeart/2005/8/layout/list1"/>
    <dgm:cxn modelId="{DF46E824-B5FE-4B06-8625-A31F472D41FE}" srcId="{AF9F2E56-18E6-4BDF-BEAD-B4FFB8785A21}" destId="{FF9C3FBC-54D4-4A12-B034-AE5C8E5FFC80}" srcOrd="1" destOrd="0" parTransId="{804DDAF7-8A22-4216-A489-21F35A45CBB9}" sibTransId="{74F8A943-C527-407C-AA3E-CE2DA37FF0F9}"/>
    <dgm:cxn modelId="{5B3DE89E-7271-41F6-8886-C81C6A41A1C5}" type="presOf" srcId="{AF9F2E56-18E6-4BDF-BEAD-B4FFB8785A21}" destId="{E9CE1B2E-A66E-408F-88FE-05D0FCB44351}" srcOrd="0" destOrd="0" presId="urn:microsoft.com/office/officeart/2005/8/layout/list1"/>
    <dgm:cxn modelId="{AB07FAEB-9E44-4B4F-A024-7D320482E02C}" type="presOf" srcId="{777E06B1-629D-4143-8997-B93C19741669}" destId="{DF7E5821-6B07-4006-B103-1BECFC612E95}" srcOrd="1" destOrd="0" presId="urn:microsoft.com/office/officeart/2005/8/layout/list1"/>
    <dgm:cxn modelId="{DEA631FC-56ED-427E-BACC-0072079544A6}" type="presOf" srcId="{341FDB2F-3EEB-4E8F-A86F-BF0BB2D2E861}" destId="{35828440-2A5E-4568-92D7-42AB381B9529}" srcOrd="0" destOrd="0" presId="urn:microsoft.com/office/officeart/2005/8/layout/list1"/>
    <dgm:cxn modelId="{380E2BD3-3C0B-48FB-B05B-C785640DF0B3}" srcId="{AF9F2E56-18E6-4BDF-BEAD-B4FFB8785A21}" destId="{341FDB2F-3EEB-4E8F-A86F-BF0BB2D2E861}" srcOrd="2" destOrd="0" parTransId="{0134D39D-D3AE-4D3D-BF1D-B18E9D3EBCBE}" sibTransId="{A6F7B5EE-4663-4FC1-9009-E2959CBADC1D}"/>
    <dgm:cxn modelId="{4173C20B-ABF7-437B-B84F-830E07EF8F2C}" type="presOf" srcId="{341FDB2F-3EEB-4E8F-A86F-BF0BB2D2E861}" destId="{035756D0-5A5B-44F8-B97E-B16F07B2F0B1}" srcOrd="1" destOrd="0" presId="urn:microsoft.com/office/officeart/2005/8/layout/list1"/>
    <dgm:cxn modelId="{E1F9ACC7-CF3F-4D93-84DA-1E5C0E5E9AA7}" srcId="{AF9F2E56-18E6-4BDF-BEAD-B4FFB8785A21}" destId="{777E06B1-629D-4143-8997-B93C19741669}" srcOrd="0" destOrd="0" parTransId="{88EFF5DB-4CB4-4D2E-8FF4-637837C3A8D7}" sibTransId="{620718F9-E10C-4D46-A73A-2E2B440D4044}"/>
    <dgm:cxn modelId="{418F81A2-46A3-4D47-B540-28EEC7080511}" type="presOf" srcId="{FF9C3FBC-54D4-4A12-B034-AE5C8E5FFC80}" destId="{0237EC90-E5DE-4C5A-9FC3-151285214491}" srcOrd="0" destOrd="0" presId="urn:microsoft.com/office/officeart/2005/8/layout/list1"/>
    <dgm:cxn modelId="{C6629C77-4F5B-4990-BCD7-BBDC9C3FF9F7}" type="presParOf" srcId="{E9CE1B2E-A66E-408F-88FE-05D0FCB44351}" destId="{C362EC7B-6C19-452F-8310-17270D53594D}" srcOrd="0" destOrd="0" presId="urn:microsoft.com/office/officeart/2005/8/layout/list1"/>
    <dgm:cxn modelId="{CC5C7746-40ED-445E-ADAE-4E638E02796B}" type="presParOf" srcId="{C362EC7B-6C19-452F-8310-17270D53594D}" destId="{E80E0652-5681-454F-81A3-AAA734F118FA}" srcOrd="0" destOrd="0" presId="urn:microsoft.com/office/officeart/2005/8/layout/list1"/>
    <dgm:cxn modelId="{F25FF9CC-8EC3-4B27-9F76-E62D14FFB669}" type="presParOf" srcId="{C362EC7B-6C19-452F-8310-17270D53594D}" destId="{DF7E5821-6B07-4006-B103-1BECFC612E95}" srcOrd="1" destOrd="0" presId="urn:microsoft.com/office/officeart/2005/8/layout/list1"/>
    <dgm:cxn modelId="{F6DAA443-EEAC-4A8B-B475-9C40785F53D2}" type="presParOf" srcId="{E9CE1B2E-A66E-408F-88FE-05D0FCB44351}" destId="{19A3EC01-088C-4841-B0FD-78C6EBCE1597}" srcOrd="1" destOrd="0" presId="urn:microsoft.com/office/officeart/2005/8/layout/list1"/>
    <dgm:cxn modelId="{9C4C21FC-66CA-49BF-A913-79A2FD0EB1DB}" type="presParOf" srcId="{E9CE1B2E-A66E-408F-88FE-05D0FCB44351}" destId="{D0E7DB09-859A-4BC2-853A-8DC71B268511}" srcOrd="2" destOrd="0" presId="urn:microsoft.com/office/officeart/2005/8/layout/list1"/>
    <dgm:cxn modelId="{4DC2C0C6-C419-4183-B3B7-FBA808AB7971}" type="presParOf" srcId="{E9CE1B2E-A66E-408F-88FE-05D0FCB44351}" destId="{D6F730A6-4279-4F98-A9D7-8279B2D75DDC}" srcOrd="3" destOrd="0" presId="urn:microsoft.com/office/officeart/2005/8/layout/list1"/>
    <dgm:cxn modelId="{1F28F631-ED8F-48E9-AD72-1681756EE090}" type="presParOf" srcId="{E9CE1B2E-A66E-408F-88FE-05D0FCB44351}" destId="{C5046FA6-C807-4BD8-AD1A-6309F209225C}" srcOrd="4" destOrd="0" presId="urn:microsoft.com/office/officeart/2005/8/layout/list1"/>
    <dgm:cxn modelId="{D794D262-D857-41D5-A5D2-BBAD7D43E9D7}" type="presParOf" srcId="{C5046FA6-C807-4BD8-AD1A-6309F209225C}" destId="{0237EC90-E5DE-4C5A-9FC3-151285214491}" srcOrd="0" destOrd="0" presId="urn:microsoft.com/office/officeart/2005/8/layout/list1"/>
    <dgm:cxn modelId="{825518A9-EFEE-4AFB-AAE5-6CC86BDE3876}" type="presParOf" srcId="{C5046FA6-C807-4BD8-AD1A-6309F209225C}" destId="{EDE90B29-2AF4-4602-AA79-40959C6D54A2}" srcOrd="1" destOrd="0" presId="urn:microsoft.com/office/officeart/2005/8/layout/list1"/>
    <dgm:cxn modelId="{1D94A91C-8E7D-4867-B95D-2443D32BBD49}" type="presParOf" srcId="{E9CE1B2E-A66E-408F-88FE-05D0FCB44351}" destId="{241590C7-82F1-4778-9AC5-A8F6BF1C1D38}" srcOrd="5" destOrd="0" presId="urn:microsoft.com/office/officeart/2005/8/layout/list1"/>
    <dgm:cxn modelId="{92C06939-E595-4D07-BB7C-07485FA5B14E}" type="presParOf" srcId="{E9CE1B2E-A66E-408F-88FE-05D0FCB44351}" destId="{B8983A8E-BCD3-4D2E-B53D-ED38301FBE1E}" srcOrd="6" destOrd="0" presId="urn:microsoft.com/office/officeart/2005/8/layout/list1"/>
    <dgm:cxn modelId="{3DB51642-8A72-4528-BD2F-CBDA5ACCD884}" type="presParOf" srcId="{E9CE1B2E-A66E-408F-88FE-05D0FCB44351}" destId="{3DC2A2EA-EB40-4EB6-8BA2-EA68C7C27BDC}" srcOrd="7" destOrd="0" presId="urn:microsoft.com/office/officeart/2005/8/layout/list1"/>
    <dgm:cxn modelId="{28979E1B-B904-4140-82AD-4D2D38C1A87A}" type="presParOf" srcId="{E9CE1B2E-A66E-408F-88FE-05D0FCB44351}" destId="{4C7FC591-44BA-4513-BACE-F019C0FCD6C1}" srcOrd="8" destOrd="0" presId="urn:microsoft.com/office/officeart/2005/8/layout/list1"/>
    <dgm:cxn modelId="{5449A5B9-E301-41D3-BD6E-104AB3FBA78C}" type="presParOf" srcId="{4C7FC591-44BA-4513-BACE-F019C0FCD6C1}" destId="{35828440-2A5E-4568-92D7-42AB381B9529}" srcOrd="0" destOrd="0" presId="urn:microsoft.com/office/officeart/2005/8/layout/list1"/>
    <dgm:cxn modelId="{B635671B-1D17-490E-B601-EF7958AEC1C9}" type="presParOf" srcId="{4C7FC591-44BA-4513-BACE-F019C0FCD6C1}" destId="{035756D0-5A5B-44F8-B97E-B16F07B2F0B1}" srcOrd="1" destOrd="0" presId="urn:microsoft.com/office/officeart/2005/8/layout/list1"/>
    <dgm:cxn modelId="{7263BEB5-FFAC-4FFF-8243-6A5D4E625F7D}" type="presParOf" srcId="{E9CE1B2E-A66E-408F-88FE-05D0FCB44351}" destId="{7CEB6649-E9E1-48D1-AB06-74FF86E7314B}" srcOrd="9" destOrd="0" presId="urn:microsoft.com/office/officeart/2005/8/layout/list1"/>
    <dgm:cxn modelId="{C5F7233F-E2EB-4C14-9D0F-07919CE1EBBE}" type="presParOf" srcId="{E9CE1B2E-A66E-408F-88FE-05D0FCB44351}" destId="{27959C50-C3BE-4855-874F-285CDD05992A}"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E7DB09-859A-4BC2-853A-8DC71B268511}">
      <dsp:nvSpPr>
        <dsp:cNvPr id="0" name=""/>
        <dsp:cNvSpPr/>
      </dsp:nvSpPr>
      <dsp:spPr>
        <a:xfrm>
          <a:off x="0" y="411900"/>
          <a:ext cx="7543800"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7E5821-6B07-4006-B103-1BECFC612E95}">
      <dsp:nvSpPr>
        <dsp:cNvPr id="0" name=""/>
        <dsp:cNvSpPr/>
      </dsp:nvSpPr>
      <dsp:spPr>
        <a:xfrm>
          <a:off x="359140" y="42900"/>
          <a:ext cx="7182810" cy="73800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596" tIns="0" rIns="199596" bIns="0" numCol="1" spcCol="1270" anchor="ctr" anchorCtr="0">
          <a:noAutofit/>
        </a:bodyPr>
        <a:lstStyle/>
        <a:p>
          <a:pPr lvl="0" algn="l" defTabSz="1422400">
            <a:lnSpc>
              <a:spcPct val="90000"/>
            </a:lnSpc>
            <a:spcBef>
              <a:spcPct val="0"/>
            </a:spcBef>
            <a:spcAft>
              <a:spcPct val="35000"/>
            </a:spcAft>
          </a:pPr>
          <a:r>
            <a:rPr lang="en-US" sz="3200" kern="1200" smtClean="0"/>
            <a:t>Background</a:t>
          </a:r>
          <a:endParaRPr lang="en-US" sz="3200" kern="1200" dirty="0"/>
        </a:p>
      </dsp:txBody>
      <dsp:txXfrm>
        <a:off x="395166" y="78926"/>
        <a:ext cx="7110758" cy="665948"/>
      </dsp:txXfrm>
    </dsp:sp>
    <dsp:sp modelId="{B8983A8E-BCD3-4D2E-B53D-ED38301FBE1E}">
      <dsp:nvSpPr>
        <dsp:cNvPr id="0" name=""/>
        <dsp:cNvSpPr/>
      </dsp:nvSpPr>
      <dsp:spPr>
        <a:xfrm>
          <a:off x="0" y="1545900"/>
          <a:ext cx="7543800"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DE90B29-2AF4-4602-AA79-40959C6D54A2}">
      <dsp:nvSpPr>
        <dsp:cNvPr id="0" name=""/>
        <dsp:cNvSpPr/>
      </dsp:nvSpPr>
      <dsp:spPr>
        <a:xfrm>
          <a:off x="359140" y="1176900"/>
          <a:ext cx="7182810" cy="73800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596" tIns="0" rIns="199596" bIns="0" numCol="1" spcCol="1270" anchor="ctr" anchorCtr="0">
          <a:noAutofit/>
        </a:bodyPr>
        <a:lstStyle/>
        <a:p>
          <a:pPr lvl="0" algn="l" defTabSz="1422400">
            <a:lnSpc>
              <a:spcPct val="90000"/>
            </a:lnSpc>
            <a:spcBef>
              <a:spcPct val="0"/>
            </a:spcBef>
            <a:spcAft>
              <a:spcPct val="35000"/>
            </a:spcAft>
          </a:pPr>
          <a:r>
            <a:rPr lang="en-US" sz="3200" kern="1200" dirty="0" smtClean="0"/>
            <a:t>Methodology</a:t>
          </a:r>
          <a:endParaRPr lang="en-US" sz="3200" kern="1200" dirty="0"/>
        </a:p>
      </dsp:txBody>
      <dsp:txXfrm>
        <a:off x="395166" y="1212926"/>
        <a:ext cx="7110758" cy="665948"/>
      </dsp:txXfrm>
    </dsp:sp>
    <dsp:sp modelId="{27959C50-C3BE-4855-874F-285CDD05992A}">
      <dsp:nvSpPr>
        <dsp:cNvPr id="0" name=""/>
        <dsp:cNvSpPr/>
      </dsp:nvSpPr>
      <dsp:spPr>
        <a:xfrm>
          <a:off x="0" y="2679900"/>
          <a:ext cx="7543800" cy="630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5756D0-5A5B-44F8-B97E-B16F07B2F0B1}">
      <dsp:nvSpPr>
        <dsp:cNvPr id="0" name=""/>
        <dsp:cNvSpPr/>
      </dsp:nvSpPr>
      <dsp:spPr>
        <a:xfrm>
          <a:off x="359140" y="2310900"/>
          <a:ext cx="7182810" cy="73800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596" tIns="0" rIns="199596" bIns="0" numCol="1" spcCol="1270" anchor="ctr" anchorCtr="0">
          <a:noAutofit/>
        </a:bodyPr>
        <a:lstStyle/>
        <a:p>
          <a:pPr lvl="0" algn="l" defTabSz="1422400">
            <a:lnSpc>
              <a:spcPct val="90000"/>
            </a:lnSpc>
            <a:spcBef>
              <a:spcPct val="0"/>
            </a:spcBef>
            <a:spcAft>
              <a:spcPct val="35000"/>
            </a:spcAft>
          </a:pPr>
          <a:r>
            <a:rPr lang="en-US" sz="3200" kern="1200" dirty="0" smtClean="0"/>
            <a:t>Key findings</a:t>
          </a:r>
          <a:endParaRPr lang="en-US" sz="3200" kern="1200" dirty="0"/>
        </a:p>
      </dsp:txBody>
      <dsp:txXfrm>
        <a:off x="395166" y="2346926"/>
        <a:ext cx="711075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3"/>
            <a:ext cx="4034786" cy="348216"/>
          </a:xfrm>
          <a:prstGeom prst="rect">
            <a:avLst/>
          </a:prstGeom>
        </p:spPr>
        <p:txBody>
          <a:bodyPr vert="horz" lIns="91751" tIns="45875" rIns="91751" bIns="45875" rtlCol="0"/>
          <a:lstStyle>
            <a:lvl1pPr algn="l">
              <a:defRPr sz="1200"/>
            </a:lvl1pPr>
          </a:lstStyle>
          <a:p>
            <a:endParaRPr lang="en-US"/>
          </a:p>
        </p:txBody>
      </p:sp>
      <p:sp>
        <p:nvSpPr>
          <p:cNvPr id="3" name="Date Placeholder 2"/>
          <p:cNvSpPr>
            <a:spLocks noGrp="1"/>
          </p:cNvSpPr>
          <p:nvPr>
            <p:ph type="dt" sz="quarter" idx="1"/>
          </p:nvPr>
        </p:nvSpPr>
        <p:spPr>
          <a:xfrm>
            <a:off x="5272209" y="3"/>
            <a:ext cx="4034786" cy="348216"/>
          </a:xfrm>
          <a:prstGeom prst="rect">
            <a:avLst/>
          </a:prstGeom>
        </p:spPr>
        <p:txBody>
          <a:bodyPr vert="horz" lIns="91751" tIns="45875" rIns="91751" bIns="45875" rtlCol="0"/>
          <a:lstStyle>
            <a:lvl1pPr algn="r">
              <a:defRPr sz="1200"/>
            </a:lvl1pPr>
          </a:lstStyle>
          <a:p>
            <a:fld id="{5266DC84-9F6F-4758-91A0-EA73EA0AAC0E}" type="datetimeFigureOut">
              <a:rPr lang="en-US" smtClean="0"/>
              <a:pPr/>
              <a:t>12/6/2018</a:t>
            </a:fld>
            <a:endParaRPr lang="en-US"/>
          </a:p>
        </p:txBody>
      </p:sp>
      <p:sp>
        <p:nvSpPr>
          <p:cNvPr id="4" name="Footer Placeholder 3"/>
          <p:cNvSpPr>
            <a:spLocks noGrp="1"/>
          </p:cNvSpPr>
          <p:nvPr>
            <p:ph type="ftr" sz="quarter" idx="2"/>
          </p:nvPr>
        </p:nvSpPr>
        <p:spPr>
          <a:xfrm>
            <a:off x="4" y="6610197"/>
            <a:ext cx="4034786" cy="348216"/>
          </a:xfrm>
          <a:prstGeom prst="rect">
            <a:avLst/>
          </a:prstGeom>
        </p:spPr>
        <p:txBody>
          <a:bodyPr vert="horz" lIns="91751" tIns="45875" rIns="91751" bIns="45875" rtlCol="0" anchor="b"/>
          <a:lstStyle>
            <a:lvl1pPr algn="l">
              <a:defRPr sz="1200"/>
            </a:lvl1pPr>
          </a:lstStyle>
          <a:p>
            <a:endParaRPr lang="en-US"/>
          </a:p>
        </p:txBody>
      </p:sp>
      <p:sp>
        <p:nvSpPr>
          <p:cNvPr id="5" name="Slide Number Placeholder 4"/>
          <p:cNvSpPr>
            <a:spLocks noGrp="1"/>
          </p:cNvSpPr>
          <p:nvPr>
            <p:ph type="sldNum" sz="quarter" idx="3"/>
          </p:nvPr>
        </p:nvSpPr>
        <p:spPr>
          <a:xfrm>
            <a:off x="5272209" y="6610197"/>
            <a:ext cx="4034786" cy="348216"/>
          </a:xfrm>
          <a:prstGeom prst="rect">
            <a:avLst/>
          </a:prstGeom>
        </p:spPr>
        <p:txBody>
          <a:bodyPr vert="horz" lIns="91751" tIns="45875" rIns="91751" bIns="45875" rtlCol="0" anchor="b"/>
          <a:lstStyle>
            <a:lvl1pPr algn="r">
              <a:defRPr sz="1200"/>
            </a:lvl1pPr>
          </a:lstStyle>
          <a:p>
            <a:fld id="{873866A5-56B9-4303-AAC7-452D264F3A8E}" type="slidenum">
              <a:rPr lang="en-US" smtClean="0"/>
              <a:pPr/>
              <a:t>‹#›</a:t>
            </a:fld>
            <a:endParaRPr lang="en-US"/>
          </a:p>
        </p:txBody>
      </p:sp>
    </p:spTree>
    <p:extLst>
      <p:ext uri="{BB962C8B-B14F-4D97-AF65-F5344CB8AC3E}">
        <p14:creationId xmlns:p14="http://schemas.microsoft.com/office/powerpoint/2010/main" val="3652408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2"/>
            <a:ext cx="4033942" cy="347980"/>
          </a:xfrm>
          <a:prstGeom prst="rect">
            <a:avLst/>
          </a:prstGeom>
        </p:spPr>
        <p:txBody>
          <a:bodyPr vert="horz" lIns="93641" tIns="46821" rIns="93641" bIns="46821"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5273006" y="2"/>
            <a:ext cx="4033942" cy="347980"/>
          </a:xfrm>
          <a:prstGeom prst="rect">
            <a:avLst/>
          </a:prstGeom>
        </p:spPr>
        <p:txBody>
          <a:bodyPr vert="horz" lIns="93641" tIns="46821" rIns="93641" bIns="46821" rtlCol="0"/>
          <a:lstStyle>
            <a:lvl1pPr algn="r" fontAlgn="auto">
              <a:spcBef>
                <a:spcPts val="0"/>
              </a:spcBef>
              <a:spcAft>
                <a:spcPts val="0"/>
              </a:spcAft>
              <a:defRPr sz="1200">
                <a:latin typeface="+mn-lt"/>
                <a:cs typeface="+mn-cs"/>
              </a:defRPr>
            </a:lvl1pPr>
          </a:lstStyle>
          <a:p>
            <a:pPr>
              <a:defRPr/>
            </a:pPr>
            <a:fld id="{8095EF9E-415B-4FE0-9E88-AB642561731A}" type="datetimeFigureOut">
              <a:rPr lang="en-US"/>
              <a:pPr>
                <a:defRPr/>
              </a:pPr>
              <a:t>12/6/2018</a:t>
            </a:fld>
            <a:endParaRPr lang="en-US"/>
          </a:p>
        </p:txBody>
      </p:sp>
      <p:sp>
        <p:nvSpPr>
          <p:cNvPr id="4" name="Slide Image Placeholder 3"/>
          <p:cNvSpPr>
            <a:spLocks noGrp="1" noRot="1" noChangeAspect="1"/>
          </p:cNvSpPr>
          <p:nvPr>
            <p:ph type="sldImg" idx="2"/>
          </p:nvPr>
        </p:nvSpPr>
        <p:spPr>
          <a:xfrm>
            <a:off x="2916238" y="522288"/>
            <a:ext cx="3476625" cy="2608262"/>
          </a:xfrm>
          <a:prstGeom prst="rect">
            <a:avLst/>
          </a:prstGeom>
          <a:noFill/>
          <a:ln w="12700">
            <a:solidFill>
              <a:prstClr val="black"/>
            </a:solidFill>
          </a:ln>
        </p:spPr>
        <p:txBody>
          <a:bodyPr vert="horz" lIns="93641" tIns="46821" rIns="93641" bIns="46821" rtlCol="0" anchor="ctr"/>
          <a:lstStyle/>
          <a:p>
            <a:pPr lvl="0"/>
            <a:endParaRPr lang="en-US" noProof="0"/>
          </a:p>
        </p:txBody>
      </p:sp>
      <p:sp>
        <p:nvSpPr>
          <p:cNvPr id="5" name="Notes Placeholder 4"/>
          <p:cNvSpPr>
            <a:spLocks noGrp="1"/>
          </p:cNvSpPr>
          <p:nvPr>
            <p:ph type="body" sz="quarter" idx="3"/>
          </p:nvPr>
        </p:nvSpPr>
        <p:spPr>
          <a:xfrm>
            <a:off x="930914" y="3305813"/>
            <a:ext cx="7447279" cy="3131820"/>
          </a:xfrm>
          <a:prstGeom prst="rect">
            <a:avLst/>
          </a:prstGeom>
        </p:spPr>
        <p:txBody>
          <a:bodyPr vert="horz" lIns="93641" tIns="46821" rIns="93641" bIns="4682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5" y="6610414"/>
            <a:ext cx="4033942" cy="347980"/>
          </a:xfrm>
          <a:prstGeom prst="rect">
            <a:avLst/>
          </a:prstGeom>
        </p:spPr>
        <p:txBody>
          <a:bodyPr vert="horz" lIns="93641" tIns="46821" rIns="93641" bIns="46821"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5273006" y="6610414"/>
            <a:ext cx="4033942" cy="347980"/>
          </a:xfrm>
          <a:prstGeom prst="rect">
            <a:avLst/>
          </a:prstGeom>
        </p:spPr>
        <p:txBody>
          <a:bodyPr vert="horz" lIns="93641" tIns="46821" rIns="93641" bIns="46821" rtlCol="0" anchor="b"/>
          <a:lstStyle>
            <a:lvl1pPr algn="r" fontAlgn="auto">
              <a:spcBef>
                <a:spcPts val="0"/>
              </a:spcBef>
              <a:spcAft>
                <a:spcPts val="0"/>
              </a:spcAft>
              <a:defRPr sz="1200">
                <a:latin typeface="+mn-lt"/>
                <a:cs typeface="+mn-cs"/>
              </a:defRPr>
            </a:lvl1pPr>
          </a:lstStyle>
          <a:p>
            <a:pPr>
              <a:defRPr/>
            </a:pPr>
            <a:fld id="{0E033CE4-EEE5-4D9D-826F-232937CF21ED}" type="slidenum">
              <a:rPr lang="en-US"/>
              <a:pPr>
                <a:defRPr/>
              </a:pPr>
              <a:t>‹#›</a:t>
            </a:fld>
            <a:endParaRPr lang="en-US"/>
          </a:p>
        </p:txBody>
      </p:sp>
    </p:spTree>
    <p:extLst>
      <p:ext uri="{BB962C8B-B14F-4D97-AF65-F5344CB8AC3E}">
        <p14:creationId xmlns:p14="http://schemas.microsoft.com/office/powerpoint/2010/main" val="35921573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solidFill>
                  <a:prstClr val="black"/>
                </a:solidFill>
              </a:rPr>
              <a:pPr>
                <a:defRPr/>
              </a:p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Failed</a:t>
            </a:r>
            <a:r>
              <a:rPr lang="en-US" baseline="0" dirty="0" smtClean="0"/>
              <a:t> State Index: 88 means Cambodia is close to the red line. </a:t>
            </a:r>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2</a:t>
            </a:fld>
            <a:endParaRPr lang="en-US"/>
          </a:p>
        </p:txBody>
      </p:sp>
    </p:spTree>
    <p:extLst>
      <p:ext uri="{BB962C8B-B14F-4D97-AF65-F5344CB8AC3E}">
        <p14:creationId xmlns:p14="http://schemas.microsoft.com/office/powerpoint/2010/main" val="113096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Failed</a:t>
            </a:r>
            <a:r>
              <a:rPr lang="en-US" baseline="0" dirty="0" smtClean="0"/>
              <a:t> State Index: 88 means Cambodia is close to the red line. Technical support from MFI but move to FHI 360</a:t>
            </a:r>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3</a:t>
            </a:fld>
            <a:endParaRPr lang="en-US"/>
          </a:p>
        </p:txBody>
      </p:sp>
    </p:spTree>
    <p:extLst>
      <p:ext uri="{BB962C8B-B14F-4D97-AF65-F5344CB8AC3E}">
        <p14:creationId xmlns:p14="http://schemas.microsoft.com/office/powerpoint/2010/main" val="113096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Failed</a:t>
            </a:r>
            <a:r>
              <a:rPr lang="en-US" baseline="0" dirty="0" smtClean="0"/>
              <a:t> State Index: 88 means Cambodia is close to the red line. </a:t>
            </a:r>
            <a:endParaRPr lang="en-US" dirty="0"/>
          </a:p>
        </p:txBody>
      </p:sp>
      <p:sp>
        <p:nvSpPr>
          <p:cNvPr id="4" name="Slide Number Placeholder 3"/>
          <p:cNvSpPr>
            <a:spLocks noGrp="1"/>
          </p:cNvSpPr>
          <p:nvPr>
            <p:ph type="sldNum" sz="quarter" idx="10"/>
          </p:nvPr>
        </p:nvSpPr>
        <p:spPr/>
        <p:txBody>
          <a:bodyPr/>
          <a:lstStyle/>
          <a:p>
            <a:pPr>
              <a:defRPr/>
            </a:pPr>
            <a:fld id="{0E033CE4-EEE5-4D9D-826F-232937CF21ED}" type="slidenum">
              <a:rPr lang="en-US" smtClean="0"/>
              <a:pPr>
                <a:defRPr/>
              </a:pPr>
              <a:t>4</a:t>
            </a:fld>
            <a:endParaRPr lang="en-US"/>
          </a:p>
        </p:txBody>
      </p:sp>
    </p:spTree>
    <p:extLst>
      <p:ext uri="{BB962C8B-B14F-4D97-AF65-F5344CB8AC3E}">
        <p14:creationId xmlns:p14="http://schemas.microsoft.com/office/powerpoint/2010/main" val="113096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Date Placeholder 3"/>
          <p:cNvSpPr>
            <a:spLocks noGrp="1"/>
          </p:cNvSpPr>
          <p:nvPr>
            <p:ph type="dt" sz="quarter" idx="1"/>
          </p:nvPr>
        </p:nvSpPr>
        <p:spPr/>
        <p:txBody>
          <a:bodyPr rtlCol="0"/>
          <a:lstStyle/>
          <a:p>
            <a:pPr fontAlgn="auto">
              <a:spcBef>
                <a:spcPts val="0"/>
              </a:spcBef>
              <a:spcAft>
                <a:spcPts val="0"/>
              </a:spcAft>
              <a:defRPr/>
            </a:pPr>
            <a:endParaRPr lang="en-US">
              <a:latin typeface="+mn-lt"/>
              <a:ea typeface="+mn-ea"/>
            </a:endParaRPr>
          </a:p>
        </p:txBody>
      </p:sp>
      <p:sp>
        <p:nvSpPr>
          <p:cNvPr id="31749" name="Slide Number Placeholder 4"/>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fld id="{748650C5-4FDB-4C3C-9647-397CE0B43263}" type="slidenum">
              <a:rPr lang="en-US" smtClean="0">
                <a:latin typeface="Calibri" pitchFamily="34" charset="0"/>
              </a:rPr>
              <a:pPr eaLnBrk="1" hangingPunct="1"/>
              <a:t>14</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68B9EEE9-5199-40C4-BB42-591637685243}" type="datetime1">
              <a:rPr lang="en-US" smtClean="0"/>
              <a:t>12/6/2018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1AB533-9691-44C8-80E0-68D528C91365}" type="slidenum">
              <a:rPr lang="en-US"/>
              <a:pPr>
                <a:defRPr/>
              </a:pPr>
              <a:t>‹#›</a:t>
            </a:fld>
            <a:endParaRPr lang="en-U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C160D9-3CE8-4D85-ADB0-E66577419ABB}" type="datetime1">
              <a:rPr lang="en-US" smtClean="0"/>
              <a:t>12/6/2018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3AB925F-A435-4428-A481-E6B7EDB7D3CB}" type="slidenum">
              <a:rPr lang="en-US"/>
              <a:pPr>
                <a:defRPr/>
              </a:pPr>
              <a:t>‹#›</a:t>
            </a:fld>
            <a:endParaRPr 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26BC17A-63D4-4F1D-AA18-ECDE406E8D70}" type="datetime1">
              <a:rPr lang="en-US" smtClean="0"/>
              <a:t>12/6/2018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ABF142D-B1B5-4B1B-8C00-015D356D9A1D}" type="slidenum">
              <a:rPr lang="en-US"/>
              <a:pPr>
                <a:defRPr/>
              </a:pPr>
              <a:t>‹#›</a:t>
            </a:fld>
            <a:endParaRPr 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654F3D6-E12F-4D8E-A6AA-68175C8A25D3}" type="datetime1">
              <a:rPr lang="en-US" smtClean="0"/>
              <a:t>12/6/2018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5F75A41-CA11-4FB0-8AFD-9B5103372285}" type="slidenum">
              <a:rPr lang="en-US"/>
              <a:pPr>
                <a:defRPr/>
              </a:pPr>
              <a:t>‹#›</a:t>
            </a:fld>
            <a:endParaRPr 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39E882B-0712-45E1-A2D8-1D80D2378404}" type="datetime1">
              <a:rPr lang="en-US" smtClean="0"/>
              <a:t>12/6/2018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FC77E21-539C-4008-BB18-BDCF5E76CA15}" type="slidenum">
              <a:rPr lang="en-US"/>
              <a:pPr>
                <a:defRPr/>
              </a:pPr>
              <a:t>‹#›</a:t>
            </a:fld>
            <a:endParaRPr lang="en-U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A0BA361-AD0E-4A01-93E4-DA65E8563E54}" type="datetime1">
              <a:rPr lang="en-US" smtClean="0"/>
              <a:t>12/6/2018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DE57503-BC80-4140-8C8D-EF3AC424C489}" type="slidenum">
              <a:rPr lang="en-US"/>
              <a:pPr>
                <a:defRPr/>
              </a:pPr>
              <a:t>‹#›</a:t>
            </a:fld>
            <a:endParaRPr 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82D4951-A913-4405-8C4C-1913A2D3A362}" type="datetime1">
              <a:rPr lang="en-US" smtClean="0"/>
              <a:t>12/6/2018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9460AF9-3809-4A91-AE5E-3603A59C28D6}" type="slidenum">
              <a:rPr lang="en-US"/>
              <a:pPr>
                <a:defRPr/>
              </a:pPr>
              <a:t>‹#›</a:t>
            </a:fld>
            <a:endParaRPr 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2E86268-4164-4AA3-802B-CEEC57162176}" type="datetime1">
              <a:rPr lang="en-US" smtClean="0"/>
              <a:t>12/6/2018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919DF4B-BCAB-4297-93DB-0AC2D2FF93AE}" type="slidenum">
              <a:rPr lang="en-US"/>
              <a:pPr>
                <a:defRPr/>
              </a:pPr>
              <a:t>‹#›</a:t>
            </a:fld>
            <a:endParaRPr 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DB2EB35-C303-46BC-90C9-A42F0EA4039E}" type="datetime1">
              <a:rPr lang="en-US" smtClean="0"/>
              <a:t>12/6/2018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D4E1F39-4CA4-4FBD-8886-5EF194AADF5F}" type="slidenum">
              <a:rPr lang="en-US"/>
              <a:pPr>
                <a:defRPr/>
              </a:pPr>
              <a:t>‹#›</a:t>
            </a:fld>
            <a:endParaRPr lang="en-U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87E6942-56B9-4E2B-8E3F-01DED99F653D}" type="datetime1">
              <a:rPr lang="en-US" smtClean="0"/>
              <a:t>12/6/2018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2D5033F-DBA9-41B1-A44F-8F20E9E35A78}" type="slidenum">
              <a:rPr lang="en-US"/>
              <a:pPr>
                <a:defRPr/>
              </a:pPr>
              <a:t>‹#›</a:t>
            </a:fld>
            <a:endParaRPr 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6825805-D2A3-427F-A44B-25078B4044C9}" type="datetime1">
              <a:rPr lang="en-US" smtClean="0"/>
              <a:t>12/6/2018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D8CBC56-4406-4552-B92B-815DC8F76351}" type="slidenum">
              <a:rPr lang="en-US"/>
              <a:pPr>
                <a:defRPr/>
              </a:pPr>
              <a:t>‹#›</a:t>
            </a:fld>
            <a:endParaRPr lang="en-U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21E4DC1-4284-4B02-9C61-8F88FBF946AD}" type="datetime1">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2923238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35CC94-4300-4436-BE3A-7F264694A003}" type="datetime1">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1135011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CDD23A-E6E5-47D8-8D91-30A98DEEC1BA}" type="datetime1">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18124621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B54CE37-04F3-4AD4-A422-12E14DCD9877}" type="datetime1">
              <a:rPr lang="en-US" smtClean="0"/>
              <a:t>12/6/2018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40942294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177994-CE12-4C6B-B013-4C5FA79131CD}" type="datetime1">
              <a:rPr lang="en-US" smtClean="0"/>
              <a:t>12/6/2018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5765527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004D7D5-E434-441D-A580-D8C3B9ED2D7F}" type="datetime1">
              <a:rPr lang="en-US" smtClean="0"/>
              <a:t>12/6/2018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3496546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F75C4F-2A69-469A-BB3D-2DB5271E3FB8}" type="datetime1">
              <a:rPr lang="en-US" smtClean="0"/>
              <a:t>12/6/2018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40052049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6D4D69-C6A5-4C41-A87D-DBCFAD6F3388}" type="datetime1">
              <a:rPr lang="en-US" smtClean="0"/>
              <a:t>12/6/2018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176821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5DA2C2-F1EA-4C0C-AA56-7C364FB60151}" type="datetime1">
              <a:rPr lang="en-US" smtClean="0"/>
              <a:t>12/6/2018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21681941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955D1A2-0F6C-4027-8207-8B76CC06C2CB}" type="datetime1">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60601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369AD5-89D0-42D4-9869-13BAAF9F097A}" type="datetime1">
              <a:rPr lang="en-US" smtClean="0"/>
              <a:t>12/6/2018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A799E9-BD11-4CB8-B9E2-9BF7A3CB3CB5}" type="slidenum">
              <a:rPr lang="en-US" smtClean="0"/>
              <a:t>‹#›</a:t>
            </a:fld>
            <a:endParaRPr lang="en-US"/>
          </a:p>
        </p:txBody>
      </p:sp>
    </p:spTree>
    <p:extLst>
      <p:ext uri="{BB962C8B-B14F-4D97-AF65-F5344CB8AC3E}">
        <p14:creationId xmlns:p14="http://schemas.microsoft.com/office/powerpoint/2010/main" val="1904239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A577097-BFCA-4220-8BA5-0453FE1DB918}" type="datetime1">
              <a:rPr lang="en-US" smtClean="0"/>
              <a:t>12/6/2018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B172C25-A96C-4649-891D-F9E5BCECF6B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CB5BB0-E997-48EC-8784-4C00F0E67D77}" type="datetime1">
              <a:rPr lang="en-US" smtClean="0"/>
              <a:t>12/6/2018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A799E9-BD11-4CB8-B9E2-9BF7A3CB3CB5}" type="slidenum">
              <a:rPr lang="en-US" smtClean="0"/>
              <a:t>‹#›</a:t>
            </a:fld>
            <a:endParaRPr lang="en-US"/>
          </a:p>
        </p:txBody>
      </p:sp>
    </p:spTree>
    <p:extLst>
      <p:ext uri="{BB962C8B-B14F-4D97-AF65-F5344CB8AC3E}">
        <p14:creationId xmlns:p14="http://schemas.microsoft.com/office/powerpoint/2010/main" val="381083036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package" Target="../embeddings/Microsoft_Word_Document1.docx"/></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0" y="152400"/>
            <a:ext cx="9144000" cy="4343400"/>
          </a:xfrm>
          <a:prstGeom prst="rect">
            <a:avLst/>
          </a:prstGeom>
          <a:solidFill>
            <a:srgbClr val="1807B8"/>
          </a:solid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p>
            <a:pPr algn="ctr">
              <a:defRPr/>
            </a:pPr>
            <a:endParaRPr lang="en-US" sz="4100" b="1" dirty="0" smtClean="0">
              <a:solidFill>
                <a:srgbClr val="FFFF99"/>
              </a:solidFill>
              <a:latin typeface="Lucida Sans Unicode" pitchFamily="34" charset="0"/>
              <a:cs typeface="Lucida Sans Unicode" pitchFamily="34" charset="0"/>
            </a:endParaRPr>
          </a:p>
          <a:p>
            <a:pPr algn="ctr">
              <a:defRPr/>
            </a:pPr>
            <a:r>
              <a:rPr lang="en-US" sz="4100" b="1" dirty="0" smtClean="0">
                <a:solidFill>
                  <a:srgbClr val="FFFF99"/>
                </a:solidFill>
                <a:latin typeface="Lucida Sans Unicode" pitchFamily="34" charset="0"/>
                <a:cs typeface="Lucida Sans Unicode" pitchFamily="34" charset="0"/>
              </a:rPr>
              <a:t>CSO Sustainability Index (CSO SI)</a:t>
            </a:r>
          </a:p>
          <a:p>
            <a:pPr algn="ctr">
              <a:defRPr/>
            </a:pPr>
            <a:endParaRPr lang="en-US" sz="3600" b="1" dirty="0" smtClean="0">
              <a:solidFill>
                <a:srgbClr val="FFC000"/>
              </a:solidFill>
              <a:latin typeface="Lucida Sans Unicode" pitchFamily="34" charset="0"/>
              <a:cs typeface="Lucida Sans Unicode" pitchFamily="34" charset="0"/>
            </a:endParaRPr>
          </a:p>
          <a:p>
            <a:pPr algn="ctr">
              <a:defRPr/>
            </a:pPr>
            <a:r>
              <a:rPr lang="en-US" sz="3600" b="1" dirty="0" smtClean="0">
                <a:solidFill>
                  <a:srgbClr val="FFC000"/>
                </a:solidFill>
                <a:latin typeface="Lucida Sans Unicode" pitchFamily="34" charset="0"/>
                <a:cs typeface="Lucida Sans Unicode" pitchFamily="34" charset="0"/>
              </a:rPr>
              <a:t>Cambodia Country Study (2017)</a:t>
            </a:r>
          </a:p>
          <a:p>
            <a:pPr algn="ctr">
              <a:defRPr/>
            </a:pPr>
            <a:endParaRPr lang="en-US" b="1" dirty="0" smtClean="0">
              <a:solidFill>
                <a:srgbClr val="FFC000"/>
              </a:solidFill>
              <a:latin typeface="Lucida Sans Unicode" pitchFamily="34" charset="0"/>
              <a:cs typeface="Lucida Sans Unicode" pitchFamily="34" charset="0"/>
            </a:endParaRPr>
          </a:p>
          <a:p>
            <a:pPr algn="ctr">
              <a:defRPr/>
            </a:pPr>
            <a:endParaRPr lang="en-US" sz="1400" dirty="0" smtClean="0">
              <a:solidFill>
                <a:prstClr val="white"/>
              </a:solidFill>
              <a:latin typeface="Lucida Sans Unicode" pitchFamily="34" charset="0"/>
              <a:cs typeface="Lucida Sans Unicode" pitchFamily="34" charset="0"/>
            </a:endParaRPr>
          </a:p>
          <a:p>
            <a:pPr algn="ctr">
              <a:defRPr/>
            </a:pPr>
            <a:endParaRPr lang="en-US" sz="2400" dirty="0" smtClean="0">
              <a:solidFill>
                <a:srgbClr val="FFC000"/>
              </a:solidFill>
              <a:latin typeface="Lucida Sans Unicode" pitchFamily="34" charset="0"/>
              <a:cs typeface="Lucida Sans Unicode" pitchFamily="34" charset="0"/>
            </a:endParaRPr>
          </a:p>
          <a:p>
            <a:pPr algn="ctr">
              <a:defRPr/>
            </a:pPr>
            <a:endParaRPr lang="en-US" sz="3200" dirty="0">
              <a:solidFill>
                <a:srgbClr val="1807B5"/>
              </a:solidFill>
              <a:latin typeface="Tahoma" pitchFamily="-84" charset="0"/>
              <a:ea typeface="Tahoma" pitchFamily="-84" charset="0"/>
              <a:cs typeface="Tahoma" pitchFamily="-84" charset="0"/>
            </a:endParaRPr>
          </a:p>
        </p:txBody>
      </p:sp>
      <p:sp>
        <p:nvSpPr>
          <p:cNvPr id="5" name="Title 1"/>
          <p:cNvSpPr txBox="1">
            <a:spLocks/>
          </p:cNvSpPr>
          <p:nvPr/>
        </p:nvSpPr>
        <p:spPr bwMode="auto">
          <a:xfrm>
            <a:off x="0" y="0"/>
            <a:ext cx="9144000" cy="533400"/>
          </a:xfrm>
          <a:prstGeom prst="rect">
            <a:avLst/>
          </a:prstGeom>
          <a:solidFill>
            <a:srgbClr val="0C9716"/>
          </a:solidFill>
          <a:ln w="9525">
            <a:noFill/>
            <a:miter lim="800000"/>
            <a:headEnd/>
            <a:tailEnd/>
          </a:ln>
        </p:spPr>
        <p:txBody>
          <a:bodyPr anchor="ctr"/>
          <a:lstStyle/>
          <a:p>
            <a:pPr algn="ctr" fontAlgn="auto">
              <a:spcAft>
                <a:spcPts val="0"/>
              </a:spcAft>
              <a:defRPr/>
            </a:pPr>
            <a:endParaRPr lang="en-US" sz="4000" b="1" dirty="0">
              <a:solidFill>
                <a:srgbClr val="FFC000"/>
              </a:solidFill>
              <a:effectLst>
                <a:outerShdw blurRad="38100" dist="38100" dir="2700000" algn="tl">
                  <a:srgbClr val="000000">
                    <a:alpha val="43137"/>
                  </a:srgbClr>
                </a:outerShdw>
              </a:effectLst>
              <a:latin typeface="Lucida Sans Unicode" pitchFamily="34" charset="0"/>
              <a:cs typeface="Lucida Sans Unicode" pitchFamily="34" charset="0"/>
            </a:endParaRPr>
          </a:p>
        </p:txBody>
      </p:sp>
      <p:sp>
        <p:nvSpPr>
          <p:cNvPr id="6" name="Title 1"/>
          <p:cNvSpPr txBox="1">
            <a:spLocks/>
          </p:cNvSpPr>
          <p:nvPr/>
        </p:nvSpPr>
        <p:spPr bwMode="auto">
          <a:xfrm>
            <a:off x="0" y="2864068"/>
            <a:ext cx="9144000" cy="3155732"/>
          </a:xfrm>
          <a:prstGeom prst="rect">
            <a:avLst/>
          </a:prstGeom>
          <a:solidFill>
            <a:srgbClr val="1807B8"/>
          </a:solidFill>
          <a:ln w="9525">
            <a:noFill/>
            <a:miter lim="800000"/>
            <a:headEnd/>
            <a:tailEnd/>
          </a:ln>
        </p:spPr>
        <p:txBody>
          <a:bodyPr vert="horz" wrap="square" lIns="91440" tIns="45720" rIns="91440" bIns="45720" numCol="1" anchor="ctr" anchorCtr="0" compatLnSpc="1">
            <a:prstTxWarp prst="textNoShape">
              <a:avLst/>
            </a:prstTxWarp>
            <a:noAutofit/>
          </a:bodyPr>
          <a:lstStyle/>
          <a:p>
            <a:pPr algn="ctr">
              <a:lnSpc>
                <a:spcPct val="150000"/>
              </a:lnSpc>
            </a:pPr>
            <a:endParaRPr lang="en-US" sz="2400" b="1" dirty="0" smtClean="0">
              <a:solidFill>
                <a:schemeClr val="bg1"/>
              </a:solidFill>
              <a:latin typeface="Lucida Sans" pitchFamily="34" charset="0"/>
              <a:cs typeface="Lucida Sans Unicode" pitchFamily="34" charset="0"/>
            </a:endParaRPr>
          </a:p>
          <a:p>
            <a:pPr algn="ctr">
              <a:lnSpc>
                <a:spcPct val="150000"/>
              </a:lnSpc>
            </a:pPr>
            <a:r>
              <a:rPr lang="en-US" sz="2400" b="1" dirty="0" smtClean="0">
                <a:solidFill>
                  <a:schemeClr val="bg1"/>
                </a:solidFill>
                <a:latin typeface="Lucida Sans" pitchFamily="34" charset="0"/>
                <a:cs typeface="Lucida Sans Unicode" pitchFamily="34" charset="0"/>
              </a:rPr>
              <a:t>CCC Member Bi-Monthly Meeting</a:t>
            </a:r>
          </a:p>
          <a:p>
            <a:pPr algn="ctr">
              <a:lnSpc>
                <a:spcPct val="150000"/>
              </a:lnSpc>
            </a:pPr>
            <a:endParaRPr lang="en-US" b="1" dirty="0" smtClean="0">
              <a:solidFill>
                <a:schemeClr val="bg1"/>
              </a:solidFill>
              <a:latin typeface="Lucida Sans" pitchFamily="34" charset="0"/>
              <a:cs typeface="Lucida Sans Unicode" pitchFamily="34" charset="0"/>
            </a:endParaRPr>
          </a:p>
          <a:p>
            <a:pPr algn="ctr">
              <a:lnSpc>
                <a:spcPct val="150000"/>
              </a:lnSpc>
            </a:pPr>
            <a:r>
              <a:rPr lang="en-US" b="1" dirty="0" smtClean="0">
                <a:solidFill>
                  <a:schemeClr val="bg1"/>
                </a:solidFill>
                <a:latin typeface="Lucida Sans" pitchFamily="34" charset="0"/>
                <a:cs typeface="Lucida Sans Unicode" pitchFamily="34" charset="0"/>
              </a:rPr>
              <a:t>6 December 2018</a:t>
            </a:r>
          </a:p>
          <a:p>
            <a:pPr algn="ctr"/>
            <a:endParaRPr lang="en-US" b="1" dirty="0" smtClean="0">
              <a:solidFill>
                <a:srgbClr val="00FF00"/>
              </a:solidFill>
              <a:latin typeface="Lucida Sans Unicode" pitchFamily="34" charset="0"/>
              <a:cs typeface="Lucida Sans Unicode" pitchFamily="34" charset="0"/>
            </a:endParaRPr>
          </a:p>
          <a:p>
            <a:pPr algn="ctr"/>
            <a:endParaRPr lang="en-US" b="1" dirty="0" smtClean="0">
              <a:solidFill>
                <a:srgbClr val="00FF00"/>
              </a:solidFill>
              <a:latin typeface="Lucida Sans Unicode" pitchFamily="34" charset="0"/>
              <a:cs typeface="Lucida Sans Unicode" pitchFamily="34" charset="0"/>
            </a:endParaRPr>
          </a:p>
          <a:p>
            <a:pPr algn="ctr"/>
            <a:endParaRPr lang="en-US" sz="1400" b="1" dirty="0">
              <a:solidFill>
                <a:srgbClr val="00FF00"/>
              </a:solidFill>
              <a:latin typeface="Lucida Sans Unicode" pitchFamily="34" charset="0"/>
              <a:cs typeface="Lucida Sans Unicode" pitchFamily="34" charset="0"/>
            </a:endParaRPr>
          </a:p>
          <a:p>
            <a:pPr algn="ctr">
              <a:lnSpc>
                <a:spcPct val="150000"/>
              </a:lnSpc>
            </a:pPr>
            <a:endParaRPr lang="en-US" sz="2000" b="1" dirty="0" smtClean="0">
              <a:solidFill>
                <a:srgbClr val="00FF00"/>
              </a:solidFill>
              <a:latin typeface="Lucida Sans Unicode" pitchFamily="34" charset="0"/>
              <a:cs typeface="Lucida Sans Unicode" pitchFamily="34" charset="0"/>
            </a:endParaRPr>
          </a:p>
          <a:p>
            <a:pPr algn="ctr">
              <a:lnSpc>
                <a:spcPct val="150000"/>
              </a:lnSpc>
            </a:pPr>
            <a:endParaRPr lang="en-US" sz="2000" b="1" dirty="0" smtClean="0">
              <a:solidFill>
                <a:srgbClr val="00FF00"/>
              </a:solidFill>
              <a:latin typeface="Lucida Sans Unicode" pitchFamily="34" charset="0"/>
              <a:cs typeface="Lucida Sans Unicode" pitchFamily="34" charset="0"/>
            </a:endParaRPr>
          </a:p>
          <a:p>
            <a:pPr algn="ctr">
              <a:lnSpc>
                <a:spcPct val="150000"/>
              </a:lnSpc>
            </a:pPr>
            <a:endParaRPr lang="en-US" sz="2000" b="1" dirty="0" smtClean="0">
              <a:solidFill>
                <a:srgbClr val="00FF00"/>
              </a:solidFill>
              <a:latin typeface="Lucida Sans Unicode" pitchFamily="34" charset="0"/>
              <a:cs typeface="Lucida Sans Unicode" pitchFamily="34" charset="0"/>
            </a:endParaRPr>
          </a:p>
        </p:txBody>
      </p:sp>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1</a:t>
            </a:fld>
            <a:endParaRPr lang="en-US"/>
          </a:p>
        </p:txBody>
      </p:sp>
    </p:spTree>
    <p:extLst>
      <p:ext uri="{BB962C8B-B14F-4D97-AF65-F5344CB8AC3E}">
        <p14:creationId xmlns:p14="http://schemas.microsoft.com/office/powerpoint/2010/main" val="783906899"/>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23AB925F-A435-4428-A481-E6B7EDB7D3CB}" type="slidenum">
              <a:rPr lang="en-US" smtClean="0"/>
              <a:pPr>
                <a:defRPr/>
              </a:pPr>
              <a:t>2</a:t>
            </a:fld>
            <a:endParaRPr lang="en-US"/>
          </a:p>
        </p:txBody>
      </p:sp>
      <p:sp>
        <p:nvSpPr>
          <p:cNvPr id="5"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Outline of the presentation</a:t>
            </a:r>
            <a:endParaRPr lang="en-US" i="0" dirty="0"/>
          </a:p>
        </p:txBody>
      </p:sp>
      <p:graphicFrame>
        <p:nvGraphicFramePr>
          <p:cNvPr id="3" name="Diagram 2"/>
          <p:cNvGraphicFramePr/>
          <p:nvPr>
            <p:extLst>
              <p:ext uri="{D42A27DB-BD31-4B8C-83A1-F6EECF244321}">
                <p14:modId xmlns:p14="http://schemas.microsoft.com/office/powerpoint/2010/main" val="596789888"/>
              </p:ext>
            </p:extLst>
          </p:nvPr>
        </p:nvGraphicFramePr>
        <p:xfrm>
          <a:off x="457200" y="1371600"/>
          <a:ext cx="7543800" cy="33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p:nvPr/>
        </p:nvPicPr>
        <p:blipFill rotWithShape="1">
          <a:blip r:embed="rId8"/>
          <a:srcRect l="33882" t="15512" r="32423" b="9255"/>
          <a:stretch/>
        </p:blipFill>
        <p:spPr bwMode="auto">
          <a:xfrm>
            <a:off x="5000625" y="990600"/>
            <a:ext cx="4143375" cy="5867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5486027"/>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23AB925F-A435-4428-A481-E6B7EDB7D3CB}" type="slidenum">
              <a:rPr lang="en-US" smtClean="0"/>
              <a:pPr>
                <a:defRPr/>
              </a:pPr>
              <a:t>3</a:t>
            </a:fld>
            <a:endParaRPr lang="en-US"/>
          </a:p>
        </p:txBody>
      </p:sp>
      <p:sp>
        <p:nvSpPr>
          <p:cNvPr id="5"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Background to CSO SI </a:t>
            </a:r>
            <a:endParaRPr lang="en-US" i="0" dirty="0"/>
          </a:p>
        </p:txBody>
      </p:sp>
      <p:sp>
        <p:nvSpPr>
          <p:cNvPr id="8" name="TextBox 7"/>
          <p:cNvSpPr txBox="1"/>
          <p:nvPr/>
        </p:nvSpPr>
        <p:spPr>
          <a:xfrm>
            <a:off x="150125" y="1360706"/>
            <a:ext cx="8734568" cy="6401753"/>
          </a:xfrm>
          <a:prstGeom prst="rect">
            <a:avLst/>
          </a:prstGeom>
          <a:noFill/>
        </p:spPr>
        <p:txBody>
          <a:bodyPr wrap="square" rtlCol="0">
            <a:spAutoFit/>
          </a:bodyPr>
          <a:lstStyle/>
          <a:p>
            <a:pPr marL="573088" indent="-573088" algn="just">
              <a:buFont typeface="Wingdings" pitchFamily="2" charset="2"/>
              <a:buChar char="v"/>
            </a:pPr>
            <a:r>
              <a:rPr lang="en-US" sz="2400" dirty="0" smtClean="0">
                <a:latin typeface="+mn-lt"/>
              </a:rPr>
              <a:t>CSOSI has been implemented since 1997 in Middle East and North Africa supported by USAID and ICNL, and now more than 60 countries </a:t>
            </a:r>
          </a:p>
          <a:p>
            <a:pPr marL="573088" indent="-573088" algn="just">
              <a:spcBef>
                <a:spcPts val="1200"/>
              </a:spcBef>
              <a:buFont typeface="Wingdings" pitchFamily="2" charset="2"/>
              <a:buChar char="v"/>
            </a:pPr>
            <a:r>
              <a:rPr lang="en-US" sz="2400" dirty="0" smtClean="0">
                <a:latin typeface="+mn-lt"/>
              </a:rPr>
              <a:t>CSOSI </a:t>
            </a:r>
            <a:r>
              <a:rPr lang="en-US" sz="2400" dirty="0">
                <a:latin typeface="+mn-lt"/>
              </a:rPr>
              <a:t>reports on the strength and overall viability of CSO sectors. The Index highlights both advances and setbacks in the development of the civil society sector, and allows for comparisons across countries and sub-regions over time</a:t>
            </a:r>
            <a:r>
              <a:rPr lang="en-US" sz="2400" dirty="0" smtClean="0">
                <a:latin typeface="+mn-lt"/>
              </a:rPr>
              <a:t>. </a:t>
            </a:r>
          </a:p>
          <a:p>
            <a:pPr marL="573088" indent="-573088" algn="just">
              <a:spcBef>
                <a:spcPts val="1200"/>
              </a:spcBef>
              <a:buFont typeface="Wingdings" pitchFamily="2" charset="2"/>
              <a:buChar char="v"/>
            </a:pPr>
            <a:r>
              <a:rPr lang="en-US" sz="2400" dirty="0" smtClean="0">
                <a:latin typeface="+mn-lt"/>
              </a:rPr>
              <a:t>An </a:t>
            </a:r>
            <a:r>
              <a:rPr lang="en-US" sz="2400" dirty="0">
                <a:latin typeface="+mn-lt"/>
              </a:rPr>
              <a:t>important and unique tool for local CSOs, governments, donors, academics, and others to understand and measure the sustainability of the CSO sector. </a:t>
            </a:r>
            <a:endParaRPr lang="en-US" sz="2400" dirty="0" smtClean="0">
              <a:latin typeface="+mn-lt"/>
            </a:endParaRPr>
          </a:p>
          <a:p>
            <a:pPr marL="573088" indent="-573088" algn="just">
              <a:spcBef>
                <a:spcPts val="1200"/>
              </a:spcBef>
              <a:buFont typeface="Wingdings" pitchFamily="2" charset="2"/>
              <a:buChar char="v"/>
            </a:pPr>
            <a:r>
              <a:rPr lang="en-US" sz="2400" dirty="0" smtClean="0"/>
              <a:t>Methodology </a:t>
            </a:r>
            <a:r>
              <a:rPr lang="en-US" sz="2400" dirty="0"/>
              <a:t>is qualitative and relies on local expertise (CSO practitioners and experts) to apply </a:t>
            </a:r>
            <a:r>
              <a:rPr lang="en-US" sz="2400" dirty="0" smtClean="0"/>
              <a:t>seven  </a:t>
            </a:r>
            <a:r>
              <a:rPr lang="en-US" sz="2400" dirty="0"/>
              <a:t>standardized </a:t>
            </a:r>
            <a:r>
              <a:rPr lang="en-US" sz="2400" dirty="0" smtClean="0"/>
              <a:t>dimensions</a:t>
            </a:r>
            <a:r>
              <a:rPr lang="en-US" sz="2400" dirty="0"/>
              <a:t>: </a:t>
            </a:r>
          </a:p>
          <a:p>
            <a:pPr marL="573088" indent="-573088" algn="just">
              <a:spcBef>
                <a:spcPts val="1200"/>
              </a:spcBef>
              <a:buFont typeface="Wingdings" pitchFamily="2" charset="2"/>
              <a:buChar char="v"/>
            </a:pPr>
            <a:endParaRPr lang="en-US" sz="2400" dirty="0">
              <a:latin typeface="+mn-lt"/>
            </a:endParaRPr>
          </a:p>
          <a:p>
            <a:pPr marL="573088" indent="-573088" algn="just">
              <a:spcBef>
                <a:spcPts val="1200"/>
              </a:spcBef>
              <a:buFont typeface="Wingdings" pitchFamily="2" charset="2"/>
              <a:buChar char="v"/>
            </a:pPr>
            <a:endParaRPr lang="en-US" sz="2400" dirty="0">
              <a:latin typeface="+mn-lt"/>
            </a:endParaRPr>
          </a:p>
        </p:txBody>
      </p:sp>
    </p:spTree>
    <p:extLst>
      <p:ext uri="{BB962C8B-B14F-4D97-AF65-F5344CB8AC3E}">
        <p14:creationId xmlns:p14="http://schemas.microsoft.com/office/powerpoint/2010/main" val="2123403141"/>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23AB925F-A435-4428-A481-E6B7EDB7D3CB}" type="slidenum">
              <a:rPr lang="en-US" smtClean="0"/>
              <a:pPr>
                <a:defRPr/>
              </a:pPr>
              <a:t>4</a:t>
            </a:fld>
            <a:endParaRPr lang="en-US"/>
          </a:p>
        </p:txBody>
      </p:sp>
      <p:sp>
        <p:nvSpPr>
          <p:cNvPr id="5"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Methodology to CSO SI </a:t>
            </a:r>
            <a:endParaRPr lang="en-US" i="0" dirty="0"/>
          </a:p>
        </p:txBody>
      </p:sp>
      <p:sp>
        <p:nvSpPr>
          <p:cNvPr id="6" name="TextBox 5"/>
          <p:cNvSpPr txBox="1"/>
          <p:nvPr/>
        </p:nvSpPr>
        <p:spPr>
          <a:xfrm>
            <a:off x="0" y="914400"/>
            <a:ext cx="9144000" cy="400110"/>
          </a:xfrm>
          <a:prstGeom prst="rect">
            <a:avLst/>
          </a:prstGeom>
          <a:solidFill>
            <a:schemeClr val="bg1">
              <a:lumMod val="95000"/>
            </a:schemeClr>
          </a:solidFill>
        </p:spPr>
        <p:txBody>
          <a:bodyPr wrap="square" rtlCol="0">
            <a:spAutoFit/>
          </a:bodyPr>
          <a:lstStyle/>
          <a:p>
            <a:pPr algn="ctr"/>
            <a:r>
              <a:rPr lang="en-US" sz="2000" b="1" dirty="0" smtClean="0">
                <a:solidFill>
                  <a:schemeClr val="accent6">
                    <a:lumMod val="75000"/>
                  </a:schemeClr>
                </a:solidFill>
              </a:rPr>
              <a:t>Level of Sustainability</a:t>
            </a:r>
            <a:endParaRPr lang="en-US" sz="2000" b="1" dirty="0">
              <a:solidFill>
                <a:schemeClr val="accent6">
                  <a:lumMod val="75000"/>
                </a:schemeClr>
              </a:solidFill>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2624871570"/>
              </p:ext>
            </p:extLst>
          </p:nvPr>
        </p:nvGraphicFramePr>
        <p:xfrm>
          <a:off x="181751" y="1295400"/>
          <a:ext cx="9024749" cy="1054270"/>
        </p:xfrm>
        <a:graphic>
          <a:graphicData uri="http://schemas.openxmlformats.org/presentationml/2006/ole">
            <mc:AlternateContent xmlns:mc="http://schemas.openxmlformats.org/markup-compatibility/2006">
              <mc:Choice xmlns:v="urn:schemas-microsoft-com:vml" Requires="v">
                <p:oleObj spid="_x0000_s1233" name="Document" r:id="rId4" imgW="6093921" imgH="776619" progId="Word.Document.12">
                  <p:embed/>
                </p:oleObj>
              </mc:Choice>
              <mc:Fallback>
                <p:oleObj name="Document" r:id="rId4" imgW="6093921" imgH="776619" progId="Word.Document.12">
                  <p:embed/>
                  <p:pic>
                    <p:nvPicPr>
                      <p:cNvPr id="0" name=""/>
                      <p:cNvPicPr/>
                      <p:nvPr/>
                    </p:nvPicPr>
                    <p:blipFill>
                      <a:blip r:embed="rId5"/>
                      <a:stretch>
                        <a:fillRect/>
                      </a:stretch>
                    </p:blipFill>
                    <p:spPr>
                      <a:xfrm>
                        <a:off x="181751" y="1295400"/>
                        <a:ext cx="9024749" cy="1054270"/>
                      </a:xfrm>
                      <a:prstGeom prst="rect">
                        <a:avLst/>
                      </a:prstGeom>
                    </p:spPr>
                  </p:pic>
                </p:oleObj>
              </mc:Fallback>
            </mc:AlternateContent>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65212781"/>
              </p:ext>
            </p:extLst>
          </p:nvPr>
        </p:nvGraphicFramePr>
        <p:xfrm>
          <a:off x="0" y="2286000"/>
          <a:ext cx="4419600" cy="1611630"/>
        </p:xfrm>
        <a:graphic>
          <a:graphicData uri="http://schemas.openxmlformats.org/drawingml/2006/table">
            <a:tbl>
              <a:tblPr>
                <a:tableStyleId>{5C22544A-7EE6-4342-B048-85BDC9FD1C3A}</a:tableStyleId>
              </a:tblPr>
              <a:tblGrid>
                <a:gridCol w="1352700"/>
                <a:gridCol w="3066900"/>
              </a:tblGrid>
              <a:tr h="161925">
                <a:tc>
                  <a:txBody>
                    <a:bodyPr/>
                    <a:lstStyle/>
                    <a:p>
                      <a:pPr algn="l" fontAlgn="b"/>
                      <a:r>
                        <a:rPr lang="en-US" sz="1600" b="1" u="none" strike="noStrike" dirty="0" smtClean="0">
                          <a:effectLst/>
                        </a:rPr>
                        <a:t>1-Legal</a:t>
                      </a:r>
                      <a:endParaRPr lang="en-US" sz="1600" b="1" i="0" u="none" strike="noStrike" dirty="0">
                        <a:effectLst/>
                        <a:latin typeface="Candara"/>
                      </a:endParaRPr>
                    </a:p>
                  </a:txBody>
                  <a:tcPr marL="9525" marR="9525" marT="9525" marB="0" anchor="b"/>
                </a:tc>
                <a:tc>
                  <a:txBody>
                    <a:bodyPr/>
                    <a:lstStyle/>
                    <a:p>
                      <a:pPr algn="l" fontAlgn="b"/>
                      <a:r>
                        <a:rPr lang="en-US" sz="1400" b="1" u="none" strike="noStrike" dirty="0">
                          <a:effectLst/>
                        </a:rPr>
                        <a:t>Registration</a:t>
                      </a:r>
                      <a:endParaRPr lang="en-US" sz="1400" b="1" i="0" u="none" strike="noStrike" dirty="0">
                        <a:effectLst/>
                        <a:latin typeface="Candara"/>
                      </a:endParaRPr>
                    </a:p>
                  </a:txBody>
                  <a:tcPr marL="9525" marR="9525" marT="9525" marB="0" anchor="b"/>
                </a:tc>
              </a:tr>
              <a:tr h="161925">
                <a:tc>
                  <a:txBody>
                    <a:bodyPr/>
                    <a:lstStyle/>
                    <a:p>
                      <a:pPr algn="l" fontAlgn="b"/>
                      <a:r>
                        <a:rPr lang="en-US" sz="1600" b="1" u="none" strike="noStrike" dirty="0" smtClean="0">
                          <a:effectLst/>
                        </a:rPr>
                        <a:t>   Environment</a:t>
                      </a:r>
                      <a:endParaRPr lang="en-US" sz="1600" b="1" i="0" u="none" strike="noStrike" dirty="0">
                        <a:effectLst/>
                        <a:latin typeface="Candara"/>
                      </a:endParaRPr>
                    </a:p>
                  </a:txBody>
                  <a:tcPr marL="9525" marR="9525" marT="9525" marB="0" anchor="b"/>
                </a:tc>
                <a:tc>
                  <a:txBody>
                    <a:bodyPr/>
                    <a:lstStyle/>
                    <a:p>
                      <a:pPr algn="l" fontAlgn="b"/>
                      <a:r>
                        <a:rPr lang="en-US" sz="1400" b="1" u="none" strike="noStrike" dirty="0">
                          <a:effectLst/>
                        </a:rPr>
                        <a:t>Operation</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Administrative Impediment/State Harassment </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Local Legal Capacity</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a:effectLst/>
                        </a:rPr>
                        <a:t>Taxation</a:t>
                      </a:r>
                      <a:endParaRPr lang="en-US" sz="1400" b="1" i="0" u="none" strike="noStrike">
                        <a:effectLst/>
                        <a:latin typeface="Candara"/>
                      </a:endParaRPr>
                    </a:p>
                  </a:txBody>
                  <a:tcPr marL="9525" marR="9525" marT="9525" marB="0" anchor="b"/>
                </a:tc>
              </a:tr>
              <a:tr h="171450">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Earned Income</a:t>
                      </a:r>
                      <a:endParaRPr lang="en-US" sz="1400" b="1" i="0" u="none" strike="noStrike" dirty="0">
                        <a:effectLst/>
                        <a:latin typeface="Candara"/>
                      </a:endParaRPr>
                    </a:p>
                  </a:txBody>
                  <a:tcPr marL="9525" marR="9525" marT="9525" marB="0" anchor="b"/>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952715544"/>
              </p:ext>
            </p:extLst>
          </p:nvPr>
        </p:nvGraphicFramePr>
        <p:xfrm>
          <a:off x="0" y="4267200"/>
          <a:ext cx="4419600" cy="1175385"/>
        </p:xfrm>
        <a:graphic>
          <a:graphicData uri="http://schemas.openxmlformats.org/drawingml/2006/table">
            <a:tbl>
              <a:tblPr>
                <a:tableStyleId>{5C22544A-7EE6-4342-B048-85BDC9FD1C3A}</a:tableStyleId>
              </a:tblPr>
              <a:tblGrid>
                <a:gridCol w="1352700"/>
                <a:gridCol w="3066900"/>
              </a:tblGrid>
              <a:tr h="161925">
                <a:tc>
                  <a:txBody>
                    <a:bodyPr/>
                    <a:lstStyle/>
                    <a:p>
                      <a:pPr algn="l" fontAlgn="b"/>
                      <a:r>
                        <a:rPr lang="en-US" sz="1600" b="1" u="none" strike="noStrike" dirty="0" smtClean="0">
                          <a:effectLst/>
                        </a:rPr>
                        <a:t>2-Organisation </a:t>
                      </a:r>
                      <a:endParaRPr lang="en-US" sz="1600" b="1" i="0" u="none" strike="noStrike" dirty="0">
                        <a:effectLst/>
                        <a:latin typeface="Candara"/>
                      </a:endParaRPr>
                    </a:p>
                  </a:txBody>
                  <a:tcPr marL="9525" marR="9525" marT="9525" marB="0" anchor="b"/>
                </a:tc>
                <a:tc>
                  <a:txBody>
                    <a:bodyPr/>
                    <a:lstStyle/>
                    <a:p>
                      <a:pPr algn="l" fontAlgn="b"/>
                      <a:r>
                        <a:rPr lang="en-US" sz="1400" b="1" u="none" strike="noStrike">
                          <a:effectLst/>
                        </a:rPr>
                        <a:t>Constitutuency Building</a:t>
                      </a:r>
                      <a:endParaRPr lang="en-US" sz="1400" b="1" i="0" u="none" strike="noStrike">
                        <a:effectLst/>
                        <a:latin typeface="Candara"/>
                      </a:endParaRPr>
                    </a:p>
                  </a:txBody>
                  <a:tcPr marL="9525" marR="9525" marT="9525" marB="0" anchor="b"/>
                </a:tc>
              </a:tr>
              <a:tr h="0">
                <a:tc>
                  <a:txBody>
                    <a:bodyPr/>
                    <a:lstStyle/>
                    <a:p>
                      <a:pPr algn="l" fontAlgn="b"/>
                      <a:r>
                        <a:rPr lang="en-US" sz="1600" b="1" u="none" strike="noStrike" dirty="0" smtClean="0">
                          <a:effectLst/>
                        </a:rPr>
                        <a:t>   Capacity</a:t>
                      </a:r>
                      <a:endParaRPr lang="en-US" sz="1600" b="1" i="0" u="none" strike="noStrike" dirty="0">
                        <a:effectLst/>
                        <a:latin typeface="Candara"/>
                      </a:endParaRPr>
                    </a:p>
                  </a:txBody>
                  <a:tcPr marL="9525" marR="9525" marT="9525" marB="0" anchor="b"/>
                </a:tc>
                <a:tc>
                  <a:txBody>
                    <a:bodyPr/>
                    <a:lstStyle/>
                    <a:p>
                      <a:pPr algn="l" fontAlgn="b"/>
                      <a:r>
                        <a:rPr lang="en-US" sz="1400" b="1" u="none" strike="noStrike">
                          <a:effectLst/>
                        </a:rPr>
                        <a:t>Strategic Planning</a:t>
                      </a:r>
                      <a:endParaRPr lang="en-US" sz="1400" b="1" i="0" u="none" strike="noStrike">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Internal Management Structure</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NGO Staffing</a:t>
                      </a:r>
                      <a:endParaRPr lang="en-US" sz="1400" b="1" i="0" u="none" strike="noStrike" dirty="0">
                        <a:effectLst/>
                        <a:latin typeface="Candara"/>
                      </a:endParaRPr>
                    </a:p>
                  </a:txBody>
                  <a:tcPr marL="9525" marR="9525" marT="9525" marB="0" anchor="b"/>
                </a:tc>
              </a:tr>
              <a:tr h="171450">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dirty="0">
                          <a:effectLst/>
                        </a:rPr>
                        <a:t>Technical Advancement</a:t>
                      </a:r>
                      <a:endParaRPr lang="en-US" sz="1400" b="1" i="0" u="none" strike="noStrike" dirty="0">
                        <a:effectLst/>
                        <a:latin typeface="Candara"/>
                      </a:endParaRPr>
                    </a:p>
                  </a:txBody>
                  <a:tcPr marL="9525" marR="9525" marT="9525" marB="0" anchor="b"/>
                </a:tc>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029478455"/>
              </p:ext>
            </p:extLst>
          </p:nvPr>
        </p:nvGraphicFramePr>
        <p:xfrm>
          <a:off x="0" y="5743575"/>
          <a:ext cx="4419600" cy="1175385"/>
        </p:xfrm>
        <a:graphic>
          <a:graphicData uri="http://schemas.openxmlformats.org/drawingml/2006/table">
            <a:tbl>
              <a:tblPr>
                <a:tableStyleId>{5C22544A-7EE6-4342-B048-85BDC9FD1C3A}</a:tableStyleId>
              </a:tblPr>
              <a:tblGrid>
                <a:gridCol w="1352700"/>
                <a:gridCol w="3066900"/>
              </a:tblGrid>
              <a:tr h="161925">
                <a:tc>
                  <a:txBody>
                    <a:bodyPr/>
                    <a:lstStyle/>
                    <a:p>
                      <a:pPr algn="l" fontAlgn="b"/>
                      <a:r>
                        <a:rPr lang="en-US" sz="1600" b="1" u="none" strike="noStrike" dirty="0" smtClean="0">
                          <a:effectLst/>
                        </a:rPr>
                        <a:t>3-Financial</a:t>
                      </a:r>
                      <a:endParaRPr lang="en-US" sz="1600" b="1" i="0" u="none" strike="noStrike" dirty="0">
                        <a:effectLst/>
                        <a:latin typeface="Candara"/>
                      </a:endParaRPr>
                    </a:p>
                  </a:txBody>
                  <a:tcPr marL="9525" marR="9525" marT="9525" marB="0" anchor="b"/>
                </a:tc>
                <a:tc>
                  <a:txBody>
                    <a:bodyPr/>
                    <a:lstStyle/>
                    <a:p>
                      <a:pPr algn="l" fontAlgn="b"/>
                      <a:r>
                        <a:rPr lang="en-US" sz="1400" b="1" u="none" strike="noStrike" dirty="0">
                          <a:effectLst/>
                        </a:rPr>
                        <a:t>Local Support</a:t>
                      </a:r>
                      <a:endParaRPr lang="en-US" sz="1400" b="1" i="0" u="none" strike="noStrike" dirty="0">
                        <a:effectLst/>
                        <a:latin typeface="Candara"/>
                      </a:endParaRPr>
                    </a:p>
                  </a:txBody>
                  <a:tcPr marL="9525" marR="9525" marT="9525" marB="0" anchor="b"/>
                </a:tc>
              </a:tr>
              <a:tr h="161925">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1600" b="1" u="none" strike="noStrike" dirty="0">
                          <a:effectLst/>
                        </a:rPr>
                        <a:t> </a:t>
                      </a:r>
                      <a:r>
                        <a:rPr lang="en-US" sz="1600" b="1" u="none" strike="noStrike" dirty="0" smtClean="0">
                          <a:effectLst/>
                        </a:rPr>
                        <a:t>   Viability</a:t>
                      </a:r>
                      <a:endParaRPr lang="en-US" sz="1600" b="1" i="0" u="none" strike="noStrike" dirty="0" smtClean="0">
                        <a:effectLst/>
                        <a:latin typeface="Candara"/>
                      </a:endParaRPr>
                    </a:p>
                  </a:txBody>
                  <a:tcPr marL="9525" marR="9525" marT="9525" marB="0" anchor="b"/>
                </a:tc>
                <a:tc>
                  <a:txBody>
                    <a:bodyPr/>
                    <a:lstStyle/>
                    <a:p>
                      <a:pPr algn="l" fontAlgn="b"/>
                      <a:r>
                        <a:rPr lang="en-US" sz="1400" b="1" u="none" strike="noStrike">
                          <a:effectLst/>
                        </a:rPr>
                        <a:t>Diversification</a:t>
                      </a:r>
                      <a:endParaRPr lang="en-US" sz="1400" b="1" i="0" u="none" strike="noStrike">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Financial Management System</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Fundraising</a:t>
                      </a:r>
                      <a:endParaRPr lang="en-US" sz="1400" b="1" i="0" u="none" strike="noStrike" dirty="0">
                        <a:effectLst/>
                        <a:latin typeface="Candara"/>
                      </a:endParaRPr>
                    </a:p>
                  </a:txBody>
                  <a:tcPr marL="9525" marR="9525" marT="9525" marB="0" anchor="b"/>
                </a:tc>
              </a:tr>
              <a:tr h="171450">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Earned Income</a:t>
                      </a:r>
                      <a:endParaRPr lang="en-US" sz="1400" b="1" i="0" u="none" strike="noStrike" dirty="0">
                        <a:effectLst/>
                        <a:latin typeface="Candara"/>
                      </a:endParaRPr>
                    </a:p>
                  </a:txBody>
                  <a:tcPr marL="9525" marR="9525" marT="9525" marB="0" anchor="b"/>
                </a:tc>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3120817983"/>
              </p:ext>
            </p:extLst>
          </p:nvPr>
        </p:nvGraphicFramePr>
        <p:xfrm>
          <a:off x="4648200" y="2171700"/>
          <a:ext cx="4327097" cy="1104900"/>
        </p:xfrm>
        <a:graphic>
          <a:graphicData uri="http://schemas.openxmlformats.org/drawingml/2006/table">
            <a:tbl>
              <a:tblPr>
                <a:tableStyleId>{5C22544A-7EE6-4342-B048-85BDC9FD1C3A}</a:tableStyleId>
              </a:tblPr>
              <a:tblGrid>
                <a:gridCol w="1408751"/>
                <a:gridCol w="2918346"/>
              </a:tblGrid>
              <a:tr h="161925">
                <a:tc>
                  <a:txBody>
                    <a:bodyPr/>
                    <a:lstStyle/>
                    <a:p>
                      <a:pPr algn="l" fontAlgn="b"/>
                      <a:r>
                        <a:rPr lang="en-US" sz="1600" b="1" u="none" strike="noStrike" dirty="0" smtClean="0">
                          <a:effectLst/>
                        </a:rPr>
                        <a:t>4-Advocacy</a:t>
                      </a:r>
                      <a:endParaRPr lang="en-US" sz="1600" b="1" i="0" u="none" strike="noStrike" dirty="0">
                        <a:effectLst/>
                        <a:latin typeface="Candara"/>
                      </a:endParaRPr>
                    </a:p>
                  </a:txBody>
                  <a:tcPr marL="9525" marR="9525" marT="9525" marB="0"/>
                </a:tc>
                <a:tc>
                  <a:txBody>
                    <a:bodyPr/>
                    <a:lstStyle/>
                    <a:p>
                      <a:pPr algn="l" fontAlgn="b"/>
                      <a:r>
                        <a:rPr lang="en-US" sz="1400" b="1" u="none" strike="noStrike" dirty="0">
                          <a:effectLst/>
                        </a:rPr>
                        <a:t>Cooperation with Local &amp; Federal Government </a:t>
                      </a:r>
                      <a:endParaRPr lang="en-US" sz="1400" b="1" i="0" u="none" strike="noStrike" dirty="0">
                        <a:effectLst/>
                        <a:latin typeface="Candara"/>
                      </a:endParaRPr>
                    </a:p>
                  </a:txBody>
                  <a:tcPr marL="9525" marR="9525" marT="9525" marB="0"/>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tc>
                <a:tc>
                  <a:txBody>
                    <a:bodyPr/>
                    <a:lstStyle/>
                    <a:p>
                      <a:pPr algn="l" fontAlgn="b"/>
                      <a:r>
                        <a:rPr lang="en-US" sz="1400" b="1" u="none" strike="noStrike" dirty="0">
                          <a:effectLst/>
                        </a:rPr>
                        <a:t>Policy Advocacy Initiatives</a:t>
                      </a:r>
                      <a:endParaRPr lang="en-US" sz="1400" b="1" i="0" u="none" strike="noStrike" dirty="0">
                        <a:effectLst/>
                        <a:latin typeface="Candara"/>
                      </a:endParaRPr>
                    </a:p>
                  </a:txBody>
                  <a:tcPr marL="9525" marR="9525" marT="9525" marB="0"/>
                </a:tc>
              </a:tr>
              <a:tr h="161925">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tc>
                <a:tc>
                  <a:txBody>
                    <a:bodyPr/>
                    <a:lstStyle/>
                    <a:p>
                      <a:pPr algn="l" fontAlgn="b"/>
                      <a:r>
                        <a:rPr lang="en-US" sz="1400" b="1" u="none" strike="noStrike" dirty="0">
                          <a:effectLst/>
                        </a:rPr>
                        <a:t>Lobbying Efforts</a:t>
                      </a:r>
                      <a:endParaRPr lang="en-US" sz="1400" b="1" i="0" u="none" strike="noStrike" dirty="0">
                        <a:effectLst/>
                        <a:latin typeface="Candara"/>
                      </a:endParaRPr>
                    </a:p>
                  </a:txBody>
                  <a:tcPr marL="9525" marR="9525" marT="9525" marB="0"/>
                </a:tc>
              </a:tr>
              <a:tr h="171450">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tc>
                <a:tc>
                  <a:txBody>
                    <a:bodyPr/>
                    <a:lstStyle/>
                    <a:p>
                      <a:pPr algn="l" fontAlgn="b"/>
                      <a:r>
                        <a:rPr lang="en-US" sz="1400" b="1" u="none" strike="noStrike" dirty="0">
                          <a:effectLst/>
                        </a:rPr>
                        <a:t>Local Advocacy for Legal Reform</a:t>
                      </a:r>
                      <a:endParaRPr lang="en-US" sz="1400" b="1" i="0" u="none" strike="noStrike" dirty="0">
                        <a:effectLst/>
                        <a:latin typeface="Candara"/>
                      </a:endParaRPr>
                    </a:p>
                  </a:txBody>
                  <a:tcPr marL="9525" marR="9525" marT="9525" marB="0"/>
                </a:tc>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772467152"/>
              </p:ext>
            </p:extLst>
          </p:nvPr>
        </p:nvGraphicFramePr>
        <p:xfrm>
          <a:off x="4648200" y="3276600"/>
          <a:ext cx="4314968" cy="1165860"/>
        </p:xfrm>
        <a:graphic>
          <a:graphicData uri="http://schemas.openxmlformats.org/drawingml/2006/table">
            <a:tbl>
              <a:tblPr>
                <a:tableStyleId>{5C22544A-7EE6-4342-B048-85BDC9FD1C3A}</a:tableStyleId>
              </a:tblPr>
              <a:tblGrid>
                <a:gridCol w="1411406"/>
                <a:gridCol w="2903562"/>
              </a:tblGrid>
              <a:tr h="161925">
                <a:tc rowSpan="2">
                  <a:txBody>
                    <a:bodyPr/>
                    <a:lstStyle/>
                    <a:p>
                      <a:pPr algn="l" fontAlgn="b"/>
                      <a:r>
                        <a:rPr lang="en-US" sz="1600" b="1" u="none" strike="noStrike" dirty="0" smtClean="0">
                          <a:effectLst/>
                        </a:rPr>
                        <a:t>5-Service</a:t>
                      </a:r>
                      <a:endParaRPr lang="en-US" sz="1600" b="1" i="0" u="none" strike="noStrike" dirty="0">
                        <a:effectLst/>
                        <a:latin typeface="Candara"/>
                      </a:endParaRPr>
                    </a:p>
                    <a:p>
                      <a:pPr algn="l" fontAlgn="b"/>
                      <a:r>
                        <a:rPr lang="en-US" sz="1600" b="1" u="none" strike="noStrike" dirty="0">
                          <a:effectLst/>
                        </a:rPr>
                        <a:t> </a:t>
                      </a:r>
                      <a:r>
                        <a:rPr lang="en-US" sz="1600" b="1" u="none" strike="noStrike" dirty="0" smtClean="0">
                          <a:effectLst/>
                        </a:rPr>
                        <a:t>   Provision</a:t>
                      </a:r>
                      <a:endParaRPr lang="en-US" sz="1600" b="1" i="0" u="none" strike="noStrike" dirty="0">
                        <a:effectLst/>
                        <a:latin typeface="Candara"/>
                      </a:endParaRPr>
                    </a:p>
                  </a:txBody>
                  <a:tcPr marL="9525" marR="9525" marT="9525" marB="0" anchor="b"/>
                </a:tc>
                <a:tc>
                  <a:txBody>
                    <a:bodyPr/>
                    <a:lstStyle/>
                    <a:p>
                      <a:pPr algn="l" fontAlgn="b"/>
                      <a:r>
                        <a:rPr lang="en-US" sz="1400" b="1" u="none" strike="noStrike">
                          <a:effectLst/>
                        </a:rPr>
                        <a:t>Range of Goods and Services</a:t>
                      </a:r>
                      <a:endParaRPr lang="en-US" sz="1400" b="1" i="0" u="none" strike="noStrike">
                        <a:effectLst/>
                        <a:latin typeface="Candara"/>
                      </a:endParaRPr>
                    </a:p>
                  </a:txBody>
                  <a:tcPr marL="9525" marR="9525" marT="9525" marB="0" anchor="b"/>
                </a:tc>
              </a:tr>
              <a:tr h="161925">
                <a:tc vMerge="1">
                  <a:txBody>
                    <a:bodyPr/>
                    <a:lstStyle/>
                    <a:p>
                      <a:pPr algn="l" fontAlgn="b"/>
                      <a:endParaRPr lang="en-US" sz="1400" b="1" i="0" u="none" strike="noStrike" dirty="0">
                        <a:effectLst/>
                        <a:latin typeface="Candara"/>
                      </a:endParaRPr>
                    </a:p>
                  </a:txBody>
                  <a:tcPr marL="9525" marR="9525" marT="9525" marB="0" anchor="b"/>
                </a:tc>
                <a:tc>
                  <a:txBody>
                    <a:bodyPr/>
                    <a:lstStyle/>
                    <a:p>
                      <a:pPr algn="l" fontAlgn="b"/>
                      <a:r>
                        <a:rPr lang="en-US" sz="1400" b="1" u="none" strike="noStrike" dirty="0">
                          <a:effectLst/>
                        </a:rPr>
                        <a:t>Community Responsiveness</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a:effectLst/>
                        </a:rPr>
                        <a:t>Constituencies and Clientele</a:t>
                      </a:r>
                      <a:endParaRPr lang="en-US" sz="1400" b="1" i="0" u="none" strike="noStrike">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a:effectLst/>
                        </a:rPr>
                        <a:t>Cost Recovery</a:t>
                      </a:r>
                      <a:endParaRPr lang="en-US" sz="1400" b="1" i="0" u="none" strike="noStrike">
                        <a:effectLst/>
                        <a:latin typeface="Candara"/>
                      </a:endParaRPr>
                    </a:p>
                  </a:txBody>
                  <a:tcPr marL="9525" marR="9525" marT="9525" marB="0" anchor="b"/>
                </a:tc>
              </a:tr>
              <a:tr h="171450">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dirty="0">
                          <a:effectLst/>
                        </a:rPr>
                        <a:t>Government Recognition and Support</a:t>
                      </a:r>
                      <a:endParaRPr lang="en-US" sz="1400" b="1" i="0" u="none" strike="noStrike" dirty="0">
                        <a:effectLst/>
                        <a:latin typeface="Candara"/>
                      </a:endParaRPr>
                    </a:p>
                  </a:txBody>
                  <a:tcPr marL="9525" marR="9525" marT="9525" marB="0" anchor="b"/>
                </a:tc>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772155207"/>
              </p:ext>
            </p:extLst>
          </p:nvPr>
        </p:nvGraphicFramePr>
        <p:xfrm>
          <a:off x="4648199" y="4419600"/>
          <a:ext cx="4314969" cy="1144905"/>
        </p:xfrm>
        <a:graphic>
          <a:graphicData uri="http://schemas.openxmlformats.org/drawingml/2006/table">
            <a:tbl>
              <a:tblPr>
                <a:tableStyleId>{5C22544A-7EE6-4342-B048-85BDC9FD1C3A}</a:tableStyleId>
              </a:tblPr>
              <a:tblGrid>
                <a:gridCol w="1397008"/>
                <a:gridCol w="2917961"/>
              </a:tblGrid>
              <a:tr h="161925">
                <a:tc>
                  <a:txBody>
                    <a:bodyPr/>
                    <a:lstStyle/>
                    <a:p>
                      <a:pPr algn="l" fontAlgn="b"/>
                      <a:r>
                        <a:rPr lang="en-US" sz="1600" b="1" u="none" strike="noStrike" dirty="0" smtClean="0">
                          <a:effectLst/>
                        </a:rPr>
                        <a:t>6-Infrastructure</a:t>
                      </a:r>
                      <a:endParaRPr lang="en-US" sz="1600" b="1" i="0" u="none" strike="noStrike" dirty="0">
                        <a:effectLst/>
                        <a:latin typeface="Candara"/>
                      </a:endParaRPr>
                    </a:p>
                  </a:txBody>
                  <a:tcPr marL="9525" marR="9525" marT="9525" marB="0" anchor="b"/>
                </a:tc>
                <a:tc>
                  <a:txBody>
                    <a:bodyPr/>
                    <a:lstStyle/>
                    <a:p>
                      <a:pPr algn="l" fontAlgn="b"/>
                      <a:r>
                        <a:rPr lang="en-US" sz="1400" b="1" u="none" strike="noStrike">
                          <a:effectLst/>
                        </a:rPr>
                        <a:t>Intermediary Support Organisations</a:t>
                      </a:r>
                      <a:endParaRPr lang="en-US" sz="1400" b="1" i="0" u="none" strike="noStrike">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Local Grant Making </a:t>
                      </a:r>
                      <a:r>
                        <a:rPr lang="en-US" sz="1400" b="1" u="none" strike="noStrike" dirty="0" err="1">
                          <a:effectLst/>
                        </a:rPr>
                        <a:t>Organisations</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dirty="0">
                          <a:effectLst/>
                        </a:rPr>
                        <a:t>NGO Coalitions</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Training</a:t>
                      </a:r>
                      <a:endParaRPr lang="en-US" sz="1400" b="1" i="0" u="none" strike="noStrike" dirty="0">
                        <a:effectLst/>
                        <a:latin typeface="Candara"/>
                      </a:endParaRPr>
                    </a:p>
                  </a:txBody>
                  <a:tcPr marL="9525" marR="9525" marT="9525" marB="0" anchor="b"/>
                </a:tc>
              </a:tr>
              <a:tr h="171450">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Inter </a:t>
                      </a:r>
                      <a:r>
                        <a:rPr lang="en-US" sz="1400" b="1" u="none" strike="noStrike" dirty="0" err="1">
                          <a:effectLst/>
                        </a:rPr>
                        <a:t>Sectoral</a:t>
                      </a:r>
                      <a:r>
                        <a:rPr lang="en-US" sz="1400" b="1" u="none" strike="noStrike" dirty="0">
                          <a:effectLst/>
                        </a:rPr>
                        <a:t> Partnerships</a:t>
                      </a:r>
                      <a:endParaRPr lang="en-US" sz="1400" b="1" i="0" u="none" strike="noStrike" dirty="0">
                        <a:effectLst/>
                        <a:latin typeface="Candara"/>
                      </a:endParaRPr>
                    </a:p>
                  </a:txBody>
                  <a:tcPr marL="9525" marR="9525" marT="9525" marB="0" anchor="b"/>
                </a:tc>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079469779"/>
              </p:ext>
            </p:extLst>
          </p:nvPr>
        </p:nvGraphicFramePr>
        <p:xfrm>
          <a:off x="4648200" y="5562600"/>
          <a:ext cx="4314968" cy="1358265"/>
        </p:xfrm>
        <a:graphic>
          <a:graphicData uri="http://schemas.openxmlformats.org/drawingml/2006/table">
            <a:tbl>
              <a:tblPr>
                <a:tableStyleId>{5C22544A-7EE6-4342-B048-85BDC9FD1C3A}</a:tableStyleId>
              </a:tblPr>
              <a:tblGrid>
                <a:gridCol w="1384110"/>
                <a:gridCol w="2930858"/>
              </a:tblGrid>
              <a:tr h="161925">
                <a:tc>
                  <a:txBody>
                    <a:bodyPr/>
                    <a:lstStyle/>
                    <a:p>
                      <a:pPr algn="l" fontAlgn="b"/>
                      <a:r>
                        <a:rPr lang="en-US" sz="1600" b="1" u="none" strike="noStrike" dirty="0" smtClean="0">
                          <a:effectLst/>
                        </a:rPr>
                        <a:t>7-Public </a:t>
                      </a:r>
                      <a:r>
                        <a:rPr lang="en-US" sz="1600" b="1" u="none" strike="noStrike" dirty="0">
                          <a:effectLst/>
                        </a:rPr>
                        <a:t>Image</a:t>
                      </a:r>
                      <a:endParaRPr lang="en-US" sz="1600" b="1" i="0" u="none" strike="noStrike" dirty="0">
                        <a:effectLst/>
                        <a:latin typeface="Candara"/>
                      </a:endParaRPr>
                    </a:p>
                  </a:txBody>
                  <a:tcPr marL="9525" marR="9525" marT="9525" marB="0" anchor="b"/>
                </a:tc>
                <a:tc>
                  <a:txBody>
                    <a:bodyPr/>
                    <a:lstStyle/>
                    <a:p>
                      <a:pPr algn="l" fontAlgn="b"/>
                      <a:r>
                        <a:rPr lang="en-US" sz="1400" b="1" u="none" strike="noStrike">
                          <a:effectLst/>
                        </a:rPr>
                        <a:t>Media Coverage</a:t>
                      </a:r>
                      <a:endParaRPr lang="en-US" sz="1400" b="1" i="0" u="none" strike="noStrike">
                        <a:effectLst/>
                        <a:latin typeface="Candara"/>
                      </a:endParaRPr>
                    </a:p>
                  </a:txBody>
                  <a:tcPr marL="9525" marR="9525" marT="9525" marB="0" anchor="b"/>
                </a:tc>
              </a:tr>
              <a:tr h="161925">
                <a:tc>
                  <a:txBody>
                    <a:bodyPr/>
                    <a:lstStyle/>
                    <a:p>
                      <a:pPr algn="l" fontAlgn="b"/>
                      <a:r>
                        <a:rPr lang="en-US" sz="1400" b="1" u="none" strike="noStrike">
                          <a:effectLst/>
                        </a:rPr>
                        <a:t> </a:t>
                      </a:r>
                      <a:endParaRPr lang="en-US" sz="1400" b="1" i="0" u="none" strike="noStrike">
                        <a:effectLst/>
                        <a:latin typeface="Candara"/>
                      </a:endParaRPr>
                    </a:p>
                  </a:txBody>
                  <a:tcPr marL="9525" marR="9525" marT="9525" marB="0" anchor="b"/>
                </a:tc>
                <a:tc>
                  <a:txBody>
                    <a:bodyPr/>
                    <a:lstStyle/>
                    <a:p>
                      <a:pPr algn="l" fontAlgn="b"/>
                      <a:r>
                        <a:rPr lang="en-US" sz="1400" b="1" u="none" strike="noStrike" dirty="0">
                          <a:effectLst/>
                        </a:rPr>
                        <a:t>Public Perception of NGOs</a:t>
                      </a:r>
                      <a:endParaRPr lang="en-US" sz="1400" b="1" i="0" u="none" strike="noStrike" dirty="0">
                        <a:effectLst/>
                        <a:latin typeface="Candara"/>
                      </a:endParaRPr>
                    </a:p>
                  </a:txBody>
                  <a:tcPr marL="9525" marR="9525" marT="9525" marB="0" anchor="b"/>
                </a:tc>
              </a:tr>
              <a:tr h="161925">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a:effectLst/>
                        </a:rPr>
                        <a:t>Government/Business Perception of NGOs</a:t>
                      </a:r>
                      <a:endParaRPr lang="en-US" sz="1400" b="1" i="0" u="none" strike="noStrike">
                        <a:effectLst/>
                        <a:latin typeface="Candara"/>
                      </a:endParaRPr>
                    </a:p>
                  </a:txBody>
                  <a:tcPr marL="9525" marR="9525" marT="9525" marB="0" anchor="b"/>
                </a:tc>
              </a:tr>
              <a:tr h="161925">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a:effectLst/>
                        </a:rPr>
                        <a:t>Public Relations</a:t>
                      </a:r>
                      <a:endParaRPr lang="en-US" sz="1400" b="1" i="0" u="none" strike="noStrike">
                        <a:effectLst/>
                        <a:latin typeface="Candara"/>
                      </a:endParaRPr>
                    </a:p>
                  </a:txBody>
                  <a:tcPr marL="9525" marR="9525" marT="9525" marB="0" anchor="b"/>
                </a:tc>
              </a:tr>
              <a:tr h="171450">
                <a:tc>
                  <a:txBody>
                    <a:bodyPr/>
                    <a:lstStyle/>
                    <a:p>
                      <a:pPr algn="l" fontAlgn="b"/>
                      <a:r>
                        <a:rPr lang="en-US" sz="1400" b="1" u="none" strike="noStrike" dirty="0">
                          <a:effectLst/>
                        </a:rPr>
                        <a:t> </a:t>
                      </a:r>
                      <a:endParaRPr lang="en-US" sz="1400" b="1" i="0" u="none" strike="noStrike" dirty="0">
                        <a:effectLst/>
                        <a:latin typeface="Candara"/>
                      </a:endParaRPr>
                    </a:p>
                  </a:txBody>
                  <a:tcPr marL="9525" marR="9525" marT="9525" marB="0" anchor="b"/>
                </a:tc>
                <a:tc>
                  <a:txBody>
                    <a:bodyPr/>
                    <a:lstStyle/>
                    <a:p>
                      <a:pPr algn="l" fontAlgn="b"/>
                      <a:r>
                        <a:rPr lang="en-US" sz="1400" b="1" u="none" strike="noStrike" dirty="0">
                          <a:effectLst/>
                        </a:rPr>
                        <a:t>Self Regulation</a:t>
                      </a:r>
                      <a:endParaRPr lang="en-US" sz="1400" b="1" i="0" u="none" strike="noStrike" dirty="0">
                        <a:effectLst/>
                        <a:latin typeface="Candara"/>
                      </a:endParaRPr>
                    </a:p>
                  </a:txBody>
                  <a:tcPr marL="9525" marR="9525" marT="9525" marB="0" anchor="b"/>
                </a:tc>
              </a:tr>
            </a:tbl>
          </a:graphicData>
        </a:graphic>
      </p:graphicFrame>
    </p:spTree>
    <p:extLst>
      <p:ext uri="{BB962C8B-B14F-4D97-AF65-F5344CB8AC3E}">
        <p14:creationId xmlns:p14="http://schemas.microsoft.com/office/powerpoint/2010/main" val="2886548567"/>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flipH="1">
            <a:off x="1905000" y="5943600"/>
            <a:ext cx="7010400" cy="685800"/>
          </a:xfrm>
          <a:prstGeom prst="rightArrow">
            <a:avLst>
              <a:gd name="adj1" fmla="val 50000"/>
              <a:gd name="adj2" fmla="val 89801"/>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rPr>
              <a:t>         Sustainability Enhance     Sustainability Evolving     Sustainability Impeded</a:t>
            </a:r>
            <a:endParaRPr lang="en-US" sz="1600" dirty="0">
              <a:solidFill>
                <a:schemeClr val="tx1"/>
              </a:solidFill>
            </a:endParaRPr>
          </a:p>
        </p:txBody>
      </p:sp>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Cambodia CSO Sustainability Index 2017</a:t>
            </a:r>
            <a:endParaRPr lang="en-US" i="0" dirty="0"/>
          </a:p>
        </p:txBody>
      </p:sp>
      <p:sp>
        <p:nvSpPr>
          <p:cNvPr id="4" name="TextBox 2"/>
          <p:cNvSpPr txBox="1">
            <a:spLocks noChangeArrowheads="1"/>
          </p:cNvSpPr>
          <p:nvPr/>
        </p:nvSpPr>
        <p:spPr bwMode="auto">
          <a:xfrm>
            <a:off x="457200" y="914400"/>
            <a:ext cx="7848600" cy="507831"/>
          </a:xfrm>
          <a:prstGeom prst="rect">
            <a:avLst/>
          </a:prstGeom>
          <a:noFill/>
          <a:ln w="9525">
            <a:noFill/>
            <a:miter lim="800000"/>
            <a:headEnd/>
            <a:tailEnd/>
          </a:ln>
        </p:spPr>
        <p:txBody>
          <a:bodyPr wrap="square">
            <a:spAutoFit/>
          </a:bodyPr>
          <a:lstStyle/>
          <a:p>
            <a:pPr algn="ctr">
              <a:lnSpc>
                <a:spcPct val="150000"/>
              </a:lnSpc>
              <a:spcBef>
                <a:spcPts val="0"/>
              </a:spcBef>
              <a:spcAft>
                <a:spcPts val="0"/>
              </a:spcAft>
            </a:pPr>
            <a:r>
              <a:rPr lang="en-US" b="1" dirty="0" smtClean="0">
                <a:solidFill>
                  <a:schemeClr val="accent6">
                    <a:lumMod val="75000"/>
                  </a:schemeClr>
                </a:solidFill>
                <a:latin typeface="Calibri"/>
                <a:ea typeface="Calibri"/>
              </a:rPr>
              <a:t>Overall Index for Cambodian CSO Sustainability: 4.5     (Sustainability Evolving)</a:t>
            </a:r>
          </a:p>
        </p:txBody>
      </p:sp>
      <p:graphicFrame>
        <p:nvGraphicFramePr>
          <p:cNvPr id="2" name="Chart 1"/>
          <p:cNvGraphicFramePr/>
          <p:nvPr>
            <p:extLst>
              <p:ext uri="{D42A27DB-BD31-4B8C-83A1-F6EECF244321}">
                <p14:modId xmlns:p14="http://schemas.microsoft.com/office/powerpoint/2010/main" val="2301871331"/>
              </p:ext>
            </p:extLst>
          </p:nvPr>
        </p:nvGraphicFramePr>
        <p:xfrm>
          <a:off x="76200" y="1422231"/>
          <a:ext cx="9067800" cy="5283369"/>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pPr>
              <a:defRPr/>
            </a:pPr>
            <a:fld id="{23AB925F-A435-4428-A481-E6B7EDB7D3CB}" type="slidenum">
              <a:rPr lang="en-US" smtClean="0"/>
              <a:pPr>
                <a:defRPr/>
              </a:pPr>
              <a:t>5</a:t>
            </a:fld>
            <a:endParaRPr lang="en-US"/>
          </a:p>
        </p:txBody>
      </p:sp>
    </p:spTree>
    <p:extLst>
      <p:ext uri="{BB962C8B-B14F-4D97-AF65-F5344CB8AC3E}">
        <p14:creationId xmlns:p14="http://schemas.microsoft.com/office/powerpoint/2010/main" val="3446647769"/>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0B0F0"/>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Overall of CSO Sustainability Index 4.5</a:t>
            </a:r>
            <a:endParaRPr lang="en-US" i="0" dirty="0"/>
          </a:p>
        </p:txBody>
      </p:sp>
      <p:sp>
        <p:nvSpPr>
          <p:cNvPr id="4" name="TextBox 2"/>
          <p:cNvSpPr txBox="1">
            <a:spLocks noChangeArrowheads="1"/>
          </p:cNvSpPr>
          <p:nvPr/>
        </p:nvSpPr>
        <p:spPr bwMode="auto">
          <a:xfrm>
            <a:off x="0" y="2456795"/>
            <a:ext cx="9144000" cy="4093428"/>
          </a:xfrm>
          <a:prstGeom prst="rect">
            <a:avLst/>
          </a:prstGeom>
          <a:solidFill>
            <a:schemeClr val="bg1"/>
          </a:solidFill>
          <a:ln w="9525">
            <a:noFill/>
            <a:miter lim="800000"/>
            <a:headEnd/>
            <a:tailEnd/>
          </a:ln>
        </p:spPr>
        <p:txBody>
          <a:bodyPr wrap="square">
            <a:spAutoFit/>
          </a:bodyPr>
          <a:lstStyle/>
          <a:p>
            <a:pPr marL="520700" lvl="1" indent="-342900">
              <a:spcBef>
                <a:spcPts val="1200"/>
              </a:spcBef>
              <a:buFont typeface="Wingdings" pitchFamily="2" charset="2"/>
              <a:buChar char="§"/>
            </a:pPr>
            <a:r>
              <a:rPr lang="en-US" sz="2000" dirty="0">
                <a:solidFill>
                  <a:srgbClr val="000000"/>
                </a:solidFill>
                <a:latin typeface="Calibri" pitchFamily="34" charset="0"/>
              </a:rPr>
              <a:t>Cambodia </a:t>
            </a:r>
            <a:r>
              <a:rPr lang="en-US" sz="2000" dirty="0" smtClean="0">
                <a:solidFill>
                  <a:srgbClr val="000000"/>
                </a:solidFill>
                <a:latin typeface="Calibri" pitchFamily="34" charset="0"/>
              </a:rPr>
              <a:t>CSO SI continue decreased in 2017, negative </a:t>
            </a:r>
            <a:r>
              <a:rPr lang="en-US" sz="2000" dirty="0">
                <a:solidFill>
                  <a:srgbClr val="000000"/>
                </a:solidFill>
                <a:latin typeface="Calibri" pitchFamily="34" charset="0"/>
              </a:rPr>
              <a:t>development in all dimensions except organizational capacity. </a:t>
            </a:r>
          </a:p>
          <a:p>
            <a:pPr marL="520700" lvl="1" indent="-342900">
              <a:spcBef>
                <a:spcPts val="1200"/>
              </a:spcBef>
              <a:buFont typeface="Wingdings" pitchFamily="2" charset="2"/>
              <a:buChar char="§"/>
            </a:pPr>
            <a:r>
              <a:rPr lang="en-US" sz="2000" dirty="0" smtClean="0">
                <a:solidFill>
                  <a:srgbClr val="000000"/>
                </a:solidFill>
                <a:latin typeface="Calibri" pitchFamily="34" charset="0"/>
              </a:rPr>
              <a:t>High political tension following dissolved of the only prominent opposition party, and government launched major campaign against CSOs alleged to be part of the color revolution. Several media, CSOs were closed, harassment, arrested, and intimidated. </a:t>
            </a:r>
          </a:p>
          <a:p>
            <a:pPr marL="520700" lvl="1" indent="-342900">
              <a:spcBef>
                <a:spcPts val="1200"/>
              </a:spcBef>
              <a:buFont typeface="Wingdings" pitchFamily="2" charset="2"/>
              <a:buChar char="§"/>
            </a:pPr>
            <a:r>
              <a:rPr lang="en-US" sz="2000" dirty="0" smtClean="0">
                <a:solidFill>
                  <a:srgbClr val="000000"/>
                </a:solidFill>
                <a:latin typeface="Calibri" pitchFamily="34" charset="0"/>
              </a:rPr>
              <a:t>Outlet for advocacy are discouraged and reduced visibility of CSO, whilst CSO-Government mechanisms exist but give some space for selective organizations. </a:t>
            </a:r>
          </a:p>
          <a:p>
            <a:pPr marL="520700" lvl="1" indent="-342900">
              <a:spcBef>
                <a:spcPts val="1200"/>
              </a:spcBef>
              <a:buFont typeface="Wingdings" pitchFamily="2" charset="2"/>
              <a:buChar char="§"/>
            </a:pPr>
            <a:r>
              <a:rPr lang="en-US" sz="2000" dirty="0">
                <a:solidFill>
                  <a:srgbClr val="000000"/>
                </a:solidFill>
                <a:latin typeface="Calibri" pitchFamily="34" charset="0"/>
              </a:rPr>
              <a:t>CSOs fund from foreign sources reduce, and limit access to local philanthropy </a:t>
            </a:r>
          </a:p>
          <a:p>
            <a:pPr marL="520700" lvl="1" indent="-342900">
              <a:spcBef>
                <a:spcPts val="1200"/>
              </a:spcBef>
              <a:buFont typeface="Wingdings" pitchFamily="2" charset="2"/>
              <a:buChar char="§"/>
            </a:pPr>
            <a:r>
              <a:rPr lang="en-US" sz="2000" dirty="0" smtClean="0">
                <a:solidFill>
                  <a:srgbClr val="000000"/>
                </a:solidFill>
                <a:latin typeface="Calibri" pitchFamily="34" charset="0"/>
              </a:rPr>
              <a:t>These limit the capacity for CSOs to provide services (staff turn over), and inter-sectoral partnerships weakening. </a:t>
            </a:r>
          </a:p>
        </p:txBody>
      </p:sp>
      <p:graphicFrame>
        <p:nvGraphicFramePr>
          <p:cNvPr id="8" name="Chart 7"/>
          <p:cNvGraphicFramePr/>
          <p:nvPr>
            <p:extLst>
              <p:ext uri="{D42A27DB-BD31-4B8C-83A1-F6EECF244321}">
                <p14:modId xmlns:p14="http://schemas.microsoft.com/office/powerpoint/2010/main" val="894173935"/>
              </p:ext>
            </p:extLst>
          </p:nvPr>
        </p:nvGraphicFramePr>
        <p:xfrm>
          <a:off x="1066800" y="1028131"/>
          <a:ext cx="67056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6</a:t>
            </a:fld>
            <a:endParaRPr lang="en-US"/>
          </a:p>
        </p:txBody>
      </p:sp>
      <p:sp>
        <p:nvSpPr>
          <p:cNvPr id="3" name="TextBox 2"/>
          <p:cNvSpPr txBox="1"/>
          <p:nvPr/>
        </p:nvSpPr>
        <p:spPr>
          <a:xfrm>
            <a:off x="7924800" y="1828800"/>
            <a:ext cx="1219200" cy="430887"/>
          </a:xfrm>
          <a:prstGeom prst="rect">
            <a:avLst/>
          </a:prstGeom>
          <a:noFill/>
        </p:spPr>
        <p:txBody>
          <a:bodyPr wrap="square" rtlCol="0">
            <a:spAutoFit/>
          </a:bodyPr>
          <a:lstStyle/>
          <a:p>
            <a:r>
              <a:rPr lang="en-US" sz="1100" dirty="0" smtClean="0"/>
              <a:t>About 6 000 registered CSOs</a:t>
            </a:r>
            <a:endParaRPr lang="en-US" sz="1100" dirty="0"/>
          </a:p>
        </p:txBody>
      </p:sp>
    </p:spTree>
    <p:extLst>
      <p:ext uri="{BB962C8B-B14F-4D97-AF65-F5344CB8AC3E}">
        <p14:creationId xmlns:p14="http://schemas.microsoft.com/office/powerpoint/2010/main" val="3167209325"/>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1-Legal Environment 4.6</a:t>
            </a:r>
            <a:endParaRPr lang="en-US" i="0" dirty="0"/>
          </a:p>
        </p:txBody>
      </p:sp>
      <p:sp>
        <p:nvSpPr>
          <p:cNvPr id="4" name="TextBox 2"/>
          <p:cNvSpPr txBox="1">
            <a:spLocks noChangeArrowheads="1"/>
          </p:cNvSpPr>
          <p:nvPr/>
        </p:nvSpPr>
        <p:spPr bwMode="auto">
          <a:xfrm>
            <a:off x="0" y="2919948"/>
            <a:ext cx="8763000" cy="3785652"/>
          </a:xfrm>
          <a:prstGeom prst="rect">
            <a:avLst/>
          </a:prstGeom>
          <a:solidFill>
            <a:schemeClr val="bg1"/>
          </a:solidFill>
          <a:ln w="9525">
            <a:noFill/>
            <a:miter lim="800000"/>
            <a:headEnd/>
            <a:tailEnd/>
          </a:ln>
        </p:spPr>
        <p:txBody>
          <a:bodyPr wrap="square">
            <a:spAutoFit/>
          </a:bodyPr>
          <a:lstStyle/>
          <a:p>
            <a:pPr marL="520700" lvl="1" indent="-342900">
              <a:spcBef>
                <a:spcPts val="1200"/>
              </a:spcBef>
              <a:buFont typeface="Wingdings" pitchFamily="2" charset="2"/>
              <a:buChar char="§"/>
            </a:pPr>
            <a:r>
              <a:rPr lang="en-US" sz="2000" dirty="0" smtClean="0">
                <a:solidFill>
                  <a:srgbClr val="000000"/>
                </a:solidFill>
                <a:latin typeface="Calibri" pitchFamily="34" charset="0"/>
              </a:rPr>
              <a:t>Cambodia Civil Code 2007, </a:t>
            </a:r>
            <a:r>
              <a:rPr lang="en-US" sz="2000" b="1" dirty="0" smtClean="0">
                <a:solidFill>
                  <a:srgbClr val="000000"/>
                </a:solidFill>
                <a:latin typeface="Calibri" pitchFamily="34" charset="0"/>
              </a:rPr>
              <a:t>LANGO 2015</a:t>
            </a:r>
            <a:r>
              <a:rPr lang="en-US" sz="2000" dirty="0" smtClean="0">
                <a:solidFill>
                  <a:srgbClr val="000000"/>
                </a:solidFill>
                <a:latin typeface="Calibri" pitchFamily="34" charset="0"/>
              </a:rPr>
              <a:t>, </a:t>
            </a:r>
            <a:r>
              <a:rPr lang="en-US" sz="2000" b="1" dirty="0" smtClean="0">
                <a:solidFill>
                  <a:srgbClr val="000000"/>
                </a:solidFill>
                <a:latin typeface="Calibri" pitchFamily="34" charset="0"/>
              </a:rPr>
              <a:t>Taxation Law, Labor Law,</a:t>
            </a:r>
            <a:r>
              <a:rPr lang="en-US" sz="2000" dirty="0" smtClean="0">
                <a:solidFill>
                  <a:srgbClr val="000000"/>
                </a:solidFill>
                <a:latin typeface="Calibri" pitchFamily="34" charset="0"/>
              </a:rPr>
              <a:t> and other legal provisions, with more strictly enforce.  </a:t>
            </a:r>
          </a:p>
          <a:p>
            <a:pPr marL="520700" lvl="1" indent="-342900">
              <a:spcBef>
                <a:spcPts val="1200"/>
              </a:spcBef>
              <a:buFont typeface="Wingdings" pitchFamily="2" charset="2"/>
              <a:buChar char="§"/>
            </a:pPr>
            <a:r>
              <a:rPr lang="en-US" sz="2000" b="1" dirty="0" smtClean="0">
                <a:solidFill>
                  <a:srgbClr val="000000"/>
                </a:solidFill>
                <a:latin typeface="Calibri" pitchFamily="34" charset="0"/>
              </a:rPr>
              <a:t>Restricting of registration and association</a:t>
            </a:r>
            <a:r>
              <a:rPr lang="en-US" sz="2000" dirty="0" smtClean="0">
                <a:solidFill>
                  <a:srgbClr val="000000"/>
                </a:solidFill>
                <a:latin typeface="Calibri" pitchFamily="34" charset="0"/>
              </a:rPr>
              <a:t>: Need to update org. status &amp; activities and financial reports, and informing of all activities (</a:t>
            </a:r>
            <a:r>
              <a:rPr lang="en-US" sz="2000" dirty="0" err="1" smtClean="0">
                <a:solidFill>
                  <a:srgbClr val="000000"/>
                </a:solidFill>
                <a:latin typeface="Calibri" pitchFamily="34" charset="0"/>
              </a:rPr>
              <a:t>prakas</a:t>
            </a:r>
            <a:r>
              <a:rPr lang="en-US" sz="2000" dirty="0" smtClean="0">
                <a:solidFill>
                  <a:srgbClr val="000000"/>
                </a:solidFill>
                <a:latin typeface="Calibri" pitchFamily="34" charset="0"/>
              </a:rPr>
              <a:t>) </a:t>
            </a:r>
          </a:p>
          <a:p>
            <a:pPr marL="520700" lvl="1" indent="-342900">
              <a:spcBef>
                <a:spcPts val="1200"/>
              </a:spcBef>
              <a:buFont typeface="Wingdings" pitchFamily="2" charset="2"/>
              <a:buChar char="§"/>
            </a:pPr>
            <a:r>
              <a:rPr lang="en-US" sz="2000" dirty="0" smtClean="0">
                <a:solidFill>
                  <a:srgbClr val="000000"/>
                </a:solidFill>
                <a:latin typeface="Calibri" pitchFamily="34" charset="0"/>
              </a:rPr>
              <a:t>Certain CSOs and media shut down, intimidation and harassment, especially inline with US interference network support for color revolution</a:t>
            </a:r>
          </a:p>
          <a:p>
            <a:pPr marL="520700" lvl="1" indent="-342900">
              <a:spcBef>
                <a:spcPts val="1200"/>
              </a:spcBef>
              <a:buFont typeface="Wingdings" pitchFamily="2" charset="2"/>
              <a:buChar char="§"/>
            </a:pPr>
            <a:r>
              <a:rPr lang="en-US" sz="2000" dirty="0" smtClean="0">
                <a:solidFill>
                  <a:srgbClr val="000000"/>
                </a:solidFill>
                <a:latin typeface="Calibri" pitchFamily="34" charset="0"/>
              </a:rPr>
              <a:t>As a legal entity, any organization can seek tax exemptions in accordance with the Law on Taxation, and no legal incentives for entities donation to CSOs.  </a:t>
            </a:r>
          </a:p>
          <a:p>
            <a:pPr marL="520700" lvl="1" indent="-342900">
              <a:spcBef>
                <a:spcPts val="1200"/>
              </a:spcBef>
              <a:buFont typeface="Wingdings" pitchFamily="2" charset="2"/>
              <a:buChar char="§"/>
            </a:pPr>
            <a:r>
              <a:rPr lang="en-US" sz="2000" dirty="0" smtClean="0">
                <a:solidFill>
                  <a:srgbClr val="000000"/>
                </a:solidFill>
                <a:latin typeface="Calibri" pitchFamily="34" charset="0"/>
              </a:rPr>
              <a:t>Legal advices for CSOs are primarily available in Phnom Penh (i.e. more support from DFDL and LAC)</a:t>
            </a:r>
          </a:p>
        </p:txBody>
      </p:sp>
      <p:graphicFrame>
        <p:nvGraphicFramePr>
          <p:cNvPr id="8" name="Chart 7"/>
          <p:cNvGraphicFramePr/>
          <p:nvPr>
            <p:extLst>
              <p:ext uri="{D42A27DB-BD31-4B8C-83A1-F6EECF244321}">
                <p14:modId xmlns:p14="http://schemas.microsoft.com/office/powerpoint/2010/main" val="3045680334"/>
              </p:ext>
            </p:extLst>
          </p:nvPr>
        </p:nvGraphicFramePr>
        <p:xfrm>
          <a:off x="2286000" y="1219200"/>
          <a:ext cx="60960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9" name="Slide Number Placeholder 8"/>
          <p:cNvSpPr>
            <a:spLocks noGrp="1"/>
          </p:cNvSpPr>
          <p:nvPr>
            <p:ph type="sldNum" sz="quarter" idx="12"/>
          </p:nvPr>
        </p:nvSpPr>
        <p:spPr/>
        <p:txBody>
          <a:bodyPr/>
          <a:lstStyle/>
          <a:p>
            <a:pPr>
              <a:defRPr/>
            </a:pPr>
            <a:fld id="{23AB925F-A435-4428-A481-E6B7EDB7D3CB}" type="slidenum">
              <a:rPr lang="en-US" smtClean="0"/>
              <a:pPr>
                <a:defRPr/>
              </a:pPr>
              <a:t>7</a:t>
            </a:fld>
            <a:endParaRPr lang="en-US"/>
          </a:p>
        </p:txBody>
      </p:sp>
    </p:spTree>
    <p:extLst>
      <p:ext uri="{BB962C8B-B14F-4D97-AF65-F5344CB8AC3E}">
        <p14:creationId xmlns:p14="http://schemas.microsoft.com/office/powerpoint/2010/main" val="771597745"/>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pPr>
              <a:lnSpc>
                <a:spcPct val="150000"/>
              </a:lnSpc>
              <a:spcBef>
                <a:spcPts val="0"/>
              </a:spcBef>
              <a:spcAft>
                <a:spcPts val="0"/>
              </a:spcAft>
            </a:pPr>
            <a:r>
              <a:rPr lang="en-US" dirty="0" smtClean="0"/>
              <a:t> </a:t>
            </a:r>
            <a:r>
              <a:rPr lang="en-US" i="0" dirty="0" smtClean="0"/>
              <a:t>2-</a:t>
            </a:r>
            <a:r>
              <a:rPr lang="en-US" i="0" dirty="0" smtClean="0">
                <a:ea typeface="Calibri"/>
              </a:rPr>
              <a:t>Organizational </a:t>
            </a:r>
            <a:r>
              <a:rPr lang="en-US" i="0" dirty="0">
                <a:ea typeface="Calibri"/>
              </a:rPr>
              <a:t>Capacity: </a:t>
            </a:r>
            <a:r>
              <a:rPr lang="en-US" i="0" dirty="0" smtClean="0">
                <a:ea typeface="Calibri"/>
              </a:rPr>
              <a:t>3.9</a:t>
            </a:r>
            <a:endParaRPr lang="en-US" i="0" dirty="0">
              <a:ea typeface="Calibri"/>
            </a:endParaRPr>
          </a:p>
        </p:txBody>
      </p:sp>
      <p:sp>
        <p:nvSpPr>
          <p:cNvPr id="4" name="TextBox 2"/>
          <p:cNvSpPr txBox="1">
            <a:spLocks noChangeArrowheads="1"/>
          </p:cNvSpPr>
          <p:nvPr/>
        </p:nvSpPr>
        <p:spPr bwMode="auto">
          <a:xfrm>
            <a:off x="0" y="3076813"/>
            <a:ext cx="9144000" cy="3631763"/>
          </a:xfrm>
          <a:prstGeom prst="rect">
            <a:avLst/>
          </a:prstGeom>
          <a:solidFill>
            <a:schemeClr val="bg1"/>
          </a:solidFill>
          <a:ln w="9525">
            <a:noFill/>
            <a:miter lim="800000"/>
            <a:headEnd/>
            <a:tailEnd/>
          </a:ln>
        </p:spPr>
        <p:txBody>
          <a:bodyPr wrap="square">
            <a:spAutoFit/>
          </a:bodyPr>
          <a:lstStyle/>
          <a:p>
            <a:pPr marL="733425" lvl="1" indent="-457200">
              <a:spcBef>
                <a:spcPts val="1200"/>
              </a:spcBef>
              <a:buFont typeface="Wingdings" pitchFamily="2" charset="2"/>
              <a:buChar char="§"/>
            </a:pPr>
            <a:r>
              <a:rPr lang="en-US" sz="2000" dirty="0" smtClean="0">
                <a:latin typeface="+mj-lt"/>
              </a:rPr>
              <a:t>More </a:t>
            </a:r>
            <a:r>
              <a:rPr lang="en-US" sz="2000" b="1" dirty="0" smtClean="0">
                <a:latin typeface="+mj-lt"/>
              </a:rPr>
              <a:t>tighten on civic space</a:t>
            </a:r>
            <a:r>
              <a:rPr lang="en-US" sz="2000" dirty="0" smtClean="0">
                <a:latin typeface="+mj-lt"/>
              </a:rPr>
              <a:t>, and CSOs adjust models of operations </a:t>
            </a:r>
            <a:r>
              <a:rPr lang="en-US" sz="2000" dirty="0" smtClean="0">
                <a:latin typeface="+mj-lt"/>
              </a:rPr>
              <a:t>in this response </a:t>
            </a:r>
            <a:r>
              <a:rPr lang="en-US" sz="2000" dirty="0" smtClean="0">
                <a:latin typeface="+mj-lt"/>
              </a:rPr>
              <a:t>(limited their public size, reduce large scale meeting, and carefully giving voice)</a:t>
            </a:r>
          </a:p>
          <a:p>
            <a:pPr marL="733425" lvl="1" indent="-457200">
              <a:spcBef>
                <a:spcPts val="1200"/>
              </a:spcBef>
              <a:buFont typeface="Wingdings" pitchFamily="2" charset="2"/>
              <a:buChar char="§"/>
            </a:pPr>
            <a:r>
              <a:rPr lang="en-US" sz="2000" dirty="0" smtClean="0">
                <a:latin typeface="+mj-lt"/>
              </a:rPr>
              <a:t>Many CSOs demonstrate transparent and accountable from donors influenced in monitoring and requirement, but mostly not in long term. </a:t>
            </a:r>
          </a:p>
          <a:p>
            <a:pPr marL="733425" lvl="1" indent="-457200">
              <a:spcBef>
                <a:spcPts val="1200"/>
              </a:spcBef>
              <a:buFont typeface="Wingdings" pitchFamily="2" charset="2"/>
              <a:buChar char="§"/>
            </a:pPr>
            <a:r>
              <a:rPr lang="en-US" sz="2000" dirty="0" smtClean="0">
                <a:latin typeface="+mj-lt"/>
              </a:rPr>
              <a:t>Structural management commonly in place due to requirement by law and donors, but board has limit function and staff maintaining is also difficult due to staff benefits.</a:t>
            </a:r>
          </a:p>
          <a:p>
            <a:pPr marL="733425" lvl="1" indent="-457200">
              <a:spcBef>
                <a:spcPts val="1200"/>
              </a:spcBef>
              <a:buFont typeface="Wingdings" pitchFamily="2" charset="2"/>
              <a:buChar char="§"/>
            </a:pPr>
            <a:r>
              <a:rPr lang="en-US" sz="2000" dirty="0" smtClean="0">
                <a:latin typeface="+mj-lt"/>
              </a:rPr>
              <a:t>ICT and materials could be available for use</a:t>
            </a:r>
            <a:r>
              <a:rPr lang="en-US" sz="2000" dirty="0" smtClean="0">
                <a:latin typeface="+mj-lt"/>
              </a:rPr>
              <a:t>, i.e. email and popular social media, </a:t>
            </a:r>
            <a:r>
              <a:rPr lang="en-US" sz="2000" dirty="0" smtClean="0">
                <a:latin typeface="+mj-lt"/>
              </a:rPr>
              <a:t>but take more control by Telecom law</a:t>
            </a:r>
            <a:endParaRPr lang="en-US" sz="2000" dirty="0">
              <a:latin typeface="+mj-lt"/>
            </a:endParaRPr>
          </a:p>
        </p:txBody>
      </p:sp>
      <p:graphicFrame>
        <p:nvGraphicFramePr>
          <p:cNvPr id="6" name="Chart 5"/>
          <p:cNvGraphicFramePr/>
          <p:nvPr>
            <p:extLst>
              <p:ext uri="{D42A27DB-BD31-4B8C-83A1-F6EECF244321}">
                <p14:modId xmlns:p14="http://schemas.microsoft.com/office/powerpoint/2010/main" val="421973074"/>
              </p:ext>
            </p:extLst>
          </p:nvPr>
        </p:nvGraphicFramePr>
        <p:xfrm>
          <a:off x="2286000" y="1295400"/>
          <a:ext cx="60960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8</a:t>
            </a:fld>
            <a:endParaRPr lang="en-US"/>
          </a:p>
        </p:txBody>
      </p:sp>
    </p:spTree>
    <p:extLst>
      <p:ext uri="{BB962C8B-B14F-4D97-AF65-F5344CB8AC3E}">
        <p14:creationId xmlns:p14="http://schemas.microsoft.com/office/powerpoint/2010/main" val="1023296897"/>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pPr>
              <a:lnSpc>
                <a:spcPct val="150000"/>
              </a:lnSpc>
              <a:spcBef>
                <a:spcPts val="0"/>
              </a:spcBef>
              <a:spcAft>
                <a:spcPts val="0"/>
              </a:spcAft>
            </a:pPr>
            <a:r>
              <a:rPr lang="en-US" i="0" dirty="0" smtClean="0">
                <a:ea typeface="Calibri"/>
              </a:rPr>
              <a:t>3-Financial </a:t>
            </a:r>
            <a:r>
              <a:rPr lang="en-US" i="0" dirty="0">
                <a:ea typeface="Calibri"/>
              </a:rPr>
              <a:t>Viability: </a:t>
            </a:r>
            <a:r>
              <a:rPr lang="en-US" i="0" dirty="0" smtClean="0">
                <a:ea typeface="Calibri"/>
              </a:rPr>
              <a:t>5.2</a:t>
            </a:r>
            <a:endParaRPr lang="en-US" i="0" dirty="0">
              <a:ea typeface="Calibri"/>
            </a:endParaRPr>
          </a:p>
        </p:txBody>
      </p:sp>
      <p:sp>
        <p:nvSpPr>
          <p:cNvPr id="6" name="TextBox 2"/>
          <p:cNvSpPr txBox="1">
            <a:spLocks noChangeArrowheads="1"/>
          </p:cNvSpPr>
          <p:nvPr/>
        </p:nvSpPr>
        <p:spPr bwMode="auto">
          <a:xfrm>
            <a:off x="152400" y="3076813"/>
            <a:ext cx="8610600" cy="3323987"/>
          </a:xfrm>
          <a:prstGeom prst="rect">
            <a:avLst/>
          </a:prstGeom>
          <a:solidFill>
            <a:schemeClr val="bg1"/>
          </a:solidFill>
          <a:ln w="9525">
            <a:noFill/>
            <a:miter lim="800000"/>
            <a:headEnd/>
            <a:tailEnd/>
          </a:ln>
        </p:spPr>
        <p:txBody>
          <a:bodyPr wrap="square">
            <a:spAutoFit/>
          </a:bodyPr>
          <a:lstStyle/>
          <a:p>
            <a:pPr marL="733425" lvl="1" indent="-457200">
              <a:spcBef>
                <a:spcPts val="1200"/>
              </a:spcBef>
              <a:buFont typeface="Wingdings" pitchFamily="2" charset="2"/>
              <a:buChar char="§"/>
            </a:pPr>
            <a:r>
              <a:rPr lang="en-US" dirty="0" smtClean="0">
                <a:latin typeface="+mj-lt"/>
              </a:rPr>
              <a:t>Financial viability continue decreased, and also reduce the major source of international agency. </a:t>
            </a:r>
          </a:p>
          <a:p>
            <a:pPr marL="733425" lvl="1" indent="-457200">
              <a:spcBef>
                <a:spcPts val="1200"/>
              </a:spcBef>
              <a:buFont typeface="Wingdings" pitchFamily="2" charset="2"/>
              <a:buChar char="§"/>
            </a:pPr>
            <a:r>
              <a:rPr lang="en-US" dirty="0" smtClean="0">
                <a:latin typeface="+mj-lt"/>
              </a:rPr>
              <a:t>Generally CSO survive for short term but not long sustain. The limit of fund access make CSOs more competition, whilst local philanthropy is still nascent and rare support for advocacy based. </a:t>
            </a:r>
          </a:p>
          <a:p>
            <a:pPr marL="733425" lvl="1" indent="-457200">
              <a:spcBef>
                <a:spcPts val="1200"/>
              </a:spcBef>
              <a:buFont typeface="Wingdings" pitchFamily="2" charset="2"/>
              <a:buChar char="§"/>
            </a:pPr>
            <a:r>
              <a:rPr lang="en-US" dirty="0" smtClean="0">
                <a:latin typeface="+mj-lt"/>
              </a:rPr>
              <a:t>Some income of CSOs could generate from members, services, and productions through social enterprise and membership platform. </a:t>
            </a:r>
          </a:p>
          <a:p>
            <a:pPr marL="733425" lvl="1" indent="-457200">
              <a:spcBef>
                <a:spcPts val="1200"/>
              </a:spcBef>
              <a:buFont typeface="Wingdings" pitchFamily="2" charset="2"/>
              <a:buChar char="§"/>
            </a:pPr>
            <a:r>
              <a:rPr lang="en-US" dirty="0" smtClean="0">
                <a:latin typeface="+mj-lt"/>
              </a:rPr>
              <a:t>Large CSOs have sound financial management, but many other organizations need to improve their financial system to comply with the laws (financial report and auditing).</a:t>
            </a:r>
            <a:endParaRPr lang="en-US" dirty="0">
              <a:latin typeface="+mj-lt"/>
            </a:endParaRPr>
          </a:p>
        </p:txBody>
      </p:sp>
      <p:graphicFrame>
        <p:nvGraphicFramePr>
          <p:cNvPr id="8" name="Chart 7"/>
          <p:cNvGraphicFramePr/>
          <p:nvPr>
            <p:extLst>
              <p:ext uri="{D42A27DB-BD31-4B8C-83A1-F6EECF244321}">
                <p14:modId xmlns:p14="http://schemas.microsoft.com/office/powerpoint/2010/main" val="1708157967"/>
              </p:ext>
            </p:extLst>
          </p:nvPr>
        </p:nvGraphicFramePr>
        <p:xfrm>
          <a:off x="2286000" y="1201382"/>
          <a:ext cx="6096000" cy="2151417"/>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9</a:t>
            </a:fld>
            <a:endParaRPr lang="en-US"/>
          </a:p>
        </p:txBody>
      </p:sp>
    </p:spTree>
    <p:extLst>
      <p:ext uri="{BB962C8B-B14F-4D97-AF65-F5344CB8AC3E}">
        <p14:creationId xmlns:p14="http://schemas.microsoft.com/office/powerpoint/2010/main" val="623319605"/>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4-Advocacy: 4.7</a:t>
            </a:r>
            <a:endParaRPr lang="en-US" i="0" dirty="0"/>
          </a:p>
        </p:txBody>
      </p:sp>
      <p:sp>
        <p:nvSpPr>
          <p:cNvPr id="4" name="TextBox 2"/>
          <p:cNvSpPr txBox="1">
            <a:spLocks noChangeArrowheads="1"/>
          </p:cNvSpPr>
          <p:nvPr/>
        </p:nvSpPr>
        <p:spPr bwMode="auto">
          <a:xfrm>
            <a:off x="152400" y="2597527"/>
            <a:ext cx="8686800" cy="4031873"/>
          </a:xfrm>
          <a:prstGeom prst="rect">
            <a:avLst/>
          </a:prstGeom>
          <a:solidFill>
            <a:schemeClr val="bg1"/>
          </a:solidFill>
          <a:ln w="9525">
            <a:noFill/>
            <a:miter lim="800000"/>
            <a:headEnd/>
            <a:tailEnd/>
          </a:ln>
        </p:spPr>
        <p:txBody>
          <a:bodyPr wrap="square">
            <a:spAutoFit/>
          </a:bodyPr>
          <a:lstStyle/>
          <a:p>
            <a:pPr marL="733425" lvl="1" indent="-457200">
              <a:spcBef>
                <a:spcPts val="1200"/>
              </a:spcBef>
              <a:buFont typeface="Wingdings" pitchFamily="2" charset="2"/>
              <a:buChar char="§"/>
            </a:pPr>
            <a:r>
              <a:rPr lang="en-US" dirty="0" smtClean="0">
                <a:latin typeface="+mj-lt"/>
              </a:rPr>
              <a:t>Advocacy noticeably decreased following tension in civic space and political issue-stigmatized. Results to largely avoid public advocacy during the year, and fear to place them at risk.</a:t>
            </a:r>
            <a:r>
              <a:rPr lang="en-US" b="1" dirty="0" smtClean="0">
                <a:latin typeface="+mj-lt"/>
              </a:rPr>
              <a:t> </a:t>
            </a:r>
          </a:p>
          <a:p>
            <a:pPr marL="733425" lvl="1" indent="-457200">
              <a:spcBef>
                <a:spcPts val="1200"/>
              </a:spcBef>
              <a:buFont typeface="Wingdings" pitchFamily="2" charset="2"/>
              <a:buChar char="§"/>
            </a:pPr>
            <a:r>
              <a:rPr lang="en-US" dirty="0" smtClean="0">
                <a:latin typeface="+mj-lt"/>
              </a:rPr>
              <a:t>However, some formal mechanism could be channels </a:t>
            </a:r>
            <a:r>
              <a:rPr lang="en-US" dirty="0" smtClean="0"/>
              <a:t>(</a:t>
            </a:r>
            <a:r>
              <a:rPr lang="en-US" dirty="0"/>
              <a:t>DCPS, TWG</a:t>
            </a:r>
            <a:r>
              <a:rPr lang="en-US" dirty="0" smtClean="0"/>
              <a:t>, ISAF/D&amp;D…) </a:t>
            </a:r>
            <a:r>
              <a:rPr lang="en-US" dirty="0" smtClean="0">
                <a:latin typeface="+mj-lt"/>
              </a:rPr>
              <a:t>and </a:t>
            </a:r>
            <a:r>
              <a:rPr lang="en-US" dirty="0" err="1" smtClean="0">
                <a:latin typeface="+mj-lt"/>
              </a:rPr>
              <a:t>adhoc</a:t>
            </a:r>
            <a:r>
              <a:rPr lang="en-US" dirty="0" smtClean="0">
                <a:latin typeface="+mj-lt"/>
              </a:rPr>
              <a:t> meeting with relevant Ministries i.e. environment, but low follow up result generate from the meeting</a:t>
            </a:r>
          </a:p>
          <a:p>
            <a:pPr marL="733425" lvl="1" indent="-457200">
              <a:spcBef>
                <a:spcPts val="1200"/>
              </a:spcBef>
              <a:buFont typeface="Wingdings" pitchFamily="2" charset="2"/>
              <a:buChar char="§"/>
            </a:pPr>
            <a:r>
              <a:rPr lang="en-US" dirty="0" smtClean="0">
                <a:latin typeface="+mj-lt"/>
              </a:rPr>
              <a:t>CSOs made some resilience to advocacy and lobbying efforts from this environment and adapting approaches to both domestic and international (criticism in carefully, measured manner, and more joint statement,…). </a:t>
            </a:r>
          </a:p>
          <a:p>
            <a:pPr marL="733425" lvl="1" indent="-457200">
              <a:spcBef>
                <a:spcPts val="1200"/>
              </a:spcBef>
              <a:buFont typeface="Wingdings" pitchFamily="2" charset="2"/>
              <a:buChar char="§"/>
            </a:pPr>
            <a:r>
              <a:rPr lang="en-US" dirty="0" smtClean="0">
                <a:latin typeface="+mj-lt"/>
              </a:rPr>
              <a:t>However, some efforts made have been forced to improve on employment protection (benefits more social protection) and anti-corruption practices. Donor community give some more pressure to government to improve civic space.  </a:t>
            </a:r>
            <a:endParaRPr lang="en-US" dirty="0">
              <a:latin typeface="+mj-lt"/>
            </a:endParaRPr>
          </a:p>
        </p:txBody>
      </p:sp>
      <p:graphicFrame>
        <p:nvGraphicFramePr>
          <p:cNvPr id="6" name="Chart 5"/>
          <p:cNvGraphicFramePr/>
          <p:nvPr>
            <p:extLst>
              <p:ext uri="{D42A27DB-BD31-4B8C-83A1-F6EECF244321}">
                <p14:modId xmlns:p14="http://schemas.microsoft.com/office/powerpoint/2010/main" val="1547409199"/>
              </p:ext>
            </p:extLst>
          </p:nvPr>
        </p:nvGraphicFramePr>
        <p:xfrm>
          <a:off x="2286000" y="1143000"/>
          <a:ext cx="60960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10</a:t>
            </a:fld>
            <a:endParaRPr lang="en-US" dirty="0"/>
          </a:p>
        </p:txBody>
      </p:sp>
    </p:spTree>
    <p:extLst>
      <p:ext uri="{BB962C8B-B14F-4D97-AF65-F5344CB8AC3E}">
        <p14:creationId xmlns:p14="http://schemas.microsoft.com/office/powerpoint/2010/main" val="3526866591"/>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smtClean="0"/>
              <a:t>5-Service Provision: 4.2</a:t>
            </a:r>
            <a:endParaRPr lang="en-US" i="0" dirty="0"/>
          </a:p>
        </p:txBody>
      </p:sp>
      <p:sp>
        <p:nvSpPr>
          <p:cNvPr id="4" name="TextBox 2"/>
          <p:cNvSpPr txBox="1">
            <a:spLocks noChangeArrowheads="1"/>
          </p:cNvSpPr>
          <p:nvPr/>
        </p:nvSpPr>
        <p:spPr bwMode="auto">
          <a:xfrm>
            <a:off x="17060" y="2971800"/>
            <a:ext cx="8898340" cy="2616101"/>
          </a:xfrm>
          <a:prstGeom prst="rect">
            <a:avLst/>
          </a:prstGeom>
          <a:solidFill>
            <a:schemeClr val="bg1"/>
          </a:solidFill>
          <a:ln w="9525">
            <a:noFill/>
            <a:miter lim="800000"/>
            <a:headEnd/>
            <a:tailEnd/>
          </a:ln>
        </p:spPr>
        <p:txBody>
          <a:bodyPr wrap="square">
            <a:spAutoFit/>
          </a:bodyPr>
          <a:lstStyle/>
          <a:p>
            <a:pPr marL="733425" lvl="1" indent="-457200">
              <a:spcBef>
                <a:spcPts val="1200"/>
              </a:spcBef>
              <a:buFont typeface="Wingdings" pitchFamily="2" charset="2"/>
              <a:buChar char="§"/>
            </a:pPr>
            <a:r>
              <a:rPr lang="en-US" dirty="0" smtClean="0">
                <a:latin typeface="+mj-lt"/>
              </a:rPr>
              <a:t>CSOs services to wide ranks of sectors, but declined due to fund and restriction of legal environment, especially on advocacy and sensitive issues, i.e. land and housing rights. </a:t>
            </a:r>
          </a:p>
          <a:p>
            <a:pPr marL="733425" lvl="1" indent="-457200">
              <a:spcBef>
                <a:spcPts val="1200"/>
              </a:spcBef>
              <a:buFont typeface="Wingdings" pitchFamily="2" charset="2"/>
              <a:buChar char="§"/>
            </a:pPr>
            <a:r>
              <a:rPr lang="en-US" dirty="0" smtClean="0">
                <a:latin typeface="+mj-lt"/>
              </a:rPr>
              <a:t>However, some CSOs work in services delivery, and other supports, i.e. ISAF have good partnership and appreciation. </a:t>
            </a:r>
          </a:p>
          <a:p>
            <a:pPr marL="733425" lvl="1" indent="-457200">
              <a:spcBef>
                <a:spcPts val="1200"/>
              </a:spcBef>
              <a:buFont typeface="Wingdings" pitchFamily="2" charset="2"/>
              <a:buChar char="§"/>
            </a:pPr>
            <a:r>
              <a:rPr lang="en-US" dirty="0" smtClean="0">
                <a:latin typeface="+mj-lt"/>
              </a:rPr>
              <a:t>Most CSOs serve the benefits for vulnerable groups and free of charge with donor funds, and only small number of CSOs could try to generate diversify income from services or initiate of social enterprise </a:t>
            </a:r>
          </a:p>
        </p:txBody>
      </p:sp>
      <p:graphicFrame>
        <p:nvGraphicFramePr>
          <p:cNvPr id="6" name="Chart 5"/>
          <p:cNvGraphicFramePr/>
          <p:nvPr>
            <p:extLst>
              <p:ext uri="{D42A27DB-BD31-4B8C-83A1-F6EECF244321}">
                <p14:modId xmlns:p14="http://schemas.microsoft.com/office/powerpoint/2010/main" val="403330771"/>
              </p:ext>
            </p:extLst>
          </p:nvPr>
        </p:nvGraphicFramePr>
        <p:xfrm>
          <a:off x="2209800" y="1295400"/>
          <a:ext cx="60960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11</a:t>
            </a:fld>
            <a:endParaRPr lang="en-US"/>
          </a:p>
        </p:txBody>
      </p:sp>
    </p:spTree>
    <p:extLst>
      <p:ext uri="{BB962C8B-B14F-4D97-AF65-F5344CB8AC3E}">
        <p14:creationId xmlns:p14="http://schemas.microsoft.com/office/powerpoint/2010/main" val="778991194"/>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6-Infrustructure:4.3</a:t>
            </a:r>
            <a:endParaRPr lang="en-US" i="0" dirty="0"/>
          </a:p>
        </p:txBody>
      </p:sp>
      <p:sp>
        <p:nvSpPr>
          <p:cNvPr id="4" name="TextBox 2"/>
          <p:cNvSpPr txBox="1">
            <a:spLocks noChangeArrowheads="1"/>
          </p:cNvSpPr>
          <p:nvPr/>
        </p:nvSpPr>
        <p:spPr bwMode="auto">
          <a:xfrm>
            <a:off x="152400" y="2971800"/>
            <a:ext cx="8458200" cy="2616101"/>
          </a:xfrm>
          <a:prstGeom prst="rect">
            <a:avLst/>
          </a:prstGeom>
          <a:solidFill>
            <a:schemeClr val="bg1"/>
          </a:solidFill>
          <a:ln w="9525">
            <a:noFill/>
            <a:miter lim="800000"/>
            <a:headEnd/>
            <a:tailEnd/>
          </a:ln>
        </p:spPr>
        <p:txBody>
          <a:bodyPr wrap="square">
            <a:spAutoFit/>
          </a:bodyPr>
          <a:lstStyle/>
          <a:p>
            <a:pPr marL="733425" lvl="1" indent="-457200">
              <a:spcBef>
                <a:spcPts val="1200"/>
              </a:spcBef>
              <a:buFont typeface="Wingdings" pitchFamily="2" charset="2"/>
              <a:buChar char="§"/>
            </a:pPr>
            <a:r>
              <a:rPr lang="en-US" dirty="0" smtClean="0">
                <a:latin typeface="+mj-lt"/>
              </a:rPr>
              <a:t>No CSO source center bring the entire sector together to address shrinking civic space, but umbrella, sectoral and provincial CSOs perform certain roles, i.e.  information sharing, consultation , and dialogue. </a:t>
            </a:r>
          </a:p>
          <a:p>
            <a:pPr marL="733425" lvl="1" indent="-457200">
              <a:spcBef>
                <a:spcPts val="1200"/>
              </a:spcBef>
              <a:buFont typeface="Wingdings" pitchFamily="2" charset="2"/>
              <a:buChar char="§"/>
            </a:pPr>
            <a:r>
              <a:rPr lang="en-US" dirty="0" smtClean="0">
                <a:latin typeface="+mj-lt"/>
              </a:rPr>
              <a:t>International CSOs is more available resources and opportunity, which typically give fund and support capacity to locally based CSOs, whilst local support to other CSOs is very rare those initiative started.  </a:t>
            </a:r>
          </a:p>
          <a:p>
            <a:pPr marL="733425" lvl="1" indent="-457200">
              <a:spcBef>
                <a:spcPts val="1200"/>
              </a:spcBef>
              <a:buFont typeface="Wingdings" pitchFamily="2" charset="2"/>
              <a:buChar char="§"/>
            </a:pPr>
            <a:r>
              <a:rPr lang="en-US" dirty="0" smtClean="0">
                <a:latin typeface="+mj-lt"/>
              </a:rPr>
              <a:t>Partnerships with government exist and some appreciation, but with private sector remain weak.   </a:t>
            </a:r>
            <a:endParaRPr lang="en-US" dirty="0">
              <a:latin typeface="+mj-lt"/>
            </a:endParaRPr>
          </a:p>
        </p:txBody>
      </p:sp>
      <p:graphicFrame>
        <p:nvGraphicFramePr>
          <p:cNvPr id="6" name="Chart 5"/>
          <p:cNvGraphicFramePr/>
          <p:nvPr>
            <p:extLst>
              <p:ext uri="{D42A27DB-BD31-4B8C-83A1-F6EECF244321}">
                <p14:modId xmlns:p14="http://schemas.microsoft.com/office/powerpoint/2010/main" val="2087342826"/>
              </p:ext>
            </p:extLst>
          </p:nvPr>
        </p:nvGraphicFramePr>
        <p:xfrm>
          <a:off x="2286000" y="1295400"/>
          <a:ext cx="60960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12</a:t>
            </a:fld>
            <a:endParaRPr lang="en-US"/>
          </a:p>
        </p:txBody>
      </p:sp>
    </p:spTree>
    <p:extLst>
      <p:ext uri="{BB962C8B-B14F-4D97-AF65-F5344CB8AC3E}">
        <p14:creationId xmlns:p14="http://schemas.microsoft.com/office/powerpoint/2010/main" val="3280592194"/>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0" y="0"/>
            <a:ext cx="9144000" cy="990600"/>
          </a:xfrm>
          <a:prstGeom prst="rect">
            <a:avLst/>
          </a:prstGeom>
          <a:solidFill>
            <a:srgbClr val="0C9716"/>
          </a:solidFill>
          <a:ln w="9525">
            <a:noFill/>
            <a:miter lim="800000"/>
            <a:headEnd/>
            <a:tailEnd/>
          </a:ln>
        </p:spPr>
        <p:txBody>
          <a:bodyPr anchor="ctr"/>
          <a:lstStyle>
            <a:defPPr>
              <a:defRPr lang="en-US"/>
            </a:defPPr>
            <a:lvl1pPr marL="342900" indent="-342900" algn="ctr" eaLnBrk="0" hangingPunct="0">
              <a:spcBef>
                <a:spcPct val="20000"/>
              </a:spcBef>
              <a:defRPr sz="2800" b="1" i="1">
                <a:solidFill>
                  <a:schemeClr val="bg1"/>
                </a:solidFill>
                <a:latin typeface="Lucida Sans Unicode" pitchFamily="34" charset="0"/>
                <a:ea typeface="ＭＳ Ｐゴシック" pitchFamily="34" charset="-128"/>
                <a:cs typeface="Lucida Sans Unicode" pitchFamily="34" charset="0"/>
              </a:defRPr>
            </a:lvl1pPr>
          </a:lstStyle>
          <a:p>
            <a:r>
              <a:rPr lang="en-US" i="0" dirty="0"/>
              <a:t> </a:t>
            </a:r>
            <a:r>
              <a:rPr lang="en-US" i="0" dirty="0" smtClean="0"/>
              <a:t>7-Public Image: 4.3</a:t>
            </a:r>
            <a:endParaRPr lang="en-US" i="0" dirty="0"/>
          </a:p>
        </p:txBody>
      </p:sp>
      <p:sp>
        <p:nvSpPr>
          <p:cNvPr id="4" name="TextBox 2"/>
          <p:cNvSpPr txBox="1">
            <a:spLocks noChangeArrowheads="1"/>
          </p:cNvSpPr>
          <p:nvPr/>
        </p:nvSpPr>
        <p:spPr bwMode="auto">
          <a:xfrm>
            <a:off x="152400" y="2770525"/>
            <a:ext cx="8763000" cy="3477875"/>
          </a:xfrm>
          <a:prstGeom prst="rect">
            <a:avLst/>
          </a:prstGeom>
          <a:solidFill>
            <a:schemeClr val="bg1"/>
          </a:solidFill>
          <a:ln w="9525">
            <a:noFill/>
            <a:miter lim="800000"/>
            <a:headEnd/>
            <a:tailEnd/>
          </a:ln>
        </p:spPr>
        <p:txBody>
          <a:bodyPr wrap="square">
            <a:spAutoFit/>
          </a:bodyPr>
          <a:lstStyle/>
          <a:p>
            <a:pPr marL="733425" lvl="1" indent="-457200">
              <a:spcBef>
                <a:spcPts val="1200"/>
              </a:spcBef>
              <a:buFont typeface="Wingdings" pitchFamily="2" charset="2"/>
              <a:buChar char="§"/>
            </a:pPr>
            <a:r>
              <a:rPr lang="en-US" dirty="0" smtClean="0">
                <a:latin typeface="+mj-lt"/>
              </a:rPr>
              <a:t>More deteriorate in 2017, which certain media are shutting down, i.e. VOA, RFA, VOD, Cambodia Daily, broadcast CSO work.</a:t>
            </a:r>
          </a:p>
          <a:p>
            <a:pPr marL="733425" lvl="1" indent="-457200">
              <a:spcBef>
                <a:spcPts val="1200"/>
              </a:spcBef>
              <a:buFont typeface="Wingdings" pitchFamily="2" charset="2"/>
              <a:buChar char="§"/>
            </a:pPr>
            <a:r>
              <a:rPr lang="en-US" dirty="0" smtClean="0">
                <a:latin typeface="+mj-lt"/>
              </a:rPr>
              <a:t>Public image of CSOs which commonly gaining trust from public but clampdown by the state &amp;pro-state media, and increase negative perception on CSOs. </a:t>
            </a:r>
          </a:p>
          <a:p>
            <a:pPr marL="733425" lvl="1" indent="-457200">
              <a:spcBef>
                <a:spcPts val="1200"/>
              </a:spcBef>
              <a:buFont typeface="Wingdings" pitchFamily="2" charset="2"/>
              <a:buChar char="§"/>
            </a:pPr>
            <a:r>
              <a:rPr lang="en-US" dirty="0" smtClean="0">
                <a:latin typeface="+mj-lt"/>
              </a:rPr>
              <a:t>However, CSOs could still promote their visibility through a popular social media with carefully discussion on sensitive issues. </a:t>
            </a:r>
          </a:p>
          <a:p>
            <a:pPr marL="733425" lvl="1" indent="-457200">
              <a:spcBef>
                <a:spcPts val="1200"/>
              </a:spcBef>
              <a:buFont typeface="Wingdings" pitchFamily="2" charset="2"/>
              <a:buChar char="§"/>
            </a:pPr>
            <a:r>
              <a:rPr lang="en-US" dirty="0" smtClean="0">
                <a:latin typeface="+mj-lt"/>
              </a:rPr>
              <a:t>Small number of CSOs have communicate through printed or electronic copy for bulletin, brochure for distribution. </a:t>
            </a:r>
          </a:p>
          <a:p>
            <a:pPr marL="733425" lvl="1" indent="-457200">
              <a:spcBef>
                <a:spcPts val="1200"/>
              </a:spcBef>
              <a:buFont typeface="Wingdings" pitchFamily="2" charset="2"/>
              <a:buChar char="§"/>
            </a:pPr>
            <a:r>
              <a:rPr lang="en-US" dirty="0" smtClean="0">
                <a:latin typeface="+mj-lt"/>
              </a:rPr>
              <a:t>GPP continue as the symbol of trust for NGOs, and having developed CBO Guideline for grassroots organization at community level. </a:t>
            </a:r>
            <a:endParaRPr lang="en-US" dirty="0">
              <a:latin typeface="+mj-lt"/>
            </a:endParaRPr>
          </a:p>
        </p:txBody>
      </p:sp>
      <p:graphicFrame>
        <p:nvGraphicFramePr>
          <p:cNvPr id="6" name="Chart 5"/>
          <p:cNvGraphicFramePr/>
          <p:nvPr>
            <p:extLst>
              <p:ext uri="{D42A27DB-BD31-4B8C-83A1-F6EECF244321}">
                <p14:modId xmlns:p14="http://schemas.microsoft.com/office/powerpoint/2010/main" val="2291721285"/>
              </p:ext>
            </p:extLst>
          </p:nvPr>
        </p:nvGraphicFramePr>
        <p:xfrm>
          <a:off x="2438400" y="1143000"/>
          <a:ext cx="609600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3AB925F-A435-4428-A481-E6B7EDB7D3CB}" type="slidenum">
              <a:rPr lang="en-US" smtClean="0"/>
              <a:pPr>
                <a:defRPr/>
              </a:pPr>
              <a:t>13</a:t>
            </a:fld>
            <a:endParaRPr lang="en-US"/>
          </a:p>
        </p:txBody>
      </p:sp>
    </p:spTree>
    <p:extLst>
      <p:ext uri="{BB962C8B-B14F-4D97-AF65-F5344CB8AC3E}">
        <p14:creationId xmlns:p14="http://schemas.microsoft.com/office/powerpoint/2010/main" val="4099815875"/>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8" descr="http://www.bestpicturegallery.com/Angkor-Wat-Cambodia-alidarbac-best-picture-galle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838200"/>
            <a:ext cx="8229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Slide Number Placeholder 3"/>
          <p:cNvSpPr>
            <a:spLocks noGrp="1"/>
          </p:cNvSpPr>
          <p:nvPr>
            <p:ph type="sldNum" sz="quarter" idx="12"/>
          </p:nvPr>
        </p:nvSpPr>
        <p:spPr bwMode="auto">
          <a:xfrm>
            <a:off x="3124200" y="6356350"/>
            <a:ext cx="2895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fld id="{BB6FDDE1-0CDF-48D6-A3A4-74EC5CAAD73D}" type="slidenum">
              <a:rPr lang="en-US" smtClean="0">
                <a:solidFill>
                  <a:srgbClr val="FFFFFF"/>
                </a:solidFill>
                <a:latin typeface="Georgia" pitchFamily="18" charset="0"/>
              </a:rPr>
              <a:pPr algn="ctr" eaLnBrk="1" hangingPunct="1"/>
              <a:t>14</a:t>
            </a:fld>
            <a:endParaRPr lang="en-US" smtClean="0">
              <a:solidFill>
                <a:srgbClr val="FFFFFF"/>
              </a:solidFill>
              <a:latin typeface="Georgia" pitchFamily="18" charset="0"/>
            </a:endParaRPr>
          </a:p>
        </p:txBody>
      </p:sp>
      <p:sp>
        <p:nvSpPr>
          <p:cNvPr id="21508" name="Content Placeholder 2"/>
          <p:cNvSpPr txBox="1">
            <a:spLocks/>
          </p:cNvSpPr>
          <p:nvPr/>
        </p:nvSpPr>
        <p:spPr bwMode="auto">
          <a:xfrm>
            <a:off x="4648200" y="4343400"/>
            <a:ext cx="45720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a:spcBef>
                <a:spcPct val="20000"/>
              </a:spcBef>
              <a:buFont typeface="Arial" charset="0"/>
              <a:buNone/>
            </a:pPr>
            <a:r>
              <a:rPr lang="en-US" sz="4000" b="1" dirty="0">
                <a:solidFill>
                  <a:schemeClr val="bg1"/>
                </a:solidFill>
                <a:latin typeface="Lucida Sans Unicode" pitchFamily="34" charset="0"/>
              </a:rPr>
              <a:t>THANK YOU!</a:t>
            </a:r>
          </a:p>
        </p:txBody>
      </p:sp>
    </p:spTree>
    <p:extLst>
      <p:ext uri="{BB962C8B-B14F-4D97-AF65-F5344CB8AC3E}">
        <p14:creationId xmlns:p14="http://schemas.microsoft.com/office/powerpoint/2010/main" val="2644759996"/>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SoeungSaroeun_CCC2011KeyAchievements_E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SoeungSaroeun_CCC2011KeyAchievements_ENG</Template>
  <TotalTime>19012</TotalTime>
  <Words>1291</Words>
  <Application>Microsoft Office PowerPoint</Application>
  <PresentationFormat>On-screen Show (4:3)</PresentationFormat>
  <Paragraphs>201</Paragraphs>
  <Slides>14</Slides>
  <Notes>5</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14</vt:i4>
      </vt:variant>
    </vt:vector>
  </HeadingPairs>
  <TitlesOfParts>
    <vt:vector size="17" baseType="lpstr">
      <vt:lpstr>SoeungSaroeun_CCC2011KeyAchievements_ENG</vt:lpstr>
      <vt:lpstr>Custom Design</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dc:creator>
  <cp:lastModifiedBy>Chen Sochoeun</cp:lastModifiedBy>
  <cp:revision>932</cp:revision>
  <cp:lastPrinted>2018-02-22T10:07:57Z</cp:lastPrinted>
  <dcterms:created xsi:type="dcterms:W3CDTF">2013-02-20T06:49:03Z</dcterms:created>
  <dcterms:modified xsi:type="dcterms:W3CDTF">2018-12-06T01:08:23Z</dcterms:modified>
</cp:coreProperties>
</file>