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71" r:id="rId1"/>
  </p:sldMasterIdLst>
  <p:notesMasterIdLst>
    <p:notesMasterId r:id="rId15"/>
  </p:notesMasterIdLst>
  <p:handoutMasterIdLst>
    <p:handoutMasterId r:id="rId16"/>
  </p:handoutMasterIdLst>
  <p:sldIdLst>
    <p:sldId id="256" r:id="rId2"/>
    <p:sldId id="353" r:id="rId3"/>
    <p:sldId id="313" r:id="rId4"/>
    <p:sldId id="317" r:id="rId5"/>
    <p:sldId id="343" r:id="rId6"/>
    <p:sldId id="323" r:id="rId7"/>
    <p:sldId id="324" r:id="rId8"/>
    <p:sldId id="326" r:id="rId9"/>
    <p:sldId id="328" r:id="rId10"/>
    <p:sldId id="352" r:id="rId11"/>
    <p:sldId id="354" r:id="rId12"/>
    <p:sldId id="355" r:id="rId13"/>
    <p:sldId id="297" r:id="rId14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8E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00" autoAdjust="0"/>
    <p:restoredTop sz="94343" autoAdjust="0"/>
  </p:normalViewPr>
  <p:slideViewPr>
    <p:cSldViewPr>
      <p:cViewPr varScale="1">
        <p:scale>
          <a:sx n="70" d="100"/>
          <a:sy n="70" d="100"/>
        </p:scale>
        <p:origin x="1512" y="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-534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handoutMaster" Target="handoutMasters/handout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E219DA0-625E-4562-B04B-DADADD6FB628}" type="datetimeFigureOut">
              <a:rPr lang="en-US" smtClean="0"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5A60F6-45D1-47E2-BA04-D46044AAB7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2059054"/>
      </p:ext>
    </p:extLst>
  </p:cSld>
  <p:clrMap bg1="lt1" tx1="dk1" bg2="lt2" tx2="dk2" accent1="accent1" accent2="accent2" accent3="accent3" accent4="accent4" accent5="accent5" accent6="accent6" hlink="hlink" folHlink="folHlink"/>
  <p:hf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258CE3-7970-43D3-8C99-DCD12D5DABFC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EA0438E-E9F5-4875-AF6F-68DA6E218E25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4780584"/>
      </p:ext>
    </p:extLst>
  </p:cSld>
  <p:clrMap bg1="lt1" tx1="dk1" bg2="lt2" tx2="dk2" accent1="accent1" accent2="accent2" accent3="accent3" accent4="accent4" accent5="accent5" accent6="accent6" hlink="hlink" folHlink="folHlink"/>
  <p:hf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0000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588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8356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440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160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8009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149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68775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58691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345347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530736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85490873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475566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12642829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163700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74674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4048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6F1B5DC-B543-446C-B1F4-CC177025420B}" type="datetimeFigureOut">
              <a:rPr lang="en-US" smtClean="0"/>
              <a:pPr/>
              <a:t>5/28/2018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FA2DEB9-7D8F-44FD-8828-C45FC2A7735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060821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972" r:id="rId1"/>
    <p:sldLayoutId id="2147483973" r:id="rId2"/>
    <p:sldLayoutId id="2147483974" r:id="rId3"/>
    <p:sldLayoutId id="2147483975" r:id="rId4"/>
    <p:sldLayoutId id="2147483976" r:id="rId5"/>
    <p:sldLayoutId id="2147483977" r:id="rId6"/>
    <p:sldLayoutId id="2147483978" r:id="rId7"/>
    <p:sldLayoutId id="2147483979" r:id="rId8"/>
    <p:sldLayoutId id="2147483980" r:id="rId9"/>
    <p:sldLayoutId id="2147483981" r:id="rId10"/>
    <p:sldLayoutId id="2147483982" r:id="rId11"/>
    <p:sldLayoutId id="2147483983" r:id="rId12"/>
    <p:sldLayoutId id="2147483984" r:id="rId13"/>
    <p:sldLayoutId id="2147483985" r:id="rId14"/>
    <p:sldLayoutId id="2147483986" r:id="rId15"/>
    <p:sldLayoutId id="2147483987" r:id="rId16"/>
    <p:sldLayoutId id="2147483988" r:id="rId17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85401" y="838201"/>
            <a:ext cx="8220797" cy="1312032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92500" lnSpcReduction="10000"/>
          </a:bodyPr>
          <a:lstStyle/>
          <a:p>
            <a:pPr algn="ctr">
              <a:lnSpc>
                <a:spcPct val="150000"/>
              </a:lnSpc>
            </a:pPr>
            <a:endParaRPr lang="en-US" sz="20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បច្ចុប្បន្នភាពនៃការអនុវត្ត ច្បាប់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ស្ដី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ពីសមាគម</a:t>
            </a:r>
            <a:r>
              <a:rPr lang="en-US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</a:p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</a:t>
            </a:r>
            <a:r>
              <a:rPr lang="km-KH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អង្គការមិនមែនរដ្ឋាភិបាល 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(</a:t>
            </a:r>
            <a:r>
              <a:rPr lang="en-AU" sz="20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) </a:t>
            </a:r>
            <a:endParaRPr lang="en-US" sz="20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>
              <a:lnSpc>
                <a:spcPct val="150000"/>
              </a:lnSpc>
            </a:pPr>
            <a:endParaRPr lang="en-US" sz="20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901195" y="2481955"/>
            <a:ext cx="7705003" cy="744415"/>
          </a:xfrm>
          <a:prstGeom prst="rect">
            <a:avLst/>
          </a:prstGeom>
        </p:spPr>
        <p:txBody>
          <a:bodyPr vert="horz" lIns="91440" tIns="45720" rIns="91440" bIns="45720" rtlCol="0" anchor="t">
            <a:normAutofit fontScale="25000" lnSpcReduction="20000"/>
          </a:bodyPr>
          <a:lstStyle>
            <a:lvl1pPr marL="0" indent="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2000" kern="1200" cap="none">
                <a:solidFill>
                  <a:schemeClr val="bg2">
                    <a:lumMod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8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6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1"/>
              </a:buClr>
              <a:buSzPct val="80000"/>
              <a:buFont typeface="Wingdings 3" panose="05040102010807070707" pitchFamily="18" charset="2"/>
              <a:buNone/>
              <a:defRPr sz="1400" kern="1200" cap="none">
                <a:solidFill>
                  <a:schemeClr val="tx1">
                    <a:tint val="75000"/>
                  </a:schemeClr>
                </a:solidFill>
                <a:effectLst/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  <a:t> </a:t>
            </a:r>
            <a:br>
              <a:rPr lang="en-US" b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km-KH" sz="6400" dirty="0" smtClean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ដោយ  </a:t>
            </a:r>
            <a:r>
              <a:rPr lang="km-KH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អង្គការ</a:t>
            </a:r>
            <a:r>
              <a:rPr lang="en-US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ជំនួយ</a:t>
            </a:r>
            <a:r>
              <a:rPr lang="en-US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ផ្នែកច្បាប់</a:t>
            </a:r>
            <a:r>
              <a:rPr lang="en-US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6400" dirty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នៃកម្ពុ</a:t>
            </a:r>
            <a:r>
              <a:rPr lang="km-KH" sz="6400" dirty="0" smtClean="0">
                <a:solidFill>
                  <a:schemeClr val="accent4">
                    <a:lumMod val="75000"/>
                  </a:schemeClr>
                </a:solidFill>
                <a:latin typeface="Khmer OS Muol Light" panose="02000500000000020004" pitchFamily="2" charset="0"/>
                <a:cs typeface="Khmer OS Muol Light" panose="02000500000000020004" pitchFamily="2" charset="0"/>
              </a:rPr>
              <a:t>ជា</a:t>
            </a:r>
            <a:r>
              <a:rPr lang="en-US" sz="6400" b="1" dirty="0">
                <a:solidFill>
                  <a:schemeClr val="accent4">
                    <a:lumMod val="75000"/>
                  </a:schemeClr>
                </a:solidFill>
              </a:rPr>
              <a:t> </a:t>
            </a:r>
            <a:endParaRPr lang="en-US" sz="6400" b="1" dirty="0" smtClean="0">
              <a:solidFill>
                <a:schemeClr val="accent4">
                  <a:lumMod val="75000"/>
                </a:schemeClr>
              </a:solidFill>
            </a:endParaRPr>
          </a:p>
          <a:p>
            <a:pPr algn="ctr"/>
            <a:r>
              <a:rPr lang="en-US" sz="6400" b="1" dirty="0" smtClean="0">
                <a:solidFill>
                  <a:schemeClr val="accent4">
                    <a:lumMod val="75000"/>
                  </a:schemeClr>
                </a:solidFill>
              </a:rPr>
              <a:t>By </a:t>
            </a:r>
            <a:r>
              <a:rPr lang="en-US" sz="6400" b="1" dirty="0">
                <a:solidFill>
                  <a:schemeClr val="accent4">
                    <a:lumMod val="75000"/>
                  </a:schemeClr>
                </a:solidFill>
              </a:rPr>
              <a:t>Legal Aid of Cambodia</a:t>
            </a:r>
            <a:endParaRPr lang="en-US" sz="6400" dirty="0">
              <a:solidFill>
                <a:schemeClr val="accent4">
                  <a:lumMod val="75000"/>
                </a:schemeClr>
              </a:solidFill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 algn="ctr"/>
            <a:endParaRPr lang="en-US" sz="6400" dirty="0" smtClean="0"/>
          </a:p>
          <a:p>
            <a:pPr>
              <a:lnSpc>
                <a:spcPct val="170000"/>
              </a:lnSpc>
            </a:pPr>
            <a:r>
              <a:rPr lang="km-KH" sz="6400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ea typeface="+mj-ea"/>
                <a:cs typeface="Khmer OS" panose="02000500000000020004" pitchFamily="2" charset="0"/>
              </a:rPr>
              <a:t>បទបង្ហាញនេះ បានធ្វើឡើងដោយមានការឧបត្ថម្ភសប្បុរសធម៌ពីប្រជាពលរដ្ឋអាមេរិក តាមរយៈទីភ្នាក់ងារ​សហរដ្ឋ​​អាមេរិកសម្រាប់ការអភិវឌ្ឍអន្តរជាតិ (</a:t>
            </a:r>
            <a:r>
              <a:rPr lang="en-US" sz="6400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ea typeface="+mj-ea"/>
                <a:cs typeface="Khmer OS" panose="02000500000000020004" pitchFamily="2" charset="0"/>
              </a:rPr>
              <a:t>USAID</a:t>
            </a:r>
            <a:r>
              <a:rPr lang="km-KH" sz="6400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ea typeface="+mj-ea"/>
                <a:cs typeface="Khmer OS" panose="02000500000000020004" pitchFamily="2" charset="0"/>
              </a:rPr>
              <a:t>)។ មាតិកា​នៃ​បទបង្ហាញនេះជាការទទួលខុសត្រូវរបស់អង្គការជំនួយផ្នែកច្បាប់នៃ​កម្ពុជា និងមិនឆ្លុះបញ្ចាំងជាចាំបាច់ពីទស្សនៈ​របស់អង្គការវិទ្យាស្ថាន​គ្រប់​​គ្រងបូព៌ា-បស្ចិម ទីភ្នាក់​ងារ </a:t>
            </a:r>
            <a:r>
              <a:rPr lang="en-US" sz="6400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ea typeface="+mj-ea"/>
                <a:cs typeface="Khmer OS" panose="02000500000000020004" pitchFamily="2" charset="0"/>
              </a:rPr>
              <a:t>USAID</a:t>
            </a:r>
            <a:r>
              <a:rPr lang="km-KH" sz="6400" b="1" cap="all" dirty="0">
                <a:ln w="3175" cmpd="sng">
                  <a:noFill/>
                </a:ln>
                <a:solidFill>
                  <a:srgbClr val="002060"/>
                </a:solidFill>
                <a:latin typeface="Khmer OS" panose="02000500000000020004" pitchFamily="2" charset="0"/>
                <a:ea typeface="+mj-ea"/>
                <a:cs typeface="Khmer OS" panose="02000500000000020004" pitchFamily="2" charset="0"/>
              </a:rPr>
              <a:t> ឫរដ្ឋាភិបាល​សហរដ្ឋអាមេរិកឡើយ។</a:t>
            </a:r>
            <a:endParaRPr lang="en-US" sz="6400" b="1" cap="all" dirty="0">
              <a:ln w="3175" cmpd="sng">
                <a:noFill/>
              </a:ln>
              <a:solidFill>
                <a:srgbClr val="002060"/>
              </a:solidFill>
              <a:latin typeface="Khmer OS" panose="02000500000000020004" pitchFamily="2" charset="0"/>
              <a:ea typeface="+mj-ea"/>
              <a:cs typeface="Khmer OS" panose="02000500000000020004" pitchFamily="2" charset="0"/>
            </a:endParaRPr>
          </a:p>
          <a:p>
            <a:endParaRPr lang="en-US" b="1" dirty="0" smtClean="0">
              <a:solidFill>
                <a:schemeClr val="tx1"/>
              </a:solidFill>
            </a:endParaRPr>
          </a:p>
          <a:p>
            <a:pPr algn="r"/>
            <a:endParaRPr lang="en-US" dirty="0"/>
          </a:p>
        </p:txBody>
      </p:sp>
      <p:pic>
        <p:nvPicPr>
          <p:cNvPr id="8" name="Picture 10" descr="USAID-logo-in-Khmer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5486400"/>
            <a:ext cx="3197225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Rectangle 5"/>
          <p:cNvSpPr/>
          <p:nvPr/>
        </p:nvSpPr>
        <p:spPr>
          <a:xfrm>
            <a:off x="4495800" y="5925878"/>
            <a:ext cx="4572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en-US" sz="140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Cambodian Civil Society Strengthening Project</a:t>
            </a:r>
          </a:p>
          <a:p>
            <a:r>
              <a:rPr lang="en-US" altLang="en-US" sz="1400" dirty="0">
                <a:solidFill>
                  <a:srgbClr val="002060"/>
                </a:solidFill>
                <a:latin typeface="Calibri" pitchFamily="34" charset="0"/>
                <a:cs typeface="Calibri" pitchFamily="34" charset="0"/>
              </a:rPr>
              <a:t>East West Management Institute, USAID Contractor</a:t>
            </a: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42203" y="1076647"/>
            <a:ext cx="8220797" cy="675953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/>
          </a:bodyPr>
          <a:lstStyle/>
          <a:p>
            <a:pPr algn="ctr">
              <a:lnSpc>
                <a:spcPct val="150000"/>
              </a:lnSpc>
            </a:pPr>
            <a:r>
              <a:rPr lang="km-KH" sz="20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មាតិកា</a:t>
            </a:r>
            <a:endParaRPr lang="en-US" sz="20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34337" y="2057400"/>
            <a:ext cx="8220797" cy="956111"/>
          </a:xfrm>
          <a:prstGeom prst="rect">
            <a:avLst/>
          </a:prstGeom>
          <a:solidFill>
            <a:schemeClr val="accent2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/>
          </a:bodyPr>
          <a:lstStyle/>
          <a:p>
            <a:pPr>
              <a:lnSpc>
                <a:spcPct val="150000"/>
              </a:lnSpc>
            </a:pPr>
            <a:r>
              <a:rPr lang="en-AU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១​ </a:t>
            </a:r>
            <a:r>
              <a:rPr lang="en-U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ca-ES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និងកាតព្វកិច្ច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សមាគម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/ អង្គការ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ក្រៅរដ្ឋាភិបាល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/>
            </a:r>
            <a:b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RIGHT and Obligations of Associations / NGOs</a:t>
            </a:r>
            <a:endParaRPr lang="en-AU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34336" y="3188643"/>
            <a:ext cx="8220797" cy="1002357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Autofit/>
          </a:bodyPr>
          <a:lstStyle/>
          <a:p>
            <a:pPr>
              <a:lnSpc>
                <a:spcPct val="170000"/>
              </a:lnSpc>
            </a:pPr>
            <a:r>
              <a:rPr lang="en-AU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-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ស.ជ.ណ.របស់ </a:t>
            </a:r>
            <a:r>
              <a:rPr lang="en-U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 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ស្តីពីការបំពេញ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កាតព្វកិច្ច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របស់សមាគម/អង្គការ</a:t>
            </a:r>
            <a:r>
              <a:rPr lang="ca-ES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ក្រៅរដ្ឋាភិបាល</a:t>
            </a:r>
            <a:r>
              <a:rPr lang="km-KH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ក្នុងស្រុក </a:t>
            </a:r>
            <a:r>
              <a:rPr lang="km-KH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MOI</a:t>
            </a:r>
            <a:r>
              <a:rPr lang="km-KH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Obligations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Local NGOs / NGOs</a:t>
            </a:r>
            <a:endParaRPr lang="en-A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14838" y="4343399"/>
            <a:ext cx="8248162" cy="914401"/>
          </a:xfrm>
          <a:prstGeom prst="rect">
            <a:avLst/>
          </a:prstGeom>
          <a:solidFill>
            <a:schemeClr val="accent5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25000" lnSpcReduction="20000"/>
          </a:bodyPr>
          <a:lstStyle/>
          <a:p>
            <a:pPr>
              <a:lnSpc>
                <a:spcPct val="150000"/>
              </a:lnSpc>
            </a:pPr>
            <a:endParaRPr lang="km-KH" sz="2400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70000"/>
              </a:lnSpc>
            </a:pPr>
            <a:endParaRPr lang="en-AU" sz="72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70000"/>
              </a:lnSpc>
            </a:pPr>
            <a:r>
              <a:rPr lang="en-AU" sz="72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</a:t>
            </a:r>
            <a:r>
              <a:rPr lang="en-AU" sz="72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ទី</a:t>
            </a:r>
            <a:r>
              <a:rPr lang="en-AU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en-US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-</a:t>
            </a:r>
            <a: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វិធានការរដ្ឋបាល </a:t>
            </a:r>
            <a:r>
              <a:rPr lang="km-KH" sz="72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និងទោ</a:t>
            </a:r>
            <a: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សប្បញ្ញត្តិ</a:t>
            </a:r>
            <a:br>
              <a:rPr lang="km-KH" sz="7200" dirty="0">
                <a:latin typeface="Khmer OS Muol Light" panose="02000500000000020004" pitchFamily="2" charset="0"/>
                <a:cs typeface="Khmer OS Muol Light" panose="02000500000000020004" pitchFamily="2" charset="0"/>
              </a:rPr>
            </a:br>
            <a:r>
              <a:rPr lang="en-US" sz="7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Administrative Measures and Penalties</a:t>
            </a:r>
          </a:p>
          <a:p>
            <a:pPr>
              <a:lnSpc>
                <a:spcPct val="150000"/>
              </a:lnSpc>
            </a:pPr>
            <a:endParaRPr lang="en-AU" sz="6400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AU" sz="2400" dirty="0">
              <a:solidFill>
                <a:srgbClr val="00206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520700" y="5410200"/>
            <a:ext cx="8220797" cy="956111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square" lIns="91440" tIns="45720" rIns="91440" bIns="45720" rtlCol="0" anchor="ctr">
            <a:normAutofit fontScale="62500" lnSpcReduction="20000"/>
          </a:bodyPr>
          <a:lstStyle/>
          <a:p>
            <a:pPr>
              <a:lnSpc>
                <a:spcPct val="150000"/>
              </a:lnSpc>
            </a:pPr>
            <a:r>
              <a:rPr lang="en-AU" sz="28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៤</a:t>
            </a:r>
            <a:r>
              <a:rPr lang="en-US" sz="28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-</a:t>
            </a:r>
            <a:r>
              <a:rPr lang="km-KH" sz="28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បញ្ហា</a:t>
            </a:r>
            <a:r>
              <a:rPr lang="km-KH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ប្រឈម និង អនុសាសន៏ក្នុងការអនុវត្ត </a:t>
            </a:r>
            <a:r>
              <a:rPr lang="en-US" sz="28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endParaRPr lang="km-KH" sz="2400" b="1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3200" dirty="0"/>
              <a:t>Challenges and recommendations for implementing LANGO</a:t>
            </a:r>
            <a:endParaRPr lang="en-AU" sz="2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10349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200890" y="1600200"/>
            <a:ext cx="8458199" cy="5112115"/>
          </a:xfrm>
          <a:prstGeom prst="rect">
            <a:avLst/>
          </a:prstGeom>
          <a:ln>
            <a:solidFill>
              <a:srgbClr val="00B050">
                <a:alpha val="90000"/>
              </a:srgbClr>
            </a:solidFill>
          </a:ln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ច្បាប់ស្តីពីសមាគម </a:t>
            </a:r>
            <a:r>
              <a:rPr lang="km-KH" sz="1600" b="1" dirty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និងអង្គការមិនមែនរដ្ឋាភិបាល (</a:t>
            </a:r>
            <a:r>
              <a:rPr lang="en-US" sz="1600" b="1" dirty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LANGO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​សិទ្ធិផ្សេងៗ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endParaRPr lang="km-KH" sz="1600" b="1" dirty="0" smtClean="0">
              <a:solidFill>
                <a:schemeClr val="accent6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១.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ស្ថិតនៅក្រោមនីតិរួមនៃ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របបសារពើពន្ធ</a:t>
            </a:r>
            <a:r>
              <a:rPr lang="km-KH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u="sng" dirty="0" smtClean="0">
                <a:solidFill>
                  <a:srgbClr val="FF0000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​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និងទទួលបានការអនុគ្រោះនានា ស្របតាមច្បាប់ជាធរមាន</a:t>
            </a:r>
            <a:r>
              <a:rPr lang="en-US" sz="1600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         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(មាត្រា 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២0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)</a:t>
            </a:r>
            <a:endParaRPr lang="km-KH" sz="1600" b="1" dirty="0" smtClean="0">
              <a:solidFill>
                <a:srgbClr val="002060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២.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មានសិទ្ធិចុះកិច្ចសន្យាសហ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ប្រតិបត្តិការ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ជា​មួយដៃគូរ ក្នុងការអនុវត្តគម្រោង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សកម្មភាព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(មាត្រា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១)</a:t>
            </a:r>
            <a:r>
              <a:rPr lang="en-U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៣. 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មានសិទ្ធិជ្រើសរើសបុគ្គលិក ឬកម្មករ  ស្រប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តាមច្បាប់ស្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តីពីអន្តោប្រវេសន៍  ច្បាប់ស្តីពីការងារ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និងលិខិត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បទដ្ឋានគតិយុត្តនានា ជា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ធរមាន</a:t>
            </a:r>
            <a:r>
              <a:rPr lang="km-KH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(</a:t>
            </a:r>
            <a:r>
              <a:rPr lang="ca-ES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មាត្រា </a:t>
            </a:r>
            <a:r>
              <a:rPr lang="km-KH" sz="1600" b="1" dirty="0">
                <a:latin typeface="Khmer OS Battambang" panose="02000500000000020004" pitchFamily="2" charset="0"/>
                <a:cs typeface="Khmer OS Battambang" panose="02000500000000020004" pitchFamily="2" charset="0"/>
              </a:rPr>
              <a:t>២២</a:t>
            </a:r>
            <a:r>
              <a:rPr lang="ca-ES" sz="1600" b="1" dirty="0" smtClean="0">
                <a:latin typeface="Khmer OS Battambang" panose="02000500000000020004" pitchFamily="2" charset="0"/>
                <a:cs typeface="Khmer OS Battambang" panose="02000500000000020004" pitchFamily="2" charset="0"/>
              </a:rPr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៤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​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.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ទីស្នាក់ការរបស់ FNGO បុគ្គលិក និងសមាជិកក្រុមគ្រួសារ ពុំទទួលបានអភ័យឯកសិទ្ទិ </a:t>
            </a:r>
            <a:r>
              <a:rPr lang="ca-E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និង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    </a:t>
            </a:r>
            <a:r>
              <a:rPr lang="ca-E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បុព្វសិទ្ធ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ិ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ជាអ្នកកាទួតទេ។ លើកលែងតែមានកិច្ចព្រមព្រៀងពិសេស រវាងរដ្ឋាភិបាល និងFNGO  </a:t>
            </a:r>
            <a:r>
              <a:rPr lang="km-KH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ca-E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(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២៣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) </a:t>
            </a:r>
          </a:p>
          <a:p>
            <a:pPr marL="0" indent="0">
              <a:lnSpc>
                <a:spcPct val="150000"/>
              </a:lnSpc>
              <a:buNone/>
            </a:pPr>
            <a:r>
              <a:rPr lang="en-US" sz="16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៥. </a:t>
            </a:r>
            <a:r>
              <a:rPr lang="en-US" sz="1600" b="1" dirty="0">
                <a:latin typeface="Khmer OS" panose="02000500000000020004" pitchFamily="2" charset="0"/>
                <a:cs typeface="Khmer OS" panose="02000500000000020004" pitchFamily="2" charset="0"/>
              </a:rPr>
              <a:t>NGOs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ត្រូវប្រកាន់ជំហរអព្យាក្រិតចំពោះគ្រប់គណបក្សនយោបាយនៅកម្ពុជា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​ 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(មាត្រា </a:t>
            </a:r>
            <a:r>
              <a:rPr lang="km-KH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២</a:t>
            </a:r>
            <a:r>
              <a:rPr lang="ca-ES" sz="1600" b="1" dirty="0">
                <a:latin typeface="Khmer OS" panose="02000500000000020004" pitchFamily="2" charset="0"/>
                <a:cs typeface="Khmer OS" panose="02000500000000020004" pitchFamily="2" charset="0"/>
              </a:rPr>
              <a:t>៤) </a:t>
            </a:r>
          </a:p>
          <a:p>
            <a:pPr>
              <a:lnSpc>
                <a:spcPct val="150000"/>
              </a:lnSpc>
              <a:buFontTx/>
              <a:buChar char="-"/>
            </a:pPr>
            <a:endParaRPr lang="en-US" sz="1400" b="1" dirty="0" smtClean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b="1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dirty="0"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52400" y="893581"/>
            <a:ext cx="8506689" cy="554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</a:t>
            </a:r>
            <a:r>
              <a:rPr lang="en-U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- </a:t>
            </a:r>
            <a:r>
              <a:rPr lang="ca-E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និងកាតព្វកិច្ច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b="1" dirty="0" err="1" smtClean="0"/>
              <a:t>RightS</a:t>
            </a:r>
            <a:r>
              <a:rPr lang="en-US" sz="1600" b="1" dirty="0" smtClean="0"/>
              <a:t> and Obligations</a:t>
            </a:r>
            <a:endParaRPr lang="en-AU" sz="1600" b="1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38002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2"/>
          <p:cNvSpPr txBox="1">
            <a:spLocks/>
          </p:cNvSpPr>
          <p:nvPr/>
        </p:nvSpPr>
        <p:spPr>
          <a:xfrm>
            <a:off x="160658" y="1600200"/>
            <a:ext cx="8707580" cy="5257800"/>
          </a:xfrm>
          <a:prstGeom prst="rect">
            <a:avLst/>
          </a:prstGeom>
          <a:ln>
            <a:solidFill>
              <a:srgbClr val="00B050">
                <a:alpha val="90000"/>
              </a:srgbClr>
            </a:solidFill>
          </a:ln>
        </p:spPr>
        <p:txBody>
          <a:bodyPr vert="horz" lIns="45720" tIns="45720" rIns="45720" bIns="45720" rtlCol="0">
            <a:noAutofit/>
          </a:bodyPr>
          <a:lstStyle>
            <a:lvl1pPr marL="91440" indent="-91440" algn="l" defTabSz="914400" rtl="0" eaLnBrk="1" latinLnBrk="0" hangingPunct="1">
              <a:lnSpc>
                <a:spcPct val="90000"/>
              </a:lnSpc>
              <a:spcBef>
                <a:spcPts val="1200"/>
              </a:spcBef>
              <a:spcAft>
                <a:spcPts val="200"/>
              </a:spcAft>
              <a:buClr>
                <a:schemeClr val="accent2"/>
              </a:buClr>
              <a:buSzPct val="100000"/>
              <a:buFont typeface="Tw Cen MT" panose="020B0602020104020603" pitchFamily="34" charset="0"/>
              <a:buChar char=" 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26517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4480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9436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7724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14400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060704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216152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362456" indent="-137160" algn="l" defTabSz="914400" rtl="0" eaLnBrk="1" latinLnBrk="0" hangingPunct="1">
              <a:lnSpc>
                <a:spcPct val="90000"/>
              </a:lnSpc>
              <a:spcBef>
                <a:spcPts val="200"/>
              </a:spcBef>
              <a:spcAft>
                <a:spcPts val="400"/>
              </a:spcAft>
              <a:buClr>
                <a:schemeClr val="accent2"/>
              </a:buClr>
              <a:buFont typeface="Wingdings 3" pitchFamily="18" charset="2"/>
              <a:buChar char="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buNone/>
            </a:pPr>
            <a:r>
              <a:rPr lang="km-KH" sz="1600" b="1" dirty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ច្បាប់ស្តី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ពីសមាគម និងអង្គការមិនមែនរដ្ឋាភិបាល (</a:t>
            </a:r>
            <a:r>
              <a:rPr lang="en-US" sz="1600" b="1" dirty="0" smtClean="0">
                <a:solidFill>
                  <a:schemeClr val="accent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LANGO</a:t>
            </a:r>
            <a:r>
              <a:rPr lang="en-US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) –  </a:t>
            </a: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កាតព្វកិច្ចនានា មាត្រា​ ២៥ </a:t>
            </a:r>
            <a:endParaRPr lang="km-KH" sz="1600" b="1" dirty="0">
              <a:solidFill>
                <a:schemeClr val="accent6"/>
              </a:solidFill>
              <a:latin typeface="Khmer OS Battambang" panose="02000500000000020004" pitchFamily="2" charset="0"/>
              <a:cs typeface="Khmer OS Battambang" panose="02000500000000020004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600" b="1" dirty="0" smtClean="0">
                <a:solidFill>
                  <a:schemeClr val="accent6"/>
                </a:solidFill>
                <a:latin typeface="Khmer OS Battambang" panose="02000500000000020004" pitchFamily="2" charset="0"/>
                <a:cs typeface="Khmer OS Battambang" panose="02000500000000020004" pitchFamily="2" charset="0"/>
              </a:rPr>
              <a:t>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LNGOs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ត្រូវ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ផ្ញើ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ទៅ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និង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MOEF 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បាយការណ៍សកម្មភាព​និង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របាយការណ៏ហិរញ្ញវត្ថុប្រចាំ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ឆ្នាំត្រឹមដំណាច់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      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ខែ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កុម្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ភៈ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នៃ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ឆ្នាំ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បន្ទាប់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។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endParaRPr lang="km-KH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LNGOs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ទទួលបានហិរញ្ញ​វត្ថុ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ពីម្ចាស់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ជំនួយ ត្រូវ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បញ្ជូនរបាយការណ៍ដោយ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ចម្លង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ចេញពី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ឯក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សារ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ដើមផ្ញើ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ទៅម្ចាស់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ជំនួយ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យៈ </a:t>
            </a:r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ពេល </a:t>
            </a:r>
            <a:r>
              <a:rPr lang="km-KH" sz="1400" b="1" u="sng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30 </a:t>
            </a:r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ថ្ងៃ</a:t>
            </a:r>
            <a:r>
              <a:rPr lang="ca-E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ចាប់ពី</a:t>
            </a:r>
            <a:r>
              <a:rPr lang="ca-E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ថ្ងៃ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ផ្ញើទៅម្ចាស់ជំនួយ មានភ្ជាប់គម្រោងសកម្មភាពការងារ និងកិច្ចព្រមព្រៀងហិរញ្ញប្បទាន។ របាយការណ៏នេះត្រូវតម្កល់ទុកយ៉ាងតិច </a:t>
            </a:r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០៥ ឆ្នាំ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។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/>
            </a:r>
            <a:b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</a:b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ករណីចាំបាច់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អាចស្នើសុំរបាយការណ៏សកម្មភាព និង ហិរញ្ញវត្ថុ ពី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LNGOs</a:t>
            </a:r>
            <a:endParaRPr lang="km-KH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​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FNGO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ត្រូវផ្ញើ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ទៅ </a:t>
            </a:r>
            <a:r>
              <a:rPr lang="en-US" sz="1400" b="1" dirty="0" err="1">
                <a:latin typeface="Khmer OS" panose="02000500000000020004" pitchFamily="2" charset="0"/>
                <a:cs typeface="Khmer OS" panose="02000500000000020004" pitchFamily="2" charset="0"/>
              </a:rPr>
              <a:t>MoFA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/IC 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និង </a:t>
            </a:r>
            <a:r>
              <a:rPr lang="en-US" sz="1400" b="1" dirty="0" err="1">
                <a:latin typeface="Khmer OS" panose="02000500000000020004" pitchFamily="2" charset="0"/>
                <a:cs typeface="Khmer OS" panose="02000500000000020004" pitchFamily="2" charset="0"/>
              </a:rPr>
              <a:t>MoEF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រ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បាយការណ៍បូកសរុបសកម្មភាពការងារ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និងរបាយការណ៏ហិរញ្ញវត្ថុប្រចាំឆ្នាំមួយច្បាប់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ចម្លង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ចេញពី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ឯកសារដើមដែលផ្ញើទៅម្ចាស់ជំនួយ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ក្នុងរយៈពេល 30ថ្ងៃ</a:t>
            </a:r>
            <a:r>
              <a:rPr lang="ca-E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។​​​​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endParaRPr lang="km-KH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FNGO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ត្រូវផ្ញើឯកសារគម្រោងនិងកិច្ចព្រមព្រៀងហិរញ្ញវត្ថុចំនួន 1 ច្បាប់ជាមួយម្ចាស់ជំនួយដោយចម្លងពីឯកសារដើមក្នុងរយៈពេល 30 ថ្ងៃ គិតចាប់ពីថ្ងៃម្ចាស់ជំនួយបានឯកភាពយល់ព្រម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។ </a:t>
            </a:r>
            <a:endParaRPr lang="en-U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ករណី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ចាំបាច់ </a:t>
            </a:r>
            <a:r>
              <a:rPr lang="en-US" sz="1400" b="1" dirty="0" err="1">
                <a:latin typeface="Khmer OS" panose="02000500000000020004" pitchFamily="2" charset="0"/>
                <a:cs typeface="Khmer OS" panose="02000500000000020004" pitchFamily="2" charset="0"/>
              </a:rPr>
              <a:t>MoEF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ស្នើឲ្យអាជ្ញាធរ</a:t>
            </a:r>
            <a:r>
              <a:rPr lang="km-KH" sz="1400" b="1" u="sng" dirty="0" smtClean="0">
                <a:latin typeface="Khmer OS" panose="02000500000000020004" pitchFamily="2" charset="0"/>
                <a:cs typeface="Khmer OS" panose="02000500000000020004" pitchFamily="2" charset="0"/>
              </a:rPr>
              <a:t>ស</a:t>
            </a:r>
            <a:r>
              <a:rPr lang="km-KH" sz="1400" b="1" u="sng" dirty="0">
                <a:latin typeface="Khmer OS" panose="02000500000000020004" pitchFamily="2" charset="0"/>
                <a:cs typeface="Khmer OS" panose="02000500000000020004" pitchFamily="2" charset="0"/>
              </a:rPr>
              <a:t>វនកម្មជាតិ</a:t>
            </a:r>
            <a:r>
              <a:rPr lang="en-US" sz="1400" b="1" u="sng" dirty="0"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អាចធ្វើការ</a:t>
            </a:r>
            <a:r>
              <a:rPr lang="km-KH" sz="1400" b="1" u="sng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ត្រួតពិនិត្យ និងធ្វើសវនកម្ម  </a:t>
            </a:r>
            <a:r>
              <a:rPr lang="km-KH" sz="1400" b="1" dirty="0">
                <a:latin typeface="Khmer OS" panose="02000500000000020004" pitchFamily="2" charset="0"/>
                <a:cs typeface="Khmer OS" panose="02000500000000020004" pitchFamily="2" charset="0"/>
              </a:rPr>
              <a:t>សមាគម និង អង្គការមិនមែនរដ្ឋាភិបាល (</a:t>
            </a:r>
            <a:r>
              <a:rPr lang="en-US" sz="1400" b="1" dirty="0">
                <a:latin typeface="Khmer OS" panose="02000500000000020004" pitchFamily="2" charset="0"/>
                <a:cs typeface="Khmer OS" panose="02000500000000020004" pitchFamily="2" charset="0"/>
              </a:rPr>
              <a:t>NGOs</a:t>
            </a:r>
            <a:r>
              <a:rPr lang="km-KH" sz="1400" b="1" dirty="0" smtClean="0">
                <a:latin typeface="Khmer OS" panose="02000500000000020004" pitchFamily="2" charset="0"/>
                <a:cs typeface="Khmer OS" panose="02000500000000020004" pitchFamily="2" charset="0"/>
              </a:rPr>
              <a:t>)</a:t>
            </a:r>
            <a:endParaRPr lang="en-US" sz="1400" dirty="0"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a-E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ca-E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  <a:buFontTx/>
              <a:buChar char="-"/>
            </a:pPr>
            <a:endParaRPr lang="en-US" sz="1400" b="1" dirty="0" smtClean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50000"/>
              </a:lnSpc>
              <a:buNone/>
            </a:pPr>
            <a:endParaRPr lang="en-US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sz="1400" b="1" dirty="0"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itle 1"/>
          <p:cNvSpPr txBox="1">
            <a:spLocks/>
          </p:cNvSpPr>
          <p:nvPr/>
        </p:nvSpPr>
        <p:spPr>
          <a:xfrm>
            <a:off x="187035" y="893581"/>
            <a:ext cx="8472054" cy="7066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១ </a:t>
            </a:r>
            <a:r>
              <a:rPr lang="en-U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ca-E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សិទ្ធិ និងកាតព្វកិច្ច </a:t>
            </a:r>
            <a:r>
              <a:rPr lang="en-US" sz="2000" dirty="0" smtClean="0"/>
              <a:t>RIGHT </a:t>
            </a:r>
            <a:r>
              <a:rPr lang="en-US" sz="2000" dirty="0"/>
              <a:t>and </a:t>
            </a:r>
            <a:r>
              <a:rPr lang="en-US" sz="2000" dirty="0" smtClean="0"/>
              <a:t>Obligations</a:t>
            </a: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32998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1"/>
          <p:cNvSpPr txBox="1">
            <a:spLocks/>
          </p:cNvSpPr>
          <p:nvPr/>
        </p:nvSpPr>
        <p:spPr>
          <a:xfrm>
            <a:off x="187035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២</a:t>
            </a:r>
            <a:r>
              <a:rPr lang="en-US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14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</a:t>
            </a:r>
            <a:r>
              <a:rPr lang="km-KH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.ជ.ណ</a:t>
            </a:r>
            <a:r>
              <a:rPr lang="km-KH" sz="14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.របស់ </a:t>
            </a:r>
            <a:r>
              <a:rPr lang="en-US" sz="1400" b="1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MOI </a:t>
            </a:r>
            <a:r>
              <a:rPr lang="km-KH" sz="14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ស្</a:t>
            </a:r>
            <a:r>
              <a:rPr lang="km-KH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តីពីការបំពេញ</a:t>
            </a:r>
            <a:r>
              <a:rPr lang="ca-ES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កាតព្វកិច្ច</a:t>
            </a:r>
            <a:r>
              <a:rPr lang="km-KH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របស់សមាគម</a:t>
            </a:r>
            <a:r>
              <a:rPr lang="en-US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/ អង្គការ</a:t>
            </a:r>
            <a:r>
              <a:rPr lang="ca-ES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ក្រៅរដ្ឋាភិបាល</a:t>
            </a:r>
            <a:r>
              <a:rPr lang="km-KH" sz="14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ក្នុងស្រុក </a:t>
            </a:r>
            <a:r>
              <a:rPr lang="km-KH" sz="14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(</a:t>
            </a:r>
            <a:r>
              <a:rPr lang="en-US" sz="2000" b="1" dirty="0" smtClean="0"/>
              <a:t>MOI</a:t>
            </a:r>
            <a:r>
              <a:rPr lang="km-KH" sz="2000" b="1" dirty="0" smtClean="0"/>
              <a:t>)</a:t>
            </a:r>
            <a:r>
              <a:rPr lang="en-US" sz="2000" dirty="0" smtClean="0"/>
              <a:t> </a:t>
            </a:r>
            <a:r>
              <a:rPr lang="en-US" sz="2000" dirty="0"/>
              <a:t>on Obligations of Local NGOs / NGOs</a:t>
            </a:r>
            <a:endParaRPr lang="en-AU" sz="1600" dirty="0">
              <a:solidFill>
                <a:srgbClr val="002060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Rounded Rectangle 5"/>
          <p:cNvSpPr/>
          <p:nvPr/>
        </p:nvSpPr>
        <p:spPr>
          <a:xfrm>
            <a:off x="387925" y="2057401"/>
            <a:ext cx="8375073" cy="9905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១. ថ្ងៃទី ០៤ កក្កដា ២០១៧ សេចក្តីជូនដំណឹងស្តីពីការ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បំពេញ</a:t>
            </a:r>
            <a:r>
              <a:rPr lang="ca-ES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កាតព្វកិច្ច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របស់​សមាគម​/ អង្គ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ការ</a:t>
            </a:r>
            <a:r>
              <a:rPr lang="ca-ES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</a:t>
            </a:r>
            <a:r>
              <a:rPr lang="en-US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(ផុតកំណត់ ៣០ កញ្ញា ២០១៧)</a:t>
            </a:r>
            <a:endParaRPr lang="km-KH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387925" y="3276602"/>
            <a:ext cx="8375073" cy="1371598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២. ថ្ងៃទី ០២ តុលា ២០១៧ ជូនដំណឹងអាជ្ញាធរថ្នាក់ក្រោមជាតិស្តីពីការធ្វើសកម្មភាពរបស់សមាគម</a:t>
            </a:r>
            <a:r>
              <a:rPr lang="en-US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/ អង្គការ</a:t>
            </a:r>
            <a:r>
              <a:rPr lang="ca-ES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</a:t>
            </a:r>
            <a:endParaRPr lang="km-KH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</a:p>
          <a:p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87925" y="4876802"/>
            <a:ext cx="8375073" cy="1676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200000"/>
              </a:lnSpc>
            </a:pPr>
            <a:endParaRPr lang="km-KH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200000"/>
              </a:lnSpc>
            </a:pP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៣. ថ្ងៃទី ១១ ធ្នូ 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២០១៧ សេចក្តីជូន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ដំណឹងរំលឹកចំពោះសមាគម</a:t>
            </a:r>
            <a:r>
              <a:rPr lang="en-US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និង 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អង្គការ</a:t>
            </a:r>
            <a:r>
              <a:rPr lang="ca-ES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ក្រៅរដ្ឋាភិបាល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ក្នុង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ស្រុក ដែលខកខានមិនបានបំពេញកាតព្វកិច្ច តាមការកំណត់ដោយច្បាប់ (</a:t>
            </a:r>
            <a:r>
              <a:rPr lang="km-KH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ផុតកំណត់ </a:t>
            </a:r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២៨ កុម្ភៈ ២០១៨)</a:t>
            </a:r>
            <a:endParaRPr lang="km-KH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endParaRPr lang="km-KH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endParaRPr lang="en-US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3496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152400" y="5562600"/>
            <a:ext cx="1385543" cy="78705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m-KH" sz="1000" b="1" dirty="0" smtClean="0">
                <a:solidFill>
                  <a:schemeClr val="tx1"/>
                </a:solidFill>
              </a:rPr>
              <a:t>១.មិនចុះបញ្ជី</a:t>
            </a:r>
          </a:p>
          <a:p>
            <a:r>
              <a:rPr lang="km-KH" sz="1000" b="1" dirty="0" smtClean="0">
                <a:solidFill>
                  <a:schemeClr val="tx1"/>
                </a:solidFill>
              </a:rPr>
              <a:t>២.បញ្ឈប់សកម្មភាព</a:t>
            </a:r>
          </a:p>
          <a:p>
            <a:r>
              <a:rPr lang="km-KH" sz="1000" b="1" dirty="0" smtClean="0">
                <a:solidFill>
                  <a:schemeClr val="tx1"/>
                </a:solidFill>
              </a:rPr>
              <a:t>៣.លុបឈ្មោះពីបញ្ជី</a:t>
            </a:r>
          </a:p>
          <a:p>
            <a:r>
              <a:rPr lang="km-KH" sz="1000" b="1" dirty="0" smtClean="0">
                <a:solidFill>
                  <a:schemeClr val="tx1"/>
                </a:solidFill>
              </a:rPr>
              <a:t>៤.ការពិន័យ</a:t>
            </a:r>
            <a:endParaRPr lang="en-US" sz="10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1524000" y="4022893"/>
            <a:ext cx="1676400" cy="5491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ផ្អាកសកម្មភាព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52400" y="3883662"/>
            <a:ext cx="685800" cy="70265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581400" y="1996908"/>
            <a:ext cx="5334000" cy="211789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u="sng" dirty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៣០/</a:t>
            </a:r>
            <a:r>
              <a:rPr lang="km-KH" sz="1400" b="1" u="sng" dirty="0" smtClean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ក១   មិនអនុវត្តតាម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១០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</a:t>
            </a: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ជូនដំណឹងពី 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(៣០ថ្ងៃ)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ពីចុះបញ្ជី</a:t>
            </a:r>
            <a:endParaRPr lang="en-US" sz="1400" b="1" dirty="0" smtClean="0">
              <a:solidFill>
                <a:schemeClr val="tx1"/>
              </a:solidFill>
            </a:endParaRP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វិសោធនកម្មលក្ខន្តិកៈ ដូរស្នាក់ការ ដូរប្រធាន ប្រែប្រួលគណនីធនាគារ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(១៥ថ្ងៃ)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ពីដូរ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២៤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ប្រកាន់ជំហរអព្យាក្រឹត  គ្រប់គណបក្សនយោបាយ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មាត្រា២៥ ក១/ក២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របាយការណ៏សកម្មភាពនិងហិរញ្ញវត្ថុ មិនហួសខែកុម្ភៈនៃឆ្នាំបន្ទាប់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ករណីចាំបាច់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អាចស្នើសុំរបាយការណ៏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និងហិរញ្ញ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វត្ថុ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3581400" y="4267200"/>
            <a:ext cx="4476750" cy="623918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៣០ (២)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មិនបានអនុវត្តត្រឹមត្រូវតាមលក្ខន្តិកៈ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3" name="Rounded Rectangle 12"/>
          <p:cNvSpPr/>
          <p:nvPr/>
        </p:nvSpPr>
        <p:spPr>
          <a:xfrm>
            <a:off x="1524000" y="5037054"/>
            <a:ext cx="1752599" cy="525546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លុបឈ្មោះពីបញ្ជី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4" name="Rounded Rectangle 13"/>
          <p:cNvSpPr/>
          <p:nvPr/>
        </p:nvSpPr>
        <p:spPr>
          <a:xfrm>
            <a:off x="3543300" y="5116483"/>
            <a:ext cx="5334000" cy="1055717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m-KH" sz="1400" b="1" u="sng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៣០ (៣)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ធ្វើសកម្មភាពប៉ះពាល់ដល់ សន្តិសុខ ស្ថេរភាព និង សណ្តាប់ធ្នាប់សាធារណៈ ឬបង្កនូវភាពអន្តរាយដល់សន្តិសុខជាតិ ឯកភាពជាតិ វប្បធម៌ប្រពៃណី ទំនាមទំលាប់ល្អរបស់សង្គមជាតិ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5" name="Rounded Rectangle 14"/>
          <p:cNvSpPr/>
          <p:nvPr/>
        </p:nvSpPr>
        <p:spPr>
          <a:xfrm>
            <a:off x="1524000" y="2895600"/>
            <a:ext cx="1676400" cy="5491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17" name="Right Arrow 16"/>
          <p:cNvSpPr/>
          <p:nvPr/>
        </p:nvSpPr>
        <p:spPr>
          <a:xfrm rot="10800000">
            <a:off x="3276600" y="5340007"/>
            <a:ext cx="266700" cy="146393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Left Brace 27"/>
          <p:cNvSpPr/>
          <p:nvPr/>
        </p:nvSpPr>
        <p:spPr>
          <a:xfrm>
            <a:off x="838199" y="3124200"/>
            <a:ext cx="667589" cy="2209800"/>
          </a:xfrm>
          <a:prstGeom prst="lef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 rot="10800000">
            <a:off x="3238500" y="4327242"/>
            <a:ext cx="342900" cy="168558"/>
          </a:xfrm>
          <a:prstGeom prst="right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3" name="Down Arrow 32"/>
          <p:cNvSpPr/>
          <p:nvPr/>
        </p:nvSpPr>
        <p:spPr>
          <a:xfrm>
            <a:off x="2590800" y="3505200"/>
            <a:ext cx="76200" cy="49944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Down Arrow 33"/>
          <p:cNvSpPr/>
          <p:nvPr/>
        </p:nvSpPr>
        <p:spPr>
          <a:xfrm>
            <a:off x="2578098" y="4586313"/>
            <a:ext cx="88902" cy="450741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ounded Rectangle 36"/>
          <p:cNvSpPr/>
          <p:nvPr/>
        </p:nvSpPr>
        <p:spPr>
          <a:xfrm>
            <a:off x="2685211" y="4673054"/>
            <a:ext cx="789076" cy="279946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FFC000"/>
                </a:solidFill>
              </a:rPr>
              <a:t>៣០ ថ្ងៃ</a:t>
            </a:r>
            <a:endParaRPr lang="en-US" sz="1400" b="1" dirty="0">
              <a:solidFill>
                <a:srgbClr val="FFC000"/>
              </a:solidFill>
            </a:endParaRPr>
          </a:p>
        </p:txBody>
      </p:sp>
      <p:sp>
        <p:nvSpPr>
          <p:cNvPr id="38" name="Rounded Rectangle 37"/>
          <p:cNvSpPr/>
          <p:nvPr/>
        </p:nvSpPr>
        <p:spPr>
          <a:xfrm>
            <a:off x="1358062" y="3581400"/>
            <a:ext cx="789076" cy="26935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00B050"/>
                </a:solidFill>
              </a:rPr>
              <a:t>៣០ ថ្ងៃ</a:t>
            </a:r>
            <a:endParaRPr lang="en-US" sz="1400" b="1" dirty="0">
              <a:solidFill>
                <a:srgbClr val="00B050"/>
              </a:solidFill>
            </a:endParaRPr>
          </a:p>
        </p:txBody>
      </p:sp>
      <p:sp>
        <p:nvSpPr>
          <p:cNvPr id="39" name="Rounded Rectangle 38"/>
          <p:cNvSpPr/>
          <p:nvPr/>
        </p:nvSpPr>
        <p:spPr>
          <a:xfrm>
            <a:off x="1358062" y="4683642"/>
            <a:ext cx="789076" cy="26935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>
                <a:solidFill>
                  <a:srgbClr val="00B050"/>
                </a:solidFill>
              </a:rPr>
              <a:t>៩</a:t>
            </a:r>
            <a:r>
              <a:rPr lang="km-KH" sz="1200" b="1" dirty="0" smtClean="0">
                <a:solidFill>
                  <a:srgbClr val="00B050"/>
                </a:solidFill>
              </a:rPr>
              <a:t>០ ថ្ងៃ</a:t>
            </a:r>
            <a:endParaRPr lang="en-US" sz="1400" b="1" dirty="0">
              <a:solidFill>
                <a:srgbClr val="00B050"/>
              </a:solidFill>
            </a:endParaRPr>
          </a:p>
        </p:txBody>
      </p:sp>
      <p:sp>
        <p:nvSpPr>
          <p:cNvPr id="42" name="Down Arrow 41"/>
          <p:cNvSpPr/>
          <p:nvPr/>
        </p:nvSpPr>
        <p:spPr>
          <a:xfrm>
            <a:off x="2157326" y="3508383"/>
            <a:ext cx="76200" cy="480558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Down Arrow 42"/>
          <p:cNvSpPr/>
          <p:nvPr/>
        </p:nvSpPr>
        <p:spPr>
          <a:xfrm flipH="1">
            <a:off x="2215314" y="4586313"/>
            <a:ext cx="70686" cy="435033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ight Arrow 44"/>
          <p:cNvSpPr/>
          <p:nvPr/>
        </p:nvSpPr>
        <p:spPr>
          <a:xfrm rot="10800000">
            <a:off x="3200400" y="3048000"/>
            <a:ext cx="381000" cy="175579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Down Arrow 45"/>
          <p:cNvSpPr/>
          <p:nvPr/>
        </p:nvSpPr>
        <p:spPr>
          <a:xfrm>
            <a:off x="443662" y="4586316"/>
            <a:ext cx="192028" cy="97628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ight Arrow 46"/>
          <p:cNvSpPr/>
          <p:nvPr/>
        </p:nvSpPr>
        <p:spPr>
          <a:xfrm>
            <a:off x="1544460" y="5952841"/>
            <a:ext cx="645046" cy="219359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Rounded Rectangle 47"/>
          <p:cNvSpPr/>
          <p:nvPr/>
        </p:nvSpPr>
        <p:spPr>
          <a:xfrm>
            <a:off x="2209800" y="5867400"/>
            <a:ext cx="1181770" cy="533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b="1" dirty="0" smtClean="0">
                <a:solidFill>
                  <a:schemeClr val="tx1"/>
                </a:solidFill>
              </a:rPr>
              <a:t>តុលាការ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49" name="Rounded Rectangle 48"/>
          <p:cNvSpPr/>
          <p:nvPr/>
        </p:nvSpPr>
        <p:spPr>
          <a:xfrm>
            <a:off x="1505788" y="6248400"/>
            <a:ext cx="704012" cy="228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FF0000"/>
                </a:solidFill>
              </a:rPr>
              <a:t>៣០ ថ្ងៃ</a:t>
            </a:r>
            <a:endParaRPr lang="en-US" sz="1400" b="1" dirty="0">
              <a:solidFill>
                <a:srgbClr val="FF0000"/>
              </a:solidFill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457200" y="2152650"/>
            <a:ext cx="2590800" cy="5143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b="1" dirty="0" smtClean="0">
                <a:solidFill>
                  <a:schemeClr val="tx1"/>
                </a:solidFill>
              </a:rPr>
              <a:t>ទោសប្បញ្ញត្តិ </a:t>
            </a:r>
            <a:r>
              <a:rPr lang="en-US" b="1" dirty="0" smtClean="0">
                <a:solidFill>
                  <a:schemeClr val="tx1"/>
                </a:solidFill>
              </a:rPr>
              <a:t>LNGO</a:t>
            </a:r>
            <a:r>
              <a:rPr lang="km-KH" b="1" dirty="0" smtClean="0">
                <a:solidFill>
                  <a:schemeClr val="tx1"/>
                </a:solidFill>
              </a:rPr>
              <a:t>(១)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52" name="Rounded Rectangle 51"/>
          <p:cNvSpPr/>
          <p:nvPr/>
        </p:nvSpPr>
        <p:spPr>
          <a:xfrm rot="16200000">
            <a:off x="335787" y="4904430"/>
            <a:ext cx="896732" cy="26050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chemeClr val="tx1"/>
                </a:solidFill>
              </a:rPr>
              <a:t>ម. ៣១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9" name="Rounded Rectangle 28"/>
          <p:cNvSpPr/>
          <p:nvPr/>
        </p:nvSpPr>
        <p:spPr>
          <a:xfrm>
            <a:off x="1491414" y="5715000"/>
            <a:ext cx="704012" cy="2286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FF0000"/>
                </a:solidFill>
              </a:rPr>
              <a:t>ប.តវ៉ា</a:t>
            </a:r>
            <a:endParaRPr lang="en-US" sz="1400" b="1" dirty="0">
              <a:solidFill>
                <a:srgbClr val="FF0000"/>
              </a:solidFill>
            </a:endParaRPr>
          </a:p>
        </p:txBody>
      </p:sp>
      <p:pic>
        <p:nvPicPr>
          <p:cNvPr id="30" name="Picture 2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Rounded Rectangle 35"/>
          <p:cNvSpPr/>
          <p:nvPr/>
        </p:nvSpPr>
        <p:spPr>
          <a:xfrm>
            <a:off x="152401" y="3883662"/>
            <a:ext cx="685800" cy="70265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0" name="Rounded Rectangle 39"/>
          <p:cNvSpPr/>
          <p:nvPr/>
        </p:nvSpPr>
        <p:spPr>
          <a:xfrm>
            <a:off x="3581401" y="1996908"/>
            <a:ext cx="5334000" cy="2117892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u="sng" dirty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400" b="1" u="sng" dirty="0" smtClean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៣០ (១) មិនអនុវត្តតាម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១០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</a:t>
            </a: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ជូនដំណឹងពី 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(៣០ថ្ងៃ)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ពីចុះបញ្ជី</a:t>
            </a:r>
            <a:endParaRPr lang="en-US" sz="1400" b="1" dirty="0" smtClean="0">
              <a:solidFill>
                <a:schemeClr val="tx1"/>
              </a:solidFill>
            </a:endParaRPr>
          </a:p>
          <a:p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វិសោធនកម្មលក្ខន្តិកៈ ដូរស្នាក់ការ ដូរប្រធាន ប្រែប្រួលគណនីធនាគារ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(១៥ថ្ងៃ)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ពីដូរ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២៤</a:t>
            </a:r>
            <a:r>
              <a:rPr lang="en-US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ប្រកាន់ជំហរអព្យាក្រឹត  គ្រប់គណបក្សនយោបាយ</a:t>
            </a:r>
          </a:p>
          <a:p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មាត្រា២៥ (១ និង​២)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របាយការណ៏សកម្មភាពនិងហិរញ្ញវត្ថុ មិនហួសខែកុម្ភៈនៃឆ្នាំបន្ទាប់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-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ករណីចាំបាច់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អាចស្នើសុំរបាយការណ៏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និងហិរញ្ញ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វត្ថុ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41" name="Rounded Rectangle 40"/>
          <p:cNvSpPr/>
          <p:nvPr/>
        </p:nvSpPr>
        <p:spPr>
          <a:xfrm>
            <a:off x="1524001" y="2895600"/>
            <a:ext cx="1676400" cy="5491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44" name="Left Brace 43"/>
          <p:cNvSpPr/>
          <p:nvPr/>
        </p:nvSpPr>
        <p:spPr>
          <a:xfrm>
            <a:off x="838200" y="3124200"/>
            <a:ext cx="667589" cy="2209800"/>
          </a:xfrm>
          <a:prstGeom prst="leftBrace">
            <a:avLst/>
          </a:prstGeom>
          <a:ln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Down Arrow 49"/>
          <p:cNvSpPr/>
          <p:nvPr/>
        </p:nvSpPr>
        <p:spPr>
          <a:xfrm>
            <a:off x="2590801" y="3505200"/>
            <a:ext cx="76200" cy="499448"/>
          </a:xfrm>
          <a:prstGeom prst="downArrow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3" name="Rounded Rectangle 52"/>
          <p:cNvSpPr/>
          <p:nvPr/>
        </p:nvSpPr>
        <p:spPr>
          <a:xfrm>
            <a:off x="1358063" y="3581400"/>
            <a:ext cx="789076" cy="26935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00B050"/>
                </a:solidFill>
              </a:rPr>
              <a:t>៣០ ថ្ងៃ</a:t>
            </a:r>
            <a:endParaRPr lang="en-US" sz="1400" b="1" dirty="0">
              <a:solidFill>
                <a:srgbClr val="00B050"/>
              </a:solidFill>
            </a:endParaRPr>
          </a:p>
        </p:txBody>
      </p:sp>
      <p:sp>
        <p:nvSpPr>
          <p:cNvPr id="54" name="Down Arrow 53"/>
          <p:cNvSpPr/>
          <p:nvPr/>
        </p:nvSpPr>
        <p:spPr>
          <a:xfrm>
            <a:off x="2157327" y="3508383"/>
            <a:ext cx="76200" cy="480558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ight Arrow 54"/>
          <p:cNvSpPr/>
          <p:nvPr/>
        </p:nvSpPr>
        <p:spPr>
          <a:xfrm rot="10800000">
            <a:off x="3200401" y="3048000"/>
            <a:ext cx="381000" cy="175579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6" name="Down Arrow 55"/>
          <p:cNvSpPr/>
          <p:nvPr/>
        </p:nvSpPr>
        <p:spPr>
          <a:xfrm>
            <a:off x="443663" y="4586316"/>
            <a:ext cx="192028" cy="976284"/>
          </a:xfrm>
          <a:prstGeom prst="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ounded Rectangle 56"/>
          <p:cNvSpPr/>
          <p:nvPr/>
        </p:nvSpPr>
        <p:spPr>
          <a:xfrm>
            <a:off x="457201" y="2152650"/>
            <a:ext cx="2590800" cy="5143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ទោសប្បញ្ញត្តិ </a:t>
            </a:r>
            <a:r>
              <a:rPr lang="en-US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LNGO</a:t>
            </a:r>
            <a:endParaRPr lang="en-US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sp>
        <p:nvSpPr>
          <p:cNvPr id="58" name="Rounded Rectangle 57"/>
          <p:cNvSpPr/>
          <p:nvPr/>
        </p:nvSpPr>
        <p:spPr>
          <a:xfrm rot="16200000">
            <a:off x="335788" y="4904430"/>
            <a:ext cx="896732" cy="260501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chemeClr val="tx1"/>
                </a:solidFill>
              </a:rPr>
              <a:t>ម. ៣១</a:t>
            </a:r>
            <a:endParaRPr lang="en-US" sz="1400" b="1" dirty="0">
              <a:solidFill>
                <a:schemeClr val="tx1"/>
              </a:solidFill>
            </a:endParaRPr>
          </a:p>
        </p:txBody>
      </p:sp>
      <p:pic>
        <p:nvPicPr>
          <p:cNvPr id="60" name="Picture 5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" name="Picture 6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Title 1"/>
          <p:cNvSpPr txBox="1">
            <a:spLocks/>
          </p:cNvSpPr>
          <p:nvPr/>
        </p:nvSpPr>
        <p:spPr>
          <a:xfrm>
            <a:off x="187035" y="914401"/>
            <a:ext cx="8472054" cy="870065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endParaRPr lang="km-KH" sz="16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វិធាន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ការរដ្ឋបាល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និងទោ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សប្បញ្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ញត្តិ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</a:rPr>
              <a:t>Administrative Measures and Penalties</a:t>
            </a:r>
            <a:endParaRPr lang="en-US" sz="14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6896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2"/>
          <p:cNvSpPr/>
          <p:nvPr/>
        </p:nvSpPr>
        <p:spPr>
          <a:xfrm>
            <a:off x="457200" y="1981200"/>
            <a:ext cx="2590800" cy="5143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ទោសប្បញ្ញត្តិ </a:t>
            </a:r>
            <a:r>
              <a:rPr lang="en-US" sz="1600" b="1" dirty="0" smtClean="0">
                <a:solidFill>
                  <a:schemeClr val="tx1"/>
                </a:solidFill>
              </a:rPr>
              <a:t>LNGO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6" name="Rounded Rectangle 5"/>
          <p:cNvSpPr/>
          <p:nvPr/>
        </p:nvSpPr>
        <p:spPr>
          <a:xfrm>
            <a:off x="5200650" y="2925716"/>
            <a:ext cx="3486150" cy="57948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</a:rPr>
              <a:t>LNGO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ធ្វើសកម្មភាពមិនចុះបញ្ជីនៅ </a:t>
            </a:r>
            <a:r>
              <a:rPr lang="en-US" sz="1400" b="1" dirty="0" smtClean="0">
                <a:solidFill>
                  <a:schemeClr val="tx1"/>
                </a:solidFill>
              </a:rPr>
              <a:t>MOI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1905000" y="2880479"/>
            <a:ext cx="2839123" cy="624721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ចាត់វិធានការបញ្ឈប់ជាបន្ទាន់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9" name="Rounded Rectangle 8"/>
          <p:cNvSpPr/>
          <p:nvPr/>
        </p:nvSpPr>
        <p:spPr>
          <a:xfrm>
            <a:off x="2065643" y="5895081"/>
            <a:ext cx="4694959" cy="70866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50000"/>
              </a:lnSpc>
            </a:pP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អនុវត្តដូចគ្នាចំពោះ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LNGO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ដែល </a:t>
            </a:r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 </a:t>
            </a:r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លុបឈ្មោះពីបញ្ជី ឬផ្អាកសកម្មភាព ហើយនៅតែបន្តធ្វើសកម្មភាពនៅកម្ពុជា ។ 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11" name="Right Arrow 10"/>
          <p:cNvSpPr/>
          <p:nvPr/>
        </p:nvSpPr>
        <p:spPr>
          <a:xfrm>
            <a:off x="1332827" y="3124200"/>
            <a:ext cx="531282" cy="2585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ight Arrow 20"/>
          <p:cNvSpPr/>
          <p:nvPr/>
        </p:nvSpPr>
        <p:spPr>
          <a:xfrm rot="10800000" flipV="1">
            <a:off x="4881902" y="4293404"/>
            <a:ext cx="789803" cy="266134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Rounded Rectangle 21"/>
          <p:cNvSpPr/>
          <p:nvPr/>
        </p:nvSpPr>
        <p:spPr>
          <a:xfrm>
            <a:off x="508165" y="4156144"/>
            <a:ext cx="824662" cy="71582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MOI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508165" y="2667000"/>
            <a:ext cx="824662" cy="112895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អាជ្ញាធរមានសមត្ថកិច្ច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24" name="Rounded Rectangle 23"/>
          <p:cNvSpPr/>
          <p:nvPr/>
        </p:nvSpPr>
        <p:spPr>
          <a:xfrm>
            <a:off x="1961477" y="4038600"/>
            <a:ext cx="2839123" cy="804263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ពិន័យជាប្រាក់ពី(០៥លានរៀល ទៅ ១០លានរៀល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5715000" y="4038600"/>
            <a:ext cx="2286000" cy="604733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LNGO 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មិនរាងចាល</a:t>
            </a:r>
            <a:endParaRPr lang="en-US" sz="14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5409863" y="5067048"/>
            <a:ext cx="2839123" cy="534624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600" b="1" dirty="0" smtClean="0">
                <a:solidFill>
                  <a:schemeClr val="tx1"/>
                </a:solidFill>
              </a:rPr>
              <a:t>LNGO</a:t>
            </a:r>
            <a:r>
              <a:rPr lang="km-KH" sz="1600" b="1" dirty="0" smtClean="0">
                <a:solidFill>
                  <a:schemeClr val="tx1"/>
                </a:solidFill>
              </a:rPr>
              <a:t> </a:t>
            </a:r>
            <a:r>
              <a:rPr lang="km-KH" sz="14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នៅតែបន្តសកម្មភាព</a:t>
            </a:r>
            <a:endParaRPr lang="en-US" sz="14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2441658" y="5105400"/>
            <a:ext cx="1212683" cy="533400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</a:rPr>
              <a:t>តុលាការ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28" name="Right Arrow 27"/>
          <p:cNvSpPr/>
          <p:nvPr/>
        </p:nvSpPr>
        <p:spPr>
          <a:xfrm rot="10800000" flipV="1">
            <a:off x="4778759" y="3042632"/>
            <a:ext cx="381000" cy="28632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Arrow 28"/>
          <p:cNvSpPr/>
          <p:nvPr/>
        </p:nvSpPr>
        <p:spPr>
          <a:xfrm>
            <a:off x="1371600" y="4384776"/>
            <a:ext cx="531282" cy="258557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ight Arrow 29"/>
          <p:cNvSpPr/>
          <p:nvPr/>
        </p:nvSpPr>
        <p:spPr>
          <a:xfrm rot="10800000" flipV="1">
            <a:off x="3654341" y="5289372"/>
            <a:ext cx="1736809" cy="212951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Right Arrow 30"/>
          <p:cNvSpPr/>
          <p:nvPr/>
        </p:nvSpPr>
        <p:spPr>
          <a:xfrm rot="5400000" flipV="1">
            <a:off x="6869938" y="3643646"/>
            <a:ext cx="507509" cy="230615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2" name="Right Arrow 31"/>
          <p:cNvSpPr/>
          <p:nvPr/>
        </p:nvSpPr>
        <p:spPr>
          <a:xfrm rot="5400000" flipV="1">
            <a:off x="6904908" y="4732956"/>
            <a:ext cx="437570" cy="230616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4" name="Bent-Up Arrow 33"/>
          <p:cNvSpPr/>
          <p:nvPr/>
        </p:nvSpPr>
        <p:spPr>
          <a:xfrm rot="5400000">
            <a:off x="1424235" y="4548435"/>
            <a:ext cx="580529" cy="1447800"/>
          </a:xfrm>
          <a:prstGeom prst="bentUp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ounded Rectangle 34"/>
          <p:cNvSpPr/>
          <p:nvPr/>
        </p:nvSpPr>
        <p:spPr>
          <a:xfrm>
            <a:off x="6223082" y="2055545"/>
            <a:ext cx="1398650" cy="459055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600" b="1" dirty="0" smtClean="0">
                <a:solidFill>
                  <a:schemeClr val="tx1"/>
                </a:solidFill>
              </a:rPr>
              <a:t>៣២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38" name="Up-Down Arrow 37"/>
          <p:cNvSpPr/>
          <p:nvPr/>
        </p:nvSpPr>
        <p:spPr>
          <a:xfrm>
            <a:off x="809244" y="3795957"/>
            <a:ext cx="181355" cy="360187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ounded Rectangle 38"/>
          <p:cNvSpPr/>
          <p:nvPr/>
        </p:nvSpPr>
        <p:spPr>
          <a:xfrm>
            <a:off x="942337" y="5515606"/>
            <a:ext cx="862599" cy="304800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ប្តឹង</a:t>
            </a:r>
            <a:endParaRPr lang="en-US" sz="1400" b="1" dirty="0">
              <a:solidFill>
                <a:srgbClr val="FF000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" name="Title 1"/>
          <p:cNvSpPr txBox="1">
            <a:spLocks/>
          </p:cNvSpPr>
          <p:nvPr/>
        </p:nvSpPr>
        <p:spPr>
          <a:xfrm>
            <a:off x="187035" y="914401"/>
            <a:ext cx="8472054" cy="78814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endParaRPr lang="km-KH" sz="16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វិធាន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ការរដ្ឋបាល និង ទោសប្បញ្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ញត្តិ </a:t>
            </a:r>
            <a:r>
              <a:rPr lang="en-US" sz="1400" b="1" dirty="0" smtClean="0">
                <a:solidFill>
                  <a:srgbClr val="002060"/>
                </a:solidFill>
              </a:rPr>
              <a:t>Administrative Measures and Penalties</a:t>
            </a:r>
            <a:endParaRPr lang="en-US" sz="14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426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1524000" y="4343400"/>
            <a:ext cx="1676400" cy="5491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ព្រមាន </a:t>
            </a:r>
            <a:endParaRPr lang="en-US" sz="1500" b="1" dirty="0">
              <a:solidFill>
                <a:schemeClr val="tx1"/>
              </a:solidFill>
            </a:endParaRPr>
          </a:p>
        </p:txBody>
      </p:sp>
      <p:sp>
        <p:nvSpPr>
          <p:cNvPr id="7" name="Rounded Rectangle 6"/>
          <p:cNvSpPr/>
          <p:nvPr/>
        </p:nvSpPr>
        <p:spPr>
          <a:xfrm>
            <a:off x="95247" y="3886200"/>
            <a:ext cx="1047752" cy="702655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MOFA/IC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581400" y="3124200"/>
            <a:ext cx="5334000" cy="194378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00" b="1" u="sng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3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៣៣   មិនអនុវត្តតាម</a:t>
            </a:r>
          </a:p>
          <a:p>
            <a:pPr algn="just"/>
            <a:r>
              <a:rPr lang="km-KH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១៧</a:t>
            </a:r>
            <a:r>
              <a:rPr lang="en-US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</a:t>
            </a:r>
          </a:p>
          <a:p>
            <a:pPr algn="just"/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ជូនដំណឹងពី គណនីធនាគារ(៣០ថ្ងៃ)ពីចុះបញ្ជី</a:t>
            </a:r>
            <a:endParaRPr lang="en-US" sz="1300" b="1" dirty="0" smtClean="0">
              <a:solidFill>
                <a:schemeClr val="tx1"/>
              </a:solidFill>
            </a:endParaRPr>
          </a:p>
          <a:p>
            <a:pPr algn="just"/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-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វិសោធនកម្មលក្ខន្តិកៈ ដូរស្នាក់ការ ដូរប្រធាន ប្រែប្រួលគណនីធនាគារ(១៥ថ្ងៃ)</a:t>
            </a:r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ពីដូរ</a:t>
            </a:r>
          </a:p>
          <a:p>
            <a:pPr algn="just"/>
            <a:r>
              <a:rPr lang="km-KH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២៤</a:t>
            </a:r>
            <a:r>
              <a:rPr lang="en-US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ប្រកាន់ជំហរអព្យាក្រឹតចំពោះគ្រប់គណបក្សនយោបាយ</a:t>
            </a:r>
          </a:p>
          <a:p>
            <a:pPr algn="just"/>
            <a:r>
              <a:rPr lang="km-KH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មាត្រា២៥​ (៣)</a:t>
            </a:r>
            <a:r>
              <a:rPr lang="en-US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របាយការណ៏សកម្មភាពនិងហិរញ្ញវត្ថុប្រចាំឆ្នាំ​ ចម្លងពីឯកសារដើមផ្ញើទៅម្ចាស់ជំនួយ អំឡុងពេល ៣០ ថ្ងៃ ក្រោយម្ចាស់ជំនួយឯកភាព ។ ភ្ជាប់គម្រោងសកម្មភាពនិងកិច្ចសន្យាហិរញ្ញប្បទាន ។</a:t>
            </a:r>
            <a:endParaRPr lang="en-US" sz="1300" b="1" dirty="0">
              <a:solidFill>
                <a:schemeClr val="tx1"/>
              </a:solidFill>
            </a:endParaRPr>
          </a:p>
        </p:txBody>
      </p:sp>
      <p:sp>
        <p:nvSpPr>
          <p:cNvPr id="11" name="Rounded Rectangle 10"/>
          <p:cNvSpPr/>
          <p:nvPr/>
        </p:nvSpPr>
        <p:spPr>
          <a:xfrm>
            <a:off x="3581400" y="5255961"/>
            <a:ext cx="5295900" cy="1449639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r>
              <a:rPr lang="km-KH" sz="1300" b="1" u="sng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300" b="1" u="sng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៣៥</a:t>
            </a:r>
            <a:r>
              <a:rPr lang="en-US" sz="1300" b="1" u="sng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</a:t>
            </a:r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មិនបានអនុវត្តត្រឹមត្រូវតាមអនុស្សរ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ណៈ</a:t>
            </a:r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ឬធ្វើសកម្មភាព​​ប៉ះពាល់ដល់ សន្តិសុខ ស្ថេរភាព និងសណ្តាប់ធ្នាប់សាធារណៈ ឬបង្កនូវភាពអន្តរាយដល់សន្តិសុខជាតិ ឯកភាពជាតិ វប្បធម៌ប្រពៃណី ទំនាមទំលាប់ល្អរបស់សង្គមជាតិ។</a:t>
            </a:r>
            <a:endParaRPr lang="en-US" sz="1300" b="1" dirty="0">
              <a:solidFill>
                <a:schemeClr val="tx1"/>
              </a:solidFill>
            </a:endParaRPr>
          </a:p>
        </p:txBody>
      </p:sp>
      <p:sp>
        <p:nvSpPr>
          <p:cNvPr id="12" name="Rounded Rectangle 11"/>
          <p:cNvSpPr/>
          <p:nvPr/>
        </p:nvSpPr>
        <p:spPr>
          <a:xfrm>
            <a:off x="1524000" y="3200400"/>
            <a:ext cx="1676400" cy="54910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ជូនដំណឹង</a:t>
            </a:r>
            <a:endParaRPr lang="en-US" sz="1500" b="1" dirty="0">
              <a:solidFill>
                <a:schemeClr val="tx1"/>
              </a:solidFill>
            </a:endParaRPr>
          </a:p>
        </p:txBody>
      </p:sp>
      <p:sp>
        <p:nvSpPr>
          <p:cNvPr id="13" name="Right Arrow 12"/>
          <p:cNvSpPr/>
          <p:nvPr/>
        </p:nvSpPr>
        <p:spPr>
          <a:xfrm rot="10800000">
            <a:off x="3200398" y="5867400"/>
            <a:ext cx="381001" cy="2225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Left Brace 13"/>
          <p:cNvSpPr/>
          <p:nvPr/>
        </p:nvSpPr>
        <p:spPr>
          <a:xfrm>
            <a:off x="1142999" y="2529355"/>
            <a:ext cx="362789" cy="3420251"/>
          </a:xfrm>
          <a:prstGeom prst="leftBrace">
            <a:avLst/>
          </a:prstGeom>
          <a:ln>
            <a:solidFill>
              <a:srgbClr val="FF0000">
                <a:alpha val="6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ounded Rectangle 18"/>
          <p:cNvSpPr/>
          <p:nvPr/>
        </p:nvSpPr>
        <p:spPr>
          <a:xfrm>
            <a:off x="1447800" y="3921642"/>
            <a:ext cx="789076" cy="26935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00B050"/>
                </a:solidFill>
              </a:rPr>
              <a:t>៣០ ថ្ងៃ</a:t>
            </a:r>
            <a:endParaRPr lang="en-US" sz="1400" b="1" dirty="0">
              <a:solidFill>
                <a:srgbClr val="00B050"/>
              </a:solidFill>
            </a:endParaRPr>
          </a:p>
        </p:txBody>
      </p:sp>
      <p:sp>
        <p:nvSpPr>
          <p:cNvPr id="23" name="Right Arrow 22"/>
          <p:cNvSpPr/>
          <p:nvPr/>
        </p:nvSpPr>
        <p:spPr>
          <a:xfrm rot="10800000">
            <a:off x="3200400" y="3405820"/>
            <a:ext cx="381000" cy="175579"/>
          </a:xfrm>
          <a:prstGeom prst="right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8" name="Rounded Rectangle 27"/>
          <p:cNvSpPr/>
          <p:nvPr/>
        </p:nvSpPr>
        <p:spPr>
          <a:xfrm>
            <a:off x="527538" y="1718229"/>
            <a:ext cx="2590800" cy="51435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ទោសប្បញ្ញត្តិ </a:t>
            </a:r>
            <a:r>
              <a:rPr lang="en-US" sz="1600" b="1" dirty="0" smtClean="0">
                <a:solidFill>
                  <a:schemeClr val="tx1"/>
                </a:solidFill>
              </a:rPr>
              <a:t>FNGO</a:t>
            </a:r>
            <a:endParaRPr lang="en-US" sz="1600" b="1" dirty="0">
              <a:solidFill>
                <a:schemeClr val="tx1"/>
              </a:solidFill>
            </a:endParaRPr>
          </a:p>
        </p:txBody>
      </p:sp>
      <p:sp>
        <p:nvSpPr>
          <p:cNvPr id="31" name="Rounded Rectangle 30"/>
          <p:cNvSpPr/>
          <p:nvPr/>
        </p:nvSpPr>
        <p:spPr>
          <a:xfrm>
            <a:off x="3676650" y="2057400"/>
            <a:ext cx="5125658" cy="838200"/>
          </a:xfrm>
          <a:prstGeom prst="roundRect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km-KH" sz="1300" b="1" dirty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</a:t>
            </a:r>
            <a:r>
              <a:rPr lang="km-KH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៣៤</a:t>
            </a:r>
            <a:r>
              <a:rPr lang="en-US" sz="1300" b="1" dirty="0" smtClean="0">
                <a:solidFill>
                  <a:srgbClr val="FF000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</a:t>
            </a:r>
            <a:r>
              <a:rPr lang="en-US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FNGO </a:t>
            </a:r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ធ្វើសកម្មភាពមិនចុះបញ្ជី 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ឬបានបញ្ចប់</a:t>
            </a:r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សុព​ភាព </a:t>
            </a:r>
            <a:r>
              <a:rPr lang="en-US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(MOU</a:t>
            </a:r>
            <a:r>
              <a:rPr lang="en-US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)</a:t>
            </a:r>
            <a:r>
              <a:rPr lang="km-KH" sz="13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ដោយ </a:t>
            </a:r>
            <a:r>
              <a:rPr lang="en-US" sz="1300" b="1" dirty="0" err="1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MoFA</a:t>
            </a:r>
            <a:r>
              <a:rPr lang="en-US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/IC </a:t>
            </a:r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។ វិធានការបន្ថែម</a:t>
            </a:r>
            <a:r>
              <a:rPr lang="en-US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:</a:t>
            </a:r>
            <a:r>
              <a:rPr lang="km-KH" sz="13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បណ្តេញ​ អ្នកធ្វើការងារចេញតាមច្បាប់អន្តោប្រវេសន៏  មិនទាន់គិតទោសព្រហ្មទណ្ឌ </a:t>
            </a:r>
            <a:endParaRPr lang="en-US" sz="1300" b="1" dirty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</p:txBody>
      </p:sp>
      <p:sp>
        <p:nvSpPr>
          <p:cNvPr id="32" name="Rounded Rectangle 31"/>
          <p:cNvSpPr/>
          <p:nvPr/>
        </p:nvSpPr>
        <p:spPr>
          <a:xfrm>
            <a:off x="1524000" y="2306379"/>
            <a:ext cx="1676133" cy="66582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ចាត់វិធានការបញ្ឈប់ជាបន្ទាន់</a:t>
            </a:r>
            <a:endParaRPr lang="en-US" sz="1500" b="1" dirty="0">
              <a:solidFill>
                <a:schemeClr val="tx1"/>
              </a:solidFill>
            </a:endParaRPr>
          </a:p>
        </p:txBody>
      </p:sp>
      <p:sp>
        <p:nvSpPr>
          <p:cNvPr id="34" name="Rounded Rectangle 33"/>
          <p:cNvSpPr/>
          <p:nvPr/>
        </p:nvSpPr>
        <p:spPr>
          <a:xfrm>
            <a:off x="1524000" y="5657266"/>
            <a:ext cx="1676400" cy="591134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5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បញ្ចប់សុពលភាព </a:t>
            </a:r>
            <a:r>
              <a:rPr lang="en-US" sz="1500" b="1" dirty="0" err="1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MoU</a:t>
            </a:r>
            <a:endParaRPr lang="en-US" sz="1500" b="1" dirty="0">
              <a:solidFill>
                <a:schemeClr val="tx1"/>
              </a:solidFill>
            </a:endParaRPr>
          </a:p>
        </p:txBody>
      </p:sp>
      <p:sp>
        <p:nvSpPr>
          <p:cNvPr id="26" name="Down Arrow 25"/>
          <p:cNvSpPr/>
          <p:nvPr/>
        </p:nvSpPr>
        <p:spPr>
          <a:xfrm flipH="1">
            <a:off x="2318015" y="4942166"/>
            <a:ext cx="81800" cy="604223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7" name="Rounded Rectangle 26"/>
          <p:cNvSpPr/>
          <p:nvPr/>
        </p:nvSpPr>
        <p:spPr>
          <a:xfrm>
            <a:off x="1447800" y="5277031"/>
            <a:ext cx="789076" cy="269358"/>
          </a:xfrm>
          <a:prstGeom prst="round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200" b="1" dirty="0" smtClean="0">
                <a:solidFill>
                  <a:srgbClr val="00B050"/>
                </a:solidFill>
              </a:rPr>
              <a:t>៣០ ថ្ងៃ</a:t>
            </a:r>
            <a:endParaRPr lang="en-US" sz="1400" b="1" dirty="0">
              <a:solidFill>
                <a:srgbClr val="00B050"/>
              </a:solidFill>
            </a:endParaRPr>
          </a:p>
        </p:txBody>
      </p:sp>
      <p:sp>
        <p:nvSpPr>
          <p:cNvPr id="29" name="Down Arrow 28"/>
          <p:cNvSpPr/>
          <p:nvPr/>
        </p:nvSpPr>
        <p:spPr>
          <a:xfrm flipH="1">
            <a:off x="2281780" y="3784184"/>
            <a:ext cx="80420" cy="485034"/>
          </a:xfrm>
          <a:prstGeom prst="downArrow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5" name="Rounded Rectangle 34"/>
          <p:cNvSpPr/>
          <p:nvPr/>
        </p:nvSpPr>
        <p:spPr>
          <a:xfrm>
            <a:off x="94040" y="2438400"/>
            <a:ext cx="1048959" cy="1128957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m-KH" sz="14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អាជ្ញាធរមានសមត្ថកិច្ច</a:t>
            </a:r>
            <a:endParaRPr lang="en-US" sz="1400" b="1" dirty="0">
              <a:solidFill>
                <a:schemeClr val="tx1"/>
              </a:solidFill>
            </a:endParaRPr>
          </a:p>
        </p:txBody>
      </p:sp>
      <p:sp>
        <p:nvSpPr>
          <p:cNvPr id="36" name="Up-Down Arrow 35"/>
          <p:cNvSpPr/>
          <p:nvPr/>
        </p:nvSpPr>
        <p:spPr>
          <a:xfrm>
            <a:off x="533400" y="3560620"/>
            <a:ext cx="181355" cy="344480"/>
          </a:xfrm>
          <a:prstGeom prst="upDown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7" name="Right Arrow 36"/>
          <p:cNvSpPr/>
          <p:nvPr/>
        </p:nvSpPr>
        <p:spPr>
          <a:xfrm rot="10800000">
            <a:off x="3276601" y="2514600"/>
            <a:ext cx="381001" cy="222594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" name="Title 1"/>
          <p:cNvSpPr txBox="1">
            <a:spLocks/>
          </p:cNvSpPr>
          <p:nvPr/>
        </p:nvSpPr>
        <p:spPr>
          <a:xfrm>
            <a:off x="187035" y="914402"/>
            <a:ext cx="8472054" cy="543776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>
              <a:lnSpc>
                <a:spcPct val="150000"/>
              </a:lnSpc>
            </a:pPr>
            <a:endParaRPr lang="km-KH" sz="16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វិធាន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ការរដ្ឋបាល និង ទោសប្បញ្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ញត្តិ </a:t>
            </a:r>
            <a:r>
              <a:rPr lang="en-US" sz="1400" b="1" dirty="0" smtClean="0">
                <a:solidFill>
                  <a:srgbClr val="002060"/>
                </a:solidFill>
              </a:rPr>
              <a:t>Administrative Measures and Penalties</a:t>
            </a:r>
            <a:endParaRPr lang="en-US" sz="1400" b="1" dirty="0">
              <a:solidFill>
                <a:srgbClr val="002060"/>
              </a:solidFill>
            </a:endParaRPr>
          </a:p>
          <a:p>
            <a:pPr algn="ctr">
              <a:lnSpc>
                <a:spcPct val="150000"/>
              </a:lnSpc>
            </a:pP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07581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/>
        </p:nvSpPr>
        <p:spPr>
          <a:xfrm>
            <a:off x="381000" y="1676401"/>
            <a:ext cx="8382000" cy="4114799"/>
          </a:xfrm>
          <a:prstGeom prst="round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>
              <a:lnSpc>
                <a:spcPct val="150000"/>
              </a:lnSpc>
            </a:pPr>
            <a:endParaRPr lang="km-KH" sz="1600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មាត្រា ៣៦</a:t>
            </a: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:   NGOs ( LNGO + FNGO ) </a:t>
            </a:r>
            <a:r>
              <a:rPr lang="km-KH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ធ្វើសកម្មភាព</a:t>
            </a:r>
            <a:endParaRPr lang="en-US" sz="1600" b="1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១. ប៉ះពាល់ដល់សន្តិសុខជាតិ</a:t>
            </a:r>
            <a:r>
              <a:rPr lang="en-US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600" dirty="0" smtClean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Impacts </a:t>
            </a:r>
            <a:r>
              <a:rPr lang="en-US" sz="1600" dirty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on national security</a:t>
            </a:r>
            <a:endParaRPr lang="km-KH" sz="1600" dirty="0" smtClean="0"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២.</a:t>
            </a:r>
            <a:r>
              <a:rPr lang="en-US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ពាក់ព័ន្ធនឹងការសំអាតប្រាក់ ហិរញ្ញប្បទានភេរវកម្ម​ ឬបទល្មើសភេរវកម្ម ឬ បទល្មើសព្រហ្មទណ្ឌផ្សេងទៀត។</a:t>
            </a:r>
            <a:r>
              <a:rPr lang="en-US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600" dirty="0" smtClean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In </a:t>
            </a:r>
            <a:r>
              <a:rPr lang="en-US" sz="1600" dirty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relation to money laundering, terrorist financing or other terrorist or other criminal offenses</a:t>
            </a:r>
            <a:endParaRPr lang="km-KH" sz="1600" dirty="0" smtClean="0"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km-KH" sz="1600" b="1" dirty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ត្រូវផ្តន្ទាទោសតាមច្បាប់ព្រហ្មទណ្ឌជាធរមាន</a:t>
            </a:r>
            <a:r>
              <a:rPr lang="en-US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km-KH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នៃព្រះរាជាណាចក្រកម្ពុជា ។   </a:t>
            </a:r>
            <a:endParaRPr lang="en-US" dirty="0" smtClean="0">
              <a:solidFill>
                <a:schemeClr val="tx1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600" b="1" dirty="0" smtClean="0">
                <a:solidFill>
                  <a:schemeClr val="tx1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 </a:t>
            </a:r>
            <a:r>
              <a:rPr lang="en-US" sz="1600" dirty="0">
                <a:solidFill>
                  <a:srgbClr val="002060"/>
                </a:solidFill>
                <a:latin typeface="Khmer OS" panose="02000500000000020004" pitchFamily="2" charset="0"/>
                <a:cs typeface="Khmer OS" panose="02000500000000020004" pitchFamily="2" charset="0"/>
              </a:rPr>
              <a:t>Shall be punished according to the penal law in force of the Kingdom of Cambodia</a:t>
            </a:r>
            <a:endParaRPr lang="km-KH" sz="1600" dirty="0" smtClean="0">
              <a:solidFill>
                <a:srgbClr val="002060"/>
              </a:solidFill>
              <a:latin typeface="Khmer OS" panose="02000500000000020004" pitchFamily="2" charset="0"/>
              <a:cs typeface="Khmer OS" panose="02000500000000020004" pitchFamily="2" charset="0"/>
            </a:endParaRPr>
          </a:p>
          <a:p>
            <a:pPr algn="ctr"/>
            <a:endParaRPr lang="en-US" sz="1600" b="1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itle 1"/>
          <p:cNvSpPr txBox="1">
            <a:spLocks/>
          </p:cNvSpPr>
          <p:nvPr/>
        </p:nvSpPr>
        <p:spPr>
          <a:xfrm>
            <a:off x="187035" y="914401"/>
            <a:ext cx="8472054" cy="53339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endParaRPr lang="km-KH" sz="1600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AU" sz="1600" dirty="0" err="1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៣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-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វិធាន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ការរដ្ឋបាល និង ទោសប្បញ្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ញត្តិ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en-US" sz="1400" b="1" dirty="0" smtClean="0">
                <a:solidFill>
                  <a:srgbClr val="002060"/>
                </a:solidFill>
              </a:rPr>
              <a:t>Administrative Measures and Penalties</a:t>
            </a:r>
            <a:endParaRPr lang="en-US" sz="1400" b="1" dirty="0">
              <a:solidFill>
                <a:srgbClr val="002060"/>
              </a:solidFill>
            </a:endParaRPr>
          </a:p>
          <a:p>
            <a:pPr>
              <a:lnSpc>
                <a:spcPct val="150000"/>
              </a:lnSpc>
            </a:pPr>
            <a:endParaRPr lang="en-AU" sz="16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304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87035" y="893581"/>
            <a:ext cx="8472054" cy="4780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៤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-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បញ្ហា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ប្រឈម និង អនុសាសន៏ក្នុងការអនុវត្ត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endParaRPr lang="km-KH" sz="1400" b="1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3570026"/>
              </p:ext>
            </p:extLst>
          </p:nvPr>
        </p:nvGraphicFramePr>
        <p:xfrm>
          <a:off x="187035" y="1348154"/>
          <a:ext cx="8472056" cy="649833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6028">
                  <a:extLst>
                    <a:ext uri="{9D8B030D-6E8A-4147-A177-3AD203B41FA5}">
                      <a16:colId xmlns:a16="http://schemas.microsoft.com/office/drawing/2014/main" xmlns="" val="3568597037"/>
                    </a:ext>
                  </a:extLst>
                </a:gridCol>
                <a:gridCol w="4236028">
                  <a:extLst>
                    <a:ext uri="{9D8B030D-6E8A-4147-A177-3AD203B41FA5}">
                      <a16:colId xmlns:a16="http://schemas.microsoft.com/office/drawing/2014/main" xmlns="" val="2577030008"/>
                    </a:ext>
                  </a:extLst>
                </a:gridCol>
              </a:tblGrid>
              <a:tr h="381000"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បញ្ហាប្រឈម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អនុសាសន៍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7861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១. </a:t>
                      </a:r>
                      <a:r>
                        <a:rPr lang="km-KH" sz="1800" b="1" u="sng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បច្ចុប្បន្នភាពបរិយាកាសនយោបាយ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អាចប៉ះពាល់ដល់ការធ្វើសកម្មភាព និងប៉ះពាល់ដល់ហិរញ្ញវត្ថុ​។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ត្រូវយកចិត្តទុកដាក់តាមដានស្ថានភាព​នយោបាយ និងអនុវត្តការងារដោយ​ភាពឆ្លាតវៃ តាមកាលៈទេសៈ តាមយុទ្ធសាស្ត្រ 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813039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m-KH" sz="1800" b="1" u="none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២. </a:t>
                      </a:r>
                      <a:r>
                        <a:rPr lang="km-KH" sz="1800" b="1" u="sng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កិច្ចរដ្ឋបាល</a:t>
                      </a:r>
                      <a:r>
                        <a:rPr lang="km-KH" sz="1800" b="1" u="none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en-US" sz="1800" b="1" u="none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en-US" sz="1800" b="1" u="none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បែបបទរដ្ឋបាលនៃការទទួលឯកសាររបស់ក្រសួង​នៅមិនទាន់ច្បាស់​លាស់​ ។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នៅមិនមានទម្រង់របាយរណ៏ជាផ្លូវការសម្រាប់</a:t>
                      </a:r>
                      <a:r>
                        <a:rPr lang="km-K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របាយការណ៏សកម្មភាព</a:t>
                      </a: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។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ទំរង់របាយការណ៏ហិរញ្ញវត្ថុ</a:t>
                      </a:r>
                      <a:r>
                        <a:rPr lang="km-K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បានប្រកាសអោយប្រើហើយ  ។ (២២.០៥.១៨)</a:t>
                      </a:r>
                      <a:r>
                        <a:rPr lang="en-US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km-K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អ្នកចូលរួមជិត ៥០០ នាក់ ។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ត្រូវទាមទារឲ្យមានការណែនាំច្បាស់លាស់ពីកិច្ចរដ្ឋបាលអោយបានត្រឹមត្រូវ ។</a:t>
                      </a:r>
                      <a:endParaRPr lang="en-US" sz="1800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endParaRPr lang="km-KH" sz="18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ជួបជាមួយមន្ត្រីក្រសួងពាក់ព័ន្ធស្វែងរក​ដំណោះ​ស្រាយ។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18028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8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៣</a:t>
                      </a:r>
                      <a:r>
                        <a:rPr lang="km-KH" sz="1800" b="1" u="none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.</a:t>
                      </a:r>
                      <a:r>
                        <a:rPr lang="km-KH" sz="1800" b="1" baseline="0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km-KH" sz="1800" b="1" u="sng" baseline="0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ភាព</a:t>
                      </a:r>
                      <a:r>
                        <a:rPr lang="km-KH" sz="1800" b="1" u="sng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មិនច្បាស់លាស់​ដូចជាៈ</a:t>
                      </a:r>
                      <a:endParaRPr lang="en-US" sz="1600" u="sng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8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មាត្រា ២៤ ជំហរអព្យាក្រឹតចំពោះ​គណបក្សនយោបាយ ។</a:t>
                      </a:r>
                      <a:endParaRPr lang="en-US" sz="1600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8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មាត្រា ៣០ សកម្មភាពប៉ះពាល់ដល់សន្តិសុខ ស្ថេរភាព និង សណ្តាប់ធ្នាប់​សាធា     រណៈ ឬបង្កនូវភាព​អន្តរាយ​ដល់សន្តិសុខជាតិ ឯកភាពជាតិ វប្បធម៌ប្រពៃណី ទំនៀមទំលាប់​ល្អរបស់សង្គមជាតិ ។</a:t>
                      </a:r>
                      <a:endParaRPr lang="en-US" sz="1600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រួមគ្នា តស៊ូមតិទៅស្ថាប័នមានសមត្ថកិច្ច សុំអោយ​មាន​គោលការណ៍បកស្រាយន័យច្បាប់​អោយបាន​ច្បាស់​លាស់</a:t>
                      </a:r>
                      <a:r>
                        <a:rPr lang="km-KH" sz="18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និងប្រកប​ដោយសុខុត្តមភាព</a:t>
                      </a:r>
                      <a:r>
                        <a:rPr lang="km-KH" sz="18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។</a:t>
                      </a:r>
                      <a:endParaRPr lang="en-US" sz="1800" dirty="0" smtClean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  <a:p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0720495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56322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3329014"/>
              </p:ext>
            </p:extLst>
          </p:nvPr>
        </p:nvGraphicFramePr>
        <p:xfrm>
          <a:off x="187032" y="1905001"/>
          <a:ext cx="8472056" cy="504393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6028">
                  <a:extLst>
                    <a:ext uri="{9D8B030D-6E8A-4147-A177-3AD203B41FA5}">
                      <a16:colId xmlns:a16="http://schemas.microsoft.com/office/drawing/2014/main" xmlns="" val="3568597037"/>
                    </a:ext>
                  </a:extLst>
                </a:gridCol>
                <a:gridCol w="4236028">
                  <a:extLst>
                    <a:ext uri="{9D8B030D-6E8A-4147-A177-3AD203B41FA5}">
                      <a16:colId xmlns:a16="http://schemas.microsoft.com/office/drawing/2014/main" xmlns="" val="2577030008"/>
                    </a:ext>
                  </a:extLst>
                </a:gridCol>
              </a:tblGrid>
              <a:tr h="380999"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បញ្ហាប្រឈម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8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អនុសាសន៍</a:t>
                      </a:r>
                      <a:endParaRPr lang="en-US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7861254"/>
                  </a:ext>
                </a:extLst>
              </a:tr>
              <a:tr h="19050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៤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.</a:t>
                      </a:r>
                      <a:r>
                        <a:rPr lang="km-KH" sz="1600" b="1" u="sng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ការអនុវត្តកាតព្វកិច្ចតាម</a:t>
                      </a:r>
                      <a:r>
                        <a:rPr lang="km-KH" sz="1600" b="1" u="sng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ច្បាប់ </a:t>
                      </a:r>
                      <a:endParaRPr lang="en-US" sz="1600" b="1" u="sng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ដាក់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របាយ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ការណ៏ហិរញ្ញវត្ថុ និងសកម្មភាពប្រចាំឆ្នាំ មុនខែ​កុម្ភៈឆ្នាំបន្ទាប់(មាត្រា ២៥)​។</a:t>
                      </a:r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ជូន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ដំណឹងពីគណនីធនាគារ (៣០ថ្ងៃ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)</a:t>
                      </a: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គិតពីថ្ងៃចុះ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បញ្ជី (មាត្រា ១០)។ </a:t>
                      </a:r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កាតព្វកិច្ច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ជូនដំណឹង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ពីវិសោធន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កម្ម​លក្ខន្តិកៈ ដូរស្នាក់ការ ដូរ​ប្រធាន ប្រែ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ប្រួលពត៌មាន​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គណនីធនាគារ (១៥ថ្ងៃ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)</a:t>
                      </a:r>
                      <a:r>
                        <a:rPr lang="km-KH" sz="1600" b="1" kern="1200" baseline="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(</a:t>
                      </a:r>
                      <a:r>
                        <a:rPr lang="km-KH" sz="1600" b="1" kern="1200" dirty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មាត្រា ១០)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។</a:t>
                      </a:r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លើកទឹកចិត្តឲ្យអនុវត្តកាតព្វកិច្ចតាមច្បាប់កំណត់ ។</a:t>
                      </a:r>
                      <a:endParaRPr lang="en-US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endParaRPr lang="en-US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ស្វែង​រកដំណោះស្រាយអោយបានសមស្រប អនុវត្ត​តាមការ​ណែនាំរបស់ក្រសួង ឬពិគ្រោះយោបល់ជាមួយភាគីពាក់ព័ន្ធ។ </a:t>
                      </a:r>
                      <a:endParaRPr lang="en-US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endParaRPr lang="en-US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08130395"/>
                  </a:ext>
                </a:extLst>
              </a:tr>
              <a:tr h="1905000">
                <a:tc>
                  <a:txBody>
                    <a:bodyPr/>
                    <a:lstStyle/>
                    <a:p>
                      <a:r>
                        <a:rPr lang="km-KH" sz="1600" b="1" u="none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៥.</a:t>
                      </a:r>
                      <a:r>
                        <a:rPr lang="km-KH" sz="1600" b="1" u="sng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កាតព្វកិច្ចសារពើពន្ធ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 ភាគច្រើនមិនទាន់បានចុះបញ្ជីដើម្បីអនុវត្តកាតព្វកិច្ចបង់ពន្ធតាមច្បាប់កំណត់ ។</a:t>
                      </a:r>
                      <a:endParaRPr lang="en-US" sz="1600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គួរទៅចុះបញ្ជីពន្ធដើម្បីអនុវត្តកាតព្វកិច្ច​សារពើពន្ធអោយបានត្រឹមត្រូវ ។</a:t>
                      </a:r>
                      <a:endParaRPr lang="en-US" sz="1600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endParaRPr lang="km-KH" sz="1600" b="1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+mn-ea"/>
                        <a:cs typeface="Khmer OS" panose="02000500000000020004" pitchFamily="2" charset="0"/>
                      </a:endParaRPr>
                    </a:p>
                    <a:p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រួមគ្នាតស៊ូមតិ ដើម្បីសុំអនុគ្រោះពន្ធមួយចំនួន  ឬលើកលែងការពិន័យចំពោះការមិន​បាន​អនុវត្តកាតព្វកិច្ចបង់ពន្ធ និងចុះបញ្ជីពន្ធកន្លងមក ។ </a:t>
                      </a:r>
                      <a:endParaRPr lang="en-US" sz="16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663001486"/>
                  </a:ext>
                </a:extLst>
              </a:tr>
              <a:tr h="365629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18028079"/>
                  </a:ext>
                </a:extLst>
              </a:tr>
            </a:tbl>
          </a:graphicData>
        </a:graphic>
      </p:graphicFrame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le 1"/>
          <p:cNvSpPr txBox="1">
            <a:spLocks/>
          </p:cNvSpPr>
          <p:nvPr/>
        </p:nvSpPr>
        <p:spPr>
          <a:xfrm>
            <a:off x="187035" y="893581"/>
            <a:ext cx="8472054" cy="8590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៤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-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បញ្ហា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ប្រឈម និង អនុសាសន៏ក្នុងការអនុវត្ត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endParaRPr lang="km-KH" sz="1400" b="1" dirty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800" dirty="0"/>
              <a:t>Challenges and recommendations for implementing LANGO</a:t>
            </a:r>
            <a:endParaRPr lang="en-AU" sz="14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4099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-55417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itle 1"/>
          <p:cNvSpPr txBox="1">
            <a:spLocks/>
          </p:cNvSpPr>
          <p:nvPr/>
        </p:nvSpPr>
        <p:spPr>
          <a:xfrm>
            <a:off x="187035" y="893581"/>
            <a:ext cx="8472054" cy="935219"/>
          </a:xfrm>
          <a:prstGeom prst="rect">
            <a:avLst/>
          </a:prstGeom>
          <a:gradFill>
            <a:gsLst>
              <a:gs pos="10000">
                <a:schemeClr val="bg2">
                  <a:tint val="97000"/>
                  <a:hueMod val="92000"/>
                  <a:satMod val="169000"/>
                  <a:lumMod val="164000"/>
                </a:schemeClr>
              </a:gs>
              <a:gs pos="100000">
                <a:schemeClr val="bg2">
                  <a:shade val="96000"/>
                  <a:satMod val="120000"/>
                  <a:lumMod val="90000"/>
                </a:schemeClr>
              </a:gs>
            </a:gsLst>
            <a:lin ang="6120000" scaled="1"/>
          </a:gradFill>
          <a:ln>
            <a:solidFill>
              <a:srgbClr val="00B050">
                <a:alpha val="80000"/>
              </a:srgbClr>
            </a:solidFill>
          </a:ln>
          <a:effectLst/>
        </p:spPr>
        <p:txBody>
          <a:bodyPr vert="horz" lIns="91440" tIns="45720" rIns="91440" bIns="45720" rtlCol="0" anchor="ctr"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200" kern="1200" cap="all">
                <a:ln w="3175" cmpd="sng">
                  <a:noFill/>
                </a:ln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lnSpc>
                <a:spcPct val="150000"/>
              </a:lnSpc>
            </a:pPr>
            <a:r>
              <a:rPr lang="en-AU" sz="1600" dirty="0" err="1">
                <a:latin typeface="Khmer OS Muol Light" panose="02000500000000020004" pitchFamily="2" charset="0"/>
                <a:cs typeface="Khmer OS Muol Light" panose="02000500000000020004" pitchFamily="2" charset="0"/>
              </a:rPr>
              <a:t>ផ្នែកទី</a:t>
            </a:r>
            <a:r>
              <a:rPr lang="en-AU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៤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 - </a:t>
            </a:r>
            <a:r>
              <a:rPr lang="km-KH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បញ្ហា</a:t>
            </a:r>
            <a:r>
              <a:rPr lang="km-KH" sz="1600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ប្រឈម និង អនុសាសន៏ក្នុងការអនុវត្ត </a:t>
            </a:r>
            <a:r>
              <a:rPr lang="en-US" sz="1600" dirty="0" smtClean="0">
                <a:latin typeface="Khmer OS Muol Light" panose="02000500000000020004" pitchFamily="2" charset="0"/>
                <a:cs typeface="Khmer OS Muol Light" panose="02000500000000020004" pitchFamily="2" charset="0"/>
              </a:rPr>
              <a:t>LANGO</a:t>
            </a:r>
            <a:r>
              <a:rPr lang="en-US" sz="1400" b="1" dirty="0">
                <a:latin typeface="Khmer OS Muol Light" panose="02000500000000020004" pitchFamily="2" charset="0"/>
                <a:cs typeface="Khmer OS Muol Light" panose="02000500000000020004" pitchFamily="2" charset="0"/>
              </a:rPr>
              <a:t> </a:t>
            </a:r>
            <a:endParaRPr lang="en-US" sz="1400" b="1" dirty="0" smtClean="0">
              <a:latin typeface="Khmer OS Muol Light" panose="02000500000000020004" pitchFamily="2" charset="0"/>
              <a:cs typeface="Khmer OS Muol Light" panose="02000500000000020004" pitchFamily="2" charset="0"/>
            </a:endParaRPr>
          </a:p>
          <a:p>
            <a:pPr>
              <a:lnSpc>
                <a:spcPct val="150000"/>
              </a:lnSpc>
            </a:pPr>
            <a:r>
              <a:rPr lang="en-US" sz="1800" dirty="0" smtClean="0"/>
              <a:t>Challenges </a:t>
            </a:r>
            <a:r>
              <a:rPr lang="en-US" sz="1800" dirty="0"/>
              <a:t>and recommendations for implementing LANGO</a:t>
            </a:r>
            <a:endParaRPr lang="en-AU" sz="1400" dirty="0">
              <a:solidFill>
                <a:srgbClr val="002060"/>
              </a:solidFill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1620948"/>
              </p:ext>
            </p:extLst>
          </p:nvPr>
        </p:nvGraphicFramePr>
        <p:xfrm>
          <a:off x="187032" y="2057400"/>
          <a:ext cx="8472056" cy="385845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236028">
                  <a:extLst>
                    <a:ext uri="{9D8B030D-6E8A-4147-A177-3AD203B41FA5}">
                      <a16:colId xmlns:a16="http://schemas.microsoft.com/office/drawing/2014/main" xmlns="" val="3568597037"/>
                    </a:ext>
                  </a:extLst>
                </a:gridCol>
                <a:gridCol w="4236028">
                  <a:extLst>
                    <a:ext uri="{9D8B030D-6E8A-4147-A177-3AD203B41FA5}">
                      <a16:colId xmlns:a16="http://schemas.microsoft.com/office/drawing/2014/main" xmlns="" val="2577030008"/>
                    </a:ext>
                  </a:extLst>
                </a:gridCol>
              </a:tblGrid>
              <a:tr h="457200">
                <a:tc>
                  <a:txBody>
                    <a:bodyPr/>
                    <a:lstStyle/>
                    <a:p>
                      <a:r>
                        <a:rPr lang="km-KH" sz="16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បញ្ហាប្រឈម</a:t>
                      </a:r>
                      <a:endParaRPr lang="en-US" sz="16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km-KH" sz="1600" b="1" kern="1200" dirty="0" smtClean="0">
                          <a:solidFill>
                            <a:schemeClr val="lt1"/>
                          </a:solidFill>
                          <a:effectLst/>
                          <a:latin typeface="Khmer OS" panose="02000500000000020004" pitchFamily="2" charset="0"/>
                          <a:ea typeface="+mn-ea"/>
                          <a:cs typeface="Khmer OS" panose="02000500000000020004" pitchFamily="2" charset="0"/>
                        </a:rPr>
                        <a:t>អនុសាសន៍</a:t>
                      </a:r>
                      <a:endParaRPr lang="en-US" sz="1600" dirty="0">
                        <a:latin typeface="Khmer OS" panose="02000500000000020004" pitchFamily="2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7786125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600" b="1" u="none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៦</a:t>
                      </a:r>
                      <a:r>
                        <a:rPr lang="km-KH" sz="1600" b="1" u="none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.</a:t>
                      </a:r>
                      <a:r>
                        <a:rPr lang="km-KH" sz="1600" b="1" u="sng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កាតព្វកិច្ចអនុវត្តតាមច្បាប់ស្តីពីការងារ</a:t>
                      </a: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ភាគច្រើនមិនទាន់បាន</a:t>
                      </a:r>
                      <a:r>
                        <a:rPr lang="km-KH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អនុវត្តតាម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ច្បាប់ដូច</a:t>
                      </a:r>
                      <a:r>
                        <a:rPr lang="km-KH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ជា៖</a:t>
                      </a: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ការប្រកាស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បុគ្គលិក ប្រកាសសហគ្រាស</a:t>
                      </a: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ធ្វើសៀវភៅការងារ និង ប័ណ្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ណការងារ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តំណាងបុគ្គលិក</a:t>
                      </a:r>
                      <a:r>
                        <a:rPr lang="km-KH" sz="1600" b="1" baseline="0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     (៨ នាក់ឡើង)</a:t>
                      </a: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dirty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រៀបចំបទបញ្ជាផ្ទៃក្នុងដែលទទួលស្គាល់ដោយក្រសួង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ការងារ</a:t>
                      </a: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km-KH" sz="1600" b="1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 marL="0" marR="0" lvl="0" indent="0" algn="l" defTabSz="4572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ត្រូវស្រាវជ្រាវ និងស្វែងយល់ពីការអនុវត្ត​ និងអនុវត្តឲ្យបានសមស្រប។</a:t>
                      </a:r>
                      <a:endParaRPr lang="en-US" sz="1600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endParaRPr lang="en-US" sz="1600" dirty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180280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៧.</a:t>
                      </a:r>
                      <a:r>
                        <a:rPr lang="km-KH" sz="1600" b="1" u="sng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ការបិទទ្ទ្វារដោយស្ម័គ្រចិត្ត ឬដោយបង្ខំ</a:t>
                      </a:r>
                      <a:endParaRPr lang="en-US" sz="1600" b="1" u="sng" kern="1200" dirty="0" smtClean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r>
                        <a:rPr lang="en-US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-</a:t>
                      </a: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មិនទាន់មាននីតិវិធីច្បាស់លាស់សម្រាប់ការបិទទ្វារ។</a:t>
                      </a:r>
                    </a:p>
                    <a:p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m-KH" sz="1600" b="1" kern="1200" dirty="0" smtClean="0">
                          <a:solidFill>
                            <a:schemeClr val="dk1"/>
                          </a:solidFill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​</a:t>
                      </a:r>
                      <a:r>
                        <a:rPr lang="km-KH" sz="1600" b="1" dirty="0" smtClean="0">
                          <a:effectLst/>
                          <a:latin typeface="Khmer OS" panose="02000500000000020004" pitchFamily="2" charset="0"/>
                          <a:ea typeface="Calibri" panose="020F0502020204030204" pitchFamily="34" charset="0"/>
                          <a:cs typeface="Khmer OS" panose="02000500000000020004" pitchFamily="2" charset="0"/>
                        </a:rPr>
                        <a:t>ត្រូវស្រាវជ្រាវ និងស្វែងយល់ពីការអនុវត្ត និងអនុវត្តឲ្យបានសមស្រប។</a:t>
                      </a:r>
                      <a:endParaRPr lang="en-US" sz="1600" dirty="0" smtClean="0"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  <a:p>
                      <a:endParaRPr lang="en-US" sz="1600" b="1" kern="1200" dirty="0">
                        <a:solidFill>
                          <a:schemeClr val="dk1"/>
                        </a:solidFill>
                        <a:effectLst/>
                        <a:latin typeface="Khmer OS" panose="02000500000000020004" pitchFamily="2" charset="0"/>
                        <a:ea typeface="Calibri" panose="020F0502020204030204" pitchFamily="34" charset="0"/>
                        <a:cs typeface="Khmer OS" panose="0200050000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1809888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331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600200" y="4800600"/>
            <a:ext cx="35052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km-KH" sz="54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Moul"/>
              </a:rPr>
              <a:t>អរគុណ</a:t>
            </a:r>
            <a:endParaRPr lang="en-US" sz="54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Moul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5098472" y="4800600"/>
            <a:ext cx="328352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4800" b="0" cap="none" spc="0" dirty="0" smtClean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Khmer Moul"/>
              </a:rPr>
              <a:t>THANKS</a:t>
            </a:r>
            <a:endParaRPr lang="en-US" sz="4800" b="0" cap="none" spc="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Khmer Moul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" y="1"/>
            <a:ext cx="9144000" cy="838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Action Button: Help 5">
            <a:hlinkClick r:id="" action="ppaction://noaction" highlightClick="1"/>
          </p:cNvPr>
          <p:cNvSpPr/>
          <p:nvPr/>
        </p:nvSpPr>
        <p:spPr>
          <a:xfrm>
            <a:off x="3124200" y="1413495"/>
            <a:ext cx="2546604" cy="2819400"/>
          </a:xfrm>
          <a:prstGeom prst="actionButtonHelp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96594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>
    <a:txDef>
      <a:spPr>
        <a:solidFill>
          <a:schemeClr val="bg1"/>
        </a:solidFill>
        <a:ln>
          <a:solidFill>
            <a:srgbClr val="00B050">
              <a:alpha val="89000"/>
            </a:srgbClr>
          </a:solidFill>
        </a:ln>
      </a:spPr>
      <a:bodyPr vert="horz" lIns="91440" tIns="45720" rIns="91440" bIns="45720" rtlCol="0" anchor="ctr">
        <a:normAutofit/>
      </a:bodyPr>
      <a:lstStyle>
        <a:defPPr>
          <a:lnSpc>
            <a:spcPct val="150000"/>
          </a:lnSpc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TM02900771[[fn=Slice]]</Template>
  <TotalTime>9713</TotalTime>
  <Words>2087</Words>
  <Application>Microsoft Office PowerPoint</Application>
  <PresentationFormat>On-screen Show (4:3)</PresentationFormat>
  <Paragraphs>173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5" baseType="lpstr">
      <vt:lpstr>Calibri</vt:lpstr>
      <vt:lpstr>Century Gothic</vt:lpstr>
      <vt:lpstr>DaunPenh</vt:lpstr>
      <vt:lpstr>Khmer Moul</vt:lpstr>
      <vt:lpstr>Khmer OS</vt:lpstr>
      <vt:lpstr>Khmer OS Battambang</vt:lpstr>
      <vt:lpstr>Khmer OS Muol Light</vt:lpstr>
      <vt:lpstr>Times New Roman</vt:lpstr>
      <vt:lpstr>Tw Cen MT</vt:lpstr>
      <vt:lpstr>Wingdings</vt:lpstr>
      <vt:lpstr>Wingdings 3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Stakeholder Meeting</dc:title>
  <dc:creator>acer-k</dc:creator>
  <cp:lastModifiedBy>sotheara Yoeurng</cp:lastModifiedBy>
  <cp:revision>738</cp:revision>
  <dcterms:created xsi:type="dcterms:W3CDTF">2017-01-09T08:06:06Z</dcterms:created>
  <dcterms:modified xsi:type="dcterms:W3CDTF">2018-05-28T01:14:41Z</dcterms:modified>
</cp:coreProperties>
</file>