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3" r:id="rId7"/>
    <p:sldId id="269" r:id="rId8"/>
    <p:sldId id="264" r:id="rId9"/>
    <p:sldId id="265" r:id="rId10"/>
    <p:sldId id="266" r:id="rId11"/>
    <p:sldId id="257"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2A8EE17-D63E-409D-808E-940BF0935564}" type="datetimeFigureOut">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2022480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A8EE17-D63E-409D-808E-940BF0935564}" type="datetimeFigureOut">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3866824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A8EE17-D63E-409D-808E-940BF0935564}" type="datetimeFigureOut">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9246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2A8EE17-D63E-409D-808E-940BF0935564}" type="datetimeFigureOut">
              <a:rPr lang="en-US" smtClean="0"/>
              <a:t>12/6/2018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2482237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2A8EE17-D63E-409D-808E-940BF0935564}" type="datetimeFigureOut">
              <a:rPr lang="en-US" smtClean="0"/>
              <a:t>12/6/2018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1870183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2A8EE17-D63E-409D-808E-940BF0935564}" type="datetimeFigureOut">
              <a:rPr lang="en-US" smtClean="0"/>
              <a:t>12/6/2018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2814731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A8EE17-D63E-409D-808E-940BF0935564}" type="datetimeFigureOut">
              <a:rPr lang="en-US" smtClean="0"/>
              <a:t>12/6/2018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3121849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A8EE17-D63E-409D-808E-940BF0935564}" type="datetimeFigureOut">
              <a:rPr lang="en-US" smtClean="0"/>
              <a:t>12/6/2018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2509147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A8EE17-D63E-409D-808E-940BF0935564}" type="datetimeFigureOut">
              <a:rPr lang="en-US" smtClean="0"/>
              <a:t>12/6/2018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3173490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A8EE17-D63E-409D-808E-940BF0935564}" type="datetimeFigureOut">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980751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A8EE17-D63E-409D-808E-940BF0935564}" type="datetimeFigureOut">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81C91-26E6-46D1-A475-C2A61FC87538}" type="slidenum">
              <a:rPr lang="en-US" smtClean="0"/>
              <a:t>‹#›</a:t>
            </a:fld>
            <a:endParaRPr lang="en-US"/>
          </a:p>
        </p:txBody>
      </p:sp>
    </p:spTree>
    <p:extLst>
      <p:ext uri="{BB962C8B-B14F-4D97-AF65-F5344CB8AC3E}">
        <p14:creationId xmlns:p14="http://schemas.microsoft.com/office/powerpoint/2010/main" val="1026122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A8EE17-D63E-409D-808E-940BF0935564}" type="datetimeFigureOut">
              <a:rPr lang="en-US" smtClean="0"/>
              <a:t>12/6/2018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D81C91-26E6-46D1-A475-C2A61FC87538}" type="slidenum">
              <a:rPr lang="en-US" smtClean="0"/>
              <a:t>‹#›</a:t>
            </a:fld>
            <a:endParaRPr lang="en-US"/>
          </a:p>
        </p:txBody>
      </p:sp>
    </p:spTree>
    <p:extLst>
      <p:ext uri="{BB962C8B-B14F-4D97-AF65-F5344CB8AC3E}">
        <p14:creationId xmlns:p14="http://schemas.microsoft.com/office/powerpoint/2010/main" val="2467625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8722" y="1411960"/>
            <a:ext cx="3569057" cy="3569057"/>
          </a:xfrm>
          <a:prstGeom prst="rect">
            <a:avLst/>
          </a:prstGeom>
        </p:spPr>
      </p:pic>
    </p:spTree>
    <p:extLst>
      <p:ext uri="{BB962C8B-B14F-4D97-AF65-F5344CB8AC3E}">
        <p14:creationId xmlns:p14="http://schemas.microsoft.com/office/powerpoint/2010/main" val="1766389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ctr">
              <a:buNone/>
            </a:pPr>
            <a:endParaRPr lang="en-US" b="1" dirty="0" smtClean="0">
              <a:latin typeface="+mj-lt"/>
            </a:endParaRPr>
          </a:p>
          <a:p>
            <a:pPr marL="0" indent="0" algn="ctr">
              <a:buNone/>
            </a:pPr>
            <a:r>
              <a:rPr lang="en-US" b="1" dirty="0" smtClean="0">
                <a:latin typeface="+mj-lt"/>
              </a:rPr>
              <a:t>Outline of Presentation</a:t>
            </a:r>
          </a:p>
          <a:p>
            <a:pPr marL="0" indent="0" algn="ctr">
              <a:buNone/>
            </a:pPr>
            <a:endParaRPr lang="en-US" dirty="0">
              <a:latin typeface="+mj-lt"/>
            </a:endParaRPr>
          </a:p>
          <a:p>
            <a:pPr marL="514350" indent="-514350">
              <a:buAutoNum type="arabicPeriod"/>
            </a:pPr>
            <a:r>
              <a:rPr lang="en-US" dirty="0" smtClean="0">
                <a:latin typeface="+mj-lt"/>
              </a:rPr>
              <a:t>Background of SACRED</a:t>
            </a:r>
          </a:p>
          <a:p>
            <a:pPr marL="514350" indent="-514350">
              <a:buAutoNum type="arabicPeriod"/>
            </a:pPr>
            <a:r>
              <a:rPr lang="en-US" dirty="0" smtClean="0">
                <a:latin typeface="+mj-lt"/>
              </a:rPr>
              <a:t>Organizational Management</a:t>
            </a:r>
          </a:p>
          <a:p>
            <a:pPr marL="514350" indent="-514350">
              <a:buAutoNum type="arabicPeriod"/>
            </a:pPr>
            <a:r>
              <a:rPr lang="en-US" dirty="0" smtClean="0">
                <a:latin typeface="+mj-lt"/>
              </a:rPr>
              <a:t>Program</a:t>
            </a:r>
          </a:p>
          <a:p>
            <a:pPr marL="514350" indent="-514350">
              <a:buAutoNum type="arabicPeriod"/>
            </a:pPr>
            <a:r>
              <a:rPr lang="en-US" dirty="0" smtClean="0">
                <a:latin typeface="+mj-lt"/>
              </a:rPr>
              <a:t>Donors</a:t>
            </a:r>
          </a:p>
          <a:p>
            <a:pPr marL="514350" indent="-514350">
              <a:buAutoNum type="arabicPeriod"/>
            </a:pPr>
            <a:r>
              <a:rPr lang="en-US" dirty="0" smtClean="0">
                <a:latin typeface="+mj-lt"/>
              </a:rPr>
              <a:t>Budget</a:t>
            </a:r>
          </a:p>
          <a:p>
            <a:pPr marL="514350" indent="-514350">
              <a:buAutoNum type="arabicPeriod"/>
            </a:pPr>
            <a:r>
              <a:rPr lang="en-US" dirty="0" smtClean="0">
                <a:latin typeface="+mj-lt"/>
              </a:rPr>
              <a:t>AOB</a:t>
            </a:r>
          </a:p>
          <a:p>
            <a:pPr marL="0" indent="0" algn="ctr">
              <a:buNone/>
            </a:pPr>
            <a:endParaRPr lang="en-US" dirty="0">
              <a:latin typeface="+mj-lt"/>
            </a:endParaRPr>
          </a:p>
          <a:p>
            <a:pPr marL="0" indent="0" algn="ctr">
              <a:buNone/>
            </a:pPr>
            <a:endParaRPr lang="en-US" dirty="0">
              <a:latin typeface="+mj-lt"/>
            </a:endParaRPr>
          </a:p>
        </p:txBody>
      </p:sp>
      <p:pic>
        <p:nvPicPr>
          <p:cNvPr id="4" name="Picture 3"/>
          <p:cNvPicPr>
            <a:picLocks noChangeAspect="1"/>
          </p:cNvPicPr>
          <p:nvPr/>
        </p:nvPicPr>
        <p:blipFill>
          <a:blip r:embed="rId2"/>
          <a:stretch>
            <a:fillRect/>
          </a:stretch>
        </p:blipFill>
        <p:spPr>
          <a:xfrm>
            <a:off x="5333793" y="61663"/>
            <a:ext cx="1524413" cy="1521811"/>
          </a:xfrm>
          <a:prstGeom prst="rect">
            <a:avLst/>
          </a:prstGeom>
        </p:spPr>
      </p:pic>
    </p:spTree>
    <p:extLst>
      <p:ext uri="{BB962C8B-B14F-4D97-AF65-F5344CB8AC3E}">
        <p14:creationId xmlns:p14="http://schemas.microsoft.com/office/powerpoint/2010/main" val="41595097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99112"/>
            <a:ext cx="9786870" cy="4351338"/>
          </a:xfrm>
        </p:spPr>
        <p:txBody>
          <a:bodyPr/>
          <a:lstStyle/>
          <a:p>
            <a:pPr marL="0" indent="0" algn="just">
              <a:buNone/>
            </a:pPr>
            <a:r>
              <a:rPr lang="en-US" b="1" dirty="0" smtClean="0"/>
              <a:t>1. Background </a:t>
            </a:r>
            <a:r>
              <a:rPr lang="en-US" b="1" dirty="0"/>
              <a:t>of </a:t>
            </a:r>
            <a:r>
              <a:rPr lang="en-US" b="1" dirty="0" smtClean="0"/>
              <a:t>SACRED</a:t>
            </a:r>
          </a:p>
          <a:p>
            <a:pPr marL="0" indent="0" algn="just">
              <a:buNone/>
            </a:pPr>
            <a:r>
              <a:rPr lang="en-US" sz="1800" dirty="0"/>
              <a:t>SACRED is a Cambodian NGO localized from HEKS project in 2016 with head office in Prey </a:t>
            </a:r>
            <a:r>
              <a:rPr lang="en-US" sz="1800" dirty="0" err="1"/>
              <a:t>Veng</a:t>
            </a:r>
            <a:r>
              <a:rPr lang="en-US" sz="1800" dirty="0"/>
              <a:t> province. SACRED was registered with the Ministry of Interior via the official registration letter No. 193 </a:t>
            </a:r>
            <a:r>
              <a:rPr lang="km-KH" sz="1800" dirty="0"/>
              <a:t>សជណ </a:t>
            </a:r>
            <a:r>
              <a:rPr lang="en-US" sz="1800" dirty="0"/>
              <a:t>issued on 14</a:t>
            </a:r>
            <a:r>
              <a:rPr lang="en-US" sz="1800" baseline="30000" dirty="0"/>
              <a:t>th</a:t>
            </a:r>
            <a:r>
              <a:rPr lang="en-US" sz="1800" dirty="0"/>
              <a:t> February 2007.</a:t>
            </a:r>
          </a:p>
          <a:p>
            <a:pPr algn="just"/>
            <a:r>
              <a:rPr lang="en-US" sz="1800" b="1" dirty="0"/>
              <a:t>Vision: </a:t>
            </a:r>
            <a:r>
              <a:rPr lang="en-US" sz="1800" dirty="0"/>
              <a:t>Cambodia where poor and vulnerable people living with quality of life, equal rights, opportunities and full responsibilities to greater involve in leading their own community development</a:t>
            </a:r>
            <a:r>
              <a:rPr lang="en-US" sz="1800" dirty="0" smtClean="0"/>
              <a:t>.</a:t>
            </a:r>
          </a:p>
          <a:p>
            <a:pPr algn="just"/>
            <a:r>
              <a:rPr lang="en-US" sz="1800" b="1" dirty="0"/>
              <a:t>Mission: </a:t>
            </a:r>
            <a:r>
              <a:rPr lang="en-US" sz="1800" dirty="0"/>
              <a:t>Establish and empower community based organizations to build sustainable development in their communities.</a:t>
            </a:r>
          </a:p>
          <a:p>
            <a:pPr algn="just"/>
            <a:r>
              <a:rPr lang="en-US" sz="1800" b="1" dirty="0"/>
              <a:t>Core Value: </a:t>
            </a:r>
            <a:r>
              <a:rPr lang="en-US" sz="1800" dirty="0"/>
              <a:t>Neutrality, Accountability, Equality and Equity, Partnership and Networking.</a:t>
            </a:r>
          </a:p>
          <a:p>
            <a:pPr algn="just"/>
            <a:endParaRPr lang="en-US" sz="1800" dirty="0"/>
          </a:p>
          <a:p>
            <a:pPr algn="just"/>
            <a:endParaRPr lang="en-US" sz="1800"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5140751" y="168433"/>
            <a:ext cx="1524132" cy="1524132"/>
          </a:xfrm>
          <a:prstGeom prst="rect">
            <a:avLst/>
          </a:prstGeom>
        </p:spPr>
      </p:pic>
    </p:spTree>
    <p:extLst>
      <p:ext uri="{BB962C8B-B14F-4D97-AF65-F5344CB8AC3E}">
        <p14:creationId xmlns:p14="http://schemas.microsoft.com/office/powerpoint/2010/main" val="20231860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63506"/>
            <a:ext cx="10515600" cy="4351338"/>
          </a:xfrm>
        </p:spPr>
        <p:txBody>
          <a:bodyPr/>
          <a:lstStyle/>
          <a:p>
            <a:pPr marL="0" indent="0">
              <a:buNone/>
            </a:pPr>
            <a:r>
              <a:rPr lang="en-US" b="1" dirty="0" smtClean="0"/>
              <a:t>2. Organizational Management</a:t>
            </a:r>
          </a:p>
          <a:p>
            <a:r>
              <a:rPr lang="en-US" dirty="0" smtClean="0"/>
              <a:t>Board of Director (5 members, women: 1)</a:t>
            </a:r>
          </a:p>
          <a:p>
            <a:r>
              <a:rPr lang="en-US" dirty="0" smtClean="0"/>
              <a:t>Executive Director</a:t>
            </a:r>
          </a:p>
          <a:p>
            <a:r>
              <a:rPr lang="en-US" dirty="0" smtClean="0"/>
              <a:t>Management team (5 members, women: 1)</a:t>
            </a:r>
            <a:endParaRPr lang="en-US" dirty="0"/>
          </a:p>
        </p:txBody>
      </p:sp>
      <p:pic>
        <p:nvPicPr>
          <p:cNvPr id="4" name="Picture 3"/>
          <p:cNvPicPr>
            <a:picLocks noChangeAspect="1"/>
          </p:cNvPicPr>
          <p:nvPr/>
        </p:nvPicPr>
        <p:blipFill>
          <a:blip r:embed="rId2"/>
          <a:stretch>
            <a:fillRect/>
          </a:stretch>
        </p:blipFill>
        <p:spPr>
          <a:xfrm>
            <a:off x="4767264" y="207069"/>
            <a:ext cx="1524132" cy="1524132"/>
          </a:xfrm>
          <a:prstGeom prst="rect">
            <a:avLst/>
          </a:prstGeom>
        </p:spPr>
      </p:pic>
    </p:spTree>
    <p:extLst>
      <p:ext uri="{BB962C8B-B14F-4D97-AF65-F5344CB8AC3E}">
        <p14:creationId xmlns:p14="http://schemas.microsoft.com/office/powerpoint/2010/main" val="1296215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latin typeface="+mj-lt"/>
              </a:rPr>
              <a:t>3. Program</a:t>
            </a:r>
          </a:p>
          <a:p>
            <a:r>
              <a:rPr lang="en-US" dirty="0" smtClean="0">
                <a:latin typeface="+mj-lt"/>
              </a:rPr>
              <a:t>Program Period: 2018-2012</a:t>
            </a:r>
          </a:p>
          <a:p>
            <a:pPr marL="0" indent="0">
              <a:buNone/>
            </a:pPr>
            <a:r>
              <a:rPr lang="en-US" dirty="0" smtClean="0">
                <a:latin typeface="+mj-lt"/>
              </a:rPr>
              <a:t>Title of the Program: </a:t>
            </a:r>
            <a:r>
              <a:rPr lang="en-US" i="1" dirty="0">
                <a:latin typeface="+mj-lt"/>
              </a:rPr>
              <a:t>Community Empowerment and Livelihood </a:t>
            </a:r>
            <a:r>
              <a:rPr lang="en-US" i="1" dirty="0" smtClean="0">
                <a:latin typeface="+mj-lt"/>
              </a:rPr>
              <a:t>Improvement.</a:t>
            </a:r>
          </a:p>
          <a:p>
            <a:r>
              <a:rPr lang="en-US" dirty="0" smtClean="0">
                <a:latin typeface="+mj-lt"/>
              </a:rPr>
              <a:t>Target Areas:</a:t>
            </a:r>
          </a:p>
          <a:p>
            <a:pPr marL="0" indent="0">
              <a:buNone/>
            </a:pPr>
            <a:r>
              <a:rPr lang="en-US" dirty="0" smtClean="0">
                <a:latin typeface="+mj-lt"/>
              </a:rPr>
              <a:t>    - Prey </a:t>
            </a:r>
            <a:r>
              <a:rPr lang="en-US" dirty="0" err="1" smtClean="0">
                <a:latin typeface="+mj-lt"/>
              </a:rPr>
              <a:t>Veng</a:t>
            </a:r>
            <a:r>
              <a:rPr lang="en-US" dirty="0" smtClean="0">
                <a:latin typeface="+mj-lt"/>
              </a:rPr>
              <a:t>: 3 districts, 6 communes, 45 villages</a:t>
            </a:r>
          </a:p>
          <a:p>
            <a:pPr marL="0" indent="0">
              <a:buNone/>
            </a:pPr>
            <a:r>
              <a:rPr lang="en-US" dirty="0" smtClean="0">
                <a:latin typeface="+mj-lt"/>
              </a:rPr>
              <a:t>    - </a:t>
            </a:r>
            <a:r>
              <a:rPr lang="en-US" dirty="0" err="1" smtClean="0">
                <a:latin typeface="+mj-lt"/>
              </a:rPr>
              <a:t>Svay</a:t>
            </a:r>
            <a:r>
              <a:rPr lang="en-US" dirty="0" smtClean="0">
                <a:latin typeface="+mj-lt"/>
              </a:rPr>
              <a:t> </a:t>
            </a:r>
            <a:r>
              <a:rPr lang="en-US" dirty="0" err="1" smtClean="0">
                <a:latin typeface="+mj-lt"/>
              </a:rPr>
              <a:t>Rieng</a:t>
            </a:r>
            <a:r>
              <a:rPr lang="en-US" dirty="0" smtClean="0">
                <a:latin typeface="+mj-lt"/>
              </a:rPr>
              <a:t>: 2 districts, 2 communes, 4 villages</a:t>
            </a:r>
          </a:p>
          <a:p>
            <a:pPr marL="0" indent="0">
              <a:buNone/>
            </a:pPr>
            <a:endParaRPr lang="en-US" dirty="0">
              <a:latin typeface="+mj-lt"/>
            </a:endParaRPr>
          </a:p>
        </p:txBody>
      </p:sp>
      <p:pic>
        <p:nvPicPr>
          <p:cNvPr id="4" name="Picture 3"/>
          <p:cNvPicPr>
            <a:picLocks noChangeAspect="1"/>
          </p:cNvPicPr>
          <p:nvPr/>
        </p:nvPicPr>
        <p:blipFill>
          <a:blip r:embed="rId2"/>
          <a:stretch>
            <a:fillRect/>
          </a:stretch>
        </p:blipFill>
        <p:spPr>
          <a:xfrm>
            <a:off x="5153630" y="142675"/>
            <a:ext cx="1524132" cy="1524132"/>
          </a:xfrm>
          <a:prstGeom prst="rect">
            <a:avLst/>
          </a:prstGeom>
        </p:spPr>
      </p:pic>
    </p:spTree>
    <p:extLst>
      <p:ext uri="{BB962C8B-B14F-4D97-AF65-F5344CB8AC3E}">
        <p14:creationId xmlns:p14="http://schemas.microsoft.com/office/powerpoint/2010/main" val="2402007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168" y="2261964"/>
            <a:ext cx="10515600" cy="4351338"/>
          </a:xfrm>
        </p:spPr>
        <p:txBody>
          <a:bodyPr/>
          <a:lstStyle/>
          <a:p>
            <a:r>
              <a:rPr lang="en-US" dirty="0" smtClean="0"/>
              <a:t>Beneficiary</a:t>
            </a:r>
            <a:endParaRPr lang="en-US" dirty="0"/>
          </a:p>
          <a:p>
            <a:pPr marL="0" indent="0">
              <a:buNone/>
            </a:pPr>
            <a:r>
              <a:rPr lang="en-US" dirty="0"/>
              <a:t> </a:t>
            </a:r>
            <a:r>
              <a:rPr lang="en-US" dirty="0" smtClean="0"/>
              <a:t>  - Direct: 3,298 HHs, School student: 1,000</a:t>
            </a:r>
          </a:p>
          <a:p>
            <a:pPr marL="0" indent="0">
              <a:buNone/>
            </a:pPr>
            <a:r>
              <a:rPr lang="en-US" dirty="0"/>
              <a:t> </a:t>
            </a:r>
            <a:r>
              <a:rPr lang="en-US" dirty="0" smtClean="0"/>
              <a:t>  - Indirect: 13,192 persons</a:t>
            </a:r>
          </a:p>
          <a:p>
            <a:r>
              <a:rPr lang="en-US" dirty="0" smtClean="0"/>
              <a:t>Working Approaches</a:t>
            </a:r>
          </a:p>
          <a:p>
            <a:pPr marL="0" indent="0">
              <a:buNone/>
            </a:pPr>
            <a:r>
              <a:rPr lang="en-US" dirty="0" smtClean="0"/>
              <a:t>   - Market System Development (MSD)</a:t>
            </a:r>
          </a:p>
          <a:p>
            <a:pPr marL="0" indent="0">
              <a:buNone/>
            </a:pPr>
            <a:r>
              <a:rPr lang="en-US" dirty="0"/>
              <a:t> </a:t>
            </a:r>
            <a:r>
              <a:rPr lang="en-US" dirty="0" smtClean="0"/>
              <a:t>  - Human Right Base Approach (HRBA)</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4883173" y="52523"/>
            <a:ext cx="1524132" cy="1524132"/>
          </a:xfrm>
          <a:prstGeom prst="rect">
            <a:avLst/>
          </a:prstGeom>
        </p:spPr>
      </p:pic>
    </p:spTree>
    <p:extLst>
      <p:ext uri="{BB962C8B-B14F-4D97-AF65-F5344CB8AC3E}">
        <p14:creationId xmlns:p14="http://schemas.microsoft.com/office/powerpoint/2010/main" val="17658008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799867"/>
            <a:ext cx="8510789" cy="4351338"/>
          </a:xfrm>
        </p:spPr>
        <p:txBody>
          <a:bodyPr>
            <a:normAutofit/>
          </a:bodyPr>
          <a:lstStyle/>
          <a:p>
            <a:pPr marL="0" indent="0">
              <a:buNone/>
            </a:pPr>
            <a:r>
              <a:rPr lang="en-US" dirty="0" smtClean="0"/>
              <a:t>Partnership</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248805642"/>
              </p:ext>
            </p:extLst>
          </p:nvPr>
        </p:nvGraphicFramePr>
        <p:xfrm>
          <a:off x="963051" y="2393919"/>
          <a:ext cx="8026403" cy="3423920"/>
        </p:xfrm>
        <a:graphic>
          <a:graphicData uri="http://schemas.openxmlformats.org/drawingml/2006/table">
            <a:tbl>
              <a:tblPr firstRow="1" bandRow="1">
                <a:tableStyleId>{5C22544A-7EE6-4342-B048-85BDC9FD1C3A}</a:tableStyleId>
              </a:tblPr>
              <a:tblGrid>
                <a:gridCol w="8026403"/>
              </a:tblGrid>
              <a:tr h="370840">
                <a:tc>
                  <a:txBody>
                    <a:bodyPr/>
                    <a:lstStyle/>
                    <a:p>
                      <a:pPr algn="ctr">
                        <a:spcAft>
                          <a:spcPts val="0"/>
                        </a:spcAft>
                      </a:pPr>
                      <a:r>
                        <a:rPr lang="en-US" sz="2400" b="1" dirty="0">
                          <a:solidFill>
                            <a:schemeClr val="tx1"/>
                          </a:solidFill>
                          <a:effectLst/>
                          <a:latin typeface="Franklin Gothic Book" panose="020B0503020102020204" pitchFamily="34" charset="0"/>
                          <a:ea typeface="Times New Roman" panose="02020603050405020304" pitchFamily="18" charset="0"/>
                          <a:cs typeface="Times New Roman" panose="02020603050405020304" pitchFamily="18" charset="0"/>
                        </a:rPr>
                        <a:t>Partners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r>
                        <a:rPr lang="en-US" sz="2400" dirty="0" smtClean="0">
                          <a:solidFill>
                            <a:schemeClr val="tx1"/>
                          </a:solidFill>
                        </a:rPr>
                        <a:t>Provincial Department of</a:t>
                      </a:r>
                      <a:r>
                        <a:rPr lang="en-US" sz="2400" baseline="0" dirty="0" smtClean="0">
                          <a:solidFill>
                            <a:schemeClr val="tx1"/>
                          </a:solidFill>
                        </a:rPr>
                        <a:t> </a:t>
                      </a:r>
                      <a:r>
                        <a:rPr lang="en-US" sz="2400" dirty="0" smtClean="0">
                          <a:solidFill>
                            <a:schemeClr val="tx1"/>
                          </a:solidFill>
                        </a:rPr>
                        <a:t>Labor and Vocational training </a:t>
                      </a:r>
                      <a:endParaRPr lang="en-US" sz="2400" dirty="0">
                        <a:solidFill>
                          <a:schemeClr val="tx1"/>
                        </a:solidFill>
                      </a:endParaRPr>
                    </a:p>
                  </a:txBody>
                  <a:tcPr>
                    <a:solidFill>
                      <a:schemeClr val="accent2">
                        <a:lumMod val="20000"/>
                        <a:lumOff val="80000"/>
                      </a:schemeClr>
                    </a:solidFill>
                  </a:tcPr>
                </a:tc>
              </a:tr>
              <a:tr h="370840">
                <a:tc>
                  <a:txBody>
                    <a:bodyPr/>
                    <a:lstStyle/>
                    <a:p>
                      <a:pPr algn="just">
                        <a:spcAft>
                          <a:spcPts val="0"/>
                        </a:spcAft>
                      </a:pP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Provincial Department of Agriculture</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Provincial Department of Water Resources</a:t>
                      </a:r>
                      <a:r>
                        <a:rPr lang="en-US" sz="2400" baseline="0" dirty="0" smtClean="0">
                          <a:effectLst/>
                          <a:latin typeface="Franklin Gothic Book" panose="020B0503020102020204" pitchFamily="34" charset="0"/>
                          <a:ea typeface="Times New Roman" panose="02020603050405020304" pitchFamily="18" charset="0"/>
                          <a:cs typeface="Times New Roman" panose="02020603050405020304" pitchFamily="18" charset="0"/>
                        </a:rPr>
                        <a:t> </a:t>
                      </a: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And Meteorology </a:t>
                      </a:r>
                      <a:endParaRPr lang="en-US" sz="2400" dirty="0" smtClean="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pPr algn="just">
                        <a:spcAft>
                          <a:spcPts val="0"/>
                        </a:spcAft>
                      </a:pPr>
                      <a:r>
                        <a:rPr lang="en-US" sz="2400" dirty="0" smtClean="0">
                          <a:effectLst/>
                          <a:latin typeface="Arial" panose="020B0604020202020204" pitchFamily="34" charset="0"/>
                          <a:ea typeface="Times New Roman" panose="02020603050405020304" pitchFamily="18" charset="0"/>
                          <a:cs typeface="Times New Roman" panose="02020603050405020304" pitchFamily="18" charset="0"/>
                        </a:rPr>
                        <a:t>Provincial Department of</a:t>
                      </a:r>
                      <a:r>
                        <a:rPr lang="en-US" sz="2400" baseline="0" dirty="0" smtClean="0">
                          <a:effectLst/>
                          <a:latin typeface="Arial" panose="020B0604020202020204" pitchFamily="34" charset="0"/>
                          <a:ea typeface="Times New Roman" panose="02020603050405020304" pitchFamily="18" charset="0"/>
                          <a:cs typeface="Times New Roman" panose="02020603050405020304" pitchFamily="18" charset="0"/>
                        </a:rPr>
                        <a:t> Women Affair</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Provincial Department of Rural Development</a:t>
                      </a:r>
                      <a:endParaRPr lang="en-US" sz="2400" dirty="0" smtClean="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Local authorities (commune council, village chief)</a:t>
                      </a:r>
                      <a:endParaRPr lang="en-US" sz="2400" dirty="0" smtClean="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pPr algn="just">
                        <a:spcAft>
                          <a:spcPts val="0"/>
                        </a:spcAft>
                      </a:pP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Agriculture input suppliers</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400" dirty="0" smtClean="0">
                          <a:effectLst/>
                          <a:latin typeface="Franklin Gothic Book" panose="020B0503020102020204" pitchFamily="34" charset="0"/>
                          <a:ea typeface="Times New Roman" panose="02020603050405020304" pitchFamily="18" charset="0"/>
                          <a:cs typeface="Times New Roman" panose="02020603050405020304" pitchFamily="18" charset="0"/>
                        </a:rPr>
                        <a:t>Private sectors</a:t>
                      </a:r>
                      <a:endParaRPr lang="en-US" sz="2400" dirty="0" smtClean="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2">
                        <a:lumMod val="20000"/>
                        <a:lumOff val="80000"/>
                      </a:schemeClr>
                    </a:solidFill>
                  </a:tcPr>
                </a:tc>
              </a:tr>
            </a:tbl>
          </a:graphicData>
        </a:graphic>
      </p:graphicFrame>
      <p:pic>
        <p:nvPicPr>
          <p:cNvPr id="2" name="Picture 1"/>
          <p:cNvPicPr>
            <a:picLocks noChangeAspect="1"/>
          </p:cNvPicPr>
          <p:nvPr/>
        </p:nvPicPr>
        <p:blipFill>
          <a:blip r:embed="rId2"/>
          <a:stretch>
            <a:fillRect/>
          </a:stretch>
        </p:blipFill>
        <p:spPr>
          <a:xfrm>
            <a:off x="4831658" y="181312"/>
            <a:ext cx="1524132" cy="1524132"/>
          </a:xfrm>
          <a:prstGeom prst="rect">
            <a:avLst/>
          </a:prstGeom>
        </p:spPr>
      </p:pic>
    </p:spTree>
    <p:extLst>
      <p:ext uri="{BB962C8B-B14F-4D97-AF65-F5344CB8AC3E}">
        <p14:creationId xmlns:p14="http://schemas.microsoft.com/office/powerpoint/2010/main" val="2467666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5023"/>
            <a:ext cx="10515600" cy="4351338"/>
          </a:xfrm>
        </p:spPr>
        <p:txBody>
          <a:bodyPr/>
          <a:lstStyle/>
          <a:p>
            <a:pPr marL="0" indent="0">
              <a:buNone/>
            </a:pPr>
            <a:r>
              <a:rPr lang="en-US" dirty="0" smtClean="0"/>
              <a:t>4. Donors</a:t>
            </a:r>
            <a:endParaRPr lang="en-US" dirty="0"/>
          </a:p>
        </p:txBody>
      </p:sp>
      <p:pic>
        <p:nvPicPr>
          <p:cNvPr id="4" name="Picture 3"/>
          <p:cNvPicPr>
            <a:picLocks noChangeAspect="1"/>
          </p:cNvPicPr>
          <p:nvPr/>
        </p:nvPicPr>
        <p:blipFill>
          <a:blip r:embed="rId2"/>
          <a:stretch>
            <a:fillRect/>
          </a:stretch>
        </p:blipFill>
        <p:spPr>
          <a:xfrm>
            <a:off x="5742246" y="3539631"/>
            <a:ext cx="2173296" cy="2268742"/>
          </a:xfrm>
          <a:prstGeom prst="rect">
            <a:avLst/>
          </a:prstGeom>
        </p:spPr>
      </p:pic>
      <p:pic>
        <p:nvPicPr>
          <p:cNvPr id="5" name="Picture 4"/>
          <p:cNvPicPr>
            <a:picLocks noChangeAspect="1"/>
          </p:cNvPicPr>
          <p:nvPr/>
        </p:nvPicPr>
        <p:blipFill>
          <a:blip r:embed="rId3"/>
          <a:stretch>
            <a:fillRect/>
          </a:stretch>
        </p:blipFill>
        <p:spPr>
          <a:xfrm>
            <a:off x="2407020" y="3539631"/>
            <a:ext cx="2282550" cy="2378800"/>
          </a:xfrm>
          <a:prstGeom prst="rect">
            <a:avLst/>
          </a:prstGeom>
        </p:spPr>
      </p:pic>
      <p:pic>
        <p:nvPicPr>
          <p:cNvPr id="6" name="Picture 5"/>
          <p:cNvPicPr>
            <a:picLocks noChangeAspect="1"/>
          </p:cNvPicPr>
          <p:nvPr/>
        </p:nvPicPr>
        <p:blipFill>
          <a:blip r:embed="rId4"/>
          <a:stretch>
            <a:fillRect/>
          </a:stretch>
        </p:blipFill>
        <p:spPr>
          <a:xfrm>
            <a:off x="4980180" y="178587"/>
            <a:ext cx="1524132" cy="1524132"/>
          </a:xfrm>
          <a:prstGeom prst="rect">
            <a:avLst/>
          </a:prstGeom>
        </p:spPr>
      </p:pic>
    </p:spTree>
    <p:extLst>
      <p:ext uri="{BB962C8B-B14F-4D97-AF65-F5344CB8AC3E}">
        <p14:creationId xmlns:p14="http://schemas.microsoft.com/office/powerpoint/2010/main" val="32236830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4718"/>
            <a:ext cx="10515600" cy="4351338"/>
          </a:xfrm>
        </p:spPr>
        <p:txBody>
          <a:bodyPr/>
          <a:lstStyle/>
          <a:p>
            <a:pPr marL="0" indent="0">
              <a:buNone/>
            </a:pPr>
            <a:r>
              <a:rPr lang="en-US" dirty="0" smtClean="0">
                <a:latin typeface="+mj-lt"/>
              </a:rPr>
              <a:t>5. Budget</a:t>
            </a:r>
          </a:p>
          <a:p>
            <a:pPr marL="0" indent="0">
              <a:buNone/>
            </a:pPr>
            <a:r>
              <a:rPr lang="en-US" dirty="0" smtClean="0">
                <a:latin typeface="+mj-lt"/>
              </a:rPr>
              <a:t>4 years (2018-2021)</a:t>
            </a:r>
          </a:p>
          <a:p>
            <a:pPr marL="0" indent="0" algn="ctr">
              <a:buNone/>
            </a:pPr>
            <a:endParaRPr lang="en-US" dirty="0" smtClean="0">
              <a:latin typeface="+mj-lt"/>
            </a:endParaRPr>
          </a:p>
          <a:p>
            <a:pPr marL="0" indent="0" algn="ctr">
              <a:buNone/>
            </a:pPr>
            <a:r>
              <a:rPr lang="en-US" b="1" dirty="0" smtClean="0">
                <a:latin typeface="+mj-lt"/>
              </a:rPr>
              <a:t>853,540 USD</a:t>
            </a:r>
            <a:endParaRPr lang="en-US" b="1" dirty="0">
              <a:latin typeface="+mj-lt"/>
            </a:endParaRPr>
          </a:p>
        </p:txBody>
      </p:sp>
      <p:pic>
        <p:nvPicPr>
          <p:cNvPr id="4" name="Picture 3"/>
          <p:cNvPicPr>
            <a:picLocks noChangeAspect="1"/>
          </p:cNvPicPr>
          <p:nvPr/>
        </p:nvPicPr>
        <p:blipFill>
          <a:blip r:embed="rId2"/>
          <a:stretch>
            <a:fillRect/>
          </a:stretch>
        </p:blipFill>
        <p:spPr>
          <a:xfrm>
            <a:off x="4780142" y="142675"/>
            <a:ext cx="1524132" cy="1524132"/>
          </a:xfrm>
          <a:prstGeom prst="rect">
            <a:avLst/>
          </a:prstGeom>
        </p:spPr>
      </p:pic>
    </p:spTree>
    <p:extLst>
      <p:ext uri="{BB962C8B-B14F-4D97-AF65-F5344CB8AC3E}">
        <p14:creationId xmlns:p14="http://schemas.microsoft.com/office/powerpoint/2010/main" val="1725699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24870"/>
            <a:ext cx="5343659" cy="4351338"/>
          </a:xfrm>
        </p:spPr>
        <p:txBody>
          <a:bodyPr>
            <a:normAutofit/>
          </a:bodyPr>
          <a:lstStyle/>
          <a:p>
            <a:pPr marL="0" indent="0" algn="just">
              <a:buNone/>
            </a:pPr>
            <a:r>
              <a:rPr lang="en-US" dirty="0" smtClean="0"/>
              <a:t>6. AOB</a:t>
            </a:r>
          </a:p>
          <a:p>
            <a:pPr marL="0" indent="0" algn="just">
              <a:buNone/>
            </a:pPr>
            <a:r>
              <a:rPr lang="en-US" sz="1400" dirty="0" smtClean="0"/>
              <a:t>Success story:</a:t>
            </a:r>
          </a:p>
          <a:p>
            <a:pPr marL="0" indent="0" algn="just">
              <a:buNone/>
            </a:pPr>
            <a:r>
              <a:rPr lang="en-US" sz="1400" dirty="0" err="1" smtClean="0"/>
              <a:t>Pheap</a:t>
            </a:r>
            <a:r>
              <a:rPr lang="en-US" sz="1400" dirty="0" smtClean="0"/>
              <a:t> </a:t>
            </a:r>
            <a:r>
              <a:rPr lang="en-US" sz="1400" dirty="0"/>
              <a:t>made his efforts to take care of the chickens, using the techniques he had learned from the project such as building proper chicken pen, separating blocks for chicks and hen, building safety fence to protect chickens from diseases, and cleaning and other hygienic activities.  To make the chicken value chain even more profitable, he also closely followed up local market situation, identified high-season for chicken supply, joined group selling, and connected the market for direct sales. All of his efforts resulted in remarkable success.  Last month he sold 27kgs of chicken and got 486,000riels (around USD120.00).  </a:t>
            </a:r>
            <a:r>
              <a:rPr lang="en-US" sz="1400" dirty="0" err="1"/>
              <a:t>Pheap</a:t>
            </a:r>
            <a:r>
              <a:rPr lang="en-US" sz="1400" dirty="0"/>
              <a:t> has planned to renovate the chicken farms by making bigger henhouses, prepare land nearby for growing vegetables and herb plants to supply for the chicken raising.  He commits to share the knowledge and skills with farmers in his community as well.  </a:t>
            </a:r>
            <a:r>
              <a:rPr lang="en-US" sz="1400" i="1" dirty="0"/>
              <a:t>“My living condition has improved now! Thank SACRED for such intervention which is really responding to the needs of the farmers. Today I have around 300 chickens, and I expect to gain more income in coming months,” said </a:t>
            </a:r>
            <a:r>
              <a:rPr lang="en-US" sz="1400" i="1" dirty="0" err="1"/>
              <a:t>Pheap</a:t>
            </a:r>
            <a:r>
              <a:rPr lang="en-US" sz="1400" i="1" dirty="0"/>
              <a:t> smilingly.</a:t>
            </a:r>
            <a:endParaRPr lang="en-US" sz="1400" dirty="0"/>
          </a:p>
          <a:p>
            <a:endParaRPr lang="en-US" sz="1400" dirty="0"/>
          </a:p>
        </p:txBody>
      </p:sp>
      <p:pic>
        <p:nvPicPr>
          <p:cNvPr id="9" name="Picture 8"/>
          <p:cNvPicPr>
            <a:picLocks noChangeAspect="1"/>
          </p:cNvPicPr>
          <p:nvPr/>
        </p:nvPicPr>
        <p:blipFill>
          <a:blip r:embed="rId2"/>
          <a:stretch>
            <a:fillRect/>
          </a:stretch>
        </p:blipFill>
        <p:spPr>
          <a:xfrm>
            <a:off x="6181859" y="3100634"/>
            <a:ext cx="4156327" cy="3117246"/>
          </a:xfrm>
          <a:prstGeom prst="rect">
            <a:avLst/>
          </a:prstGeom>
        </p:spPr>
      </p:pic>
      <p:pic>
        <p:nvPicPr>
          <p:cNvPr id="2" name="Picture 1"/>
          <p:cNvPicPr>
            <a:picLocks noChangeAspect="1"/>
          </p:cNvPicPr>
          <p:nvPr/>
        </p:nvPicPr>
        <p:blipFill>
          <a:blip r:embed="rId3"/>
          <a:stretch>
            <a:fillRect/>
          </a:stretch>
        </p:blipFill>
        <p:spPr>
          <a:xfrm>
            <a:off x="4999083" y="155554"/>
            <a:ext cx="1524132" cy="1524132"/>
          </a:xfrm>
          <a:prstGeom prst="rect">
            <a:avLst/>
          </a:prstGeom>
        </p:spPr>
      </p:pic>
    </p:spTree>
    <p:extLst>
      <p:ext uri="{BB962C8B-B14F-4D97-AF65-F5344CB8AC3E}">
        <p14:creationId xmlns:p14="http://schemas.microsoft.com/office/powerpoint/2010/main" val="38813344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970467" y="1658128"/>
            <a:ext cx="7381393" cy="5199872"/>
          </a:xfrm>
          <a:prstGeom prst="rect">
            <a:avLst/>
          </a:prstGeom>
        </p:spPr>
      </p:pic>
      <p:pic>
        <p:nvPicPr>
          <p:cNvPr id="3" name="Picture 2"/>
          <p:cNvPicPr>
            <a:picLocks noChangeAspect="1"/>
          </p:cNvPicPr>
          <p:nvPr/>
        </p:nvPicPr>
        <p:blipFill>
          <a:blip r:embed="rId3"/>
          <a:stretch>
            <a:fillRect/>
          </a:stretch>
        </p:blipFill>
        <p:spPr>
          <a:xfrm>
            <a:off x="5243782" y="133996"/>
            <a:ext cx="1524132" cy="1524132"/>
          </a:xfrm>
          <a:prstGeom prst="rect">
            <a:avLst/>
          </a:prstGeom>
        </p:spPr>
      </p:pic>
    </p:spTree>
    <p:extLst>
      <p:ext uri="{BB962C8B-B14F-4D97-AF65-F5344CB8AC3E}">
        <p14:creationId xmlns:p14="http://schemas.microsoft.com/office/powerpoint/2010/main" val="26379665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en-US" dirty="0" smtClean="0"/>
          </a:p>
          <a:p>
            <a:pPr marL="0" indent="0" algn="ctr">
              <a:buNone/>
            </a:pPr>
            <a:endParaRPr lang="en-US" dirty="0"/>
          </a:p>
          <a:p>
            <a:pPr marL="0" indent="0" algn="ctr">
              <a:buNone/>
            </a:pPr>
            <a:r>
              <a:rPr lang="en-US" sz="4000" b="1" dirty="0" smtClean="0"/>
              <a:t>Thank You!!</a:t>
            </a:r>
            <a:endParaRPr lang="en-US" sz="4000" b="1" dirty="0"/>
          </a:p>
        </p:txBody>
      </p:sp>
      <p:pic>
        <p:nvPicPr>
          <p:cNvPr id="4" name="Picture 3"/>
          <p:cNvPicPr>
            <a:picLocks noChangeAspect="1"/>
          </p:cNvPicPr>
          <p:nvPr/>
        </p:nvPicPr>
        <p:blipFill>
          <a:blip r:embed="rId2"/>
          <a:stretch>
            <a:fillRect/>
          </a:stretch>
        </p:blipFill>
        <p:spPr>
          <a:xfrm>
            <a:off x="5153629" y="529041"/>
            <a:ext cx="1524132" cy="1524132"/>
          </a:xfrm>
          <a:prstGeom prst="rect">
            <a:avLst/>
          </a:prstGeom>
        </p:spPr>
      </p:pic>
    </p:spTree>
    <p:extLst>
      <p:ext uri="{BB962C8B-B14F-4D97-AF65-F5344CB8AC3E}">
        <p14:creationId xmlns:p14="http://schemas.microsoft.com/office/powerpoint/2010/main" val="3182481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500</Words>
  <Application>Microsoft Office PowerPoint</Application>
  <PresentationFormat>Widescreen</PresentationFormat>
  <Paragraphs>52</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DaunPenh</vt:lpstr>
      <vt:lpstr>Franklin Gothic Book</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Bunhong</dc:creator>
  <cp:lastModifiedBy>Bunhong</cp:lastModifiedBy>
  <cp:revision>17</cp:revision>
  <dcterms:created xsi:type="dcterms:W3CDTF">2018-12-04T14:48:02Z</dcterms:created>
  <dcterms:modified xsi:type="dcterms:W3CDTF">2018-12-06T00:42:51Z</dcterms:modified>
</cp:coreProperties>
</file>