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1" r:id="rId1"/>
  </p:sldMasterIdLst>
  <p:notesMasterIdLst>
    <p:notesMasterId r:id="rId30"/>
  </p:notesMasterIdLst>
  <p:handoutMasterIdLst>
    <p:handoutMasterId r:id="rId31"/>
  </p:handoutMasterIdLst>
  <p:sldIdLst>
    <p:sldId id="256" r:id="rId2"/>
    <p:sldId id="307" r:id="rId3"/>
    <p:sldId id="299" r:id="rId4"/>
    <p:sldId id="295" r:id="rId5"/>
    <p:sldId id="290" r:id="rId6"/>
    <p:sldId id="320" r:id="rId7"/>
    <p:sldId id="336" r:id="rId8"/>
    <p:sldId id="321" r:id="rId9"/>
    <p:sldId id="337" r:id="rId10"/>
    <p:sldId id="313" r:id="rId11"/>
    <p:sldId id="316" r:id="rId12"/>
    <p:sldId id="317" r:id="rId13"/>
    <p:sldId id="318" r:id="rId14"/>
    <p:sldId id="338" r:id="rId15"/>
    <p:sldId id="340" r:id="rId16"/>
    <p:sldId id="339" r:id="rId17"/>
    <p:sldId id="343" r:id="rId18"/>
    <p:sldId id="341" r:id="rId19"/>
    <p:sldId id="323" r:id="rId20"/>
    <p:sldId id="332" r:id="rId21"/>
    <p:sldId id="324" r:id="rId22"/>
    <p:sldId id="333" r:id="rId23"/>
    <p:sldId id="326" r:id="rId24"/>
    <p:sldId id="334" r:id="rId25"/>
    <p:sldId id="328" r:id="rId26"/>
    <p:sldId id="344" r:id="rId27"/>
    <p:sldId id="345" r:id="rId28"/>
    <p:sldId id="297" r:id="rId2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8E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343" autoAdjust="0"/>
  </p:normalViewPr>
  <p:slideViewPr>
    <p:cSldViewPr>
      <p:cViewPr varScale="1">
        <p:scale>
          <a:sx n="69" d="100"/>
          <a:sy n="69" d="100"/>
        </p:scale>
        <p:origin x="154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534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219DA0-625E-4562-B04B-DADADD6FB628}" type="datetimeFigureOut">
              <a:rPr lang="en-US" smtClean="0"/>
              <a:t>10/31/2017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5A60F6-45D1-47E2-BA04-D46044AAB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059054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258CE3-7970-43D3-8C99-DCD12D5DABFC}" type="datetimeFigureOut">
              <a:rPr lang="en-US" smtClean="0"/>
              <a:pPr/>
              <a:t>10/31/2017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A0438E-E9F5-4875-AF6F-68DA6E218E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780584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B5DC-B543-446C-B1F4-CC177025420B}" type="datetimeFigureOut">
              <a:rPr lang="en-US" smtClean="0"/>
              <a:pPr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2DEB9-7D8F-44FD-8828-C45FC2A773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000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B5DC-B543-446C-B1F4-CC177025420B}" type="datetimeFigureOut">
              <a:rPr lang="en-US" smtClean="0"/>
              <a:pPr/>
              <a:t>10/31/2017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2DEB9-7D8F-44FD-8828-C45FC2A773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5347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B5DC-B543-446C-B1F4-CC177025420B}" type="datetimeFigureOut">
              <a:rPr lang="en-US" smtClean="0"/>
              <a:pPr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2DEB9-7D8F-44FD-8828-C45FC2A773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3073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B5DC-B543-446C-B1F4-CC177025420B}" type="datetimeFigureOut">
              <a:rPr lang="en-US" smtClean="0"/>
              <a:pPr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2DEB9-7D8F-44FD-8828-C45FC2A7735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54908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B5DC-B543-446C-B1F4-CC177025420B}" type="datetimeFigureOut">
              <a:rPr lang="en-US" smtClean="0"/>
              <a:pPr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2DEB9-7D8F-44FD-8828-C45FC2A773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7556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B5DC-B543-446C-B1F4-CC177025420B}" type="datetimeFigureOut">
              <a:rPr lang="en-US" smtClean="0"/>
              <a:pPr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2DEB9-7D8F-44FD-8828-C45FC2A7735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64282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B5DC-B543-446C-B1F4-CC177025420B}" type="datetimeFigureOut">
              <a:rPr lang="en-US" smtClean="0"/>
              <a:pPr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2DEB9-7D8F-44FD-8828-C45FC2A773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6370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B5DC-B543-446C-B1F4-CC177025420B}" type="datetimeFigureOut">
              <a:rPr lang="en-US" smtClean="0"/>
              <a:pPr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2DEB9-7D8F-44FD-8828-C45FC2A773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467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B5DC-B543-446C-B1F4-CC177025420B}" type="datetimeFigureOut">
              <a:rPr lang="en-US" smtClean="0"/>
              <a:pPr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2DEB9-7D8F-44FD-8828-C45FC2A773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40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B5DC-B543-446C-B1F4-CC177025420B}" type="datetimeFigureOut">
              <a:rPr lang="en-US" smtClean="0"/>
              <a:pPr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2DEB9-7D8F-44FD-8828-C45FC2A773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883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B5DC-B543-446C-B1F4-CC177025420B}" type="datetimeFigureOut">
              <a:rPr lang="en-US" smtClean="0"/>
              <a:pPr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2DEB9-7D8F-44FD-8828-C45FC2A773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35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B5DC-B543-446C-B1F4-CC177025420B}" type="datetimeFigureOut">
              <a:rPr lang="en-US" smtClean="0"/>
              <a:pPr/>
              <a:t>10/31/2017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2DEB9-7D8F-44FD-8828-C45FC2A773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401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B5DC-B543-446C-B1F4-CC177025420B}" type="datetimeFigureOut">
              <a:rPr lang="en-US" smtClean="0"/>
              <a:pPr/>
              <a:t>10/31/2017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2DEB9-7D8F-44FD-8828-C45FC2A773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160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B5DC-B543-446C-B1F4-CC177025420B}" type="datetimeFigureOut">
              <a:rPr lang="en-US" smtClean="0"/>
              <a:pPr/>
              <a:t>10/31/2017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2DEB9-7D8F-44FD-8828-C45FC2A773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009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B5DC-B543-446C-B1F4-CC177025420B}" type="datetimeFigureOut">
              <a:rPr lang="en-US" smtClean="0"/>
              <a:pPr/>
              <a:t>10/31/2017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2DEB9-7D8F-44FD-8828-C45FC2A773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14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B5DC-B543-446C-B1F4-CC177025420B}" type="datetimeFigureOut">
              <a:rPr lang="en-US" smtClean="0"/>
              <a:pPr/>
              <a:t>10/31/2017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2DEB9-7D8F-44FD-8828-C45FC2A773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87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B5DC-B543-446C-B1F4-CC177025420B}" type="datetimeFigureOut">
              <a:rPr lang="en-US" smtClean="0"/>
              <a:pPr/>
              <a:t>10/31/2017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2DEB9-7D8F-44FD-8828-C45FC2A773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86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96F1B5DC-B543-446C-B1F4-CC177025420B}" type="datetimeFigureOut">
              <a:rPr lang="en-US" smtClean="0"/>
              <a:pPr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FA2DEB9-7D8F-44FD-8828-C45FC2A773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60821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72" r:id="rId1"/>
    <p:sldLayoutId id="2147483973" r:id="rId2"/>
    <p:sldLayoutId id="2147483974" r:id="rId3"/>
    <p:sldLayoutId id="2147483975" r:id="rId4"/>
    <p:sldLayoutId id="2147483976" r:id="rId5"/>
    <p:sldLayoutId id="2147483977" r:id="rId6"/>
    <p:sldLayoutId id="2147483978" r:id="rId7"/>
    <p:sldLayoutId id="2147483979" r:id="rId8"/>
    <p:sldLayoutId id="2147483980" r:id="rId9"/>
    <p:sldLayoutId id="2147483981" r:id="rId10"/>
    <p:sldLayoutId id="2147483982" r:id="rId11"/>
    <p:sldLayoutId id="2147483983" r:id="rId12"/>
    <p:sldLayoutId id="2147483984" r:id="rId13"/>
    <p:sldLayoutId id="2147483985" r:id="rId14"/>
    <p:sldLayoutId id="2147483986" r:id="rId15"/>
    <p:sldLayoutId id="2147483987" r:id="rId16"/>
    <p:sldLayoutId id="2147483988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7027" y="2742111"/>
            <a:ext cx="7543800" cy="1225142"/>
          </a:xfrm>
        </p:spPr>
        <p:txBody>
          <a:bodyPr>
            <a:normAutofit/>
          </a:bodyPr>
          <a:lstStyle/>
          <a:p>
            <a:pPr algn="ctr"/>
            <a:r>
              <a:rPr lang="en-AU" sz="2000" b="1" dirty="0">
                <a:solidFill>
                  <a:srgbClr val="002060"/>
                </a:solidFill>
              </a:rPr>
              <a:t>The Law on Associations and  Non-Governmental Organizations (LANGO)</a:t>
            </a:r>
            <a:r>
              <a:rPr lang="en-US" sz="2000" b="1" dirty="0">
                <a:solidFill>
                  <a:srgbClr val="002060"/>
                </a:solidFill>
              </a:rPr>
              <a:t/>
            </a:r>
            <a:br>
              <a:rPr lang="en-US" sz="2000" b="1" dirty="0">
                <a:solidFill>
                  <a:srgbClr val="002060"/>
                </a:solidFill>
              </a:rPr>
            </a:br>
            <a:r>
              <a:rPr lang="en-US" sz="2000" b="1" dirty="0">
                <a:solidFill>
                  <a:srgbClr val="002060"/>
                </a:solidFill>
              </a:rPr>
              <a:t>By Legal Aid of Cambodia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1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57200" y="1076647"/>
            <a:ext cx="8220797" cy="1447800"/>
          </a:xfrm>
          <a:prstGeom prst="rect">
            <a:avLst/>
          </a:prstGeo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km-KH" sz="20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ច្បាប់ស្ដី</a:t>
            </a:r>
            <a:r>
              <a:rPr lang="km-KH" sz="20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ពី</a:t>
            </a:r>
            <a:r>
              <a:rPr lang="en-US" sz="20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 </a:t>
            </a:r>
            <a:r>
              <a:rPr lang="km-KH" sz="20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សមាគម</a:t>
            </a:r>
            <a:r>
              <a:rPr lang="en-US" sz="20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 </a:t>
            </a:r>
            <a:r>
              <a:rPr lang="km-KH" sz="20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និង</a:t>
            </a:r>
            <a:r>
              <a:rPr lang="km-KH" sz="20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អង្គការមិនមែនរដ្ឋាភិបាល </a:t>
            </a:r>
            <a:r>
              <a:rPr lang="km-KH" sz="20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(</a:t>
            </a:r>
            <a:r>
              <a:rPr lang="en-AU" sz="20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LANGO</a:t>
            </a:r>
            <a:r>
              <a:rPr lang="km-KH" sz="20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) </a:t>
            </a:r>
            <a:endParaRPr lang="en-US" sz="2000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algn="ctr">
              <a:lnSpc>
                <a:spcPct val="150000"/>
              </a:lnSpc>
            </a:pPr>
            <a:r>
              <a:rPr lang="km-KH" sz="20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ដោយ  អង្គការ</a:t>
            </a:r>
            <a:r>
              <a:rPr lang="en-US" sz="20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 </a:t>
            </a:r>
            <a:r>
              <a:rPr lang="km-KH" sz="20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ជំនួយ</a:t>
            </a:r>
            <a:r>
              <a:rPr lang="en-US" sz="20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 </a:t>
            </a:r>
            <a:r>
              <a:rPr lang="km-KH" sz="20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ផ្នែកច្បាប់</a:t>
            </a:r>
            <a:r>
              <a:rPr lang="en-US" sz="20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 </a:t>
            </a:r>
            <a:r>
              <a:rPr lang="km-KH" sz="20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នៃ</a:t>
            </a:r>
            <a:r>
              <a:rPr lang="km-KH" sz="20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កម្ពុជា</a:t>
            </a:r>
            <a:endParaRPr lang="en-US" sz="2000" dirty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723899" y="4191000"/>
            <a:ext cx="7705003" cy="100862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Regional Workshop for Member and Non-Member Organization</a:t>
            </a:r>
            <a:endParaRPr lang="en-US" dirty="0" smtClean="0"/>
          </a:p>
          <a:p>
            <a:r>
              <a:rPr lang="en-US" b="1" dirty="0" smtClean="0"/>
              <a:t>Development Trends for CSOs    25 October – 2 November 2017</a:t>
            </a:r>
            <a:endParaRPr lang="en-US" dirty="0" smtClean="0"/>
          </a:p>
          <a:p>
            <a:endParaRPr lang="en-US" b="1" dirty="0" smtClean="0">
              <a:solidFill>
                <a:schemeClr val="tx1"/>
              </a:solidFill>
            </a:endParaRPr>
          </a:p>
          <a:p>
            <a:endParaRPr lang="en-US" dirty="0"/>
          </a:p>
        </p:txBody>
      </p:sp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154" y="5199622"/>
            <a:ext cx="3294491" cy="1415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1" y="914401"/>
            <a:ext cx="8458198" cy="838199"/>
          </a:xfr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ca-ES" sz="2000" dirty="0" smtClean="0">
                <a:latin typeface="Kh Muol" panose="02000500000000020004" pitchFamily="2" charset="0"/>
                <a:cs typeface="Kh Muol" panose="02000500000000020004" pitchFamily="2" charset="0"/>
              </a:rPr>
              <a:t>សិទ្ធិ និងកាតព្វកិច្ច </a:t>
            </a:r>
            <a:r>
              <a:rPr lang="km-KH" sz="2000" dirty="0" smtClean="0">
                <a:latin typeface="Kh Muol" panose="02000500000000020004" pitchFamily="2" charset="0"/>
                <a:cs typeface="Kh Muol" panose="02000500000000020004" pitchFamily="2" charset="0"/>
              </a:rPr>
              <a:t>សមាគម</a:t>
            </a:r>
            <a:r>
              <a:rPr lang="en-US" sz="2000" dirty="0" smtClean="0">
                <a:latin typeface="Kh Muol" panose="02000500000000020004" pitchFamily="2" charset="0"/>
                <a:cs typeface="Kh Muol" panose="02000500000000020004" pitchFamily="2" charset="0"/>
              </a:rPr>
              <a:t> </a:t>
            </a:r>
            <a:r>
              <a:rPr lang="km-KH" sz="2000" dirty="0" smtClean="0">
                <a:latin typeface="Kh Muol" panose="02000500000000020004" pitchFamily="2" charset="0"/>
                <a:cs typeface="Kh Muol" panose="02000500000000020004" pitchFamily="2" charset="0"/>
              </a:rPr>
              <a:t>/ </a:t>
            </a:r>
            <a:r>
              <a:rPr lang="km-KH" sz="2000" dirty="0">
                <a:latin typeface="Kh Muol" panose="02000500000000020004" pitchFamily="2" charset="0"/>
                <a:cs typeface="Kh Muol" panose="02000500000000020004" pitchFamily="2" charset="0"/>
              </a:rPr>
              <a:t>អង្គការ</a:t>
            </a:r>
            <a:r>
              <a:rPr lang="ca-ES" sz="2000" dirty="0">
                <a:latin typeface="Kh Muol" panose="02000500000000020004" pitchFamily="2" charset="0"/>
                <a:cs typeface="Kh Muol" panose="02000500000000020004" pitchFamily="2" charset="0"/>
              </a:rPr>
              <a:t>ក្រៅរដ្ឋាភិបា</a:t>
            </a:r>
            <a:r>
              <a:rPr lang="ca-ES" sz="2000" dirty="0" smtClean="0">
                <a:latin typeface="Kh Muol" panose="02000500000000020004" pitchFamily="2" charset="0"/>
                <a:cs typeface="Kh Muol" panose="02000500000000020004" pitchFamily="2" charset="0"/>
              </a:rPr>
              <a:t>ល</a:t>
            </a:r>
            <a:r>
              <a:rPr lang="en-US" sz="2000" b="1" dirty="0">
                <a:latin typeface="Kh Muol" panose="02000500000000020004" pitchFamily="2" charset="0"/>
                <a:cs typeface="Kh Muol" panose="02000500000000020004" pitchFamily="2" charset="0"/>
              </a:rPr>
              <a:t/>
            </a:r>
            <a:br>
              <a:rPr lang="en-US" sz="2000" b="1" dirty="0">
                <a:latin typeface="Kh Muol" panose="02000500000000020004" pitchFamily="2" charset="0"/>
                <a:cs typeface="Kh Muol" panose="02000500000000020004" pitchFamily="2" charset="0"/>
              </a:rPr>
            </a:br>
            <a:r>
              <a:rPr lang="en-US" sz="1800" dirty="0" smtClean="0"/>
              <a:t>RIGHT and Obligations </a:t>
            </a:r>
            <a:r>
              <a:rPr lang="en-US" sz="1800" dirty="0"/>
              <a:t>of Associations / NGOs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81000" y="2286000"/>
            <a:ext cx="8458199" cy="4343400"/>
          </a:xfrm>
          <a:prstGeom prst="rect">
            <a:avLst/>
          </a:prstGeom>
          <a:ln>
            <a:solidFill>
              <a:srgbClr val="00B050">
                <a:alpha val="90000"/>
              </a:srgbClr>
            </a:solidFill>
          </a:ln>
        </p:spPr>
        <p:txBody>
          <a:bodyPr vert="horz" lIns="45720" tIns="45720" rIns="4572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km-KH" sz="1600" b="1" dirty="0" smtClean="0">
                <a:latin typeface="Khmer OS Battambang" panose="02000500000000020004" pitchFamily="2" charset="0"/>
                <a:cs typeface="Khmer OS Battambang" panose="02000500000000020004" pitchFamily="2" charset="0"/>
              </a:rPr>
              <a:t>១. </a:t>
            </a:r>
            <a:r>
              <a:rPr lang="ca-ES" sz="1600" b="1" dirty="0" smtClean="0">
                <a:latin typeface="Khmer OS Battambang" panose="02000500000000020004" pitchFamily="2" charset="0"/>
                <a:cs typeface="Khmer OS Battambang" panose="02000500000000020004" pitchFamily="2" charset="0"/>
              </a:rPr>
              <a:t>ស្ថិតនៅក្រោមនីតិរួមនៃ</a:t>
            </a:r>
            <a:r>
              <a:rPr lang="km-KH" sz="1600" b="1" dirty="0" smtClean="0">
                <a:latin typeface="Khmer OS Battambang" panose="02000500000000020004" pitchFamily="2" charset="0"/>
                <a:cs typeface="Khmer OS Battambang" panose="02000500000000020004" pitchFamily="2" charset="0"/>
              </a:rPr>
              <a:t> </a:t>
            </a:r>
            <a:r>
              <a:rPr lang="ca-ES" sz="1600" b="1" u="sng" dirty="0" smtClean="0">
                <a:solidFill>
                  <a:srgbClr val="FF0000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របបសារពើពន្ធ</a:t>
            </a:r>
            <a:r>
              <a:rPr lang="km-KH" sz="1600" b="1" u="sng" dirty="0" smtClean="0">
                <a:solidFill>
                  <a:srgbClr val="FF0000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 </a:t>
            </a:r>
            <a:r>
              <a:rPr lang="ca-ES" sz="1600" b="1" u="sng" dirty="0" smtClean="0">
                <a:solidFill>
                  <a:srgbClr val="FF0000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​</a:t>
            </a:r>
            <a:r>
              <a:rPr lang="ca-ES" sz="1600" b="1" dirty="0" smtClean="0">
                <a:latin typeface="Khmer OS Battambang" panose="02000500000000020004" pitchFamily="2" charset="0"/>
                <a:cs typeface="Khmer OS Battambang" panose="02000500000000020004" pitchFamily="2" charset="0"/>
              </a:rPr>
              <a:t>និងទទួលបានការអនុគ្រោះនានា ស្របតាមច្បាប់ ជាធរមាន។</a:t>
            </a:r>
            <a:r>
              <a:rPr lang="en-US" sz="1600" dirty="0" smtClean="0">
                <a:latin typeface="Khmer OS Battambang" panose="02000500000000020004" pitchFamily="2" charset="0"/>
                <a:cs typeface="Khmer OS Battambang" panose="02000500000000020004" pitchFamily="2" charset="0"/>
              </a:rPr>
              <a:t>            </a:t>
            </a:r>
            <a:r>
              <a:rPr lang="ca-ES" sz="1600" b="1" dirty="0" smtClean="0">
                <a:latin typeface="Khmer OS Battambang" panose="02000500000000020004" pitchFamily="2" charset="0"/>
                <a:cs typeface="Khmer OS Battambang" panose="02000500000000020004" pitchFamily="2" charset="0"/>
              </a:rPr>
              <a:t>(មាត្រា </a:t>
            </a:r>
            <a:r>
              <a:rPr lang="km-KH" sz="1600" b="1" dirty="0" smtClean="0">
                <a:latin typeface="Khmer OS Battambang" panose="02000500000000020004" pitchFamily="2" charset="0"/>
                <a:cs typeface="Khmer OS Battambang" panose="02000500000000020004" pitchFamily="2" charset="0"/>
              </a:rPr>
              <a:t>២0</a:t>
            </a:r>
            <a:r>
              <a:rPr lang="ca-ES" sz="1400" b="1" dirty="0" smtClean="0">
                <a:latin typeface="Khmer OS Battambang" panose="02000500000000020004" pitchFamily="2" charset="0"/>
                <a:cs typeface="Khmer OS Battambang" panose="02000500000000020004" pitchFamily="2" charset="0"/>
              </a:rPr>
              <a:t>)</a:t>
            </a:r>
            <a:endParaRPr lang="km-KH" sz="1400" b="1" dirty="0"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1400" dirty="0" smtClean="0">
                <a:solidFill>
                  <a:srgbClr val="FF0000"/>
                </a:solidFill>
              </a:rPr>
              <a:t>1.</a:t>
            </a:r>
            <a:r>
              <a:rPr lang="km-KH" sz="1400" dirty="0" smtClean="0">
                <a:solidFill>
                  <a:srgbClr val="FF0000"/>
                </a:solidFill>
              </a:rPr>
              <a:t> </a:t>
            </a:r>
            <a:r>
              <a:rPr lang="en-US" sz="1400" dirty="0" smtClean="0">
                <a:solidFill>
                  <a:srgbClr val="002060"/>
                </a:solidFill>
              </a:rPr>
              <a:t>NGOs </a:t>
            </a:r>
            <a:r>
              <a:rPr lang="en-US" sz="1400" dirty="0">
                <a:solidFill>
                  <a:srgbClr val="002060"/>
                </a:solidFill>
              </a:rPr>
              <a:t>shall be subject to the existing </a:t>
            </a:r>
            <a:r>
              <a:rPr lang="en-US" sz="1400" dirty="0">
                <a:solidFill>
                  <a:srgbClr val="FF0000"/>
                </a:solidFill>
              </a:rPr>
              <a:t>taxation regime law</a:t>
            </a:r>
            <a:r>
              <a:rPr lang="en-US" sz="1400" dirty="0"/>
              <a:t>, </a:t>
            </a:r>
            <a:r>
              <a:rPr lang="en-US" sz="1400" dirty="0">
                <a:solidFill>
                  <a:srgbClr val="002060"/>
                </a:solidFill>
              </a:rPr>
              <a:t>and receive incentive and enjoy exemption in accordance with the existing laws and provision. (Article 20</a:t>
            </a:r>
            <a:r>
              <a:rPr lang="en-US" sz="1400" dirty="0" smtClean="0">
                <a:solidFill>
                  <a:srgbClr val="002060"/>
                </a:solidFill>
              </a:rPr>
              <a:t>)</a:t>
            </a:r>
            <a:r>
              <a:rPr lang="ca-ES" sz="1400" b="1" dirty="0" smtClean="0">
                <a:solidFill>
                  <a:srgbClr val="002060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   </a:t>
            </a:r>
            <a:endParaRPr lang="km-KH" sz="1400" b="1" dirty="0" smtClean="0">
              <a:solidFill>
                <a:srgbClr val="002060"/>
              </a:solidFill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km-KH" sz="1600" b="1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២. </a:t>
            </a:r>
            <a:r>
              <a:rPr lang="ca-ES" sz="1600" b="1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មានសិទ្ធិចុះកិច្ចសន្យាសហប្រតិបត្តិ ការជា​មួយដៃគូរ ក្នុងការអនុវត្តគម្រោងសកម្មភា</a:t>
            </a:r>
            <a:r>
              <a:rPr lang="ca-ES" sz="1600" b="1" dirty="0" smtClean="0">
                <a:latin typeface="Khmer OS Battambang" panose="02000500000000020004" pitchFamily="2" charset="0"/>
                <a:cs typeface="Khmer OS Battambang" panose="02000500000000020004" pitchFamily="2" charset="0"/>
              </a:rPr>
              <a:t>ព។ </a:t>
            </a:r>
            <a:r>
              <a:rPr lang="ca-ES" sz="1600" b="1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(មាត្រា </a:t>
            </a:r>
            <a:r>
              <a:rPr lang="km-KH" sz="1600" b="1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២</a:t>
            </a:r>
            <a:r>
              <a:rPr lang="ca-ES" sz="1600" b="1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១ )</a:t>
            </a:r>
            <a:endParaRPr lang="km-KH" sz="1600" b="1" dirty="0"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002060"/>
                </a:solidFill>
              </a:rPr>
              <a:t>2.</a:t>
            </a:r>
            <a:r>
              <a:rPr lang="km-KH" sz="1400" dirty="0">
                <a:solidFill>
                  <a:srgbClr val="002060"/>
                </a:solidFill>
              </a:rPr>
              <a:t> </a:t>
            </a:r>
            <a:r>
              <a:rPr lang="en-US" sz="1400" dirty="0">
                <a:solidFill>
                  <a:srgbClr val="002060"/>
                </a:solidFill>
              </a:rPr>
              <a:t>NGOs have the right to collaborate with partners in implementing action plans. (Article 21)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a-ES" sz="1600" b="1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៣. មានសិទ្ធិជ្រើសរើសបុគ្គលិក ឬកម្មករ  ស្របតាម ច្បាប់  ស្តីពីអន្តោប្រវេសន៍  ច្បាប់ស្តីពីការងារ </a:t>
            </a:r>
            <a:r>
              <a:rPr lang="ca-ES" sz="1600" b="1" dirty="0" smtClean="0">
                <a:latin typeface="Khmer OS Battambang" panose="02000500000000020004" pitchFamily="2" charset="0"/>
                <a:cs typeface="Khmer OS Battambang" panose="02000500000000020004" pitchFamily="2" charset="0"/>
              </a:rPr>
              <a:t>និងលិខិត</a:t>
            </a:r>
            <a:r>
              <a:rPr lang="ca-ES" sz="1600" b="1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បទដ្ឋានគតិយុត្តនានា ជាធរមា</a:t>
            </a:r>
            <a:r>
              <a:rPr lang="ca-ES" sz="1600" b="1" dirty="0" smtClean="0">
                <a:latin typeface="Khmer OS Battambang" panose="02000500000000020004" pitchFamily="2" charset="0"/>
                <a:cs typeface="Khmer OS Battambang" panose="02000500000000020004" pitchFamily="2" charset="0"/>
              </a:rPr>
              <a:t>ន។</a:t>
            </a:r>
            <a:r>
              <a:rPr lang="km-KH" sz="1600" b="1" dirty="0" smtClean="0">
                <a:latin typeface="Khmer OS Battambang" panose="02000500000000020004" pitchFamily="2" charset="0"/>
                <a:cs typeface="Khmer OS Battambang" panose="02000500000000020004" pitchFamily="2" charset="0"/>
              </a:rPr>
              <a:t> </a:t>
            </a:r>
            <a:r>
              <a:rPr lang="ca-ES" sz="1600" b="1" dirty="0" smtClean="0">
                <a:latin typeface="Khmer OS Battambang" panose="02000500000000020004" pitchFamily="2" charset="0"/>
                <a:cs typeface="Khmer OS Battambang" panose="02000500000000020004" pitchFamily="2" charset="0"/>
              </a:rPr>
              <a:t>(</a:t>
            </a:r>
            <a:r>
              <a:rPr lang="ca-ES" sz="1600" b="1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មាត្រា </a:t>
            </a:r>
            <a:r>
              <a:rPr lang="km-KH" sz="1600" b="1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២២</a:t>
            </a:r>
            <a:r>
              <a:rPr lang="ca-ES" sz="1600" b="1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)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002060"/>
                </a:solidFill>
              </a:rPr>
              <a:t>3.NGOs have the right to recruit employees or workers in accordance with the law on immigration, labor laws and legal regulations in force.</a:t>
            </a:r>
          </a:p>
          <a:p>
            <a:pPr marL="0" indent="0">
              <a:lnSpc>
                <a:spcPct val="150000"/>
              </a:lnSpc>
              <a:buNone/>
            </a:pPr>
            <a:endParaRPr lang="ca-ES" sz="1400" b="1" dirty="0" smtClean="0"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>
              <a:lnSpc>
                <a:spcPct val="150000"/>
              </a:lnSpc>
              <a:buFontTx/>
              <a:buChar char="-"/>
            </a:pPr>
            <a:endParaRPr lang="en-US" sz="1400" b="1" dirty="0" smtClean="0"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sz="1400" b="1" dirty="0"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dirty="0"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81000" y="1828800"/>
            <a:ext cx="8458199" cy="381000"/>
          </a:xfrm>
          <a:prstGeom prst="rect">
            <a:avLst/>
          </a:prstGeom>
          <a:pattFill prst="pct75">
            <a:fgClr>
              <a:srgbClr val="FF0000"/>
            </a:fgClr>
            <a:bgClr>
              <a:schemeClr val="bg1"/>
            </a:bgClr>
          </a:pattFill>
          <a:ln>
            <a:noFill/>
          </a:ln>
        </p:spPr>
        <p:txBody>
          <a:bodyPr vert="horz" lIns="45720" tIns="45720" rIns="4572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400" dirty="0">
                <a:latin typeface="Kh Muol" panose="02000500000000020004" pitchFamily="2" charset="0"/>
                <a:cs typeface="Kh Muol" panose="02000500000000020004" pitchFamily="2" charset="0"/>
              </a:rPr>
              <a:t>NGOs </a:t>
            </a:r>
            <a:r>
              <a:rPr lang="ca-ES" sz="1400" dirty="0">
                <a:latin typeface="Kh Muol" panose="02000500000000020004" pitchFamily="2" charset="0"/>
                <a:cs typeface="Kh Muol" panose="02000500000000020004" pitchFamily="2" charset="0"/>
              </a:rPr>
              <a:t>ដែលបានចុះបញ្ជី ឬ អនុស្សរណៈត្រូវ​ </a:t>
            </a:r>
            <a:r>
              <a:rPr lang="ca-ES" sz="1400" dirty="0" smtClean="0">
                <a:latin typeface="Kh Muol" panose="02000500000000020004" pitchFamily="2" charset="0"/>
                <a:cs typeface="Kh Muol" panose="02000500000000020004" pitchFamily="2" charset="0"/>
              </a:rPr>
              <a:t>៖</a:t>
            </a:r>
            <a:r>
              <a:rPr lang="km-KH" sz="1400" dirty="0" smtClean="0">
                <a:latin typeface="Kh Muol" panose="02000500000000020004" pitchFamily="2" charset="0"/>
                <a:cs typeface="Kh Muol" panose="02000500000000020004" pitchFamily="2" charset="0"/>
              </a:rPr>
              <a:t>  </a:t>
            </a:r>
            <a:r>
              <a:rPr lang="en-US" sz="1400" b="1" dirty="0" smtClean="0"/>
              <a:t>Registered </a:t>
            </a:r>
            <a:r>
              <a:rPr lang="en-US" sz="1400" b="1" dirty="0"/>
              <a:t>NGOs or MOUs are</a:t>
            </a:r>
            <a:endParaRPr lang="en-US" sz="1400" b="1" u="sng" dirty="0">
              <a:latin typeface="Khmer Muol" panose="02000500000000020004" pitchFamily="2" charset="0"/>
              <a:cs typeface="Khmer Muol" panose="02000500000000020004" pitchFamily="2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km-KH" sz="1400" u="sng" dirty="0" smtClean="0">
                <a:latin typeface="Khmer Muol" panose="02000500000000020004" pitchFamily="2" charset="0"/>
                <a:cs typeface="Khmer Muol" panose="02000500000000020004" pitchFamily="2" charset="0"/>
              </a:rPr>
              <a:t> </a:t>
            </a:r>
            <a:endParaRPr lang="en-US" sz="1400" u="sng" dirty="0">
              <a:latin typeface="Khmer Muol" panose="02000500000000020004" pitchFamily="2" charset="0"/>
              <a:cs typeface="Khmer Muol" panose="02000500000000020004" pitchFamily="2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1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8002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1" y="967065"/>
            <a:ext cx="8458198" cy="797191"/>
          </a:xfr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ca-ES" sz="2000" dirty="0" smtClean="0">
                <a:latin typeface="Kh Muol" panose="02000500000000020004" pitchFamily="2" charset="0"/>
                <a:cs typeface="Kh Muol" panose="02000500000000020004" pitchFamily="2" charset="0"/>
              </a:rPr>
              <a:t>សិទ្ធិ</a:t>
            </a:r>
            <a:r>
              <a:rPr lang="km-KH" sz="2000" dirty="0" smtClean="0">
                <a:latin typeface="Kh Muol" panose="02000500000000020004" pitchFamily="2" charset="0"/>
                <a:cs typeface="Kh Muol" panose="02000500000000020004" pitchFamily="2" charset="0"/>
              </a:rPr>
              <a:t> </a:t>
            </a:r>
            <a:r>
              <a:rPr lang="ca-ES" sz="2000" dirty="0" smtClean="0">
                <a:latin typeface="Kh Muol" panose="02000500000000020004" pitchFamily="2" charset="0"/>
                <a:cs typeface="Kh Muol" panose="02000500000000020004" pitchFamily="2" charset="0"/>
              </a:rPr>
              <a:t>និងកាតព្វកិច្ច </a:t>
            </a:r>
            <a:r>
              <a:rPr lang="km-KH" sz="2000" dirty="0" smtClean="0">
                <a:latin typeface="Kh Muol" panose="02000500000000020004" pitchFamily="2" charset="0"/>
                <a:cs typeface="Kh Muol" panose="02000500000000020004" pitchFamily="2" charset="0"/>
              </a:rPr>
              <a:t>សមាគម</a:t>
            </a:r>
            <a:r>
              <a:rPr lang="km-KH" sz="2000" dirty="0">
                <a:latin typeface="Kh Muol" panose="02000500000000020004" pitchFamily="2" charset="0"/>
                <a:cs typeface="Kh Muol" panose="02000500000000020004" pitchFamily="2" charset="0"/>
              </a:rPr>
              <a:t>/ អង្គការ</a:t>
            </a:r>
            <a:r>
              <a:rPr lang="ca-ES" sz="2000" dirty="0">
                <a:latin typeface="Kh Muol" panose="02000500000000020004" pitchFamily="2" charset="0"/>
                <a:cs typeface="Kh Muol" panose="02000500000000020004" pitchFamily="2" charset="0"/>
              </a:rPr>
              <a:t>ក្រៅរដ្ឋាភិបា</a:t>
            </a:r>
            <a:r>
              <a:rPr lang="ca-ES" sz="2000" dirty="0" smtClean="0">
                <a:latin typeface="Kh Muol" panose="02000500000000020004" pitchFamily="2" charset="0"/>
                <a:cs typeface="Kh Muol" panose="02000500000000020004" pitchFamily="2" charset="0"/>
              </a:rPr>
              <a:t>ល</a:t>
            </a:r>
            <a:r>
              <a:rPr lang="en-US" sz="2000" dirty="0">
                <a:latin typeface="Kh Muol" panose="02000500000000020004" pitchFamily="2" charset="0"/>
                <a:cs typeface="Kh Muol" panose="02000500000000020004" pitchFamily="2" charset="0"/>
              </a:rPr>
              <a:t/>
            </a:r>
            <a:br>
              <a:rPr lang="en-US" sz="2000" dirty="0">
                <a:latin typeface="Kh Muol" panose="02000500000000020004" pitchFamily="2" charset="0"/>
                <a:cs typeface="Kh Muol" panose="02000500000000020004" pitchFamily="2" charset="0"/>
              </a:rPr>
            </a:br>
            <a:r>
              <a:rPr lang="en-US" sz="1800" dirty="0" smtClean="0"/>
              <a:t>RIGHT and Obligations </a:t>
            </a:r>
            <a:r>
              <a:rPr lang="en-US" sz="1800" dirty="0"/>
              <a:t>of Associations / NGOs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81000" y="2667000"/>
            <a:ext cx="8610600" cy="3886200"/>
          </a:xfrm>
          <a:prstGeom prst="rect">
            <a:avLst/>
          </a:prstGeom>
          <a:ln>
            <a:solidFill>
              <a:srgbClr val="00B050">
                <a:alpha val="90000"/>
              </a:srgbClr>
            </a:solidFill>
          </a:ln>
        </p:spPr>
        <p:txBody>
          <a:bodyPr vert="horz" lIns="45720" tIns="45720" rIns="4572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ca-ES" sz="1600" b="1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៤. </a:t>
            </a:r>
            <a:r>
              <a:rPr lang="ca-ES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ទីស្នាក់ការរបស់ FNGO បុគ្គលិក និងសមាជិកក្រុមគ្រួសារ ពុំទទួលបានអភ័យឯកសិទ្ទិ និងបុព្វសិទ្ធ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ca-ES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ជាអ្នកការទួតទេ។ លើកលែងតែមានកិច្ចព្រមព្រៀងពិសេស រវាងរដ្ឋាភិបា</a:t>
            </a:r>
            <a:r>
              <a:rPr lang="ca-ES" sz="1600" b="1" dirty="0">
                <a:latin typeface="Khmer OS" panose="02000500000000020004" pitchFamily="2" charset="0"/>
                <a:cs typeface="Khmer OS" panose="02000500000000020004" pitchFamily="2" charset="0"/>
              </a:rPr>
              <a:t>ល </a:t>
            </a:r>
            <a:r>
              <a:rPr lang="ca-ES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និងFNGO ។ </a:t>
            </a:r>
            <a:r>
              <a:rPr lang="en-US" sz="1600" dirty="0" smtClean="0"/>
              <a:t>            </a:t>
            </a:r>
            <a:r>
              <a:rPr lang="ca-ES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(មាត្រា 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២៣</a:t>
            </a:r>
            <a:r>
              <a:rPr lang="ca-ES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)   </a:t>
            </a:r>
            <a:endParaRPr lang="km-KH" sz="1600" b="1" dirty="0" smtClean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002060"/>
                </a:solidFill>
              </a:rPr>
              <a:t>4</a:t>
            </a:r>
            <a:r>
              <a:rPr lang="en-US" sz="1400" dirty="0" smtClean="0">
                <a:solidFill>
                  <a:srgbClr val="002060"/>
                </a:solidFill>
              </a:rPr>
              <a:t>.</a:t>
            </a:r>
            <a:r>
              <a:rPr lang="km-KH" sz="1400" dirty="0" smtClean="0">
                <a:solidFill>
                  <a:srgbClr val="002060"/>
                </a:solidFill>
              </a:rPr>
              <a:t> </a:t>
            </a:r>
            <a:r>
              <a:rPr lang="en-US" sz="1400" dirty="0" smtClean="0">
                <a:solidFill>
                  <a:srgbClr val="002060"/>
                </a:solidFill>
              </a:rPr>
              <a:t>FNGO </a:t>
            </a:r>
            <a:r>
              <a:rPr lang="en-US" sz="1400" dirty="0">
                <a:solidFill>
                  <a:srgbClr val="002060"/>
                </a:solidFill>
              </a:rPr>
              <a:t>headquarters Staff and family members do not enjoy immunity and privileges bestowed to diplomats. Except for a special agreement between the government and FNGO. (Article 23)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600" b="1" dirty="0">
                <a:latin typeface="Khmer OS" panose="02000500000000020004" pitchFamily="2" charset="0"/>
                <a:cs typeface="Khmer OS" panose="02000500000000020004" pitchFamily="2" charset="0"/>
              </a:rPr>
              <a:t>៥. NGOs </a:t>
            </a:r>
            <a:r>
              <a:rPr lang="ca-ES" sz="1600" b="1" dirty="0">
                <a:latin typeface="Khmer OS" panose="02000500000000020004" pitchFamily="2" charset="0"/>
                <a:cs typeface="Khmer OS" panose="02000500000000020004" pitchFamily="2" charset="0"/>
              </a:rPr>
              <a:t>ត្រូវប្រកាន់ជំហរអព្យាក្រិតចំពោះគ្រប់ គណបក្សនយោបាយនៅកម្ពុ</a:t>
            </a:r>
            <a:r>
              <a:rPr lang="ca-ES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ជា។ </a:t>
            </a:r>
            <a:r>
              <a:rPr lang="ca-ES" sz="1600" b="1" dirty="0">
                <a:latin typeface="Khmer OS" panose="02000500000000020004" pitchFamily="2" charset="0"/>
                <a:cs typeface="Khmer OS" panose="02000500000000020004" pitchFamily="2" charset="0"/>
              </a:rPr>
              <a:t>(មាត្រា </a:t>
            </a:r>
            <a:r>
              <a:rPr lang="km-KH" sz="1600" b="1" dirty="0">
                <a:latin typeface="Khmer OS" panose="02000500000000020004" pitchFamily="2" charset="0"/>
                <a:cs typeface="Khmer OS" panose="02000500000000020004" pitchFamily="2" charset="0"/>
              </a:rPr>
              <a:t>២</a:t>
            </a:r>
            <a:r>
              <a:rPr lang="ca-ES" sz="1600" b="1" dirty="0">
                <a:latin typeface="Khmer OS" panose="02000500000000020004" pitchFamily="2" charset="0"/>
                <a:cs typeface="Khmer OS" panose="02000500000000020004" pitchFamily="2" charset="0"/>
              </a:rPr>
              <a:t>៤)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400" dirty="0" smtClean="0">
                <a:solidFill>
                  <a:srgbClr val="002060"/>
                </a:solidFill>
              </a:rPr>
              <a:t>5.</a:t>
            </a:r>
            <a:r>
              <a:rPr lang="km-KH" sz="1400" dirty="0" smtClean="0">
                <a:solidFill>
                  <a:srgbClr val="002060"/>
                </a:solidFill>
              </a:rPr>
              <a:t> </a:t>
            </a:r>
            <a:r>
              <a:rPr lang="en-US" sz="1400" dirty="0" smtClean="0">
                <a:solidFill>
                  <a:srgbClr val="002060"/>
                </a:solidFill>
              </a:rPr>
              <a:t>NGOs </a:t>
            </a:r>
            <a:r>
              <a:rPr lang="en-US" sz="1400" dirty="0">
                <a:solidFill>
                  <a:srgbClr val="002060"/>
                </a:solidFill>
              </a:rPr>
              <a:t>shall maintain their  neutrality towards political parties in the Kingdom of Cambodia (Article 24)</a:t>
            </a:r>
          </a:p>
          <a:p>
            <a:pPr marL="0" indent="0">
              <a:lnSpc>
                <a:spcPct val="150000"/>
              </a:lnSpc>
              <a:buNone/>
            </a:pPr>
            <a:endParaRPr lang="ca-ES" sz="1200" b="1" dirty="0" smtClean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ca-ES" sz="1400" b="1" dirty="0" smtClean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>
              <a:lnSpc>
                <a:spcPct val="150000"/>
              </a:lnSpc>
              <a:buFontTx/>
              <a:buChar char="-"/>
            </a:pPr>
            <a:endParaRPr lang="en-US" sz="1400" b="1" dirty="0" smtClean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sz="1400" b="1" dirty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dirty="0">
              <a:latin typeface="Khmer OS" panose="02000500000000020004" pitchFamily="2" charset="0"/>
              <a:cs typeface="Khmer OS" panose="02000500000000020004" pitchFamily="2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81000" y="1916656"/>
            <a:ext cx="8458199" cy="445544"/>
          </a:xfrm>
          <a:prstGeom prst="rect">
            <a:avLst/>
          </a:prstGeom>
          <a:pattFill prst="pct70">
            <a:fgClr>
              <a:srgbClr val="FF0000"/>
            </a:fgClr>
            <a:bgClr>
              <a:schemeClr val="bg1"/>
            </a:bgClr>
          </a:pattFill>
          <a:ln>
            <a:noFill/>
          </a:ln>
        </p:spPr>
        <p:txBody>
          <a:bodyPr vert="horz" lIns="45720" tIns="45720" rIns="4572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600" dirty="0">
                <a:latin typeface="Kh Muol" panose="02000500000000020004" pitchFamily="2" charset="0"/>
                <a:cs typeface="Kh Muol" panose="02000500000000020004" pitchFamily="2" charset="0"/>
              </a:rPr>
              <a:t>NGOs </a:t>
            </a:r>
            <a:r>
              <a:rPr lang="ca-ES" sz="1600" dirty="0">
                <a:latin typeface="Kh Muol" panose="02000500000000020004" pitchFamily="2" charset="0"/>
                <a:cs typeface="Kh Muol" panose="02000500000000020004" pitchFamily="2" charset="0"/>
              </a:rPr>
              <a:t>ដែលបានចុះបញ្ជី ឬ អនុស្សរណៈត្រូវ​ </a:t>
            </a:r>
            <a:r>
              <a:rPr lang="ca-ES" sz="1600" dirty="0" smtClean="0">
                <a:latin typeface="Kh Muol" panose="02000500000000020004" pitchFamily="2" charset="0"/>
                <a:cs typeface="Kh Muol" panose="02000500000000020004" pitchFamily="2" charset="0"/>
              </a:rPr>
              <a:t>៖</a:t>
            </a:r>
            <a:r>
              <a:rPr lang="km-KH" sz="1600" dirty="0" smtClean="0">
                <a:latin typeface="Kh Muol" panose="02000500000000020004" pitchFamily="2" charset="0"/>
                <a:cs typeface="Kh Muol" panose="02000500000000020004" pitchFamily="2" charset="0"/>
              </a:rPr>
              <a:t>  </a:t>
            </a:r>
            <a:r>
              <a:rPr lang="en-US" sz="1600" dirty="0"/>
              <a:t>Registered NGOs or MOUs are</a:t>
            </a:r>
            <a:endParaRPr lang="en-US" sz="1600" u="sng" dirty="0">
              <a:latin typeface="Khmer Muol" panose="02000500000000020004" pitchFamily="2" charset="0"/>
              <a:cs typeface="Khmer Muol" panose="02000500000000020004" pitchFamily="2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sz="1600" u="sng" dirty="0">
              <a:latin typeface="Khmer Muol" panose="02000500000000020004" pitchFamily="2" charset="0"/>
              <a:cs typeface="Khmer Muol" panose="02000500000000020004" pitchFamily="2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5638800" y="3128373"/>
            <a:ext cx="4114799" cy="453027"/>
          </a:xfrm>
          <a:prstGeom prst="rect">
            <a:avLst/>
          </a:prstGeom>
          <a:ln>
            <a:noFill/>
          </a:ln>
        </p:spPr>
        <p:txBody>
          <a:bodyPr vert="horz" lIns="45720" tIns="45720" rIns="4572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endParaRPr lang="en-US" b="1" u="sng" dirty="0">
              <a:latin typeface="Khmer Muol" panose="02000500000000020004" pitchFamily="2" charset="0"/>
              <a:cs typeface="Khmer Muol" panose="02000500000000020004" pitchFamily="2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1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5244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1" y="1015000"/>
            <a:ext cx="8458198" cy="737600"/>
          </a:xfr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noFill/>
          </a:ln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ca-ES" sz="1800" dirty="0" smtClean="0">
                <a:latin typeface="Kh Muol" panose="02000500000000020004" pitchFamily="2" charset="0"/>
                <a:cs typeface="Kh Muol" panose="02000500000000020004" pitchFamily="2" charset="0"/>
              </a:rPr>
              <a:t>សិទ្ធិ</a:t>
            </a:r>
            <a:r>
              <a:rPr lang="km-KH" sz="1800" dirty="0" smtClean="0">
                <a:latin typeface="Kh Muol" panose="02000500000000020004" pitchFamily="2" charset="0"/>
                <a:cs typeface="Kh Muol" panose="02000500000000020004" pitchFamily="2" charset="0"/>
              </a:rPr>
              <a:t> </a:t>
            </a:r>
            <a:r>
              <a:rPr lang="ca-ES" sz="1800" dirty="0" smtClean="0">
                <a:latin typeface="Kh Muol" panose="02000500000000020004" pitchFamily="2" charset="0"/>
                <a:cs typeface="Kh Muol" panose="02000500000000020004" pitchFamily="2" charset="0"/>
              </a:rPr>
              <a:t>និងកាតព្វកិច្ច </a:t>
            </a:r>
            <a:r>
              <a:rPr lang="km-KH" sz="1800" dirty="0" smtClean="0">
                <a:latin typeface="Kh Muol" panose="02000500000000020004" pitchFamily="2" charset="0"/>
                <a:cs typeface="Kh Muol" panose="02000500000000020004" pitchFamily="2" charset="0"/>
              </a:rPr>
              <a:t>សមាគម / អង្គ</a:t>
            </a:r>
            <a:r>
              <a:rPr lang="km-KH" sz="1800" dirty="0">
                <a:latin typeface="Kh Muol" panose="02000500000000020004" pitchFamily="2" charset="0"/>
                <a:cs typeface="Kh Muol" panose="02000500000000020004" pitchFamily="2" charset="0"/>
              </a:rPr>
              <a:t>ការ</a:t>
            </a:r>
            <a:r>
              <a:rPr lang="ca-ES" sz="1800" dirty="0">
                <a:latin typeface="Kh Muol" panose="02000500000000020004" pitchFamily="2" charset="0"/>
                <a:cs typeface="Kh Muol" panose="02000500000000020004" pitchFamily="2" charset="0"/>
              </a:rPr>
              <a:t>ក្រៅរដ្ឋាភិបា</a:t>
            </a:r>
            <a:r>
              <a:rPr lang="ca-ES" sz="1800" dirty="0" smtClean="0">
                <a:latin typeface="Kh Muol" panose="02000500000000020004" pitchFamily="2" charset="0"/>
                <a:cs typeface="Kh Muol" panose="02000500000000020004" pitchFamily="2" charset="0"/>
              </a:rPr>
              <a:t>ល</a:t>
            </a:r>
            <a:r>
              <a:rPr lang="en-US" sz="1800" dirty="0">
                <a:latin typeface="Kh Muol" panose="02000500000000020004" pitchFamily="2" charset="0"/>
                <a:cs typeface="Kh Muol" panose="02000500000000020004" pitchFamily="2" charset="0"/>
              </a:rPr>
              <a:t/>
            </a:r>
            <a:br>
              <a:rPr lang="en-US" sz="1800" dirty="0">
                <a:latin typeface="Kh Muol" panose="02000500000000020004" pitchFamily="2" charset="0"/>
                <a:cs typeface="Kh Muol" panose="02000500000000020004" pitchFamily="2" charset="0"/>
              </a:rPr>
            </a:br>
            <a:r>
              <a:rPr lang="en-US" sz="1400" dirty="0" smtClean="0"/>
              <a:t>RIGHT and Obligations </a:t>
            </a:r>
            <a:r>
              <a:rPr lang="en-US" sz="1400" dirty="0"/>
              <a:t>of Associations / NGOs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81000" y="2286000"/>
            <a:ext cx="8458199" cy="4419600"/>
          </a:xfrm>
          <a:prstGeom prst="rect">
            <a:avLst/>
          </a:prstGeom>
          <a:ln>
            <a:solidFill>
              <a:srgbClr val="00B050">
                <a:alpha val="90000"/>
              </a:srgbClr>
            </a:solidFill>
          </a:ln>
        </p:spPr>
        <p:txBody>
          <a:bodyPr vert="horz" lIns="45720" tIns="45720" rIns="4572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ca-ES" sz="1600" b="1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៦. </a:t>
            </a:r>
            <a:r>
              <a:rPr lang="en-US" sz="1600" b="1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LNGOs 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ត្រូវ</a:t>
            </a:r>
            <a:r>
              <a:rPr lang="km-KH" sz="1600" b="1" dirty="0">
                <a:latin typeface="Khmer OS" panose="02000500000000020004" pitchFamily="2" charset="0"/>
                <a:cs typeface="Khmer OS" panose="02000500000000020004" pitchFamily="2" charset="0"/>
              </a:rPr>
              <a:t>ផ្ញើ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រ</a:t>
            </a:r>
            <a:r>
              <a:rPr lang="ca-ES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ទៅ </a:t>
            </a:r>
            <a:r>
              <a:rPr lang="en-US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MOI </a:t>
            </a:r>
            <a:r>
              <a:rPr lang="ca-ES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និង</a:t>
            </a:r>
            <a:r>
              <a:rPr lang="en-US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MOEF </a:t>
            </a:r>
            <a:r>
              <a:rPr lang="ca-ES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នូវរ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បាយ</a:t>
            </a:r>
            <a:r>
              <a:rPr lang="km-KH" sz="1600" b="1" dirty="0">
                <a:latin typeface="Khmer OS" panose="02000500000000020004" pitchFamily="2" charset="0"/>
                <a:cs typeface="Khmer OS" panose="02000500000000020004" pitchFamily="2" charset="0"/>
              </a:rPr>
              <a:t>ការណ៍ស្តីពីសកម្មភាពនិងរបាយការណ៏ហិរញ្ញវត្ថុប្រចាំឆ្នាំរបស់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ខ្លួន</a:t>
            </a:r>
            <a:r>
              <a:rPr lang="ca-ES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ឱ</a:t>
            </a:r>
            <a:r>
              <a:rPr lang="km-KH" sz="1600" b="1" dirty="0">
                <a:latin typeface="Khmer OS" panose="02000500000000020004" pitchFamily="2" charset="0"/>
                <a:cs typeface="Khmer OS" panose="02000500000000020004" pitchFamily="2" charset="0"/>
              </a:rPr>
              <a:t>្យបានត្រឹមដំណាច់ខែកុម្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ភៈ</a:t>
            </a:r>
            <a:r>
              <a:rPr lang="ca-ES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 នៃ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ឆ្នាំ</a:t>
            </a:r>
            <a:r>
              <a:rPr lang="ca-ES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បន្ទាប់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។</a:t>
            </a:r>
            <a:r>
              <a:rPr lang="km-KH" sz="1600" b="1" dirty="0">
                <a:latin typeface="Khmer OS" panose="02000500000000020004" pitchFamily="2" charset="0"/>
                <a:cs typeface="Khmer OS" panose="02000500000000020004" pitchFamily="2" charset="0"/>
              </a:rPr>
              <a:t/>
            </a:r>
            <a:br>
              <a:rPr lang="km-KH" sz="1600" b="1" dirty="0">
                <a:latin typeface="Khmer OS" panose="02000500000000020004" pitchFamily="2" charset="0"/>
                <a:cs typeface="Khmer OS" panose="02000500000000020004" pitchFamily="2" charset="0"/>
              </a:rPr>
            </a:br>
            <a:r>
              <a:rPr lang="km-KH" sz="1600" b="1" dirty="0">
                <a:latin typeface="Khmer OS" panose="02000500000000020004" pitchFamily="2" charset="0"/>
                <a:cs typeface="Khmer OS" panose="02000500000000020004" pitchFamily="2" charset="0"/>
              </a:rPr>
              <a:t> </a:t>
            </a:r>
            <a:r>
              <a:rPr lang="en-US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LNGOs</a:t>
            </a:r>
            <a:r>
              <a:rPr lang="en-US" sz="1600" b="1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ដែល</a:t>
            </a:r>
            <a:r>
              <a:rPr lang="km-KH" sz="1600" b="1" dirty="0">
                <a:latin typeface="Khmer OS" panose="02000500000000020004" pitchFamily="2" charset="0"/>
                <a:cs typeface="Khmer OS" panose="02000500000000020004" pitchFamily="2" charset="0"/>
              </a:rPr>
              <a:t>ទទួលបានការគាំទ្រផ្នែក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ហិរញ្ញ​វត្ថុ</a:t>
            </a:r>
            <a:r>
              <a:rPr lang="km-KH" sz="1600" b="1" dirty="0">
                <a:latin typeface="Khmer OS" panose="02000500000000020004" pitchFamily="2" charset="0"/>
                <a:cs typeface="Khmer OS" panose="02000500000000020004" pitchFamily="2" charset="0"/>
              </a:rPr>
              <a:t>ពីម្ចាស់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ជំនួយ ត្រូវ</a:t>
            </a:r>
            <a:r>
              <a:rPr lang="km-KH" sz="1600" b="1" dirty="0">
                <a:latin typeface="Khmer OS" panose="02000500000000020004" pitchFamily="2" charset="0"/>
                <a:cs typeface="Khmer OS" panose="02000500000000020004" pitchFamily="2" charset="0"/>
              </a:rPr>
              <a:t>បញ្ជូនរបាយការណ៍ដោយ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ចម្លង</a:t>
            </a:r>
            <a:r>
              <a:rPr lang="ca-ES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ចេញពី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ឯក</a:t>
            </a:r>
            <a:r>
              <a:rPr lang="km-KH" sz="1600" b="1" dirty="0">
                <a:latin typeface="Khmer OS" panose="02000500000000020004" pitchFamily="2" charset="0"/>
                <a:cs typeface="Khmer OS" panose="02000500000000020004" pitchFamily="2" charset="0"/>
              </a:rPr>
              <a:t>សារដើម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ដែលផ្ញើ</a:t>
            </a:r>
            <a:r>
              <a:rPr lang="km-KH" sz="1600" b="1" dirty="0">
                <a:latin typeface="Khmer OS" panose="02000500000000020004" pitchFamily="2" charset="0"/>
                <a:cs typeface="Khmer OS" panose="02000500000000020004" pitchFamily="2" charset="0"/>
              </a:rPr>
              <a:t>ទៅម្ចាស់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ជំនួយ</a:t>
            </a:r>
            <a:r>
              <a:rPr lang="ca-ES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  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ក្នុង</a:t>
            </a:r>
            <a:r>
              <a:rPr lang="km-KH" sz="1600" b="1" dirty="0">
                <a:latin typeface="Khmer OS" panose="02000500000000020004" pitchFamily="2" charset="0"/>
                <a:cs typeface="Khmer OS" panose="02000500000000020004" pitchFamily="2" charset="0"/>
              </a:rPr>
              <a:t>រ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យៈ </a:t>
            </a:r>
            <a:r>
              <a:rPr lang="km-KH" sz="1600" b="1" u="sng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ពេល </a:t>
            </a:r>
            <a:r>
              <a:rPr lang="km-KH" sz="1600" b="1" u="sng" dirty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30 </a:t>
            </a:r>
            <a:r>
              <a:rPr lang="km-KH" sz="1600" b="1" u="sng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ថ្ងៃ</a:t>
            </a:r>
            <a:r>
              <a:rPr lang="ca-ES" sz="1600" b="1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 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ចាប់ពី</a:t>
            </a:r>
            <a:r>
              <a:rPr lang="ca-ES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ថ្ងៃ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ផ្ញើទៅម្ចាស់ជំនួយ ដោយភ្ជាប់គម្រោងសកម្មភាពការងារ និងកិច្ចព្រមព្រៀងហិរញ្ញប្បទាន។ របាយការណ៏នេះត្រូវតម្កល់នៅទីស្នាក់ការរបស់ ខ្លួនយ៉ាងតិច </a:t>
            </a:r>
            <a:r>
              <a:rPr lang="km-KH" sz="1600" b="1" u="sng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០៥ ឆ្នាំ 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។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400" dirty="0">
                <a:solidFill>
                  <a:srgbClr val="002060"/>
                </a:solidFill>
              </a:rPr>
              <a:t>6. LNGO must submit a copy of its activity report and of its annual financial report by no later than the </a:t>
            </a:r>
            <a:r>
              <a:rPr lang="en-US" sz="1400" b="1" i="1" u="sng" dirty="0">
                <a:solidFill>
                  <a:srgbClr val="C00000"/>
                </a:solidFill>
              </a:rPr>
              <a:t>end of February </a:t>
            </a:r>
            <a:r>
              <a:rPr lang="en-US" sz="1400" dirty="0">
                <a:solidFill>
                  <a:srgbClr val="002060"/>
                </a:solidFill>
              </a:rPr>
              <a:t>of the following year.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400" dirty="0" smtClean="0">
                <a:solidFill>
                  <a:srgbClr val="002060"/>
                </a:solidFill>
              </a:rPr>
              <a:t>LNGO </a:t>
            </a:r>
            <a:r>
              <a:rPr lang="en-US" sz="1400" dirty="0">
                <a:solidFill>
                  <a:srgbClr val="002060"/>
                </a:solidFill>
              </a:rPr>
              <a:t>receiving financial support from donors must submit the report by copying the original documents sent to the donors </a:t>
            </a:r>
            <a:r>
              <a:rPr lang="en-US" sz="1400" b="1" i="1" u="sng" dirty="0">
                <a:solidFill>
                  <a:srgbClr val="C00000"/>
                </a:solidFill>
              </a:rPr>
              <a:t>within 30 days </a:t>
            </a:r>
            <a:r>
              <a:rPr lang="en-US" sz="1400" dirty="0">
                <a:solidFill>
                  <a:srgbClr val="002060"/>
                </a:solidFill>
              </a:rPr>
              <a:t>from the date on which they are sent to the donors.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ករណីចាំបាច់ </a:t>
            </a:r>
            <a:r>
              <a:rPr lang="en-US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MOI 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អាចស្នើសុំរបាយការណ៏សកម្មភាព និង ហិរញ្ញវត្ថុ ពី </a:t>
            </a:r>
            <a:r>
              <a:rPr lang="en-US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LNGOs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 ។(មាត្រា ២៥)</a:t>
            </a:r>
            <a:r>
              <a:rPr lang="km-KH" sz="1400" b="1" dirty="0">
                <a:latin typeface="Khmer OS" panose="02000500000000020004" pitchFamily="2" charset="0"/>
                <a:cs typeface="Khmer OS" panose="02000500000000020004" pitchFamily="2" charset="0"/>
              </a:rPr>
              <a:t/>
            </a:r>
            <a:br>
              <a:rPr lang="km-KH" sz="1400" b="1" dirty="0">
                <a:latin typeface="Khmer OS" panose="02000500000000020004" pitchFamily="2" charset="0"/>
                <a:cs typeface="Khmer OS" panose="02000500000000020004" pitchFamily="2" charset="0"/>
              </a:rPr>
            </a:br>
            <a:r>
              <a:rPr lang="ca-ES" sz="1400" b="1" dirty="0" smtClean="0">
                <a:solidFill>
                  <a:srgbClr val="00206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en-US" sz="1400" dirty="0">
                <a:solidFill>
                  <a:srgbClr val="002060"/>
                </a:solidFill>
              </a:rPr>
              <a:t>if necessary, the MOI may request an activity and financial report from LNGOs.</a:t>
            </a:r>
            <a:endParaRPr lang="en-US" sz="1400" dirty="0">
              <a:solidFill>
                <a:srgbClr val="002060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ca-ES" sz="1400" b="1" dirty="0" smtClean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ca-ES" sz="1400" b="1" dirty="0" smtClean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>
              <a:lnSpc>
                <a:spcPct val="150000"/>
              </a:lnSpc>
              <a:buFontTx/>
              <a:buChar char="-"/>
            </a:pPr>
            <a:endParaRPr lang="en-US" sz="1400" b="1" dirty="0" smtClean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sz="1400" b="1" dirty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sz="1400" b="1" dirty="0">
              <a:latin typeface="Khmer OS" panose="02000500000000020004" pitchFamily="2" charset="0"/>
              <a:cs typeface="Khmer OS" panose="02000500000000020004" pitchFamily="2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81000" y="1828801"/>
            <a:ext cx="8458199" cy="381000"/>
          </a:xfrm>
          <a:prstGeom prst="rect">
            <a:avLst/>
          </a:prstGeom>
          <a:pattFill prst="pct5">
            <a:fgClr>
              <a:srgbClr val="FF0000"/>
            </a:fgClr>
            <a:bgClr>
              <a:schemeClr val="bg1"/>
            </a:bgClr>
          </a:pattFill>
          <a:ln>
            <a:noFill/>
          </a:ln>
        </p:spPr>
        <p:txBody>
          <a:bodyPr vert="horz" lIns="45720" tIns="45720" rIns="4572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600" dirty="0">
                <a:latin typeface="Kh Muol" panose="02000500000000020004" pitchFamily="2" charset="0"/>
                <a:cs typeface="Kh Muol" panose="02000500000000020004" pitchFamily="2" charset="0"/>
              </a:rPr>
              <a:t>NGOs </a:t>
            </a:r>
            <a:r>
              <a:rPr lang="ca-ES" sz="1600" dirty="0">
                <a:latin typeface="Kh Muol" panose="02000500000000020004" pitchFamily="2" charset="0"/>
                <a:cs typeface="Kh Muol" panose="02000500000000020004" pitchFamily="2" charset="0"/>
              </a:rPr>
              <a:t>ដែលបានចុះបញ្ជី ឬ អនុស្សរណៈត្រូវ​ </a:t>
            </a:r>
            <a:r>
              <a:rPr lang="ca-ES" sz="1600" dirty="0" smtClean="0">
                <a:latin typeface="Kh Muol" panose="02000500000000020004" pitchFamily="2" charset="0"/>
                <a:cs typeface="Kh Muol" panose="02000500000000020004" pitchFamily="2" charset="0"/>
              </a:rPr>
              <a:t>៖</a:t>
            </a:r>
            <a:r>
              <a:rPr lang="km-KH" sz="1600" dirty="0" smtClean="0">
                <a:latin typeface="Kh Muol" panose="02000500000000020004" pitchFamily="2" charset="0"/>
                <a:cs typeface="Kh Muol" panose="02000500000000020004" pitchFamily="2" charset="0"/>
              </a:rPr>
              <a:t>  </a:t>
            </a:r>
            <a:r>
              <a:rPr lang="en-US" sz="1600" dirty="0"/>
              <a:t>Registered NGOs or MOUs are</a:t>
            </a:r>
            <a:endParaRPr lang="en-US" sz="1600" u="sng" dirty="0">
              <a:latin typeface="Khmer Muol" panose="02000500000000020004" pitchFamily="2" charset="0"/>
              <a:cs typeface="Khmer Muol" panose="02000500000000020004" pitchFamily="2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en-US" sz="1600" u="sng" dirty="0">
              <a:latin typeface="Khmer Muol" panose="02000500000000020004" pitchFamily="2" charset="0"/>
              <a:cs typeface="Khmer Muol" panose="02000500000000020004" pitchFamily="2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1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299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921325"/>
            <a:ext cx="8458199" cy="638320"/>
          </a:xfr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noFill/>
          </a:ln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ca-ES" sz="1800" dirty="0" smtClean="0">
                <a:latin typeface="Kh Muol" panose="02000500000000020004" pitchFamily="2" charset="0"/>
                <a:cs typeface="Kh Muol" panose="02000500000000020004" pitchFamily="2" charset="0"/>
              </a:rPr>
              <a:t>សិទ្ធិនិង កាតព្វកិច្ច </a:t>
            </a:r>
            <a:r>
              <a:rPr lang="km-KH" sz="1800" dirty="0" smtClean="0">
                <a:latin typeface="Kh Muol" panose="02000500000000020004" pitchFamily="2" charset="0"/>
                <a:cs typeface="Kh Muol" panose="02000500000000020004" pitchFamily="2" charset="0"/>
              </a:rPr>
              <a:t>សមាគម</a:t>
            </a:r>
            <a:r>
              <a:rPr lang="km-KH" sz="1800" dirty="0">
                <a:latin typeface="Kh Muol" panose="02000500000000020004" pitchFamily="2" charset="0"/>
                <a:cs typeface="Kh Muol" panose="02000500000000020004" pitchFamily="2" charset="0"/>
              </a:rPr>
              <a:t>/ អង្គការ</a:t>
            </a:r>
            <a:r>
              <a:rPr lang="ca-ES" sz="1800" dirty="0">
                <a:latin typeface="Kh Muol" panose="02000500000000020004" pitchFamily="2" charset="0"/>
                <a:cs typeface="Kh Muol" panose="02000500000000020004" pitchFamily="2" charset="0"/>
              </a:rPr>
              <a:t>ក្រៅរដ្ឋាភិបា</a:t>
            </a:r>
            <a:r>
              <a:rPr lang="ca-ES" sz="1800" dirty="0" smtClean="0">
                <a:latin typeface="Kh Muol" panose="02000500000000020004" pitchFamily="2" charset="0"/>
                <a:cs typeface="Kh Muol" panose="02000500000000020004" pitchFamily="2" charset="0"/>
              </a:rPr>
              <a:t>ល</a:t>
            </a:r>
            <a:r>
              <a:rPr lang="en-US" sz="1800" dirty="0">
                <a:latin typeface="Kh Muol" panose="02000500000000020004" pitchFamily="2" charset="0"/>
                <a:cs typeface="Kh Muol" panose="02000500000000020004" pitchFamily="2" charset="0"/>
              </a:rPr>
              <a:t/>
            </a:r>
            <a:br>
              <a:rPr lang="en-US" sz="1800" dirty="0">
                <a:latin typeface="Kh Muol" panose="02000500000000020004" pitchFamily="2" charset="0"/>
                <a:cs typeface="Kh Muol" panose="02000500000000020004" pitchFamily="2" charset="0"/>
              </a:rPr>
            </a:br>
            <a:r>
              <a:rPr lang="en-US" sz="1600" dirty="0" smtClean="0">
                <a:solidFill>
                  <a:srgbClr val="002060"/>
                </a:solidFill>
              </a:rPr>
              <a:t>RIGHT and Obligations </a:t>
            </a:r>
            <a:r>
              <a:rPr lang="en-US" sz="1600" dirty="0">
                <a:solidFill>
                  <a:srgbClr val="002060"/>
                </a:solidFill>
              </a:rPr>
              <a:t>of Associations / NGOs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81000" y="1676400"/>
            <a:ext cx="8458199" cy="377137"/>
          </a:xfrm>
          <a:prstGeom prst="rect">
            <a:avLst/>
          </a:prstGeom>
          <a:pattFill prst="pct50">
            <a:fgClr>
              <a:srgbClr val="FF0000"/>
            </a:fgClr>
            <a:bgClr>
              <a:schemeClr val="bg1"/>
            </a:bgClr>
          </a:pattFill>
          <a:ln>
            <a:noFill/>
          </a:ln>
        </p:spPr>
        <p:txBody>
          <a:bodyPr vert="horz" lIns="45720" tIns="45720" rIns="4572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600" dirty="0">
                <a:latin typeface="Kh Muol" panose="02000500000000020004" pitchFamily="2" charset="0"/>
                <a:cs typeface="Kh Muol" panose="02000500000000020004" pitchFamily="2" charset="0"/>
              </a:rPr>
              <a:t>NGOs </a:t>
            </a:r>
            <a:r>
              <a:rPr lang="ca-ES" sz="1600" dirty="0">
                <a:latin typeface="Kh Muol" panose="02000500000000020004" pitchFamily="2" charset="0"/>
                <a:cs typeface="Kh Muol" panose="02000500000000020004" pitchFamily="2" charset="0"/>
              </a:rPr>
              <a:t>ដែលបានចុះបញ្ជី ឬ អនុស្សរណៈត្រូវ​ </a:t>
            </a:r>
            <a:r>
              <a:rPr lang="ca-ES" sz="1600" dirty="0" smtClean="0">
                <a:latin typeface="Kh Muol" panose="02000500000000020004" pitchFamily="2" charset="0"/>
                <a:cs typeface="Kh Muol" panose="02000500000000020004" pitchFamily="2" charset="0"/>
              </a:rPr>
              <a:t>៖</a:t>
            </a:r>
            <a:r>
              <a:rPr lang="km-KH" sz="1600" dirty="0" smtClean="0">
                <a:latin typeface="Kh Muol" panose="02000500000000020004" pitchFamily="2" charset="0"/>
                <a:cs typeface="Kh Muol" panose="02000500000000020004" pitchFamily="2" charset="0"/>
              </a:rPr>
              <a:t>  </a:t>
            </a:r>
            <a:r>
              <a:rPr lang="en-US" sz="1600" dirty="0"/>
              <a:t>Registered NGOs or MOUs are</a:t>
            </a:r>
            <a:endParaRPr lang="en-US" sz="1600" u="sng" dirty="0">
              <a:latin typeface="Khmer Muol" panose="02000500000000020004" pitchFamily="2" charset="0"/>
              <a:cs typeface="Khmer Muol" panose="02000500000000020004" pitchFamily="2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en-US" sz="1600" u="sng" dirty="0">
              <a:latin typeface="Khmer Muol" panose="02000500000000020004" pitchFamily="2" charset="0"/>
              <a:cs typeface="Khmer Muol" panose="02000500000000020004" pitchFamily="2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953000" y="3034173"/>
            <a:ext cx="4114799" cy="453027"/>
          </a:xfrm>
          <a:prstGeom prst="rect">
            <a:avLst/>
          </a:prstGeom>
          <a:ln>
            <a:noFill/>
          </a:ln>
        </p:spPr>
        <p:txBody>
          <a:bodyPr vert="horz" lIns="45720" tIns="45720" rIns="4572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endParaRPr lang="en-US" b="1" u="sng" dirty="0">
              <a:latin typeface="Khmer Muol" panose="02000500000000020004" pitchFamily="2" charset="0"/>
              <a:cs typeface="Khmer Muol" panose="02000500000000020004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1000" y="2057400"/>
            <a:ext cx="8458199" cy="4616648"/>
          </a:xfrm>
          <a:prstGeom prst="rect">
            <a:avLst/>
          </a:prstGeom>
          <a:ln>
            <a:solidFill>
              <a:srgbClr val="92D050">
                <a:alpha val="90000"/>
              </a:srgb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 smtClean="0">
                <a:solidFill>
                  <a:srgbClr val="FF0000"/>
                </a:solidFill>
              </a:rPr>
              <a:t>-</a:t>
            </a:r>
            <a:r>
              <a:rPr lang="km-KH" sz="1600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</a:rPr>
              <a:t>FNGO 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ត្រូវ</a:t>
            </a:r>
            <a:r>
              <a:rPr lang="km-KH" sz="1600" b="1" dirty="0">
                <a:latin typeface="Khmer OS" panose="02000500000000020004" pitchFamily="2" charset="0"/>
                <a:cs typeface="Khmer OS" panose="02000500000000020004" pitchFamily="2" charset="0"/>
              </a:rPr>
              <a:t>ផ្ញើរ</a:t>
            </a:r>
            <a:r>
              <a:rPr lang="ca-ES" sz="1600" b="1" dirty="0">
                <a:latin typeface="Khmer OS" panose="02000500000000020004" pitchFamily="2" charset="0"/>
                <a:cs typeface="Khmer OS" panose="02000500000000020004" pitchFamily="2" charset="0"/>
              </a:rPr>
              <a:t>ទៅ </a:t>
            </a:r>
            <a:r>
              <a:rPr lang="en-US" sz="1600" b="1" dirty="0" err="1"/>
              <a:t>MoFA</a:t>
            </a:r>
            <a:r>
              <a:rPr lang="en-US" sz="1600" b="1" dirty="0"/>
              <a:t>/IC</a:t>
            </a:r>
            <a:r>
              <a:rPr lang="en-US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ca-ES" sz="1600" b="1" dirty="0">
                <a:latin typeface="Khmer OS" panose="02000500000000020004" pitchFamily="2" charset="0"/>
                <a:cs typeface="Khmer OS" panose="02000500000000020004" pitchFamily="2" charset="0"/>
              </a:rPr>
              <a:t>និង </a:t>
            </a:r>
            <a:r>
              <a:rPr lang="en-US" sz="1600" b="1" dirty="0" err="1" smtClean="0">
                <a:latin typeface="Khmer OS" panose="02000500000000020004" pitchFamily="2" charset="0"/>
                <a:cs typeface="Khmer OS" panose="02000500000000020004" pitchFamily="2" charset="0"/>
              </a:rPr>
              <a:t>MoEF</a:t>
            </a:r>
            <a:r>
              <a:rPr lang="en-US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ca-ES" sz="1600" b="1" dirty="0">
                <a:latin typeface="Khmer OS" panose="02000500000000020004" pitchFamily="2" charset="0"/>
                <a:cs typeface="Khmer OS" panose="02000500000000020004" pitchFamily="2" charset="0"/>
              </a:rPr>
              <a:t>នូវរ</a:t>
            </a:r>
            <a:r>
              <a:rPr lang="km-KH" sz="1600" b="1" dirty="0">
                <a:latin typeface="Khmer OS" panose="02000500000000020004" pitchFamily="2" charset="0"/>
                <a:cs typeface="Khmer OS" panose="02000500000000020004" pitchFamily="2" charset="0"/>
              </a:rPr>
              <a:t>បាយ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ការណ៍បូកសរុបសកម្មភាពការងារនិង</a:t>
            </a:r>
            <a:r>
              <a:rPr lang="km-KH" sz="1600" b="1" dirty="0">
                <a:latin typeface="Khmer OS" panose="02000500000000020004" pitchFamily="2" charset="0"/>
                <a:cs typeface="Khmer OS" panose="02000500000000020004" pitchFamily="2" charset="0"/>
              </a:rPr>
              <a:t>របាយការណ៏ហិរញ្ញវត្ថុប្រចាំ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ឆ្នាំមួយច្បាប់</a:t>
            </a:r>
            <a:r>
              <a:rPr lang="ca-ES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km-KH" sz="1600" b="1" dirty="0">
                <a:latin typeface="Khmer OS" panose="02000500000000020004" pitchFamily="2" charset="0"/>
                <a:cs typeface="Khmer OS" panose="02000500000000020004" pitchFamily="2" charset="0"/>
              </a:rPr>
              <a:t>ចម្លង</a:t>
            </a:r>
            <a:r>
              <a:rPr lang="ca-ES" sz="1600" b="1" dirty="0">
                <a:latin typeface="Khmer OS" panose="02000500000000020004" pitchFamily="2" charset="0"/>
                <a:cs typeface="Khmer OS" panose="02000500000000020004" pitchFamily="2" charset="0"/>
              </a:rPr>
              <a:t>ចេញពី</a:t>
            </a:r>
            <a:r>
              <a:rPr lang="km-KH" sz="1600" b="1" dirty="0">
                <a:latin typeface="Khmer OS" panose="02000500000000020004" pitchFamily="2" charset="0"/>
                <a:cs typeface="Khmer OS" panose="02000500000000020004" pitchFamily="2" charset="0"/>
              </a:rPr>
              <a:t>ឯកសារ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ដើមដែល</a:t>
            </a:r>
            <a:r>
              <a:rPr lang="km-KH" sz="1600" b="1" dirty="0">
                <a:latin typeface="Khmer OS" panose="02000500000000020004" pitchFamily="2" charset="0"/>
                <a:cs typeface="Khmer OS" panose="02000500000000020004" pitchFamily="2" charset="0"/>
              </a:rPr>
              <a:t>ផ្ញើទៅម្ចាស់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ជំនួយ</a:t>
            </a:r>
            <a:r>
              <a:rPr lang="ca-ES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km-KH" sz="1600" b="1" dirty="0">
                <a:latin typeface="Khmer OS" panose="02000500000000020004" pitchFamily="2" charset="0"/>
                <a:cs typeface="Khmer OS" panose="02000500000000020004" pitchFamily="2" charset="0"/>
              </a:rPr>
              <a:t>ក្នុងរយៈ</a:t>
            </a:r>
            <a:r>
              <a:rPr lang="km-KH" sz="1600" b="1" u="sng" dirty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ពេល </a:t>
            </a:r>
            <a:r>
              <a:rPr lang="km-KH" sz="1600" b="1" u="sng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30ថ្ងៃ</a:t>
            </a:r>
            <a:r>
              <a:rPr lang="ca-ES" sz="1600" b="1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km-KH" sz="1600" b="1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។​​​​</a:t>
            </a:r>
          </a:p>
          <a:p>
            <a:pPr>
              <a:lnSpc>
                <a:spcPct val="150000"/>
              </a:lnSpc>
            </a:pPr>
            <a:r>
              <a:rPr lang="en-US" sz="1400" dirty="0">
                <a:solidFill>
                  <a:srgbClr val="002060"/>
                </a:solidFill>
              </a:rPr>
              <a:t>FNGO must submit a copy of its annual activity reports and financial status of the original documents sent to the donors to the </a:t>
            </a:r>
            <a:r>
              <a:rPr lang="en-US" sz="1400" dirty="0" err="1">
                <a:solidFill>
                  <a:srgbClr val="002060"/>
                </a:solidFill>
              </a:rPr>
              <a:t>MoEFA</a:t>
            </a:r>
            <a:r>
              <a:rPr lang="en-US" sz="1400" dirty="0">
                <a:solidFill>
                  <a:srgbClr val="002060"/>
                </a:solidFill>
              </a:rPr>
              <a:t>/IC </a:t>
            </a:r>
            <a:r>
              <a:rPr lang="en-US" sz="1400" b="1" i="1" u="sng" dirty="0">
                <a:solidFill>
                  <a:srgbClr val="C00000"/>
                </a:solidFill>
              </a:rPr>
              <a:t>within 30 days</a:t>
            </a:r>
            <a:r>
              <a:rPr lang="en-US" sz="1400" b="1" i="1" dirty="0">
                <a:solidFill>
                  <a:srgbClr val="C00000"/>
                </a:solidFill>
              </a:rPr>
              <a:t> </a:t>
            </a:r>
            <a:r>
              <a:rPr lang="en-US" sz="1400" dirty="0">
                <a:solidFill>
                  <a:srgbClr val="002060"/>
                </a:solidFill>
              </a:rPr>
              <a:t>from the date on which they were sent to the donors, and </a:t>
            </a:r>
          </a:p>
          <a:p>
            <a:pPr>
              <a:lnSpc>
                <a:spcPct val="150000"/>
              </a:lnSpc>
            </a:pPr>
            <a:r>
              <a:rPr lang="en-US" sz="1600" b="1" dirty="0" smtClean="0">
                <a:solidFill>
                  <a:srgbClr val="FF0000"/>
                </a:solidFill>
              </a:rPr>
              <a:t>-</a:t>
            </a:r>
            <a:r>
              <a:rPr lang="km-KH" sz="1600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</a:rPr>
              <a:t>FNGO 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ត្រូវ</a:t>
            </a:r>
            <a:r>
              <a:rPr lang="km-KH" sz="1600" b="1" dirty="0">
                <a:latin typeface="Khmer OS" panose="02000500000000020004" pitchFamily="2" charset="0"/>
                <a:cs typeface="Khmer OS" panose="02000500000000020004" pitchFamily="2" charset="0"/>
              </a:rPr>
              <a:t>ផ្ញើឯកសារគម្រោងនិងកិច្ចព្រមព្រៀងហិរញ្ញវត្ថុចំនួន 1 ច្បាប់ជាមួយម្ចាស់ជំនួយដោយចម្លងពីឯកសារដើមក្នុងរយៈពេល </a:t>
            </a:r>
            <a:r>
              <a:rPr lang="km-KH" sz="1600" b="1" u="sng" dirty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30 </a:t>
            </a:r>
            <a:r>
              <a:rPr lang="km-KH" sz="1600" b="1" u="sng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ថ្ងៃ</a:t>
            </a:r>
            <a:r>
              <a:rPr lang="km-KH" sz="1600" b="1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គិត</a:t>
            </a:r>
            <a:r>
              <a:rPr lang="km-KH" sz="1600" b="1" dirty="0">
                <a:latin typeface="Khmer OS" panose="02000500000000020004" pitchFamily="2" charset="0"/>
                <a:cs typeface="Khmer OS" panose="02000500000000020004" pitchFamily="2" charset="0"/>
              </a:rPr>
              <a:t>ចាប់ពី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ថ្ងៃ</a:t>
            </a:r>
            <a:r>
              <a:rPr lang="km-KH" sz="1600" b="1" dirty="0">
                <a:latin typeface="Khmer OS" panose="02000500000000020004" pitchFamily="2" charset="0"/>
                <a:cs typeface="Khmer OS" panose="02000500000000020004" pitchFamily="2" charset="0"/>
              </a:rPr>
              <a:t>ម្ចាស់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ជំនួយបានឯកភាពយល់ព្រម ។</a:t>
            </a:r>
          </a:p>
          <a:p>
            <a:pPr>
              <a:lnSpc>
                <a:spcPct val="150000"/>
              </a:lnSpc>
            </a:pPr>
            <a:r>
              <a:rPr lang="en-US" sz="1400" dirty="0">
                <a:solidFill>
                  <a:srgbClr val="002060"/>
                </a:solidFill>
              </a:rPr>
              <a:t>FNGO must submit 1 copy of the project documents and financial agreement with donors by copying from original documents </a:t>
            </a:r>
            <a:r>
              <a:rPr lang="en-US" sz="1400" b="1" i="1" u="sng" dirty="0">
                <a:solidFill>
                  <a:srgbClr val="C00000"/>
                </a:solidFill>
              </a:rPr>
              <a:t>within 30  days </a:t>
            </a:r>
            <a:r>
              <a:rPr lang="en-US" sz="1400" dirty="0">
                <a:solidFill>
                  <a:srgbClr val="002060"/>
                </a:solidFill>
              </a:rPr>
              <a:t>from the date of the agreement.</a:t>
            </a:r>
          </a:p>
          <a:p>
            <a:pPr>
              <a:lnSpc>
                <a:spcPct val="150000"/>
              </a:lnSpc>
            </a:pP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ករណីចាំបាច់ </a:t>
            </a:r>
            <a:r>
              <a:rPr lang="en-US" sz="1600" b="1" dirty="0" err="1" smtClean="0">
                <a:latin typeface="Khmer OS" panose="02000500000000020004" pitchFamily="2" charset="0"/>
                <a:cs typeface="Khmer OS" panose="02000500000000020004" pitchFamily="2" charset="0"/>
              </a:rPr>
              <a:t>MoEF</a:t>
            </a:r>
            <a:r>
              <a:rPr lang="en-US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អាជ្ញាធរសវនកម្មជាតិ</a:t>
            </a:r>
            <a:r>
              <a:rPr lang="en-US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អាចធ្វើការត្រួតពិនិត្យ នឹងធ្វើសវនកម្ម  សមាគម និង អង្គការមិនមែនរដ្ឋាភិបាល (</a:t>
            </a:r>
            <a:r>
              <a:rPr lang="en-US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NGOs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)  </a:t>
            </a:r>
            <a:r>
              <a:rPr lang="ca-ES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(</a:t>
            </a:r>
            <a:r>
              <a:rPr lang="ca-ES" sz="1600" b="1" dirty="0">
                <a:latin typeface="Khmer OS" panose="02000500000000020004" pitchFamily="2" charset="0"/>
                <a:cs typeface="Khmer OS" panose="02000500000000020004" pitchFamily="2" charset="0"/>
              </a:rPr>
              <a:t>មាត្រា </a:t>
            </a:r>
            <a:r>
              <a:rPr lang="km-KH" sz="1600" b="1" dirty="0">
                <a:latin typeface="Khmer OS" panose="02000500000000020004" pitchFamily="2" charset="0"/>
                <a:cs typeface="Khmer OS" panose="02000500000000020004" pitchFamily="2" charset="0"/>
              </a:rPr>
              <a:t>២</a:t>
            </a:r>
            <a:r>
              <a:rPr lang="ca-ES" sz="1600" b="1" dirty="0">
                <a:latin typeface="Khmer OS" panose="02000500000000020004" pitchFamily="2" charset="0"/>
                <a:cs typeface="Khmer OS" panose="02000500000000020004" pitchFamily="2" charset="0"/>
              </a:rPr>
              <a:t>៥) </a:t>
            </a:r>
            <a:endParaRPr lang="km-KH" sz="1600" b="1" dirty="0" smtClean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1400" dirty="0">
                <a:solidFill>
                  <a:srgbClr val="FF0000"/>
                </a:solidFill>
              </a:rPr>
              <a:t>-</a:t>
            </a:r>
            <a:r>
              <a:rPr lang="en-US" sz="1400" dirty="0" err="1">
                <a:solidFill>
                  <a:srgbClr val="002060"/>
                </a:solidFill>
              </a:rPr>
              <a:t>MoEF</a:t>
            </a:r>
            <a:r>
              <a:rPr lang="en-US" sz="1400" dirty="0">
                <a:solidFill>
                  <a:srgbClr val="002060"/>
                </a:solidFill>
              </a:rPr>
              <a:t> or National Audit Authority may, if necessary, check and audit an NGOs</a:t>
            </a:r>
            <a:r>
              <a:rPr lang="en-US" sz="1400" dirty="0" smtClean="0">
                <a:solidFill>
                  <a:srgbClr val="002060"/>
                </a:solidFill>
              </a:rPr>
              <a:t>.</a:t>
            </a:r>
            <a:endParaRPr lang="en-US" sz="1400" dirty="0">
              <a:solidFill>
                <a:srgbClr val="002060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1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4852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46361" y="1066800"/>
            <a:ext cx="8534400" cy="838200"/>
          </a:xfr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km-KH" sz="1800" dirty="0" smtClean="0">
                <a:latin typeface="Kh Muol" panose="02000500000000020004" pitchFamily="2" charset="0"/>
                <a:cs typeface="Kh Muol" panose="02000500000000020004" pitchFamily="2" charset="0"/>
              </a:rPr>
              <a:t>ស.ជ.ណ.ស្តីពីការបំពេញ</a:t>
            </a:r>
            <a:r>
              <a:rPr lang="ca-ES" sz="1800" dirty="0" smtClean="0">
                <a:latin typeface="Kh Muol" panose="02000500000000020004" pitchFamily="2" charset="0"/>
                <a:cs typeface="Kh Muol" panose="02000500000000020004" pitchFamily="2" charset="0"/>
              </a:rPr>
              <a:t>កាតព្វកិច្ច</a:t>
            </a:r>
            <a:r>
              <a:rPr lang="km-KH" sz="1800" dirty="0" smtClean="0">
                <a:latin typeface="Kh Muol" panose="02000500000000020004" pitchFamily="2" charset="0"/>
                <a:cs typeface="Kh Muol" panose="02000500000000020004" pitchFamily="2" charset="0"/>
              </a:rPr>
              <a:t>របស់សមាគម</a:t>
            </a:r>
            <a:r>
              <a:rPr lang="en-US" sz="1800" dirty="0" smtClean="0">
                <a:latin typeface="Kh Muol" panose="02000500000000020004" pitchFamily="2" charset="0"/>
                <a:cs typeface="Kh Muol" panose="02000500000000020004" pitchFamily="2" charset="0"/>
              </a:rPr>
              <a:t> </a:t>
            </a:r>
            <a:r>
              <a:rPr lang="km-KH" sz="1800" dirty="0" smtClean="0">
                <a:latin typeface="Kh Muol" panose="02000500000000020004" pitchFamily="2" charset="0"/>
                <a:cs typeface="Kh Muol" panose="02000500000000020004" pitchFamily="2" charset="0"/>
              </a:rPr>
              <a:t>/ </a:t>
            </a:r>
            <a:r>
              <a:rPr lang="km-KH" sz="1800" dirty="0">
                <a:latin typeface="Kh Muol" panose="02000500000000020004" pitchFamily="2" charset="0"/>
                <a:cs typeface="Kh Muol" panose="02000500000000020004" pitchFamily="2" charset="0"/>
              </a:rPr>
              <a:t>អង្គការ</a:t>
            </a:r>
            <a:r>
              <a:rPr lang="ca-ES" sz="1800" dirty="0">
                <a:latin typeface="Kh Muol" panose="02000500000000020004" pitchFamily="2" charset="0"/>
                <a:cs typeface="Kh Muol" panose="02000500000000020004" pitchFamily="2" charset="0"/>
              </a:rPr>
              <a:t>ក្រៅរដ្ឋាភិបា</a:t>
            </a:r>
            <a:r>
              <a:rPr lang="ca-ES" sz="1800" dirty="0" smtClean="0">
                <a:latin typeface="Kh Muol" panose="02000500000000020004" pitchFamily="2" charset="0"/>
                <a:cs typeface="Kh Muol" panose="02000500000000020004" pitchFamily="2" charset="0"/>
              </a:rPr>
              <a:t>ល</a:t>
            </a:r>
            <a:r>
              <a:rPr lang="km-KH" sz="1800" dirty="0" smtClean="0">
                <a:latin typeface="Kh Muol" panose="02000500000000020004" pitchFamily="2" charset="0"/>
                <a:cs typeface="Kh Muol" panose="02000500000000020004" pitchFamily="2" charset="0"/>
              </a:rPr>
              <a:t>ក្នុងស្រុក (ខ្លឹមសារសង្ខេប)</a:t>
            </a:r>
            <a:endParaRPr lang="en-US" sz="1800" u="sn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1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ounded Rectangle 5"/>
          <p:cNvSpPr/>
          <p:nvPr/>
        </p:nvSpPr>
        <p:spPr>
          <a:xfrm>
            <a:off x="381000" y="6096000"/>
            <a:ext cx="5791200" cy="5424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b="1" dirty="0" smtClean="0">
                <a:solidFill>
                  <a:schemeClr val="tx1"/>
                </a:solidFill>
              </a:rPr>
              <a:t>សមាគម និង អង្គការមិនមែនរដ្ឋាភិបាលក្នុងស្រុក</a:t>
            </a:r>
            <a:r>
              <a:rPr lang="en-US" b="1" dirty="0" smtClean="0">
                <a:solidFill>
                  <a:schemeClr val="tx1"/>
                </a:solidFill>
              </a:rPr>
              <a:t>(LNGO)</a:t>
            </a:r>
            <a:r>
              <a:rPr lang="km-KH" b="1" dirty="0" smtClean="0">
                <a:solidFill>
                  <a:schemeClr val="tx1"/>
                </a:solidFill>
              </a:rPr>
              <a:t> 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85800" y="2140041"/>
            <a:ext cx="4191000" cy="591355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មុនបំណាច់ខែ</a:t>
            </a:r>
            <a:r>
              <a:rPr lang="en-US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km-KH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កញ្ញា ២០១៧ ជាកំណត់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" name="Up Arrow 7"/>
          <p:cNvSpPr/>
          <p:nvPr/>
        </p:nvSpPr>
        <p:spPr>
          <a:xfrm>
            <a:off x="3068784" y="5638800"/>
            <a:ext cx="284016" cy="457200"/>
          </a:xfrm>
          <a:prstGeom prst="up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346361" y="3048000"/>
            <a:ext cx="5334000" cy="2625339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m-KH" sz="1400" b="1" u="sng" dirty="0" smtClean="0">
              <a:solidFill>
                <a:srgbClr val="002060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r>
              <a:rPr lang="km-KH" sz="1400" b="1" u="sng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១.មាត្រា ១០</a:t>
            </a:r>
            <a:r>
              <a:rPr lang="en-US" sz="1400" b="1" u="sng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:</a:t>
            </a:r>
          </a:p>
          <a:p>
            <a:r>
              <a:rPr lang="en-US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- </a:t>
            </a:r>
            <a:r>
              <a:rPr lang="km-KH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ជូនដំណឹងពី គណនីធនាគារ</a:t>
            </a:r>
            <a:r>
              <a:rPr lang="en-US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km-KH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(៣០ថ្ងៃ)</a:t>
            </a:r>
            <a:r>
              <a:rPr lang="en-US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km-KH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ពីចុះបញ្ជី</a:t>
            </a:r>
            <a:endParaRPr lang="en-US" sz="1400" b="1" dirty="0" smtClean="0">
              <a:solidFill>
                <a:schemeClr val="tx1"/>
              </a:solidFill>
            </a:endParaRPr>
          </a:p>
          <a:p>
            <a:r>
              <a:rPr lang="en-US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- </a:t>
            </a:r>
            <a:r>
              <a:rPr lang="km-KH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វិសោធនកម្មលក្ខន្តិកៈ ដូរស្នាក់ការ ដូរប្រធាន ប្រែប្រួលគណនីធនាគារ</a:t>
            </a:r>
            <a:r>
              <a:rPr lang="en-US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km-KH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(១៥ថ្ងៃ)</a:t>
            </a:r>
            <a:r>
              <a:rPr lang="en-US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km-KH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ពីដូរ</a:t>
            </a:r>
          </a:p>
          <a:p>
            <a:r>
              <a:rPr lang="km-KH" sz="1400" b="1" u="sng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២.មាត្រា២៥ ក១/ក២</a:t>
            </a:r>
            <a:r>
              <a:rPr lang="km-KH" sz="1400" b="1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en-US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: </a:t>
            </a:r>
            <a:endParaRPr lang="km-KH" sz="1400" b="1" dirty="0" smtClean="0">
              <a:solidFill>
                <a:schemeClr val="tx1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marL="285750" indent="-285750">
              <a:buFontTx/>
              <a:buChar char="-"/>
            </a:pPr>
            <a:r>
              <a:rPr lang="km-KH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របាយការណ៏សកម្មភាពនិងហិរញ្ញវត្ថុ មិនហួសខែកុម្ភៈនៃឆ្នាំបន្ទាប់</a:t>
            </a:r>
            <a:r>
              <a:rPr lang="en-US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- </a:t>
            </a:r>
            <a:r>
              <a:rPr lang="km-KH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របាយការណ៏នេះត្រូវតម្កល់ទុកយាងតិច ០៥ ឆ្នាំ ។</a:t>
            </a:r>
          </a:p>
          <a:p>
            <a:r>
              <a:rPr lang="km-KH" sz="1400" b="1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៣</a:t>
            </a:r>
            <a:r>
              <a:rPr lang="km-KH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.របាយការណ៏បូកសរុប សកម្មភាពការងារ និង របាយការណ៏ ហិរញ្ញវត្ថុ ប្រចាំឆ្នាំ ២០១៦</a:t>
            </a:r>
          </a:p>
          <a:p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615545" y="3913422"/>
            <a:ext cx="1184564" cy="131715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MOI and </a:t>
            </a:r>
            <a:r>
              <a:rPr lang="en-US" b="1" dirty="0" err="1" smtClean="0">
                <a:solidFill>
                  <a:schemeClr val="tx1"/>
                </a:solidFill>
              </a:rPr>
              <a:t>MoEF</a:t>
            </a:r>
            <a:r>
              <a:rPr lang="km-KH" b="1" dirty="0" smtClean="0">
                <a:solidFill>
                  <a:schemeClr val="tx1"/>
                </a:solidFill>
              </a:rPr>
              <a:t> 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2" name="Right Arrow 11"/>
          <p:cNvSpPr/>
          <p:nvPr/>
        </p:nvSpPr>
        <p:spPr>
          <a:xfrm>
            <a:off x="5701143" y="4419600"/>
            <a:ext cx="914402" cy="284519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Up Arrow 12"/>
          <p:cNvSpPr/>
          <p:nvPr/>
        </p:nvSpPr>
        <p:spPr>
          <a:xfrm>
            <a:off x="2957945" y="2667000"/>
            <a:ext cx="242455" cy="381000"/>
          </a:xfrm>
          <a:prstGeom prst="up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5157352" y="2133599"/>
            <a:ext cx="3834248" cy="71302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ខកខានមិនបានបំពេញ រងវិធានការ</a:t>
            </a:r>
            <a:r>
              <a:rPr lang="en-US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(</a:t>
            </a:r>
            <a:r>
              <a:rPr lang="km-KH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តាមច្បាប់  </a:t>
            </a:r>
            <a:r>
              <a:rPr lang="en-US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LANGO)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6" name="Up Arrow 15"/>
          <p:cNvSpPr/>
          <p:nvPr/>
        </p:nvSpPr>
        <p:spPr>
          <a:xfrm>
            <a:off x="7010400" y="2846622"/>
            <a:ext cx="339439" cy="1017483"/>
          </a:xfrm>
          <a:prstGeom prst="up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346361" y="1011382"/>
            <a:ext cx="8534400" cy="838200"/>
          </a:xfrm>
          <a:prstGeom prst="rect">
            <a:avLst/>
          </a:prstGeo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km-KH" sz="1800" smtClean="0">
                <a:latin typeface="Kh Muol" panose="02000500000000020004" pitchFamily="2" charset="0"/>
                <a:cs typeface="Kh Muol" panose="02000500000000020004" pitchFamily="2" charset="0"/>
              </a:rPr>
              <a:t>ស.ជ.ណ.ស្តីពីការបំពេញ</a:t>
            </a:r>
            <a:r>
              <a:rPr lang="ca-ES" sz="1800" smtClean="0">
                <a:latin typeface="Kh Muol" panose="02000500000000020004" pitchFamily="2" charset="0"/>
                <a:cs typeface="Kh Muol" panose="02000500000000020004" pitchFamily="2" charset="0"/>
              </a:rPr>
              <a:t>កាតព្វកិច្ច</a:t>
            </a:r>
            <a:r>
              <a:rPr lang="km-KH" sz="1800" smtClean="0">
                <a:latin typeface="Kh Muol" panose="02000500000000020004" pitchFamily="2" charset="0"/>
                <a:cs typeface="Kh Muol" panose="02000500000000020004" pitchFamily="2" charset="0"/>
              </a:rPr>
              <a:t>របស់សមាគម</a:t>
            </a:r>
            <a:r>
              <a:rPr lang="en-US" sz="1800" smtClean="0">
                <a:latin typeface="Kh Muol" panose="02000500000000020004" pitchFamily="2" charset="0"/>
                <a:cs typeface="Kh Muol" panose="02000500000000020004" pitchFamily="2" charset="0"/>
              </a:rPr>
              <a:t> </a:t>
            </a:r>
            <a:r>
              <a:rPr lang="km-KH" sz="1800" smtClean="0">
                <a:latin typeface="Kh Muol" panose="02000500000000020004" pitchFamily="2" charset="0"/>
                <a:cs typeface="Kh Muol" panose="02000500000000020004" pitchFamily="2" charset="0"/>
              </a:rPr>
              <a:t>/ អង្គការ</a:t>
            </a:r>
            <a:r>
              <a:rPr lang="ca-ES" sz="1800" smtClean="0">
                <a:latin typeface="Kh Muol" panose="02000500000000020004" pitchFamily="2" charset="0"/>
                <a:cs typeface="Kh Muol" panose="02000500000000020004" pitchFamily="2" charset="0"/>
              </a:rPr>
              <a:t>ក្រៅរដ្ឋាភិបាល</a:t>
            </a:r>
            <a:r>
              <a:rPr lang="km-KH" sz="1800" smtClean="0">
                <a:latin typeface="Kh Muol" panose="02000500000000020004" pitchFamily="2" charset="0"/>
                <a:cs typeface="Kh Muol" panose="02000500000000020004" pitchFamily="2" charset="0"/>
              </a:rPr>
              <a:t>ក្នុងស្រុក (ខ្លឹមសារសង្ខេប)</a:t>
            </a:r>
            <a:endParaRPr lang="en-US" sz="1800" u="sng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-55417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4911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81000" y="6096000"/>
            <a:ext cx="5791200" cy="5424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Local Association and Non-Governmental Organization (LNGO)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685800" y="2140041"/>
            <a:ext cx="4191000" cy="591355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Before the end of September 2017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6" name="Up Arrow 5"/>
          <p:cNvSpPr/>
          <p:nvPr/>
        </p:nvSpPr>
        <p:spPr>
          <a:xfrm>
            <a:off x="3068784" y="5638800"/>
            <a:ext cx="284016" cy="457200"/>
          </a:xfrm>
          <a:prstGeom prst="up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346361" y="3048000"/>
            <a:ext cx="5334000" cy="2625339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m-KH" sz="1400" b="1" u="sng" dirty="0" smtClean="0">
              <a:solidFill>
                <a:srgbClr val="002060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r>
              <a:rPr lang="en-US" sz="1400" b="1" dirty="0" smtClean="0">
                <a:solidFill>
                  <a:srgbClr val="FF0000"/>
                </a:solidFill>
              </a:rPr>
              <a:t>1.Article </a:t>
            </a:r>
            <a:r>
              <a:rPr lang="en-US" sz="1400" b="1" dirty="0">
                <a:solidFill>
                  <a:srgbClr val="FF0000"/>
                </a:solidFill>
              </a:rPr>
              <a:t>10:</a:t>
            </a: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/>
              <a:t>- Notification of bank account (30 days) from registering</a:t>
            </a:r>
            <a:br>
              <a:rPr lang="en-US" sz="1400" dirty="0"/>
            </a:br>
            <a:r>
              <a:rPr lang="en-US" sz="1400" dirty="0"/>
              <a:t>- Amendment of the Statute </a:t>
            </a:r>
            <a:r>
              <a:rPr lang="en-US" sz="1400" dirty="0" smtClean="0"/>
              <a:t>of </a:t>
            </a:r>
            <a:r>
              <a:rPr lang="en-US" sz="1400" dirty="0"/>
              <a:t>Exchange, changing the bank account (15 days) from the exchange</a:t>
            </a:r>
            <a:br>
              <a:rPr lang="en-US" sz="1400" dirty="0"/>
            </a:br>
            <a:r>
              <a:rPr lang="en-US" sz="1400" b="1" dirty="0">
                <a:solidFill>
                  <a:srgbClr val="FF0000"/>
                </a:solidFill>
              </a:rPr>
              <a:t>2. Article </a:t>
            </a:r>
            <a:r>
              <a:rPr lang="en-US" sz="1400" b="1" dirty="0" smtClean="0">
                <a:solidFill>
                  <a:srgbClr val="FF0000"/>
                </a:solidFill>
              </a:rPr>
              <a:t>25</a:t>
            </a: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/>
              <a:t>Progress and financial reports do not expire in February of next year - The report shall be kept for at least 05 years.</a:t>
            </a:r>
            <a:br>
              <a:rPr lang="en-US" sz="1400" dirty="0"/>
            </a:br>
            <a:r>
              <a:rPr lang="en-US" sz="1400" b="1" dirty="0">
                <a:solidFill>
                  <a:srgbClr val="FF0000"/>
                </a:solidFill>
              </a:rPr>
              <a:t>3</a:t>
            </a:r>
            <a:r>
              <a:rPr lang="en-US" sz="1400" dirty="0">
                <a:solidFill>
                  <a:srgbClr val="FF0000"/>
                </a:solidFill>
              </a:rPr>
              <a:t>. </a:t>
            </a:r>
            <a:r>
              <a:rPr lang="en-US" sz="1400" dirty="0"/>
              <a:t>A summary of the activities and financial statements for the year 2016</a:t>
            </a:r>
          </a:p>
          <a:p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615545" y="3913422"/>
            <a:ext cx="1184564" cy="131715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MOI and </a:t>
            </a:r>
            <a:r>
              <a:rPr lang="en-US" b="1" dirty="0" err="1" smtClean="0">
                <a:solidFill>
                  <a:schemeClr val="tx1"/>
                </a:solidFill>
              </a:rPr>
              <a:t>MoEF</a:t>
            </a:r>
            <a:r>
              <a:rPr lang="km-KH" b="1" dirty="0" smtClean="0">
                <a:solidFill>
                  <a:schemeClr val="tx1"/>
                </a:solidFill>
              </a:rPr>
              <a:t> 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5701143" y="4419600"/>
            <a:ext cx="914402" cy="284519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Up Arrow 9"/>
          <p:cNvSpPr/>
          <p:nvPr/>
        </p:nvSpPr>
        <p:spPr>
          <a:xfrm>
            <a:off x="2957945" y="2667000"/>
            <a:ext cx="242455" cy="381000"/>
          </a:xfrm>
          <a:prstGeom prst="up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5157352" y="2133599"/>
            <a:ext cx="3834248" cy="71302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Failure to Complete Measures (Under LANGO Law)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2" name="Up Arrow 11"/>
          <p:cNvSpPr/>
          <p:nvPr/>
        </p:nvSpPr>
        <p:spPr>
          <a:xfrm>
            <a:off x="7010400" y="2846622"/>
            <a:ext cx="339439" cy="1017483"/>
          </a:xfrm>
          <a:prstGeom prst="up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346361" y="1011382"/>
            <a:ext cx="8534400" cy="838200"/>
          </a:xfrm>
          <a:prstGeom prst="rect">
            <a:avLst/>
          </a:prstGeo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(MOI)  </a:t>
            </a:r>
            <a:r>
              <a:rPr lang="en-US" sz="1400" b="1" dirty="0" smtClean="0"/>
              <a:t>Notify</a:t>
            </a:r>
            <a:r>
              <a:rPr lang="km-KH" sz="1400" b="1" dirty="0" smtClean="0"/>
              <a:t> </a:t>
            </a:r>
            <a:r>
              <a:rPr lang="en-US" sz="1400" b="1" dirty="0" smtClean="0"/>
              <a:t>ON Fulfill Obligations </a:t>
            </a:r>
            <a:r>
              <a:rPr lang="en-US" sz="1400" b="1" dirty="0"/>
              <a:t>of Associations or Non-Governmental Organizations </a:t>
            </a:r>
            <a:r>
              <a:rPr lang="km-KH" sz="1800" dirty="0" smtClean="0">
                <a:latin typeface="Kh Muol" panose="02000500000000020004" pitchFamily="2" charset="0"/>
                <a:cs typeface="Kh Muol" panose="02000500000000020004" pitchFamily="2" charset="0"/>
              </a:rPr>
              <a:t>(</a:t>
            </a:r>
            <a:r>
              <a:rPr lang="en-US" sz="1400" b="1" dirty="0"/>
              <a:t>Summary</a:t>
            </a:r>
            <a:r>
              <a:rPr lang="km-KH" sz="1800" dirty="0" smtClean="0">
                <a:latin typeface="Kh Muol" panose="02000500000000020004" pitchFamily="2" charset="0"/>
                <a:cs typeface="Kh Muol" panose="02000500000000020004" pitchFamily="2" charset="0"/>
              </a:rPr>
              <a:t>)</a:t>
            </a:r>
            <a:endParaRPr lang="en-US" sz="1800" u="sng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-55417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5383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33400" y="5125969"/>
            <a:ext cx="1371600" cy="4662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(LNGO)</a:t>
            </a:r>
            <a:r>
              <a:rPr lang="km-KH" b="1" dirty="0" smtClean="0">
                <a:solidFill>
                  <a:schemeClr val="tx1"/>
                </a:solidFill>
              </a:rPr>
              <a:t> 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483428" y="5326092"/>
            <a:ext cx="3484418" cy="780048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m-KH" sz="1400" b="1" u="sng" dirty="0" smtClean="0">
              <a:solidFill>
                <a:srgbClr val="002060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r>
              <a:rPr lang="km-KH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របាយការណ៏បូកសរុប សកម្មភាពការងារ និង របាយការណ៏ ហិរញ្ញវត្ថុ ប្រចាំឆ្នាំ </a:t>
            </a:r>
          </a:p>
          <a:p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289964" y="5904823"/>
            <a:ext cx="1406236" cy="87697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tx1"/>
                </a:solidFill>
              </a:rPr>
              <a:t>MoFA</a:t>
            </a:r>
            <a:r>
              <a:rPr lang="en-US" b="1" dirty="0" smtClean="0">
                <a:solidFill>
                  <a:schemeClr val="tx1"/>
                </a:solidFill>
              </a:rPr>
              <a:t>/IC and </a:t>
            </a:r>
            <a:r>
              <a:rPr lang="en-US" b="1" dirty="0" err="1" smtClean="0">
                <a:solidFill>
                  <a:schemeClr val="tx1"/>
                </a:solidFill>
              </a:rPr>
              <a:t>MoEF</a:t>
            </a:r>
            <a:r>
              <a:rPr lang="km-KH" b="1" dirty="0" smtClean="0">
                <a:solidFill>
                  <a:schemeClr val="tx1"/>
                </a:solidFill>
              </a:rPr>
              <a:t> 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1885950" y="5326092"/>
            <a:ext cx="597478" cy="317527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346361" y="1011382"/>
            <a:ext cx="8534400" cy="838200"/>
          </a:xfrm>
          <a:prstGeom prst="rect">
            <a:avLst/>
          </a:prstGeo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km-KH" sz="1800" dirty="0" smtClean="0">
                <a:latin typeface="Kh Muol" panose="02000500000000020004" pitchFamily="2" charset="0"/>
                <a:cs typeface="Kh Muol" panose="02000500000000020004" pitchFamily="2" charset="0"/>
              </a:rPr>
              <a:t>អំពីការដាក់របាយការណ៏(ខ្លឹមសារសង្ខេប)</a:t>
            </a:r>
            <a:endParaRPr lang="en-US" sz="1800" u="sng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-55417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ounded Rectangle 14"/>
          <p:cNvSpPr/>
          <p:nvPr/>
        </p:nvSpPr>
        <p:spPr>
          <a:xfrm>
            <a:off x="533400" y="5893658"/>
            <a:ext cx="1371600" cy="4662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(FNGO)</a:t>
            </a:r>
            <a:r>
              <a:rPr lang="km-KH" b="1" dirty="0" smtClean="0">
                <a:solidFill>
                  <a:schemeClr val="tx1"/>
                </a:solidFill>
              </a:rPr>
              <a:t> 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6248400" y="4736437"/>
            <a:ext cx="1184564" cy="964336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MOI and </a:t>
            </a:r>
            <a:r>
              <a:rPr lang="en-US" b="1" dirty="0" err="1" smtClean="0">
                <a:solidFill>
                  <a:schemeClr val="tx1"/>
                </a:solidFill>
              </a:rPr>
              <a:t>MoEF</a:t>
            </a:r>
            <a:r>
              <a:rPr lang="km-KH" b="1" dirty="0" smtClean="0">
                <a:solidFill>
                  <a:schemeClr val="tx1"/>
                </a:solidFill>
              </a:rPr>
              <a:t> 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852052" y="4088203"/>
            <a:ext cx="7017327" cy="52078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m-KH" sz="2000" b="1" u="sng" dirty="0" smtClean="0">
              <a:solidFill>
                <a:srgbClr val="002060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r>
              <a:rPr lang="km-KH" sz="2000" dirty="0" smtClean="0">
                <a:latin typeface="Khmer OS" panose="02000500000000020004" pitchFamily="2" charset="0"/>
                <a:cs typeface="Khmer OS" panose="02000500000000020004" pitchFamily="2" charset="0"/>
              </a:rPr>
              <a:t>ស</a:t>
            </a:r>
            <a:r>
              <a:rPr lang="km-KH" sz="2000" dirty="0">
                <a:latin typeface="Khmer OS" panose="02000500000000020004" pitchFamily="2" charset="0"/>
                <a:cs typeface="Khmer OS" panose="02000500000000020004" pitchFamily="2" charset="0"/>
              </a:rPr>
              <a:t>ម្តេចក្រឡាហោម ឧបនាយករដ្ឋមន្ត្រី រដ្ឋមន្ត្រីក្រសួងមហាផ្ទៃ</a:t>
            </a:r>
            <a:endParaRPr lang="en-US" sz="2000" dirty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endParaRPr lang="en-US" sz="2000" b="1" dirty="0">
              <a:solidFill>
                <a:schemeClr val="tx1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124202" y="2055816"/>
            <a:ext cx="1828796" cy="4662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algn="ctr"/>
            <a:r>
              <a:rPr lang="km-KH" dirty="0" smtClean="0">
                <a:latin typeface="Khmer OS" panose="02000500000000020004" pitchFamily="2" charset="0"/>
                <a:cs typeface="Khmer OS" panose="02000500000000020004" pitchFamily="2" charset="0"/>
              </a:rPr>
              <a:t>សូម</a:t>
            </a:r>
            <a:r>
              <a:rPr lang="km-KH" dirty="0">
                <a:latin typeface="Khmer OS" panose="02000500000000020004" pitchFamily="2" charset="0"/>
                <a:cs typeface="Khmer OS" panose="02000500000000020004" pitchFamily="2" charset="0"/>
              </a:rPr>
              <a:t>គោរពជូន</a:t>
            </a:r>
            <a:endParaRPr lang="en-US" dirty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algn="ctr"/>
            <a:r>
              <a:rPr lang="km-KH" b="1" dirty="0" smtClean="0">
                <a:solidFill>
                  <a:schemeClr val="tx1"/>
                </a:solidFill>
              </a:rPr>
              <a:t> 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380997" y="3421887"/>
            <a:ext cx="7959439" cy="52078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m-KH" u="sng" dirty="0" smtClean="0">
              <a:solidFill>
                <a:srgbClr val="002060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r>
              <a:rPr lang="km-KH" dirty="0" smtClean="0">
                <a:latin typeface="Khmer OS" panose="02000500000000020004" pitchFamily="2" charset="0"/>
                <a:cs typeface="Khmer OS" panose="02000500000000020004" pitchFamily="2" charset="0"/>
              </a:rPr>
              <a:t>ឯកឧត្តម ទេសរដ្ឋមន្ត្រី រដ្ឋមន្ត្រីក្រសួងការបរទេស និងសហប្រតិបត្តិការអន្តរជាតិ</a:t>
            </a:r>
            <a:endParaRPr lang="en-US" dirty="0" smtClean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endParaRPr lang="en-US" dirty="0">
              <a:solidFill>
                <a:schemeClr val="tx1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1007920" y="2692353"/>
            <a:ext cx="6061360" cy="55619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m-KH" u="sng" dirty="0" smtClean="0">
              <a:solidFill>
                <a:srgbClr val="002060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r>
              <a:rPr lang="km-KH" dirty="0" smtClean="0">
                <a:latin typeface="Khmer OS" panose="02000500000000020004" pitchFamily="2" charset="0"/>
                <a:cs typeface="Khmer OS" panose="02000500000000020004" pitchFamily="2" charset="0"/>
              </a:rPr>
              <a:t>ឯកឧត្តម ទេសរដ្ឋមន្ត្រី រដ្ឋមន្ត្រីក្រសួងសេដ្ឋកិច្ច និងហិរញ្ញវត្ថុ</a:t>
            </a:r>
            <a:endParaRPr lang="en-US" dirty="0" smtClean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endParaRPr lang="en-US" dirty="0">
              <a:solidFill>
                <a:schemeClr val="tx1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</p:txBody>
      </p:sp>
      <p:sp>
        <p:nvSpPr>
          <p:cNvPr id="21" name="Right Arrow 20"/>
          <p:cNvSpPr/>
          <p:nvPr/>
        </p:nvSpPr>
        <p:spPr>
          <a:xfrm>
            <a:off x="5967846" y="5326092"/>
            <a:ext cx="322118" cy="317527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Arrow 21"/>
          <p:cNvSpPr/>
          <p:nvPr/>
        </p:nvSpPr>
        <p:spPr>
          <a:xfrm>
            <a:off x="1895475" y="5904823"/>
            <a:ext cx="597478" cy="31752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ight Arrow 22"/>
          <p:cNvSpPr/>
          <p:nvPr/>
        </p:nvSpPr>
        <p:spPr>
          <a:xfrm>
            <a:off x="5941869" y="5904823"/>
            <a:ext cx="348095" cy="29126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730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7" y="0"/>
            <a:ext cx="4173225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050" y="0"/>
            <a:ext cx="49339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78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33400" y="5125969"/>
            <a:ext cx="1371600" cy="4662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(LNGO)</a:t>
            </a:r>
            <a:r>
              <a:rPr lang="km-KH" b="1" dirty="0" smtClean="0">
                <a:solidFill>
                  <a:schemeClr val="tx1"/>
                </a:solidFill>
              </a:rPr>
              <a:t> 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2483428" y="5334000"/>
            <a:ext cx="3484418" cy="780048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smtClean="0"/>
              <a:t>Summary </a:t>
            </a:r>
            <a:r>
              <a:rPr lang="en-US" sz="1600" b="1" dirty="0"/>
              <a:t>of annual activities and financial </a:t>
            </a:r>
            <a:r>
              <a:rPr lang="en-US" sz="1600" b="1" dirty="0" smtClean="0"/>
              <a:t>statements.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289964" y="5904823"/>
            <a:ext cx="1406236" cy="87697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tx1"/>
                </a:solidFill>
              </a:rPr>
              <a:t>MoFA</a:t>
            </a:r>
            <a:r>
              <a:rPr lang="en-US" b="1" dirty="0" smtClean="0">
                <a:solidFill>
                  <a:schemeClr val="tx1"/>
                </a:solidFill>
              </a:rPr>
              <a:t>/IC and </a:t>
            </a:r>
            <a:r>
              <a:rPr lang="en-US" b="1" dirty="0" err="1" smtClean="0">
                <a:solidFill>
                  <a:schemeClr val="tx1"/>
                </a:solidFill>
              </a:rPr>
              <a:t>MoEF</a:t>
            </a:r>
            <a:r>
              <a:rPr lang="km-KH" b="1" dirty="0" smtClean="0">
                <a:solidFill>
                  <a:schemeClr val="tx1"/>
                </a:solidFill>
              </a:rPr>
              <a:t> 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1885950" y="5326092"/>
            <a:ext cx="597478" cy="317527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46361" y="1011382"/>
            <a:ext cx="8534400" cy="838200"/>
          </a:xfrm>
          <a:prstGeom prst="rect">
            <a:avLst/>
          </a:prstGeo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1800" dirty="0"/>
              <a:t>Reporting (Summary)</a:t>
            </a:r>
            <a:endParaRPr lang="en-US" sz="1800" u="sng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-55417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ounded Rectangle 9"/>
          <p:cNvSpPr/>
          <p:nvPr/>
        </p:nvSpPr>
        <p:spPr>
          <a:xfrm>
            <a:off x="533400" y="5893658"/>
            <a:ext cx="1371600" cy="4662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(FNGO)</a:t>
            </a:r>
            <a:r>
              <a:rPr lang="km-KH" b="1" dirty="0" smtClean="0">
                <a:solidFill>
                  <a:schemeClr val="tx1"/>
                </a:solidFill>
              </a:rPr>
              <a:t> 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248400" y="4736437"/>
            <a:ext cx="1184564" cy="964336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MOI and </a:t>
            </a:r>
            <a:r>
              <a:rPr lang="en-US" b="1" dirty="0" err="1" smtClean="0">
                <a:solidFill>
                  <a:schemeClr val="tx1"/>
                </a:solidFill>
              </a:rPr>
              <a:t>MoEF</a:t>
            </a:r>
            <a:r>
              <a:rPr lang="km-KH" b="1" dirty="0" smtClean="0">
                <a:solidFill>
                  <a:schemeClr val="tx1"/>
                </a:solidFill>
              </a:rPr>
              <a:t> 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021772" y="4150726"/>
            <a:ext cx="6217228" cy="458258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m-KH" sz="2000" b="1" u="sng" dirty="0" smtClean="0">
              <a:solidFill>
                <a:srgbClr val="002060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r>
              <a:rPr lang="en-US" sz="1600" b="1" dirty="0" err="1" smtClean="0"/>
              <a:t>Samdech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Kralahom</a:t>
            </a:r>
            <a:r>
              <a:rPr lang="en-US" sz="1600" b="1" dirty="0" smtClean="0"/>
              <a:t> </a:t>
            </a:r>
            <a:r>
              <a:rPr lang="en-US" sz="1600" b="1" dirty="0"/>
              <a:t>Deputy Prime Minister, Minister of Interior</a:t>
            </a:r>
            <a:endParaRPr lang="en-US" sz="1600" b="1" dirty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endParaRPr lang="en-US" sz="2000" b="1" dirty="0">
              <a:solidFill>
                <a:schemeClr val="tx1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3124202" y="2055816"/>
            <a:ext cx="1828796" cy="46626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algn="ctr"/>
            <a:r>
              <a:rPr lang="en-US" dirty="0" smtClean="0">
                <a:latin typeface="Khmer OS" panose="02000500000000020004" pitchFamily="2" charset="0"/>
                <a:cs typeface="Khmer OS" panose="02000500000000020004" pitchFamily="2" charset="0"/>
              </a:rPr>
              <a:t>Address to</a:t>
            </a:r>
            <a:endParaRPr lang="en-US" dirty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algn="ctr"/>
            <a:r>
              <a:rPr lang="km-KH" b="1" dirty="0" smtClean="0">
                <a:solidFill>
                  <a:schemeClr val="tx1"/>
                </a:solidFill>
              </a:rPr>
              <a:t> 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380997" y="3421887"/>
            <a:ext cx="7959439" cy="52078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smtClean="0"/>
              <a:t>Senior </a:t>
            </a:r>
            <a:r>
              <a:rPr lang="en-US" sz="1600" b="1" dirty="0"/>
              <a:t>Minister and Minister of Foreign Affairs and International Cooperation</a:t>
            </a:r>
            <a:endParaRPr lang="en-US" sz="1600" b="1" dirty="0">
              <a:solidFill>
                <a:schemeClr val="tx1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1007920" y="2692353"/>
            <a:ext cx="6061360" cy="55619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/>
              <a:t>Senior </a:t>
            </a:r>
            <a:r>
              <a:rPr lang="en-US" b="1" dirty="0"/>
              <a:t>Minister, Minister of Economy and Finance</a:t>
            </a:r>
            <a:endParaRPr lang="en-US" b="1" dirty="0">
              <a:solidFill>
                <a:schemeClr val="tx1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</p:txBody>
      </p:sp>
      <p:sp>
        <p:nvSpPr>
          <p:cNvPr id="16" name="Right Arrow 15"/>
          <p:cNvSpPr/>
          <p:nvPr/>
        </p:nvSpPr>
        <p:spPr>
          <a:xfrm>
            <a:off x="5967846" y="5326092"/>
            <a:ext cx="322118" cy="317527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Arrow 16"/>
          <p:cNvSpPr/>
          <p:nvPr/>
        </p:nvSpPr>
        <p:spPr>
          <a:xfrm>
            <a:off x="1895475" y="5904823"/>
            <a:ext cx="597478" cy="31752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Arrow 17"/>
          <p:cNvSpPr/>
          <p:nvPr/>
        </p:nvSpPr>
        <p:spPr>
          <a:xfrm>
            <a:off x="5941869" y="5904823"/>
            <a:ext cx="348095" cy="29126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062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8600" y="974894"/>
            <a:ext cx="8686800" cy="800887"/>
          </a:xfr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pPr algn="ctr"/>
            <a:r>
              <a:rPr lang="km-KH" sz="1800" dirty="0" smtClean="0">
                <a:latin typeface="Kh Muol" panose="02000500000000020004" pitchFamily="2" charset="0"/>
                <a:cs typeface="Kh Muol" panose="02000500000000020004" pitchFamily="2" charset="0"/>
              </a:rPr>
              <a:t>វិធានការរដ្ឋបាល និង ទោសប្បញ្ញត្តិ</a:t>
            </a:r>
            <a:r>
              <a:rPr lang="km-KH" sz="1800" b="1" dirty="0" smtClean="0">
                <a:latin typeface="Kh Muol" panose="02000500000000020004" pitchFamily="2" charset="0"/>
                <a:cs typeface="Kh Muol" panose="02000500000000020004" pitchFamily="2" charset="0"/>
              </a:rPr>
              <a:t/>
            </a:r>
            <a:br>
              <a:rPr lang="km-KH" sz="1800" b="1" dirty="0" smtClean="0">
                <a:latin typeface="Kh Muol" panose="02000500000000020004" pitchFamily="2" charset="0"/>
                <a:cs typeface="Kh Muol" panose="02000500000000020004" pitchFamily="2" charset="0"/>
              </a:rPr>
            </a:br>
            <a:r>
              <a:rPr lang="en-US" sz="1600" dirty="0">
                <a:solidFill>
                  <a:srgbClr val="002060"/>
                </a:solidFill>
              </a:rPr>
              <a:t>Administrative Measures and Penalties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52400" y="5562600"/>
            <a:ext cx="1385543" cy="78705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m-KH" sz="1000" b="1" dirty="0" smtClean="0">
                <a:solidFill>
                  <a:schemeClr val="tx1"/>
                </a:solidFill>
              </a:rPr>
              <a:t>១.មិនចុះបញ្ជី</a:t>
            </a:r>
          </a:p>
          <a:p>
            <a:r>
              <a:rPr lang="km-KH" sz="1000" b="1" dirty="0" smtClean="0">
                <a:solidFill>
                  <a:schemeClr val="tx1"/>
                </a:solidFill>
              </a:rPr>
              <a:t>២.បញ្ឈប់សកម្មភាព</a:t>
            </a:r>
          </a:p>
          <a:p>
            <a:r>
              <a:rPr lang="km-KH" sz="1000" b="1" dirty="0" smtClean="0">
                <a:solidFill>
                  <a:schemeClr val="tx1"/>
                </a:solidFill>
              </a:rPr>
              <a:t>៣.លុបឈ្មោះពីបញ្ជី</a:t>
            </a:r>
          </a:p>
          <a:p>
            <a:r>
              <a:rPr lang="km-KH" sz="1000" b="1" dirty="0" smtClean="0">
                <a:solidFill>
                  <a:schemeClr val="tx1"/>
                </a:solidFill>
              </a:rPr>
              <a:t>៤.ការពិន័យ</a:t>
            </a:r>
            <a:endParaRPr lang="en-US" sz="1000" b="1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524000" y="4022893"/>
            <a:ext cx="1676400" cy="549107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16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ផ្អាកសកម្មភាព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52400" y="3883662"/>
            <a:ext cx="685800" cy="702655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MOI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581400" y="1996908"/>
            <a:ext cx="5334000" cy="2117892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1400" b="1" u="sng" dirty="0">
                <a:solidFill>
                  <a:srgbClr val="00206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មាត្រា ៣០/</a:t>
            </a:r>
            <a:r>
              <a:rPr lang="km-KH" sz="1400" b="1" u="sng" dirty="0" smtClean="0">
                <a:solidFill>
                  <a:srgbClr val="00206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ក១   មិនអនុវត្តតាម</a:t>
            </a:r>
          </a:p>
          <a:p>
            <a:r>
              <a:rPr lang="km-KH" sz="1400" b="1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មាត្រា ១០</a:t>
            </a:r>
            <a:r>
              <a:rPr lang="en-US" sz="1400" b="1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:</a:t>
            </a:r>
          </a:p>
          <a:p>
            <a:r>
              <a:rPr lang="en-US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- </a:t>
            </a:r>
            <a:r>
              <a:rPr lang="km-KH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ជូនដំណឹងពី គណនីធនាគារ</a:t>
            </a:r>
            <a:r>
              <a:rPr lang="en-US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km-KH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(៣០ថ្ងៃ)</a:t>
            </a:r>
            <a:r>
              <a:rPr lang="en-US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km-KH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ពីចុះបញ្ជី</a:t>
            </a:r>
            <a:endParaRPr lang="en-US" sz="1400" b="1" dirty="0" smtClean="0">
              <a:solidFill>
                <a:schemeClr val="tx1"/>
              </a:solidFill>
            </a:endParaRPr>
          </a:p>
          <a:p>
            <a:r>
              <a:rPr lang="en-US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- </a:t>
            </a:r>
            <a:r>
              <a:rPr lang="km-KH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វិសោធនកម្មលក្ខន្តិកៈ ដូរស្នាក់ការ ដូរប្រធាន ប្រែប្រួលគណនីធនាគារ</a:t>
            </a:r>
            <a:r>
              <a:rPr lang="en-US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km-KH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(១៥ថ្ងៃ)</a:t>
            </a:r>
            <a:r>
              <a:rPr lang="en-US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km-KH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ពីដូរ</a:t>
            </a:r>
          </a:p>
          <a:p>
            <a:r>
              <a:rPr lang="km-KH" sz="1400" b="1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មាត្រា ២៤</a:t>
            </a:r>
            <a:r>
              <a:rPr lang="en-US" sz="1400" b="1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: </a:t>
            </a:r>
            <a:r>
              <a:rPr lang="km-KH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ប្រកាន់ជំហរអព្យាក្រឹត  គ្រប់គណបក្សនយោបាយ</a:t>
            </a:r>
          </a:p>
          <a:p>
            <a:r>
              <a:rPr lang="km-KH" sz="1400" b="1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មាត្រា២៥ ក១/ក២ </a:t>
            </a:r>
            <a:r>
              <a:rPr lang="en-US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: - </a:t>
            </a:r>
            <a:r>
              <a:rPr lang="km-KH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របាយការណ៏សកម្មភាពនិងហិរញ្ញវត្ថុ មិនហួសខែកុម្ភៈនៃឆ្នាំបន្ទាប់</a:t>
            </a:r>
            <a:r>
              <a:rPr lang="en-US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- </a:t>
            </a:r>
            <a:r>
              <a:rPr lang="km-KH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ករណីចាំបាច់ </a:t>
            </a:r>
            <a:r>
              <a:rPr lang="en-US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MOI </a:t>
            </a:r>
            <a:r>
              <a:rPr lang="km-KH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អាចស្នើសុំរបាយការណ៏</a:t>
            </a:r>
            <a:r>
              <a:rPr lang="km-KH" sz="1400" b="1" dirty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របាយការណ៏សកម្មភាព </a:t>
            </a:r>
            <a:r>
              <a:rPr lang="km-KH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និងហិរញ្ញ</a:t>
            </a:r>
            <a:r>
              <a:rPr lang="km-KH" sz="1400" b="1" dirty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វត្ថុ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581400" y="4267200"/>
            <a:ext cx="4476750" cy="623918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1400" b="1" u="sng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មាត្រា ៣០/ក២ </a:t>
            </a:r>
            <a:r>
              <a:rPr lang="en-US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: </a:t>
            </a:r>
            <a:r>
              <a:rPr lang="km-KH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មិនបានអនុវត្តត្រឹមត្រូវតាមលក្ខន្តិកៈ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524000" y="5037054"/>
            <a:ext cx="1752599" cy="525546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16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លុបឈ្មោះពីបញ្ជី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3543300" y="5116483"/>
            <a:ext cx="5334000" cy="105571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m-KH" sz="1400" b="1" u="sng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មាត្រា ៣០/ក៣ </a:t>
            </a:r>
            <a:r>
              <a:rPr lang="en-US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: </a:t>
            </a:r>
            <a:r>
              <a:rPr lang="km-KH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ធ្វើសកម្មភាពប៉ះពាល់ដល់ សន្តិសុខ ស្ថេរភាព និង សណ្តាប់ធ្នាប់សាធារណៈ ឬបង្កនូវភាពអន្តរាយដល់សន្តិសុខជាតិ ឯកភាពជាតិ វប្បធម៌ប្រពៃណី ទំនាមទំលាប់ល្អរបស់សង្គមជាតិ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1524000" y="2895600"/>
            <a:ext cx="1676400" cy="549107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16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ជូនដំណឹង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17" name="Right Arrow 16"/>
          <p:cNvSpPr/>
          <p:nvPr/>
        </p:nvSpPr>
        <p:spPr>
          <a:xfrm rot="10800000">
            <a:off x="3276600" y="5340007"/>
            <a:ext cx="266700" cy="14639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Left Brace 27"/>
          <p:cNvSpPr/>
          <p:nvPr/>
        </p:nvSpPr>
        <p:spPr>
          <a:xfrm>
            <a:off x="838199" y="3124200"/>
            <a:ext cx="667589" cy="22098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ight Arrow 31"/>
          <p:cNvSpPr/>
          <p:nvPr/>
        </p:nvSpPr>
        <p:spPr>
          <a:xfrm rot="10800000">
            <a:off x="3238500" y="4327242"/>
            <a:ext cx="342900" cy="16855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Down Arrow 32"/>
          <p:cNvSpPr/>
          <p:nvPr/>
        </p:nvSpPr>
        <p:spPr>
          <a:xfrm>
            <a:off x="2590800" y="3505200"/>
            <a:ext cx="76200" cy="499448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Down Arrow 33"/>
          <p:cNvSpPr/>
          <p:nvPr/>
        </p:nvSpPr>
        <p:spPr>
          <a:xfrm>
            <a:off x="2578098" y="4586313"/>
            <a:ext cx="88902" cy="450741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/>
          <p:cNvSpPr/>
          <p:nvPr/>
        </p:nvSpPr>
        <p:spPr>
          <a:xfrm>
            <a:off x="2685211" y="4673054"/>
            <a:ext cx="789076" cy="27994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1200" b="1" dirty="0" smtClean="0">
                <a:solidFill>
                  <a:srgbClr val="FFC000"/>
                </a:solidFill>
              </a:rPr>
              <a:t>៣០ ថ្ងៃ</a:t>
            </a:r>
            <a:endParaRPr lang="en-US" sz="1400" b="1" dirty="0">
              <a:solidFill>
                <a:srgbClr val="FFC000"/>
              </a:solidFill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1358062" y="3581400"/>
            <a:ext cx="789076" cy="26935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1200" b="1" dirty="0" smtClean="0">
                <a:solidFill>
                  <a:srgbClr val="00B050"/>
                </a:solidFill>
              </a:rPr>
              <a:t>៣០ ថ្ងៃ</a:t>
            </a:r>
            <a:endParaRPr lang="en-US" sz="1400" b="1" dirty="0">
              <a:solidFill>
                <a:srgbClr val="00B050"/>
              </a:solidFill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1358062" y="4683642"/>
            <a:ext cx="789076" cy="26935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1200" b="1" dirty="0">
                <a:solidFill>
                  <a:srgbClr val="00B050"/>
                </a:solidFill>
              </a:rPr>
              <a:t>៩</a:t>
            </a:r>
            <a:r>
              <a:rPr lang="km-KH" sz="1200" b="1" dirty="0" smtClean="0">
                <a:solidFill>
                  <a:srgbClr val="00B050"/>
                </a:solidFill>
              </a:rPr>
              <a:t>០ ថ្ងៃ</a:t>
            </a:r>
            <a:endParaRPr lang="en-US" sz="1400" b="1" dirty="0">
              <a:solidFill>
                <a:srgbClr val="00B050"/>
              </a:solidFill>
            </a:endParaRPr>
          </a:p>
        </p:txBody>
      </p:sp>
      <p:sp>
        <p:nvSpPr>
          <p:cNvPr id="42" name="Down Arrow 41"/>
          <p:cNvSpPr/>
          <p:nvPr/>
        </p:nvSpPr>
        <p:spPr>
          <a:xfrm>
            <a:off x="2157326" y="3508383"/>
            <a:ext cx="76200" cy="480558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Down Arrow 42"/>
          <p:cNvSpPr/>
          <p:nvPr/>
        </p:nvSpPr>
        <p:spPr>
          <a:xfrm flipH="1">
            <a:off x="2215314" y="4586313"/>
            <a:ext cx="70686" cy="435033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ight Arrow 44"/>
          <p:cNvSpPr/>
          <p:nvPr/>
        </p:nvSpPr>
        <p:spPr>
          <a:xfrm rot="10800000">
            <a:off x="3200400" y="3048000"/>
            <a:ext cx="381000" cy="175579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Down Arrow 45"/>
          <p:cNvSpPr/>
          <p:nvPr/>
        </p:nvSpPr>
        <p:spPr>
          <a:xfrm>
            <a:off x="443662" y="4586316"/>
            <a:ext cx="192028" cy="97628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ight Arrow 46"/>
          <p:cNvSpPr/>
          <p:nvPr/>
        </p:nvSpPr>
        <p:spPr>
          <a:xfrm>
            <a:off x="1544460" y="5952841"/>
            <a:ext cx="645046" cy="21935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ounded Rectangle 47"/>
          <p:cNvSpPr/>
          <p:nvPr/>
        </p:nvSpPr>
        <p:spPr>
          <a:xfrm>
            <a:off x="2209800" y="5867400"/>
            <a:ext cx="118177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b="1" dirty="0" smtClean="0">
                <a:solidFill>
                  <a:schemeClr val="tx1"/>
                </a:solidFill>
              </a:rPr>
              <a:t>តុលាការ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1505788" y="6248400"/>
            <a:ext cx="704012" cy="2286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1200" b="1" dirty="0" smtClean="0">
                <a:solidFill>
                  <a:srgbClr val="FF0000"/>
                </a:solidFill>
              </a:rPr>
              <a:t>៣០ ថ្ងៃ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51" name="Rounded Rectangle 50"/>
          <p:cNvSpPr/>
          <p:nvPr/>
        </p:nvSpPr>
        <p:spPr>
          <a:xfrm>
            <a:off x="457200" y="2152650"/>
            <a:ext cx="2590800" cy="51435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b="1" dirty="0" smtClean="0">
                <a:solidFill>
                  <a:schemeClr val="tx1"/>
                </a:solidFill>
              </a:rPr>
              <a:t>ទោសប្បញ្ញត្តិ </a:t>
            </a:r>
            <a:r>
              <a:rPr lang="en-US" b="1" dirty="0" smtClean="0">
                <a:solidFill>
                  <a:schemeClr val="tx1"/>
                </a:solidFill>
              </a:rPr>
              <a:t>LNGO</a:t>
            </a:r>
            <a:r>
              <a:rPr lang="km-KH" b="1" dirty="0" smtClean="0">
                <a:solidFill>
                  <a:schemeClr val="tx1"/>
                </a:solidFill>
              </a:rPr>
              <a:t>(១)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2" name="Rounded Rectangle 51"/>
          <p:cNvSpPr/>
          <p:nvPr/>
        </p:nvSpPr>
        <p:spPr>
          <a:xfrm rot="16200000">
            <a:off x="335787" y="4904430"/>
            <a:ext cx="896732" cy="26050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1200" b="1" dirty="0" smtClean="0">
                <a:solidFill>
                  <a:schemeClr val="tx1"/>
                </a:solidFill>
              </a:rPr>
              <a:t>ម. ៣១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1491414" y="5715000"/>
            <a:ext cx="704012" cy="2286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1200" b="1" dirty="0" smtClean="0">
                <a:solidFill>
                  <a:srgbClr val="FF0000"/>
                </a:solidFill>
              </a:rPr>
              <a:t>ប.តវ៉ា</a:t>
            </a:r>
            <a:endParaRPr lang="en-US" sz="1400" b="1" dirty="0">
              <a:solidFill>
                <a:srgbClr val="FF0000"/>
              </a:solidFill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1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itle 1"/>
          <p:cNvSpPr txBox="1">
            <a:spLocks/>
          </p:cNvSpPr>
          <p:nvPr/>
        </p:nvSpPr>
        <p:spPr>
          <a:xfrm>
            <a:off x="228600" y="919476"/>
            <a:ext cx="8686800" cy="800887"/>
          </a:xfrm>
          <a:prstGeom prst="rect">
            <a:avLst/>
          </a:prstGeo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km-KH" sz="1800" smtClean="0">
                <a:latin typeface="Kh Muol" panose="02000500000000020004" pitchFamily="2" charset="0"/>
                <a:cs typeface="Kh Muol" panose="02000500000000020004" pitchFamily="2" charset="0"/>
              </a:rPr>
              <a:t>វិធានការរដ្ឋបាល និង ទោសប្បញ្ញត្តិ</a:t>
            </a:r>
            <a:r>
              <a:rPr lang="km-KH" sz="1800" b="1" smtClean="0">
                <a:latin typeface="Kh Muol" panose="02000500000000020004" pitchFamily="2" charset="0"/>
                <a:cs typeface="Kh Muol" panose="02000500000000020004" pitchFamily="2" charset="0"/>
              </a:rPr>
              <a:t/>
            </a:r>
            <a:br>
              <a:rPr lang="km-KH" sz="1800" b="1" smtClean="0">
                <a:latin typeface="Kh Muol" panose="02000500000000020004" pitchFamily="2" charset="0"/>
                <a:cs typeface="Kh Muol" panose="02000500000000020004" pitchFamily="2" charset="0"/>
              </a:rPr>
            </a:br>
            <a:r>
              <a:rPr lang="en-US" sz="1600" smtClean="0">
                <a:solidFill>
                  <a:srgbClr val="002060"/>
                </a:solidFill>
              </a:rPr>
              <a:t>Administrative Measures and Penalties</a:t>
            </a:r>
            <a:endParaRPr lang="en-US" sz="1600" dirty="0">
              <a:solidFill>
                <a:srgbClr val="002060"/>
              </a:solidFill>
            </a:endParaRP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-55417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Rounded Rectangle 35"/>
          <p:cNvSpPr/>
          <p:nvPr/>
        </p:nvSpPr>
        <p:spPr>
          <a:xfrm>
            <a:off x="152401" y="3883662"/>
            <a:ext cx="685800" cy="702655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MOI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3581401" y="1996908"/>
            <a:ext cx="5334000" cy="2117892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1400" b="1" u="sng" dirty="0">
                <a:solidFill>
                  <a:srgbClr val="00206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មាត្រា ៣០/</a:t>
            </a:r>
            <a:r>
              <a:rPr lang="km-KH" sz="1400" b="1" u="sng" dirty="0" smtClean="0">
                <a:solidFill>
                  <a:srgbClr val="00206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ក១   មិនអនុវត្តតាម</a:t>
            </a:r>
          </a:p>
          <a:p>
            <a:r>
              <a:rPr lang="km-KH" sz="1400" b="1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មាត្រា ១០</a:t>
            </a:r>
            <a:r>
              <a:rPr lang="en-US" sz="1400" b="1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:</a:t>
            </a:r>
          </a:p>
          <a:p>
            <a:r>
              <a:rPr lang="en-US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- </a:t>
            </a:r>
            <a:r>
              <a:rPr lang="km-KH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ជូនដំណឹងពី គណនីធនាគារ</a:t>
            </a:r>
            <a:r>
              <a:rPr lang="en-US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km-KH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(៣០ថ្ងៃ)</a:t>
            </a:r>
            <a:r>
              <a:rPr lang="en-US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km-KH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ពីចុះបញ្ជី</a:t>
            </a:r>
            <a:endParaRPr lang="en-US" sz="1400" b="1" dirty="0" smtClean="0">
              <a:solidFill>
                <a:schemeClr val="tx1"/>
              </a:solidFill>
            </a:endParaRPr>
          </a:p>
          <a:p>
            <a:r>
              <a:rPr lang="en-US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- </a:t>
            </a:r>
            <a:r>
              <a:rPr lang="km-KH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វិសោធនកម្មលក្ខន្តិកៈ ដូរស្នាក់ការ ដូរប្រធាន ប្រែប្រួលគណនីធនាគារ</a:t>
            </a:r>
            <a:r>
              <a:rPr lang="en-US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km-KH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(១៥ថ្ងៃ)</a:t>
            </a:r>
            <a:r>
              <a:rPr lang="en-US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km-KH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ពីដូរ</a:t>
            </a:r>
          </a:p>
          <a:p>
            <a:r>
              <a:rPr lang="km-KH" sz="1400" b="1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មាត្រា ២៤</a:t>
            </a:r>
            <a:r>
              <a:rPr lang="en-US" sz="1400" b="1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: </a:t>
            </a:r>
            <a:r>
              <a:rPr lang="km-KH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ប្រកាន់ជំហរអព្យាក្រឹត  គ្រប់គណបក្សនយោបាយ</a:t>
            </a:r>
          </a:p>
          <a:p>
            <a:r>
              <a:rPr lang="km-KH" sz="1400" b="1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មាត្រា២៥ ក១/ក២ </a:t>
            </a:r>
            <a:r>
              <a:rPr lang="en-US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: - </a:t>
            </a:r>
            <a:r>
              <a:rPr lang="km-KH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របាយការណ៏សកម្មភាពនិងហិរញ្ញវត្ថុ មិនហួសខែកុម្ភៈនៃឆ្នាំបន្ទាប់</a:t>
            </a:r>
            <a:r>
              <a:rPr lang="en-US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- </a:t>
            </a:r>
            <a:r>
              <a:rPr lang="km-KH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ករណីចាំបាច់ </a:t>
            </a:r>
            <a:r>
              <a:rPr lang="en-US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MOI </a:t>
            </a:r>
            <a:r>
              <a:rPr lang="km-KH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អាចស្នើសុំរបាយការណ៏</a:t>
            </a:r>
            <a:r>
              <a:rPr lang="km-KH" sz="1400" b="1" dirty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របាយការណ៏សកម្មភាព </a:t>
            </a:r>
            <a:r>
              <a:rPr lang="km-KH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និងហិរញ្ញ</a:t>
            </a:r>
            <a:r>
              <a:rPr lang="km-KH" sz="1400" b="1" dirty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វត្ថុ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1524001" y="2895600"/>
            <a:ext cx="1676400" cy="549107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16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ជូនដំណឹង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44" name="Left Brace 43"/>
          <p:cNvSpPr/>
          <p:nvPr/>
        </p:nvSpPr>
        <p:spPr>
          <a:xfrm>
            <a:off x="838200" y="3124200"/>
            <a:ext cx="667589" cy="2209800"/>
          </a:xfrm>
          <a:prstGeom prst="leftBrace">
            <a:avLst/>
          </a:prstGeom>
          <a:ln>
            <a:solidFill>
              <a:srgbClr val="FF0000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Down Arrow 49"/>
          <p:cNvSpPr/>
          <p:nvPr/>
        </p:nvSpPr>
        <p:spPr>
          <a:xfrm>
            <a:off x="2590801" y="3505200"/>
            <a:ext cx="76200" cy="499448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ounded Rectangle 52"/>
          <p:cNvSpPr/>
          <p:nvPr/>
        </p:nvSpPr>
        <p:spPr>
          <a:xfrm>
            <a:off x="1358063" y="3581400"/>
            <a:ext cx="789076" cy="26935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1200" b="1" dirty="0" smtClean="0">
                <a:solidFill>
                  <a:srgbClr val="00B050"/>
                </a:solidFill>
              </a:rPr>
              <a:t>៣០ ថ្ងៃ</a:t>
            </a:r>
            <a:endParaRPr lang="en-US" sz="1400" b="1" dirty="0">
              <a:solidFill>
                <a:srgbClr val="00B050"/>
              </a:solidFill>
            </a:endParaRPr>
          </a:p>
        </p:txBody>
      </p:sp>
      <p:sp>
        <p:nvSpPr>
          <p:cNvPr id="54" name="Down Arrow 53"/>
          <p:cNvSpPr/>
          <p:nvPr/>
        </p:nvSpPr>
        <p:spPr>
          <a:xfrm>
            <a:off x="2157327" y="3508383"/>
            <a:ext cx="76200" cy="480558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ight Arrow 54"/>
          <p:cNvSpPr/>
          <p:nvPr/>
        </p:nvSpPr>
        <p:spPr>
          <a:xfrm rot="10800000">
            <a:off x="3200401" y="3048000"/>
            <a:ext cx="381000" cy="175579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Down Arrow 55"/>
          <p:cNvSpPr/>
          <p:nvPr/>
        </p:nvSpPr>
        <p:spPr>
          <a:xfrm>
            <a:off x="443663" y="4586316"/>
            <a:ext cx="192028" cy="97628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ounded Rectangle 56"/>
          <p:cNvSpPr/>
          <p:nvPr/>
        </p:nvSpPr>
        <p:spPr>
          <a:xfrm>
            <a:off x="457201" y="2152650"/>
            <a:ext cx="2590800" cy="51435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b="1" dirty="0" smtClean="0">
                <a:solidFill>
                  <a:schemeClr val="tx1"/>
                </a:solidFill>
              </a:rPr>
              <a:t>ទោសប្បញ្ញត្តិ </a:t>
            </a:r>
            <a:r>
              <a:rPr lang="en-US" b="1" dirty="0" smtClean="0">
                <a:solidFill>
                  <a:schemeClr val="tx1"/>
                </a:solidFill>
              </a:rPr>
              <a:t>LNGO</a:t>
            </a:r>
            <a:r>
              <a:rPr lang="km-KH" b="1" dirty="0" smtClean="0">
                <a:solidFill>
                  <a:schemeClr val="tx1"/>
                </a:solidFill>
              </a:rPr>
              <a:t>(១)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8" name="Rounded Rectangle 57"/>
          <p:cNvSpPr/>
          <p:nvPr/>
        </p:nvSpPr>
        <p:spPr>
          <a:xfrm rot="16200000">
            <a:off x="335788" y="4904430"/>
            <a:ext cx="896732" cy="26050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1200" b="1" dirty="0" smtClean="0">
                <a:solidFill>
                  <a:schemeClr val="tx1"/>
                </a:solidFill>
              </a:rPr>
              <a:t>ម. ៣១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59" name="Title 1"/>
          <p:cNvSpPr txBox="1">
            <a:spLocks/>
          </p:cNvSpPr>
          <p:nvPr/>
        </p:nvSpPr>
        <p:spPr>
          <a:xfrm>
            <a:off x="228601" y="919476"/>
            <a:ext cx="8686800" cy="800887"/>
          </a:xfrm>
          <a:prstGeom prst="rect">
            <a:avLst/>
          </a:prstGeo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km-KH" sz="1800" smtClean="0">
                <a:latin typeface="Kh Muol" panose="02000500000000020004" pitchFamily="2" charset="0"/>
                <a:cs typeface="Kh Muol" panose="02000500000000020004" pitchFamily="2" charset="0"/>
              </a:rPr>
              <a:t>វិធានការរដ្ឋបាល និង ទោសប្បញ្ញត្តិ</a:t>
            </a:r>
            <a:r>
              <a:rPr lang="km-KH" sz="1800" b="1" smtClean="0">
                <a:latin typeface="Kh Muol" panose="02000500000000020004" pitchFamily="2" charset="0"/>
                <a:cs typeface="Kh Muol" panose="02000500000000020004" pitchFamily="2" charset="0"/>
              </a:rPr>
              <a:t/>
            </a:r>
            <a:br>
              <a:rPr lang="km-KH" sz="1800" b="1" smtClean="0">
                <a:latin typeface="Kh Muol" panose="02000500000000020004" pitchFamily="2" charset="0"/>
                <a:cs typeface="Kh Muol" panose="02000500000000020004" pitchFamily="2" charset="0"/>
              </a:rPr>
            </a:br>
            <a:r>
              <a:rPr lang="en-US" sz="1600" smtClean="0">
                <a:solidFill>
                  <a:srgbClr val="002060"/>
                </a:solidFill>
              </a:rPr>
              <a:t>Administrative Measures and Penalties</a:t>
            </a:r>
            <a:endParaRPr lang="en-US" sz="1600" dirty="0">
              <a:solidFill>
                <a:srgbClr val="002060"/>
              </a:solidFill>
            </a:endParaRPr>
          </a:p>
        </p:txBody>
      </p:sp>
      <p:pic>
        <p:nvPicPr>
          <p:cNvPr id="60" name="Picture 5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8" y="-55417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6896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381000" y="1143000"/>
            <a:ext cx="8390425" cy="914401"/>
          </a:xfrm>
          <a:prstGeom prst="rect">
            <a:avLst/>
          </a:prstGeo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solidFill>
              <a:srgbClr val="00B050">
                <a:alpha val="90000"/>
              </a:srgb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850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km-KH" sz="21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បទ</a:t>
            </a:r>
            <a:r>
              <a:rPr lang="km-KH" sz="21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បង្ហាញ</a:t>
            </a:r>
            <a:r>
              <a:rPr lang="ca-ES" sz="21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អំពីច្បាប់ស្តីពីសមាគម និងអង្គការមិនមែនរដ្ឋាភិបាល ( </a:t>
            </a:r>
            <a:r>
              <a:rPr lang="en-US" sz="21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LA</a:t>
            </a:r>
            <a:r>
              <a:rPr lang="en-AU" sz="21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NGO </a:t>
            </a:r>
            <a:r>
              <a:rPr lang="en-AU" sz="2400" dirty="0" smtClean="0">
                <a:latin typeface="+mj-lt"/>
              </a:rPr>
              <a:t>)</a:t>
            </a:r>
            <a:endParaRPr lang="ca-ES" sz="2400" dirty="0" smtClean="0">
              <a:latin typeface="+mj-lt"/>
              <a:cs typeface="Khmer OS" panose="02000500000000020004" pitchFamily="2" charset="0"/>
            </a:endParaRPr>
          </a:p>
          <a:p>
            <a:pPr marL="0" indent="0" algn="ctr">
              <a:buNone/>
            </a:pPr>
            <a:r>
              <a:rPr lang="en-US" sz="1900" dirty="0"/>
              <a:t>Presentation of the Law on Associations and Non-Governmental Organizations</a:t>
            </a:r>
            <a:endParaRPr lang="en-AU" sz="1900" dirty="0" smtClean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marL="0" indent="0">
              <a:buFont typeface="Tw Cen MT" panose="020B0602020104020603" pitchFamily="34" charset="0"/>
              <a:buNone/>
            </a:pPr>
            <a:endParaRPr lang="en-AU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73443" y="2971800"/>
            <a:ext cx="8077200" cy="762000"/>
          </a:xfrm>
          <a:prstGeom prst="rect">
            <a:avLst/>
          </a:prstGeom>
          <a:ln>
            <a:noFill/>
          </a:ln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km-KH" b="1" dirty="0" smtClean="0">
                <a:latin typeface="Khmer Moul" panose="02060603050605020204" pitchFamily="18" charset="0"/>
                <a:cs typeface="Khmer OS" panose="02000500000000020004" pitchFamily="2" charset="0"/>
              </a:rPr>
              <a:t>បង្ហាញ</a:t>
            </a:r>
            <a:r>
              <a:rPr lang="ca-ES" b="1" dirty="0" smtClean="0">
                <a:latin typeface="Khmer Moul" panose="02060603050605020204" pitchFamily="18" charset="0"/>
                <a:cs typeface="Khmer OS" panose="02000500000000020004" pitchFamily="2" charset="0"/>
              </a:rPr>
              <a:t>ដោយ  </a:t>
            </a:r>
            <a:r>
              <a:rPr lang="en-US" b="1" dirty="0" smtClean="0">
                <a:latin typeface="Khmer Moul" panose="02060603050605020204" pitchFamily="18" charset="0"/>
                <a:cs typeface="Khmer OS" panose="02000500000000020004" pitchFamily="2" charset="0"/>
              </a:rPr>
              <a:t>/</a:t>
            </a:r>
            <a:r>
              <a:rPr lang="km-KH" b="1" dirty="0" smtClean="0">
                <a:latin typeface="Khmer Moul" panose="02060603050605020204" pitchFamily="18" charset="0"/>
                <a:cs typeface="Khmer OS" panose="02000500000000020004" pitchFamily="2" charset="0"/>
              </a:rPr>
              <a:t> </a:t>
            </a:r>
            <a:r>
              <a:rPr lang="en-US" dirty="0" smtClean="0">
                <a:solidFill>
                  <a:srgbClr val="002060"/>
                </a:solidFill>
              </a:rPr>
              <a:t>Presentations </a:t>
            </a:r>
            <a:r>
              <a:rPr lang="en-US" dirty="0">
                <a:solidFill>
                  <a:srgbClr val="002060"/>
                </a:solidFill>
              </a:rPr>
              <a:t>by</a:t>
            </a:r>
            <a:r>
              <a:rPr lang="en-US" b="1" dirty="0" smtClean="0">
                <a:solidFill>
                  <a:srgbClr val="002060"/>
                </a:solidFill>
                <a:latin typeface="Khmer Moul" panose="02060603050605020204" pitchFamily="18" charset="0"/>
                <a:cs typeface="Khmer OS" panose="02000500000000020004" pitchFamily="2" charset="0"/>
              </a:rPr>
              <a:t> </a:t>
            </a:r>
            <a:r>
              <a:rPr lang="en-US" b="1" dirty="0" smtClean="0">
                <a:latin typeface="Khmer Moul" panose="02060603050605020204" pitchFamily="18" charset="0"/>
                <a:cs typeface="Khmer OS" panose="02000500000000020004" pitchFamily="2" charset="0"/>
              </a:rPr>
              <a:t>: </a:t>
            </a:r>
            <a:r>
              <a:rPr lang="ca-ES" b="1" dirty="0" smtClean="0">
                <a:latin typeface="Khmer Moul" panose="02060603050605020204" pitchFamily="18" charset="0"/>
                <a:cs typeface="Khmer OS" panose="02000500000000020004" pitchFamily="2" charset="0"/>
              </a:rPr>
              <a:t>    </a:t>
            </a:r>
            <a:r>
              <a:rPr lang="ca-ES" b="1" dirty="0">
                <a:latin typeface="Khmer Moul" panose="02060603050605020204" pitchFamily="18" charset="0"/>
                <a:cs typeface="Khmer OS" panose="02000500000000020004" pitchFamily="2" charset="0"/>
              </a:rPr>
              <a:t>លោក ឆែម រដ្ឋ</a:t>
            </a:r>
            <a:r>
              <a:rPr lang="km-KH" b="1" dirty="0">
                <a:latin typeface="Khmer Moul" panose="02060603050605020204" pitchFamily="18" charset="0"/>
                <a:cs typeface="Khmer OS" panose="02000500000000020004" pitchFamily="2" charset="0"/>
              </a:rPr>
              <a:t> </a:t>
            </a:r>
            <a:r>
              <a:rPr lang="ca-ES" b="1" dirty="0" smtClean="0">
                <a:latin typeface="Khmer Moul" panose="02060603050605020204" pitchFamily="18" charset="0"/>
                <a:cs typeface="Khmer OS" panose="02000500000000020004" pitchFamily="2" charset="0"/>
              </a:rPr>
              <a:t>/ Mr. CHHEM Roth </a:t>
            </a:r>
            <a:endParaRPr lang="ca-ES" sz="2400" dirty="0" smtClean="0">
              <a:latin typeface="+mj-lt"/>
              <a:cs typeface="Khmer OS" panose="02000500000000020004" pitchFamily="2" charset="0"/>
            </a:endParaRPr>
          </a:p>
          <a:p>
            <a:pPr marL="0" indent="0">
              <a:buNone/>
            </a:pPr>
            <a:endParaRPr lang="en-AU" dirty="0" smtClean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marL="0" indent="0">
              <a:buFont typeface="Tw Cen MT" panose="020B0602020104020603" pitchFamily="34" charset="0"/>
              <a:buNone/>
            </a:pPr>
            <a:endParaRPr lang="en-AU" dirty="0">
              <a:solidFill>
                <a:srgbClr val="002060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94225" y="3733800"/>
            <a:ext cx="8077200" cy="762000"/>
          </a:xfrm>
          <a:prstGeom prst="rect">
            <a:avLst/>
          </a:prstGeom>
          <a:ln>
            <a:noFill/>
          </a:ln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ca-ES" b="1" dirty="0" smtClean="0">
                <a:latin typeface="Khmer Moul" panose="02060603050605020204" pitchFamily="18" charset="0"/>
                <a:cs typeface="Khmer OS" panose="02000500000000020004" pitchFamily="2" charset="0"/>
              </a:rPr>
              <a:t>រ</a:t>
            </a:r>
            <a:r>
              <a:rPr lang="ca-ES" b="1" dirty="0">
                <a:latin typeface="Khmer Moul" panose="02060603050605020204" pitchFamily="18" charset="0"/>
                <a:cs typeface="Khmer OS" panose="02000500000000020004" pitchFamily="2" charset="0"/>
              </a:rPr>
              <a:t>យៈពេល / </a:t>
            </a:r>
            <a:r>
              <a:rPr lang="en-US" dirty="0" smtClean="0">
                <a:solidFill>
                  <a:srgbClr val="002060"/>
                </a:solidFill>
              </a:rPr>
              <a:t>Duration </a:t>
            </a:r>
            <a:r>
              <a:rPr lang="en-US" b="1" dirty="0" smtClean="0">
                <a:latin typeface="Khmer Moul" panose="02060603050605020204" pitchFamily="18" charset="0"/>
                <a:cs typeface="Khmer OS" panose="02000500000000020004" pitchFamily="2" charset="0"/>
              </a:rPr>
              <a:t>:  </a:t>
            </a:r>
            <a:r>
              <a:rPr lang="km-KH" b="1" dirty="0" smtClean="0">
                <a:latin typeface="Khmer Moul" panose="02060603050605020204" pitchFamily="18" charset="0"/>
                <a:cs typeface="Khmer OS" panose="02000500000000020004" pitchFamily="2" charset="0"/>
              </a:rPr>
              <a:t>៣០</a:t>
            </a:r>
            <a:r>
              <a:rPr lang="ca-ES" b="1" dirty="0" smtClean="0">
                <a:latin typeface="Khmer Moul" panose="02060603050605020204" pitchFamily="18" charset="0"/>
                <a:cs typeface="Khmer OS" panose="02000500000000020004" pitchFamily="2" charset="0"/>
              </a:rPr>
              <a:t> នាទី / </a:t>
            </a:r>
            <a:r>
              <a:rPr lang="en-US" dirty="0" smtClean="0">
                <a:solidFill>
                  <a:srgbClr val="002060"/>
                </a:solidFill>
                <a:latin typeface="Khmer Moul" panose="02060603050605020204" pitchFamily="18" charset="0"/>
                <a:cs typeface="Khmer OS" panose="02000500000000020004" pitchFamily="2" charset="0"/>
              </a:rPr>
              <a:t>30 Minute</a:t>
            </a:r>
            <a:endParaRPr lang="en-AU" dirty="0" smtClean="0">
              <a:solidFill>
                <a:srgbClr val="002060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marL="0" indent="0">
              <a:buFont typeface="Tw Cen MT" panose="020B0602020104020603" pitchFamily="34" charset="0"/>
              <a:buNone/>
            </a:pPr>
            <a:endParaRPr lang="en-AU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694225" y="4419598"/>
            <a:ext cx="8077200" cy="1371601"/>
          </a:xfrm>
          <a:prstGeom prst="rect">
            <a:avLst/>
          </a:prstGeom>
          <a:ln>
            <a:noFill/>
          </a:ln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ca-ES" b="1" dirty="0">
                <a:latin typeface="Khmer Moul" panose="02060603050605020204" pitchFamily="18" charset="0"/>
                <a:cs typeface="Khmer OS" panose="02000500000000020004" pitchFamily="2" charset="0"/>
              </a:rPr>
              <a:t>វីធីសាស្ត្រ </a:t>
            </a:r>
            <a:r>
              <a:rPr lang="en-US" b="1" dirty="0">
                <a:latin typeface="Khmer Moul" panose="02060603050605020204" pitchFamily="18" charset="0"/>
                <a:cs typeface="Khmer OS" panose="02000500000000020004" pitchFamily="2" charset="0"/>
              </a:rPr>
              <a:t>/</a:t>
            </a:r>
            <a:r>
              <a:rPr lang="km-KH" b="1" dirty="0">
                <a:latin typeface="Khmer Moul" panose="02060603050605020204" pitchFamily="18" charset="0"/>
                <a:cs typeface="Khmer OS" panose="02000500000000020004" pitchFamily="2" charset="0"/>
              </a:rPr>
              <a:t> </a:t>
            </a:r>
            <a:r>
              <a:rPr lang="en-US" dirty="0" smtClean="0">
                <a:solidFill>
                  <a:srgbClr val="002060"/>
                </a:solidFill>
              </a:rPr>
              <a:t>Methods</a:t>
            </a:r>
            <a:r>
              <a:rPr lang="ca-ES" b="1" dirty="0" smtClean="0">
                <a:solidFill>
                  <a:srgbClr val="002060"/>
                </a:solidFill>
                <a:latin typeface="Khmer Moul" panose="02060603050605020204" pitchFamily="18" charset="0"/>
                <a:cs typeface="Khmer OS" panose="02000500000000020004" pitchFamily="2" charset="0"/>
              </a:rPr>
              <a:t> </a:t>
            </a:r>
            <a:r>
              <a:rPr lang="ca-ES" b="1" dirty="0" smtClean="0">
                <a:latin typeface="Khmer Moul" panose="02060603050605020204" pitchFamily="18" charset="0"/>
                <a:cs typeface="Khmer OS" panose="02000500000000020004" pitchFamily="2" charset="0"/>
              </a:rPr>
              <a:t> </a:t>
            </a:r>
            <a:r>
              <a:rPr lang="en-US" b="1" dirty="0" smtClean="0">
                <a:latin typeface="Khmer Moul" panose="02060603050605020204" pitchFamily="18" charset="0"/>
                <a:cs typeface="Khmer OS" panose="02000500000000020004" pitchFamily="2" charset="0"/>
              </a:rPr>
              <a:t>: </a:t>
            </a:r>
            <a:r>
              <a:rPr lang="ca-ES" b="1" dirty="0" smtClean="0">
                <a:latin typeface="Khmer Moul" panose="02060603050605020204" pitchFamily="18" charset="0"/>
                <a:cs typeface="Khmer OS" panose="02000500000000020004" pitchFamily="2" charset="0"/>
              </a:rPr>
              <a:t>ពន្យល់  </a:t>
            </a:r>
            <a:r>
              <a:rPr lang="ca-ES" b="1" dirty="0">
                <a:latin typeface="Khmer Moul" panose="02060603050605020204" pitchFamily="18" charset="0"/>
                <a:cs typeface="Khmer OS" panose="02000500000000020004" pitchFamily="2" charset="0"/>
              </a:rPr>
              <a:t>សំណួរ </a:t>
            </a:r>
            <a:r>
              <a:rPr lang="ca-ES" b="1" dirty="0" smtClean="0">
                <a:latin typeface="Khmer Moul" panose="02060603050605020204" pitchFamily="18" charset="0"/>
                <a:cs typeface="Khmer OS" panose="02000500000000020004" pitchFamily="2" charset="0"/>
              </a:rPr>
              <a:t>និងចម្លើយ </a:t>
            </a:r>
            <a:r>
              <a:rPr lang="ca-ES" b="1" dirty="0">
                <a:latin typeface="Khmer Moul" panose="02060603050605020204" pitchFamily="18" charset="0"/>
                <a:cs typeface="Khmer OS" panose="02000500000000020004" pitchFamily="2" charset="0"/>
              </a:rPr>
              <a:t>/</a:t>
            </a:r>
            <a:r>
              <a:rPr lang="km-KH" b="1" dirty="0">
                <a:latin typeface="Khmer Moul" panose="02060603050605020204" pitchFamily="18" charset="0"/>
                <a:cs typeface="Khmer OS" panose="02000500000000020004" pitchFamily="2" charset="0"/>
              </a:rPr>
              <a:t> </a:t>
            </a:r>
            <a:r>
              <a:rPr lang="en-US" dirty="0" smtClean="0">
                <a:solidFill>
                  <a:srgbClr val="002060"/>
                </a:solidFill>
              </a:rPr>
              <a:t>Explanation, questions</a:t>
            </a:r>
            <a:r>
              <a:rPr lang="km-KH" dirty="0" smtClean="0">
                <a:solidFill>
                  <a:srgbClr val="002060"/>
                </a:solidFill>
              </a:rPr>
              <a:t> </a:t>
            </a:r>
            <a:r>
              <a:rPr lang="en-US" dirty="0" smtClean="0">
                <a:solidFill>
                  <a:srgbClr val="002060"/>
                </a:solidFill>
              </a:rPr>
              <a:t>And answer.</a:t>
            </a:r>
            <a:endParaRPr lang="en-AU" dirty="0">
              <a:solidFill>
                <a:srgbClr val="00206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1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4507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9185" y="5562600"/>
            <a:ext cx="1531015" cy="78705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00" dirty="0"/>
              <a:t>1. Not registered</a:t>
            </a:r>
            <a:br>
              <a:rPr lang="en-US" sz="1000" dirty="0"/>
            </a:br>
            <a:r>
              <a:rPr lang="en-US" sz="1000" dirty="0"/>
              <a:t>2. Stop the action</a:t>
            </a:r>
            <a:br>
              <a:rPr lang="en-US" sz="1000" dirty="0"/>
            </a:br>
            <a:r>
              <a:rPr lang="en-US" sz="1000" dirty="0" smtClean="0"/>
              <a:t>3.Delete </a:t>
            </a:r>
            <a:r>
              <a:rPr lang="en-US" sz="1000" dirty="0"/>
              <a:t>from the list</a:t>
            </a:r>
            <a:br>
              <a:rPr lang="en-US" sz="1000" dirty="0"/>
            </a:br>
            <a:r>
              <a:rPr lang="en-US" sz="1000" dirty="0"/>
              <a:t>4. Penalties</a:t>
            </a:r>
            <a:endParaRPr lang="en-US" sz="1000" b="1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581400" y="4267200"/>
            <a:ext cx="4476750" cy="623918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Article 30 </a:t>
            </a:r>
            <a:r>
              <a:rPr lang="en-US" sz="1400" dirty="0" smtClean="0"/>
              <a:t>/2</a:t>
            </a:r>
            <a:r>
              <a:rPr lang="en-US" sz="1400" dirty="0"/>
              <a:t>: Not implemented in accordance with the statute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524000" y="5037054"/>
            <a:ext cx="1752599" cy="525546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Delete from the list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543300" y="5116483"/>
            <a:ext cx="5334000" cy="105571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Article 30 </a:t>
            </a:r>
            <a:r>
              <a:rPr lang="en-US" sz="1400" dirty="0" smtClean="0"/>
              <a:t>/3</a:t>
            </a:r>
            <a:r>
              <a:rPr lang="en-US" sz="1400" dirty="0"/>
              <a:t>: Acting affecting the security, stability and public order or causing harm to national security, national unity, culture, traditions and good conduct of the society.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8" name="Right Arrow 7"/>
          <p:cNvSpPr/>
          <p:nvPr/>
        </p:nvSpPr>
        <p:spPr>
          <a:xfrm rot="10800000">
            <a:off x="3276600" y="5340007"/>
            <a:ext cx="266700" cy="14639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 rot="10800000">
            <a:off x="3238500" y="4327242"/>
            <a:ext cx="342900" cy="16855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2578098" y="4586313"/>
            <a:ext cx="88902" cy="450741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2685211" y="4673054"/>
            <a:ext cx="789076" cy="27994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rgbClr val="FFC000"/>
                </a:solidFill>
              </a:rPr>
              <a:t>30 day</a:t>
            </a:r>
            <a:endParaRPr lang="en-US" sz="1400" b="1" dirty="0">
              <a:solidFill>
                <a:srgbClr val="FFC000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358062" y="4683642"/>
            <a:ext cx="789076" cy="26935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rgbClr val="00B050"/>
                </a:solidFill>
              </a:rPr>
              <a:t>90 day</a:t>
            </a:r>
            <a:endParaRPr lang="en-US" sz="1400" b="1" dirty="0">
              <a:solidFill>
                <a:srgbClr val="00B050"/>
              </a:solidFill>
            </a:endParaRPr>
          </a:p>
        </p:txBody>
      </p:sp>
      <p:sp>
        <p:nvSpPr>
          <p:cNvPr id="13" name="Down Arrow 12"/>
          <p:cNvSpPr/>
          <p:nvPr/>
        </p:nvSpPr>
        <p:spPr>
          <a:xfrm flipH="1">
            <a:off x="2215314" y="4586313"/>
            <a:ext cx="70686" cy="435033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/>
          <p:cNvSpPr/>
          <p:nvPr/>
        </p:nvSpPr>
        <p:spPr>
          <a:xfrm>
            <a:off x="1653246" y="6029041"/>
            <a:ext cx="645046" cy="21935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2323430" y="5867400"/>
            <a:ext cx="118177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Court</a:t>
            </a:r>
            <a:endParaRPr lang="en-US" dirty="0"/>
          </a:p>
        </p:txBody>
      </p:sp>
      <p:sp>
        <p:nvSpPr>
          <p:cNvPr id="16" name="Rounded Rectangle 15"/>
          <p:cNvSpPr/>
          <p:nvPr/>
        </p:nvSpPr>
        <p:spPr>
          <a:xfrm>
            <a:off x="1614574" y="6324600"/>
            <a:ext cx="704012" cy="2286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 smtClean="0">
                <a:solidFill>
                  <a:srgbClr val="FF0000"/>
                </a:solidFill>
              </a:rPr>
              <a:t>30 day</a:t>
            </a:r>
            <a:endParaRPr lang="en-US" sz="1100" b="1" dirty="0">
              <a:solidFill>
                <a:srgbClr val="FF0000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1600200" y="5791200"/>
            <a:ext cx="704012" cy="2286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/>
              <a:t>Complain</a:t>
            </a:r>
            <a:endParaRPr lang="en-US" sz="800" b="1" dirty="0">
              <a:solidFill>
                <a:srgbClr val="FF0000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152401" y="3883662"/>
            <a:ext cx="685800" cy="702655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MOI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3581401" y="1826403"/>
            <a:ext cx="5334000" cy="235250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u="sng" dirty="0"/>
              <a:t>Article 30/1 does not </a:t>
            </a:r>
            <a:r>
              <a:rPr lang="en-US" sz="1400" b="1" u="sng" dirty="0" smtClean="0"/>
              <a:t>follow:</a:t>
            </a: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/>
              <a:t>Article 10:</a:t>
            </a:r>
            <a:br>
              <a:rPr lang="en-US" sz="1400" dirty="0"/>
            </a:br>
            <a:r>
              <a:rPr lang="en-US" sz="1400" dirty="0"/>
              <a:t>- Notification of bank account (30 days) from registering</a:t>
            </a:r>
            <a:br>
              <a:rPr lang="en-US" sz="1400" dirty="0"/>
            </a:br>
            <a:r>
              <a:rPr lang="en-US" sz="1400" dirty="0"/>
              <a:t>- Amendment of the Statute of Exchange of Exchange, changing the bank account (15 days) from the exchange</a:t>
            </a:r>
            <a:br>
              <a:rPr lang="en-US" sz="1400" dirty="0"/>
            </a:br>
            <a:r>
              <a:rPr lang="en-US" sz="1400" dirty="0" smtClean="0"/>
              <a:t>-Article </a:t>
            </a:r>
            <a:r>
              <a:rPr lang="en-US" sz="1400" dirty="0"/>
              <a:t>24: The neutral position of all political parties</a:t>
            </a:r>
            <a:br>
              <a:rPr lang="en-US" sz="1400" dirty="0"/>
            </a:br>
            <a:r>
              <a:rPr lang="en-US" sz="1400" dirty="0" smtClean="0"/>
              <a:t>-Article </a:t>
            </a:r>
            <a:r>
              <a:rPr lang="en-US" sz="1400" dirty="0"/>
              <a:t>25a 1/2: - Financial and activity reports no later than February of the following year - In case of necessity, MOI may request a report of activities, activities and finance.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1524001" y="2895600"/>
            <a:ext cx="1676400" cy="549107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Notify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21" name="Left Brace 20"/>
          <p:cNvSpPr/>
          <p:nvPr/>
        </p:nvSpPr>
        <p:spPr>
          <a:xfrm>
            <a:off x="838200" y="3124200"/>
            <a:ext cx="667589" cy="2209800"/>
          </a:xfrm>
          <a:prstGeom prst="leftBrace">
            <a:avLst/>
          </a:prstGeom>
          <a:ln>
            <a:solidFill>
              <a:srgbClr val="FF0000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Down Arrow 21"/>
          <p:cNvSpPr/>
          <p:nvPr/>
        </p:nvSpPr>
        <p:spPr>
          <a:xfrm>
            <a:off x="2590801" y="3505200"/>
            <a:ext cx="76200" cy="499448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>
            <a:off x="1358063" y="3581400"/>
            <a:ext cx="789076" cy="26935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rgbClr val="00B050"/>
                </a:solidFill>
              </a:rPr>
              <a:t>30 day</a:t>
            </a:r>
            <a:endParaRPr lang="en-US" sz="1400" b="1" dirty="0">
              <a:solidFill>
                <a:srgbClr val="00B050"/>
              </a:solidFill>
            </a:endParaRPr>
          </a:p>
        </p:txBody>
      </p:sp>
      <p:sp>
        <p:nvSpPr>
          <p:cNvPr id="24" name="Down Arrow 23"/>
          <p:cNvSpPr/>
          <p:nvPr/>
        </p:nvSpPr>
        <p:spPr>
          <a:xfrm>
            <a:off x="2157327" y="3508383"/>
            <a:ext cx="76200" cy="480558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Arrow 24"/>
          <p:cNvSpPr/>
          <p:nvPr/>
        </p:nvSpPr>
        <p:spPr>
          <a:xfrm rot="10800000">
            <a:off x="3200401" y="3048000"/>
            <a:ext cx="381000" cy="175579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Down Arrow 25"/>
          <p:cNvSpPr/>
          <p:nvPr/>
        </p:nvSpPr>
        <p:spPr>
          <a:xfrm>
            <a:off x="443663" y="4586316"/>
            <a:ext cx="192028" cy="97628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le 26"/>
          <p:cNvSpPr/>
          <p:nvPr/>
        </p:nvSpPr>
        <p:spPr>
          <a:xfrm>
            <a:off x="457201" y="2152650"/>
            <a:ext cx="2590800" cy="51435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The </a:t>
            </a:r>
            <a:r>
              <a:rPr lang="en-US" b="1" dirty="0" smtClean="0"/>
              <a:t>Penalties </a:t>
            </a:r>
            <a:r>
              <a:rPr lang="en-US" b="1" dirty="0" smtClean="0">
                <a:solidFill>
                  <a:schemeClr val="tx1"/>
                </a:solidFill>
              </a:rPr>
              <a:t>LNGO</a:t>
            </a:r>
            <a:r>
              <a:rPr lang="km-KH" b="1" dirty="0" smtClean="0">
                <a:solidFill>
                  <a:schemeClr val="tx1"/>
                </a:solidFill>
              </a:rPr>
              <a:t>(</a:t>
            </a:r>
            <a:r>
              <a:rPr lang="en-US" b="1" dirty="0" smtClean="0">
                <a:solidFill>
                  <a:schemeClr val="tx1"/>
                </a:solidFill>
              </a:rPr>
              <a:t>1</a:t>
            </a:r>
            <a:r>
              <a:rPr lang="km-KH" b="1" dirty="0" smtClean="0">
                <a:solidFill>
                  <a:schemeClr val="tx1"/>
                </a:solidFill>
              </a:rPr>
              <a:t>)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 rot="16200000">
            <a:off x="335788" y="4904430"/>
            <a:ext cx="896732" cy="26050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Art.31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29" name="Title 1"/>
          <p:cNvSpPr txBox="1">
            <a:spLocks/>
          </p:cNvSpPr>
          <p:nvPr/>
        </p:nvSpPr>
        <p:spPr>
          <a:xfrm>
            <a:off x="228601" y="919476"/>
            <a:ext cx="8686800" cy="800887"/>
          </a:xfrm>
          <a:prstGeom prst="rect">
            <a:avLst/>
          </a:prstGeo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km-KH" sz="1800" smtClean="0">
                <a:latin typeface="Kh Muol" panose="02000500000000020004" pitchFamily="2" charset="0"/>
                <a:cs typeface="Kh Muol" panose="02000500000000020004" pitchFamily="2" charset="0"/>
              </a:rPr>
              <a:t>វិធានការរដ្ឋបាល និង ទោសប្បញ្ញត្តិ</a:t>
            </a:r>
            <a:r>
              <a:rPr lang="km-KH" sz="1800" b="1" smtClean="0">
                <a:latin typeface="Kh Muol" panose="02000500000000020004" pitchFamily="2" charset="0"/>
                <a:cs typeface="Kh Muol" panose="02000500000000020004" pitchFamily="2" charset="0"/>
              </a:rPr>
              <a:t/>
            </a:r>
            <a:br>
              <a:rPr lang="km-KH" sz="1800" b="1" smtClean="0">
                <a:latin typeface="Kh Muol" panose="02000500000000020004" pitchFamily="2" charset="0"/>
                <a:cs typeface="Kh Muol" panose="02000500000000020004" pitchFamily="2" charset="0"/>
              </a:rPr>
            </a:br>
            <a:r>
              <a:rPr lang="en-US" sz="1600" smtClean="0">
                <a:solidFill>
                  <a:srgbClr val="002060"/>
                </a:solidFill>
              </a:rPr>
              <a:t>Administrative Measures and Penalties</a:t>
            </a:r>
            <a:endParaRPr lang="en-US" sz="1600" dirty="0">
              <a:solidFill>
                <a:srgbClr val="002060"/>
              </a:solidFill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8" y="-55417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Rounded Rectangle 30"/>
          <p:cNvSpPr/>
          <p:nvPr/>
        </p:nvSpPr>
        <p:spPr>
          <a:xfrm>
            <a:off x="1524000" y="4022893"/>
            <a:ext cx="1676400" cy="549107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Suspend action</a:t>
            </a:r>
            <a:endParaRPr lang="en-US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619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670" y="977408"/>
            <a:ext cx="8686800" cy="739400"/>
          </a:xfrm>
          <a:gradFill>
            <a:gsLst>
              <a:gs pos="22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km-KH" sz="1800" dirty="0" smtClean="0">
                <a:latin typeface="Kh Muol" panose="02000500000000020004" pitchFamily="2" charset="0"/>
                <a:cs typeface="Kh Muol" panose="02000500000000020004" pitchFamily="2" charset="0"/>
              </a:rPr>
              <a:t>វិធានការរដ្ឋបាល និងទោសប្បញ្ញត្តិ</a:t>
            </a:r>
            <a:r>
              <a:rPr lang="km-KH" sz="3200" b="1" dirty="0" smtClean="0">
                <a:latin typeface="Kh Muol" panose="02000500000000020004" pitchFamily="2" charset="0"/>
                <a:cs typeface="Kh Muol" panose="02000500000000020004" pitchFamily="2" charset="0"/>
              </a:rPr>
              <a:t/>
            </a:r>
            <a:br>
              <a:rPr lang="km-KH" sz="3200" b="1" dirty="0" smtClean="0">
                <a:latin typeface="Kh Muol" panose="02000500000000020004" pitchFamily="2" charset="0"/>
                <a:cs typeface="Kh Muol" panose="02000500000000020004" pitchFamily="2" charset="0"/>
              </a:rPr>
            </a:br>
            <a:r>
              <a:rPr lang="en-US" sz="1600" b="1" dirty="0">
                <a:solidFill>
                  <a:srgbClr val="002060"/>
                </a:solidFill>
              </a:rPr>
              <a:t>Administrative Measures and Penalties</a:t>
            </a:r>
            <a:endParaRPr lang="en-US" sz="1600" dirty="0">
              <a:solidFill>
                <a:srgbClr val="002060"/>
              </a:solidFill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457200" y="1981200"/>
            <a:ext cx="2590800" cy="51435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1600" b="1" dirty="0" smtClean="0">
                <a:solidFill>
                  <a:schemeClr val="tx1"/>
                </a:solidFill>
              </a:rPr>
              <a:t>ទោសប្បញ្ញត្តិ </a:t>
            </a:r>
            <a:r>
              <a:rPr lang="en-US" sz="1600" b="1" dirty="0" smtClean="0">
                <a:solidFill>
                  <a:schemeClr val="tx1"/>
                </a:solidFill>
              </a:rPr>
              <a:t>LNGO </a:t>
            </a:r>
            <a:r>
              <a:rPr lang="km-KH" sz="1600" b="1" dirty="0" smtClean="0">
                <a:solidFill>
                  <a:schemeClr val="tx1"/>
                </a:solidFill>
              </a:rPr>
              <a:t>(២)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5200650" y="2925716"/>
            <a:ext cx="3486150" cy="57948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LNGO </a:t>
            </a:r>
            <a:r>
              <a:rPr lang="km-KH" sz="1400" b="1" dirty="0" smtClean="0">
                <a:solidFill>
                  <a:schemeClr val="tx1"/>
                </a:solidFill>
              </a:rPr>
              <a:t>ធ្វើសកម្មភាពមិនចុះបញ្ជីនៅ </a:t>
            </a:r>
            <a:r>
              <a:rPr lang="en-US" sz="1400" b="1" dirty="0" smtClean="0">
                <a:solidFill>
                  <a:schemeClr val="tx1"/>
                </a:solidFill>
              </a:rPr>
              <a:t>MOI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905000" y="2880479"/>
            <a:ext cx="2839123" cy="62472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16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ចាត់វិធានការបញ្ឈប់ជាបន្ទាន់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065643" y="5895081"/>
            <a:ext cx="4694959" cy="708669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m-KH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អនុវត្តដូចគ្នាចំពោះ </a:t>
            </a:r>
            <a:r>
              <a:rPr lang="en-US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LNGO </a:t>
            </a:r>
            <a:r>
              <a:rPr lang="km-KH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ដែល </a:t>
            </a:r>
            <a:r>
              <a:rPr lang="en-US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MOI </a:t>
            </a:r>
            <a:r>
              <a:rPr lang="km-KH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លុបឈ្មោះពីបញ្ជី ឬផ្អាកសកម្មភាព ហើយនៅតែបន្តធ្វើសកម្មភាពនៅកម្ពុជា ។ 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1" name="Right Arrow 10"/>
          <p:cNvSpPr/>
          <p:nvPr/>
        </p:nvSpPr>
        <p:spPr>
          <a:xfrm>
            <a:off x="1332827" y="3124200"/>
            <a:ext cx="531282" cy="25855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Arrow 20"/>
          <p:cNvSpPr/>
          <p:nvPr/>
        </p:nvSpPr>
        <p:spPr>
          <a:xfrm rot="10800000" flipV="1">
            <a:off x="4881902" y="4293404"/>
            <a:ext cx="789803" cy="266134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>
            <a:off x="508165" y="4156144"/>
            <a:ext cx="824662" cy="71582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MOI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508165" y="2667000"/>
            <a:ext cx="824662" cy="1128957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អាជ្ញាធរមានសមត្ថកិច្ច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1961477" y="4038600"/>
            <a:ext cx="2839123" cy="80426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16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ពិន័យជាប្រាក់ពី(០៥លាន)រៀល ទៅ ១០លានរៀល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5715000" y="4038600"/>
            <a:ext cx="2286000" cy="604733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LNGO </a:t>
            </a:r>
            <a:r>
              <a:rPr lang="km-KH" sz="1600" b="1" dirty="0" smtClean="0">
                <a:solidFill>
                  <a:schemeClr val="tx1"/>
                </a:solidFill>
              </a:rPr>
              <a:t>មិនរាងចាល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5409863" y="5067048"/>
            <a:ext cx="2839123" cy="53462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LNGO</a:t>
            </a:r>
            <a:r>
              <a:rPr lang="km-KH" sz="1600" b="1" dirty="0" smtClean="0">
                <a:solidFill>
                  <a:schemeClr val="tx1"/>
                </a:solidFill>
              </a:rPr>
              <a:t> នៅតែបន្តសកម្មភាព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2441658" y="5105400"/>
            <a:ext cx="1212683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1600" b="1" dirty="0" smtClean="0">
                <a:solidFill>
                  <a:schemeClr val="tx1"/>
                </a:solidFill>
              </a:rPr>
              <a:t>តុលាការ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28" name="Right Arrow 27"/>
          <p:cNvSpPr/>
          <p:nvPr/>
        </p:nvSpPr>
        <p:spPr>
          <a:xfrm rot="10800000" flipV="1">
            <a:off x="4778759" y="3042632"/>
            <a:ext cx="381000" cy="286321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Arrow 28"/>
          <p:cNvSpPr/>
          <p:nvPr/>
        </p:nvSpPr>
        <p:spPr>
          <a:xfrm>
            <a:off x="1371600" y="4384776"/>
            <a:ext cx="531282" cy="25855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ight Arrow 29"/>
          <p:cNvSpPr/>
          <p:nvPr/>
        </p:nvSpPr>
        <p:spPr>
          <a:xfrm rot="10800000" flipV="1">
            <a:off x="3654341" y="5289372"/>
            <a:ext cx="1736809" cy="212951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ight Arrow 30"/>
          <p:cNvSpPr/>
          <p:nvPr/>
        </p:nvSpPr>
        <p:spPr>
          <a:xfrm rot="5400000" flipV="1">
            <a:off x="6869938" y="3643646"/>
            <a:ext cx="507509" cy="230615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ight Arrow 31"/>
          <p:cNvSpPr/>
          <p:nvPr/>
        </p:nvSpPr>
        <p:spPr>
          <a:xfrm rot="5400000" flipV="1">
            <a:off x="6904908" y="4732956"/>
            <a:ext cx="437570" cy="230616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Bent-Up Arrow 33"/>
          <p:cNvSpPr/>
          <p:nvPr/>
        </p:nvSpPr>
        <p:spPr>
          <a:xfrm rot="5400000">
            <a:off x="1424235" y="4548435"/>
            <a:ext cx="580529" cy="1447800"/>
          </a:xfrm>
          <a:prstGeom prst="bent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ounded Rectangle 34"/>
          <p:cNvSpPr/>
          <p:nvPr/>
        </p:nvSpPr>
        <p:spPr>
          <a:xfrm>
            <a:off x="6223082" y="2055545"/>
            <a:ext cx="1398650" cy="45905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1600" b="1" dirty="0" smtClean="0">
                <a:solidFill>
                  <a:schemeClr val="tx1"/>
                </a:solidFill>
              </a:rPr>
              <a:t>មាត្រា ៣២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38" name="Up-Down Arrow 37"/>
          <p:cNvSpPr/>
          <p:nvPr/>
        </p:nvSpPr>
        <p:spPr>
          <a:xfrm>
            <a:off x="809244" y="3795957"/>
            <a:ext cx="181355" cy="360187"/>
          </a:xfrm>
          <a:prstGeom prst="up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ounded Rectangle 38"/>
          <p:cNvSpPr/>
          <p:nvPr/>
        </p:nvSpPr>
        <p:spPr>
          <a:xfrm>
            <a:off x="942337" y="5515606"/>
            <a:ext cx="862599" cy="3048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1400" b="1" dirty="0" smtClean="0">
                <a:solidFill>
                  <a:srgbClr val="FF0000"/>
                </a:solidFill>
              </a:rPr>
              <a:t>ប្តឹង</a:t>
            </a:r>
            <a:endParaRPr lang="en-US" sz="1400" b="1" dirty="0">
              <a:solidFill>
                <a:srgbClr val="FF0000"/>
              </a:solidFill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1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42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1670" y="977408"/>
            <a:ext cx="8686800" cy="739400"/>
          </a:xfrm>
          <a:gradFill>
            <a:gsLst>
              <a:gs pos="22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km-KH" sz="1800" dirty="0" smtClean="0">
                <a:latin typeface="Kh Muol" panose="02000500000000020004" pitchFamily="2" charset="0"/>
                <a:cs typeface="Kh Muol" panose="02000500000000020004" pitchFamily="2" charset="0"/>
              </a:rPr>
              <a:t>វិធានការរដ្ឋបាល និងទោសប្បញ្ញត្តិ</a:t>
            </a:r>
            <a:r>
              <a:rPr lang="km-KH" sz="3200" b="1" dirty="0" smtClean="0">
                <a:latin typeface="Kh Muol" panose="02000500000000020004" pitchFamily="2" charset="0"/>
                <a:cs typeface="Kh Muol" panose="02000500000000020004" pitchFamily="2" charset="0"/>
              </a:rPr>
              <a:t/>
            </a:r>
            <a:br>
              <a:rPr lang="km-KH" sz="3200" b="1" dirty="0" smtClean="0">
                <a:latin typeface="Kh Muol" panose="02000500000000020004" pitchFamily="2" charset="0"/>
                <a:cs typeface="Kh Muol" panose="02000500000000020004" pitchFamily="2" charset="0"/>
              </a:rPr>
            </a:br>
            <a:r>
              <a:rPr lang="en-US" sz="1600" b="1" dirty="0">
                <a:solidFill>
                  <a:srgbClr val="002060"/>
                </a:solidFill>
              </a:rPr>
              <a:t>Administrative Measures and Penalties</a:t>
            </a:r>
            <a:endParaRPr lang="en-US" sz="1600" dirty="0">
              <a:solidFill>
                <a:srgbClr val="002060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57200" y="1981200"/>
            <a:ext cx="2590800" cy="51435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The Penalties </a:t>
            </a:r>
            <a:r>
              <a:rPr lang="en-US" sz="1600" b="1" dirty="0">
                <a:solidFill>
                  <a:schemeClr val="tx1"/>
                </a:solidFill>
              </a:rPr>
              <a:t>LNGO</a:t>
            </a:r>
            <a:r>
              <a:rPr lang="km-KH" sz="1600" b="1" dirty="0" smtClean="0">
                <a:solidFill>
                  <a:schemeClr val="tx1"/>
                </a:solidFill>
              </a:rPr>
              <a:t>(</a:t>
            </a:r>
            <a:r>
              <a:rPr lang="en-US" sz="1600" b="1" dirty="0" smtClean="0">
                <a:solidFill>
                  <a:schemeClr val="tx1"/>
                </a:solidFill>
              </a:rPr>
              <a:t>2</a:t>
            </a:r>
            <a:r>
              <a:rPr lang="km-KH" sz="1600" b="1" dirty="0" smtClean="0">
                <a:solidFill>
                  <a:schemeClr val="tx1"/>
                </a:solidFill>
              </a:rPr>
              <a:t>)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5200650" y="2925716"/>
            <a:ext cx="3486150" cy="57948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LNGO acts unregistered in MOI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905000" y="2880479"/>
            <a:ext cx="2839123" cy="62472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Take </a:t>
            </a:r>
            <a:r>
              <a:rPr lang="en-US" sz="1600" dirty="0" smtClean="0"/>
              <a:t>action to terminate </a:t>
            </a:r>
            <a:r>
              <a:rPr lang="en-US" sz="1600" dirty="0"/>
              <a:t>immediately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065643" y="5901337"/>
            <a:ext cx="5325757" cy="70241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1400" b="1" dirty="0"/>
              <a:t>The same applies to LNGO, where MOI delist from the list or suspends activities and continues to act in </a:t>
            </a:r>
            <a:r>
              <a:rPr lang="en-US" sz="1400" b="1" dirty="0" smtClean="0"/>
              <a:t>Cambodia.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1332827" y="3124200"/>
            <a:ext cx="531282" cy="25855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 rot="10800000" flipV="1">
            <a:off x="4881902" y="4293404"/>
            <a:ext cx="789803" cy="266134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508165" y="4156144"/>
            <a:ext cx="824662" cy="71582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MOI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508165" y="2667000"/>
            <a:ext cx="824662" cy="1128957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Authorities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961477" y="4038600"/>
            <a:ext cx="2839123" cy="80426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Fines from (0.5 million) to 10 million riels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715000" y="4038600"/>
            <a:ext cx="2286000" cy="604733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LNGO is not </a:t>
            </a:r>
            <a:r>
              <a:rPr lang="en-US" sz="1600" dirty="0" err="1"/>
              <a:t>crosslinked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5409863" y="5067048"/>
            <a:ext cx="2839123" cy="53462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LNGO continues to operate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2441658" y="5105400"/>
            <a:ext cx="1212683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Court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17" name="Right Arrow 16"/>
          <p:cNvSpPr/>
          <p:nvPr/>
        </p:nvSpPr>
        <p:spPr>
          <a:xfrm rot="10800000" flipV="1">
            <a:off x="4778759" y="3042632"/>
            <a:ext cx="381000" cy="286321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Arrow 17"/>
          <p:cNvSpPr/>
          <p:nvPr/>
        </p:nvSpPr>
        <p:spPr>
          <a:xfrm>
            <a:off x="1371600" y="4384776"/>
            <a:ext cx="531282" cy="25855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Arrow 18"/>
          <p:cNvSpPr/>
          <p:nvPr/>
        </p:nvSpPr>
        <p:spPr>
          <a:xfrm rot="10800000" flipV="1">
            <a:off x="3654341" y="5289372"/>
            <a:ext cx="1736809" cy="212951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Arrow 19"/>
          <p:cNvSpPr/>
          <p:nvPr/>
        </p:nvSpPr>
        <p:spPr>
          <a:xfrm rot="5400000" flipV="1">
            <a:off x="6869938" y="3643646"/>
            <a:ext cx="507509" cy="230615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Arrow 20"/>
          <p:cNvSpPr/>
          <p:nvPr/>
        </p:nvSpPr>
        <p:spPr>
          <a:xfrm rot="5400000" flipV="1">
            <a:off x="6904908" y="4732956"/>
            <a:ext cx="437570" cy="230616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Bent-Up Arrow 21"/>
          <p:cNvSpPr/>
          <p:nvPr/>
        </p:nvSpPr>
        <p:spPr>
          <a:xfrm rot="5400000">
            <a:off x="1424235" y="4548435"/>
            <a:ext cx="580529" cy="1447800"/>
          </a:xfrm>
          <a:prstGeom prst="bent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>
            <a:off x="6223082" y="2055545"/>
            <a:ext cx="1398650" cy="45905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Article 32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24" name="Up-Down Arrow 23"/>
          <p:cNvSpPr/>
          <p:nvPr/>
        </p:nvSpPr>
        <p:spPr>
          <a:xfrm>
            <a:off x="809244" y="3795957"/>
            <a:ext cx="181355" cy="360187"/>
          </a:xfrm>
          <a:prstGeom prst="up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/>
        </p:nvSpPr>
        <p:spPr>
          <a:xfrm>
            <a:off x="942337" y="5515606"/>
            <a:ext cx="862599" cy="3048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 smtClean="0">
                <a:solidFill>
                  <a:srgbClr val="FF0000"/>
                </a:solidFill>
              </a:rPr>
              <a:t>Complain</a:t>
            </a:r>
            <a:endParaRPr lang="en-US" sz="1050" b="1" dirty="0">
              <a:solidFill>
                <a:srgbClr val="FF0000"/>
              </a:solidFill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1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9616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10388" y="887860"/>
            <a:ext cx="8705012" cy="802913"/>
          </a:xfr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km-KH" sz="1800" dirty="0" smtClean="0">
                <a:latin typeface="Kh Muol" panose="02000500000000020004" pitchFamily="2" charset="0"/>
                <a:cs typeface="Kh Muol" panose="02000500000000020004" pitchFamily="2" charset="0"/>
              </a:rPr>
              <a:t>វិធានការរដ្ឋបាល និងទោសប្បញ្ញត្តិ</a:t>
            </a:r>
            <a:r>
              <a:rPr lang="km-KH" sz="3200" b="1" dirty="0" smtClean="0">
                <a:solidFill>
                  <a:srgbClr val="002060"/>
                </a:solidFill>
                <a:latin typeface="Kh Muol" panose="02000500000000020004" pitchFamily="2" charset="0"/>
                <a:cs typeface="Kh Muol" panose="02000500000000020004" pitchFamily="2" charset="0"/>
              </a:rPr>
              <a:t/>
            </a:r>
            <a:br>
              <a:rPr lang="km-KH" sz="3200" b="1" dirty="0" smtClean="0">
                <a:solidFill>
                  <a:srgbClr val="002060"/>
                </a:solidFill>
                <a:latin typeface="Kh Muol" panose="02000500000000020004" pitchFamily="2" charset="0"/>
                <a:cs typeface="Kh Muol" panose="02000500000000020004" pitchFamily="2" charset="0"/>
              </a:rPr>
            </a:br>
            <a:r>
              <a:rPr lang="en-US" sz="1600" b="1" dirty="0">
                <a:solidFill>
                  <a:srgbClr val="002060"/>
                </a:solidFill>
              </a:rPr>
              <a:t>Administrative Measures and Penalties</a:t>
            </a:r>
            <a:endParaRPr lang="en-US" sz="1600" dirty="0">
              <a:solidFill>
                <a:srgbClr val="002060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524000" y="4343400"/>
            <a:ext cx="1676400" cy="549107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15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ព្រមាន </a:t>
            </a:r>
            <a:endParaRPr lang="en-US" sz="1500" b="1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95247" y="3886200"/>
            <a:ext cx="1047752" cy="702655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MOFA/IC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581400" y="3124200"/>
            <a:ext cx="5334000" cy="194378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1300" b="1" u="sng" dirty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មាត្រា </a:t>
            </a:r>
            <a:r>
              <a:rPr lang="km-KH" sz="1300" b="1" u="sng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៣៣   មិនអនុវត្តតាម</a:t>
            </a:r>
          </a:p>
          <a:p>
            <a:pPr algn="just"/>
            <a:r>
              <a:rPr lang="km-KH" sz="1300" b="1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មាត្រា ១៧</a:t>
            </a:r>
            <a:r>
              <a:rPr lang="en-US" sz="1300" b="1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:</a:t>
            </a:r>
          </a:p>
          <a:p>
            <a:pPr algn="just"/>
            <a:r>
              <a:rPr lang="en-US" sz="13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-</a:t>
            </a:r>
            <a:r>
              <a:rPr lang="km-KH" sz="13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ជូនដំណឹងពី គណនីធនាគារ(៣០ថ្ងៃ)ពីចុះបញ្ជី</a:t>
            </a:r>
            <a:endParaRPr lang="en-US" sz="1300" b="1" dirty="0" smtClean="0">
              <a:solidFill>
                <a:schemeClr val="tx1"/>
              </a:solidFill>
            </a:endParaRPr>
          </a:p>
          <a:p>
            <a:pPr algn="just"/>
            <a:r>
              <a:rPr lang="en-US" sz="13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-</a:t>
            </a:r>
            <a:r>
              <a:rPr lang="km-KH" sz="13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វិសោធនកម្មលក្ខន្តិកៈ ដូរស្នាក់ការ ដូរប្រធាន ប្រែប្រួលគណនីធនាគារ(១៥ថ្ងៃ)ពីដូរ</a:t>
            </a:r>
          </a:p>
          <a:p>
            <a:pPr algn="just"/>
            <a:r>
              <a:rPr lang="km-KH" sz="1300" b="1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មាត្រា ២៤</a:t>
            </a:r>
            <a:r>
              <a:rPr lang="en-US" sz="1300" b="1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: </a:t>
            </a:r>
            <a:r>
              <a:rPr lang="km-KH" sz="13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ប្រកាន់ជំហរអព្យាក្រឹត  គ្រប់គណបក្សនយោបាយ</a:t>
            </a:r>
          </a:p>
          <a:p>
            <a:pPr algn="just"/>
            <a:r>
              <a:rPr lang="km-KH" sz="1300" b="1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មាត្រា២៥/ក៣ </a:t>
            </a:r>
            <a:r>
              <a:rPr lang="en-US" sz="13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: -</a:t>
            </a:r>
            <a:r>
              <a:rPr lang="km-KH" sz="13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របាយការណ៏សកម្មភាពនិងហិរញ្ញវត្ថុប្រចាំឆ្នាំ​ ចម្លងពីឯកសារដើមផ្ញើទៅម្ចាស់ជំនួយ អំឡុងពេល ៣០ ថ្ងៃក្រោយម្ចាស់ជំនួយឯកភាព ។ ភ្ជាប់គម្រោងសកម្មភាពនិងកិច្ចសន្យាហិរញ្ញប្បទាន ។</a:t>
            </a:r>
            <a:endParaRPr lang="en-US" sz="1300" b="1" dirty="0">
              <a:solidFill>
                <a:schemeClr val="tx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3581400" y="5255961"/>
            <a:ext cx="5295900" cy="1449639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m-KH" sz="1300" b="1" u="sng" dirty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មាត្រា ៣៥ </a:t>
            </a:r>
            <a:r>
              <a:rPr lang="en-US" sz="1300" b="1" dirty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: </a:t>
            </a:r>
            <a:r>
              <a:rPr lang="km-KH" sz="1300" b="1" dirty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មិនបានអនុវត្តត្រឹមត្រូវតាមអនុស្សរ</a:t>
            </a:r>
            <a:r>
              <a:rPr lang="km-KH" sz="13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ណៈ</a:t>
            </a:r>
            <a:r>
              <a:rPr lang="en-US" sz="13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km-KH" sz="13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ឬ</a:t>
            </a:r>
            <a:endParaRPr lang="en-US" sz="1300" b="1" dirty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km-KH" sz="13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ធ្វើសកម្មភាពប៉ះពាល់ដល់ សន្តិសុខ ស្ថេរភាព និង សណ្តាប់ធ្នាប់សាធារណៈ ឬបង្កនូវភាពអន្តរាយដល់សន្តិសុខជាតិ ឯកភាពជាតិ វប្បធម៌ប្រពៃណី ទំនាមទំលាប់ល្អរបស់សង្គមជាតិ</a:t>
            </a:r>
            <a:endParaRPr lang="en-US" sz="1300" b="1" dirty="0">
              <a:solidFill>
                <a:schemeClr val="tx1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524000" y="3200400"/>
            <a:ext cx="1676400" cy="549107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15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ជូនដំណឹង</a:t>
            </a:r>
            <a:endParaRPr lang="en-US" sz="1500" b="1" dirty="0">
              <a:solidFill>
                <a:schemeClr val="tx1"/>
              </a:solidFill>
            </a:endParaRPr>
          </a:p>
        </p:txBody>
      </p:sp>
      <p:sp>
        <p:nvSpPr>
          <p:cNvPr id="13" name="Right Arrow 12"/>
          <p:cNvSpPr/>
          <p:nvPr/>
        </p:nvSpPr>
        <p:spPr>
          <a:xfrm rot="10800000">
            <a:off x="3200398" y="5867400"/>
            <a:ext cx="381001" cy="22259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Left Brace 13"/>
          <p:cNvSpPr/>
          <p:nvPr/>
        </p:nvSpPr>
        <p:spPr>
          <a:xfrm>
            <a:off x="1142999" y="2529355"/>
            <a:ext cx="362789" cy="3420251"/>
          </a:xfrm>
          <a:prstGeom prst="leftBrace">
            <a:avLst/>
          </a:prstGeom>
          <a:ln>
            <a:solidFill>
              <a:srgbClr val="FF0000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>
            <a:off x="1447800" y="3921642"/>
            <a:ext cx="789076" cy="26935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1200" b="1" dirty="0" smtClean="0">
                <a:solidFill>
                  <a:srgbClr val="00B050"/>
                </a:solidFill>
              </a:rPr>
              <a:t>៣០ ថ្ងៃ</a:t>
            </a:r>
            <a:endParaRPr lang="en-US" sz="1400" b="1" dirty="0">
              <a:solidFill>
                <a:srgbClr val="00B050"/>
              </a:solidFill>
            </a:endParaRPr>
          </a:p>
        </p:txBody>
      </p:sp>
      <p:sp>
        <p:nvSpPr>
          <p:cNvPr id="23" name="Right Arrow 22"/>
          <p:cNvSpPr/>
          <p:nvPr/>
        </p:nvSpPr>
        <p:spPr>
          <a:xfrm rot="10800000">
            <a:off x="3200400" y="3405820"/>
            <a:ext cx="381000" cy="175579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/>
          <p:cNvSpPr/>
          <p:nvPr/>
        </p:nvSpPr>
        <p:spPr>
          <a:xfrm>
            <a:off x="210388" y="1736591"/>
            <a:ext cx="2590800" cy="51435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1600" b="1" dirty="0" smtClean="0">
                <a:solidFill>
                  <a:schemeClr val="tx1"/>
                </a:solidFill>
              </a:rPr>
              <a:t>ទោសប្បញ្ញត្តិ </a:t>
            </a:r>
            <a:r>
              <a:rPr lang="en-US" sz="1600" b="1" dirty="0" smtClean="0">
                <a:solidFill>
                  <a:schemeClr val="tx1"/>
                </a:solidFill>
              </a:rPr>
              <a:t>FNGO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3676650" y="2057400"/>
            <a:ext cx="5125658" cy="83820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m-KH" sz="1300" b="1" dirty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មាត្រា </a:t>
            </a:r>
            <a:r>
              <a:rPr lang="km-KH" sz="1300" b="1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៣៤</a:t>
            </a:r>
            <a:r>
              <a:rPr lang="en-US" sz="1300" b="1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en-US" sz="1300" b="1" dirty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: </a:t>
            </a:r>
            <a:r>
              <a:rPr lang="en-US" sz="1300" b="1" dirty="0">
                <a:solidFill>
                  <a:schemeClr val="tx1"/>
                </a:solidFill>
              </a:rPr>
              <a:t>F</a:t>
            </a:r>
            <a:r>
              <a:rPr lang="en-US" sz="1300" b="1" dirty="0" smtClean="0">
                <a:solidFill>
                  <a:schemeClr val="tx1"/>
                </a:solidFill>
              </a:rPr>
              <a:t>NGO </a:t>
            </a:r>
            <a:r>
              <a:rPr lang="km-KH" sz="1300" b="1" dirty="0" smtClean="0">
                <a:solidFill>
                  <a:schemeClr val="tx1"/>
                </a:solidFill>
              </a:rPr>
              <a:t>ធ្វើសកម្មភាពមិនចុះបញ្ជី</a:t>
            </a:r>
            <a:r>
              <a:rPr lang="km-KH" sz="1300" b="1" dirty="0">
                <a:solidFill>
                  <a:schemeClr val="tx1"/>
                </a:solidFill>
              </a:rPr>
              <a:t> </a:t>
            </a:r>
            <a:r>
              <a:rPr lang="km-KH" sz="1300" b="1" dirty="0" smtClean="0">
                <a:solidFill>
                  <a:schemeClr val="tx1"/>
                </a:solidFill>
              </a:rPr>
              <a:t>ឬ បានបញ្ជប់សុព​ភាព </a:t>
            </a:r>
            <a:r>
              <a:rPr lang="en-US" sz="1300" b="1" dirty="0" smtClean="0">
                <a:solidFill>
                  <a:schemeClr val="tx1"/>
                </a:solidFill>
              </a:rPr>
              <a:t>(MOU)</a:t>
            </a:r>
            <a:r>
              <a:rPr lang="km-KH" sz="1300" b="1" dirty="0" smtClean="0">
                <a:solidFill>
                  <a:schemeClr val="tx1"/>
                </a:solidFill>
              </a:rPr>
              <a:t>ដោយ </a:t>
            </a:r>
            <a:r>
              <a:rPr lang="en-US" sz="1300" b="1" dirty="0" err="1" smtClean="0">
                <a:solidFill>
                  <a:schemeClr val="tx1"/>
                </a:solidFill>
              </a:rPr>
              <a:t>MoFA</a:t>
            </a:r>
            <a:r>
              <a:rPr lang="en-US" sz="1300" b="1" dirty="0" smtClean="0">
                <a:solidFill>
                  <a:schemeClr val="tx1"/>
                </a:solidFill>
              </a:rPr>
              <a:t>/IC </a:t>
            </a:r>
            <a:r>
              <a:rPr lang="km-KH" sz="1300" b="1" dirty="0" smtClean="0">
                <a:solidFill>
                  <a:schemeClr val="tx1"/>
                </a:solidFill>
              </a:rPr>
              <a:t>។ វិធានការបន្ថែម</a:t>
            </a:r>
            <a:r>
              <a:rPr lang="en-US" sz="1300" b="1" dirty="0" smtClean="0">
                <a:solidFill>
                  <a:schemeClr val="tx1"/>
                </a:solidFill>
              </a:rPr>
              <a:t> :</a:t>
            </a:r>
            <a:r>
              <a:rPr lang="km-KH" sz="1300" b="1" dirty="0" smtClean="0">
                <a:solidFill>
                  <a:schemeClr val="tx1"/>
                </a:solidFill>
              </a:rPr>
              <a:t> បណ្តេញ​ អ្នកធ្វើការងារចេញតាមច្បាប់អន្តោប្រវេសន៏  មិនទាន់គិតទោសព្រហ្មទណ្ឌ </a:t>
            </a:r>
            <a:endParaRPr lang="en-US" sz="1300" b="1" dirty="0">
              <a:solidFill>
                <a:schemeClr val="tx1"/>
              </a:solidFill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1524000" y="2306379"/>
            <a:ext cx="1676133" cy="66582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15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ចាត់វិធានការបញ្ឈប់ជាបន្ទាន់</a:t>
            </a:r>
            <a:endParaRPr lang="en-US" sz="1500" b="1" dirty="0">
              <a:solidFill>
                <a:schemeClr val="tx1"/>
              </a:solidFill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1524000" y="5657266"/>
            <a:ext cx="1676400" cy="59113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15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បញ្ជប់សុពលភាព </a:t>
            </a:r>
            <a:r>
              <a:rPr lang="en-US" sz="1500" b="1" dirty="0" err="1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MoU</a:t>
            </a:r>
            <a:endParaRPr lang="en-US" sz="1500" b="1" dirty="0">
              <a:solidFill>
                <a:schemeClr val="tx1"/>
              </a:solidFill>
            </a:endParaRPr>
          </a:p>
        </p:txBody>
      </p:sp>
      <p:sp>
        <p:nvSpPr>
          <p:cNvPr id="26" name="Down Arrow 25"/>
          <p:cNvSpPr/>
          <p:nvPr/>
        </p:nvSpPr>
        <p:spPr>
          <a:xfrm flipH="1">
            <a:off x="2318015" y="4942166"/>
            <a:ext cx="81800" cy="604223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le 26"/>
          <p:cNvSpPr/>
          <p:nvPr/>
        </p:nvSpPr>
        <p:spPr>
          <a:xfrm>
            <a:off x="1447800" y="5277031"/>
            <a:ext cx="789076" cy="26935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1200" b="1" dirty="0" smtClean="0">
                <a:solidFill>
                  <a:srgbClr val="00B050"/>
                </a:solidFill>
              </a:rPr>
              <a:t>៣០ ថ្ងៃ</a:t>
            </a:r>
            <a:endParaRPr lang="en-US" sz="1400" b="1" dirty="0">
              <a:solidFill>
                <a:srgbClr val="00B050"/>
              </a:solidFill>
            </a:endParaRPr>
          </a:p>
        </p:txBody>
      </p:sp>
      <p:sp>
        <p:nvSpPr>
          <p:cNvPr id="29" name="Down Arrow 28"/>
          <p:cNvSpPr/>
          <p:nvPr/>
        </p:nvSpPr>
        <p:spPr>
          <a:xfrm flipH="1">
            <a:off x="2281780" y="3784184"/>
            <a:ext cx="80420" cy="485034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ounded Rectangle 34"/>
          <p:cNvSpPr/>
          <p:nvPr/>
        </p:nvSpPr>
        <p:spPr>
          <a:xfrm>
            <a:off x="94040" y="2438400"/>
            <a:ext cx="1048959" cy="1128957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អាជ្ញាធរមានសមត្ថកិច្ច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6" name="Up-Down Arrow 35"/>
          <p:cNvSpPr/>
          <p:nvPr/>
        </p:nvSpPr>
        <p:spPr>
          <a:xfrm>
            <a:off x="533400" y="3560620"/>
            <a:ext cx="181355" cy="344480"/>
          </a:xfrm>
          <a:prstGeom prst="up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ight Arrow 36"/>
          <p:cNvSpPr/>
          <p:nvPr/>
        </p:nvSpPr>
        <p:spPr>
          <a:xfrm rot="10800000">
            <a:off x="3276601" y="2514600"/>
            <a:ext cx="381001" cy="22259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1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7581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10388" y="887860"/>
            <a:ext cx="8705012" cy="802913"/>
          </a:xfr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km-KH" sz="1800" dirty="0" smtClean="0">
                <a:latin typeface="Kh Muol" panose="02000500000000020004" pitchFamily="2" charset="0"/>
                <a:cs typeface="Kh Muol" panose="02000500000000020004" pitchFamily="2" charset="0"/>
              </a:rPr>
              <a:t>វិធានការរដ្ឋបាល និងទោសប្បញ្ញត្តិ</a:t>
            </a:r>
            <a:r>
              <a:rPr lang="km-KH" sz="3200" b="1" dirty="0" smtClean="0">
                <a:solidFill>
                  <a:srgbClr val="002060"/>
                </a:solidFill>
                <a:latin typeface="Kh Muol" panose="02000500000000020004" pitchFamily="2" charset="0"/>
                <a:cs typeface="Kh Muol" panose="02000500000000020004" pitchFamily="2" charset="0"/>
              </a:rPr>
              <a:t/>
            </a:r>
            <a:br>
              <a:rPr lang="km-KH" sz="3200" b="1" dirty="0" smtClean="0">
                <a:solidFill>
                  <a:srgbClr val="002060"/>
                </a:solidFill>
                <a:latin typeface="Kh Muol" panose="02000500000000020004" pitchFamily="2" charset="0"/>
                <a:cs typeface="Kh Muol" panose="02000500000000020004" pitchFamily="2" charset="0"/>
              </a:rPr>
            </a:br>
            <a:r>
              <a:rPr lang="en-US" sz="1600" b="1" dirty="0">
                <a:solidFill>
                  <a:srgbClr val="002060"/>
                </a:solidFill>
              </a:rPr>
              <a:t>Administrative Measures and Penalties</a:t>
            </a:r>
            <a:endParaRPr lang="en-US" sz="1600" dirty="0">
              <a:solidFill>
                <a:srgbClr val="002060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524000" y="4343400"/>
            <a:ext cx="1676400" cy="549107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Warning</a:t>
            </a:r>
            <a:r>
              <a:rPr lang="km-KH" sz="15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endParaRPr lang="en-US" sz="1500" b="1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5247" y="3886200"/>
            <a:ext cx="1047752" cy="702655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MOFA/IC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581400" y="2972203"/>
            <a:ext cx="5410200" cy="209577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u="sng" dirty="0"/>
              <a:t>Article 33 does not comply</a:t>
            </a:r>
            <a:br>
              <a:rPr lang="en-US" sz="1400" b="1" u="sng" dirty="0"/>
            </a:br>
            <a:r>
              <a:rPr lang="en-US" sz="1400" dirty="0"/>
              <a:t>Article 17:</a:t>
            </a:r>
            <a:br>
              <a:rPr lang="en-US" sz="1400" dirty="0"/>
            </a:br>
            <a:r>
              <a:rPr lang="en-US" sz="1400" dirty="0"/>
              <a:t>- Notification of bank account (30 days) from registering</a:t>
            </a:r>
            <a:br>
              <a:rPr lang="en-US" sz="1400" dirty="0"/>
            </a:br>
            <a:r>
              <a:rPr lang="en-US" sz="1400" dirty="0"/>
              <a:t>- Amendment of the Statute of Exchange of Exchange, changing the bank account (15 days) from the exchange</a:t>
            </a:r>
            <a:br>
              <a:rPr lang="en-US" sz="1400" dirty="0"/>
            </a:br>
            <a:r>
              <a:rPr lang="en-US" sz="1400" b="1" dirty="0" smtClean="0"/>
              <a:t>-Article </a:t>
            </a:r>
            <a:r>
              <a:rPr lang="en-US" sz="1400" b="1" dirty="0"/>
              <a:t>24:</a:t>
            </a:r>
            <a:r>
              <a:rPr lang="en-US" sz="1400" dirty="0"/>
              <a:t> The neutral position of all political parties</a:t>
            </a:r>
            <a:br>
              <a:rPr lang="en-US" sz="1400" dirty="0"/>
            </a:br>
            <a:r>
              <a:rPr lang="en-US" sz="1400" dirty="0" smtClean="0"/>
              <a:t>-</a:t>
            </a:r>
            <a:r>
              <a:rPr lang="en-US" sz="1400" b="1" dirty="0" smtClean="0"/>
              <a:t>ARTICLE </a:t>
            </a:r>
            <a:r>
              <a:rPr lang="en-US" sz="1400" b="1" dirty="0"/>
              <a:t>25 / A3:</a:t>
            </a:r>
            <a:r>
              <a:rPr lang="en-US" sz="1400" dirty="0"/>
              <a:t> Annual and annual financial and social reporting of copies of original documents to donors within 30 days of donor assistance. Enclose project activities and financing contracts.</a:t>
            </a:r>
            <a:endParaRPr lang="en-US" sz="1300" b="1" dirty="0">
              <a:solidFill>
                <a:schemeClr val="tx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581400" y="5255961"/>
            <a:ext cx="5295900" cy="1449639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1400" b="1" u="sng" dirty="0"/>
              <a:t>Article 35: </a:t>
            </a:r>
            <a:r>
              <a:rPr lang="en-US" sz="1400" dirty="0"/>
              <a:t>Not in accordance with the memorandum</a:t>
            </a:r>
            <a:br>
              <a:rPr lang="en-US" sz="1400" dirty="0"/>
            </a:br>
            <a:r>
              <a:rPr lang="en-US" sz="1400" dirty="0"/>
              <a:t>Activities affecting security, stability and public order or causing harm to national security, national unity, culture, traditions, good habits of the society.</a:t>
            </a:r>
            <a:endParaRPr lang="en-US" sz="1300" b="1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524000" y="3200400"/>
            <a:ext cx="1676400" cy="549107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Notify</a:t>
            </a:r>
            <a:endParaRPr lang="en-US" sz="1500" b="1" dirty="0">
              <a:solidFill>
                <a:schemeClr val="tx1"/>
              </a:solidFill>
            </a:endParaRPr>
          </a:p>
        </p:txBody>
      </p:sp>
      <p:sp>
        <p:nvSpPr>
          <p:cNvPr id="10" name="Right Arrow 9"/>
          <p:cNvSpPr/>
          <p:nvPr/>
        </p:nvSpPr>
        <p:spPr>
          <a:xfrm rot="10800000">
            <a:off x="3200398" y="5867400"/>
            <a:ext cx="381001" cy="22259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Left Brace 10"/>
          <p:cNvSpPr/>
          <p:nvPr/>
        </p:nvSpPr>
        <p:spPr>
          <a:xfrm>
            <a:off x="1142999" y="2529355"/>
            <a:ext cx="362789" cy="3420251"/>
          </a:xfrm>
          <a:prstGeom prst="leftBrace">
            <a:avLst/>
          </a:prstGeom>
          <a:ln>
            <a:solidFill>
              <a:srgbClr val="FF0000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1447800" y="3921642"/>
            <a:ext cx="789076" cy="26935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rgbClr val="00B050"/>
                </a:solidFill>
              </a:rPr>
              <a:t>30 day</a:t>
            </a:r>
            <a:endParaRPr lang="en-US" sz="1400" b="1" dirty="0">
              <a:solidFill>
                <a:srgbClr val="00B050"/>
              </a:solidFill>
            </a:endParaRPr>
          </a:p>
        </p:txBody>
      </p:sp>
      <p:sp>
        <p:nvSpPr>
          <p:cNvPr id="13" name="Right Arrow 12"/>
          <p:cNvSpPr/>
          <p:nvPr/>
        </p:nvSpPr>
        <p:spPr>
          <a:xfrm rot="10800000">
            <a:off x="3200400" y="3405820"/>
            <a:ext cx="381000" cy="175579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210388" y="1736591"/>
            <a:ext cx="2590800" cy="51435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The Penalties </a:t>
            </a:r>
            <a:r>
              <a:rPr lang="en-US" sz="1600" b="1" dirty="0" smtClean="0">
                <a:solidFill>
                  <a:schemeClr val="tx1"/>
                </a:solidFill>
              </a:rPr>
              <a:t>FNGO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3676650" y="2057400"/>
            <a:ext cx="5125658" cy="83820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u="sng" dirty="0"/>
              <a:t>Article 34: </a:t>
            </a:r>
            <a:r>
              <a:rPr lang="en-US" sz="1400" b="1" dirty="0"/>
              <a:t>FNGO acts as a non-registered or endorsed (</a:t>
            </a:r>
            <a:r>
              <a:rPr lang="en-US" sz="1400" b="1" dirty="0" err="1"/>
              <a:t>MoU</a:t>
            </a:r>
            <a:r>
              <a:rPr lang="en-US" sz="1400" b="1" dirty="0"/>
              <a:t>) by the </a:t>
            </a:r>
            <a:r>
              <a:rPr lang="en-US" sz="1400" b="1" dirty="0" err="1"/>
              <a:t>MoFA</a:t>
            </a:r>
            <a:r>
              <a:rPr lang="en-US" sz="1400" b="1" dirty="0"/>
              <a:t> / IC. Additional measures: Eviction of workers under immigration law yet to be criminalized</a:t>
            </a:r>
            <a:endParaRPr lang="en-US" sz="1300" b="1" dirty="0">
              <a:solidFill>
                <a:schemeClr val="tx1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1524000" y="2306379"/>
            <a:ext cx="1676133" cy="66582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Take action to terminate immediately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1524000" y="5657266"/>
            <a:ext cx="1676400" cy="59113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Exit </a:t>
            </a:r>
            <a:r>
              <a:rPr lang="en-US" sz="1600" b="1" dirty="0" err="1"/>
              <a:t>MoU</a:t>
            </a:r>
            <a:endParaRPr lang="en-US" sz="1500" b="1" dirty="0">
              <a:solidFill>
                <a:schemeClr val="tx1"/>
              </a:solidFill>
            </a:endParaRPr>
          </a:p>
        </p:txBody>
      </p:sp>
      <p:sp>
        <p:nvSpPr>
          <p:cNvPr id="18" name="Down Arrow 17"/>
          <p:cNvSpPr/>
          <p:nvPr/>
        </p:nvSpPr>
        <p:spPr>
          <a:xfrm flipH="1">
            <a:off x="2318015" y="4942166"/>
            <a:ext cx="81800" cy="604223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>
            <a:off x="1447800" y="5277031"/>
            <a:ext cx="789076" cy="26935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rgbClr val="00B050"/>
                </a:solidFill>
              </a:rPr>
              <a:t>30 day</a:t>
            </a:r>
            <a:endParaRPr lang="en-US" sz="1400" b="1" dirty="0">
              <a:solidFill>
                <a:srgbClr val="00B050"/>
              </a:solidFill>
            </a:endParaRPr>
          </a:p>
        </p:txBody>
      </p:sp>
      <p:sp>
        <p:nvSpPr>
          <p:cNvPr id="20" name="Down Arrow 19"/>
          <p:cNvSpPr/>
          <p:nvPr/>
        </p:nvSpPr>
        <p:spPr>
          <a:xfrm flipH="1">
            <a:off x="2281780" y="3784184"/>
            <a:ext cx="80420" cy="485034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20"/>
          <p:cNvSpPr/>
          <p:nvPr/>
        </p:nvSpPr>
        <p:spPr>
          <a:xfrm>
            <a:off x="94040" y="2438400"/>
            <a:ext cx="1048959" cy="1128957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Authorities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22" name="Up-Down Arrow 21"/>
          <p:cNvSpPr/>
          <p:nvPr/>
        </p:nvSpPr>
        <p:spPr>
          <a:xfrm>
            <a:off x="533400" y="3560620"/>
            <a:ext cx="181355" cy="344480"/>
          </a:xfrm>
          <a:prstGeom prst="up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ight Arrow 22"/>
          <p:cNvSpPr/>
          <p:nvPr/>
        </p:nvSpPr>
        <p:spPr>
          <a:xfrm rot="10800000">
            <a:off x="3276601" y="2514600"/>
            <a:ext cx="381001" cy="22259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1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7749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81000" y="1676401"/>
            <a:ext cx="8382000" cy="4800599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km-KH" sz="1600" b="1" dirty="0" smtClean="0">
              <a:solidFill>
                <a:schemeClr val="tx1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>
              <a:lnSpc>
                <a:spcPct val="150000"/>
              </a:lnSpc>
            </a:pPr>
            <a:r>
              <a:rPr lang="km-KH" sz="16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មាត្រា ៣៦ </a:t>
            </a:r>
            <a:r>
              <a:rPr lang="en-US" sz="16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:   NGOs ( LNGO + FNGO ) </a:t>
            </a:r>
            <a:r>
              <a:rPr lang="km-KH" sz="16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ធ្វើសកម្មភាព</a:t>
            </a:r>
            <a:r>
              <a:rPr lang="en-US" sz="16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en-US" sz="1600" b="1" dirty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: Article </a:t>
            </a:r>
            <a:r>
              <a:rPr lang="en-US" sz="16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36 : </a:t>
            </a:r>
            <a:r>
              <a:rPr lang="en-US" sz="1600" b="1" dirty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Take action</a:t>
            </a:r>
            <a:endParaRPr lang="en-US" sz="1600" b="1" dirty="0" smtClean="0">
              <a:solidFill>
                <a:schemeClr val="tx1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>
              <a:lnSpc>
                <a:spcPct val="150000"/>
              </a:lnSpc>
            </a:pPr>
            <a:r>
              <a:rPr lang="km-KH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១. ប៉ះពាល់ដល់សន្តិសុខជាតិ</a:t>
            </a:r>
            <a:endParaRPr lang="en-US" dirty="0" smtClean="0">
              <a:solidFill>
                <a:schemeClr val="tx1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1600" dirty="0" smtClean="0">
                <a:solidFill>
                  <a:srgbClr val="00206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1. Impacts </a:t>
            </a:r>
            <a:r>
              <a:rPr lang="en-US" sz="1600" dirty="0">
                <a:solidFill>
                  <a:srgbClr val="00206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on national security</a:t>
            </a:r>
            <a:endParaRPr lang="km-KH" sz="1600" dirty="0" smtClean="0">
              <a:solidFill>
                <a:srgbClr val="002060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>
              <a:lnSpc>
                <a:spcPct val="150000"/>
              </a:lnSpc>
            </a:pPr>
            <a:r>
              <a:rPr lang="km-KH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២.</a:t>
            </a:r>
            <a:r>
              <a:rPr lang="en-US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km-KH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ពាក់ព័ន្ធនឹងការសំអាតប្រាក់ ហិរញ្ញប្បទានភេរវកម្ម​ ឬបទល្មើសភេរវកម្ម ឬ បទល្មើសព្រហ្មទណ្ឌផ្សេងទៀត។</a:t>
            </a:r>
            <a:endParaRPr lang="en-US" dirty="0" smtClean="0">
              <a:solidFill>
                <a:schemeClr val="tx1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1600" dirty="0" smtClean="0">
                <a:solidFill>
                  <a:srgbClr val="00206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2. In </a:t>
            </a:r>
            <a:r>
              <a:rPr lang="en-US" sz="1600" dirty="0">
                <a:solidFill>
                  <a:srgbClr val="00206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relation to money laundering, terrorist financing or other terrorist or other criminal offenses</a:t>
            </a:r>
            <a:endParaRPr lang="km-KH" sz="1600" dirty="0" smtClean="0">
              <a:solidFill>
                <a:srgbClr val="002060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>
              <a:lnSpc>
                <a:spcPct val="150000"/>
              </a:lnSpc>
            </a:pPr>
            <a:r>
              <a:rPr lang="km-KH" sz="1600" b="1" dirty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km-KH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ត្រូវផ្តន្ទាទោសតាមច្បាប់ព្រហ្មទណ្ឌជាធរមាន</a:t>
            </a:r>
            <a:r>
              <a:rPr lang="en-US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km-KH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នៃព្រះរាជាណាចក្រកម្ពុជា ។   </a:t>
            </a:r>
            <a:endParaRPr lang="en-US" dirty="0" smtClean="0">
              <a:solidFill>
                <a:schemeClr val="tx1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16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en-US" sz="1600" dirty="0">
                <a:solidFill>
                  <a:srgbClr val="00206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Shall be punished according to the penal law in force of the Kingdom of Cambodia</a:t>
            </a:r>
            <a:endParaRPr lang="km-KH" sz="1600" dirty="0" smtClean="0">
              <a:solidFill>
                <a:srgbClr val="002060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algn="ctr"/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838201"/>
            <a:ext cx="8458200" cy="838200"/>
          </a:xfrm>
          <a:ln>
            <a:noFill/>
          </a:ln>
        </p:spPr>
        <p:txBody>
          <a:bodyPr>
            <a:normAutofit/>
          </a:bodyPr>
          <a:lstStyle/>
          <a:p>
            <a:pPr algn="ctr"/>
            <a:r>
              <a:rPr lang="km-KH" sz="1800" dirty="0" smtClean="0">
                <a:latin typeface="Kh Muol" panose="02000500000000020004" pitchFamily="2" charset="0"/>
                <a:cs typeface="Kh Muol" panose="02000500000000020004" pitchFamily="2" charset="0"/>
              </a:rPr>
              <a:t>វិធានការរដ្ឋបាល និង ទោសប្បញ្ញត្តិ</a:t>
            </a:r>
            <a:br>
              <a:rPr lang="km-KH" sz="1800" dirty="0" smtClean="0">
                <a:latin typeface="Kh Muol" panose="02000500000000020004" pitchFamily="2" charset="0"/>
                <a:cs typeface="Kh Muol" panose="02000500000000020004" pitchFamily="2" charset="0"/>
              </a:rPr>
            </a:br>
            <a:r>
              <a:rPr lang="en-US" sz="1600" dirty="0">
                <a:solidFill>
                  <a:srgbClr val="002060"/>
                </a:solidFill>
              </a:rPr>
              <a:t>Administrative Measures and Penalties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1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3046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3855"/>
            <a:ext cx="5791200" cy="669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547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76200"/>
            <a:ext cx="7113331" cy="628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943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228725"/>
            <a:ext cx="4241800" cy="318135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-365991" y="4953000"/>
            <a:ext cx="35052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m-KH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hmer Moul"/>
              </a:rPr>
              <a:t>អរគុណ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hmer Moul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54152" y="5066114"/>
            <a:ext cx="274290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hmer Moul"/>
              </a:rPr>
              <a:t>THANKS</a:t>
            </a:r>
            <a:endParaRPr lang="en-US" sz="4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hmer Moul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1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ction Button: Help 5">
            <a:hlinkClick r:id="" action="ppaction://noaction" highlightClick="1"/>
          </p:cNvPr>
          <p:cNvSpPr/>
          <p:nvPr/>
        </p:nvSpPr>
        <p:spPr>
          <a:xfrm>
            <a:off x="5791200" y="2267496"/>
            <a:ext cx="2546604" cy="2819400"/>
          </a:xfrm>
          <a:prstGeom prst="actionButtonHelp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659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381000" y="2438400"/>
            <a:ext cx="8382000" cy="4114800"/>
          </a:xfrm>
          <a:prstGeom prst="rect">
            <a:avLst/>
          </a:prstGeom>
          <a:ln>
            <a:solidFill>
              <a:srgbClr val="00B050"/>
            </a:solidFill>
          </a:ln>
        </p:spPr>
        <p:txBody>
          <a:bodyPr vert="horz" lIns="45720" tIns="45720" rIns="45720" bIns="45720" rtlCol="0">
            <a:normAutofit fontScale="700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km-KH" sz="2600" b="1" dirty="0" smtClean="0">
                <a:latin typeface="Khmer OS Battambang" panose="02000500000000020004" pitchFamily="2" charset="0"/>
                <a:cs typeface="Khmer OS Battambang" panose="02000500000000020004" pitchFamily="2" charset="0"/>
              </a:rPr>
              <a:t>ផ្នែក</a:t>
            </a:r>
            <a:r>
              <a:rPr lang="km-KH" sz="2600" b="1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ទី </a:t>
            </a:r>
            <a:r>
              <a:rPr lang="km-KH" sz="2600" b="1" dirty="0" smtClean="0">
                <a:latin typeface="Khmer OS Battambang" panose="02000500000000020004" pitchFamily="2" charset="0"/>
                <a:cs typeface="Khmer OS Battambang" panose="02000500000000020004" pitchFamily="2" charset="0"/>
              </a:rPr>
              <a:t>១</a:t>
            </a:r>
            <a:endParaRPr lang="en-US" sz="2600" b="1" dirty="0" smtClean="0"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km-KH" sz="2600" b="1" dirty="0" smtClean="0">
                <a:latin typeface="Khmer OS Battambang" panose="02000500000000020004" pitchFamily="2" charset="0"/>
                <a:cs typeface="Khmer OS Battambang" panose="02000500000000020004" pitchFamily="2" charset="0"/>
              </a:rPr>
              <a:t>ពណ៌នា</a:t>
            </a:r>
            <a:r>
              <a:rPr lang="km-KH" sz="2600" b="1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អំពីច្បាប់</a:t>
            </a:r>
            <a:r>
              <a:rPr lang="en-US" sz="2600" b="1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 </a:t>
            </a:r>
            <a:r>
              <a:rPr lang="km-KH" sz="2600" b="1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និង</a:t>
            </a:r>
            <a:r>
              <a:rPr lang="ca-ES" sz="2600" b="1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មាត្រានិមួយ</a:t>
            </a:r>
            <a:r>
              <a:rPr lang="km-KH" sz="2600" b="1" dirty="0" smtClean="0">
                <a:latin typeface="Khmer OS Battambang" panose="02000500000000020004" pitchFamily="2" charset="0"/>
                <a:cs typeface="Khmer OS Battambang" panose="02000500000000020004" pitchFamily="2" charset="0"/>
              </a:rPr>
              <a:t>ៗ</a:t>
            </a:r>
            <a:endParaRPr lang="en-US" sz="2600" b="1" dirty="0" smtClean="0"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AU" sz="2600" b="1" dirty="0">
                <a:solidFill>
                  <a:srgbClr val="002060"/>
                </a:solidFill>
              </a:rPr>
              <a:t>Part 1</a:t>
            </a:r>
            <a:r>
              <a:rPr lang="en-AU" sz="2600" dirty="0">
                <a:solidFill>
                  <a:srgbClr val="002060"/>
                </a:solidFill>
              </a:rPr>
              <a:t> </a:t>
            </a:r>
            <a:endParaRPr lang="km-KH" sz="2600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en-AU" sz="2600" dirty="0" smtClean="0">
                <a:solidFill>
                  <a:srgbClr val="002060"/>
                </a:solidFill>
              </a:rPr>
              <a:t>description </a:t>
            </a:r>
            <a:r>
              <a:rPr lang="en-AU" sz="2600" dirty="0">
                <a:solidFill>
                  <a:srgbClr val="002060"/>
                </a:solidFill>
              </a:rPr>
              <a:t>of the Law </a:t>
            </a:r>
            <a:r>
              <a:rPr lang="en-AU" sz="2600" dirty="0" smtClean="0">
                <a:solidFill>
                  <a:srgbClr val="002060"/>
                </a:solidFill>
              </a:rPr>
              <a:t>and </a:t>
            </a:r>
            <a:r>
              <a:rPr lang="en-AU" sz="2600" dirty="0">
                <a:solidFill>
                  <a:srgbClr val="002060"/>
                </a:solidFill>
              </a:rPr>
              <a:t>its Articles.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km-KH" sz="2600" b="1" dirty="0" smtClean="0">
                <a:latin typeface="Khmer OS Battambang" panose="02000500000000020004" pitchFamily="2" charset="0"/>
                <a:cs typeface="Khmer OS Battambang" panose="02000500000000020004" pitchFamily="2" charset="0"/>
              </a:rPr>
              <a:t>ផ្នែក</a:t>
            </a:r>
            <a:r>
              <a:rPr lang="km-KH" sz="2600" b="1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ទី ២</a:t>
            </a:r>
            <a:endParaRPr lang="en-US" sz="2600" b="1" dirty="0"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ca-ES" sz="2600" b="1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សំណួរ និងចម្លើយ</a:t>
            </a:r>
            <a:r>
              <a:rPr lang="km-KH" sz="2600" b="1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 </a:t>
            </a:r>
            <a:endParaRPr lang="en-US" sz="2600" b="1" dirty="0" smtClean="0"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AU" sz="2600" b="1" dirty="0">
                <a:solidFill>
                  <a:srgbClr val="002060"/>
                </a:solidFill>
              </a:rPr>
              <a:t>Part 2 </a:t>
            </a:r>
            <a:endParaRPr lang="en-US" sz="2600" b="1" dirty="0">
              <a:solidFill>
                <a:srgbClr val="002060"/>
              </a:solidFill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2600" dirty="0">
                <a:solidFill>
                  <a:srgbClr val="002060"/>
                </a:solidFill>
              </a:rPr>
              <a:t>Questions and answers​.</a:t>
            </a:r>
            <a:endParaRPr lang="en-AU" sz="2600" dirty="0">
              <a:solidFill>
                <a:srgbClr val="002060"/>
              </a:solidFill>
            </a:endParaRPr>
          </a:p>
          <a:p>
            <a:pPr marL="0" indent="0" algn="ctr">
              <a:lnSpc>
                <a:spcPct val="150000"/>
              </a:lnSpc>
              <a:buNone/>
            </a:pPr>
            <a:endParaRPr lang="en-AU" dirty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marL="0" indent="0" algn="ctr">
              <a:buNone/>
            </a:pPr>
            <a:endParaRPr lang="en-AU" dirty="0" smtClean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marL="0" indent="0" algn="ctr">
              <a:buFont typeface="Tw Cen MT" panose="020B0602020104020603" pitchFamily="34" charset="0"/>
              <a:buNone/>
            </a:pPr>
            <a:endParaRPr lang="en-A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1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15636" y="914400"/>
            <a:ext cx="8382000" cy="1371600"/>
          </a:xfrm>
          <a:prstGeom prst="rect">
            <a:avLst/>
          </a:prstGeo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vert="horz" wrap="square" lIns="91440" tIns="45720" rIns="91440" bIns="45720" rtlCol="0" anchor="ctr">
            <a:normAutofit fontScale="70000" lnSpcReduction="20000"/>
          </a:bodyPr>
          <a:lstStyle/>
          <a:p>
            <a:pPr algn="ctr">
              <a:lnSpc>
                <a:spcPct val="150000"/>
              </a:lnSpc>
            </a:pPr>
            <a:endParaRPr lang="en-US" sz="2000" dirty="0" smtClean="0">
              <a:solidFill>
                <a:srgbClr val="FFFF00"/>
              </a:solidFill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algn="ctr">
              <a:lnSpc>
                <a:spcPct val="170000"/>
              </a:lnSpc>
            </a:pPr>
            <a:r>
              <a:rPr lang="km-KH" sz="32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បទ</a:t>
            </a:r>
            <a:r>
              <a:rPr lang="km-KH" sz="32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បង្ហាញនេះ</a:t>
            </a:r>
            <a:r>
              <a:rPr lang="ca-ES" sz="32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ចែក</a:t>
            </a:r>
            <a:r>
              <a:rPr lang="km-KH" sz="32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ជា </a:t>
            </a:r>
            <a:r>
              <a:rPr lang="ca-ES" sz="32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០</a:t>
            </a:r>
            <a:r>
              <a:rPr lang="km-KH" sz="32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២ ផ្នែក</a:t>
            </a:r>
            <a:r>
              <a:rPr lang="km-KH" sz="2000" dirty="0">
                <a:solidFill>
                  <a:srgbClr val="FFFF00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​</a:t>
            </a:r>
            <a:r>
              <a:rPr lang="km-KH" sz="2000" dirty="0" smtClean="0">
                <a:solidFill>
                  <a:srgbClr val="FFFF00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​</a:t>
            </a:r>
            <a:endParaRPr lang="en-US" sz="2000" dirty="0">
              <a:solidFill>
                <a:srgbClr val="FFFF00"/>
              </a:solidFill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algn="ctr">
              <a:lnSpc>
                <a:spcPct val="170000"/>
              </a:lnSpc>
            </a:pPr>
            <a:r>
              <a:rPr lang="en-AU" sz="2900" b="1" dirty="0">
                <a:solidFill>
                  <a:srgbClr val="002060"/>
                </a:solidFill>
              </a:rPr>
              <a:t>This presentation is broken into </a:t>
            </a:r>
            <a:r>
              <a:rPr lang="en-US" sz="2900" b="1" dirty="0">
                <a:solidFill>
                  <a:srgbClr val="002060"/>
                </a:solidFill>
              </a:rPr>
              <a:t>2</a:t>
            </a:r>
            <a:r>
              <a:rPr lang="en-AU" sz="2900" b="1" dirty="0">
                <a:solidFill>
                  <a:srgbClr val="002060"/>
                </a:solidFill>
              </a:rPr>
              <a:t> </a:t>
            </a:r>
            <a:r>
              <a:rPr lang="en-AU" sz="2900" b="1" dirty="0" smtClean="0">
                <a:solidFill>
                  <a:srgbClr val="002060"/>
                </a:solidFill>
              </a:rPr>
              <a:t>parts</a:t>
            </a:r>
            <a:endParaRPr lang="en-US" sz="2900" dirty="0"/>
          </a:p>
        </p:txBody>
      </p:sp>
    </p:spTree>
    <p:extLst>
      <p:ext uri="{BB962C8B-B14F-4D97-AF65-F5344CB8AC3E}">
        <p14:creationId xmlns:p14="http://schemas.microsoft.com/office/powerpoint/2010/main" val="66383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035" y="893581"/>
            <a:ext cx="8763000" cy="1392245"/>
          </a:xfr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solidFill>
              <a:srgbClr val="00B050">
                <a:alpha val="80000"/>
              </a:srgbClr>
            </a:solidFill>
          </a:ln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AU" sz="2800" b="1" dirty="0" smtClean="0">
                <a:solidFill>
                  <a:srgbClr val="FF0000"/>
                </a:solidFill>
                <a:latin typeface="Khmer Moul" panose="02060603050605020204" pitchFamily="18" charset="0"/>
                <a:cs typeface="Khmer OS" panose="02000500000000020004" pitchFamily="2" charset="0"/>
              </a:rPr>
              <a:t/>
            </a:r>
            <a:br>
              <a:rPr lang="en-AU" sz="2800" b="1" dirty="0" smtClean="0">
                <a:solidFill>
                  <a:srgbClr val="FF0000"/>
                </a:solidFill>
                <a:latin typeface="Khmer Moul" panose="02060603050605020204" pitchFamily="18" charset="0"/>
                <a:cs typeface="Khmer OS" panose="02000500000000020004" pitchFamily="2" charset="0"/>
              </a:rPr>
            </a:br>
            <a:r>
              <a:rPr lang="en-AU" sz="2200" dirty="0" err="1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ផ្នែកទី</a:t>
            </a:r>
            <a:r>
              <a:rPr lang="en-AU" sz="22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 </a:t>
            </a:r>
            <a:r>
              <a:rPr lang="km-KH" sz="22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១ </a:t>
            </a:r>
            <a:r>
              <a:rPr lang="en-AU" sz="2200" b="1" dirty="0"/>
              <a:t>Part 1 </a:t>
            </a:r>
            <a:r>
              <a:rPr lang="en-AU" sz="2000" b="1" dirty="0"/>
              <a:t/>
            </a:r>
            <a:br>
              <a:rPr lang="en-AU" sz="2000" b="1" dirty="0"/>
            </a:br>
            <a:r>
              <a:rPr lang="km-KH" sz="1800" b="1" dirty="0" smtClean="0">
                <a:latin typeface="Khmer Moul" panose="02060603050605020204" pitchFamily="18" charset="0"/>
                <a:cs typeface="Khmer OS" panose="02000500000000020004" pitchFamily="2" charset="0"/>
              </a:rPr>
              <a:t>ការពណ៌នា</a:t>
            </a:r>
            <a:r>
              <a:rPr lang="km-KH" sz="1800" b="1" dirty="0">
                <a:latin typeface="Khmer Moul" panose="02060603050605020204" pitchFamily="18" charset="0"/>
                <a:cs typeface="Khmer OS" panose="02000500000000020004" pitchFamily="2" charset="0"/>
              </a:rPr>
              <a:t>អំពីច្បាប់</a:t>
            </a:r>
            <a:r>
              <a:rPr lang="en-US" sz="1800" b="1" dirty="0">
                <a:latin typeface="Khmer Moul" panose="02060603050605020204" pitchFamily="18" charset="0"/>
                <a:cs typeface="Khmer OS" panose="02000500000000020004" pitchFamily="2" charset="0"/>
              </a:rPr>
              <a:t> </a:t>
            </a:r>
            <a:r>
              <a:rPr lang="km-KH" sz="1800" b="1" dirty="0" smtClean="0">
                <a:latin typeface="Khmer Moul" panose="02060603050605020204" pitchFamily="18" charset="0"/>
                <a:cs typeface="Khmer OS" panose="02000500000000020004" pitchFamily="2" charset="0"/>
              </a:rPr>
              <a:t>និង</a:t>
            </a:r>
            <a:r>
              <a:rPr lang="ca-ES" sz="1800" b="1" dirty="0" smtClean="0">
                <a:latin typeface="Khmer Moul" panose="02060603050605020204" pitchFamily="18" charset="0"/>
                <a:cs typeface="Khmer OS" panose="02000500000000020004" pitchFamily="2" charset="0"/>
              </a:rPr>
              <a:t>មាត្រា</a:t>
            </a:r>
            <a:r>
              <a:rPr lang="ca-ES" sz="1800" b="1" dirty="0">
                <a:latin typeface="Khmer Moul" panose="02060603050605020204" pitchFamily="18" charset="0"/>
                <a:cs typeface="Khmer OS" panose="02000500000000020004" pitchFamily="2" charset="0"/>
              </a:rPr>
              <a:t>និមួយ</a:t>
            </a:r>
            <a:r>
              <a:rPr lang="km-KH" sz="1800" dirty="0">
                <a:latin typeface="Khmer OS" panose="02000500000000020004" pitchFamily="2" charset="0"/>
                <a:cs typeface="Khmer OS" panose="02000500000000020004" pitchFamily="2" charset="0"/>
              </a:rPr>
              <a:t>ៗ</a:t>
            </a:r>
            <a:r>
              <a:rPr lang="km-KH" sz="2000" dirty="0">
                <a:solidFill>
                  <a:srgbClr val="00206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/>
            </a:r>
            <a:br>
              <a:rPr lang="km-KH" sz="2000" dirty="0">
                <a:solidFill>
                  <a:srgbClr val="002060"/>
                </a:solidFill>
                <a:latin typeface="Khmer OS" panose="02000500000000020004" pitchFamily="2" charset="0"/>
                <a:cs typeface="Khmer OS" panose="02000500000000020004" pitchFamily="2" charset="0"/>
              </a:rPr>
            </a:br>
            <a:r>
              <a:rPr lang="en-AU" sz="1600" b="1" dirty="0">
                <a:solidFill>
                  <a:srgbClr val="002060"/>
                </a:solidFill>
              </a:rPr>
              <a:t>description of the Law and its </a:t>
            </a:r>
            <a:r>
              <a:rPr lang="en-AU" sz="1600" b="1" dirty="0" smtClean="0">
                <a:solidFill>
                  <a:srgbClr val="002060"/>
                </a:solidFill>
              </a:rPr>
              <a:t>Articles</a:t>
            </a:r>
            <a:endParaRPr lang="en-AU" sz="1600" dirty="0">
              <a:solidFill>
                <a:srgbClr val="002060"/>
              </a:solidFill>
            </a:endParaRPr>
          </a:p>
        </p:txBody>
      </p:sp>
      <p:pic>
        <p:nvPicPr>
          <p:cNvPr id="8" name="Picture Placeholder 7"/>
          <p:cNvPicPr>
            <a:picLocks noGrp="1" noChangeAspect="1"/>
          </p:cNvPicPr>
          <p:nvPr>
            <p:ph type="pic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87" r="21487"/>
          <a:stretch>
            <a:fillRect/>
          </a:stretch>
        </p:blipFill>
        <p:spPr>
          <a:xfrm>
            <a:off x="2895600" y="2341206"/>
            <a:ext cx="2794377" cy="2705724"/>
          </a:xfrm>
        </p:spPr>
      </p:pic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5334000" y="4895026"/>
            <a:ext cx="3581400" cy="1691640"/>
          </a:xfrm>
          <a:ln>
            <a:solidFill>
              <a:srgbClr val="00B050">
                <a:alpha val="90000"/>
              </a:srgbClr>
            </a:solidFill>
          </a:ln>
        </p:spPr>
        <p:txBody>
          <a:bodyPr>
            <a:normAutofit/>
          </a:bodyPr>
          <a:lstStyle/>
          <a:p>
            <a:r>
              <a:rPr lang="en-AU" dirty="0" smtClean="0">
                <a:solidFill>
                  <a:schemeClr val="tx1"/>
                </a:solidFill>
              </a:rPr>
              <a:t>-</a:t>
            </a:r>
            <a:r>
              <a:rPr lang="km-KH" dirty="0" smtClean="0">
                <a:solidFill>
                  <a:schemeClr val="tx1"/>
                </a:solidFill>
              </a:rPr>
              <a:t>​ </a:t>
            </a:r>
            <a:r>
              <a:rPr lang="en-AU" sz="1600" dirty="0" smtClean="0">
                <a:solidFill>
                  <a:schemeClr val="tx1"/>
                </a:solidFill>
              </a:rPr>
              <a:t>What is LANGO ?</a:t>
            </a:r>
          </a:p>
          <a:p>
            <a:r>
              <a:rPr lang="en-AU" sz="1600" dirty="0" smtClean="0">
                <a:solidFill>
                  <a:schemeClr val="tx1"/>
                </a:solidFill>
              </a:rPr>
              <a:t>-</a:t>
            </a:r>
            <a:r>
              <a:rPr lang="km-KH" sz="1600" dirty="0" smtClean="0">
                <a:solidFill>
                  <a:schemeClr val="tx1"/>
                </a:solidFill>
              </a:rPr>
              <a:t> </a:t>
            </a:r>
            <a:r>
              <a:rPr lang="en-AU" sz="1600" dirty="0" smtClean="0">
                <a:solidFill>
                  <a:schemeClr val="tx1"/>
                </a:solidFill>
              </a:rPr>
              <a:t>What is required under LANGO ?</a:t>
            </a:r>
          </a:p>
          <a:p>
            <a:r>
              <a:rPr lang="en-US" sz="1600" dirty="0" smtClean="0">
                <a:solidFill>
                  <a:schemeClr val="tx1"/>
                </a:solidFill>
              </a:rPr>
              <a:t>-</a:t>
            </a:r>
            <a:r>
              <a:rPr lang="km-KH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smtClean="0">
                <a:solidFill>
                  <a:schemeClr val="tx1"/>
                </a:solidFill>
              </a:rPr>
              <a:t>Obligations </a:t>
            </a:r>
            <a:r>
              <a:rPr lang="en-US" sz="1600" dirty="0">
                <a:solidFill>
                  <a:schemeClr val="tx1"/>
                </a:solidFill>
              </a:rPr>
              <a:t>of </a:t>
            </a:r>
            <a:r>
              <a:rPr lang="en-US" sz="1600" dirty="0" smtClean="0">
                <a:solidFill>
                  <a:schemeClr val="tx1"/>
                </a:solidFill>
              </a:rPr>
              <a:t>NGOs</a:t>
            </a:r>
            <a:endParaRPr lang="km-KH" sz="1600" dirty="0" smtClean="0">
              <a:solidFill>
                <a:schemeClr val="tx1"/>
              </a:solidFill>
            </a:endParaRPr>
          </a:p>
          <a:p>
            <a:r>
              <a:rPr lang="en-US" sz="1600" dirty="0" smtClean="0">
                <a:solidFill>
                  <a:schemeClr val="tx1"/>
                </a:solidFill>
              </a:rPr>
              <a:t>-</a:t>
            </a:r>
            <a:r>
              <a:rPr lang="km-KH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smtClean="0">
                <a:solidFill>
                  <a:schemeClr val="tx1"/>
                </a:solidFill>
              </a:rPr>
              <a:t>Analyze </a:t>
            </a:r>
            <a:r>
              <a:rPr lang="en-US" sz="1600" dirty="0">
                <a:solidFill>
                  <a:schemeClr val="tx1"/>
                </a:solidFill>
              </a:rPr>
              <a:t>penalties in LANGOs</a:t>
            </a:r>
            <a:endParaRPr lang="en-AU" sz="1600" dirty="0">
              <a:solidFill>
                <a:schemeClr val="tx1"/>
              </a:solidFill>
            </a:endParaRPr>
          </a:p>
        </p:txBody>
      </p:sp>
      <p:sp>
        <p:nvSpPr>
          <p:cNvPr id="9" name="Text Placeholder 5"/>
          <p:cNvSpPr txBox="1">
            <a:spLocks/>
          </p:cNvSpPr>
          <p:nvPr/>
        </p:nvSpPr>
        <p:spPr>
          <a:xfrm>
            <a:off x="304800" y="4861560"/>
            <a:ext cx="4114800" cy="1691640"/>
          </a:xfrm>
          <a:prstGeom prst="rect">
            <a:avLst/>
          </a:prstGeom>
          <a:noFill/>
          <a:ln>
            <a:solidFill>
              <a:srgbClr val="00B050">
                <a:alpha val="89000"/>
              </a:srgbClr>
            </a:solidFill>
          </a:ln>
        </p:spPr>
        <p:txBody>
          <a:bodyPr vert="horz" wrap="square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None/>
              <a:defRPr sz="160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dirty="0" smtClean="0">
                <a:solidFill>
                  <a:schemeClr val="tx1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-</a:t>
            </a:r>
            <a:r>
              <a:rPr lang="km-KH" dirty="0" smtClean="0">
                <a:solidFill>
                  <a:schemeClr val="tx1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 </a:t>
            </a:r>
            <a:r>
              <a:rPr lang="ca-ES" dirty="0" smtClean="0">
                <a:solidFill>
                  <a:schemeClr val="tx1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ស្វែង</a:t>
            </a:r>
            <a:r>
              <a:rPr lang="ca-ES" dirty="0">
                <a:solidFill>
                  <a:schemeClr val="tx1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យល់ពី</a:t>
            </a:r>
            <a:r>
              <a:rPr lang="en-AU" dirty="0">
                <a:solidFill>
                  <a:schemeClr val="tx1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LANGO 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chemeClr val="tx1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-</a:t>
            </a:r>
            <a:r>
              <a:rPr lang="km-KH" dirty="0" smtClean="0">
                <a:solidFill>
                  <a:schemeClr val="tx1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 </a:t>
            </a:r>
            <a:r>
              <a:rPr lang="ca-ES" dirty="0" smtClean="0">
                <a:solidFill>
                  <a:schemeClr val="tx1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យល់</a:t>
            </a:r>
            <a:r>
              <a:rPr lang="ca-ES" dirty="0">
                <a:solidFill>
                  <a:schemeClr val="tx1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ពីតម្រូវការរបស់ </a:t>
            </a:r>
            <a:r>
              <a:rPr lang="en-US" dirty="0">
                <a:solidFill>
                  <a:schemeClr val="tx1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LANGO 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chemeClr val="tx1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-</a:t>
            </a:r>
            <a:r>
              <a:rPr lang="km-KH" dirty="0" smtClean="0">
                <a:solidFill>
                  <a:schemeClr val="tx1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យល់</a:t>
            </a:r>
            <a:r>
              <a:rPr lang="en-US" dirty="0" err="1">
                <a:solidFill>
                  <a:schemeClr val="tx1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ពីកាតព្វកិច្ចរបស</a:t>
            </a:r>
            <a:r>
              <a:rPr lang="en-US" dirty="0">
                <a:solidFill>
                  <a:schemeClr val="tx1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់ NGOs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chemeClr val="tx1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-</a:t>
            </a:r>
            <a:r>
              <a:rPr lang="km-KH" dirty="0" smtClean="0">
                <a:solidFill>
                  <a:schemeClr val="tx1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 វិភាគ</a:t>
            </a:r>
            <a:r>
              <a:rPr lang="km-KH" dirty="0">
                <a:solidFill>
                  <a:schemeClr val="tx1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ពីទោសប្បញ្ញត្តិក្នុង </a:t>
            </a:r>
            <a:r>
              <a:rPr lang="en-US" dirty="0">
                <a:solidFill>
                  <a:schemeClr val="tx1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LANGOs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1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3029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381000" y="990600"/>
            <a:ext cx="8382000" cy="5562600"/>
          </a:xfrm>
          <a:prstGeom prst="rect">
            <a:avLst/>
          </a:prstGeom>
          <a:ln>
            <a:solidFill>
              <a:srgbClr val="00B050">
                <a:alpha val="90000"/>
              </a:srgbClr>
            </a:solidFill>
          </a:ln>
        </p:spPr>
        <p:txBody>
          <a:bodyPr vert="horz" lIns="45720" tIns="45720" rIns="4572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LANGO :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km-KH" sz="1800" dirty="0"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ca-ES" sz="1800" dirty="0" smtClean="0">
                <a:latin typeface="Khmer OS" panose="02000500000000020004" pitchFamily="2" charset="0"/>
                <a:cs typeface="Khmer OS" panose="02000500000000020004" pitchFamily="2" charset="0"/>
              </a:rPr>
              <a:t>រដ្ឋសភាបានអនុម័តនៅថ្ងៃទី </a:t>
            </a:r>
            <a:r>
              <a:rPr lang="km-KH" sz="1800" dirty="0" smtClean="0">
                <a:latin typeface="Khmer OS" panose="02000500000000020004" pitchFamily="2" charset="0"/>
                <a:cs typeface="Khmer OS" panose="02000500000000020004" pitchFamily="2" charset="0"/>
              </a:rPr>
              <a:t>១៣</a:t>
            </a:r>
            <a:r>
              <a:rPr lang="ca-ES" sz="1800" dirty="0" smtClean="0">
                <a:latin typeface="Khmer OS" panose="02000500000000020004" pitchFamily="2" charset="0"/>
                <a:cs typeface="Khmer OS" panose="02000500000000020004" pitchFamily="2" charset="0"/>
              </a:rPr>
              <a:t> កក្កដា ឆ្នាំ </a:t>
            </a:r>
            <a:r>
              <a:rPr lang="km-KH" sz="1800" dirty="0">
                <a:latin typeface="Khmer OS" panose="02000500000000020004" pitchFamily="2" charset="0"/>
                <a:cs typeface="Khmer OS" panose="02000500000000020004" pitchFamily="2" charset="0"/>
              </a:rPr>
              <a:t>២</a:t>
            </a:r>
            <a:r>
              <a:rPr lang="km-KH" sz="1800" dirty="0" smtClean="0">
                <a:latin typeface="Khmer OS" panose="02000500000000020004" pitchFamily="2" charset="0"/>
                <a:cs typeface="Khmer OS" panose="02000500000000020004" pitchFamily="2" charset="0"/>
              </a:rPr>
              <a:t>០១៥។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km-KH" sz="1800" dirty="0" smtClean="0">
                <a:solidFill>
                  <a:srgbClr val="00206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​ </a:t>
            </a:r>
            <a:r>
              <a:rPr lang="en-US" sz="1600" dirty="0" smtClean="0">
                <a:solidFill>
                  <a:srgbClr val="002060"/>
                </a:solidFill>
              </a:rPr>
              <a:t>National </a:t>
            </a:r>
            <a:r>
              <a:rPr lang="en-US" sz="1600" dirty="0">
                <a:solidFill>
                  <a:srgbClr val="002060"/>
                </a:solidFill>
              </a:rPr>
              <a:t>Assembly adopted on13 July </a:t>
            </a:r>
            <a:r>
              <a:rPr lang="en-US" sz="1600" dirty="0" smtClean="0">
                <a:solidFill>
                  <a:srgbClr val="002060"/>
                </a:solidFill>
              </a:rPr>
              <a:t>2015.</a:t>
            </a:r>
            <a:endParaRPr lang="km-KH" sz="1600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km-KH" sz="1600" dirty="0"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ca-ES" sz="1800" dirty="0" smtClean="0">
                <a:latin typeface="Khmer OS" panose="02000500000000020004" pitchFamily="2" charset="0"/>
                <a:cs typeface="Khmer OS" panose="02000500000000020004" pitchFamily="2" charset="0"/>
              </a:rPr>
              <a:t>ព្រឹទ្ធសភាបានពិនិត្យចប់សព្វគ្រប់នៅថ្ងៃទី </a:t>
            </a:r>
            <a:r>
              <a:rPr lang="km-KH" sz="1800" dirty="0" smtClean="0">
                <a:latin typeface="Khmer OS" panose="02000500000000020004" pitchFamily="2" charset="0"/>
                <a:cs typeface="Khmer OS" panose="02000500000000020004" pitchFamily="2" charset="0"/>
              </a:rPr>
              <a:t>២</a:t>
            </a:r>
            <a:r>
              <a:rPr lang="ca-ES" sz="1800" dirty="0" smtClean="0">
                <a:latin typeface="Khmer OS" panose="02000500000000020004" pitchFamily="2" charset="0"/>
                <a:cs typeface="Khmer OS" panose="02000500000000020004" pitchFamily="2" charset="0"/>
              </a:rPr>
              <a:t>៤ ក</a:t>
            </a:r>
            <a:r>
              <a:rPr lang="ca-ES" sz="1800" dirty="0">
                <a:latin typeface="Khmer OS" panose="02000500000000020004" pitchFamily="2" charset="0"/>
                <a:cs typeface="Khmer OS" panose="02000500000000020004" pitchFamily="2" charset="0"/>
              </a:rPr>
              <a:t>ក្កដា ឆ្នាំ </a:t>
            </a:r>
            <a:r>
              <a:rPr lang="km-KH" sz="1800" dirty="0" smtClean="0">
                <a:latin typeface="Khmer OS" panose="02000500000000020004" pitchFamily="2" charset="0"/>
                <a:cs typeface="Khmer OS" panose="02000500000000020004" pitchFamily="2" charset="0"/>
              </a:rPr>
              <a:t>២០១៥។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km-KH" sz="1600" dirty="0">
                <a:solidFill>
                  <a:srgbClr val="00206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en-US" sz="1600" dirty="0" smtClean="0">
                <a:solidFill>
                  <a:srgbClr val="002060"/>
                </a:solidFill>
              </a:rPr>
              <a:t>National </a:t>
            </a:r>
            <a:r>
              <a:rPr lang="en-US" sz="1600" dirty="0">
                <a:solidFill>
                  <a:srgbClr val="002060"/>
                </a:solidFill>
              </a:rPr>
              <a:t>Assembly adopted on13 July 2015. </a:t>
            </a:r>
            <a:endParaRPr lang="km-KH" sz="1600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km-KH" sz="1600" dirty="0"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ca-ES" sz="1800" dirty="0" smtClean="0">
                <a:latin typeface="Khmer OS" panose="02000500000000020004" pitchFamily="2" charset="0"/>
                <a:cs typeface="Khmer OS" panose="02000500000000020004" pitchFamily="2" charset="0"/>
              </a:rPr>
              <a:t>ក្រុមប្រឹក្សាធម្មនុញ្ញបានប្រកាសថា ស្របនឹងរដ្ឋធម្មនុញ្ញ ក្នុងសេចក្តីសម្រេច​លេខ </a:t>
            </a:r>
            <a:r>
              <a:rPr lang="km-KH" sz="1800" dirty="0" smtClean="0">
                <a:latin typeface="Khmer OS" panose="02000500000000020004" pitchFamily="2" charset="0"/>
                <a:cs typeface="Khmer OS" panose="02000500000000020004" pitchFamily="2" charset="0"/>
              </a:rPr>
              <a:t>១៥</a:t>
            </a:r>
            <a:r>
              <a:rPr lang="ca-ES" sz="1800" dirty="0" smtClean="0">
                <a:latin typeface="Khmer OS" panose="02000500000000020004" pitchFamily="2" charset="0"/>
                <a:cs typeface="Khmer OS" panose="02000500000000020004" pitchFamily="2" charset="0"/>
              </a:rPr>
              <a:t>៦/០០៤/</a:t>
            </a:r>
            <a:r>
              <a:rPr lang="km-KH" sz="1800" dirty="0" smtClean="0">
                <a:latin typeface="Khmer OS" panose="02000500000000020004" pitchFamily="2" charset="0"/>
                <a:cs typeface="Khmer OS" panose="02000500000000020004" pitchFamily="2" charset="0"/>
              </a:rPr>
              <a:t>២០១៥</a:t>
            </a:r>
            <a:r>
              <a:rPr lang="ca-ES" sz="1800" dirty="0" smtClean="0">
                <a:latin typeface="Khmer OS" panose="02000500000000020004" pitchFamily="2" charset="0"/>
                <a:cs typeface="Khmer OS" panose="02000500000000020004" pitchFamily="2" charset="0"/>
              </a:rPr>
              <a:t> កបធ.ច ចុះថ្ងៃទី </a:t>
            </a:r>
            <a:r>
              <a:rPr lang="km-KH" sz="1800" dirty="0" smtClean="0">
                <a:latin typeface="Khmer OS" panose="02000500000000020004" pitchFamily="2" charset="0"/>
                <a:cs typeface="Khmer OS" panose="02000500000000020004" pitchFamily="2" charset="0"/>
              </a:rPr>
              <a:t>១២</a:t>
            </a:r>
            <a:r>
              <a:rPr lang="ca-ES" sz="1800" dirty="0" smtClean="0">
                <a:latin typeface="Khmer OS" panose="02000500000000020004" pitchFamily="2" charset="0"/>
                <a:cs typeface="Khmer OS" panose="02000500000000020004" pitchFamily="2" charset="0"/>
              </a:rPr>
              <a:t> សីហា </a:t>
            </a:r>
            <a:r>
              <a:rPr lang="km-KH" sz="1800" dirty="0" smtClean="0">
                <a:latin typeface="Khmer OS" panose="02000500000000020004" pitchFamily="2" charset="0"/>
                <a:cs typeface="Khmer OS" panose="02000500000000020004" pitchFamily="2" charset="0"/>
              </a:rPr>
              <a:t>២០១៥</a:t>
            </a:r>
            <a:r>
              <a:rPr lang="ca-ES" sz="1800" dirty="0" smtClean="0">
                <a:latin typeface="Khmer OS" panose="02000500000000020004" pitchFamily="2" charset="0"/>
                <a:cs typeface="Khmer OS" panose="02000500000000020004" pitchFamily="2" charset="0"/>
              </a:rPr>
              <a:t> ។</a:t>
            </a:r>
            <a:endParaRPr lang="km-KH" sz="1800" dirty="0" smtClean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km-KH" sz="1600" dirty="0"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en-US" sz="1600" dirty="0" smtClean="0">
                <a:solidFill>
                  <a:srgbClr val="002060"/>
                </a:solidFill>
              </a:rPr>
              <a:t>Council </a:t>
            </a:r>
            <a:r>
              <a:rPr lang="en-US" sz="1600" dirty="0">
                <a:solidFill>
                  <a:srgbClr val="002060"/>
                </a:solidFill>
              </a:rPr>
              <a:t>of Magistrates declared that the law is in conformity with the Constitution, in the decision no. 156/004/2015 KBTH.CH date 12 August </a:t>
            </a:r>
            <a:r>
              <a:rPr lang="en-US" sz="1600" dirty="0" smtClean="0">
                <a:solidFill>
                  <a:srgbClr val="002060"/>
                </a:solidFill>
              </a:rPr>
              <a:t>2015.</a:t>
            </a:r>
            <a:endParaRPr lang="km-KH" sz="1600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km-KH" sz="1800" dirty="0" smtClean="0"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ca-ES" sz="1800" dirty="0" smtClean="0">
                <a:latin typeface="Khmer OS" panose="02000500000000020004" pitchFamily="2" charset="0"/>
                <a:cs typeface="Khmer OS" panose="02000500000000020004" pitchFamily="2" charset="0"/>
              </a:rPr>
              <a:t>ព្រះមហាក្សត្រឡាយព្រះហស្តលេខានៅ</a:t>
            </a:r>
            <a:r>
              <a:rPr lang="ca-ES" sz="1800" dirty="0">
                <a:latin typeface="Khmer OS" panose="02000500000000020004" pitchFamily="2" charset="0"/>
                <a:cs typeface="Khmer OS" panose="02000500000000020004" pitchFamily="2" charset="0"/>
              </a:rPr>
              <a:t>ថ្ងៃទី </a:t>
            </a:r>
            <a:r>
              <a:rPr lang="km-KH" sz="1800" dirty="0">
                <a:latin typeface="Khmer OS" panose="02000500000000020004" pitchFamily="2" charset="0"/>
                <a:cs typeface="Khmer OS" panose="02000500000000020004" pitchFamily="2" charset="0"/>
              </a:rPr>
              <a:t>១២</a:t>
            </a:r>
            <a:r>
              <a:rPr lang="ca-ES" sz="1800" dirty="0">
                <a:latin typeface="Khmer OS" panose="02000500000000020004" pitchFamily="2" charset="0"/>
                <a:cs typeface="Khmer OS" panose="02000500000000020004" pitchFamily="2" charset="0"/>
              </a:rPr>
              <a:t> សីហា </a:t>
            </a:r>
            <a:r>
              <a:rPr lang="km-KH" sz="1800" dirty="0">
                <a:latin typeface="Khmer OS" panose="02000500000000020004" pitchFamily="2" charset="0"/>
                <a:cs typeface="Khmer OS" panose="02000500000000020004" pitchFamily="2" charset="0"/>
              </a:rPr>
              <a:t>២០១៥</a:t>
            </a:r>
            <a:r>
              <a:rPr lang="ca-ES" sz="1800" dirty="0"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ca-ES" sz="1800" dirty="0" smtClean="0">
                <a:latin typeface="Khmer OS" panose="02000500000000020004" pitchFamily="2" charset="0"/>
                <a:cs typeface="Khmer OS" panose="02000500000000020004" pitchFamily="2" charset="0"/>
              </a:rPr>
              <a:t>។</a:t>
            </a:r>
            <a:endParaRPr lang="km-KH" sz="1800" dirty="0" smtClean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km-KH" sz="1600" dirty="0"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en-US" sz="1600" dirty="0" smtClean="0">
                <a:solidFill>
                  <a:srgbClr val="002060"/>
                </a:solidFill>
              </a:rPr>
              <a:t>The </a:t>
            </a:r>
            <a:r>
              <a:rPr lang="en-US" sz="1600" dirty="0">
                <a:solidFill>
                  <a:srgbClr val="002060"/>
                </a:solidFill>
              </a:rPr>
              <a:t>King signed on 12 August </a:t>
            </a:r>
            <a:r>
              <a:rPr lang="en-US" sz="1600" dirty="0" smtClean="0">
                <a:solidFill>
                  <a:srgbClr val="002060"/>
                </a:solidFill>
              </a:rPr>
              <a:t>2015.</a:t>
            </a:r>
            <a:endParaRPr lang="km-KH" sz="1600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km-KH" sz="1600" dirty="0"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en-US" sz="1800" dirty="0" smtClean="0">
                <a:latin typeface="Khmer OS" panose="02000500000000020004" pitchFamily="2" charset="0"/>
                <a:cs typeface="Khmer OS" panose="02000500000000020004" pitchFamily="2" charset="0"/>
              </a:rPr>
              <a:t>LANGO </a:t>
            </a:r>
            <a:r>
              <a:rPr lang="en-US" sz="1800" dirty="0" err="1" smtClean="0">
                <a:latin typeface="Khmer OS" panose="02000500000000020004" pitchFamily="2" charset="0"/>
                <a:cs typeface="Khmer OS" panose="02000500000000020004" pitchFamily="2" charset="0"/>
              </a:rPr>
              <a:t>បាន</a:t>
            </a:r>
            <a:r>
              <a:rPr lang="ca-ES" sz="1800" dirty="0" smtClean="0">
                <a:latin typeface="Khmer OS" panose="02000500000000020004" pitchFamily="2" charset="0"/>
                <a:cs typeface="Khmer OS" panose="02000500000000020004" pitchFamily="2" charset="0"/>
              </a:rPr>
              <a:t>ដាក់លក្ខខណ្ឌ</a:t>
            </a:r>
            <a:r>
              <a:rPr lang="km-KH" sz="1800" dirty="0" smtClean="0">
                <a:latin typeface="Khmer OS" panose="02000500000000020004" pitchFamily="2" charset="0"/>
                <a:cs typeface="Khmer OS" panose="02000500000000020004" pitchFamily="2" charset="0"/>
              </a:rPr>
              <a:t>មួយចំនួន</a:t>
            </a:r>
            <a:r>
              <a:rPr lang="ca-ES" sz="1800" dirty="0" smtClean="0">
                <a:latin typeface="Khmer OS" panose="02000500000000020004" pitchFamily="2" charset="0"/>
                <a:cs typeface="Khmer OS" panose="02000500000000020004" pitchFamily="2" charset="0"/>
              </a:rPr>
              <a:t> កំណត់</a:t>
            </a:r>
            <a:r>
              <a:rPr lang="km-KH" sz="1800" dirty="0" smtClean="0">
                <a:latin typeface="Khmer OS" panose="02000500000000020004" pitchFamily="2" charset="0"/>
                <a:cs typeface="Khmer OS" panose="02000500000000020004" pitchFamily="2" charset="0"/>
              </a:rPr>
              <a:t>សេរីភាព</a:t>
            </a:r>
            <a:r>
              <a:rPr lang="ca-ES" sz="1800" dirty="0" smtClean="0">
                <a:latin typeface="Khmer OS" panose="02000500000000020004" pitchFamily="2" charset="0"/>
                <a:cs typeface="Khmer OS" panose="02000500000000020004" pitchFamily="2" charset="0"/>
              </a:rPr>
              <a:t>របស់</a:t>
            </a:r>
            <a:r>
              <a:rPr lang="km-KH" sz="1800" dirty="0" smtClean="0">
                <a:latin typeface="Khmer OS" panose="02000500000000020004" pitchFamily="2" charset="0"/>
                <a:cs typeface="Khmer OS" panose="02000500000000020004" pitchFamily="2" charset="0"/>
              </a:rPr>
              <a:t>អង្គ</a:t>
            </a:r>
            <a:r>
              <a:rPr lang="km-KH" sz="1800" dirty="0">
                <a:latin typeface="Khmer OS" panose="02000500000000020004" pitchFamily="2" charset="0"/>
                <a:cs typeface="Khmer OS" panose="02000500000000020004" pitchFamily="2" charset="0"/>
              </a:rPr>
              <a:t>ការក្រៅរដ្ឋាភិបា</a:t>
            </a:r>
            <a:r>
              <a:rPr lang="km-KH" sz="1800" dirty="0" smtClean="0">
                <a:latin typeface="Khmer OS" panose="02000500000000020004" pitchFamily="2" charset="0"/>
                <a:cs typeface="Khmer OS" panose="02000500000000020004" pitchFamily="2" charset="0"/>
              </a:rPr>
              <a:t>ល។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km-KH" sz="1600" dirty="0">
                <a:solidFill>
                  <a:srgbClr val="00206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en-US" sz="1600" dirty="0" smtClean="0">
                <a:solidFill>
                  <a:srgbClr val="002060"/>
                </a:solidFill>
              </a:rPr>
              <a:t>The </a:t>
            </a:r>
            <a:r>
              <a:rPr lang="en-US" sz="1600" dirty="0">
                <a:solidFill>
                  <a:srgbClr val="002060"/>
                </a:solidFill>
              </a:rPr>
              <a:t>LANGO imposes a number of constraints significantly encumbering the freedom of NGOs</a:t>
            </a:r>
            <a:r>
              <a:rPr lang="en-US" sz="1600" i="1" dirty="0">
                <a:solidFill>
                  <a:srgbClr val="002060"/>
                </a:solidFill>
              </a:rPr>
              <a:t>. </a:t>
            </a:r>
            <a:endParaRPr lang="en-US" sz="1600" dirty="0">
              <a:solidFill>
                <a:srgbClr val="002060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>
              <a:latin typeface="Khmer OS" panose="02000500000000020004" pitchFamily="2" charset="0"/>
              <a:cs typeface="Khmer OS" panose="02000500000000020004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1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49380" y="990599"/>
            <a:ext cx="8610600" cy="748285"/>
          </a:xfr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km-KH" sz="2000" dirty="0">
                <a:latin typeface="Kh Muol" panose="02000500000000020004" pitchFamily="2" charset="0"/>
                <a:cs typeface="Kh Muol" panose="02000500000000020004" pitchFamily="2" charset="0"/>
              </a:rPr>
              <a:t>ការបង្កើតសមាគម/ អង្គការ</a:t>
            </a:r>
            <a:r>
              <a:rPr lang="ca-ES" sz="2000" dirty="0">
                <a:latin typeface="Kh Muol" panose="02000500000000020004" pitchFamily="2" charset="0"/>
                <a:cs typeface="Kh Muol" panose="02000500000000020004" pitchFamily="2" charset="0"/>
              </a:rPr>
              <a:t>ក្រៅរដ្ឋាភិបាល</a:t>
            </a:r>
            <a:r>
              <a:rPr lang="km-KH" sz="2000" dirty="0">
                <a:latin typeface="Kh Muol" panose="02000500000000020004" pitchFamily="2" charset="0"/>
                <a:cs typeface="Kh Muol" panose="02000500000000020004" pitchFamily="2" charset="0"/>
              </a:rPr>
              <a:t>ក្នុង</a:t>
            </a:r>
            <a:r>
              <a:rPr lang="km-KH" sz="2000" dirty="0" smtClean="0">
                <a:latin typeface="Kh Muol" panose="02000500000000020004" pitchFamily="2" charset="0"/>
                <a:cs typeface="Kh Muol" panose="02000500000000020004" pitchFamily="2" charset="0"/>
              </a:rPr>
              <a:t>ស្រុក </a:t>
            </a:r>
            <a:r>
              <a:rPr lang="en-US" sz="2000" u="sng" dirty="0" smtClean="0">
                <a:solidFill>
                  <a:srgbClr val="00B050"/>
                </a:solidFill>
                <a:latin typeface="Kh Muol" panose="02000500000000020004" pitchFamily="2" charset="0"/>
                <a:cs typeface="Kh Muol" panose="02000500000000020004" pitchFamily="2" charset="0"/>
              </a:rPr>
              <a:t>(</a:t>
            </a:r>
            <a:r>
              <a:rPr lang="km-KH" sz="2000" u="sng" dirty="0" smtClean="0">
                <a:solidFill>
                  <a:srgbClr val="00B050"/>
                </a:solidFill>
                <a:latin typeface="Kh Muol" panose="02000500000000020004" pitchFamily="2" charset="0"/>
                <a:cs typeface="Kh Muol" panose="02000500000000020004" pitchFamily="2" charset="0"/>
              </a:rPr>
              <a:t>សង្ខេប) </a:t>
            </a:r>
            <a:r>
              <a:rPr lang="en-US" sz="2000" dirty="0"/>
              <a:t>Formation of Domestic </a:t>
            </a:r>
            <a:r>
              <a:rPr lang="en-US" sz="2000" dirty="0" smtClean="0"/>
              <a:t>Association/NGO</a:t>
            </a:r>
            <a:endParaRPr lang="en-US" sz="2000" dirty="0"/>
          </a:p>
        </p:txBody>
      </p:sp>
      <p:sp>
        <p:nvSpPr>
          <p:cNvPr id="5" name="Rounded Rectangle 4"/>
          <p:cNvSpPr/>
          <p:nvPr/>
        </p:nvSpPr>
        <p:spPr>
          <a:xfrm>
            <a:off x="228600" y="5486400"/>
            <a:ext cx="2217559" cy="11430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sz="17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បុគ្គល</a:t>
            </a:r>
            <a:r>
              <a:rPr lang="ca-ES" sz="1700" b="1" dirty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សញ្ជាតិខ្មែរ </a:t>
            </a:r>
            <a:r>
              <a:rPr lang="ca-ES" sz="17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យ៉ាង</a:t>
            </a:r>
            <a:r>
              <a:rPr lang="ca-ES" sz="1700" b="1" dirty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តិច </a:t>
            </a:r>
            <a:r>
              <a:rPr lang="km-KH" sz="1700" b="1" dirty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៣</a:t>
            </a:r>
            <a:r>
              <a:rPr lang="en-US" sz="1700" b="1" dirty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(</a:t>
            </a:r>
            <a:r>
              <a:rPr lang="km-KH" sz="1700" b="1" dirty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បី</a:t>
            </a:r>
            <a:r>
              <a:rPr lang="en-US" sz="1700" b="1" dirty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) </a:t>
            </a:r>
            <a:r>
              <a:rPr lang="km-KH" sz="1700" b="1" dirty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រូប</a:t>
            </a:r>
            <a:r>
              <a:rPr lang="ca-ES" sz="1700" b="1" dirty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ca-ES" sz="17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អាយុ</a:t>
            </a:r>
            <a:r>
              <a:rPr lang="ca-ES" sz="1700" b="1" dirty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គ្រប់ </a:t>
            </a:r>
            <a:r>
              <a:rPr lang="km-KH" sz="1700" b="1" dirty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១៨</a:t>
            </a:r>
            <a:r>
              <a:rPr lang="ca-ES" sz="1700" b="1" dirty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km-KH" sz="17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ឆ្នាំ</a:t>
            </a:r>
            <a:r>
              <a:rPr lang="en-US" sz="17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endParaRPr lang="en-US" sz="1700" b="1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04800" y="3276600"/>
            <a:ext cx="3691467" cy="1905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ca-ES" sz="1600" b="1" dirty="0">
                <a:latin typeface="Khmer OS" panose="02000500000000020004" pitchFamily="2" charset="0"/>
                <a:cs typeface="Khmer OS" panose="02000500000000020004" pitchFamily="2" charset="0"/>
              </a:rPr>
              <a:t>១.ពាក្យសុំចុះ</a:t>
            </a:r>
            <a:r>
              <a:rPr lang="ca-ES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បញ្ជី </a:t>
            </a:r>
            <a:r>
              <a:rPr lang="ca-ES" sz="1600" b="1" dirty="0">
                <a:latin typeface="Khmer OS" panose="02000500000000020004" pitchFamily="2" charset="0"/>
                <a:cs typeface="Khmer OS" panose="02000500000000020004" pitchFamily="2" charset="0"/>
              </a:rPr>
              <a:t>០</a:t>
            </a:r>
            <a:r>
              <a:rPr lang="km-KH" sz="1600" b="1" dirty="0">
                <a:latin typeface="Khmer OS" panose="02000500000000020004" pitchFamily="2" charset="0"/>
                <a:cs typeface="Khmer OS" panose="02000500000000020004" pitchFamily="2" charset="0"/>
              </a:rPr>
              <a:t>២</a:t>
            </a:r>
            <a:r>
              <a:rPr lang="ca-ES" sz="1600" b="1" dirty="0">
                <a:latin typeface="Khmer OS" panose="02000500000000020004" pitchFamily="2" charset="0"/>
                <a:cs typeface="Khmer OS" panose="02000500000000020004" pitchFamily="2" charset="0"/>
              </a:rPr>
              <a:t>ច្បាប់</a:t>
            </a:r>
          </a:p>
          <a:p>
            <a:pPr>
              <a:lnSpc>
                <a:spcPct val="120000"/>
              </a:lnSpc>
            </a:pPr>
            <a:r>
              <a:rPr lang="km-KH" sz="1600" b="1" dirty="0">
                <a:latin typeface="Khmer OS" panose="02000500000000020004" pitchFamily="2" charset="0"/>
                <a:cs typeface="Khmer OS" panose="02000500000000020004" pitchFamily="2" charset="0"/>
              </a:rPr>
              <a:t>២</a:t>
            </a:r>
            <a:r>
              <a:rPr lang="ca-ES" sz="1600" b="1" dirty="0">
                <a:latin typeface="Khmer OS" panose="02000500000000020004" pitchFamily="2" charset="0"/>
                <a:cs typeface="Khmer OS" panose="02000500000000020004" pitchFamily="2" charset="0"/>
              </a:rPr>
              <a:t>.លិខិតបញ្ជាក់</a:t>
            </a:r>
            <a:r>
              <a:rPr lang="ca-ES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អាសយដ្ឋា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ន</a:t>
            </a:r>
            <a:r>
              <a:rPr lang="en-US" sz="1600" b="1" dirty="0" err="1" smtClean="0">
                <a:latin typeface="Khmer OS" panose="02000500000000020004" pitchFamily="2" charset="0"/>
                <a:cs typeface="Khmer OS" panose="02000500000000020004" pitchFamily="2" charset="0"/>
              </a:rPr>
              <a:t>ពីមេឃុំ</a:t>
            </a:r>
            <a:r>
              <a:rPr lang="en-US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/</a:t>
            </a:r>
            <a:r>
              <a:rPr lang="en-US" sz="1600" b="1" dirty="0" err="1" smtClean="0">
                <a:latin typeface="Khmer OS" panose="02000500000000020004" pitchFamily="2" charset="0"/>
                <a:cs typeface="Khmer OS" panose="02000500000000020004" pitchFamily="2" charset="0"/>
              </a:rPr>
              <a:t>ចៅ</a:t>
            </a:r>
            <a:r>
              <a:rPr lang="en-US" sz="1600" b="1" dirty="0" err="1">
                <a:latin typeface="Khmer OS" panose="02000500000000020004" pitchFamily="2" charset="0"/>
                <a:cs typeface="Khmer OS" panose="02000500000000020004" pitchFamily="2" charset="0"/>
              </a:rPr>
              <a:t>សង្កាត់ចំនួន</a:t>
            </a:r>
            <a:r>
              <a:rPr lang="en-US" sz="1600" b="1" dirty="0"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ca-ES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០១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ca-ES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ច្បាប់</a:t>
            </a:r>
            <a:endParaRPr lang="ca-ES" sz="1600" b="1" dirty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>
              <a:lnSpc>
                <a:spcPct val="100000"/>
              </a:lnSpc>
            </a:pPr>
            <a:r>
              <a:rPr lang="km-KH" sz="1600" b="1" dirty="0">
                <a:latin typeface="Khmer OS" panose="02000500000000020004" pitchFamily="2" charset="0"/>
                <a:cs typeface="Khmer OS" panose="02000500000000020004" pitchFamily="2" charset="0"/>
              </a:rPr>
              <a:t>៣</a:t>
            </a:r>
            <a:r>
              <a:rPr lang="ca-ES" sz="1600" b="1" dirty="0">
                <a:latin typeface="Khmer OS" panose="02000500000000020004" pitchFamily="2" charset="0"/>
                <a:cs typeface="Khmer OS" panose="02000500000000020004" pitchFamily="2" charset="0"/>
              </a:rPr>
              <a:t>.ជីវប្រវត្តិ</a:t>
            </a:r>
            <a:r>
              <a:rPr lang="ca-ES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ស្ថាបនិក  </a:t>
            </a:r>
            <a:r>
              <a:rPr lang="ca-ES" sz="1600" b="1" dirty="0">
                <a:latin typeface="Khmer OS" panose="02000500000000020004" pitchFamily="2" charset="0"/>
                <a:cs typeface="Khmer OS" panose="02000500000000020004" pitchFamily="2" charset="0"/>
              </a:rPr>
              <a:t>០</a:t>
            </a:r>
            <a:r>
              <a:rPr lang="km-KH" sz="1600" b="1" dirty="0">
                <a:latin typeface="Khmer OS" panose="02000500000000020004" pitchFamily="2" charset="0"/>
                <a:cs typeface="Khmer OS" panose="02000500000000020004" pitchFamily="2" charset="0"/>
              </a:rPr>
              <a:t>២</a:t>
            </a:r>
            <a:r>
              <a:rPr lang="ca-ES" sz="1600" b="1" dirty="0">
                <a:latin typeface="Khmer OS" panose="02000500000000020004" pitchFamily="2" charset="0"/>
                <a:cs typeface="Khmer OS" panose="02000500000000020004" pitchFamily="2" charset="0"/>
              </a:rPr>
              <a:t>ច្បាប់</a:t>
            </a:r>
          </a:p>
          <a:p>
            <a:pPr>
              <a:lnSpc>
                <a:spcPct val="120000"/>
              </a:lnSpc>
            </a:pPr>
            <a:r>
              <a:rPr lang="ca-ES" sz="1600" b="1" dirty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៤.លក្ខន្តិ</a:t>
            </a:r>
            <a:r>
              <a:rPr lang="ca-ES" sz="1600" b="1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កៈ </a:t>
            </a:r>
            <a:r>
              <a:rPr lang="ca-ES" sz="1600" b="1" dirty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០</a:t>
            </a:r>
            <a:r>
              <a:rPr lang="km-KH" sz="1600" b="1" dirty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២</a:t>
            </a:r>
            <a:r>
              <a:rPr lang="ca-ES" sz="1600" b="1" dirty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ច្បាប់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066800" y="2071116"/>
            <a:ext cx="1981200" cy="9006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m-KH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ក្រសួងមហាផ្ទៃ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148667" y="1981200"/>
            <a:ext cx="4842933" cy="2743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1700" b="1" u="sng" dirty="0" smtClean="0">
                <a:latin typeface="Khmer OS" panose="02000500000000020004" pitchFamily="2" charset="0"/>
                <a:cs typeface="Khmer OS" panose="02000500000000020004" pitchFamily="2" charset="0"/>
              </a:rPr>
              <a:t>MOI</a:t>
            </a:r>
            <a:r>
              <a:rPr lang="km-KH" sz="1700" b="1" u="sng" dirty="0" smtClean="0"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ca-ES" sz="1700" b="1" u="sng" dirty="0" smtClean="0">
                <a:latin typeface="Khmer OS" panose="02000500000000020004" pitchFamily="2" charset="0"/>
                <a:cs typeface="Khmer OS" panose="02000500000000020004" pitchFamily="2" charset="0"/>
              </a:rPr>
              <a:t>យ៉ាងយូរ </a:t>
            </a:r>
            <a:r>
              <a:rPr lang="ca-ES" sz="1700" b="1" u="sng" dirty="0">
                <a:latin typeface="Khmer OS" panose="02000500000000020004" pitchFamily="2" charset="0"/>
                <a:cs typeface="Khmer OS" panose="02000500000000020004" pitchFamily="2" charset="0"/>
              </a:rPr>
              <a:t>៤៥ </a:t>
            </a:r>
            <a:r>
              <a:rPr lang="ca-ES" sz="1700" b="1" u="sng" dirty="0" smtClean="0">
                <a:latin typeface="Khmer OS" panose="02000500000000020004" pitchFamily="2" charset="0"/>
                <a:cs typeface="Khmer OS" panose="02000500000000020004" pitchFamily="2" charset="0"/>
              </a:rPr>
              <a:t>ថ្ងៃ</a:t>
            </a:r>
            <a:endParaRPr lang="km-KH" sz="1700" b="1" u="sng" dirty="0" smtClean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>
              <a:lnSpc>
                <a:spcPct val="150000"/>
              </a:lnSpc>
            </a:pPr>
            <a:r>
              <a:rPr lang="km-KH" sz="17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១</a:t>
            </a:r>
            <a:r>
              <a:rPr lang="en-US" sz="17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- </a:t>
            </a:r>
            <a:r>
              <a:rPr lang="ca-ES" sz="1700" b="1" dirty="0">
                <a:latin typeface="Khmer OS" panose="02000500000000020004" pitchFamily="2" charset="0"/>
                <a:cs typeface="Khmer OS" panose="02000500000000020004" pitchFamily="2" charset="0"/>
              </a:rPr>
              <a:t>សម្រេចទទួល ឬមិនទទួល ចុះបញ្ជី</a:t>
            </a:r>
          </a:p>
          <a:p>
            <a:pPr>
              <a:lnSpc>
                <a:spcPct val="150000"/>
              </a:lnSpc>
            </a:pPr>
            <a:r>
              <a:rPr lang="km-KH" sz="17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២</a:t>
            </a:r>
            <a:r>
              <a:rPr lang="en-US" sz="17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-</a:t>
            </a:r>
            <a:r>
              <a:rPr lang="en-US" sz="1700" b="1" dirty="0" err="1" smtClean="0">
                <a:latin typeface="Khmer OS" panose="02000500000000020004" pitchFamily="2" charset="0"/>
                <a:cs typeface="Khmer OS" panose="02000500000000020004" pitchFamily="2" charset="0"/>
              </a:rPr>
              <a:t>ជូនដំណឹងសុំ</a:t>
            </a:r>
            <a:r>
              <a:rPr lang="en-US" sz="1700" b="1" dirty="0" err="1">
                <a:latin typeface="Khmer OS" panose="02000500000000020004" pitchFamily="2" charset="0"/>
                <a:cs typeface="Khmer OS" panose="02000500000000020004" pitchFamily="2" charset="0"/>
              </a:rPr>
              <a:t>អោយកែតម្រូវ</a:t>
            </a:r>
            <a:r>
              <a:rPr lang="en-US" sz="1700" b="1" dirty="0"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endParaRPr lang="ca-ES" sz="1700" b="1" dirty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>
              <a:lnSpc>
                <a:spcPct val="150000"/>
              </a:lnSpc>
            </a:pPr>
            <a:r>
              <a:rPr lang="km-KH" sz="17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៣</a:t>
            </a:r>
            <a:r>
              <a:rPr lang="en-US" sz="17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-</a:t>
            </a:r>
            <a:r>
              <a:rPr lang="en-US" sz="1700" b="1" dirty="0" err="1" smtClean="0">
                <a:latin typeface="Khmer OS" panose="02000500000000020004" pitchFamily="2" charset="0"/>
                <a:cs typeface="Khmer OS" panose="02000500000000020004" pitchFamily="2" charset="0"/>
              </a:rPr>
              <a:t>សម្រេច</a:t>
            </a:r>
            <a:r>
              <a:rPr lang="ca-ES" sz="17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យ៉ាង</a:t>
            </a:r>
            <a:r>
              <a:rPr lang="ca-ES" sz="1700" b="1" dirty="0">
                <a:latin typeface="Khmer OS" panose="02000500000000020004" pitchFamily="2" charset="0"/>
                <a:cs typeface="Khmer OS" panose="02000500000000020004" pitchFamily="2" charset="0"/>
              </a:rPr>
              <a:t>យូរ </a:t>
            </a:r>
            <a:r>
              <a:rPr lang="km-KH" sz="1700" b="1" dirty="0">
                <a:latin typeface="Khmer OS" panose="02000500000000020004" pitchFamily="2" charset="0"/>
                <a:cs typeface="Khmer OS" panose="02000500000000020004" pitchFamily="2" charset="0"/>
              </a:rPr>
              <a:t>១</a:t>
            </a:r>
            <a:r>
              <a:rPr lang="ca-ES" sz="17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៥</a:t>
            </a:r>
            <a:r>
              <a:rPr lang="km-KH" sz="17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 ថ្ងៃក្រោយ</a:t>
            </a:r>
            <a:r>
              <a:rPr lang="ca-ES" sz="17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កែ</a:t>
            </a:r>
            <a:r>
              <a:rPr lang="ca-ES" sz="1700" b="1" dirty="0">
                <a:latin typeface="Khmer OS" panose="02000500000000020004" pitchFamily="2" charset="0"/>
                <a:cs typeface="Khmer OS" panose="02000500000000020004" pitchFamily="2" charset="0"/>
              </a:rPr>
              <a:t>តម្រូវ ។</a:t>
            </a:r>
          </a:p>
          <a:p>
            <a:pPr>
              <a:lnSpc>
                <a:spcPct val="150000"/>
              </a:lnSpc>
            </a:pPr>
            <a:r>
              <a:rPr lang="km-KH" sz="17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៤</a:t>
            </a:r>
            <a:r>
              <a:rPr lang="ca-ES" sz="17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- </a:t>
            </a:r>
            <a:r>
              <a:rPr lang="km-KH" sz="17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បើ </a:t>
            </a:r>
            <a:r>
              <a:rPr lang="en-US" sz="17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MOI </a:t>
            </a:r>
            <a:r>
              <a:rPr lang="en-US" sz="1700" b="1" dirty="0" err="1">
                <a:latin typeface="Khmer OS" panose="02000500000000020004" pitchFamily="2" charset="0"/>
                <a:cs typeface="Khmer OS" panose="02000500000000020004" pitchFamily="2" charset="0"/>
              </a:rPr>
              <a:t>មិនបាន</a:t>
            </a:r>
            <a:r>
              <a:rPr lang="ca-ES" sz="17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សម្រេចដូចចំ</a:t>
            </a:r>
            <a:r>
              <a:rPr lang="ca-ES" sz="1700" b="1" dirty="0">
                <a:latin typeface="Khmer OS" panose="02000500000000020004" pitchFamily="2" charset="0"/>
                <a:cs typeface="Khmer OS" panose="02000500000000020004" pitchFamily="2" charset="0"/>
              </a:rPr>
              <a:t>នុចខាងលើ </a:t>
            </a:r>
            <a:r>
              <a:rPr lang="en-US" sz="17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ca-ES" sz="17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ca-ES" sz="1700" b="1" dirty="0">
                <a:latin typeface="Khmer OS" panose="02000500000000020004" pitchFamily="2" charset="0"/>
                <a:cs typeface="Khmer OS" panose="02000500000000020004" pitchFamily="2" charset="0"/>
              </a:rPr>
              <a:t>ត្រូវចាត់ទុក្ខថាបានទទួលចុះបញ្ជីស្របច្បា</a:t>
            </a:r>
            <a:r>
              <a:rPr lang="ca-ES" sz="17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ប់។</a:t>
            </a:r>
            <a:endParaRPr lang="km-KH" sz="1700" b="1" dirty="0" smtClean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endParaRPr lang="en-US" sz="1700" dirty="0">
              <a:solidFill>
                <a:schemeClr val="tx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648200" y="4953000"/>
            <a:ext cx="19812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17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ទទួលចុះបញ្ជី</a:t>
            </a:r>
            <a:endParaRPr lang="en-US" sz="1700" dirty="0">
              <a:solidFill>
                <a:schemeClr val="tx1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6934200" y="5870025"/>
            <a:ext cx="1981200" cy="6069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m-KH" sz="1700" b="1" dirty="0" smtClean="0">
              <a:solidFill>
                <a:srgbClr val="FF0000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algn="ctr"/>
            <a:r>
              <a:rPr lang="km-KH" sz="1700" b="1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ប្តឹងតុលាការ</a:t>
            </a:r>
            <a:endParaRPr lang="ca-ES" sz="1700" b="1" dirty="0">
              <a:solidFill>
                <a:srgbClr val="FF0000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endParaRPr lang="en-US" sz="1700" dirty="0">
              <a:solidFill>
                <a:schemeClr val="tx1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648200" y="5791201"/>
            <a:ext cx="1981200" cy="7821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17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អនុវត្តសកម្មភាព</a:t>
            </a:r>
          </a:p>
          <a:p>
            <a:pPr algn="ctr"/>
            <a:r>
              <a:rPr lang="km-KH" sz="17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(អចិន្ត្រៃយ៍)</a:t>
            </a:r>
            <a:endParaRPr lang="en-US" sz="1700" dirty="0">
              <a:solidFill>
                <a:schemeClr val="tx1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934200" y="4953000"/>
            <a:ext cx="19812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m-KH" sz="1700" b="1" dirty="0" smtClean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algn="ctr"/>
            <a:r>
              <a:rPr lang="km-KH" sz="1700" b="1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បដិសេធ</a:t>
            </a:r>
            <a:r>
              <a:rPr lang="km-KH" sz="1700" b="1" dirty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ន៍</a:t>
            </a:r>
            <a:endParaRPr lang="ca-ES" sz="1700" b="1" dirty="0">
              <a:solidFill>
                <a:srgbClr val="FF0000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algn="ctr"/>
            <a:endParaRPr lang="en-US" sz="1700" dirty="0">
              <a:solidFill>
                <a:schemeClr val="tx1"/>
              </a:solidFill>
            </a:endParaRPr>
          </a:p>
        </p:txBody>
      </p:sp>
      <p:sp>
        <p:nvSpPr>
          <p:cNvPr id="15" name="Up Arrow 14"/>
          <p:cNvSpPr/>
          <p:nvPr/>
        </p:nvSpPr>
        <p:spPr>
          <a:xfrm flipH="1">
            <a:off x="1143000" y="5181600"/>
            <a:ext cx="259081" cy="3048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Up Arrow 15"/>
          <p:cNvSpPr/>
          <p:nvPr/>
        </p:nvSpPr>
        <p:spPr>
          <a:xfrm flipH="1">
            <a:off x="1891452" y="2971800"/>
            <a:ext cx="259081" cy="3048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Arrow 16"/>
          <p:cNvSpPr/>
          <p:nvPr/>
        </p:nvSpPr>
        <p:spPr>
          <a:xfrm>
            <a:off x="3048000" y="2521458"/>
            <a:ext cx="1100667" cy="2217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Down Arrow 28"/>
          <p:cNvSpPr/>
          <p:nvPr/>
        </p:nvSpPr>
        <p:spPr>
          <a:xfrm>
            <a:off x="5638800" y="4724400"/>
            <a:ext cx="152400" cy="228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Down Arrow 29"/>
          <p:cNvSpPr/>
          <p:nvPr/>
        </p:nvSpPr>
        <p:spPr>
          <a:xfrm>
            <a:off x="7772400" y="4720167"/>
            <a:ext cx="152400" cy="228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Down Arrow 30"/>
          <p:cNvSpPr/>
          <p:nvPr/>
        </p:nvSpPr>
        <p:spPr>
          <a:xfrm>
            <a:off x="5638800" y="5562600"/>
            <a:ext cx="152400" cy="228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Down Arrow 31"/>
          <p:cNvSpPr/>
          <p:nvPr/>
        </p:nvSpPr>
        <p:spPr>
          <a:xfrm>
            <a:off x="7772400" y="5562599"/>
            <a:ext cx="152400" cy="32114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>
            <a:off x="2737936" y="5715000"/>
            <a:ext cx="1694687" cy="85835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គណនី</a:t>
            </a:r>
            <a:r>
              <a:rPr lang="km-KH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ធនាគារទៅ</a:t>
            </a:r>
            <a:endParaRPr lang="en-US" sz="1200" b="1" dirty="0" smtClean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algn="ctr"/>
            <a:r>
              <a:rPr lang="en-US" sz="1400" b="1" dirty="0" smtClean="0"/>
              <a:t> </a:t>
            </a:r>
            <a:r>
              <a:rPr lang="en-US" sz="1400" b="1" dirty="0" err="1" smtClean="0"/>
              <a:t>Mo</a:t>
            </a:r>
            <a:r>
              <a:rPr lang="en-US" sz="1400" b="1" dirty="0" err="1"/>
              <a:t>I</a:t>
            </a:r>
            <a:r>
              <a:rPr lang="en-US" sz="1200" dirty="0" smtClean="0"/>
              <a:t> </a:t>
            </a:r>
            <a:r>
              <a:rPr lang="ca-ES" sz="1200" b="1" dirty="0">
                <a:latin typeface="Khmer OS" panose="02000500000000020004" pitchFamily="2" charset="0"/>
                <a:cs typeface="Khmer OS" panose="02000500000000020004" pitchFamily="2" charset="0"/>
              </a:rPr>
              <a:t>និង </a:t>
            </a:r>
            <a:r>
              <a:rPr lang="en-US" sz="1200" b="1" dirty="0" err="1">
                <a:latin typeface="Khmer OS" panose="02000500000000020004" pitchFamily="2" charset="0"/>
                <a:cs typeface="Khmer OS" panose="02000500000000020004" pitchFamily="2" charset="0"/>
              </a:rPr>
              <a:t>MoEF</a:t>
            </a:r>
            <a:r>
              <a:rPr lang="en-US" sz="1200" b="1" dirty="0"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endParaRPr lang="km-KH" sz="1200" b="1" dirty="0" smtClean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algn="ctr"/>
            <a:r>
              <a:rPr lang="km-KH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៣០</a:t>
            </a:r>
            <a:r>
              <a:rPr lang="en-US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km-KH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ថ្ងៃ ចា</a:t>
            </a:r>
            <a:r>
              <a:rPr lang="ca-ES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ប់</a:t>
            </a:r>
            <a:r>
              <a:rPr lang="ca-ES" sz="1200" b="1" dirty="0">
                <a:latin typeface="Khmer OS" panose="02000500000000020004" pitchFamily="2" charset="0"/>
                <a:cs typeface="Khmer OS" panose="02000500000000020004" pitchFamily="2" charset="0"/>
              </a:rPr>
              <a:t>ពីថ្ងៃចុះបញ្ជី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2" name="Left Arrow 1"/>
          <p:cNvSpPr/>
          <p:nvPr/>
        </p:nvSpPr>
        <p:spPr>
          <a:xfrm>
            <a:off x="4432623" y="6144175"/>
            <a:ext cx="215577" cy="11239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Left Arrow 22"/>
          <p:cNvSpPr/>
          <p:nvPr/>
        </p:nvSpPr>
        <p:spPr>
          <a:xfrm>
            <a:off x="2438400" y="6109223"/>
            <a:ext cx="297041" cy="14734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1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4628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49380" y="990599"/>
            <a:ext cx="8610600" cy="748285"/>
          </a:xfr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km-KH" sz="2000" dirty="0">
                <a:latin typeface="Kh Muol" panose="02000500000000020004" pitchFamily="2" charset="0"/>
                <a:cs typeface="Kh Muol" panose="02000500000000020004" pitchFamily="2" charset="0"/>
              </a:rPr>
              <a:t>ការបង្កើតសមាគម/ អង្គការ</a:t>
            </a:r>
            <a:r>
              <a:rPr lang="ca-ES" sz="2000" dirty="0">
                <a:latin typeface="Kh Muol" panose="02000500000000020004" pitchFamily="2" charset="0"/>
                <a:cs typeface="Kh Muol" panose="02000500000000020004" pitchFamily="2" charset="0"/>
              </a:rPr>
              <a:t>ក្រៅរដ្ឋាភិបាល</a:t>
            </a:r>
            <a:r>
              <a:rPr lang="km-KH" sz="2000" dirty="0">
                <a:latin typeface="Kh Muol" panose="02000500000000020004" pitchFamily="2" charset="0"/>
                <a:cs typeface="Kh Muol" panose="02000500000000020004" pitchFamily="2" charset="0"/>
              </a:rPr>
              <a:t>ក្នុង</a:t>
            </a:r>
            <a:r>
              <a:rPr lang="km-KH" sz="2000" dirty="0" smtClean="0">
                <a:latin typeface="Kh Muol" panose="02000500000000020004" pitchFamily="2" charset="0"/>
                <a:cs typeface="Kh Muol" panose="02000500000000020004" pitchFamily="2" charset="0"/>
              </a:rPr>
              <a:t>ស្រុក </a:t>
            </a:r>
            <a:r>
              <a:rPr lang="en-US" sz="2000" u="sng" dirty="0" smtClean="0">
                <a:solidFill>
                  <a:srgbClr val="00B050"/>
                </a:solidFill>
                <a:latin typeface="Kh Muol" panose="02000500000000020004" pitchFamily="2" charset="0"/>
                <a:cs typeface="Kh Muol" panose="02000500000000020004" pitchFamily="2" charset="0"/>
              </a:rPr>
              <a:t>(</a:t>
            </a:r>
            <a:r>
              <a:rPr lang="km-KH" sz="2000" u="sng" dirty="0" smtClean="0">
                <a:solidFill>
                  <a:srgbClr val="00B050"/>
                </a:solidFill>
                <a:latin typeface="Kh Muol" panose="02000500000000020004" pitchFamily="2" charset="0"/>
                <a:cs typeface="Kh Muol" panose="02000500000000020004" pitchFamily="2" charset="0"/>
              </a:rPr>
              <a:t>សង្ខេប) </a:t>
            </a:r>
            <a:r>
              <a:rPr lang="en-US" sz="2000" dirty="0"/>
              <a:t>Formation of Domestic </a:t>
            </a:r>
            <a:r>
              <a:rPr lang="en-US" sz="2000" dirty="0" smtClean="0"/>
              <a:t>Association/NGO</a:t>
            </a:r>
            <a:endParaRPr lang="en-US" sz="2000" dirty="0"/>
          </a:p>
        </p:txBody>
      </p:sp>
      <p:sp>
        <p:nvSpPr>
          <p:cNvPr id="5" name="Rounded Rectangle 4"/>
          <p:cNvSpPr/>
          <p:nvPr/>
        </p:nvSpPr>
        <p:spPr>
          <a:xfrm>
            <a:off x="228600" y="5486400"/>
            <a:ext cx="2217559" cy="123291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/>
              <a:t>At least 3 Cambodian nationals are at least 18 years of age</a:t>
            </a:r>
            <a:endParaRPr lang="en-US" sz="1700" b="1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04800" y="3276600"/>
            <a:ext cx="3691467" cy="1905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en-US" sz="1600" dirty="0"/>
              <a:t>1. Two Registration Forms</a:t>
            </a:r>
            <a:br>
              <a:rPr lang="en-US" sz="1600" dirty="0"/>
            </a:br>
            <a:r>
              <a:rPr lang="en-US" sz="1600" dirty="0"/>
              <a:t>2. </a:t>
            </a:r>
            <a:r>
              <a:rPr lang="en-US" sz="1600" dirty="0" smtClean="0"/>
              <a:t>One Letter </a:t>
            </a:r>
            <a:r>
              <a:rPr lang="en-US" sz="1600" dirty="0"/>
              <a:t>of address from </a:t>
            </a:r>
            <a:r>
              <a:rPr lang="en-US" sz="1600" dirty="0" smtClean="0"/>
              <a:t>commune chief.</a:t>
            </a:r>
            <a:r>
              <a:rPr lang="en-US" sz="1600" dirty="0"/>
              <a:t/>
            </a:r>
            <a:br>
              <a:rPr lang="en-US" sz="1600" dirty="0"/>
            </a:br>
            <a:r>
              <a:rPr lang="en-US" sz="1600" dirty="0"/>
              <a:t>3. </a:t>
            </a:r>
            <a:r>
              <a:rPr lang="en-US" sz="1600" dirty="0" smtClean="0"/>
              <a:t>Two Biographies </a:t>
            </a:r>
            <a:r>
              <a:rPr lang="en-US" sz="1600" dirty="0"/>
              <a:t>of founders </a:t>
            </a:r>
            <a:br>
              <a:rPr lang="en-US" sz="1600" dirty="0"/>
            </a:br>
            <a:r>
              <a:rPr lang="en-US" sz="1600" dirty="0"/>
              <a:t>4. Two statutes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066800" y="2071116"/>
            <a:ext cx="1981200" cy="9006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/>
              <a:t>Ministry of </a:t>
            </a:r>
            <a:r>
              <a:rPr lang="en-US" b="1" dirty="0" smtClean="0"/>
              <a:t>Interior</a:t>
            </a:r>
            <a:r>
              <a:rPr lang="en-US" dirty="0" smtClean="0"/>
              <a:t> (</a:t>
            </a:r>
            <a:r>
              <a:rPr lang="en-US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MOI)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4148667" y="1981200"/>
            <a:ext cx="4842933" cy="2743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1600" b="1" u="sng" dirty="0"/>
              <a:t>MOI for 45 </a:t>
            </a:r>
            <a:r>
              <a:rPr lang="en-US" sz="1600" b="1" u="sng" dirty="0" smtClean="0"/>
              <a:t>days:</a:t>
            </a:r>
          </a:p>
          <a:p>
            <a:pPr>
              <a:lnSpc>
                <a:spcPct val="150000"/>
              </a:lnSpc>
            </a:pPr>
            <a:r>
              <a:rPr lang="en-US" sz="1600" dirty="0"/>
              <a:t>1. Accept or decline the registration</a:t>
            </a:r>
            <a:br>
              <a:rPr lang="en-US" sz="1600" dirty="0"/>
            </a:br>
            <a:r>
              <a:rPr lang="en-US" sz="1600" dirty="0"/>
              <a:t>2- Notify of correction</a:t>
            </a:r>
            <a:br>
              <a:rPr lang="en-US" sz="1600" dirty="0"/>
            </a:br>
            <a:r>
              <a:rPr lang="en-US" sz="1600" dirty="0"/>
              <a:t>3- Decide within 15 days after correction.</a:t>
            </a:r>
            <a:br>
              <a:rPr lang="en-US" sz="1600" dirty="0"/>
            </a:br>
            <a:r>
              <a:rPr lang="en-US" sz="1600" dirty="0"/>
              <a:t>4- If MOI does not fulfill the above, it is assumed to have been legally registered.</a:t>
            </a:r>
            <a:endParaRPr lang="en-US" sz="1700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648200" y="4953000"/>
            <a:ext cx="19812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Get registered</a:t>
            </a:r>
            <a:endParaRPr lang="en-US" sz="1700" dirty="0">
              <a:solidFill>
                <a:schemeClr val="tx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6934200" y="5870025"/>
            <a:ext cx="1981200" cy="6069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Appeal </a:t>
            </a:r>
            <a:r>
              <a:rPr lang="en-US" sz="1600" dirty="0"/>
              <a:t>court</a:t>
            </a:r>
            <a:endParaRPr lang="en-US" sz="1700" dirty="0">
              <a:solidFill>
                <a:schemeClr val="tx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648200" y="5791201"/>
            <a:ext cx="1981200" cy="7821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Practice actions</a:t>
            </a:r>
            <a:br>
              <a:rPr lang="en-US" sz="1600" dirty="0"/>
            </a:br>
            <a:r>
              <a:rPr lang="en-US" sz="1600" dirty="0"/>
              <a:t>(Permanently)</a:t>
            </a:r>
            <a:endParaRPr lang="en-US" sz="1700" dirty="0">
              <a:solidFill>
                <a:schemeClr val="tx1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6934200" y="4953000"/>
            <a:ext cx="19812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Deny</a:t>
            </a:r>
            <a:endParaRPr lang="en-US" sz="1700" dirty="0">
              <a:solidFill>
                <a:schemeClr val="tx1"/>
              </a:solidFill>
            </a:endParaRPr>
          </a:p>
        </p:txBody>
      </p:sp>
      <p:sp>
        <p:nvSpPr>
          <p:cNvPr id="13" name="Up Arrow 12"/>
          <p:cNvSpPr/>
          <p:nvPr/>
        </p:nvSpPr>
        <p:spPr>
          <a:xfrm flipH="1">
            <a:off x="1143000" y="5181600"/>
            <a:ext cx="259081" cy="3048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Up Arrow 13"/>
          <p:cNvSpPr/>
          <p:nvPr/>
        </p:nvSpPr>
        <p:spPr>
          <a:xfrm flipH="1">
            <a:off x="1891452" y="2971800"/>
            <a:ext cx="259081" cy="3048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Arrow 14"/>
          <p:cNvSpPr/>
          <p:nvPr/>
        </p:nvSpPr>
        <p:spPr>
          <a:xfrm>
            <a:off x="3048000" y="2521458"/>
            <a:ext cx="1100667" cy="2217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wn Arrow 15"/>
          <p:cNvSpPr/>
          <p:nvPr/>
        </p:nvSpPr>
        <p:spPr>
          <a:xfrm>
            <a:off x="5638800" y="4724400"/>
            <a:ext cx="152400" cy="228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16"/>
          <p:cNvSpPr/>
          <p:nvPr/>
        </p:nvSpPr>
        <p:spPr>
          <a:xfrm>
            <a:off x="7772400" y="4720167"/>
            <a:ext cx="152400" cy="228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own Arrow 17"/>
          <p:cNvSpPr/>
          <p:nvPr/>
        </p:nvSpPr>
        <p:spPr>
          <a:xfrm>
            <a:off x="5638800" y="5562600"/>
            <a:ext cx="152400" cy="228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/>
          <p:cNvSpPr/>
          <p:nvPr/>
        </p:nvSpPr>
        <p:spPr>
          <a:xfrm>
            <a:off x="7772400" y="5562599"/>
            <a:ext cx="152400" cy="32114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>
            <a:off x="2735442" y="5562600"/>
            <a:ext cx="1753432" cy="1010752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Bank account to</a:t>
            </a:r>
            <a:br>
              <a:rPr lang="en-US" sz="1200" dirty="0"/>
            </a:br>
            <a:r>
              <a:rPr lang="en-US" sz="1200" dirty="0"/>
              <a:t>  </a:t>
            </a:r>
            <a:r>
              <a:rPr lang="en-US" sz="1200" dirty="0" err="1"/>
              <a:t>MoI</a:t>
            </a:r>
            <a:r>
              <a:rPr lang="en-US" sz="1200" dirty="0"/>
              <a:t> and </a:t>
            </a:r>
            <a:r>
              <a:rPr lang="en-US" sz="1200" dirty="0" err="1"/>
              <a:t>MoEF</a:t>
            </a:r>
            <a:r>
              <a:rPr lang="en-US" sz="1200" dirty="0"/>
              <a:t/>
            </a:r>
            <a:br>
              <a:rPr lang="en-US" sz="1200" dirty="0"/>
            </a:br>
            <a:r>
              <a:rPr lang="en-US" sz="1200" dirty="0" smtClean="0"/>
              <a:t>(30 </a:t>
            </a:r>
            <a:r>
              <a:rPr lang="en-US" sz="1200" dirty="0"/>
              <a:t>days from the date of </a:t>
            </a:r>
            <a:r>
              <a:rPr lang="en-US" sz="1200" dirty="0" smtClean="0"/>
              <a:t>registration)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21" name="Left Arrow 20"/>
          <p:cNvSpPr/>
          <p:nvPr/>
        </p:nvSpPr>
        <p:spPr>
          <a:xfrm>
            <a:off x="4432623" y="6144175"/>
            <a:ext cx="215577" cy="11239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Left Arrow 21"/>
          <p:cNvSpPr/>
          <p:nvPr/>
        </p:nvSpPr>
        <p:spPr>
          <a:xfrm>
            <a:off x="2438400" y="6109223"/>
            <a:ext cx="297041" cy="14734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1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5228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33400" y="5891785"/>
            <a:ext cx="2217559" cy="569891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1600" b="1" dirty="0" smtClean="0">
                <a:solidFill>
                  <a:schemeClr val="tx1"/>
                </a:solidFill>
              </a:rPr>
              <a:t>តំណាង </a:t>
            </a:r>
            <a:r>
              <a:rPr lang="en-US" sz="1600" dirty="0"/>
              <a:t>FNGO</a:t>
            </a:r>
            <a:r>
              <a:rPr lang="km-KH" sz="1600" b="1" dirty="0" smtClean="0">
                <a:solidFill>
                  <a:schemeClr val="tx1"/>
                </a:solidFill>
              </a:rPr>
              <a:t> 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52400" y="3147781"/>
            <a:ext cx="5562600" cy="247569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ca-ES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១.</a:t>
            </a:r>
            <a:r>
              <a:rPr lang="km-KH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លិខិតប្រធាន</a:t>
            </a:r>
            <a:r>
              <a:rPr lang="en-US" sz="1200" b="1" dirty="0" smtClean="0"/>
              <a:t> FNGO </a:t>
            </a:r>
            <a:r>
              <a:rPr lang="km-KH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ស្នើតែងតាំង​តំណាងរបស់ខ្លួនដោយភ្ជាប់</a:t>
            </a:r>
            <a:r>
              <a:rPr lang="ca-ES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ជីវប្រវត្តិបុគ្គ</a:t>
            </a:r>
            <a:r>
              <a:rPr lang="km-KH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លស្នើសុំ </a:t>
            </a:r>
            <a:r>
              <a:rPr lang="ca-ES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០</a:t>
            </a:r>
            <a:r>
              <a:rPr lang="km-KH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១ ច្បាប់</a:t>
            </a:r>
            <a:r>
              <a:rPr lang="ca-ES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km-KH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 និងសំណើសុំបើក</a:t>
            </a:r>
            <a:r>
              <a:rPr lang="ca-ES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ទីស្នាក់ការ</a:t>
            </a:r>
            <a:r>
              <a:rPr lang="km-KH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តំណាង </a:t>
            </a:r>
            <a:r>
              <a:rPr lang="ca-ES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០</a:t>
            </a:r>
            <a:r>
              <a:rPr lang="km-KH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១ច្បាប់ </a:t>
            </a:r>
          </a:p>
          <a:p>
            <a:pPr>
              <a:lnSpc>
                <a:spcPct val="120000"/>
              </a:lnSpc>
            </a:pPr>
            <a:r>
              <a:rPr lang="km-KH" sz="1200" b="1" dirty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២</a:t>
            </a:r>
            <a:r>
              <a:rPr lang="km-KH" sz="12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.</a:t>
            </a:r>
            <a:r>
              <a:rPr lang="km-KH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 លិខិតបញ្ជាក់</a:t>
            </a:r>
            <a:r>
              <a:rPr lang="ca-ES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ទីស្នាក់ការ</a:t>
            </a:r>
            <a:r>
              <a:rPr lang="km-KH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តំណាងនៅកម្ពុជា</a:t>
            </a:r>
            <a:r>
              <a:rPr lang="ca-ES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ពីមេ</a:t>
            </a:r>
            <a:r>
              <a:rPr lang="km-KH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ឃុំឬចៅសង្កាត់ </a:t>
            </a:r>
            <a:r>
              <a:rPr lang="ca-ES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០</a:t>
            </a:r>
            <a:r>
              <a:rPr lang="km-KH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១</a:t>
            </a:r>
            <a:r>
              <a:rPr lang="ca-ES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km-KH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ច្បាប់</a:t>
            </a:r>
          </a:p>
          <a:p>
            <a:pPr>
              <a:lnSpc>
                <a:spcPct val="120000"/>
              </a:lnSpc>
            </a:pPr>
            <a:r>
              <a:rPr lang="km-KH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៣.លិខិត</a:t>
            </a:r>
            <a:r>
              <a:rPr lang="km-KH" sz="1200" b="1" dirty="0">
                <a:latin typeface="Khmer OS" panose="02000500000000020004" pitchFamily="2" charset="0"/>
                <a:cs typeface="Khmer OS" panose="02000500000000020004" pitchFamily="2" charset="0"/>
              </a:rPr>
              <a:t>ចេញ</a:t>
            </a:r>
            <a:r>
              <a:rPr lang="km-KH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ដោយប្រទេស</a:t>
            </a:r>
            <a:r>
              <a:rPr lang="km-KH" sz="1200" b="1" dirty="0">
                <a:latin typeface="Khmer OS" panose="02000500000000020004" pitchFamily="2" charset="0"/>
                <a:cs typeface="Khmer OS" panose="02000500000000020004" pitchFamily="2" charset="0"/>
              </a:rPr>
              <a:t>ដើម អនុញ្ញាត្តិអោយ </a:t>
            </a:r>
            <a:r>
              <a:rPr lang="en-US" sz="1200" b="1" dirty="0">
                <a:latin typeface="Khmer OS" panose="02000500000000020004" pitchFamily="2" charset="0"/>
                <a:cs typeface="Khmer OS" panose="02000500000000020004" pitchFamily="2" charset="0"/>
              </a:rPr>
              <a:t>FNGO</a:t>
            </a:r>
            <a:r>
              <a:rPr lang="km-KH" sz="1200" b="1" dirty="0">
                <a:latin typeface="Khmer OS" panose="02000500000000020004" pitchFamily="2" charset="0"/>
                <a:cs typeface="Khmer OS" panose="02000500000000020004" pitchFamily="2" charset="0"/>
              </a:rPr>
              <a:t> ដំណើរការ </a:t>
            </a:r>
            <a:r>
              <a:rPr lang="ca-ES" sz="1200" b="1" dirty="0">
                <a:latin typeface="Khmer OS" panose="02000500000000020004" pitchFamily="2" charset="0"/>
                <a:cs typeface="Khmer OS" panose="02000500000000020004" pitchFamily="2" charset="0"/>
              </a:rPr>
              <a:t>០</a:t>
            </a:r>
            <a:r>
              <a:rPr lang="km-KH" sz="1200" b="1" dirty="0">
                <a:latin typeface="Khmer OS" panose="02000500000000020004" pitchFamily="2" charset="0"/>
                <a:cs typeface="Khmer OS" panose="02000500000000020004" pitchFamily="2" charset="0"/>
              </a:rPr>
              <a:t>១</a:t>
            </a:r>
            <a:r>
              <a:rPr lang="ca-ES" sz="1200" b="1" dirty="0"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km-KH" sz="1200" b="1" dirty="0">
                <a:latin typeface="Khmer OS" panose="02000500000000020004" pitchFamily="2" charset="0"/>
                <a:cs typeface="Khmer OS" panose="02000500000000020004" pitchFamily="2" charset="0"/>
              </a:rPr>
              <a:t>ច្បាប់</a:t>
            </a:r>
            <a:endParaRPr lang="km-KH" sz="1200" b="1" dirty="0" smtClean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>
              <a:lnSpc>
                <a:spcPct val="170000"/>
              </a:lnSpc>
            </a:pPr>
            <a:r>
              <a:rPr lang="km-KH" sz="1200" b="1" dirty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៤</a:t>
            </a:r>
            <a:r>
              <a:rPr lang="ca-ES" sz="1200" b="1" dirty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.</a:t>
            </a:r>
            <a:r>
              <a:rPr lang="km-KH" sz="1200" b="1" dirty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លិខិតគាំទ្រ</a:t>
            </a:r>
            <a:r>
              <a:rPr lang="km-KH" sz="1200" b="1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គម្រោង</a:t>
            </a:r>
            <a:r>
              <a:rPr lang="en-US" sz="1200" b="1" dirty="0" smtClean="0">
                <a:solidFill>
                  <a:srgbClr val="FF0000"/>
                </a:solidFill>
              </a:rPr>
              <a:t> </a:t>
            </a:r>
            <a:r>
              <a:rPr lang="en-US" sz="1200" b="1" dirty="0">
                <a:solidFill>
                  <a:srgbClr val="FF0000"/>
                </a:solidFill>
              </a:rPr>
              <a:t>FNGO </a:t>
            </a:r>
            <a:r>
              <a:rPr lang="km-KH" sz="1200" b="1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ដោយ</a:t>
            </a:r>
            <a:r>
              <a:rPr lang="km-KH" sz="1200" b="1" dirty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អាជ្ញាធរសាធារ</a:t>
            </a:r>
            <a:r>
              <a:rPr lang="km-KH" sz="1200" b="1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ណៈកម្ពុ</a:t>
            </a:r>
            <a:r>
              <a:rPr lang="km-KH" sz="1200" b="1" dirty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ជា </a:t>
            </a:r>
            <a:r>
              <a:rPr lang="ca-ES" sz="1200" b="1" dirty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០</a:t>
            </a:r>
            <a:r>
              <a:rPr lang="km-KH" sz="1200" b="1" dirty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១ច្បាប់។</a:t>
            </a:r>
            <a:r>
              <a:rPr lang="en-US" sz="1200" b="1" dirty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en-US" sz="1200" b="1" dirty="0">
                <a:latin typeface="Khmer OS" panose="02000500000000020004" pitchFamily="2" charset="0"/>
                <a:cs typeface="Khmer OS" panose="02000500000000020004" pitchFamily="2" charset="0"/>
              </a:rPr>
              <a:t>​</a:t>
            </a:r>
          </a:p>
          <a:p>
            <a:pPr>
              <a:lnSpc>
                <a:spcPct val="170000"/>
              </a:lnSpc>
            </a:pPr>
            <a:r>
              <a:rPr lang="ca-ES" sz="1200" b="1" dirty="0">
                <a:latin typeface="Khmer OS" panose="02000500000000020004" pitchFamily="2" charset="0"/>
                <a:cs typeface="Khmer OS" panose="02000500000000020004" pitchFamily="2" charset="0"/>
              </a:rPr>
              <a:t>៥.</a:t>
            </a:r>
            <a:r>
              <a:rPr lang="km-KH" sz="1200" b="1" dirty="0">
                <a:latin typeface="Khmer OS" panose="02000500000000020004" pitchFamily="2" charset="0"/>
                <a:cs typeface="Khmer OS" panose="02000500000000020004" pitchFamily="2" charset="0"/>
              </a:rPr>
              <a:t>លិខិតបញ្ជាក់អំពី</a:t>
            </a:r>
            <a:r>
              <a:rPr lang="km-KH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ថវិការ</a:t>
            </a:r>
            <a:r>
              <a:rPr lang="km-KH" sz="1200" b="1" dirty="0">
                <a:latin typeface="Khmer OS" panose="02000500000000020004" pitchFamily="2" charset="0"/>
                <a:cs typeface="Khmer OS" panose="02000500000000020004" pitchFamily="2" charset="0"/>
              </a:rPr>
              <a:t>អនុវត្ត</a:t>
            </a:r>
            <a:r>
              <a:rPr lang="km-KH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គម្រោង</a:t>
            </a:r>
            <a:r>
              <a:rPr lang="en-US" sz="1200" b="1" dirty="0" smtClean="0"/>
              <a:t> </a:t>
            </a:r>
            <a:r>
              <a:rPr lang="en-US" sz="1200" b="1" dirty="0"/>
              <a:t>FNGO </a:t>
            </a:r>
            <a:r>
              <a:rPr lang="km-KH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យ៉ាង</a:t>
            </a:r>
            <a:r>
              <a:rPr lang="ca-ES" sz="1200" b="1" dirty="0">
                <a:latin typeface="Khmer OS" panose="02000500000000020004" pitchFamily="2" charset="0"/>
                <a:cs typeface="Khmer OS" panose="02000500000000020004" pitchFamily="2" charset="0"/>
              </a:rPr>
              <a:t>តិច​</a:t>
            </a:r>
            <a:r>
              <a:rPr lang="km-KH" sz="1200" b="1" dirty="0">
                <a:latin typeface="Khmer OS" panose="02000500000000020004" pitchFamily="2" charset="0"/>
                <a:cs typeface="Khmer OS" panose="02000500000000020004" pitchFamily="2" charset="0"/>
              </a:rPr>
              <a:t>ប្រាំមួយ</a:t>
            </a:r>
            <a:r>
              <a:rPr lang="km-KH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ខែ</a:t>
            </a:r>
            <a:r>
              <a:rPr lang="ca-ES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ca-ES" sz="1200" b="1" dirty="0">
                <a:latin typeface="Khmer OS" panose="02000500000000020004" pitchFamily="2" charset="0"/>
                <a:cs typeface="Khmer OS" panose="02000500000000020004" pitchFamily="2" charset="0"/>
              </a:rPr>
              <a:t>បញ្ជាក់ដោយទីស្នាក់ការអចិន្ត្រៃយ៏ខ្លួននៅបរទេស</a:t>
            </a:r>
            <a:r>
              <a:rPr lang="km-KH" sz="1200" b="1" dirty="0"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ca-ES" sz="1200" b="1" dirty="0">
                <a:latin typeface="Khmer OS" panose="02000500000000020004" pitchFamily="2" charset="0"/>
                <a:cs typeface="Khmer OS" panose="02000500000000020004" pitchFamily="2" charset="0"/>
              </a:rPr>
              <a:t>០</a:t>
            </a:r>
            <a:r>
              <a:rPr lang="km-KH" sz="1200" b="1" dirty="0">
                <a:latin typeface="Khmer OS" panose="02000500000000020004" pitchFamily="2" charset="0"/>
                <a:cs typeface="Khmer OS" panose="02000500000000020004" pitchFamily="2" charset="0"/>
              </a:rPr>
              <a:t>១</a:t>
            </a:r>
            <a:r>
              <a:rPr lang="ca-ES" sz="1200" b="1" dirty="0"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km-KH" sz="1200" b="1" dirty="0">
                <a:latin typeface="Khmer OS" panose="02000500000000020004" pitchFamily="2" charset="0"/>
                <a:cs typeface="Khmer OS" panose="02000500000000020004" pitchFamily="2" charset="0"/>
              </a:rPr>
              <a:t>ច្បា</a:t>
            </a:r>
            <a:r>
              <a:rPr lang="km-KH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ប់។</a:t>
            </a:r>
            <a:endParaRPr lang="en-US" sz="1200" b="1" dirty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>
              <a:lnSpc>
                <a:spcPct val="170000"/>
              </a:lnSpc>
            </a:pPr>
            <a:r>
              <a:rPr lang="ca-ES" sz="1200" b="1" dirty="0">
                <a:latin typeface="Khmer OS" panose="02000500000000020004" pitchFamily="2" charset="0"/>
                <a:cs typeface="Khmer OS" panose="02000500000000020004" pitchFamily="2" charset="0"/>
              </a:rPr>
              <a:t>៦.</a:t>
            </a:r>
            <a:r>
              <a:rPr lang="km-KH" sz="1200" b="1" dirty="0">
                <a:latin typeface="Khmer OS" panose="02000500000000020004" pitchFamily="2" charset="0"/>
                <a:cs typeface="Khmer OS" panose="02000500000000020004" pitchFamily="2" charset="0"/>
              </a:rPr>
              <a:t>លិខិត</a:t>
            </a:r>
            <a:r>
              <a:rPr lang="ca-ES" sz="1200" b="1" dirty="0">
                <a:latin typeface="Khmer OS" panose="02000500000000020004" pitchFamily="2" charset="0"/>
                <a:cs typeface="Khmer OS" panose="02000500000000020004" pitchFamily="2" charset="0"/>
              </a:rPr>
              <a:t>សន្យា</a:t>
            </a:r>
            <a:r>
              <a:rPr lang="km-KH" sz="1200" b="1" dirty="0">
                <a:latin typeface="Khmer OS" panose="02000500000000020004" pitchFamily="2" charset="0"/>
                <a:cs typeface="Khmer OS" panose="02000500000000020004" pitchFamily="2" charset="0"/>
              </a:rPr>
              <a:t>ផ្ត</a:t>
            </a:r>
            <a:r>
              <a:rPr lang="km-KH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ល់រាល់</a:t>
            </a:r>
            <a:r>
              <a:rPr lang="km-KH" sz="1200" b="1" dirty="0">
                <a:latin typeface="Khmer OS" panose="02000500000000020004" pitchFamily="2" charset="0"/>
                <a:cs typeface="Khmer OS" panose="02000500000000020004" pitchFamily="2" charset="0"/>
              </a:rPr>
              <a:t>គណនី</a:t>
            </a:r>
            <a:r>
              <a:rPr lang="en-US" sz="1200" b="1" dirty="0"/>
              <a:t> FNGO </a:t>
            </a:r>
            <a:r>
              <a:rPr lang="km-KH" sz="1200" b="1" dirty="0">
                <a:latin typeface="Khmer OS" panose="02000500000000020004" pitchFamily="2" charset="0"/>
                <a:cs typeface="Khmer OS" panose="02000500000000020004" pitchFamily="2" charset="0"/>
              </a:rPr>
              <a:t>នៅ</a:t>
            </a:r>
            <a:r>
              <a:rPr lang="km-KH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ធនាគារកម្ពុ</a:t>
            </a:r>
            <a:r>
              <a:rPr lang="km-KH" sz="1200" b="1" dirty="0">
                <a:latin typeface="Khmer OS" panose="02000500000000020004" pitchFamily="2" charset="0"/>
                <a:cs typeface="Khmer OS" panose="02000500000000020004" pitchFamily="2" charset="0"/>
              </a:rPr>
              <a:t>ជា </a:t>
            </a:r>
            <a:r>
              <a:rPr lang="ca-ES" sz="1200" b="1" dirty="0">
                <a:latin typeface="Khmer OS" panose="02000500000000020004" pitchFamily="2" charset="0"/>
                <a:cs typeface="Khmer OS" panose="02000500000000020004" pitchFamily="2" charset="0"/>
              </a:rPr>
              <a:t>០</a:t>
            </a:r>
            <a:r>
              <a:rPr lang="km-KH" sz="1200" b="1" dirty="0">
                <a:latin typeface="Khmer OS" panose="02000500000000020004" pitchFamily="2" charset="0"/>
                <a:cs typeface="Khmer OS" panose="02000500000000020004" pitchFamily="2" charset="0"/>
              </a:rPr>
              <a:t>១</a:t>
            </a:r>
            <a:r>
              <a:rPr lang="ca-ES" sz="1200" b="1" dirty="0"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km-KH" sz="1200" b="1" dirty="0">
                <a:latin typeface="Khmer OS" panose="02000500000000020004" pitchFamily="2" charset="0"/>
                <a:cs typeface="Khmer OS" panose="02000500000000020004" pitchFamily="2" charset="0"/>
              </a:rPr>
              <a:t>ច្បាប់។</a:t>
            </a:r>
            <a:endParaRPr lang="en-US" sz="1200" b="1" dirty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>
              <a:lnSpc>
                <a:spcPct val="120000"/>
              </a:lnSpc>
            </a:pP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981200" y="1965876"/>
            <a:ext cx="2224617" cy="9006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ក្រសួងការបរទេស និងស.អ </a:t>
            </a:r>
            <a:r>
              <a:rPr lang="en-US" b="1" dirty="0" err="1"/>
              <a:t>MoFA</a:t>
            </a:r>
            <a:r>
              <a:rPr lang="en-US" b="1" dirty="0"/>
              <a:t>/IC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5867401" y="1905000"/>
            <a:ext cx="3047999" cy="21182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m-KH" sz="1500" b="1" u="sng" dirty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ក្រសួងការបរទេស </a:t>
            </a:r>
            <a:r>
              <a:rPr lang="km-KH" sz="1500" b="1" u="sng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និងស.អ</a:t>
            </a:r>
            <a:r>
              <a:rPr lang="km-KH" sz="1500" b="1" u="sng" dirty="0">
                <a:latin typeface="Khmer OS" panose="02000500000000020004" pitchFamily="2" charset="0"/>
                <a:cs typeface="Khmer OS" panose="02000500000000020004" pitchFamily="2" charset="0"/>
              </a:rPr>
              <a:t>(</a:t>
            </a:r>
            <a:r>
              <a:rPr lang="en-US" sz="1500" dirty="0" err="1" smtClean="0"/>
              <a:t>MoFA</a:t>
            </a:r>
            <a:r>
              <a:rPr lang="en-US" sz="1500" dirty="0" smtClean="0"/>
              <a:t>/IC</a:t>
            </a:r>
            <a:r>
              <a:rPr lang="km-KH" sz="1500" dirty="0" smtClean="0"/>
              <a:t>)</a:t>
            </a:r>
            <a:r>
              <a:rPr lang="ca-ES" sz="15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សម្រេច</a:t>
            </a:r>
            <a:r>
              <a:rPr lang="ca-ES" sz="1500" b="1" dirty="0">
                <a:latin typeface="Khmer OS" panose="02000500000000020004" pitchFamily="2" charset="0"/>
                <a:cs typeface="Khmer OS" panose="02000500000000020004" pitchFamily="2" charset="0"/>
              </a:rPr>
              <a:t>យល់ព្រម ឬមិនយល់ព្រម ចុះអនុស្សរណៈ ជាមួយ </a:t>
            </a:r>
            <a:r>
              <a:rPr lang="en-US" sz="1500" b="1" dirty="0">
                <a:latin typeface="Khmer OS" panose="02000500000000020004" pitchFamily="2" charset="0"/>
                <a:cs typeface="Khmer OS" panose="02000500000000020004" pitchFamily="2" charset="0"/>
              </a:rPr>
              <a:t>FNGO </a:t>
            </a:r>
            <a:r>
              <a:rPr lang="ca-ES" sz="1500" b="1" dirty="0">
                <a:latin typeface="Khmer OS" panose="02000500000000020004" pitchFamily="2" charset="0"/>
                <a:cs typeface="Khmer OS" panose="02000500000000020004" pitchFamily="2" charset="0"/>
              </a:rPr>
              <a:t>យ៉ាងយូរ ៤៥ ថ្ងៃនៃថ្ងៃធ្វើកា</a:t>
            </a:r>
            <a:r>
              <a:rPr lang="ca-ES" sz="15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រ។ (</a:t>
            </a:r>
            <a:r>
              <a:rPr lang="ca-ES" sz="1500" b="1" dirty="0">
                <a:latin typeface="Khmer OS" panose="02000500000000020004" pitchFamily="2" charset="0"/>
                <a:cs typeface="Khmer OS" panose="02000500000000020004" pitchFamily="2" charset="0"/>
              </a:rPr>
              <a:t>មាត្រា </a:t>
            </a:r>
            <a:r>
              <a:rPr lang="km-KH" sz="1500" b="1" dirty="0">
                <a:latin typeface="Khmer OS" panose="02000500000000020004" pitchFamily="2" charset="0"/>
                <a:cs typeface="Khmer OS" panose="02000500000000020004" pitchFamily="2" charset="0"/>
              </a:rPr>
              <a:t>១៤</a:t>
            </a:r>
            <a:r>
              <a:rPr lang="ca-ES" sz="15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)</a:t>
            </a:r>
            <a:r>
              <a:rPr lang="km-KH" sz="15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​</a:t>
            </a:r>
            <a:endParaRPr lang="ca-ES" sz="1500" b="1" dirty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endParaRPr lang="en-US" sz="1500" dirty="0">
              <a:solidFill>
                <a:schemeClr val="tx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24800" y="5249334"/>
            <a:ext cx="762000" cy="6069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m-KH" b="1" dirty="0" smtClean="0">
              <a:solidFill>
                <a:srgbClr val="FF0000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algn="ctr"/>
            <a:r>
              <a:rPr lang="km-KH" b="1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?</a:t>
            </a:r>
            <a:endParaRPr lang="ca-ES" b="1" dirty="0">
              <a:solidFill>
                <a:srgbClr val="FF0000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638799" y="5639817"/>
            <a:ext cx="2057399" cy="74565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16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អនុវត្តសកម្មភាព</a:t>
            </a:r>
          </a:p>
          <a:p>
            <a:pPr algn="ctr"/>
            <a:r>
              <a:rPr lang="km-KH" sz="16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(សុពលភាព</a:t>
            </a:r>
            <a:r>
              <a:rPr lang="en-US" sz="16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km-KH" sz="1600" b="1" u="sng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០៣ឆ្នាំ</a:t>
            </a:r>
            <a:r>
              <a:rPr lang="km-KH" sz="1600" b="1" dirty="0" smtClean="0">
                <a:solidFill>
                  <a:schemeClr val="tx1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)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7543800" y="4332309"/>
            <a:ext cx="13716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m-KH" sz="1600" b="1" dirty="0" smtClean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algn="ctr"/>
            <a:r>
              <a:rPr lang="km-KH" sz="1600" b="1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បដិសេធ</a:t>
            </a:r>
            <a:r>
              <a:rPr lang="km-KH" sz="1600" b="1" dirty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ន៍</a:t>
            </a:r>
            <a:endParaRPr lang="ca-ES" sz="1600" b="1" dirty="0">
              <a:solidFill>
                <a:srgbClr val="FF0000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" name="Up Arrow 10"/>
          <p:cNvSpPr/>
          <p:nvPr/>
        </p:nvSpPr>
        <p:spPr>
          <a:xfrm flipH="1">
            <a:off x="1524000" y="5562600"/>
            <a:ext cx="259081" cy="3048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Up Arrow 11"/>
          <p:cNvSpPr/>
          <p:nvPr/>
        </p:nvSpPr>
        <p:spPr>
          <a:xfrm flipH="1">
            <a:off x="2971800" y="2819400"/>
            <a:ext cx="259081" cy="3048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/>
        </p:nvSpPr>
        <p:spPr>
          <a:xfrm>
            <a:off x="4191000" y="2194476"/>
            <a:ext cx="1676401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own Arrow 13"/>
          <p:cNvSpPr/>
          <p:nvPr/>
        </p:nvSpPr>
        <p:spPr>
          <a:xfrm>
            <a:off x="6477000" y="4039617"/>
            <a:ext cx="228600" cy="28845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own Arrow 14"/>
          <p:cNvSpPr/>
          <p:nvPr/>
        </p:nvSpPr>
        <p:spPr>
          <a:xfrm>
            <a:off x="8077200" y="4023276"/>
            <a:ext cx="2286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wn Arrow 15"/>
          <p:cNvSpPr/>
          <p:nvPr/>
        </p:nvSpPr>
        <p:spPr>
          <a:xfrm>
            <a:off x="6477000" y="5018108"/>
            <a:ext cx="228600" cy="60536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16"/>
          <p:cNvSpPr/>
          <p:nvPr/>
        </p:nvSpPr>
        <p:spPr>
          <a:xfrm>
            <a:off x="8229600" y="4941908"/>
            <a:ext cx="152400" cy="32114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263235" y="861782"/>
            <a:ext cx="8610600" cy="829943"/>
          </a:xfr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km-KH" sz="2000" dirty="0">
                <a:latin typeface="Kh Muol" panose="02000500000000020004" pitchFamily="2" charset="0"/>
                <a:cs typeface="Kh Muol" panose="02000500000000020004" pitchFamily="2" charset="0"/>
              </a:rPr>
              <a:t>ការបង្កើតសមាគម/ អង្គការ</a:t>
            </a:r>
            <a:r>
              <a:rPr lang="ca-ES" sz="2000" dirty="0">
                <a:latin typeface="Kh Muol" panose="02000500000000020004" pitchFamily="2" charset="0"/>
                <a:cs typeface="Kh Muol" panose="02000500000000020004" pitchFamily="2" charset="0"/>
              </a:rPr>
              <a:t>ក្រៅរដ្ឋាភិបា</a:t>
            </a:r>
            <a:r>
              <a:rPr lang="ca-ES" sz="2000" dirty="0" smtClean="0">
                <a:latin typeface="Kh Muol" panose="02000500000000020004" pitchFamily="2" charset="0"/>
                <a:cs typeface="Kh Muol" panose="02000500000000020004" pitchFamily="2" charset="0"/>
              </a:rPr>
              <a:t>លបរទេស</a:t>
            </a:r>
            <a:r>
              <a:rPr lang="en-US" sz="2000" dirty="0">
                <a:latin typeface="Kh Muol" panose="02000500000000020004" pitchFamily="2" charset="0"/>
                <a:cs typeface="Kh Muol" panose="02000500000000020004" pitchFamily="2" charset="0"/>
              </a:rPr>
              <a:t> </a:t>
            </a:r>
            <a:r>
              <a:rPr lang="en-US" sz="2000" b="1" u="sng" dirty="0">
                <a:solidFill>
                  <a:srgbClr val="00B050"/>
                </a:solidFill>
                <a:latin typeface="Kh Muol" panose="02000500000000020004" pitchFamily="2" charset="0"/>
                <a:cs typeface="Kh Muol" panose="02000500000000020004" pitchFamily="2" charset="0"/>
              </a:rPr>
              <a:t>(</a:t>
            </a:r>
            <a:r>
              <a:rPr lang="km-KH" sz="2000" b="1" u="sng" dirty="0">
                <a:solidFill>
                  <a:srgbClr val="00B050"/>
                </a:solidFill>
                <a:latin typeface="Kh Muol" panose="02000500000000020004" pitchFamily="2" charset="0"/>
                <a:cs typeface="Kh Muol" panose="02000500000000020004" pitchFamily="2" charset="0"/>
              </a:rPr>
              <a:t>សង្ខេប)</a:t>
            </a:r>
            <a:r>
              <a:rPr lang="en-US" sz="2000" dirty="0">
                <a:latin typeface="Kh Muol" panose="02000500000000020004" pitchFamily="2" charset="0"/>
                <a:cs typeface="Kh Muol" panose="02000500000000020004" pitchFamily="2" charset="0"/>
              </a:rPr>
              <a:t/>
            </a:r>
            <a:br>
              <a:rPr lang="en-US" sz="2000" dirty="0">
                <a:latin typeface="Kh Muol" panose="02000500000000020004" pitchFamily="2" charset="0"/>
                <a:cs typeface="Kh Muol" panose="02000500000000020004" pitchFamily="2" charset="0"/>
              </a:rPr>
            </a:br>
            <a:r>
              <a:rPr lang="en-US" sz="1800" dirty="0" smtClean="0"/>
              <a:t>Formation </a:t>
            </a:r>
            <a:r>
              <a:rPr lang="en-US" sz="1800" dirty="0"/>
              <a:t>of Foreign </a:t>
            </a:r>
            <a:r>
              <a:rPr lang="en-US" sz="1800" dirty="0" smtClean="0"/>
              <a:t>Association/FNGO</a:t>
            </a:r>
            <a:endParaRPr lang="en-US" sz="1800" dirty="0"/>
          </a:p>
        </p:txBody>
      </p:sp>
      <p:sp>
        <p:nvSpPr>
          <p:cNvPr id="19" name="Rounded Rectangle 18"/>
          <p:cNvSpPr/>
          <p:nvPr/>
        </p:nvSpPr>
        <p:spPr>
          <a:xfrm>
            <a:off x="5867400" y="4332309"/>
            <a:ext cx="15240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ទទួលចុះ</a:t>
            </a:r>
            <a:r>
              <a:rPr lang="km-KH" sz="1600" b="1" dirty="0"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en-US" sz="14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MOU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3276600" y="5815584"/>
            <a:ext cx="1981200" cy="62975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គណនី</a:t>
            </a:r>
            <a:r>
              <a:rPr lang="km-KH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ធនាគារទៅ</a:t>
            </a:r>
            <a:r>
              <a:rPr lang="en-US" sz="1400" b="1" dirty="0" smtClean="0"/>
              <a:t> </a:t>
            </a:r>
            <a:r>
              <a:rPr lang="en-US" sz="1400" b="1" dirty="0" err="1"/>
              <a:t>MoFA</a:t>
            </a:r>
            <a:r>
              <a:rPr lang="en-US" sz="1400" b="1" dirty="0"/>
              <a:t>/IC</a:t>
            </a:r>
            <a:r>
              <a:rPr lang="en-US" sz="1200" dirty="0"/>
              <a:t> </a:t>
            </a:r>
            <a:r>
              <a:rPr lang="ca-ES" sz="1200" b="1" dirty="0">
                <a:latin typeface="Khmer OS" panose="02000500000000020004" pitchFamily="2" charset="0"/>
                <a:cs typeface="Khmer OS" panose="02000500000000020004" pitchFamily="2" charset="0"/>
              </a:rPr>
              <a:t>និង </a:t>
            </a:r>
            <a:r>
              <a:rPr lang="en-US" sz="1200" b="1" dirty="0" err="1">
                <a:latin typeface="Khmer OS" panose="02000500000000020004" pitchFamily="2" charset="0"/>
                <a:cs typeface="Khmer OS" panose="02000500000000020004" pitchFamily="2" charset="0"/>
              </a:rPr>
              <a:t>MoEF</a:t>
            </a:r>
            <a:r>
              <a:rPr lang="en-US" sz="1200" b="1" dirty="0"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endParaRPr lang="km-KH" sz="1200" b="1" dirty="0" smtClean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algn="ctr"/>
            <a:r>
              <a:rPr lang="km-KH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៣០</a:t>
            </a:r>
            <a:r>
              <a:rPr lang="ca-ES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km-KH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ចា</a:t>
            </a:r>
            <a:r>
              <a:rPr lang="ca-ES" sz="12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ប់</a:t>
            </a:r>
            <a:r>
              <a:rPr lang="ca-ES" sz="1200" b="1" dirty="0">
                <a:latin typeface="Khmer OS" panose="02000500000000020004" pitchFamily="2" charset="0"/>
                <a:cs typeface="Khmer OS" panose="02000500000000020004" pitchFamily="2" charset="0"/>
              </a:rPr>
              <a:t>ពីថ្ងៃចុះបញ្ជី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21" name="Left Arrow 20"/>
          <p:cNvSpPr/>
          <p:nvPr/>
        </p:nvSpPr>
        <p:spPr>
          <a:xfrm>
            <a:off x="5257800" y="6085729"/>
            <a:ext cx="380999" cy="14734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Left Arrow 21"/>
          <p:cNvSpPr/>
          <p:nvPr/>
        </p:nvSpPr>
        <p:spPr>
          <a:xfrm>
            <a:off x="2750959" y="6085729"/>
            <a:ext cx="525641" cy="18625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1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769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33400" y="5891785"/>
            <a:ext cx="2217559" cy="569891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Representative of FNGO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52400" y="3147781"/>
            <a:ext cx="5562600" cy="247569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en-US" sz="1200" dirty="0"/>
              <a:t>1. FNGO's letter proposes to appoint its representative by incorporating a personal application </a:t>
            </a:r>
            <a:r>
              <a:rPr lang="en-US" sz="1200" dirty="0" smtClean="0"/>
              <a:t> </a:t>
            </a:r>
            <a:r>
              <a:rPr lang="en-US" sz="1200" dirty="0"/>
              <a:t>and a proposal to open a representative office.</a:t>
            </a:r>
            <a:br>
              <a:rPr lang="en-US" sz="1200" dirty="0"/>
            </a:br>
            <a:r>
              <a:rPr lang="en-US" sz="1200" dirty="0"/>
              <a:t>2. Certificate of Representative of Cambodia from the Chief of Commune or </a:t>
            </a:r>
            <a:r>
              <a:rPr lang="en-US" sz="1200" dirty="0" err="1"/>
              <a:t>Sangkat</a:t>
            </a:r>
            <a:r>
              <a:rPr lang="en-US" sz="1200" dirty="0"/>
              <a:t> </a:t>
            </a:r>
            <a:r>
              <a:rPr lang="en-US" sz="1200" dirty="0" smtClean="0"/>
              <a:t>Chief.</a:t>
            </a:r>
            <a:r>
              <a:rPr lang="en-US" sz="1200" dirty="0"/>
              <a:t/>
            </a:r>
            <a:br>
              <a:rPr lang="en-US" sz="1200" dirty="0"/>
            </a:br>
            <a:r>
              <a:rPr lang="en-US" sz="1200" dirty="0"/>
              <a:t>3. Letter issued by the country of origin allows </a:t>
            </a:r>
            <a:r>
              <a:rPr lang="en-US" sz="1200" dirty="0" smtClean="0"/>
              <a:t> </a:t>
            </a:r>
            <a:r>
              <a:rPr lang="en-US" sz="1200" dirty="0"/>
              <a:t>FNGO to </a:t>
            </a:r>
            <a:r>
              <a:rPr lang="en-US" sz="1200" dirty="0" smtClean="0"/>
              <a:t>operate.</a:t>
            </a:r>
            <a:r>
              <a:rPr lang="en-US" sz="1200" dirty="0"/>
              <a:t/>
            </a:r>
            <a:br>
              <a:rPr lang="en-US" sz="1200" dirty="0"/>
            </a:br>
            <a:r>
              <a:rPr lang="en-US" sz="1200" dirty="0"/>
              <a:t>4. FNGO supporting letter by the Cambodian Public Authority. </a:t>
            </a:r>
            <a:br>
              <a:rPr lang="en-US" sz="1200" dirty="0"/>
            </a:br>
            <a:r>
              <a:rPr lang="en-US" sz="1200" dirty="0"/>
              <a:t>5. Proof of financial support for FNGO projects at least six months, certified by </a:t>
            </a:r>
            <a:r>
              <a:rPr lang="en-US" sz="1200" dirty="0" smtClean="0"/>
              <a:t> </a:t>
            </a:r>
            <a:r>
              <a:rPr lang="en-US" sz="1200" dirty="0"/>
              <a:t>permanent overseas office.</a:t>
            </a:r>
            <a:br>
              <a:rPr lang="en-US" sz="1200" dirty="0"/>
            </a:br>
            <a:r>
              <a:rPr lang="en-US" sz="1200" dirty="0"/>
              <a:t>6. Promissory Letter for every FNGO account at Cambodian Bank.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066800" y="1965876"/>
            <a:ext cx="3139017" cy="9006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Ministry of Foreign Affairs and International Cooperation </a:t>
            </a:r>
            <a:r>
              <a:rPr lang="en-US" dirty="0" smtClean="0"/>
              <a:t>(</a:t>
            </a:r>
            <a:r>
              <a:rPr lang="en-US" b="1" dirty="0" err="1" smtClean="0"/>
              <a:t>MoFA</a:t>
            </a:r>
            <a:r>
              <a:rPr lang="en-US" b="1" dirty="0" smtClean="0"/>
              <a:t>/IC)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5867401" y="1905000"/>
            <a:ext cx="3047999" cy="21182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1600" b="1" dirty="0"/>
              <a:t>(</a:t>
            </a:r>
            <a:r>
              <a:rPr lang="en-US" sz="1600" b="1" dirty="0" err="1"/>
              <a:t>MoFA</a:t>
            </a:r>
            <a:r>
              <a:rPr lang="en-US" sz="1600" b="1" dirty="0"/>
              <a:t> / IC)</a:t>
            </a:r>
            <a:br>
              <a:rPr lang="en-US" sz="1600" b="1" dirty="0"/>
            </a:br>
            <a:r>
              <a:rPr lang="en-US" sz="1600" b="1" dirty="0"/>
              <a:t>Agree to disagree with FNGO within 45 business days. (Article 14)</a:t>
            </a:r>
            <a:endParaRPr lang="en-US" sz="1500" b="1" dirty="0">
              <a:solidFill>
                <a:schemeClr val="tx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24800" y="5249334"/>
            <a:ext cx="762000" cy="6069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m-KH" b="1" dirty="0" smtClean="0">
              <a:solidFill>
                <a:srgbClr val="FF0000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algn="ctr"/>
            <a:r>
              <a:rPr lang="km-KH" b="1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?</a:t>
            </a:r>
            <a:endParaRPr lang="ca-ES" b="1" dirty="0">
              <a:solidFill>
                <a:srgbClr val="FF0000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638799" y="5639817"/>
            <a:ext cx="2057399" cy="74565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Practice actions</a:t>
            </a:r>
            <a:br>
              <a:rPr lang="en-US" sz="1600" dirty="0"/>
            </a:br>
            <a:r>
              <a:rPr lang="en-US" sz="1600" dirty="0"/>
              <a:t>(Valid for 03 years)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7543800" y="4332309"/>
            <a:ext cx="13716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Deny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" name="Up Arrow 10"/>
          <p:cNvSpPr/>
          <p:nvPr/>
        </p:nvSpPr>
        <p:spPr>
          <a:xfrm flipH="1">
            <a:off x="1524000" y="5562600"/>
            <a:ext cx="259081" cy="3048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Up Arrow 11"/>
          <p:cNvSpPr/>
          <p:nvPr/>
        </p:nvSpPr>
        <p:spPr>
          <a:xfrm flipH="1">
            <a:off x="2971800" y="2819400"/>
            <a:ext cx="259081" cy="3048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/>
        </p:nvSpPr>
        <p:spPr>
          <a:xfrm>
            <a:off x="4191000" y="2194476"/>
            <a:ext cx="1676401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own Arrow 13"/>
          <p:cNvSpPr/>
          <p:nvPr/>
        </p:nvSpPr>
        <p:spPr>
          <a:xfrm>
            <a:off x="6477000" y="4039617"/>
            <a:ext cx="228600" cy="28845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own Arrow 14"/>
          <p:cNvSpPr/>
          <p:nvPr/>
        </p:nvSpPr>
        <p:spPr>
          <a:xfrm>
            <a:off x="8077200" y="4023276"/>
            <a:ext cx="2286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wn Arrow 15"/>
          <p:cNvSpPr/>
          <p:nvPr/>
        </p:nvSpPr>
        <p:spPr>
          <a:xfrm>
            <a:off x="6477000" y="5018108"/>
            <a:ext cx="228600" cy="60536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16"/>
          <p:cNvSpPr/>
          <p:nvPr/>
        </p:nvSpPr>
        <p:spPr>
          <a:xfrm>
            <a:off x="8229600" y="4941908"/>
            <a:ext cx="152400" cy="32114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263235" y="861782"/>
            <a:ext cx="8610600" cy="829943"/>
          </a:xfr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km-KH" sz="2000" dirty="0">
                <a:latin typeface="Kh Muol" panose="02000500000000020004" pitchFamily="2" charset="0"/>
                <a:cs typeface="Kh Muol" panose="02000500000000020004" pitchFamily="2" charset="0"/>
              </a:rPr>
              <a:t>ការបង្កើតសមាគម/ អង្គការ</a:t>
            </a:r>
            <a:r>
              <a:rPr lang="ca-ES" sz="2000" dirty="0">
                <a:latin typeface="Kh Muol" panose="02000500000000020004" pitchFamily="2" charset="0"/>
                <a:cs typeface="Kh Muol" panose="02000500000000020004" pitchFamily="2" charset="0"/>
              </a:rPr>
              <a:t>ក្រៅរដ្ឋាភិបា</a:t>
            </a:r>
            <a:r>
              <a:rPr lang="ca-ES" sz="2000" dirty="0" smtClean="0">
                <a:latin typeface="Kh Muol" panose="02000500000000020004" pitchFamily="2" charset="0"/>
                <a:cs typeface="Kh Muol" panose="02000500000000020004" pitchFamily="2" charset="0"/>
              </a:rPr>
              <a:t>លបរទេស</a:t>
            </a:r>
            <a:r>
              <a:rPr lang="en-US" sz="2000" dirty="0">
                <a:latin typeface="Kh Muol" panose="02000500000000020004" pitchFamily="2" charset="0"/>
                <a:cs typeface="Kh Muol" panose="02000500000000020004" pitchFamily="2" charset="0"/>
              </a:rPr>
              <a:t> </a:t>
            </a:r>
            <a:r>
              <a:rPr lang="en-US" sz="2000" b="1" u="sng" dirty="0">
                <a:solidFill>
                  <a:srgbClr val="00B050"/>
                </a:solidFill>
                <a:latin typeface="Kh Muol" panose="02000500000000020004" pitchFamily="2" charset="0"/>
                <a:cs typeface="Kh Muol" panose="02000500000000020004" pitchFamily="2" charset="0"/>
              </a:rPr>
              <a:t>(</a:t>
            </a:r>
            <a:r>
              <a:rPr lang="km-KH" sz="2000" b="1" u="sng" dirty="0">
                <a:solidFill>
                  <a:srgbClr val="00B050"/>
                </a:solidFill>
                <a:latin typeface="Kh Muol" panose="02000500000000020004" pitchFamily="2" charset="0"/>
                <a:cs typeface="Kh Muol" panose="02000500000000020004" pitchFamily="2" charset="0"/>
              </a:rPr>
              <a:t>សង្ខេប)</a:t>
            </a:r>
            <a:r>
              <a:rPr lang="en-US" sz="2000" dirty="0">
                <a:latin typeface="Kh Muol" panose="02000500000000020004" pitchFamily="2" charset="0"/>
                <a:cs typeface="Kh Muol" panose="02000500000000020004" pitchFamily="2" charset="0"/>
              </a:rPr>
              <a:t/>
            </a:r>
            <a:br>
              <a:rPr lang="en-US" sz="2000" dirty="0">
                <a:latin typeface="Kh Muol" panose="02000500000000020004" pitchFamily="2" charset="0"/>
                <a:cs typeface="Kh Muol" panose="02000500000000020004" pitchFamily="2" charset="0"/>
              </a:rPr>
            </a:br>
            <a:r>
              <a:rPr lang="en-US" sz="1800" dirty="0" smtClean="0"/>
              <a:t>Formation </a:t>
            </a:r>
            <a:r>
              <a:rPr lang="en-US" sz="1800" dirty="0"/>
              <a:t>of Foreign </a:t>
            </a:r>
            <a:r>
              <a:rPr lang="en-US" sz="1800" dirty="0" smtClean="0"/>
              <a:t>Association/FNGO</a:t>
            </a:r>
            <a:endParaRPr lang="en-US" sz="1800" dirty="0"/>
          </a:p>
        </p:txBody>
      </p:sp>
      <p:sp>
        <p:nvSpPr>
          <p:cNvPr id="19" name="Rounded Rectangle 18"/>
          <p:cNvSpPr/>
          <p:nvPr/>
        </p:nvSpPr>
        <p:spPr>
          <a:xfrm>
            <a:off x="5867400" y="4332309"/>
            <a:ext cx="15240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Get down to MOU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3276600" y="5822865"/>
            <a:ext cx="1981200" cy="730335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Bank accounts to </a:t>
            </a:r>
            <a:r>
              <a:rPr lang="en-US" sz="1200" dirty="0" err="1"/>
              <a:t>MoFA</a:t>
            </a:r>
            <a:r>
              <a:rPr lang="en-US" sz="1200" dirty="0"/>
              <a:t> / IC and </a:t>
            </a:r>
            <a:r>
              <a:rPr lang="en-US" sz="1200" dirty="0" err="1"/>
              <a:t>MoEF</a:t>
            </a:r>
            <a:r>
              <a:rPr lang="en-US" sz="1200" dirty="0"/>
              <a:t/>
            </a:r>
            <a:br>
              <a:rPr lang="en-US" sz="1200" dirty="0"/>
            </a:br>
            <a:r>
              <a:rPr lang="en-US" sz="1200" dirty="0"/>
              <a:t>30 from the date of registration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21" name="Left Arrow 20"/>
          <p:cNvSpPr/>
          <p:nvPr/>
        </p:nvSpPr>
        <p:spPr>
          <a:xfrm>
            <a:off x="5257800" y="6085729"/>
            <a:ext cx="380999" cy="14734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Left Arrow 21"/>
          <p:cNvSpPr/>
          <p:nvPr/>
        </p:nvSpPr>
        <p:spPr>
          <a:xfrm>
            <a:off x="2750959" y="6085729"/>
            <a:ext cx="525641" cy="18625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1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0827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>
    <a:txDef>
      <a:spPr>
        <a:solidFill>
          <a:schemeClr val="bg1"/>
        </a:solidFill>
        <a:ln>
          <a:solidFill>
            <a:srgbClr val="00B050">
              <a:alpha val="89000"/>
            </a:srgbClr>
          </a:solidFill>
        </a:ln>
      </a:spPr>
      <a:bodyPr vert="horz" lIns="91440" tIns="45720" rIns="91440" bIns="45720" rtlCol="0" anchor="ctr">
        <a:normAutofit/>
      </a:bodyPr>
      <a:lstStyle>
        <a:defPPr>
          <a:lnSpc>
            <a:spcPct val="150000"/>
          </a:lnSpc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TM02900771[[fn=Slice]]</Template>
  <TotalTime>8753</TotalTime>
  <Words>3066</Words>
  <Application>Microsoft Office PowerPoint</Application>
  <PresentationFormat>On-screen Show (4:3)</PresentationFormat>
  <Paragraphs>315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41" baseType="lpstr">
      <vt:lpstr>Arial</vt:lpstr>
      <vt:lpstr>Calibri</vt:lpstr>
      <vt:lpstr>Century Gothic</vt:lpstr>
      <vt:lpstr>DaunPenh</vt:lpstr>
      <vt:lpstr>Kh Muol</vt:lpstr>
      <vt:lpstr>Khmer Moul</vt:lpstr>
      <vt:lpstr>Khmer Muol</vt:lpstr>
      <vt:lpstr>Khmer OS</vt:lpstr>
      <vt:lpstr>Khmer OS Battambang</vt:lpstr>
      <vt:lpstr>Khmer OS Muol Light</vt:lpstr>
      <vt:lpstr>Tw Cen MT</vt:lpstr>
      <vt:lpstr>Wingdings 3</vt:lpstr>
      <vt:lpstr>Slice</vt:lpstr>
      <vt:lpstr>The Law on Associations and  Non-Governmental Organizations (LANGO) By Legal Aid of Cambodia</vt:lpstr>
      <vt:lpstr>PowerPoint Presentation</vt:lpstr>
      <vt:lpstr>PowerPoint Presentation</vt:lpstr>
      <vt:lpstr> ផ្នែកទី ១ Part 1  ការពណ៌នាអំពីច្បាប់ និងមាត្រានិមួយៗ description of the Law and its Articles</vt:lpstr>
      <vt:lpstr>PowerPoint Presentation</vt:lpstr>
      <vt:lpstr>ការបង្កើតសមាគម/ អង្គការក្រៅរដ្ឋាភិបាលក្នុងស្រុក (សង្ខេប) Formation of Domestic Association/NGO</vt:lpstr>
      <vt:lpstr>ការបង្កើតសមាគម/ អង្គការក្រៅរដ្ឋាភិបាលក្នុងស្រុក (សង្ខេប) Formation of Domestic Association/NGO</vt:lpstr>
      <vt:lpstr>ការបង្កើតសមាគម/ អង្គការក្រៅរដ្ឋាភិបាលបរទេស (សង្ខេប) Formation of Foreign Association/FNGO</vt:lpstr>
      <vt:lpstr>ការបង្កើតសមាគម/ អង្គការក្រៅរដ្ឋាភិបាលបរទេស (សង្ខេប) Formation of Foreign Association/FNGO</vt:lpstr>
      <vt:lpstr>សិទ្ធិ និងកាតព្វកិច្ច សមាគម / អង្គការក្រៅរដ្ឋាភិបាល RIGHT and Obligations of Associations / NGOs</vt:lpstr>
      <vt:lpstr>សិទ្ធិ និងកាតព្វកិច្ច សមាគម/ អង្គការក្រៅរដ្ឋាភិបាល RIGHT and Obligations of Associations / NGOs</vt:lpstr>
      <vt:lpstr>សិទ្ធិ និងកាតព្វកិច្ច សមាគម / អង្គការក្រៅរដ្ឋាភិបាល RIGHT and Obligations of Associations / NGOs</vt:lpstr>
      <vt:lpstr>សិទ្ធិនិង កាតព្វកិច្ច សមាគម/ អង្គការក្រៅរដ្ឋាភិបាល RIGHT and Obligations of Associations / NGOs</vt:lpstr>
      <vt:lpstr>ស.ជ.ណ.ស្តីពីការបំពេញកាតព្វកិច្ចរបស់សមាគម / អង្គការក្រៅរដ្ឋាភិបាលក្នុងស្រុក (ខ្លឹមសារសង្ខេប)</vt:lpstr>
      <vt:lpstr>PowerPoint Presentation</vt:lpstr>
      <vt:lpstr>PowerPoint Presentation</vt:lpstr>
      <vt:lpstr>PowerPoint Presentation</vt:lpstr>
      <vt:lpstr>PowerPoint Presentation</vt:lpstr>
      <vt:lpstr>វិធានការរដ្ឋបាល និង ទោសប្បញ្ញត្តិ Administrative Measures and Penalties</vt:lpstr>
      <vt:lpstr>PowerPoint Presentation</vt:lpstr>
      <vt:lpstr>វិធានការរដ្ឋបាល និងទោសប្បញ្ញត្តិ Administrative Measures and Penalties</vt:lpstr>
      <vt:lpstr>វិធានការរដ្ឋបាល និងទោសប្បញ្ញត្តិ Administrative Measures and Penalties</vt:lpstr>
      <vt:lpstr>វិធានការរដ្ឋបាល និងទោសប្បញ្ញត្តិ Administrative Measures and Penalties</vt:lpstr>
      <vt:lpstr>វិធានការរដ្ឋបាល និងទោសប្បញ្ញត្តិ Administrative Measures and Penalties</vt:lpstr>
      <vt:lpstr>វិធានការរដ្ឋបាល និង ទោសប្បញ្ញត្តិ Administrative Measures and Penalties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Stakeholder Meeting</dc:title>
  <dc:creator>acer-k</dc:creator>
  <cp:lastModifiedBy>Windows User</cp:lastModifiedBy>
  <cp:revision>599</cp:revision>
  <dcterms:created xsi:type="dcterms:W3CDTF">2017-01-09T08:06:06Z</dcterms:created>
  <dcterms:modified xsi:type="dcterms:W3CDTF">2017-10-31T06:28:30Z</dcterms:modified>
</cp:coreProperties>
</file>